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3"/>
  </p:notesMasterIdLst>
  <p:sldIdLst>
    <p:sldId id="256" r:id="rId2"/>
    <p:sldId id="475" r:id="rId3"/>
    <p:sldId id="405" r:id="rId4"/>
    <p:sldId id="450" r:id="rId5"/>
    <p:sldId id="469" r:id="rId6"/>
    <p:sldId id="452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93" r:id="rId21"/>
    <p:sldId id="489" r:id="rId22"/>
    <p:sldId id="494" r:id="rId23"/>
    <p:sldId id="490" r:id="rId24"/>
    <p:sldId id="491" r:id="rId25"/>
    <p:sldId id="492" r:id="rId26"/>
    <p:sldId id="495" r:id="rId27"/>
    <p:sldId id="496" r:id="rId28"/>
    <p:sldId id="454" r:id="rId29"/>
    <p:sldId id="473" r:id="rId30"/>
    <p:sldId id="497" r:id="rId31"/>
    <p:sldId id="49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80341" autoAdjust="0"/>
  </p:normalViewPr>
  <p:slideViewPr>
    <p:cSldViewPr>
      <p:cViewPr varScale="1">
        <p:scale>
          <a:sx n="69" d="100"/>
          <a:sy n="69" d="100"/>
        </p:scale>
        <p:origin x="-1212" y="-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7CCE0E-FE1F-49A4-BA83-4C4DD4D73FEF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0828B4-18E2-41E9-8FD8-EBA38622E6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29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4C4D-1B93-4FA6-98AA-2C0FF7C27EB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86D4FF-C482-49D9-AC89-BDDF296F53EE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EB159A-FC4D-4F53-8DE0-9C8C2F19A1D9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CE98A2-0C0C-46A8-A3DE-643D6879BF22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95D7EF-8F53-47E9-9D18-DB7EE290B2E1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553F6E-3036-4173-9685-C9CEA4A76674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"ON DATABASE" fires for any user logged on into </a:t>
            </a:r>
            <a:r>
              <a:rPr lang="en-GB" b="1" dirty="0" smtClean="0"/>
              <a:t>any</a:t>
            </a:r>
            <a:r>
              <a:rPr lang="en-GB" dirty="0" smtClean="0"/>
              <a:t> schema.</a:t>
            </a:r>
            <a:br>
              <a:rPr lang="en-GB" dirty="0" smtClean="0"/>
            </a:br>
            <a:r>
              <a:rPr lang="en-GB" dirty="0" smtClean="0"/>
              <a:t>"ON SCHEMA" fires for one user logged on into that </a:t>
            </a:r>
            <a:r>
              <a:rPr lang="en-GB" b="1" dirty="0" smtClean="0"/>
              <a:t>one</a:t>
            </a:r>
            <a:r>
              <a:rPr lang="en-GB" dirty="0" smtClean="0"/>
              <a:t> schema.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32254CD-4476-4A7B-9354-4B12886FE5E7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"ON DATABASE" fires for any user logged on into </a:t>
            </a:r>
            <a:r>
              <a:rPr lang="en-GB" b="1" dirty="0" smtClean="0"/>
              <a:t>any</a:t>
            </a:r>
            <a:r>
              <a:rPr lang="en-GB" dirty="0" smtClean="0"/>
              <a:t> schema.</a:t>
            </a:r>
            <a:br>
              <a:rPr lang="en-GB" dirty="0" smtClean="0"/>
            </a:br>
            <a:r>
              <a:rPr lang="en-GB" dirty="0" smtClean="0"/>
              <a:t>"ON SCHEMA" fires for one user logged on into that </a:t>
            </a:r>
            <a:r>
              <a:rPr lang="en-GB" b="1" dirty="0" smtClean="0"/>
              <a:t>one</a:t>
            </a:r>
            <a:r>
              <a:rPr lang="en-GB" dirty="0" smtClean="0"/>
              <a:t> schema.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84AB23-4D9E-4CA8-89CC-23825A828D97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402D9D-184B-4918-96D4-4228E8A455C0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 smtClean="0"/>
              <a:t>Can override the default specifiers (</a:t>
            </a:r>
            <a:r>
              <a:rPr lang="en-GB" altLang="en-US" dirty="0" err="1" smtClean="0"/>
              <a:t>ie</a:t>
            </a:r>
            <a:r>
              <a:rPr lang="en-GB" altLang="en-US" dirty="0" smtClean="0"/>
              <a:t> OLD and NEW) </a:t>
            </a:r>
          </a:p>
          <a:p>
            <a:pPr eaLnBrk="1" hangingPunct="1"/>
            <a:r>
              <a:rPr lang="en-GB" altLang="en-US" dirty="0" smtClean="0"/>
              <a:t>Could add</a:t>
            </a:r>
          </a:p>
          <a:p>
            <a:pPr eaLnBrk="1" hangingPunct="1"/>
            <a:r>
              <a:rPr lang="en-GB" altLang="en-US" dirty="0" smtClean="0"/>
              <a:t>REFERENCING OLD AS existing</a:t>
            </a:r>
          </a:p>
          <a:p>
            <a:pPr eaLnBrk="1" hangingPunct="1"/>
            <a:endParaRPr lang="en-GB" altLang="en-US" dirty="0" smtClean="0"/>
          </a:p>
          <a:p>
            <a:r>
              <a:rPr lang="en-GB" sz="1200" i="0" dirty="0" smtClean="0">
                <a:solidFill>
                  <a:srgbClr val="002060"/>
                </a:solidFill>
                <a:latin typeface="+mn-lt"/>
                <a:cs typeface="+mn-cs"/>
              </a:rPr>
              <a:t>Changes can cause issues and result in ‘mutating trigger’ errors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657D23-3530-4055-B750-ED2EED574EFF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4DA141-E76B-4E43-B3CC-C765E00B40FD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 smtClean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2DD4CA-C7CF-4169-BE1F-FA5151C45AB9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2DD4CA-C7CF-4169-BE1F-FA5151C45AB9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A09B41-C259-4064-BF36-12E5F37DBA97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A09B41-C259-4064-BF36-12E5F37DBA97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011D15-7DA8-4C2A-97B4-EA8C5710ECD2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FFC9CE-0F87-4DB6-A47C-D0F0CE9BC461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2E11F4-5D9B-4E4E-BB01-B0C1BAEC3089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572056-E017-479D-A908-C0234154053B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More efficient for processing because minimises the trigger firing</a:t>
            </a:r>
          </a:p>
          <a:p>
            <a:pPr eaLnBrk="1" hangingPunct="1"/>
            <a:r>
              <a:rPr lang="en-GB" altLang="en-US" smtClean="0"/>
              <a:t>AND shorter code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38E265-418E-4129-B71F-6D5DC46783A8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9C040D-98E4-4C20-9452-145F410B0C23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493-7-22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 smtClean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30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6E754C-55B9-4384-91A2-73D24CE69F29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635EF6-956E-478A-A74E-D1A307A0903B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010AE9-C94E-4FE2-9EA7-ED9C614EB011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010AE9-C94E-4FE2-9EA7-ED9C614EB011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1B83B8-53B6-4415-A908-62F079CDCFF2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F916F8-0884-42D0-816C-80DCE38ADF2E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en-US" smtClean="0">
              <a:cs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7709A-41F5-42DD-B45A-0D12DB1DB406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862B051-71F9-451F-AD38-EC41CD0179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8E98-7E06-4FE3-9571-EDD00EFB42E6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4981-8691-40AA-A342-447B29CB98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1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919E8-C807-4A44-B43E-FD05C29D51E0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4CE0-EBC2-438E-A764-B671CA0ADB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95F3D-B8B2-4546-B22C-AF7A46562A96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0718-9272-44CE-8BD9-6AB91D987E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8BFB3-1920-4BF4-A4CE-7875ACE02AE1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18250-6DAF-4029-B316-0C2FB6BF3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42527-F9D1-485A-9378-23A98744ABC0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8EAB4-8B77-4BEB-9C76-C69D3FA66D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0DF8-AC81-4748-ADC9-F7EF0B14E2D4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CE4B9-1D3D-439A-A0E1-417E0E325C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4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D4AE-4DCB-41CB-91B9-1EEB1DB4CB4F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C5A1C-1E1F-4CC5-9099-5F52F5E3C7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BF05-1EF9-4B31-ACC3-F8E4E17BAC85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D8A7-7285-4F00-AE18-0B8E4B55DB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90181-4907-463C-9E84-36659F04C973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0ED4-BDA0-4E4D-BA3D-0793D75F8C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75631-2E2E-44F6-9541-4D7643B87E7C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6D07A-FC67-4946-9D08-0923FB95B2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2A3882-DA15-45BF-B649-36EE5F60BD70}" type="datetimeFigureOut">
              <a:rPr lang="en-GB"/>
              <a:pPr>
                <a:defRPr/>
              </a:pPr>
              <a:t>22/02/2016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14B8B7-577A-4B19-90F8-3F45B501DB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6" r:id="rId8"/>
    <p:sldLayoutId id="2147484077" r:id="rId9"/>
    <p:sldLayoutId id="2147484073" r:id="rId10"/>
    <p:sldLayoutId id="21474840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solidFill>
                  <a:srgbClr val="002060"/>
                </a:solidFill>
              </a:rPr>
              <a:t>Databases 2</a:t>
            </a:r>
            <a:br>
              <a:rPr lang="en-GB" altLang="en-US" dirty="0" smtClean="0">
                <a:solidFill>
                  <a:srgbClr val="002060"/>
                </a:solidFill>
              </a:rPr>
            </a:br>
            <a:r>
              <a:rPr lang="en-GB" altLang="en-US" dirty="0" smtClean="0">
                <a:solidFill>
                  <a:srgbClr val="002060"/>
                </a:solidFill>
              </a:rPr>
              <a:t>PL/SQL Triggers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975"/>
            <a:ext cx="5711825" cy="1524000"/>
          </a:xfrm>
        </p:spPr>
        <p:txBody>
          <a:bodyPr/>
          <a:lstStyle/>
          <a:p>
            <a:pPr eaLnBrk="1" hangingPunct="1"/>
            <a:r>
              <a:rPr lang="en-GB" altLang="en-US" smtClean="0"/>
              <a:t>Carole Morrell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Firing Granularity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1042989" y="2060847"/>
            <a:ext cx="6913388" cy="3898627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How often the trigger should fire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i="1" dirty="0" smtClean="0">
                <a:solidFill>
                  <a:srgbClr val="002060"/>
                </a:solidFill>
              </a:rPr>
              <a:t>Statement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/>
              <a:t>or</a:t>
            </a:r>
            <a:r>
              <a:rPr lang="en-GB" dirty="0" smtClean="0">
                <a:solidFill>
                  <a:srgbClr val="002060"/>
                </a:solidFill>
              </a:rPr>
              <a:t> Table </a:t>
            </a:r>
            <a:r>
              <a:rPr lang="en-GB" dirty="0" smtClean="0"/>
              <a:t>level - </a:t>
            </a:r>
            <a:r>
              <a:rPr lang="en-GB" i="1" dirty="0">
                <a:solidFill>
                  <a:srgbClr val="002060"/>
                </a:solidFill>
              </a:rPr>
              <a:t>default</a:t>
            </a:r>
          </a:p>
          <a:p>
            <a:pPr lvl="1" eaLnBrk="1" hangingPunct="1">
              <a:defRPr/>
            </a:pPr>
            <a:r>
              <a:rPr lang="en-GB" i="1" dirty="0">
                <a:solidFill>
                  <a:srgbClr val="002060"/>
                </a:solidFill>
                <a:ea typeface="+mn-ea"/>
              </a:rPr>
              <a:t>Once</a:t>
            </a:r>
            <a:r>
              <a:rPr lang="en-GB" dirty="0" smtClean="0"/>
              <a:t> for the actual </a:t>
            </a:r>
            <a:r>
              <a:rPr lang="en-GB" i="1" dirty="0" smtClean="0">
                <a:solidFill>
                  <a:srgbClr val="002060"/>
                </a:solidFill>
                <a:ea typeface="+mn-ea"/>
              </a:rPr>
              <a:t>event</a:t>
            </a: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i="1" dirty="0">
                <a:solidFill>
                  <a:srgbClr val="002060"/>
                </a:solidFill>
              </a:rPr>
              <a:t>Row</a:t>
            </a:r>
            <a:r>
              <a:rPr lang="en-GB" dirty="0" smtClean="0"/>
              <a:t> level</a:t>
            </a:r>
          </a:p>
          <a:p>
            <a:pPr lvl="1" eaLnBrk="1" hangingPunct="1">
              <a:defRPr/>
            </a:pPr>
            <a:r>
              <a:rPr lang="en-GB" i="1" dirty="0">
                <a:solidFill>
                  <a:srgbClr val="002060"/>
                </a:solidFill>
                <a:ea typeface="+mn-ea"/>
              </a:rPr>
              <a:t>Once</a:t>
            </a:r>
            <a:r>
              <a:rPr lang="en-GB" dirty="0" smtClean="0"/>
              <a:t> for </a:t>
            </a:r>
            <a:r>
              <a:rPr lang="en-GB" i="1" dirty="0">
                <a:solidFill>
                  <a:srgbClr val="002060"/>
                </a:solidFill>
                <a:ea typeface="+mn-ea"/>
              </a:rPr>
              <a:t>every</a:t>
            </a:r>
            <a:r>
              <a:rPr lang="en-GB" dirty="0" smtClean="0"/>
              <a:t> </a:t>
            </a:r>
            <a:r>
              <a:rPr lang="en-GB" i="1" dirty="0">
                <a:solidFill>
                  <a:srgbClr val="002060"/>
                </a:solidFill>
                <a:ea typeface="+mn-ea"/>
              </a:rPr>
              <a:t>row</a:t>
            </a:r>
            <a:r>
              <a:rPr lang="en-GB" dirty="0" smtClean="0"/>
              <a:t> affected by the event</a:t>
            </a:r>
          </a:p>
          <a:p>
            <a:pPr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034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095375" y="620688"/>
            <a:ext cx="6964363" cy="95525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Type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116013" y="1628775"/>
            <a:ext cx="7797800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Second component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Determined by the </a:t>
            </a:r>
            <a:r>
              <a:rPr lang="en-GB" altLang="en-US" i="1" dirty="0" smtClean="0">
                <a:solidFill>
                  <a:srgbClr val="002060"/>
                </a:solidFill>
              </a:rPr>
              <a:t>triggering event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cap="small" dirty="0"/>
              <a:t>before</a:t>
            </a:r>
            <a:r>
              <a:rPr lang="en-GB" altLang="en-US" dirty="0" smtClean="0"/>
              <a:t> or </a:t>
            </a:r>
            <a:r>
              <a:rPr lang="en-GB" altLang="en-US" cap="small" dirty="0" smtClean="0"/>
              <a:t>after</a:t>
            </a:r>
            <a:r>
              <a:rPr lang="en-GB" altLang="en-US" dirty="0" smtClean="0"/>
              <a:t> the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err="1" smtClean="0"/>
              <a:t>DML</a:t>
            </a:r>
            <a:r>
              <a:rPr lang="en-GB" altLang="en-US" dirty="0" smtClean="0"/>
              <a:t> - DELETE, UPDATE OR INSERT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smtClean="0"/>
              <a:t>Database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err="1" smtClean="0"/>
              <a:t>DDL</a:t>
            </a:r>
            <a:r>
              <a:rPr lang="en-GB" altLang="en-US" dirty="0" smtClean="0"/>
              <a:t> - Schema level – some overlap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AFTER events are </a:t>
            </a:r>
            <a:r>
              <a:rPr lang="en-GB" altLang="en-US" i="1" dirty="0" smtClean="0">
                <a:solidFill>
                  <a:srgbClr val="002060"/>
                </a:solidFill>
              </a:rPr>
              <a:t>more efficient </a:t>
            </a:r>
            <a:r>
              <a:rPr lang="en-GB" altLang="en-US" dirty="0" smtClean="0"/>
              <a:t>than BEFORE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i="1" dirty="0" smtClean="0">
                <a:solidFill>
                  <a:srgbClr val="002060"/>
                </a:solidFill>
              </a:rPr>
              <a:t>Eliminates</a:t>
            </a:r>
            <a:r>
              <a:rPr lang="en-GB" altLang="en-US" dirty="0" smtClean="0">
                <a:solidFill>
                  <a:srgbClr val="002060"/>
                </a:solidFill>
              </a:rPr>
              <a:t> </a:t>
            </a:r>
            <a:r>
              <a:rPr lang="en-GB" altLang="en-US" dirty="0" smtClean="0"/>
              <a:t>a database read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smtClean="0"/>
              <a:t>The row has already been retrieved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smtClean="0"/>
              <a:t>BEFORE row causes the </a:t>
            </a:r>
            <a:r>
              <a:rPr lang="en-GB" altLang="en-US" i="1" dirty="0" smtClean="0">
                <a:solidFill>
                  <a:srgbClr val="002060"/>
                </a:solidFill>
              </a:rPr>
              <a:t>pre-reading </a:t>
            </a:r>
            <a:r>
              <a:rPr lang="en-GB" altLang="en-US" dirty="0" smtClean="0"/>
              <a:t>of the row</a:t>
            </a:r>
          </a:p>
        </p:txBody>
      </p:sp>
    </p:spTree>
    <p:extLst>
      <p:ext uri="{BB962C8B-B14F-4D97-AF65-F5344CB8AC3E}">
        <p14:creationId xmlns:p14="http://schemas.microsoft.com/office/powerpoint/2010/main" val="22900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16" y="620689"/>
            <a:ext cx="6964363" cy="108012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Type Syntax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1043608" y="1700808"/>
            <a:ext cx="7056784" cy="4248472"/>
          </a:xfrm>
        </p:spPr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GB" altLang="en-US" dirty="0" smtClean="0"/>
              <a:t>BEFORE | AFTER    DELETE | UPDATE [OF column, …] | INSERT ON </a:t>
            </a:r>
            <a:r>
              <a:rPr lang="en-GB" altLang="en-US" i="1" dirty="0" err="1" smtClean="0"/>
              <a:t>table_name</a:t>
            </a:r>
            <a:endParaRPr lang="en-GB" altLang="en-US" i="1" dirty="0" smtClean="0"/>
          </a:p>
          <a:p>
            <a:pPr eaLnBrk="1" hangingPunct="1">
              <a:buFont typeface="Wingdings 2" pitchFamily="18" charset="2"/>
              <a:buNone/>
            </a:pPr>
            <a:endParaRPr lang="en-GB" altLang="en-US" i="1" dirty="0" smtClean="0"/>
          </a:p>
          <a:p>
            <a:pPr eaLnBrk="1" hangingPunct="1"/>
            <a:r>
              <a:rPr lang="en-GB" altLang="en-US" dirty="0" smtClean="0"/>
              <a:t>Example</a:t>
            </a:r>
          </a:p>
          <a:p>
            <a:pPr eaLnBrk="1" hangingPunct="1"/>
            <a:endParaRPr lang="en-GB" altLang="en-US" dirty="0" smtClean="0"/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smtClean="0"/>
              <a:t>BEFORE UPDATE OF</a:t>
            </a:r>
            <a:r>
              <a:rPr lang="en-GB" altLang="en-US" i="1" dirty="0" smtClean="0"/>
              <a:t> </a:t>
            </a:r>
            <a:r>
              <a:rPr lang="en-GB" altLang="en-US" dirty="0" err="1" smtClean="0"/>
              <a:t>course_id</a:t>
            </a:r>
            <a:r>
              <a:rPr lang="en-GB" altLang="en-US" dirty="0" smtClean="0"/>
              <a:t> ON courses</a:t>
            </a:r>
          </a:p>
          <a:p>
            <a:pPr lvl="1" eaLnBrk="1" hangingPunct="1">
              <a:buFont typeface="Verdana" pitchFamily="34" charset="0"/>
              <a:buNone/>
            </a:pPr>
            <a:endParaRPr lang="en-GB" altLang="en-US" dirty="0" smtClean="0"/>
          </a:p>
          <a:p>
            <a:pPr eaLnBrk="1" hangingPunct="1"/>
            <a:r>
              <a:rPr lang="en-GB" altLang="en-US" dirty="0" smtClean="0"/>
              <a:t>More than one event can be specified</a:t>
            </a:r>
          </a:p>
          <a:p>
            <a:pPr eaLnBrk="1" hangingPunct="1"/>
            <a:endParaRPr lang="en-GB" altLang="en-US" dirty="0" smtClean="0"/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smtClean="0"/>
              <a:t>BEFORE INSERT OR DELETE ON instructors</a:t>
            </a:r>
          </a:p>
        </p:txBody>
      </p:sp>
    </p:spTree>
    <p:extLst>
      <p:ext uri="{BB962C8B-B14F-4D97-AF65-F5344CB8AC3E}">
        <p14:creationId xmlns:p14="http://schemas.microsoft.com/office/powerpoint/2010/main" val="32264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899592" y="692697"/>
            <a:ext cx="6964363" cy="936104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Type: </a:t>
            </a:r>
            <a:r>
              <a:rPr lang="en-GB" altLang="en-US" dirty="0" err="1" smtClean="0"/>
              <a:t>DML</a:t>
            </a:r>
            <a:endParaRPr lang="en-GB" altLang="en-US" dirty="0" smtClean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899592" y="1700212"/>
            <a:ext cx="7416824" cy="424906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sz="2600" dirty="0" smtClean="0"/>
              <a:t>Includes the </a:t>
            </a:r>
            <a:r>
              <a:rPr lang="en-GB" sz="2600" i="1" dirty="0">
                <a:solidFill>
                  <a:srgbClr val="002060"/>
                </a:solidFill>
              </a:rPr>
              <a:t>spec</a:t>
            </a:r>
            <a:r>
              <a:rPr lang="en-GB" sz="2600" dirty="0" smtClean="0"/>
              <a:t> of the object on which the </a:t>
            </a:r>
            <a:r>
              <a:rPr lang="en-GB" sz="2600" i="1" dirty="0">
                <a:solidFill>
                  <a:srgbClr val="002060"/>
                </a:solidFill>
              </a:rPr>
              <a:t>event occurs</a:t>
            </a:r>
          </a:p>
          <a:p>
            <a:pPr eaLnBrk="1" hangingPunct="1">
              <a:defRPr/>
            </a:pPr>
            <a:r>
              <a:rPr lang="en-GB" sz="2600" dirty="0" smtClean="0"/>
              <a:t>For </a:t>
            </a:r>
            <a:r>
              <a:rPr lang="en-GB" sz="2600" dirty="0" err="1" smtClean="0"/>
              <a:t>DML</a:t>
            </a:r>
            <a:r>
              <a:rPr lang="en-GB" sz="2600" dirty="0" smtClean="0"/>
              <a:t> types, the </a:t>
            </a:r>
            <a:r>
              <a:rPr lang="en-GB" sz="2600" i="1" dirty="0" smtClean="0">
                <a:solidFill>
                  <a:srgbClr val="002060"/>
                </a:solidFill>
              </a:rPr>
              <a:t>spec</a:t>
            </a:r>
            <a:r>
              <a:rPr lang="en-GB" sz="2600" dirty="0" smtClean="0">
                <a:solidFill>
                  <a:srgbClr val="002060"/>
                </a:solidFill>
              </a:rPr>
              <a:t> </a:t>
            </a:r>
            <a:r>
              <a:rPr lang="en-GB" sz="2600" dirty="0" smtClean="0"/>
              <a:t>is the </a:t>
            </a:r>
            <a:r>
              <a:rPr lang="en-GB" sz="2600" i="1" dirty="0">
                <a:solidFill>
                  <a:srgbClr val="002060"/>
                </a:solidFill>
              </a:rPr>
              <a:t>name</a:t>
            </a:r>
            <a:r>
              <a:rPr lang="en-GB" sz="2600" dirty="0" smtClean="0"/>
              <a:t> of the </a:t>
            </a:r>
            <a:r>
              <a:rPr lang="en-GB" sz="2600" i="1" dirty="0">
                <a:solidFill>
                  <a:srgbClr val="002060"/>
                </a:solidFill>
              </a:rPr>
              <a:t>table</a:t>
            </a:r>
            <a:r>
              <a:rPr lang="en-GB" sz="2600" dirty="0" smtClean="0"/>
              <a:t> or </a:t>
            </a:r>
            <a:r>
              <a:rPr lang="en-GB" sz="2600" i="1" dirty="0">
                <a:solidFill>
                  <a:srgbClr val="002060"/>
                </a:solidFill>
              </a:rPr>
              <a:t>view</a:t>
            </a:r>
          </a:p>
          <a:p>
            <a:pPr eaLnBrk="1" hangingPunct="1">
              <a:defRPr/>
            </a:pPr>
            <a:r>
              <a:rPr lang="en-GB" sz="2600" dirty="0" smtClean="0"/>
              <a:t>Example: </a:t>
            </a:r>
          </a:p>
          <a:p>
            <a:pPr eaLnBrk="1" hangingPunct="1">
              <a:defRPr/>
            </a:pPr>
            <a:endParaRPr lang="en-GB" sz="2600" dirty="0" smtClean="0"/>
          </a:p>
          <a:p>
            <a:pPr marL="403225" lvl="1" indent="0" eaLnBrk="1" hangingPunct="1">
              <a:buFont typeface="Verdana" pitchFamily="34" charset="0"/>
              <a:buNone/>
              <a:defRPr/>
            </a:pPr>
            <a:r>
              <a:rPr lang="en-GB" sz="2600" dirty="0" smtClean="0"/>
              <a:t>ON courses</a:t>
            </a:r>
          </a:p>
          <a:p>
            <a:pPr lvl="1" eaLnBrk="1" hangingPunct="1">
              <a:defRPr/>
            </a:pPr>
            <a:endParaRPr lang="en-GB" sz="2600" dirty="0" smtClean="0"/>
          </a:p>
          <a:p>
            <a:pPr eaLnBrk="1" hangingPunct="1">
              <a:defRPr/>
            </a:pPr>
            <a:r>
              <a:rPr lang="en-GB" sz="2600" dirty="0" smtClean="0"/>
              <a:t>The trigger </a:t>
            </a:r>
            <a:r>
              <a:rPr lang="en-GB" sz="2600" i="1" dirty="0" smtClean="0">
                <a:solidFill>
                  <a:srgbClr val="002060"/>
                </a:solidFill>
              </a:rPr>
              <a:t>must hold </a:t>
            </a:r>
            <a:r>
              <a:rPr lang="en-GB" sz="2600" dirty="0" smtClean="0"/>
              <a:t>the </a:t>
            </a:r>
            <a:r>
              <a:rPr lang="en-GB" sz="2600" i="1" dirty="0">
                <a:solidFill>
                  <a:srgbClr val="002060"/>
                </a:solidFill>
              </a:rPr>
              <a:t>necessary privileges </a:t>
            </a:r>
            <a:r>
              <a:rPr lang="en-GB" sz="2600" dirty="0" smtClean="0"/>
              <a:t>to any database objects referenced in the code</a:t>
            </a:r>
          </a:p>
          <a:p>
            <a:pPr eaLnBrk="1" hangingPunct="1">
              <a:defRPr/>
            </a:pP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19809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964363" cy="93610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Type: Database Level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99542" y="1484785"/>
            <a:ext cx="7344866" cy="468052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Sometimes called logoff</a:t>
            </a:r>
          </a:p>
          <a:p>
            <a:pPr eaLnBrk="1" hangingPunct="1"/>
            <a:r>
              <a:rPr lang="en-GB" dirty="0" smtClean="0"/>
              <a:t>Fires </a:t>
            </a:r>
            <a:r>
              <a:rPr lang="en-GB" dirty="0"/>
              <a:t>for </a:t>
            </a:r>
            <a:r>
              <a:rPr lang="en-GB" i="1" dirty="0">
                <a:solidFill>
                  <a:srgbClr val="002060"/>
                </a:solidFill>
              </a:rPr>
              <a:t>any</a:t>
            </a:r>
            <a:r>
              <a:rPr lang="en-GB" dirty="0"/>
              <a:t> user logged on into </a:t>
            </a:r>
            <a:r>
              <a:rPr lang="en-GB" i="1" dirty="0">
                <a:solidFill>
                  <a:srgbClr val="002060"/>
                </a:solidFill>
              </a:rPr>
              <a:t>any</a:t>
            </a:r>
            <a:r>
              <a:rPr lang="en-GB" dirty="0"/>
              <a:t> schema</a:t>
            </a:r>
            <a:endParaRPr lang="en-GB" altLang="en-US" dirty="0" smtClean="0"/>
          </a:p>
          <a:p>
            <a:pPr lvl="1" eaLnBrk="1" hangingPunct="1"/>
            <a:r>
              <a:rPr lang="en-GB" altLang="en-US" sz="2400" i="1" dirty="0" err="1" smtClean="0">
                <a:solidFill>
                  <a:srgbClr val="002060"/>
                </a:solidFill>
              </a:rPr>
              <a:t>Startup</a:t>
            </a:r>
            <a:r>
              <a:rPr lang="en-GB" altLang="en-US" sz="2400" dirty="0" smtClean="0">
                <a:solidFill>
                  <a:srgbClr val="002060"/>
                </a:solidFill>
              </a:rPr>
              <a:t> </a:t>
            </a:r>
            <a:r>
              <a:rPr lang="en-GB" altLang="en-US" sz="2400" dirty="0" smtClean="0"/>
              <a:t>or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shutdown</a:t>
            </a:r>
            <a:r>
              <a:rPr lang="en-GB" altLang="en-US" sz="2400" dirty="0" smtClean="0"/>
              <a:t> of a database</a:t>
            </a:r>
          </a:p>
          <a:p>
            <a:pPr lvl="1" eaLnBrk="1" hangingPunct="1"/>
            <a:r>
              <a:rPr lang="en-GB" altLang="en-US" sz="2400" dirty="0" smtClean="0"/>
              <a:t>Respond to a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database-level events</a:t>
            </a:r>
          </a:p>
          <a:p>
            <a:pPr lvl="1" eaLnBrk="1" hangingPunct="1"/>
            <a:r>
              <a:rPr lang="en-GB" altLang="en-US" sz="2400" i="1" dirty="0" smtClean="0">
                <a:solidFill>
                  <a:srgbClr val="002060"/>
                </a:solidFill>
              </a:rPr>
              <a:t>Logon</a:t>
            </a:r>
            <a:r>
              <a:rPr lang="en-GB" altLang="en-US" sz="2400" dirty="0" smtClean="0"/>
              <a:t> or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system</a:t>
            </a:r>
            <a:r>
              <a:rPr lang="en-GB" altLang="en-US" sz="2400" dirty="0" smtClean="0"/>
              <a:t>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error</a:t>
            </a:r>
          </a:p>
          <a:p>
            <a:pPr eaLnBrk="1" hangingPunct="1"/>
            <a:r>
              <a:rPr lang="en-GB" altLang="en-US" dirty="0" smtClean="0"/>
              <a:t>Syntax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 smtClean="0"/>
              <a:t>	BEFORE | AFTER [</a:t>
            </a:r>
            <a:r>
              <a:rPr lang="en-GB" altLang="en-US" sz="2400" dirty="0" err="1" smtClean="0"/>
              <a:t>SERVERERROR</a:t>
            </a:r>
            <a:r>
              <a:rPr lang="en-GB" altLang="en-US" sz="2400" dirty="0" smtClean="0"/>
              <a:t> | LOGON | LOGOFF | </a:t>
            </a:r>
            <a:r>
              <a:rPr lang="en-GB" altLang="en-US" sz="2400" dirty="0" err="1" smtClean="0"/>
              <a:t>STARTUP</a:t>
            </a:r>
            <a:r>
              <a:rPr lang="en-GB" altLang="en-US" sz="2400" dirty="0" smtClean="0"/>
              <a:t> | SHUTDOWN] ON DATABASE</a:t>
            </a:r>
          </a:p>
          <a:p>
            <a:pPr lvl="1" eaLnBrk="1" hangingPunct="1">
              <a:buFont typeface="Verdana" pitchFamily="34" charset="0"/>
              <a:buNone/>
            </a:pPr>
            <a:endParaRPr lang="en-GB" altLang="en-US" sz="2400" dirty="0" smtClean="0"/>
          </a:p>
          <a:p>
            <a:pPr eaLnBrk="1" hangingPunct="1"/>
            <a:r>
              <a:rPr lang="en-GB" altLang="en-US" dirty="0" smtClean="0"/>
              <a:t>Example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 smtClean="0"/>
              <a:t>	BEFORE SHUTDOWN ON DATABASE</a:t>
            </a:r>
          </a:p>
        </p:txBody>
      </p:sp>
    </p:spTree>
    <p:extLst>
      <p:ext uri="{BB962C8B-B14F-4D97-AF65-F5344CB8AC3E}">
        <p14:creationId xmlns:p14="http://schemas.microsoft.com/office/powerpoint/2010/main" val="27862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64363" cy="95525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Type: Schema level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899592" y="1700808"/>
            <a:ext cx="7777163" cy="4392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Also called </a:t>
            </a:r>
            <a:r>
              <a:rPr lang="en-GB" altLang="en-US" i="1" dirty="0" err="1" smtClean="0">
                <a:solidFill>
                  <a:srgbClr val="002060"/>
                </a:solidFill>
              </a:rPr>
              <a:t>DDL</a:t>
            </a:r>
            <a:r>
              <a:rPr lang="en-GB" altLang="en-US" i="1" dirty="0" smtClean="0">
                <a:solidFill>
                  <a:srgbClr val="002060"/>
                </a:solidFill>
              </a:rPr>
              <a:t> triggers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F</a:t>
            </a:r>
            <a:r>
              <a:rPr lang="en-GB" dirty="0" smtClean="0"/>
              <a:t>ires </a:t>
            </a:r>
            <a:r>
              <a:rPr lang="en-GB" dirty="0"/>
              <a:t>for </a:t>
            </a:r>
            <a:r>
              <a:rPr lang="en-GB" i="1" dirty="0">
                <a:solidFill>
                  <a:srgbClr val="002060"/>
                </a:solidFill>
              </a:rPr>
              <a:t>one</a:t>
            </a:r>
            <a:r>
              <a:rPr lang="en-GB" dirty="0" smtClean="0"/>
              <a:t> user </a:t>
            </a:r>
            <a:r>
              <a:rPr lang="en-GB" dirty="0"/>
              <a:t>logged on into </a:t>
            </a:r>
            <a:r>
              <a:rPr lang="en-GB" i="1" dirty="0">
                <a:solidFill>
                  <a:srgbClr val="002060"/>
                </a:solidFill>
              </a:rPr>
              <a:t>one</a:t>
            </a:r>
            <a:r>
              <a:rPr lang="en-GB" b="1" dirty="0" smtClean="0"/>
              <a:t> </a:t>
            </a:r>
            <a:r>
              <a:rPr lang="en-GB" dirty="0" smtClean="0"/>
              <a:t>schema</a:t>
            </a:r>
            <a:endParaRPr lang="en-GB" altLang="en-US" i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Logon or Logoff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Respond to a system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cap="small" dirty="0" smtClean="0"/>
              <a:t>create, drop </a:t>
            </a:r>
            <a:r>
              <a:rPr lang="en-GB" altLang="en-US" sz="2400" dirty="0"/>
              <a:t>or</a:t>
            </a:r>
            <a:r>
              <a:rPr lang="en-GB" altLang="en-US" cap="small" dirty="0" smtClean="0"/>
              <a:t> alter </a:t>
            </a:r>
            <a:r>
              <a:rPr lang="en-GB" altLang="en-US" dirty="0" err="1" smtClean="0"/>
              <a:t>DDL</a:t>
            </a:r>
            <a:r>
              <a:rPr lang="en-GB" altLang="en-US" dirty="0" smtClean="0"/>
              <a:t> commands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Syntax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dirty="0" smtClean="0"/>
              <a:t>	(BEFORE | AFTER) (</a:t>
            </a:r>
            <a:r>
              <a:rPr lang="en-GB" altLang="en-US" dirty="0" err="1" smtClean="0"/>
              <a:t>SERVERERROR</a:t>
            </a:r>
            <a:r>
              <a:rPr lang="en-GB" altLang="en-US" dirty="0" smtClean="0"/>
              <a:t> | LOGON | LOGOFF | CREATE | DROP | ALTER) ON </a:t>
            </a:r>
            <a:r>
              <a:rPr lang="en-GB" altLang="en-US" dirty="0" err="1" smtClean="0"/>
              <a:t>schema_name.schema</a:t>
            </a: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Example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GB" altLang="en-US" dirty="0" smtClean="0"/>
              <a:t>BEFORE CREATE ON CSY2038.SCHEMA</a:t>
            </a:r>
          </a:p>
        </p:txBody>
      </p:sp>
    </p:spTree>
    <p:extLst>
      <p:ext uri="{BB962C8B-B14F-4D97-AF65-F5344CB8AC3E}">
        <p14:creationId xmlns:p14="http://schemas.microsoft.com/office/powerpoint/2010/main" val="17683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899592" y="692696"/>
            <a:ext cx="6964363" cy="88324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Type: Schema level Example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899592" y="1628800"/>
            <a:ext cx="7437437" cy="467995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GB" dirty="0" smtClean="0"/>
              <a:t>	</a:t>
            </a:r>
            <a:r>
              <a:rPr lang="en-GB" sz="2400" dirty="0" smtClean="0">
                <a:solidFill>
                  <a:srgbClr val="002060"/>
                </a:solidFill>
              </a:rPr>
              <a:t>CREATE</a:t>
            </a:r>
            <a:r>
              <a:rPr lang="en-GB" sz="2400" dirty="0" smtClean="0"/>
              <a:t> </a:t>
            </a:r>
            <a:r>
              <a:rPr lang="en-GB" sz="2400" dirty="0">
                <a:solidFill>
                  <a:srgbClr val="002060"/>
                </a:solidFill>
              </a:rPr>
              <a:t>OR REPLACE TRIGGER </a:t>
            </a:r>
            <a:r>
              <a:rPr lang="en-GB" sz="2400" dirty="0" err="1" smtClean="0"/>
              <a:t>trig_create</a:t>
            </a:r>
            <a:endParaRPr lang="en-GB" sz="2400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400" dirty="0" smtClean="0"/>
              <a:t>	</a:t>
            </a:r>
            <a:r>
              <a:rPr lang="en-GB" sz="2400" dirty="0">
                <a:solidFill>
                  <a:srgbClr val="002060"/>
                </a:solidFill>
              </a:rPr>
              <a:t>BEFORE</a:t>
            </a:r>
            <a:r>
              <a:rPr lang="en-GB" sz="2400" dirty="0" smtClean="0"/>
              <a:t> </a:t>
            </a:r>
            <a:r>
              <a:rPr lang="en-GB" sz="2400" dirty="0">
                <a:solidFill>
                  <a:srgbClr val="002060"/>
                </a:solidFill>
              </a:rPr>
              <a:t>CREATE</a:t>
            </a:r>
            <a:r>
              <a:rPr lang="en-GB" sz="2400" dirty="0" smtClean="0"/>
              <a:t> </a:t>
            </a:r>
            <a:r>
              <a:rPr lang="en-GB" sz="2400" dirty="0">
                <a:solidFill>
                  <a:srgbClr val="002060"/>
                </a:solidFill>
              </a:rPr>
              <a:t>ON</a:t>
            </a:r>
            <a:r>
              <a:rPr lang="en-GB" sz="2400" dirty="0" smtClean="0"/>
              <a:t> CSY2038.SCHEMA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400" dirty="0" smtClean="0"/>
              <a:t>	</a:t>
            </a:r>
            <a:r>
              <a:rPr lang="en-GB" sz="2400" dirty="0">
                <a:solidFill>
                  <a:srgbClr val="002060"/>
                </a:solidFill>
              </a:rPr>
              <a:t>BEGIN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400" dirty="0" smtClean="0"/>
              <a:t>	</a:t>
            </a:r>
            <a:r>
              <a:rPr lang="en-GB" sz="2400" dirty="0">
                <a:solidFill>
                  <a:srgbClr val="002060"/>
                </a:solidFill>
                <a:ea typeface="+mn-ea"/>
              </a:rPr>
              <a:t>INSERT</a:t>
            </a:r>
            <a:r>
              <a:rPr lang="en-GB" sz="2400" dirty="0" smtClean="0"/>
              <a:t> </a:t>
            </a:r>
            <a:r>
              <a:rPr lang="en-GB" sz="2400" dirty="0">
                <a:solidFill>
                  <a:srgbClr val="002060"/>
                </a:solidFill>
                <a:ea typeface="+mn-ea"/>
              </a:rPr>
              <a:t>INTO</a:t>
            </a:r>
            <a:r>
              <a:rPr lang="en-GB" sz="2400" dirty="0" smtClean="0"/>
              <a:t> </a:t>
            </a:r>
            <a:r>
              <a:rPr lang="en-GB" sz="2400" dirty="0" err="1" smtClean="0"/>
              <a:t>audit_create_table</a:t>
            </a:r>
            <a:r>
              <a:rPr lang="en-GB" sz="2400" dirty="0" smtClean="0"/>
              <a:t> (</a:t>
            </a:r>
            <a:r>
              <a:rPr lang="en-GB" sz="2400" dirty="0" err="1" smtClean="0"/>
              <a:t>user_account</a:t>
            </a:r>
            <a:r>
              <a:rPr lang="en-GB" sz="2400" dirty="0" smtClean="0"/>
              <a:t>, </a:t>
            </a:r>
            <a:r>
              <a:rPr lang="en-GB" sz="2400" dirty="0" err="1" smtClean="0"/>
              <a:t>date_timestamp</a:t>
            </a:r>
            <a:r>
              <a:rPr lang="en-GB" sz="2400" dirty="0" smtClean="0"/>
              <a:t>)</a:t>
            </a:r>
          </a:p>
          <a:p>
            <a:pPr lvl="1" eaLnBrk="1" hangingPunct="1">
              <a:buFont typeface="Verdana" pitchFamily="34" charset="0"/>
              <a:buNone/>
              <a:defRPr/>
            </a:pPr>
            <a:r>
              <a:rPr lang="en-GB" sz="2400" dirty="0" smtClean="0"/>
              <a:t>	</a:t>
            </a:r>
            <a:r>
              <a:rPr lang="en-GB" sz="2400" dirty="0">
                <a:solidFill>
                  <a:srgbClr val="002060"/>
                </a:solidFill>
                <a:ea typeface="+mn-ea"/>
              </a:rPr>
              <a:t>VALUES</a:t>
            </a:r>
            <a:r>
              <a:rPr lang="en-GB" sz="2400" dirty="0" smtClean="0"/>
              <a:t> (</a:t>
            </a:r>
            <a:r>
              <a:rPr lang="en-GB" sz="2400" dirty="0" err="1" smtClean="0"/>
              <a:t>USER,SYSDATE</a:t>
            </a:r>
            <a:r>
              <a:rPr lang="en-GB" sz="2400" dirty="0" smtClean="0"/>
              <a:t>);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GB" sz="2400" dirty="0" smtClean="0"/>
              <a:t>	</a:t>
            </a:r>
            <a:r>
              <a:rPr lang="en-GB" sz="2400" dirty="0">
                <a:solidFill>
                  <a:srgbClr val="002060"/>
                </a:solidFill>
              </a:rPr>
              <a:t>END</a:t>
            </a:r>
            <a:r>
              <a:rPr lang="en-GB" sz="2400" dirty="0" smtClean="0"/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GB" sz="2400" dirty="0" smtClean="0"/>
          </a:p>
          <a:p>
            <a:pPr eaLnBrk="1" hangingPunct="1">
              <a:defRPr/>
            </a:pPr>
            <a:r>
              <a:rPr lang="en-GB" dirty="0" smtClean="0"/>
              <a:t>This </a:t>
            </a:r>
            <a:r>
              <a:rPr lang="en-GB" i="1" dirty="0" smtClean="0">
                <a:solidFill>
                  <a:srgbClr val="002060"/>
                </a:solidFill>
              </a:rPr>
              <a:t>schema-level</a:t>
            </a:r>
            <a:r>
              <a:rPr lang="en-GB" dirty="0" smtClean="0"/>
              <a:t> trigger </a:t>
            </a:r>
            <a:r>
              <a:rPr lang="en-GB" i="1" dirty="0">
                <a:solidFill>
                  <a:srgbClr val="002060"/>
                </a:solidFill>
              </a:rPr>
              <a:t>records activity </a:t>
            </a:r>
            <a:r>
              <a:rPr lang="en-GB" dirty="0" smtClean="0"/>
              <a:t>in the CSY2038 account</a:t>
            </a:r>
          </a:p>
        </p:txBody>
      </p:sp>
    </p:spTree>
    <p:extLst>
      <p:ext uri="{BB962C8B-B14F-4D97-AF65-F5344CB8AC3E}">
        <p14:creationId xmlns:p14="http://schemas.microsoft.com/office/powerpoint/2010/main" val="26727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4363" cy="811237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Correlation Names 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827584" y="1556792"/>
            <a:ext cx="7560839" cy="453764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i="1" dirty="0">
                <a:solidFill>
                  <a:srgbClr val="002060"/>
                </a:solidFill>
              </a:rPr>
              <a:t>Bind variables </a:t>
            </a:r>
            <a:r>
              <a:rPr lang="en-GB" dirty="0"/>
              <a:t>- </a:t>
            </a:r>
            <a:r>
              <a:rPr lang="en-GB" dirty="0" smtClean="0"/>
              <a:t>attached </a:t>
            </a:r>
            <a:r>
              <a:rPr lang="en-GB" dirty="0"/>
              <a:t>(bound) to </a:t>
            </a:r>
            <a:r>
              <a:rPr lang="en-GB" dirty="0" smtClean="0"/>
              <a:t>something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i="1" dirty="0" smtClean="0">
                <a:solidFill>
                  <a:srgbClr val="002060"/>
                </a:solidFill>
              </a:rPr>
              <a:t>Referencing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smtClean="0"/>
              <a:t>row-level columns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 smtClean="0"/>
              <a:t>Triggers can reference changing values: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i="1" dirty="0">
                <a:solidFill>
                  <a:srgbClr val="002060"/>
                </a:solidFill>
                <a:ea typeface="+mn-ea"/>
              </a:rPr>
              <a:t>Existing</a:t>
            </a:r>
            <a:r>
              <a:rPr lang="en-GB" dirty="0" smtClean="0"/>
              <a:t> column value - </a:t>
            </a:r>
            <a:r>
              <a:rPr lang="en-GB" i="1" dirty="0">
                <a:solidFill>
                  <a:srgbClr val="002060"/>
                </a:solidFill>
              </a:rPr>
              <a:t>default </a:t>
            </a:r>
            <a:r>
              <a:rPr lang="en-GB" i="1" dirty="0" smtClean="0">
                <a:solidFill>
                  <a:srgbClr val="002060"/>
                </a:solidFill>
              </a:rPr>
              <a:t>OLD</a:t>
            </a:r>
            <a:endParaRPr lang="en-GB" i="1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i="1" dirty="0" smtClean="0">
                <a:solidFill>
                  <a:srgbClr val="002060"/>
                </a:solidFill>
                <a:ea typeface="+mn-ea"/>
              </a:rPr>
              <a:t>New</a:t>
            </a:r>
            <a:r>
              <a:rPr lang="en-GB" dirty="0" smtClean="0"/>
              <a:t> incoming value - </a:t>
            </a:r>
            <a:r>
              <a:rPr lang="en-GB" i="1" dirty="0">
                <a:solidFill>
                  <a:srgbClr val="002060"/>
                </a:solidFill>
              </a:rPr>
              <a:t>default </a:t>
            </a:r>
            <a:r>
              <a:rPr lang="en-GB" i="1" dirty="0" smtClean="0">
                <a:solidFill>
                  <a:srgbClr val="002060"/>
                </a:solidFill>
              </a:rPr>
              <a:t>NEW</a:t>
            </a:r>
            <a:endParaRPr lang="en-GB" i="1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GB" dirty="0" smtClean="0"/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GB" dirty="0" smtClean="0"/>
              <a:t>REFERENCING OLD AS existing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GB" i="1" dirty="0" smtClean="0">
                <a:solidFill>
                  <a:schemeClr val="accent4">
                    <a:lumMod val="50000"/>
                  </a:schemeClr>
                </a:solidFill>
              </a:rPr>
              <a:t>--used to avoid conflicts with table names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 smtClean="0"/>
              <a:t>Syntax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en-GB" dirty="0" smtClean="0"/>
              <a:t>:</a:t>
            </a:r>
            <a:r>
              <a:rPr lang="en-GB" dirty="0" err="1" smtClean="0"/>
              <a:t>OLD.column</a:t>
            </a:r>
            <a:r>
              <a:rPr lang="en-GB" dirty="0" smtClean="0"/>
              <a:t> and :</a:t>
            </a:r>
            <a:r>
              <a:rPr lang="en-GB" dirty="0" err="1" smtClean="0"/>
              <a:t>NEW.column</a:t>
            </a:r>
            <a:endParaRPr lang="en-GB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 smtClean="0"/>
              <a:t>Example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en-GB" dirty="0" smtClean="0"/>
              <a:t>IF (:</a:t>
            </a:r>
            <a:r>
              <a:rPr lang="en-GB" dirty="0" err="1" smtClean="0"/>
              <a:t>NEW.salary</a:t>
            </a:r>
            <a:r>
              <a:rPr lang="en-GB" dirty="0" smtClean="0"/>
              <a:t>  -  :</a:t>
            </a:r>
            <a:r>
              <a:rPr lang="en-GB" dirty="0" err="1" smtClean="0"/>
              <a:t>OLD.salary</a:t>
            </a:r>
            <a:r>
              <a:rPr lang="en-GB" dirty="0" smtClean="0"/>
              <a:t>) &gt; 1000 THEN …</a:t>
            </a:r>
          </a:p>
        </p:txBody>
      </p:sp>
    </p:spTree>
    <p:extLst>
      <p:ext uri="{BB962C8B-B14F-4D97-AF65-F5344CB8AC3E}">
        <p14:creationId xmlns:p14="http://schemas.microsoft.com/office/powerpoint/2010/main" val="5613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115616" y="836712"/>
            <a:ext cx="6964363" cy="66722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Conditional Specification 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899592" y="1628800"/>
            <a:ext cx="7056387" cy="460885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i="1" dirty="0" smtClean="0">
                <a:solidFill>
                  <a:srgbClr val="002060"/>
                </a:solidFill>
              </a:rPr>
              <a:t>Greater control </a:t>
            </a:r>
            <a:r>
              <a:rPr lang="en-GB" altLang="en-US" dirty="0" smtClean="0"/>
              <a:t>over firing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Some control in TYPE spec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smtClean="0"/>
              <a:t>UPDATE of Salary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Can be used to implement </a:t>
            </a:r>
            <a:r>
              <a:rPr lang="en-GB" altLang="en-US" i="1" dirty="0" smtClean="0">
                <a:solidFill>
                  <a:srgbClr val="002060"/>
                </a:solidFill>
              </a:rPr>
              <a:t>business rules</a:t>
            </a:r>
          </a:p>
          <a:p>
            <a:pPr eaLnBrk="1" hangingPunct="1">
              <a:lnSpc>
                <a:spcPct val="80000"/>
              </a:lnSpc>
            </a:pPr>
            <a:endParaRPr lang="en-GB" altLang="en-US" i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 err="1" smtClean="0"/>
              <a:t>Sytax</a:t>
            </a:r>
            <a:endParaRPr lang="en-GB" altLang="en-US" dirty="0" smtClean="0"/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dirty="0" smtClean="0"/>
              <a:t>WHEN (condition)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Example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 smtClean="0"/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dirty="0" smtClean="0"/>
              <a:t>WHEN (</a:t>
            </a:r>
            <a:r>
              <a:rPr lang="en-GB" altLang="en-US" dirty="0" err="1" smtClean="0"/>
              <a:t>OLD.salary</a:t>
            </a:r>
            <a:r>
              <a:rPr lang="en-GB" altLang="en-US" dirty="0" smtClean="0"/>
              <a:t> &gt; 3000)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Note: Colon for correlation name </a:t>
            </a:r>
            <a:r>
              <a:rPr lang="en-GB" altLang="en-US" i="1" dirty="0" smtClean="0">
                <a:solidFill>
                  <a:srgbClr val="002060"/>
                </a:solidFill>
              </a:rPr>
              <a:t>isn’t used </a:t>
            </a:r>
            <a:r>
              <a:rPr lang="en-GB" altLang="en-US" dirty="0" smtClean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2617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043608" y="620689"/>
            <a:ext cx="6964363" cy="10801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400" dirty="0" smtClean="0"/>
              <a:t>Conditional Specification - </a:t>
            </a:r>
            <a:r>
              <a:rPr lang="en-GB" altLang="en-US" dirty="0" smtClean="0"/>
              <a:t>WHEN 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1116013" y="1484313"/>
            <a:ext cx="6984379" cy="46809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400" i="1" dirty="0" smtClean="0">
                <a:solidFill>
                  <a:srgbClr val="002060"/>
                </a:solidFill>
              </a:rPr>
              <a:t>More efficient </a:t>
            </a:r>
            <a:r>
              <a:rPr lang="en-GB" altLang="en-US" sz="2400" dirty="0" smtClean="0"/>
              <a:t>than using trigger body logic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Can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prevent</a:t>
            </a:r>
            <a:r>
              <a:rPr lang="en-GB" altLang="en-US" sz="2400" dirty="0" smtClean="0"/>
              <a:t> the trigger from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firing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Avoids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rollback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Can only </a:t>
            </a:r>
            <a:r>
              <a:rPr lang="en-GB" altLang="en-US" i="1" dirty="0">
                <a:solidFill>
                  <a:srgbClr val="002060"/>
                </a:solidFill>
              </a:rPr>
              <a:t>reference correlation </a:t>
            </a:r>
            <a:r>
              <a:rPr lang="en-GB" altLang="en-US" dirty="0"/>
              <a:t>names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Can </a:t>
            </a:r>
            <a:r>
              <a:rPr lang="en-GB" altLang="en-US" i="1" dirty="0">
                <a:solidFill>
                  <a:srgbClr val="002060"/>
                </a:solidFill>
              </a:rPr>
              <a:t>not</a:t>
            </a:r>
            <a:r>
              <a:rPr lang="en-GB" altLang="en-US" dirty="0"/>
              <a:t> contain </a:t>
            </a:r>
            <a:r>
              <a:rPr lang="en-GB" altLang="en-US" i="1" dirty="0">
                <a:solidFill>
                  <a:srgbClr val="002060"/>
                </a:solidFill>
              </a:rPr>
              <a:t>queries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Example</a:t>
            </a:r>
            <a:r>
              <a:rPr lang="en-GB" altLang="en-US" dirty="0"/>
              <a:t> </a:t>
            </a:r>
            <a:r>
              <a:rPr lang="en-GB" altLang="en-US" dirty="0" smtClean="0"/>
              <a:t>- </a:t>
            </a:r>
            <a:r>
              <a:rPr lang="en-GB" altLang="en-US" sz="2400" dirty="0" smtClean="0"/>
              <a:t>Only run when a salary &gt; 3000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	WHEN (</a:t>
            </a:r>
            <a:r>
              <a:rPr lang="en-GB" altLang="en-US" sz="2400" dirty="0" err="1" smtClean="0"/>
              <a:t>OLD.salary</a:t>
            </a:r>
            <a:r>
              <a:rPr lang="en-GB" altLang="en-US" sz="2400" dirty="0" smtClean="0"/>
              <a:t> &gt; 3000) 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i="1" dirty="0" smtClean="0">
                <a:solidFill>
                  <a:srgbClr val="002060"/>
                </a:solidFill>
              </a:rPr>
              <a:t>Preferable to: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	IF :</a:t>
            </a:r>
            <a:r>
              <a:rPr lang="en-GB" altLang="en-US" sz="2400" dirty="0" err="1" smtClean="0"/>
              <a:t>OLD.salary</a:t>
            </a:r>
            <a:r>
              <a:rPr lang="en-GB" altLang="en-US" sz="2400" dirty="0" smtClean="0"/>
              <a:t> &gt; 3000 THEN …logic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15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1"/>
            <a:ext cx="7416824" cy="79208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341562"/>
            <a:ext cx="7632898" cy="4679726"/>
          </a:xfrm>
        </p:spPr>
        <p:txBody>
          <a:bodyPr/>
          <a:lstStyle/>
          <a:p>
            <a:pPr eaLnBrk="1" hangingPunct="1"/>
            <a:r>
              <a:rPr lang="en-GB" altLang="en-US" sz="1800" dirty="0" smtClean="0"/>
              <a:t>A function with </a:t>
            </a:r>
            <a:r>
              <a:rPr lang="en-GB" altLang="en-US" sz="1800" b="1" i="1" dirty="0" smtClean="0"/>
              <a:t>no parameters </a:t>
            </a:r>
            <a:r>
              <a:rPr lang="en-GB" altLang="en-US" sz="1800" dirty="0" smtClean="0"/>
              <a:t>has </a:t>
            </a:r>
            <a:r>
              <a:rPr lang="en-GB" altLang="en-US" sz="1800" b="1" i="1" dirty="0" smtClean="0"/>
              <a:t>parenthesis </a:t>
            </a:r>
            <a:r>
              <a:rPr lang="en-GB" altLang="en-US" sz="1800" dirty="0" smtClean="0"/>
              <a:t>() in the spec?</a:t>
            </a:r>
          </a:p>
          <a:p>
            <a:pPr lvl="1" eaLnBrk="1" hangingPunct="1"/>
            <a:r>
              <a:rPr lang="en-GB" altLang="en-US" sz="1800" dirty="0" smtClean="0">
                <a:solidFill>
                  <a:srgbClr val="FF0000"/>
                </a:solidFill>
              </a:rPr>
              <a:t>TRUE OR FALSE?</a:t>
            </a:r>
          </a:p>
          <a:p>
            <a:pPr eaLnBrk="1" hangingPunct="1"/>
            <a:r>
              <a:rPr lang="en-GB" altLang="en-US" sz="1800" dirty="0" smtClean="0"/>
              <a:t>What is the naming convention for parameters?</a:t>
            </a:r>
          </a:p>
          <a:p>
            <a:pPr eaLnBrk="1" hangingPunct="1"/>
            <a:endParaRPr lang="en-GB" altLang="en-US" sz="1800" dirty="0" smtClean="0"/>
          </a:p>
          <a:p>
            <a:pPr eaLnBrk="1" hangingPunct="1"/>
            <a:r>
              <a:rPr lang="en-GB" altLang="en-US" sz="1800" dirty="0" smtClean="0"/>
              <a:t>How </a:t>
            </a:r>
            <a:r>
              <a:rPr lang="en-GB" altLang="en-US" sz="1800" dirty="0" smtClean="0"/>
              <a:t>do you execute a function with no parameters?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How </a:t>
            </a:r>
            <a:r>
              <a:rPr lang="en-GB" altLang="en-US" sz="1800" dirty="0"/>
              <a:t>do you execute a function with </a:t>
            </a:r>
            <a:r>
              <a:rPr lang="en-GB" altLang="en-US" sz="1800" dirty="0" smtClean="0"/>
              <a:t>parameters</a:t>
            </a:r>
            <a:r>
              <a:rPr lang="en-GB" altLang="en-US" sz="1800" dirty="0"/>
              <a:t>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How </a:t>
            </a:r>
            <a:r>
              <a:rPr lang="en-GB" altLang="en-US" sz="1800" dirty="0" smtClean="0"/>
              <a:t>do you remove a function once its been created?</a:t>
            </a:r>
            <a:endParaRPr lang="en-GB" altLang="en-US" sz="1800" dirty="0"/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marL="366713" lvl="1" indent="0" eaLnBrk="1" hangingPunct="1">
              <a:buNone/>
            </a:pPr>
            <a:endParaRPr lang="en-GB" alt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115616" y="836712"/>
            <a:ext cx="6964363" cy="739229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Header Example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900880" y="1484784"/>
            <a:ext cx="6983488" cy="446449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GB" altLang="en-US" sz="900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n-GB" altLang="en-US" sz="2400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CREATE OR REPLACE TRIGGER </a:t>
            </a:r>
            <a:r>
              <a:rPr lang="en-GB" altLang="en-US" sz="2400" dirty="0" err="1" smtClean="0"/>
              <a:t>trig_new_user</a:t>
            </a:r>
            <a:endParaRPr lang="en-GB" altLang="en-US" sz="2400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BEFORE UPDATE ON staff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FOR EACH ROW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--REFERENCING OLD AS existing</a:t>
            </a:r>
            <a:endParaRPr lang="en-GB" altLang="en-US" sz="2000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400" dirty="0" smtClean="0"/>
              <a:t>WHEN (</a:t>
            </a:r>
            <a:r>
              <a:rPr lang="en-GB" altLang="en-US" sz="2400" dirty="0" err="1" smtClean="0"/>
              <a:t>existing.username</a:t>
            </a:r>
            <a:r>
              <a:rPr lang="en-GB" altLang="en-US" sz="2400" dirty="0" smtClean="0"/>
              <a:t> IS NULL)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429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087437" y="620688"/>
            <a:ext cx="6964363" cy="739229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The Trigger Body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900880" y="1484784"/>
            <a:ext cx="8229600" cy="4679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Put a PL/SQL block after the definition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900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CREATE OR REPLACE TRIGGER </a:t>
            </a:r>
            <a:r>
              <a:rPr lang="en-GB" altLang="en-US" sz="2400" dirty="0" err="1" smtClean="0"/>
              <a:t>trig_name</a:t>
            </a:r>
            <a:endParaRPr lang="en-GB" altLang="en-US" sz="2400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BEFORE INSERT ON </a:t>
            </a:r>
            <a:r>
              <a:rPr lang="en-GB" altLang="en-US" sz="2400" dirty="0" err="1" smtClean="0"/>
              <a:t>table_name</a:t>
            </a:r>
            <a:endParaRPr lang="en-GB" altLang="en-US" sz="2400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FOR EACH ROW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REFERENCING OLD AS existing</a:t>
            </a:r>
            <a:endParaRPr lang="en-GB" altLang="en-US" sz="2000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GB" altLang="en-US" sz="2400" dirty="0" smtClean="0"/>
              <a:t>WHEN (…)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7461861" y="4516438"/>
            <a:ext cx="73025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Name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534886" y="4084638"/>
            <a:ext cx="65405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Type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6326798" y="4948238"/>
            <a:ext cx="18542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Firing Granularity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310923" y="5811838"/>
            <a:ext cx="19177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Correlation Names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661636" y="5380038"/>
            <a:ext cx="25273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Conditional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706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899592" y="764704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sz="3900" dirty="0" smtClean="0"/>
              <a:t>Body Structure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042988" y="1916831"/>
            <a:ext cx="7057404" cy="4114081"/>
          </a:xfrm>
        </p:spPr>
        <p:txBody>
          <a:bodyPr/>
          <a:lstStyle/>
          <a:p>
            <a:pPr eaLnBrk="1" hangingPunct="1"/>
            <a:r>
              <a:rPr lang="en-GB" altLang="en-US" i="1" dirty="0" smtClean="0">
                <a:solidFill>
                  <a:srgbClr val="002060"/>
                </a:solidFill>
              </a:rPr>
              <a:t>DECLARE</a:t>
            </a:r>
          </a:p>
          <a:p>
            <a:pPr lvl="1" eaLnBrk="1" hangingPunct="1"/>
            <a:r>
              <a:rPr lang="en-GB" altLang="en-US" i="1" dirty="0" smtClean="0">
                <a:solidFill>
                  <a:srgbClr val="002060"/>
                </a:solidFill>
              </a:rPr>
              <a:t>Only included if you are declaring items</a:t>
            </a:r>
          </a:p>
          <a:p>
            <a:pPr lvl="1" eaLnBrk="1" hangingPunct="1"/>
            <a:r>
              <a:rPr lang="en-GB" altLang="en-US" i="1" dirty="0" smtClean="0">
                <a:solidFill>
                  <a:srgbClr val="002060"/>
                </a:solidFill>
              </a:rPr>
              <a:t>Omit if there is nothing to declare</a:t>
            </a:r>
            <a:endParaRPr lang="en-GB" altLang="en-US" i="1" dirty="0">
              <a:solidFill>
                <a:srgbClr val="002060"/>
              </a:solidFill>
            </a:endParaRPr>
          </a:p>
          <a:p>
            <a:pPr eaLnBrk="1" hangingPunct="1"/>
            <a:endParaRPr lang="en-GB" altLang="en-US" i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GB" altLang="en-US" i="1" dirty="0" smtClean="0">
                <a:solidFill>
                  <a:srgbClr val="002060"/>
                </a:solidFill>
              </a:rPr>
              <a:t>BEGIN - mandatory</a:t>
            </a:r>
          </a:p>
          <a:p>
            <a:pPr eaLnBrk="1" hangingPunct="1"/>
            <a:endParaRPr lang="en-GB" altLang="en-US" i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en-GB" altLang="en-US" i="1" dirty="0" smtClean="0">
                <a:solidFill>
                  <a:srgbClr val="002060"/>
                </a:solidFill>
              </a:rPr>
              <a:t>END; - mandatory</a:t>
            </a:r>
          </a:p>
          <a:p>
            <a:pPr eaLnBrk="1" hangingPunct="1"/>
            <a:r>
              <a:rPr lang="en-GB" altLang="en-US" i="1" dirty="0" smtClean="0">
                <a:solidFill>
                  <a:srgbClr val="002060"/>
                </a:solidFill>
              </a:rPr>
              <a:t>/ terminate with slash as usual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899592" y="764704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sz="3900" dirty="0" smtClean="0"/>
              <a:t>Body – Conditional Predicates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042988" y="1916831"/>
            <a:ext cx="7057404" cy="4114081"/>
          </a:xfrm>
        </p:spPr>
        <p:txBody>
          <a:bodyPr/>
          <a:lstStyle/>
          <a:p>
            <a:pPr eaLnBrk="1" hangingPunct="1"/>
            <a:r>
              <a:rPr lang="en-GB" altLang="en-US" i="1" dirty="0" smtClean="0">
                <a:solidFill>
                  <a:srgbClr val="002060"/>
                </a:solidFill>
              </a:rPr>
              <a:t>Predicates</a:t>
            </a:r>
            <a:r>
              <a:rPr lang="en-GB" altLang="en-US" dirty="0" smtClean="0">
                <a:solidFill>
                  <a:srgbClr val="002060"/>
                </a:solidFill>
              </a:rPr>
              <a:t> </a:t>
            </a:r>
            <a:r>
              <a:rPr lang="en-GB" altLang="en-US" dirty="0" smtClean="0"/>
              <a:t>are special functions in </a:t>
            </a:r>
            <a:r>
              <a:rPr lang="en-GB" altLang="en-US" dirty="0" err="1" smtClean="0"/>
              <a:t>dbms_standard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Can be tested as Boolean</a:t>
            </a:r>
          </a:p>
          <a:p>
            <a:pPr eaLnBrk="1" hangingPunct="1"/>
            <a:r>
              <a:rPr lang="en-GB" altLang="en-US" dirty="0" smtClean="0"/>
              <a:t>Single trigger can be defined for:</a:t>
            </a:r>
          </a:p>
          <a:p>
            <a:pPr lvl="1" eaLnBrk="1" hangingPunct="1"/>
            <a:r>
              <a:rPr lang="en-GB" altLang="en-US" dirty="0" smtClean="0"/>
              <a:t>Delete</a:t>
            </a:r>
          </a:p>
          <a:p>
            <a:pPr lvl="1" eaLnBrk="1" hangingPunct="1"/>
            <a:r>
              <a:rPr lang="en-GB" altLang="en-US" dirty="0" smtClean="0"/>
              <a:t>Update</a:t>
            </a:r>
          </a:p>
          <a:p>
            <a:pPr lvl="1" eaLnBrk="1" hangingPunct="1"/>
            <a:r>
              <a:rPr lang="en-GB" altLang="en-US" dirty="0" smtClean="0"/>
              <a:t>Insert</a:t>
            </a:r>
          </a:p>
          <a:p>
            <a:pPr eaLnBrk="1" hangingPunct="1"/>
            <a:r>
              <a:rPr lang="en-GB" altLang="en-US" dirty="0" smtClean="0"/>
              <a:t>Use </a:t>
            </a:r>
            <a:r>
              <a:rPr lang="en-GB" altLang="en-US" i="1" dirty="0" smtClean="0">
                <a:solidFill>
                  <a:srgbClr val="002060"/>
                </a:solidFill>
              </a:rPr>
              <a:t>predicates</a:t>
            </a:r>
            <a:r>
              <a:rPr lang="en-GB" altLang="en-US" dirty="0" smtClean="0"/>
              <a:t> if the trigger needs to </a:t>
            </a:r>
            <a:r>
              <a:rPr lang="en-GB" altLang="en-US" i="1" dirty="0" smtClean="0">
                <a:solidFill>
                  <a:srgbClr val="002060"/>
                </a:solidFill>
              </a:rPr>
              <a:t>determine</a:t>
            </a:r>
            <a:r>
              <a:rPr lang="en-GB" altLang="en-US" dirty="0" smtClean="0"/>
              <a:t> </a:t>
            </a:r>
            <a:r>
              <a:rPr lang="en-GB" altLang="en-US" i="1" dirty="0" smtClean="0">
                <a:solidFill>
                  <a:srgbClr val="002060"/>
                </a:solidFill>
              </a:rPr>
              <a:t>which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DML</a:t>
            </a:r>
            <a:r>
              <a:rPr lang="en-GB" altLang="en-US" dirty="0" smtClean="0"/>
              <a:t> verb cause the firing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2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043608" y="620688"/>
            <a:ext cx="6964363" cy="12017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Body – Conditional Predicates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1116013" y="1916832"/>
            <a:ext cx="6119812" cy="417123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Predicates are:</a:t>
            </a:r>
          </a:p>
          <a:p>
            <a:pPr lvl="1" eaLnBrk="1" hangingPunct="1"/>
            <a:r>
              <a:rPr lang="en-GB" altLang="en-US" dirty="0" smtClean="0"/>
              <a:t>Deleting</a:t>
            </a:r>
          </a:p>
          <a:p>
            <a:pPr lvl="1" eaLnBrk="1" hangingPunct="1"/>
            <a:r>
              <a:rPr lang="en-GB" altLang="en-US" dirty="0" smtClean="0"/>
              <a:t>Updating</a:t>
            </a:r>
          </a:p>
          <a:p>
            <a:pPr lvl="1" eaLnBrk="1" hangingPunct="1"/>
            <a:r>
              <a:rPr lang="en-GB" altLang="en-US" dirty="0" smtClean="0"/>
              <a:t>Updating (</a:t>
            </a:r>
            <a:r>
              <a:rPr lang="en-GB" altLang="en-US" dirty="0" err="1" smtClean="0"/>
              <a:t>column_name</a:t>
            </a:r>
            <a:r>
              <a:rPr lang="en-GB" altLang="en-US" dirty="0" smtClean="0"/>
              <a:t>)</a:t>
            </a:r>
          </a:p>
          <a:p>
            <a:pPr lvl="1" eaLnBrk="1" hangingPunct="1"/>
            <a:r>
              <a:rPr lang="en-GB" altLang="en-US" dirty="0" smtClean="0"/>
              <a:t>Inserting</a:t>
            </a:r>
          </a:p>
          <a:p>
            <a:pPr eaLnBrk="1" hangingPunct="1"/>
            <a:r>
              <a:rPr lang="en-GB" altLang="en-US" dirty="0" smtClean="0"/>
              <a:t>Example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smtClean="0"/>
              <a:t>IF DELETING  THEN … 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err="1" smtClean="0"/>
              <a:t>ELSIF</a:t>
            </a:r>
            <a:r>
              <a:rPr lang="en-GB" altLang="en-US" dirty="0" smtClean="0"/>
              <a:t> UPDATING THEN … 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err="1" smtClean="0"/>
              <a:t>ELSIF</a:t>
            </a:r>
            <a:r>
              <a:rPr lang="en-GB" altLang="en-US" dirty="0" smtClean="0"/>
              <a:t> INSERTING THEN …</a:t>
            </a:r>
          </a:p>
        </p:txBody>
      </p:sp>
    </p:spTree>
    <p:extLst>
      <p:ext uri="{BB962C8B-B14F-4D97-AF65-F5344CB8AC3E}">
        <p14:creationId xmlns:p14="http://schemas.microsoft.com/office/powerpoint/2010/main" val="19099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Executing Triggers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1042989" y="1844823"/>
            <a:ext cx="6985396" cy="4186089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Triggers are </a:t>
            </a:r>
            <a:r>
              <a:rPr lang="en-GB" i="1" dirty="0" smtClean="0">
                <a:solidFill>
                  <a:srgbClr val="002060"/>
                </a:solidFill>
              </a:rPr>
              <a:t>not executed explicitly</a:t>
            </a:r>
          </a:p>
          <a:p>
            <a:pPr eaLnBrk="1" hangingPunct="1">
              <a:defRPr/>
            </a:pPr>
            <a:r>
              <a:rPr lang="en-GB" dirty="0" smtClean="0"/>
              <a:t>Unlike procedures</a:t>
            </a:r>
          </a:p>
          <a:p>
            <a:pPr eaLnBrk="1" hangingPunct="1">
              <a:defRPr/>
            </a:pPr>
            <a:r>
              <a:rPr lang="en-GB" i="1" dirty="0" smtClean="0">
                <a:solidFill>
                  <a:srgbClr val="002060"/>
                </a:solidFill>
              </a:rPr>
              <a:t>Fired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smtClean="0"/>
              <a:t>when a </a:t>
            </a:r>
            <a:r>
              <a:rPr lang="en-GB" i="1" dirty="0">
                <a:solidFill>
                  <a:srgbClr val="002060"/>
                </a:solidFill>
              </a:rPr>
              <a:t>specific condition </a:t>
            </a:r>
            <a:r>
              <a:rPr lang="en-GB" dirty="0" smtClean="0"/>
              <a:t>is </a:t>
            </a:r>
            <a:r>
              <a:rPr lang="en-GB" i="1" dirty="0">
                <a:solidFill>
                  <a:srgbClr val="002060"/>
                </a:solidFill>
              </a:rPr>
              <a:t>true</a:t>
            </a:r>
          </a:p>
          <a:p>
            <a:pPr lvl="1" eaLnBrk="1" hangingPunct="1">
              <a:defRPr/>
            </a:pPr>
            <a:r>
              <a:rPr lang="en-GB" dirty="0" smtClean="0"/>
              <a:t>Something (an </a:t>
            </a:r>
            <a:r>
              <a:rPr lang="en-GB" i="1" dirty="0">
                <a:solidFill>
                  <a:srgbClr val="002060"/>
                </a:solidFill>
                <a:ea typeface="+mn-ea"/>
              </a:rPr>
              <a:t>event</a:t>
            </a:r>
            <a:r>
              <a:rPr lang="en-GB" dirty="0" smtClean="0"/>
              <a:t>) </a:t>
            </a:r>
            <a:r>
              <a:rPr lang="en-GB" i="1" dirty="0">
                <a:solidFill>
                  <a:srgbClr val="002060"/>
                </a:solidFill>
                <a:ea typeface="+mn-ea"/>
              </a:rPr>
              <a:t>triggers</a:t>
            </a:r>
            <a:r>
              <a:rPr lang="en-GB" dirty="0" smtClean="0"/>
              <a:t> them</a:t>
            </a:r>
          </a:p>
        </p:txBody>
      </p:sp>
    </p:spTree>
    <p:extLst>
      <p:ext uri="{BB962C8B-B14F-4D97-AF65-F5344CB8AC3E}">
        <p14:creationId xmlns:p14="http://schemas.microsoft.com/office/powerpoint/2010/main" val="24374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899592" y="332656"/>
            <a:ext cx="7499350" cy="1008112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Trigger Example – Using IF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755576" y="1340768"/>
            <a:ext cx="7956550" cy="5661025"/>
          </a:xfrm>
        </p:spPr>
        <p:txBody>
          <a:bodyPr/>
          <a:lstStyle/>
          <a:p>
            <a:pPr marL="6350" indent="-635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>
                <a:solidFill>
                  <a:srgbClr val="003399"/>
                </a:solidFill>
              </a:rPr>
              <a:t>CREATE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/>
              <a:t>or </a:t>
            </a:r>
            <a:r>
              <a:rPr lang="en-US" sz="1600" dirty="0">
                <a:solidFill>
                  <a:srgbClr val="003399"/>
                </a:solidFill>
              </a:rPr>
              <a:t>REPLACE TRIGGER </a:t>
            </a:r>
            <a:r>
              <a:rPr lang="en-US" sz="1600" dirty="0" err="1" smtClean="0"/>
              <a:t>trig_date_constraint</a:t>
            </a:r>
            <a:endParaRPr lang="en-US" sz="1600" dirty="0" smtClean="0"/>
          </a:p>
          <a:p>
            <a:pPr marL="6350" indent="-635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rgbClr val="003399"/>
                </a:solidFill>
              </a:rPr>
              <a:t>BEFORE INSERT OR UPDATE OF </a:t>
            </a:r>
            <a:r>
              <a:rPr lang="en-US" sz="1600" dirty="0" err="1" smtClean="0"/>
              <a:t>billing_date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3399"/>
                </a:solidFill>
              </a:rPr>
              <a:t>ON</a:t>
            </a:r>
            <a:r>
              <a:rPr lang="en-US" sz="1600" dirty="0" smtClean="0"/>
              <a:t> invoices</a:t>
            </a:r>
          </a:p>
          <a:p>
            <a:pPr marL="6350" indent="-635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rgbClr val="003399"/>
                </a:solidFill>
              </a:rPr>
              <a:t>FOR</a:t>
            </a:r>
            <a:r>
              <a:rPr lang="en-US" sz="1600" dirty="0" smtClean="0"/>
              <a:t> EACH ROW</a:t>
            </a:r>
          </a:p>
          <a:p>
            <a:pPr marL="6350" indent="-635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sz="1600" dirty="0" smtClean="0"/>
          </a:p>
          <a:p>
            <a:pPr marL="6350" indent="-635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rgbClr val="003399"/>
                </a:solidFill>
              </a:rPr>
              <a:t>DECLARE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vd_today</a:t>
            </a:r>
            <a:r>
              <a:rPr lang="en-US" sz="1600" dirty="0" smtClean="0"/>
              <a:t> DATE;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>
                <a:solidFill>
                  <a:srgbClr val="003399"/>
                </a:solidFill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>
                <a:solidFill>
                  <a:srgbClr val="003399"/>
                </a:solidFill>
              </a:rPr>
              <a:t>	SELECT </a:t>
            </a:r>
            <a:r>
              <a:rPr lang="en-US" sz="1600" dirty="0" err="1">
                <a:solidFill>
                  <a:srgbClr val="003399"/>
                </a:solidFill>
              </a:rPr>
              <a:t>SYSDATE</a:t>
            </a:r>
            <a:r>
              <a:rPr lang="en-US" sz="1600" dirty="0">
                <a:solidFill>
                  <a:srgbClr val="003399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rgbClr val="003399"/>
                </a:solidFill>
              </a:rPr>
              <a:t>INTO</a:t>
            </a:r>
            <a:r>
              <a:rPr lang="en-US" sz="1600" dirty="0" smtClean="0"/>
              <a:t> </a:t>
            </a:r>
            <a:r>
              <a:rPr lang="en-US" sz="1600" dirty="0" err="1" smtClean="0"/>
              <a:t>vd_today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>
                <a:solidFill>
                  <a:srgbClr val="003399"/>
                </a:solidFill>
              </a:rPr>
              <a:t>FROM</a:t>
            </a:r>
            <a:r>
              <a:rPr lang="en-US" sz="1600" dirty="0" smtClean="0"/>
              <a:t> DUAL;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>
                <a:solidFill>
                  <a:srgbClr val="003399"/>
                </a:solidFill>
              </a:rPr>
              <a:t>IF</a:t>
            </a:r>
            <a:r>
              <a:rPr lang="en-US" sz="1600" dirty="0" smtClean="0"/>
              <a:t> :</a:t>
            </a:r>
            <a:r>
              <a:rPr lang="en-US" sz="1600" dirty="0" err="1" smtClean="0"/>
              <a:t>NEW.billing_date</a:t>
            </a:r>
            <a:r>
              <a:rPr lang="en-US" sz="1600" dirty="0" smtClean="0"/>
              <a:t> &gt; </a:t>
            </a:r>
            <a:r>
              <a:rPr lang="en-US" sz="1600" dirty="0" err="1" smtClean="0"/>
              <a:t>vd_today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3399"/>
                </a:solidFill>
              </a:rPr>
              <a:t>THEN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/>
              <a:t>	</a:t>
            </a:r>
            <a:r>
              <a:rPr lang="en-US" sz="1600" dirty="0" err="1" smtClean="0"/>
              <a:t>RAISE_APPLICATION_ERROR</a:t>
            </a:r>
            <a:r>
              <a:rPr lang="en-US" sz="1600" dirty="0" smtClean="0"/>
              <a:t>(-20000, '</a:t>
            </a:r>
            <a:r>
              <a:rPr lang="en-US" sz="1600" dirty="0" err="1" smtClean="0"/>
              <a:t>BILLING_DATE</a:t>
            </a:r>
            <a:r>
              <a:rPr lang="en-US" sz="1600" dirty="0" smtClean="0"/>
              <a:t> MUST BE BEFORE CURRENT DATE');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/>
              <a:t>		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>
                <a:solidFill>
                  <a:srgbClr val="003399"/>
                </a:solidFill>
              </a:rPr>
              <a:t>ELSE NULL;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>
                <a:solidFill>
                  <a:srgbClr val="003399"/>
                </a:solidFill>
              </a:rPr>
              <a:t>END IF;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>
                <a:solidFill>
                  <a:srgbClr val="003399"/>
                </a:solidFill>
              </a:rPr>
              <a:t>END</a:t>
            </a:r>
            <a:r>
              <a:rPr lang="en-US" sz="1600" dirty="0" smtClean="0"/>
              <a:t> </a:t>
            </a:r>
            <a:r>
              <a:rPr lang="en-US" sz="1600" dirty="0" err="1" smtClean="0"/>
              <a:t>trig_date_constraint</a:t>
            </a:r>
            <a:r>
              <a:rPr lang="en-US" sz="16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1600" dirty="0" smtClean="0"/>
              <a:t>/</a:t>
            </a:r>
            <a:endParaRPr lang="en-GB" sz="1600" dirty="0">
              <a:solidFill>
                <a:srgbClr val="0033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304" y="5877272"/>
            <a:ext cx="10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rigger.txt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2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899592" y="548681"/>
            <a:ext cx="6964363" cy="93610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900" dirty="0" smtClean="0"/>
              <a:t>Trigger Example – Using WHEN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827585" y="1628800"/>
            <a:ext cx="7488832" cy="4392488"/>
          </a:xfrm>
        </p:spPr>
        <p:txBody>
          <a:bodyPr/>
          <a:lstStyle/>
          <a:p>
            <a:pPr marL="6350" indent="-635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>
                <a:solidFill>
                  <a:srgbClr val="003399"/>
                </a:solidFill>
              </a:rPr>
              <a:t>CREATE or REPLACE TRIGGER </a:t>
            </a:r>
            <a:r>
              <a:rPr lang="en-US" sz="2200" dirty="0" err="1" smtClean="0"/>
              <a:t>trig_date_constraint</a:t>
            </a:r>
            <a:endParaRPr lang="en-US" sz="2200" dirty="0" smtClean="0"/>
          </a:p>
          <a:p>
            <a:pPr marL="6350" indent="-635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>
                <a:solidFill>
                  <a:srgbClr val="003399"/>
                </a:solidFill>
              </a:rPr>
              <a:t>BEFORE INSERT OR UPDATE OF </a:t>
            </a:r>
            <a:r>
              <a:rPr lang="en-US" sz="2200" dirty="0" err="1" smtClean="0"/>
              <a:t>billing_date</a:t>
            </a:r>
            <a:r>
              <a:rPr lang="en-US" sz="2200" dirty="0" smtClean="0"/>
              <a:t>  </a:t>
            </a:r>
            <a:r>
              <a:rPr lang="en-US" sz="2200" dirty="0">
                <a:solidFill>
                  <a:srgbClr val="003399"/>
                </a:solidFill>
              </a:rPr>
              <a:t>ON</a:t>
            </a:r>
            <a:r>
              <a:rPr lang="en-US" sz="2200" dirty="0" smtClean="0"/>
              <a:t> invoices</a:t>
            </a:r>
          </a:p>
          <a:p>
            <a:pPr marL="6350" indent="-635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>
                <a:solidFill>
                  <a:srgbClr val="003399"/>
                </a:solidFill>
              </a:rPr>
              <a:t>FOR EACH ROW</a:t>
            </a:r>
          </a:p>
          <a:p>
            <a:pPr marL="6350" indent="-635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>
                <a:solidFill>
                  <a:srgbClr val="003399"/>
                </a:solidFill>
              </a:rPr>
              <a:t>WHEN</a:t>
            </a:r>
            <a:r>
              <a:rPr lang="en-US" sz="2200" dirty="0" smtClean="0"/>
              <a:t> (</a:t>
            </a:r>
            <a:r>
              <a:rPr lang="en-US" sz="2200" dirty="0" err="1" smtClean="0"/>
              <a:t>NEW.billing_date</a:t>
            </a:r>
            <a:r>
              <a:rPr lang="en-US" sz="2200" dirty="0" smtClean="0"/>
              <a:t> &gt; </a:t>
            </a:r>
            <a:r>
              <a:rPr lang="en-US" sz="2200" dirty="0" err="1" smtClean="0"/>
              <a:t>SYSDATE</a:t>
            </a:r>
            <a:r>
              <a:rPr lang="en-US" sz="22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sz="2200" dirty="0" smtClean="0"/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2200" dirty="0">
                <a:solidFill>
                  <a:srgbClr val="003399"/>
                </a:solidFill>
              </a:rPr>
              <a:t>BEGIN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2200" dirty="0" err="1" smtClean="0"/>
              <a:t>RAISE_APPLICATION_ERROR</a:t>
            </a:r>
            <a:r>
              <a:rPr lang="en-US" sz="2200" dirty="0" smtClean="0"/>
              <a:t>(-20000, ‘BILLING DATE MUST BE BEFORE CURRENT DATE');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2200" dirty="0">
                <a:solidFill>
                  <a:srgbClr val="003399"/>
                </a:solidFill>
              </a:rPr>
              <a:t>END</a:t>
            </a:r>
            <a:r>
              <a:rPr lang="en-US" sz="2200" dirty="0" smtClean="0"/>
              <a:t> </a:t>
            </a:r>
            <a:r>
              <a:rPr lang="en-US" sz="2200" dirty="0" err="1" smtClean="0"/>
              <a:t>trig_date_constraint</a:t>
            </a:r>
            <a:r>
              <a:rPr lang="en-US" sz="22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sz="2200" dirty="0" smtClean="0"/>
              <a:t>/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11825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115616" y="692697"/>
            <a:ext cx="6964363" cy="936104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Errors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899592" y="1772816"/>
            <a:ext cx="7416824" cy="4392066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Errors can occur at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compilation</a:t>
            </a:r>
            <a:r>
              <a:rPr lang="en-GB" altLang="en-US" sz="2400" dirty="0" smtClean="0"/>
              <a:t> or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run</a:t>
            </a:r>
            <a:r>
              <a:rPr lang="en-GB" altLang="en-US" sz="2400" dirty="0" smtClean="0">
                <a:solidFill>
                  <a:srgbClr val="002060"/>
                </a:solidFill>
              </a:rPr>
              <a:t>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time</a:t>
            </a:r>
          </a:p>
          <a:p>
            <a:pPr eaLnBrk="1" hangingPunct="1"/>
            <a:r>
              <a:rPr lang="en-GB" altLang="en-US" sz="2400" dirty="0" smtClean="0"/>
              <a:t>Anonymous blocks show errors, if present</a:t>
            </a:r>
          </a:p>
          <a:p>
            <a:pPr eaLnBrk="1" hangingPunct="1"/>
            <a:r>
              <a:rPr lang="en-GB" altLang="en-US" sz="2400" dirty="0" smtClean="0"/>
              <a:t>Named blocks require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explicit</a:t>
            </a:r>
            <a:r>
              <a:rPr lang="en-GB" altLang="en-US" sz="2400" dirty="0" smtClean="0">
                <a:solidFill>
                  <a:srgbClr val="002060"/>
                </a:solidFill>
              </a:rPr>
              <a:t>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request</a:t>
            </a:r>
            <a:r>
              <a:rPr lang="en-GB" altLang="en-US" sz="2400" dirty="0" smtClean="0">
                <a:solidFill>
                  <a:srgbClr val="002060"/>
                </a:solidFill>
              </a:rPr>
              <a:t> to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show</a:t>
            </a:r>
            <a:r>
              <a:rPr lang="en-GB" altLang="en-US" sz="2400" dirty="0" smtClean="0">
                <a:solidFill>
                  <a:srgbClr val="002060"/>
                </a:solidFill>
              </a:rPr>
              <a:t>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errors</a:t>
            </a:r>
            <a:endParaRPr lang="en-GB" altLang="en-US" sz="11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400" dirty="0" smtClean="0"/>
              <a:t>Syntax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 smtClean="0">
                <a:solidFill>
                  <a:srgbClr val="002060"/>
                </a:solidFill>
              </a:rPr>
              <a:t>SHOW ERRORS;</a:t>
            </a:r>
          </a:p>
          <a:p>
            <a:pPr eaLnBrk="1" hangingPunct="1"/>
            <a:endParaRPr lang="en-GB" altLang="en-US" sz="1800" dirty="0" smtClean="0"/>
          </a:p>
          <a:p>
            <a:pPr eaLnBrk="1" hangingPunct="1"/>
            <a:r>
              <a:rPr lang="en-GB" altLang="en-US" sz="2400" dirty="0" smtClean="0"/>
              <a:t>Triggers can be created successfully and still not work!</a:t>
            </a:r>
          </a:p>
          <a:p>
            <a:pPr eaLnBrk="1" hangingPunct="1"/>
            <a:r>
              <a:rPr lang="en-GB" altLang="en-US" sz="2400" i="1" dirty="0" smtClean="0">
                <a:solidFill>
                  <a:srgbClr val="002060"/>
                </a:solidFill>
              </a:rPr>
              <a:t>Semantic</a:t>
            </a:r>
            <a:r>
              <a:rPr lang="en-GB" altLang="en-US" sz="2400" dirty="0" smtClean="0">
                <a:solidFill>
                  <a:srgbClr val="002060"/>
                </a:solidFill>
              </a:rPr>
              <a:t> </a:t>
            </a:r>
            <a:r>
              <a:rPr lang="en-GB" altLang="en-US" sz="2400" dirty="0" smtClean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2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Dropping Triggers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1115616" y="1844824"/>
            <a:ext cx="7056783" cy="4320479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Same as all schema objects created</a:t>
            </a:r>
          </a:p>
          <a:p>
            <a:pPr eaLnBrk="1" hangingPunct="1"/>
            <a:r>
              <a:rPr lang="en-GB" altLang="en-US" dirty="0" smtClean="0"/>
              <a:t>Syntax</a:t>
            </a:r>
          </a:p>
          <a:p>
            <a:pPr eaLnBrk="1" hangingPunct="1"/>
            <a:endParaRPr lang="en-GB" altLang="en-US" dirty="0" smtClean="0"/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smtClean="0">
                <a:solidFill>
                  <a:srgbClr val="003399"/>
                </a:solidFill>
              </a:rPr>
              <a:t>DROP TRIGGER </a:t>
            </a:r>
            <a:r>
              <a:rPr lang="en-GB" altLang="en-US" sz="3200" dirty="0" err="1" smtClean="0"/>
              <a:t>trigger_name</a:t>
            </a:r>
            <a:r>
              <a:rPr lang="en-GB" altLang="en-US" sz="3200" dirty="0" smtClean="0"/>
              <a:t>;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smtClean="0">
                <a:solidFill>
                  <a:srgbClr val="003399"/>
                </a:solidFill>
              </a:rPr>
              <a:t>DROP </a:t>
            </a:r>
            <a:r>
              <a:rPr lang="en-GB" altLang="en-US" dirty="0">
                <a:solidFill>
                  <a:srgbClr val="003399"/>
                </a:solidFill>
              </a:rPr>
              <a:t>TRIGGER </a:t>
            </a:r>
            <a:r>
              <a:rPr lang="en-GB" altLang="en-US" sz="3200" dirty="0" err="1" smtClean="0"/>
              <a:t>trig_count_staff</a:t>
            </a:r>
            <a:r>
              <a:rPr lang="en-GB" altLang="en-US" sz="3200" dirty="0" smtClean="0"/>
              <a:t>;</a:t>
            </a:r>
          </a:p>
          <a:p>
            <a:pPr lvl="1" eaLnBrk="1" hangingPunct="1">
              <a:buFont typeface="Verdana" pitchFamily="34" charset="0"/>
              <a:buNone/>
            </a:pPr>
            <a:endParaRPr lang="en-GB" altLang="en-US" sz="3200" dirty="0" smtClean="0"/>
          </a:p>
          <a:p>
            <a:pPr lvl="1" eaLnBrk="1" hangingPunct="1">
              <a:buFont typeface="Verdana" pitchFamily="34" charset="0"/>
              <a:buNone/>
            </a:pPr>
            <a:endParaRPr lang="en-GB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88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xfrm>
            <a:off x="827584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3900" dirty="0" smtClean="0">
                <a:effectLst/>
              </a:rPr>
              <a:t>Objectives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1043608" y="1988840"/>
            <a:ext cx="6913388" cy="4141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Explain triggers in PL/SQL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Identify when to use triggers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Describe trigger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Header/Spec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Body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Identify how to drop triggers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Have a go at some examples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Stress the importance of TIDY CODE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marL="447675" indent="-447675"/>
            <a:endParaRPr lang="en-GB" altLang="en-US" dirty="0" smtClean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1"/>
            <a:ext cx="7416824" cy="79208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341562"/>
            <a:ext cx="7632898" cy="4679726"/>
          </a:xfrm>
        </p:spPr>
        <p:txBody>
          <a:bodyPr/>
          <a:lstStyle/>
          <a:p>
            <a:pPr eaLnBrk="1" hangingPunct="1"/>
            <a:r>
              <a:rPr lang="en-GB" altLang="en-US" sz="1800" dirty="0" smtClean="0"/>
              <a:t>What are the five elements of a trigger’s spec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How </a:t>
            </a:r>
            <a:r>
              <a:rPr lang="en-GB" altLang="en-US" sz="1800" dirty="0" smtClean="0"/>
              <a:t>do you invoke a trigger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When </a:t>
            </a:r>
            <a:r>
              <a:rPr lang="en-GB" altLang="en-US" sz="1800" dirty="0" smtClean="0"/>
              <a:t>do you use the keyword DECLARE in a trigger?</a:t>
            </a:r>
          </a:p>
          <a:p>
            <a:pPr lvl="1" eaLnBrk="1" hangingPunct="1"/>
            <a:endParaRPr lang="en-GB" altLang="en-US" sz="1800" b="1" u="sng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</a:t>
            </a:r>
            <a:r>
              <a:rPr lang="en-GB" altLang="en-US" sz="1800" dirty="0" smtClean="0"/>
              <a:t>is the error that occurs when your trigger is trying to change an already changing item?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</a:t>
            </a:r>
            <a:r>
              <a:rPr lang="en-GB" altLang="en-US" sz="1800" dirty="0" smtClean="0"/>
              <a:t>is the name of the table in the data dictionary that store info about your triggers?</a:t>
            </a:r>
            <a:endParaRPr lang="en-GB" altLang="en-US" sz="1800" dirty="0"/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How </a:t>
            </a:r>
            <a:r>
              <a:rPr lang="en-GB" altLang="en-US" sz="1800" dirty="0" smtClean="0"/>
              <a:t>do you remove a trigger once its been created?</a:t>
            </a:r>
            <a:endParaRPr lang="en-GB" altLang="en-US" sz="1800" dirty="0"/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marL="366713" lvl="1" indent="0" eaLnBrk="1" hangingPunct="1">
              <a:buNone/>
            </a:pPr>
            <a:endParaRPr lang="en-GB" alt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xfrm>
            <a:off x="827584" y="620688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altLang="en-US" sz="3600" dirty="0"/>
              <a:t>Summary</a:t>
            </a:r>
            <a:endParaRPr lang="en-GB" altLang="en-US" sz="3900" dirty="0" smtClean="0">
              <a:effectLst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1043608" y="1988840"/>
            <a:ext cx="6913388" cy="4141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Explain triggers in PL/SQL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Identify when to use triggers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Describe trigger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Header/Spec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Body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Identify how to drop triggers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Have a go at some examples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Stress the importance of TIDY CODE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marL="447675" indent="-447675"/>
            <a:endParaRPr lang="en-GB" altLang="en-US" dirty="0" smtClean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899592" y="620688"/>
            <a:ext cx="6964363" cy="1201737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What are Triggers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899592" y="1772817"/>
            <a:ext cx="7416824" cy="4248472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Procedures</a:t>
            </a:r>
          </a:p>
          <a:p>
            <a:pPr eaLnBrk="1" hangingPunct="1"/>
            <a:r>
              <a:rPr lang="en-GB" altLang="en-US" dirty="0" smtClean="0"/>
              <a:t>Stored in the database</a:t>
            </a:r>
          </a:p>
          <a:p>
            <a:pPr eaLnBrk="1" hangingPunct="1"/>
            <a:r>
              <a:rPr lang="en-GB" altLang="en-US" dirty="0" smtClean="0"/>
              <a:t>Shown in </a:t>
            </a:r>
            <a:r>
              <a:rPr lang="en-GB" altLang="en-US" dirty="0" err="1" smtClean="0"/>
              <a:t>user_triggers</a:t>
            </a:r>
            <a:r>
              <a:rPr lang="en-GB" altLang="en-US" dirty="0" smtClean="0"/>
              <a:t> table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i="1" dirty="0">
                <a:solidFill>
                  <a:srgbClr val="002060"/>
                </a:solidFill>
              </a:rPr>
              <a:t>Implicitly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run or </a:t>
            </a:r>
            <a:r>
              <a:rPr lang="en-GB" i="1" dirty="0">
                <a:solidFill>
                  <a:srgbClr val="002060"/>
                </a:solidFill>
              </a:rPr>
              <a:t>fired</a:t>
            </a:r>
            <a:r>
              <a:rPr lang="en-GB" dirty="0"/>
              <a:t> when something happens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/>
              <a:t>Prior to Oracle8 triggering event limited to DM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dirty="0" err="1" smtClean="0"/>
              <a:t>ie</a:t>
            </a:r>
            <a:r>
              <a:rPr lang="en-GB" dirty="0" smtClean="0"/>
              <a:t> </a:t>
            </a:r>
            <a:r>
              <a:rPr lang="en-GB" dirty="0"/>
              <a:t>DELETE, INSERT, UPDATE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24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Triggers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899592" y="1772816"/>
            <a:ext cx="79438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Compiled </a:t>
            </a:r>
          </a:p>
          <a:p>
            <a:pPr eaLnBrk="1" hangingPunct="1">
              <a:defRPr/>
            </a:pPr>
            <a:r>
              <a:rPr lang="en-GB" dirty="0" smtClean="0"/>
              <a:t>One of the </a:t>
            </a:r>
            <a:r>
              <a:rPr lang="en-GB" i="1" dirty="0" smtClean="0">
                <a:solidFill>
                  <a:srgbClr val="003399"/>
                </a:solidFill>
              </a:rPr>
              <a:t>four </a:t>
            </a:r>
            <a:r>
              <a:rPr lang="en-GB" dirty="0" smtClean="0"/>
              <a:t>types of named block</a:t>
            </a: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GB" sz="2400" dirty="0" smtClean="0"/>
              <a:t>Procedures</a:t>
            </a:r>
            <a:endParaRPr lang="en-GB" sz="2400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GB" sz="2400" dirty="0"/>
              <a:t>Functions</a:t>
            </a: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GB" sz="2400" dirty="0"/>
              <a:t>Triggers </a:t>
            </a: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GB" sz="2400" dirty="0"/>
              <a:t>Packages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Structurally </a:t>
            </a:r>
            <a:r>
              <a:rPr lang="en-GB" altLang="en-US" dirty="0"/>
              <a:t>they take the </a:t>
            </a:r>
            <a:r>
              <a:rPr lang="en-GB" altLang="en-US" i="1" dirty="0">
                <a:solidFill>
                  <a:srgbClr val="002060"/>
                </a:solidFill>
              </a:rPr>
              <a:t>same form </a:t>
            </a:r>
            <a:r>
              <a:rPr lang="en-GB" altLang="en-US" dirty="0"/>
              <a:t>as </a:t>
            </a:r>
            <a:r>
              <a:rPr lang="en-GB" altLang="en-US" dirty="0" smtClean="0"/>
              <a:t>others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The block </a:t>
            </a:r>
            <a:r>
              <a:rPr lang="en-GB" altLang="en-US" i="1" dirty="0">
                <a:solidFill>
                  <a:srgbClr val="002060"/>
                </a:solidFill>
              </a:rPr>
              <a:t>header</a:t>
            </a:r>
            <a:r>
              <a:rPr lang="en-GB" altLang="en-US" dirty="0"/>
              <a:t> section </a:t>
            </a:r>
            <a:r>
              <a:rPr lang="en-GB" altLang="en-US" i="1" dirty="0">
                <a:solidFill>
                  <a:srgbClr val="002060"/>
                </a:solidFill>
              </a:rPr>
              <a:t>requires</a:t>
            </a:r>
            <a:r>
              <a:rPr lang="en-GB" altLang="en-US" dirty="0"/>
              <a:t> more </a:t>
            </a:r>
            <a:r>
              <a:rPr lang="en-GB" altLang="en-US" i="1" dirty="0">
                <a:solidFill>
                  <a:srgbClr val="002060"/>
                </a:solidFill>
              </a:rPr>
              <a:t>information</a:t>
            </a:r>
          </a:p>
          <a:p>
            <a:pPr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175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043608" y="692697"/>
            <a:ext cx="6964363" cy="864096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Structure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1150938" y="1700213"/>
            <a:ext cx="74533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Two parts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The Specification (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spec</a:t>
            </a:r>
            <a:r>
              <a:rPr lang="en-GB" altLang="en-US" sz="2400" dirty="0" smtClean="0"/>
              <a:t>) or Header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Starts with the keyword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TRIGGER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No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IS  or AS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The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body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Starts with the keyword </a:t>
            </a:r>
            <a:r>
              <a:rPr lang="en-GB" altLang="en-US" sz="2400" i="1" cap="small" dirty="0" smtClean="0">
                <a:solidFill>
                  <a:srgbClr val="002060"/>
                </a:solidFill>
              </a:rPr>
              <a:t>declare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 </a:t>
            </a:r>
            <a:r>
              <a:rPr lang="en-GB" altLang="en-US" sz="2400" dirty="0" smtClean="0"/>
              <a:t>or </a:t>
            </a:r>
            <a:r>
              <a:rPr lang="en-GB" altLang="en-US" sz="2400" i="1" cap="small" dirty="0">
                <a:solidFill>
                  <a:srgbClr val="002060"/>
                </a:solidFill>
              </a:rPr>
              <a:t>begin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Ends with the keyword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The </a:t>
            </a:r>
            <a:r>
              <a:rPr lang="en-GB" altLang="en-US" i="1" dirty="0" err="1" smtClean="0">
                <a:solidFill>
                  <a:srgbClr val="002060"/>
                </a:solidFill>
              </a:rPr>
              <a:t>trigger</a:t>
            </a:r>
            <a:r>
              <a:rPr lang="en-GB" altLang="en-US" sz="2400" i="1" dirty="0" err="1" smtClean="0">
                <a:solidFill>
                  <a:srgbClr val="002060"/>
                </a:solidFill>
              </a:rPr>
              <a:t>_name</a:t>
            </a:r>
            <a:r>
              <a:rPr lang="en-GB" altLang="en-US" sz="2400" dirty="0" smtClean="0"/>
              <a:t> can optionally follow </a:t>
            </a:r>
            <a:r>
              <a:rPr lang="en-GB" altLang="en-US" sz="2400" i="1" dirty="0" smtClean="0">
                <a:solidFill>
                  <a:srgbClr val="002060"/>
                </a:solidFill>
              </a:rPr>
              <a:t>END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867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043608" y="692697"/>
            <a:ext cx="6964363" cy="864096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Header Components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1150938" y="1700213"/>
            <a:ext cx="74533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Five possible elements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/>
              <a:t>Name - </a:t>
            </a:r>
            <a:r>
              <a:rPr lang="en-GB" altLang="en-US" i="1" dirty="0" smtClean="0">
                <a:solidFill>
                  <a:srgbClr val="002060"/>
                </a:solidFill>
              </a:rPr>
              <a:t>mandatory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/>
              <a:t>Type - </a:t>
            </a:r>
            <a:r>
              <a:rPr lang="en-GB" altLang="en-US" i="1" dirty="0">
                <a:solidFill>
                  <a:srgbClr val="002060"/>
                </a:solidFill>
              </a:rPr>
              <a:t>mandatory</a:t>
            </a:r>
            <a:endParaRPr lang="en-GB" altLang="en-US" sz="2400" i="1" dirty="0" smtClean="0">
              <a:solidFill>
                <a:srgbClr val="00206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/>
              <a:t>Firing Granularity – </a:t>
            </a:r>
            <a:r>
              <a:rPr lang="en-GB" altLang="en-US" i="1" dirty="0" smtClean="0">
                <a:solidFill>
                  <a:srgbClr val="002060"/>
                </a:solidFill>
              </a:rPr>
              <a:t>optional default </a:t>
            </a:r>
            <a:r>
              <a:rPr lang="en-GB" altLang="en-US" i="1" dirty="0">
                <a:solidFill>
                  <a:srgbClr val="002060"/>
                </a:solidFill>
              </a:rPr>
              <a:t>applied</a:t>
            </a:r>
            <a:endParaRPr lang="en-GB" altLang="en-US" i="1" dirty="0" smtClean="0">
              <a:solidFill>
                <a:srgbClr val="00206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/>
              <a:t>Correlation Names – </a:t>
            </a:r>
            <a:r>
              <a:rPr lang="en-GB" altLang="en-US" i="1" dirty="0" smtClean="0">
                <a:solidFill>
                  <a:srgbClr val="002060"/>
                </a:solidFill>
              </a:rPr>
              <a:t>optional defaults applied</a:t>
            </a:r>
            <a:endParaRPr lang="en-GB" altLang="en-US" sz="2400" i="1" dirty="0" smtClean="0">
              <a:solidFill>
                <a:srgbClr val="00206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GB" altLang="en-US" dirty="0"/>
              <a:t>Conditional Specification - </a:t>
            </a:r>
            <a:r>
              <a:rPr lang="en-GB" altLang="en-US" i="1" dirty="0">
                <a:solidFill>
                  <a:srgbClr val="002060"/>
                </a:solidFill>
              </a:rPr>
              <a:t>optional</a:t>
            </a:r>
            <a:endParaRPr lang="en-GB" altLang="en-US" sz="2400" i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99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Naming Triggers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1116013" y="1916113"/>
            <a:ext cx="7570787" cy="4214812"/>
          </a:xfrm>
        </p:spPr>
        <p:txBody>
          <a:bodyPr/>
          <a:lstStyle/>
          <a:p>
            <a:pPr eaLnBrk="1" hangingPunct="1"/>
            <a:r>
              <a:rPr lang="en-GB" altLang="en-US" smtClean="0"/>
              <a:t>First component of the </a:t>
            </a:r>
            <a:r>
              <a:rPr lang="en-GB" altLang="en-US" i="1" smtClean="0">
                <a:solidFill>
                  <a:srgbClr val="002060"/>
                </a:solidFill>
              </a:rPr>
              <a:t>header</a:t>
            </a:r>
          </a:p>
          <a:p>
            <a:pPr eaLnBrk="1" hangingPunct="1"/>
            <a:r>
              <a:rPr lang="en-GB" altLang="en-US" i="1" smtClean="0">
                <a:solidFill>
                  <a:srgbClr val="002060"/>
                </a:solidFill>
              </a:rPr>
              <a:t>Namespace</a:t>
            </a:r>
            <a:r>
              <a:rPr lang="en-GB" altLang="en-US" smtClean="0"/>
              <a:t> for trigger </a:t>
            </a:r>
            <a:r>
              <a:rPr lang="en-GB" altLang="en-US" i="1" smtClean="0">
                <a:solidFill>
                  <a:srgbClr val="002060"/>
                </a:solidFill>
              </a:rPr>
              <a:t>names</a:t>
            </a:r>
            <a:r>
              <a:rPr lang="en-GB" altLang="en-US" smtClean="0"/>
              <a:t> is </a:t>
            </a:r>
            <a:r>
              <a:rPr lang="en-GB" altLang="en-US" i="1" smtClean="0">
                <a:solidFill>
                  <a:srgbClr val="002060"/>
                </a:solidFill>
              </a:rPr>
              <a:t>different</a:t>
            </a:r>
            <a:r>
              <a:rPr lang="en-GB" altLang="en-US" smtClean="0"/>
              <a:t> from other sub programs</a:t>
            </a:r>
          </a:p>
          <a:p>
            <a:pPr lvl="1" eaLnBrk="1" hangingPunct="1"/>
            <a:r>
              <a:rPr lang="en-GB" altLang="en-US" smtClean="0"/>
              <a:t>So could have the same name as a procedure</a:t>
            </a:r>
          </a:p>
          <a:p>
            <a:pPr lvl="1" eaLnBrk="1" hangingPunct="1"/>
            <a:r>
              <a:rPr lang="en-GB" altLang="en-US" smtClean="0"/>
              <a:t>Not recommended</a:t>
            </a:r>
          </a:p>
          <a:p>
            <a:pPr eaLnBrk="1" hangingPunct="1"/>
            <a:r>
              <a:rPr lang="en-GB" altLang="en-US" smtClean="0"/>
              <a:t>Must be </a:t>
            </a:r>
            <a:r>
              <a:rPr lang="en-GB" altLang="en-US" i="1" smtClean="0">
                <a:solidFill>
                  <a:srgbClr val="002060"/>
                </a:solidFill>
              </a:rPr>
              <a:t>unique</a:t>
            </a:r>
            <a:r>
              <a:rPr lang="en-GB" altLang="en-US" smtClean="0"/>
              <a:t> </a:t>
            </a:r>
            <a:r>
              <a:rPr lang="en-GB" altLang="en-US" i="1" smtClean="0">
                <a:solidFill>
                  <a:srgbClr val="002060"/>
                </a:solidFill>
              </a:rPr>
              <a:t>within</a:t>
            </a:r>
            <a:r>
              <a:rPr lang="en-GB" altLang="en-US" smtClean="0"/>
              <a:t> a user account </a:t>
            </a:r>
            <a:r>
              <a:rPr lang="en-GB" altLang="en-US" i="1" smtClean="0">
                <a:solidFill>
                  <a:srgbClr val="002060"/>
                </a:solidFill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33784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Naming Triggers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187625" y="2119313"/>
            <a:ext cx="6472064" cy="36036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Syntax</a:t>
            </a:r>
          </a:p>
          <a:p>
            <a:pPr eaLnBrk="1" hangingPunct="1"/>
            <a:endParaRPr lang="en-GB" altLang="en-US" dirty="0" smtClean="0"/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smtClean="0"/>
              <a:t>CREATE OR REPLACE TRIGGER </a:t>
            </a:r>
            <a:r>
              <a:rPr lang="en-GB" altLang="en-US" i="1" dirty="0" err="1" smtClean="0"/>
              <a:t>trigger_name</a:t>
            </a:r>
            <a:endParaRPr lang="en-GB" altLang="en-US" i="1" dirty="0" smtClean="0"/>
          </a:p>
          <a:p>
            <a:pPr lvl="1" eaLnBrk="1" hangingPunct="1">
              <a:buFont typeface="Verdana" pitchFamily="34" charset="0"/>
              <a:buNone/>
            </a:pPr>
            <a:endParaRPr lang="en-GB" altLang="en-US" i="1" dirty="0" smtClean="0"/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dirty="0" smtClean="0"/>
              <a:t>CREATE OR REPLACE TRIGGER </a:t>
            </a:r>
            <a:r>
              <a:rPr lang="en-GB" altLang="en-US" dirty="0" err="1" smtClean="0"/>
              <a:t>trig_ck_date</a:t>
            </a:r>
            <a:endParaRPr lang="en-GB" altLang="en-US" dirty="0" smtClean="0"/>
          </a:p>
          <a:p>
            <a:pPr lvl="1" eaLnBrk="1" hangingPunct="1">
              <a:buFont typeface="Verdana" pitchFamily="34" charset="0"/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6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39954</TotalTime>
  <Words>1104</Words>
  <Application>Microsoft Office PowerPoint</Application>
  <PresentationFormat>On-screen Show (4:3)</PresentationFormat>
  <Paragraphs>342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Pushpin</vt:lpstr>
      <vt:lpstr>Databases 2 PL/SQL Triggers</vt:lpstr>
      <vt:lpstr>Review</vt:lpstr>
      <vt:lpstr>Objectives</vt:lpstr>
      <vt:lpstr>What are Triggers</vt:lpstr>
      <vt:lpstr>Triggers</vt:lpstr>
      <vt:lpstr>Structure</vt:lpstr>
      <vt:lpstr>Header Components</vt:lpstr>
      <vt:lpstr>Naming Triggers</vt:lpstr>
      <vt:lpstr>Naming Triggers</vt:lpstr>
      <vt:lpstr>Firing Granularity</vt:lpstr>
      <vt:lpstr>Type</vt:lpstr>
      <vt:lpstr>Type Syntax</vt:lpstr>
      <vt:lpstr>Type: DML</vt:lpstr>
      <vt:lpstr>Type: Database Level</vt:lpstr>
      <vt:lpstr>Type: Schema level</vt:lpstr>
      <vt:lpstr>Type: Schema level Example</vt:lpstr>
      <vt:lpstr>Correlation Names </vt:lpstr>
      <vt:lpstr>Conditional Specification </vt:lpstr>
      <vt:lpstr>Conditional Specification - WHEN </vt:lpstr>
      <vt:lpstr>Header Example</vt:lpstr>
      <vt:lpstr>The Trigger Body</vt:lpstr>
      <vt:lpstr>Body Structure</vt:lpstr>
      <vt:lpstr>Body – Conditional Predicates</vt:lpstr>
      <vt:lpstr>Body – Conditional Predicates</vt:lpstr>
      <vt:lpstr>Executing Triggers</vt:lpstr>
      <vt:lpstr>Trigger Example – Using IF</vt:lpstr>
      <vt:lpstr>Trigger Example – Using WHEN</vt:lpstr>
      <vt:lpstr>Errors</vt:lpstr>
      <vt:lpstr>Dropping Triggers</vt:lpstr>
      <vt:lpstr>Review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Carole Morrell</cp:lastModifiedBy>
  <cp:revision>299</cp:revision>
  <dcterms:created xsi:type="dcterms:W3CDTF">2015-08-21T13:35:31Z</dcterms:created>
  <dcterms:modified xsi:type="dcterms:W3CDTF">2016-02-22T20:23:12Z</dcterms:modified>
</cp:coreProperties>
</file>