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5"/>
    <p:sldMasterId id="2147483656" r:id="rId6"/>
    <p:sldMasterId id="2147483680" r:id="rId7"/>
  </p:sldMasterIdLst>
  <p:notesMasterIdLst>
    <p:notesMasterId r:id="rId26"/>
  </p:notesMasterIdLst>
  <p:handoutMasterIdLst>
    <p:handoutMasterId r:id="rId27"/>
  </p:handoutMasterIdLst>
  <p:sldIdLst>
    <p:sldId id="324" r:id="rId8"/>
    <p:sldId id="257" r:id="rId9"/>
    <p:sldId id="325" r:id="rId10"/>
    <p:sldId id="331" r:id="rId11"/>
    <p:sldId id="291" r:id="rId12"/>
    <p:sldId id="279" r:id="rId13"/>
    <p:sldId id="280" r:id="rId14"/>
    <p:sldId id="310" r:id="rId15"/>
    <p:sldId id="311" r:id="rId16"/>
    <p:sldId id="314" r:id="rId17"/>
    <p:sldId id="329" r:id="rId18"/>
    <p:sldId id="313" r:id="rId19"/>
    <p:sldId id="320" r:id="rId20"/>
    <p:sldId id="326" r:id="rId21"/>
    <p:sldId id="330" r:id="rId22"/>
    <p:sldId id="319" r:id="rId23"/>
    <p:sldId id="327" r:id="rId24"/>
    <p:sldId id="328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47" autoAdjust="0"/>
  </p:normalViewPr>
  <p:slideViewPr>
    <p:cSldViewPr snapToGrid="0">
      <p:cViewPr varScale="1">
        <p:scale>
          <a:sx n="62" d="100"/>
          <a:sy n="62" d="100"/>
        </p:scale>
        <p:origin x="48" y="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75D9F3F-A83A-4C77-A268-9F3F42984F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98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87BC01B-9D15-4616-8EF3-3B824B7C85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29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558A7-C58B-436D-A571-8281F9FE1055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76D520-D507-409A-966B-89B04C373E5C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76D520-D507-409A-966B-89B04C373E5C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4E37EA-55AC-4975-B715-7E8B9657A43C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Comprehensive implementations</a:t>
            </a:r>
          </a:p>
          <a:p>
            <a:pPr eaLnBrk="1" hangingPunct="1"/>
            <a:r>
              <a:rPr lang="en-GB" altLang="en-US"/>
              <a:t>Data integrity is critical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0A90BE-1A9F-4C7B-BDEB-CAC670B9C7C4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0A90BE-1A9F-4C7B-BDEB-CAC670B9C7C4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5218C4-A5E5-4451-AE49-83A529A41555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69EE45-D774-46FA-89A0-3E8D03C9011C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3C78C2-5A46-4016-899F-2A8C8017479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CE9810-60DE-4A2F-B501-9C318E4B650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2190B8-D873-4C6D-92A5-497E96C16FA5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A51557-D3C8-45D7-A82B-C7A013F6C2D8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DE28-CCCD-47FA-93DB-5D73D5871D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DE8A-0AAF-44AE-A254-E8090080BE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9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1874838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74638"/>
            <a:ext cx="5472112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7C50B-661F-4E05-A376-25ACD63B04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3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3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3656-4959-49D8-9B5A-A13898365E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9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0D56-86B9-4C5C-8D91-551588441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82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4E6F5-2FF5-426B-9BDC-19B318678B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4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68DC4-C4C2-4719-BC37-05412D7BEE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3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72D9E-02A3-4312-9CB6-7FAC3ADC4F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9AEEA-8601-44D1-A3A1-39DFD4AF4B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25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A35E0-966D-4519-B2B6-9EB38E25F2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46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24079-B53C-4804-95D0-5A88DB57B8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3E34-BC99-4BBB-846C-A47778C320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429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D11B8-04C2-4C77-808F-D15AE35A1B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35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68813-08E7-40FA-904E-3D959C1649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33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BAC32-C07E-492E-BFC5-6C5D4C72B5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14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1874838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74638"/>
            <a:ext cx="5472112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807A1-6D97-4BED-9D3B-0B8B11CBB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49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F23D9925-C09E-4489-B2C2-8375C83380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41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382EF-7FFB-4870-84F6-F429116E15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12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EB1-A536-41E9-BB09-6B84482D0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72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5BBD3-D410-46A9-92FE-A43D7ACE14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71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5EE3-F807-4456-A86B-D05ED25025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35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EA879-3A32-4AEE-8860-D2D0076E38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486AE-9A7D-4A15-99FA-50DF244D1A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28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BD0D-50C3-4892-B75D-B8CC18B240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35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CEBB-5A31-45F4-B2B3-F7948E706D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680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7E1E-7248-4DC1-A7E8-ADE56F8EEE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26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DC22F-5F15-4E90-AF7B-F2708E268B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68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67A08-7F63-4472-9CF8-05F879EAD7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3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14D4D-B5F3-41A0-B4D1-94D9BF7068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A1B3-284E-4559-BD39-5D9F78B857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8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6016-C6FC-429C-B1CD-FA3104B8FC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A5DEA-CB37-4D96-AB1D-6D22E7F42D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9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A366F-71EF-4726-B368-D8D80D1A8D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7507-D1D1-4908-9843-DD885F3963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Title Placeholder 4"/>
          <p:cNvSpPr>
            <a:spLocks noGrp="1"/>
          </p:cNvSpPr>
          <p:nvPr>
            <p:ph type="title"/>
          </p:nvPr>
        </p:nvSpPr>
        <p:spPr bwMode="auto">
          <a:xfrm>
            <a:off x="1042988" y="274638"/>
            <a:ext cx="7499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042988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6D39E20-E73D-4AF3-969F-091AC5EC0E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rgbClr val="003366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>
          <a:solidFill>
            <a:schemeClr val="tx1"/>
          </a:solidFill>
          <a:latin typeface="+mn-lt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5pPr>
      <a:lvl6pPr marL="17541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6pPr>
      <a:lvl7pPr marL="22113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7pPr>
      <a:lvl8pPr marL="26685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8pPr>
      <a:lvl9pPr marL="31257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7" name="Title Placeholder 4"/>
          <p:cNvSpPr>
            <a:spLocks noGrp="1"/>
          </p:cNvSpPr>
          <p:nvPr>
            <p:ph type="title"/>
          </p:nvPr>
        </p:nvSpPr>
        <p:spPr bwMode="auto">
          <a:xfrm>
            <a:off x="1042988" y="274638"/>
            <a:ext cx="7499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042988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2C7DC0-1E07-4ED4-897D-8AAC1BA1D6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rgbClr val="003366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>
          <a:solidFill>
            <a:schemeClr val="tx1"/>
          </a:solidFill>
          <a:latin typeface="+mn-lt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5pPr>
      <a:lvl6pPr marL="17541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6pPr>
      <a:lvl7pPr marL="22113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7pPr>
      <a:lvl8pPr marL="26685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8pPr>
      <a:lvl9pPr marL="31257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8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0AA740B9-B97D-4C64-B54F-FD70F36F36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9" r:id="rId8"/>
    <p:sldLayoutId id="2147483730" r:id="rId9"/>
    <p:sldLayoutId id="2147483725" r:id="rId10"/>
    <p:sldLayoutId id="214748372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002060"/>
                </a:solidFill>
              </a:rPr>
              <a:t>Databases 2</a:t>
            </a:r>
            <a:br>
              <a:rPr lang="en-GB" altLang="en-US" dirty="0">
                <a:solidFill>
                  <a:srgbClr val="002060"/>
                </a:solidFill>
              </a:rPr>
            </a:br>
            <a:r>
              <a:rPr lang="en-GB" altLang="en-US" dirty="0">
                <a:solidFill>
                  <a:srgbClr val="002060"/>
                </a:solidFill>
              </a:rPr>
              <a:t>PL/SQL Triggers II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/>
              <a:t>Carole Morrell</a:t>
            </a:r>
          </a:p>
        </p:txBody>
      </p:sp>
    </p:spTree>
    <p:extLst>
      <p:ext uri="{BB962C8B-B14F-4D97-AF65-F5344CB8AC3E}">
        <p14:creationId xmlns:p14="http://schemas.microsoft.com/office/powerpoint/2010/main" val="75638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095375" y="764704"/>
            <a:ext cx="6964363" cy="966564"/>
          </a:xfrm>
        </p:spPr>
        <p:txBody>
          <a:bodyPr/>
          <a:lstStyle/>
          <a:p>
            <a:r>
              <a:rPr lang="en-GB" altLang="en-US" dirty="0"/>
              <a:t>Using Trigger - Example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042988" y="1701478"/>
            <a:ext cx="6841380" cy="4319810"/>
          </a:xfrm>
        </p:spPr>
        <p:txBody>
          <a:bodyPr/>
          <a:lstStyle/>
          <a:p>
            <a:r>
              <a:rPr lang="en-US" altLang="en-US" dirty="0"/>
              <a:t>Cannot use </a:t>
            </a:r>
            <a:r>
              <a:rPr lang="en-US" altLang="en-US" i="1" dirty="0">
                <a:solidFill>
                  <a:srgbClr val="002060"/>
                </a:solidFill>
              </a:rPr>
              <a:t>system variables </a:t>
            </a:r>
            <a:r>
              <a:rPr lang="en-US" altLang="en-US" dirty="0"/>
              <a:t>in CHECK </a:t>
            </a:r>
            <a:r>
              <a:rPr lang="en-US" altLang="en-US" i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</a:t>
            </a:r>
          </a:p>
          <a:p>
            <a:r>
              <a:rPr lang="en-US" altLang="en-US" i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can only </a:t>
            </a:r>
            <a:r>
              <a:rPr lang="en-US" altLang="en-US" i="1" dirty="0">
                <a:solidFill>
                  <a:srgbClr val="002060"/>
                </a:solidFill>
              </a:rPr>
              <a:t>see</a:t>
            </a:r>
            <a:r>
              <a:rPr lang="en-US" altLang="en-US" dirty="0"/>
              <a:t> the </a:t>
            </a:r>
            <a:r>
              <a:rPr lang="en-US" altLang="en-US" i="1" dirty="0">
                <a:solidFill>
                  <a:srgbClr val="002060"/>
                </a:solidFill>
              </a:rPr>
              <a:t>row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in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question</a:t>
            </a:r>
          </a:p>
          <a:p>
            <a:r>
              <a:rPr lang="en-GB" altLang="en-US" dirty="0"/>
              <a:t>Pseudo columns in </a:t>
            </a:r>
            <a:r>
              <a:rPr lang="en-GB" altLang="en-US" i="1" dirty="0">
                <a:solidFill>
                  <a:srgbClr val="002060"/>
                </a:solidFill>
              </a:rPr>
              <a:t>DUAL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can't</a:t>
            </a:r>
            <a:r>
              <a:rPr lang="en-GB" altLang="en-US" dirty="0"/>
              <a:t> be </a:t>
            </a:r>
            <a:r>
              <a:rPr lang="en-GB" altLang="en-US" i="1" dirty="0">
                <a:solidFill>
                  <a:srgbClr val="002060"/>
                </a:solidFill>
              </a:rPr>
              <a:t>accessed</a:t>
            </a:r>
          </a:p>
          <a:p>
            <a:endParaRPr lang="en-US" altLang="en-US" dirty="0"/>
          </a:p>
          <a:p>
            <a:r>
              <a:rPr lang="en-US" altLang="en-US" b="1" i="1" dirty="0">
                <a:solidFill>
                  <a:srgbClr val="002060"/>
                </a:solidFill>
              </a:rPr>
              <a:t>Invalid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CHECK CONSTRAINT:</a:t>
            </a:r>
          </a:p>
          <a:p>
            <a:endParaRPr lang="en-US" altLang="en-US" dirty="0"/>
          </a:p>
          <a:p>
            <a:pPr lvl="1">
              <a:buFont typeface="Verdana" pitchFamily="34" charset="0"/>
              <a:buNone/>
            </a:pPr>
            <a:r>
              <a:rPr lang="en-US" altLang="en-US" dirty="0"/>
              <a:t>ALTER TABLE student </a:t>
            </a:r>
          </a:p>
          <a:p>
            <a:pPr lvl="1">
              <a:buFont typeface="Verdana" pitchFamily="34" charset="0"/>
              <a:buNone/>
            </a:pPr>
            <a:r>
              <a:rPr lang="en-US" altLang="en-US" dirty="0"/>
              <a:t>ADD CONSTRAINT </a:t>
            </a:r>
            <a:r>
              <a:rPr lang="en-US" altLang="en-US" dirty="0" err="1"/>
              <a:t>d_o_b_ck</a:t>
            </a:r>
            <a:endParaRPr lang="en-US" altLang="en-US" dirty="0"/>
          </a:p>
          <a:p>
            <a:pPr lvl="1">
              <a:buFont typeface="Verdana" pitchFamily="34" charset="0"/>
              <a:buNone/>
            </a:pPr>
            <a:r>
              <a:rPr lang="en-US" altLang="en-US" dirty="0"/>
              <a:t>CHECK (</a:t>
            </a:r>
            <a:r>
              <a:rPr lang="en-US" altLang="en-US" dirty="0" err="1"/>
              <a:t>date_of_birth</a:t>
            </a:r>
            <a:r>
              <a:rPr lang="en-US" altLang="en-US" dirty="0"/>
              <a:t> &lt; </a:t>
            </a:r>
            <a:r>
              <a:rPr lang="en-US" altLang="en-US" dirty="0" err="1"/>
              <a:t>SYSDATE</a:t>
            </a:r>
            <a:r>
              <a:rPr lang="en-US" altLang="en-US" dirty="0"/>
              <a:t>);</a:t>
            </a:r>
            <a:endParaRPr lang="en-GB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71600" y="692696"/>
            <a:ext cx="7499350" cy="782961"/>
          </a:xfrm>
        </p:spPr>
        <p:txBody>
          <a:bodyPr/>
          <a:lstStyle/>
          <a:p>
            <a:r>
              <a:rPr lang="en-GB" altLang="en-US" dirty="0"/>
              <a:t>Trigger Example – Predicates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331640" y="1484784"/>
            <a:ext cx="6624910" cy="4536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4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CREATE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rgbClr val="0070C0"/>
                </a:solidFill>
              </a:rPr>
              <a:t>REPLACE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TRIGGER</a:t>
            </a:r>
            <a:r>
              <a:rPr lang="en-US" sz="1800" dirty="0"/>
              <a:t> </a:t>
            </a:r>
            <a:r>
              <a:rPr lang="en-US" sz="1800" dirty="0" err="1"/>
              <a:t>trig_predicates</a:t>
            </a:r>
            <a:endParaRPr lang="en-US" sz="1800" dirty="0"/>
          </a:p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BEFORE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INSERT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OR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UPDATE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OR DELETE OF</a:t>
            </a:r>
            <a:r>
              <a:rPr lang="en-US" sz="1800" dirty="0"/>
              <a:t> </a:t>
            </a:r>
            <a:r>
              <a:rPr lang="en-US" sz="1800" dirty="0" err="1"/>
              <a:t>billing_date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ON</a:t>
            </a:r>
            <a:r>
              <a:rPr lang="en-US" sz="1800" dirty="0"/>
              <a:t> invoices</a:t>
            </a:r>
          </a:p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EACH ROW</a:t>
            </a:r>
          </a:p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1800" dirty="0"/>
          </a:p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DECLARE</a:t>
            </a:r>
            <a:r>
              <a:rPr lang="en-US" sz="1800" dirty="0"/>
              <a:t> 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	</a:t>
            </a:r>
            <a:r>
              <a:rPr lang="en-GB" sz="1800" dirty="0"/>
              <a:t> </a:t>
            </a:r>
            <a:r>
              <a:rPr lang="en-GB" sz="1800" dirty="0" err="1"/>
              <a:t>vc_change_type</a:t>
            </a:r>
            <a:r>
              <a:rPr lang="en-GB" sz="1800" dirty="0"/>
              <a:t> </a:t>
            </a:r>
            <a:r>
              <a:rPr lang="en-US" sz="1800" dirty="0"/>
              <a:t> CHAR;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BEGIN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1800" dirty="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1800" dirty="0">
                <a:solidFill>
                  <a:srgbClr val="0070C0"/>
                </a:solidFill>
              </a:rPr>
              <a:t>IF (</a:t>
            </a:r>
            <a:r>
              <a:rPr lang="en-GB" sz="1800" dirty="0"/>
              <a:t>INSERTING</a:t>
            </a:r>
            <a:r>
              <a:rPr lang="en-GB" sz="1800" dirty="0">
                <a:solidFill>
                  <a:srgbClr val="0070C0"/>
                </a:solidFill>
              </a:rPr>
              <a:t> OR </a:t>
            </a:r>
            <a:r>
              <a:rPr lang="en-GB" sz="1800" dirty="0"/>
              <a:t>UPDATING</a:t>
            </a:r>
            <a:r>
              <a:rPr lang="en-GB" sz="1800" dirty="0">
                <a:solidFill>
                  <a:srgbClr val="0070C0"/>
                </a:solidFill>
              </a:rPr>
              <a:t> ) THEN 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GB" sz="1800" dirty="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1800" dirty="0" err="1"/>
              <a:t>vc_change_type</a:t>
            </a:r>
            <a:r>
              <a:rPr lang="en-GB" sz="1800" dirty="0">
                <a:solidFill>
                  <a:srgbClr val="0070C0"/>
                </a:solidFill>
              </a:rPr>
              <a:t> := </a:t>
            </a:r>
            <a:r>
              <a:rPr lang="en-GB" sz="1800" dirty="0" err="1"/>
              <a:t>func_change_log</a:t>
            </a:r>
            <a:r>
              <a:rPr lang="en-GB" sz="1800" dirty="0">
                <a:solidFill>
                  <a:srgbClr val="0070C0"/>
                </a:solidFill>
              </a:rPr>
              <a:t>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GB" sz="1800" dirty="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GB" sz="1800" dirty="0">
                <a:solidFill>
                  <a:srgbClr val="0070C0"/>
                </a:solidFill>
              </a:rPr>
              <a:t>ELSE   </a:t>
            </a:r>
            <a:r>
              <a:rPr lang="en-GB" sz="1800" dirty="0" err="1">
                <a:solidFill>
                  <a:srgbClr val="0070C0"/>
                </a:solidFill>
              </a:rPr>
              <a:t>DBMS_OUTPUT.PUT_LINE</a:t>
            </a:r>
            <a:r>
              <a:rPr lang="en-GB" sz="1800" dirty="0">
                <a:solidFill>
                  <a:srgbClr val="0070C0"/>
                </a:solidFill>
              </a:rPr>
              <a:t>('deleting');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GB" sz="1800" dirty="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GB" sz="1800" dirty="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1800" dirty="0">
                <a:solidFill>
                  <a:srgbClr val="0070C0"/>
                </a:solidFill>
              </a:rPr>
              <a:t>END IF;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GB" sz="1800" dirty="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>
                <a:solidFill>
                  <a:srgbClr val="0070C0"/>
                </a:solidFill>
              </a:rPr>
              <a:t>END</a:t>
            </a:r>
            <a:r>
              <a:rPr lang="en-US" sz="1800" dirty="0"/>
              <a:t> </a:t>
            </a:r>
            <a:r>
              <a:rPr lang="en-US" sz="1800" dirty="0" err="1"/>
              <a:t>trig_predicates</a:t>
            </a:r>
            <a:r>
              <a:rPr lang="en-US" sz="1800" dirty="0"/>
              <a:t>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4689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71600" y="692696"/>
            <a:ext cx="7499350" cy="782961"/>
          </a:xfrm>
        </p:spPr>
        <p:txBody>
          <a:bodyPr/>
          <a:lstStyle/>
          <a:p>
            <a:r>
              <a:rPr lang="en-GB" altLang="en-US" dirty="0"/>
              <a:t>Trigger Example –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1043608" y="1628800"/>
            <a:ext cx="6624910" cy="4536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4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>
                <a:solidFill>
                  <a:srgbClr val="0070C0"/>
                </a:solidFill>
              </a:rPr>
              <a:t>CREATE</a:t>
            </a:r>
            <a:r>
              <a:rPr lang="en-US" sz="1800">
                <a:solidFill>
                  <a:srgbClr val="002060"/>
                </a:solidFill>
              </a:rPr>
              <a:t> </a:t>
            </a:r>
            <a:r>
              <a:rPr lang="en-US" sz="1800"/>
              <a:t>or </a:t>
            </a:r>
            <a:r>
              <a:rPr lang="en-US" sz="1800">
                <a:solidFill>
                  <a:srgbClr val="0070C0"/>
                </a:solidFill>
              </a:rPr>
              <a:t>REPLACE</a:t>
            </a:r>
            <a:r>
              <a:rPr lang="en-US" sz="1800"/>
              <a:t> </a:t>
            </a:r>
            <a:r>
              <a:rPr lang="en-US" sz="1800">
                <a:solidFill>
                  <a:srgbClr val="0070C0"/>
                </a:solidFill>
              </a:rPr>
              <a:t>TRIGGER</a:t>
            </a:r>
            <a:r>
              <a:rPr lang="en-US" sz="1800"/>
              <a:t> trig_predicates</a:t>
            </a:r>
          </a:p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BEFORE</a:t>
            </a:r>
            <a:r>
              <a:rPr lang="en-US" sz="1800"/>
              <a:t> </a:t>
            </a:r>
            <a:r>
              <a:rPr lang="en-US" sz="1800">
                <a:solidFill>
                  <a:srgbClr val="0070C0"/>
                </a:solidFill>
              </a:rPr>
              <a:t>INSERT</a:t>
            </a:r>
            <a:r>
              <a:rPr lang="en-US" sz="1800"/>
              <a:t> </a:t>
            </a:r>
            <a:r>
              <a:rPr lang="en-US" sz="1800">
                <a:solidFill>
                  <a:srgbClr val="0070C0"/>
                </a:solidFill>
              </a:rPr>
              <a:t>OR</a:t>
            </a:r>
            <a:r>
              <a:rPr lang="en-US" sz="1800"/>
              <a:t> </a:t>
            </a:r>
            <a:r>
              <a:rPr lang="en-US" sz="1800">
                <a:solidFill>
                  <a:srgbClr val="0070C0"/>
                </a:solidFill>
              </a:rPr>
              <a:t>UPDATE</a:t>
            </a:r>
            <a:r>
              <a:rPr lang="en-US" sz="1800"/>
              <a:t> </a:t>
            </a:r>
            <a:r>
              <a:rPr lang="en-US" sz="1800">
                <a:solidFill>
                  <a:srgbClr val="0070C0"/>
                </a:solidFill>
              </a:rPr>
              <a:t>OR DELETE OF</a:t>
            </a:r>
            <a:r>
              <a:rPr lang="en-US" sz="1800"/>
              <a:t> billing_date </a:t>
            </a:r>
            <a:r>
              <a:rPr lang="en-US" sz="1800">
                <a:solidFill>
                  <a:srgbClr val="0070C0"/>
                </a:solidFill>
              </a:rPr>
              <a:t>ON</a:t>
            </a:r>
            <a:r>
              <a:rPr lang="en-US" sz="1800"/>
              <a:t> invoices</a:t>
            </a:r>
          </a:p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FOR</a:t>
            </a:r>
            <a:r>
              <a:rPr lang="en-US" sz="1800"/>
              <a:t> EACH ROW</a:t>
            </a:r>
          </a:p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1800"/>
          </a:p>
          <a:p>
            <a:pPr marL="6350" indent="-635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/>
              <a:t>	</a:t>
            </a:r>
            <a:r>
              <a:rPr lang="en-US" sz="1800">
                <a:solidFill>
                  <a:srgbClr val="0070C0"/>
                </a:solidFill>
              </a:rPr>
              <a:t>DECLARE</a:t>
            </a:r>
            <a:r>
              <a:rPr lang="en-US" sz="1800"/>
              <a:t> 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/>
              <a:t>	</a:t>
            </a:r>
            <a:r>
              <a:rPr lang="en-GB" sz="1800"/>
              <a:t> vc_change_type </a:t>
            </a:r>
            <a:r>
              <a:rPr lang="en-US" sz="1800"/>
              <a:t> CHAR;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>
                <a:solidFill>
                  <a:srgbClr val="0070C0"/>
                </a:solidFill>
              </a:rPr>
              <a:t>BEGIN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1800">
                <a:solidFill>
                  <a:srgbClr val="0070C0"/>
                </a:solidFill>
              </a:rPr>
              <a:t>IF </a:t>
            </a:r>
            <a:r>
              <a:rPr lang="en-GB" sz="1800"/>
              <a:t>INSERTING </a:t>
            </a:r>
            <a:r>
              <a:rPr lang="en-GB" sz="1800">
                <a:solidFill>
                  <a:srgbClr val="0070C0"/>
                </a:solidFill>
              </a:rPr>
              <a:t> THEN </a:t>
            </a:r>
          </a:p>
          <a:p>
            <a:pPr marL="641033" lvl="1" indent="-274320" fontAlgn="auto">
              <a:lnSpc>
                <a:spcPct val="80000"/>
              </a:lnSpc>
              <a:spcAft>
                <a:spcPts val="0"/>
              </a:spcAft>
              <a:buFont typeface="Brush Script MT" pitchFamily="66" charset="0"/>
              <a:buNone/>
              <a:defRPr/>
            </a:pPr>
            <a:r>
              <a:rPr lang="en-GB" sz="1800"/>
              <a:t>vc_change_type</a:t>
            </a:r>
            <a:r>
              <a:rPr lang="en-GB" sz="1800">
                <a:solidFill>
                  <a:srgbClr val="0070C0"/>
                </a:solidFill>
              </a:rPr>
              <a:t> := </a:t>
            </a:r>
            <a:r>
              <a:rPr lang="en-GB" sz="1800"/>
              <a:t>func_change_log</a:t>
            </a:r>
            <a:r>
              <a:rPr lang="en-GB" sz="1800">
                <a:solidFill>
                  <a:srgbClr val="0070C0"/>
                </a:solidFill>
              </a:rPr>
              <a:t>;</a:t>
            </a:r>
          </a:p>
          <a:p>
            <a:pPr marL="641033" lvl="1" indent="-274320" fontAlgn="auto">
              <a:lnSpc>
                <a:spcPct val="80000"/>
              </a:lnSpc>
              <a:spcAft>
                <a:spcPts val="0"/>
              </a:spcAft>
              <a:buFont typeface="Brush Script MT" pitchFamily="66" charset="0"/>
              <a:buNone/>
              <a:defRPr/>
            </a:pPr>
            <a:r>
              <a:rPr lang="en-GB" sz="1800">
                <a:solidFill>
                  <a:srgbClr val="0070C0"/>
                </a:solidFill>
              </a:rPr>
              <a:t>INSERT INTO change_logs </a:t>
            </a:r>
            <a:r>
              <a:rPr lang="en-GB" sz="1800"/>
              <a:t>(id, logged_changes, change_date)</a:t>
            </a:r>
            <a:r>
              <a:rPr lang="en-GB" sz="1800">
                <a:solidFill>
                  <a:srgbClr val="0070C0"/>
                </a:solidFill>
              </a:rPr>
              <a:t> </a:t>
            </a:r>
          </a:p>
          <a:p>
            <a:pPr marL="641033" lvl="1" indent="-274320" fontAlgn="auto">
              <a:lnSpc>
                <a:spcPct val="80000"/>
              </a:lnSpc>
              <a:spcAft>
                <a:spcPts val="0"/>
              </a:spcAft>
              <a:buFont typeface="Brush Script MT" pitchFamily="66" charset="0"/>
              <a:buNone/>
              <a:defRPr/>
            </a:pPr>
            <a:r>
              <a:rPr lang="en-GB" sz="1800">
                <a:solidFill>
                  <a:srgbClr val="0070C0"/>
                </a:solidFill>
              </a:rPr>
              <a:t>VALUES </a:t>
            </a:r>
            <a:r>
              <a:rPr lang="en-GB" sz="1800"/>
              <a:t>(seq_changes, vc_change_type, SYSDATE</a:t>
            </a:r>
            <a:r>
              <a:rPr lang="en-GB" sz="1800">
                <a:solidFill>
                  <a:srgbClr val="0070C0"/>
                </a:solidFill>
              </a:rPr>
              <a:t> </a:t>
            </a:r>
            <a:r>
              <a:rPr lang="en-GB" sz="1800"/>
              <a:t>)</a:t>
            </a:r>
            <a:r>
              <a:rPr lang="en-GB" sz="1800">
                <a:solidFill>
                  <a:srgbClr val="0070C0"/>
                </a:solidFill>
              </a:rPr>
              <a:t> ;</a:t>
            </a:r>
            <a:endParaRPr lang="en-GB" sz="180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1800">
                <a:solidFill>
                  <a:srgbClr val="0070C0"/>
                </a:solidFill>
              </a:rPr>
              <a:t>ELSIF </a:t>
            </a:r>
            <a:r>
              <a:rPr lang="en-GB" sz="1800"/>
              <a:t>DELETING</a:t>
            </a:r>
            <a:r>
              <a:rPr lang="en-GB" sz="1800">
                <a:solidFill>
                  <a:srgbClr val="0070C0"/>
                </a:solidFill>
              </a:rPr>
              <a:t> THEN  DBMS_OUTPUT.PUT_LINE('deleting');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1800">
                <a:solidFill>
                  <a:srgbClr val="0070C0"/>
                </a:solidFill>
              </a:rPr>
              <a:t>ELSE   </a:t>
            </a:r>
            <a:r>
              <a:rPr lang="en-GB" sz="1800"/>
              <a:t>vc_change_type </a:t>
            </a:r>
            <a:r>
              <a:rPr lang="en-GB" sz="1800">
                <a:solidFill>
                  <a:srgbClr val="0070C0"/>
                </a:solidFill>
              </a:rPr>
              <a:t>:= </a:t>
            </a:r>
            <a:r>
              <a:rPr lang="en-GB" sz="1800">
                <a:solidFill>
                  <a:srgbClr val="0070C0"/>
                </a:solidFill>
              </a:rPr>
              <a:t>'</a:t>
            </a:r>
            <a:r>
              <a:rPr lang="en-GB" sz="1800">
                <a:solidFill>
                  <a:srgbClr val="0070C0"/>
                </a:solidFill>
              </a:rPr>
              <a:t>U';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GB" sz="180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GB" sz="1800">
                <a:solidFill>
                  <a:srgbClr val="0070C0"/>
                </a:solidFill>
              </a:rPr>
              <a:t>END IF;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endParaRPr lang="en-GB" sz="1800">
              <a:solidFill>
                <a:srgbClr val="0070C0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>
                <a:solidFill>
                  <a:srgbClr val="0070C0"/>
                </a:solidFill>
              </a:rPr>
              <a:t>END</a:t>
            </a:r>
            <a:r>
              <a:rPr lang="en-US" sz="1800"/>
              <a:t> trig_predicates;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/>
              <a:t>/</a:t>
            </a:r>
            <a:endParaRPr lang="en-GB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/>
              <a:t>Working with Error Messages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042988" y="2023864"/>
            <a:ext cx="7057404" cy="2989312"/>
          </a:xfrm>
        </p:spPr>
        <p:txBody>
          <a:bodyPr/>
          <a:lstStyle/>
          <a:p>
            <a:r>
              <a:rPr lang="en-GB" altLang="en-US" i="1" dirty="0">
                <a:solidFill>
                  <a:srgbClr val="002060"/>
                </a:solidFill>
              </a:rPr>
              <a:t>Use oracle </a:t>
            </a:r>
            <a:r>
              <a:rPr lang="en-GB" altLang="en-US" dirty="0"/>
              <a:t>to identify errors where possible</a:t>
            </a:r>
          </a:p>
          <a:p>
            <a:r>
              <a:rPr lang="en-GB" altLang="en-US" b="1" i="1" dirty="0">
                <a:solidFill>
                  <a:srgbClr val="002060"/>
                </a:solidFill>
              </a:rPr>
              <a:t>Read</a:t>
            </a:r>
            <a:r>
              <a:rPr lang="en-GB" altLang="en-US" i="1" dirty="0">
                <a:solidFill>
                  <a:srgbClr val="002060"/>
                </a:solidFill>
              </a:rPr>
              <a:t> error messages</a:t>
            </a:r>
          </a:p>
          <a:p>
            <a:r>
              <a:rPr lang="en-GB" altLang="en-US" dirty="0"/>
              <a:t>Familiarity with error messages </a:t>
            </a:r>
            <a:r>
              <a:rPr lang="en-GB" altLang="en-US" i="1" dirty="0">
                <a:solidFill>
                  <a:srgbClr val="002060"/>
                </a:solidFill>
              </a:rPr>
              <a:t>increases efficiency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algn="r">
              <a:buFont typeface="Wingdings 2" pitchFamily="18" charset="2"/>
              <a:buNone/>
            </a:pPr>
            <a:r>
              <a:rPr lang="en-GB" altLang="en-US" dirty="0"/>
              <a:t>triggers.txt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64363" cy="1201737"/>
          </a:xfrm>
        </p:spPr>
        <p:txBody>
          <a:bodyPr/>
          <a:lstStyle/>
          <a:p>
            <a:r>
              <a:rPr lang="en-GB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916833"/>
            <a:ext cx="6984775" cy="4032448"/>
          </a:xfrm>
        </p:spPr>
        <p:txBody>
          <a:bodyPr/>
          <a:lstStyle/>
          <a:p>
            <a:r>
              <a:rPr lang="en-GB" dirty="0"/>
              <a:t>Write efficient, not just effective triggers</a:t>
            </a:r>
          </a:p>
          <a:p>
            <a:r>
              <a:rPr lang="en-GB" dirty="0"/>
              <a:t>Avoid needless firing of triggers</a:t>
            </a:r>
          </a:p>
          <a:p>
            <a:r>
              <a:rPr lang="en-GB" dirty="0"/>
              <a:t>Wastes system resources and requires additional testing</a:t>
            </a:r>
          </a:p>
          <a:p>
            <a:r>
              <a:rPr lang="en-GB" dirty="0"/>
              <a:t>A trigger that fires, but only does something if another internal condition is true is firing needlessly</a:t>
            </a:r>
          </a:p>
          <a:p>
            <a:r>
              <a:rPr lang="en-GB" dirty="0"/>
              <a:t>Ensure </a:t>
            </a:r>
            <a:r>
              <a:rPr lang="en-GB"/>
              <a:t>the right tool </a:t>
            </a:r>
            <a:r>
              <a:rPr lang="en-GB" dirty="0"/>
              <a:t>for the job, should it be a trigger, a procedure or a function</a:t>
            </a:r>
          </a:p>
        </p:txBody>
      </p:sp>
    </p:spTree>
    <p:extLst>
      <p:ext uri="{BB962C8B-B14F-4D97-AF65-F5344CB8AC3E}">
        <p14:creationId xmlns:p14="http://schemas.microsoft.com/office/powerpoint/2010/main" val="202697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2191594" cy="102726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836712"/>
            <a:ext cx="6912767" cy="488622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CREATE or REPLACE TRIGGER </a:t>
            </a:r>
            <a:r>
              <a:rPr lang="en-GB" sz="2000" dirty="0" err="1"/>
              <a:t>trig_start_date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AFTER INSERT OR UPDATE OF </a:t>
            </a:r>
            <a:r>
              <a:rPr lang="en-GB" sz="2000" dirty="0" err="1"/>
              <a:t>start_date</a:t>
            </a:r>
            <a:r>
              <a:rPr lang="en-GB" sz="2000" dirty="0"/>
              <a:t>  ON </a:t>
            </a:r>
            <a:r>
              <a:rPr lang="en-GB" sz="2000" dirty="0" err="1"/>
              <a:t>saff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FOR EACH ROW</a:t>
            </a:r>
          </a:p>
          <a:p>
            <a:pPr marL="0" indent="0">
              <a:buNone/>
            </a:pPr>
            <a:r>
              <a:rPr lang="en-GB" sz="2000" dirty="0"/>
              <a:t>DECLARE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err="1"/>
              <a:t>vd_today</a:t>
            </a:r>
            <a:r>
              <a:rPr lang="en-GB" sz="2000" dirty="0"/>
              <a:t> DATE;</a:t>
            </a:r>
          </a:p>
          <a:p>
            <a:pPr marL="0" indent="0">
              <a:buNone/>
            </a:pPr>
            <a:r>
              <a:rPr lang="en-GB" sz="2000" dirty="0"/>
              <a:t>BEGIN</a:t>
            </a:r>
          </a:p>
          <a:p>
            <a:pPr marL="0" indent="0">
              <a:buNone/>
            </a:pPr>
            <a:r>
              <a:rPr lang="en-GB" sz="2000" dirty="0"/>
              <a:t>	SELECT </a:t>
            </a:r>
            <a:r>
              <a:rPr lang="en-GB" sz="2000" dirty="0" err="1"/>
              <a:t>SYSDATE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	INTO </a:t>
            </a:r>
            <a:r>
              <a:rPr lang="en-GB" sz="2000" dirty="0" err="1"/>
              <a:t>vd_today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	FROM DUAL;</a:t>
            </a:r>
          </a:p>
          <a:p>
            <a:pPr marL="0" indent="0">
              <a:buNone/>
            </a:pPr>
            <a:r>
              <a:rPr lang="en-GB" sz="2000" dirty="0"/>
              <a:t>	IF :</a:t>
            </a:r>
            <a:r>
              <a:rPr lang="en-GB" sz="2000" dirty="0" err="1"/>
              <a:t>NEW.start_date</a:t>
            </a:r>
            <a:r>
              <a:rPr lang="en-GB" sz="2000" dirty="0"/>
              <a:t> &gt; </a:t>
            </a:r>
            <a:r>
              <a:rPr lang="en-GB" sz="2000" dirty="0" err="1"/>
              <a:t>vd_today</a:t>
            </a:r>
            <a:r>
              <a:rPr lang="en-GB" sz="2000" dirty="0"/>
              <a:t> THEN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err="1"/>
              <a:t>RAISE_APPLICATION_ERROR</a:t>
            </a:r>
            <a:r>
              <a:rPr lang="en-GB" sz="2000" dirty="0"/>
              <a:t>(-20000, DATE ERROR'); </a:t>
            </a:r>
          </a:p>
          <a:p>
            <a:pPr marL="0" indent="0">
              <a:buNone/>
            </a:pPr>
            <a:r>
              <a:rPr lang="en-GB" sz="2000" dirty="0"/>
              <a:t>ELSE NULL;</a:t>
            </a:r>
          </a:p>
          <a:p>
            <a:pPr marL="0" indent="0">
              <a:buNone/>
            </a:pPr>
            <a:r>
              <a:rPr lang="en-GB" sz="2000" dirty="0"/>
              <a:t>END IF;</a:t>
            </a:r>
          </a:p>
          <a:p>
            <a:pPr marL="0" indent="0">
              <a:buNone/>
            </a:pPr>
            <a:r>
              <a:rPr lang="en-GB" sz="2000" dirty="0"/>
              <a:t>END </a:t>
            </a:r>
            <a:r>
              <a:rPr lang="en-GB" sz="2000" dirty="0" err="1"/>
              <a:t>trig_start_date</a:t>
            </a:r>
            <a:r>
              <a:rPr lang="en-GB" sz="2000" dirty="0"/>
              <a:t>;</a:t>
            </a:r>
          </a:p>
          <a:p>
            <a:pPr marL="0" indent="0">
              <a:buNone/>
            </a:pPr>
            <a:r>
              <a:rPr lang="en-GB" sz="2000" dirty="0"/>
              <a:t>/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15816" y="6021288"/>
            <a:ext cx="6336704" cy="836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itchFamily="18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Amend this trigger to make it more efficient</a:t>
            </a:r>
          </a:p>
          <a:p>
            <a:r>
              <a:rPr lang="en-GB" sz="2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5 CHANGES</a:t>
            </a:r>
          </a:p>
        </p:txBody>
      </p:sp>
    </p:spTree>
    <p:extLst>
      <p:ext uri="{BB962C8B-B14F-4D97-AF65-F5344CB8AC3E}">
        <p14:creationId xmlns:p14="http://schemas.microsoft.com/office/powerpoint/2010/main" val="215450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964363" cy="1008112"/>
          </a:xfrm>
        </p:spPr>
        <p:txBody>
          <a:bodyPr/>
          <a:lstStyle/>
          <a:p>
            <a:r>
              <a:rPr lang="en-GB" altLang="en-US" dirty="0"/>
              <a:t>Triggers in the assignment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043608" y="1412775"/>
            <a:ext cx="7272808" cy="45365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200" dirty="0"/>
              <a:t>Planning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What is it for?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What's involved; tables, attributes </a:t>
            </a:r>
            <a:r>
              <a:rPr lang="en-GB" altLang="en-US" dirty="0" err="1"/>
              <a:t>etc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sz="2200" dirty="0"/>
              <a:t>Consider: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Naming convention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Variables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Purpose – mutating triggers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Execution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Testing: Minimised in well designed triggers</a:t>
            </a:r>
          </a:p>
          <a:p>
            <a:pPr lvl="2">
              <a:lnSpc>
                <a:spcPct val="90000"/>
              </a:lnSpc>
            </a:pPr>
            <a:r>
              <a:rPr lang="en-GB" altLang="en-US" sz="2200" i="1" dirty="0">
                <a:solidFill>
                  <a:srgbClr val="002060"/>
                </a:solidFill>
              </a:rPr>
              <a:t>Fires</a:t>
            </a:r>
            <a:r>
              <a:rPr lang="en-GB" altLang="en-US" sz="2200" dirty="0"/>
              <a:t> when its supposed to</a:t>
            </a:r>
          </a:p>
          <a:p>
            <a:pPr lvl="2">
              <a:lnSpc>
                <a:spcPct val="90000"/>
              </a:lnSpc>
            </a:pPr>
            <a:r>
              <a:rPr lang="en-GB" altLang="en-US" sz="2200" i="1" dirty="0">
                <a:solidFill>
                  <a:srgbClr val="002060"/>
                </a:solidFill>
              </a:rPr>
              <a:t>Doesn't fire </a:t>
            </a:r>
            <a:r>
              <a:rPr lang="en-GB" altLang="en-US" sz="2200" dirty="0"/>
              <a:t>its not supposed to</a:t>
            </a:r>
          </a:p>
          <a:p>
            <a:pPr lvl="2">
              <a:lnSpc>
                <a:spcPct val="90000"/>
              </a:lnSpc>
            </a:pPr>
            <a:r>
              <a:rPr lang="en-GB" altLang="en-US" sz="2200" dirty="0"/>
              <a:t>Expected changes </a:t>
            </a:r>
            <a:r>
              <a:rPr lang="en-GB" altLang="en-US" sz="2200" i="1" dirty="0">
                <a:solidFill>
                  <a:srgbClr val="002060"/>
                </a:solidFill>
              </a:rPr>
              <a:t>are made </a:t>
            </a:r>
            <a:r>
              <a:rPr lang="en-GB" altLang="en-US" sz="2200" dirty="0"/>
              <a:t>when its supposed to</a:t>
            </a:r>
          </a:p>
          <a:p>
            <a:pPr lvl="2">
              <a:lnSpc>
                <a:spcPct val="90000"/>
              </a:lnSpc>
            </a:pPr>
            <a:r>
              <a:rPr lang="en-GB" altLang="en-US" sz="2200" dirty="0"/>
              <a:t>Changes </a:t>
            </a:r>
            <a:r>
              <a:rPr lang="en-GB" altLang="en-US" sz="2200" i="1" dirty="0">
                <a:solidFill>
                  <a:srgbClr val="002060"/>
                </a:solidFill>
              </a:rPr>
              <a:t>are not made </a:t>
            </a:r>
            <a:r>
              <a:rPr lang="en-GB" altLang="en-US" sz="2200" dirty="0"/>
              <a:t>when appropriate</a:t>
            </a:r>
          </a:p>
          <a:p>
            <a:pPr lvl="2">
              <a:lnSpc>
                <a:spcPct val="90000"/>
              </a:lnSpc>
            </a:pPr>
            <a:endParaRPr lang="en-GB" alt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1"/>
            <a:ext cx="7416824" cy="79208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341562"/>
            <a:ext cx="7632898" cy="4679726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What is the name of the data dictionary table that stores info about your trigger?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are the trigger predicates?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command to switch triggers off?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Where do you specific greater restrictions on firing conditions?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keyword used in the conditional spec?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6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Summary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331913" y="1628775"/>
            <a:ext cx="6696471" cy="4464521"/>
          </a:xfrm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Determine why triggers should be used</a:t>
            </a:r>
          </a:p>
          <a:p>
            <a:r>
              <a:rPr lang="en-GB" altLang="en-US" dirty="0"/>
              <a:t>Establish when to use triggers</a:t>
            </a:r>
          </a:p>
          <a:p>
            <a:r>
              <a:rPr lang="en-GB" altLang="en-US" dirty="0"/>
              <a:t>Find triggers in the database dictionary</a:t>
            </a:r>
          </a:p>
          <a:p>
            <a:r>
              <a:rPr lang="en-GB" altLang="en-US" dirty="0"/>
              <a:t>Explain how and when to disable triggers</a:t>
            </a:r>
          </a:p>
          <a:p>
            <a:r>
              <a:rPr lang="en-GB" altLang="en-US" dirty="0"/>
              <a:t>Review how to use predicates</a:t>
            </a:r>
          </a:p>
          <a:p>
            <a:r>
              <a:rPr lang="en-GB" alt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9650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Objectives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331913" y="1628775"/>
            <a:ext cx="6696471" cy="4464521"/>
          </a:xfrm>
        </p:spPr>
        <p:txBody>
          <a:bodyPr/>
          <a:lstStyle/>
          <a:p>
            <a:endParaRPr lang="en-GB" altLang="en-US" dirty="0"/>
          </a:p>
          <a:p>
            <a:r>
              <a:rPr lang="en-GB" altLang="en-US" dirty="0"/>
              <a:t>Determine why triggers should be used</a:t>
            </a:r>
          </a:p>
          <a:p>
            <a:r>
              <a:rPr lang="en-GB" altLang="en-US" dirty="0"/>
              <a:t>Establish when to use triggers</a:t>
            </a:r>
          </a:p>
          <a:p>
            <a:r>
              <a:rPr lang="en-GB" altLang="en-US" dirty="0"/>
              <a:t>Find triggers in the database dictionary</a:t>
            </a:r>
          </a:p>
          <a:p>
            <a:r>
              <a:rPr lang="en-GB" altLang="en-US" dirty="0"/>
              <a:t>Explain how and when to disable triggers</a:t>
            </a:r>
          </a:p>
          <a:p>
            <a:r>
              <a:rPr lang="en-GB" altLang="en-US" dirty="0"/>
              <a:t>Review how to use predicates</a:t>
            </a:r>
          </a:p>
          <a:p>
            <a:r>
              <a:rPr lang="en-GB" altLang="en-US" dirty="0"/>
              <a:t>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1"/>
            <a:ext cx="7416824" cy="79208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341562"/>
            <a:ext cx="7632898" cy="4679726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What are the five elements of a trigger's spec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invoke a trigger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When do you use the keyword DECLARE in a trigger?</a:t>
            </a:r>
          </a:p>
          <a:p>
            <a:pPr lvl="1" eaLnBrk="1" hangingPunct="1"/>
            <a:endParaRPr lang="en-GB" altLang="en-US" sz="1800" b="1" u="sng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error that occurs when your trigger is trying to change an already changing item?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name of the table in the data dictionary that store info about your triggers?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How do you remove a trigger once its been created?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i="1" dirty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064021" y="548680"/>
            <a:ext cx="6964363" cy="1201737"/>
          </a:xfrm>
        </p:spPr>
        <p:txBody>
          <a:bodyPr/>
          <a:lstStyle/>
          <a:p>
            <a:r>
              <a:rPr lang="en-GB" altLang="en-US" dirty="0"/>
              <a:t>Usages of Triggers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043608" y="1844129"/>
            <a:ext cx="7344816" cy="432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Handle </a:t>
            </a:r>
            <a:r>
              <a:rPr lang="en-GB" altLang="en-US" i="1" dirty="0">
                <a:solidFill>
                  <a:srgbClr val="002060"/>
                </a:solidFill>
              </a:rPr>
              <a:t>complex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business</a:t>
            </a:r>
            <a:r>
              <a:rPr lang="en-GB" altLang="en-US" dirty="0"/>
              <a:t> rules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Constraints </a:t>
            </a:r>
            <a:r>
              <a:rPr lang="en-GB" altLang="en-US" i="1" dirty="0">
                <a:solidFill>
                  <a:srgbClr val="002060"/>
                </a:solidFill>
              </a:rPr>
              <a:t>not always sufficient </a:t>
            </a:r>
            <a:r>
              <a:rPr lang="en-GB" altLang="en-US" dirty="0"/>
              <a:t>for data integrity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Declarative constraints: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Primary Keys – </a:t>
            </a:r>
            <a:r>
              <a:rPr lang="en-GB" altLang="en-US" i="1" dirty="0"/>
              <a:t>unique, not null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Unique Keys - </a:t>
            </a:r>
            <a:r>
              <a:rPr lang="en-GB" altLang="en-US" i="1" dirty="0"/>
              <a:t>unique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Foreign Keys – </a:t>
            </a:r>
            <a:r>
              <a:rPr lang="en-GB" altLang="en-US" i="1" dirty="0"/>
              <a:t>exists as </a:t>
            </a:r>
            <a:r>
              <a:rPr lang="en-GB" altLang="en-US" i="1" dirty="0" err="1"/>
              <a:t>pk</a:t>
            </a:r>
            <a:endParaRPr lang="en-GB" altLang="en-US" i="1" dirty="0"/>
          </a:p>
          <a:p>
            <a:pPr lvl="1">
              <a:lnSpc>
                <a:spcPct val="90000"/>
              </a:lnSpc>
            </a:pPr>
            <a:r>
              <a:rPr lang="en-GB" altLang="en-US" dirty="0"/>
              <a:t>Not Nulls – </a:t>
            </a:r>
            <a:r>
              <a:rPr lang="en-GB" altLang="en-US" i="1" dirty="0"/>
              <a:t>has a value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Checks – </a:t>
            </a:r>
            <a:r>
              <a:rPr lang="en-GB" altLang="en-US" i="1" dirty="0"/>
              <a:t>validation criteria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Cannot see data other than in the row affected</a:t>
            </a:r>
          </a:p>
          <a:p>
            <a:pPr>
              <a:lnSpc>
                <a:spcPct val="90000"/>
              </a:lnSpc>
            </a:pPr>
            <a:r>
              <a:rPr lang="en-GB" altLang="en-US" i="1" dirty="0">
                <a:solidFill>
                  <a:srgbClr val="002060"/>
                </a:solidFill>
              </a:rPr>
              <a:t>Use</a:t>
            </a:r>
            <a:r>
              <a:rPr lang="en-GB" altLang="en-US" dirty="0"/>
              <a:t> declarative integrity </a:t>
            </a:r>
            <a:r>
              <a:rPr lang="en-GB" altLang="en-US" i="1" dirty="0">
                <a:solidFill>
                  <a:srgbClr val="002060"/>
                </a:solidFill>
              </a:rPr>
              <a:t>constraints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when possible</a:t>
            </a:r>
          </a:p>
        </p:txBody>
      </p:sp>
    </p:spTree>
    <p:extLst>
      <p:ext uri="{BB962C8B-B14F-4D97-AF65-F5344CB8AC3E}">
        <p14:creationId xmlns:p14="http://schemas.microsoft.com/office/powerpoint/2010/main" val="279542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095375" y="620688"/>
            <a:ext cx="6964363" cy="1201737"/>
          </a:xfrm>
        </p:spPr>
        <p:txBody>
          <a:bodyPr/>
          <a:lstStyle/>
          <a:p>
            <a:r>
              <a:rPr lang="en-GB" altLang="en-US" dirty="0"/>
              <a:t>Using Triggers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043608" y="1988691"/>
            <a:ext cx="6913388" cy="4032597"/>
          </a:xfrm>
        </p:spPr>
        <p:txBody>
          <a:bodyPr/>
          <a:lstStyle/>
          <a:p>
            <a:r>
              <a:rPr lang="en-GB" altLang="en-US" dirty="0"/>
              <a:t>Trigger logic can handle the </a:t>
            </a:r>
            <a:r>
              <a:rPr lang="en-GB" altLang="en-US" i="1" dirty="0">
                <a:solidFill>
                  <a:srgbClr val="002060"/>
                </a:solidFill>
              </a:rPr>
              <a:t>more complex rules</a:t>
            </a:r>
          </a:p>
          <a:p>
            <a:r>
              <a:rPr lang="en-GB" altLang="en-US" dirty="0"/>
              <a:t>Examples:</a:t>
            </a:r>
          </a:p>
          <a:p>
            <a:pPr lvl="1"/>
            <a:r>
              <a:rPr lang="en-GB" altLang="en-US" dirty="0"/>
              <a:t>No updating the primary key of the course table</a:t>
            </a:r>
          </a:p>
          <a:p>
            <a:pPr lvl="1"/>
            <a:r>
              <a:rPr lang="en-GB" altLang="en-US" dirty="0"/>
              <a:t>Updates to salary limited to business hours</a:t>
            </a:r>
          </a:p>
          <a:p>
            <a:pPr lvl="1"/>
            <a:r>
              <a:rPr lang="en-GB" altLang="en-US" dirty="0"/>
              <a:t>Access to system variables in constraints</a:t>
            </a:r>
          </a:p>
          <a:p>
            <a:pPr lvl="2"/>
            <a:r>
              <a:rPr lang="en-GB" altLang="en-US" dirty="0" err="1"/>
              <a:t>ie</a:t>
            </a:r>
            <a:r>
              <a:rPr lang="en-GB" altLang="en-US" dirty="0"/>
              <a:t> </a:t>
            </a:r>
            <a:r>
              <a:rPr lang="en-GB" altLang="en-US" dirty="0" err="1">
                <a:solidFill>
                  <a:srgbClr val="002060"/>
                </a:solidFill>
              </a:rPr>
              <a:t>SYSDATE</a:t>
            </a:r>
            <a:endParaRPr lang="en-GB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Triggers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115566" y="1989262"/>
            <a:ext cx="6840810" cy="3743994"/>
          </a:xfrm>
        </p:spPr>
        <p:txBody>
          <a:bodyPr/>
          <a:lstStyle/>
          <a:p>
            <a:r>
              <a:rPr lang="en-GB" altLang="en-US" i="1" dirty="0">
                <a:solidFill>
                  <a:srgbClr val="002060"/>
                </a:solidFill>
              </a:rPr>
              <a:t>Derived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data</a:t>
            </a:r>
          </a:p>
          <a:p>
            <a:r>
              <a:rPr lang="en-GB" altLang="en-US" dirty="0"/>
              <a:t>Can be written to calculate information</a:t>
            </a:r>
          </a:p>
          <a:p>
            <a:pPr lvl="1"/>
            <a:r>
              <a:rPr lang="en-GB" altLang="en-US" i="1" dirty="0">
                <a:solidFill>
                  <a:srgbClr val="002060"/>
                </a:solidFill>
              </a:rPr>
              <a:t>Update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other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columns</a:t>
            </a:r>
            <a:r>
              <a:rPr lang="en-GB" altLang="en-US" dirty="0"/>
              <a:t> in the database</a:t>
            </a:r>
          </a:p>
          <a:p>
            <a:r>
              <a:rPr lang="en-GB" altLang="en-US" dirty="0"/>
              <a:t>Usually done for </a:t>
            </a:r>
            <a:r>
              <a:rPr lang="en-GB" altLang="en-US" i="1" dirty="0">
                <a:solidFill>
                  <a:srgbClr val="002060"/>
                </a:solidFill>
              </a:rPr>
              <a:t>performance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reasons</a:t>
            </a:r>
          </a:p>
          <a:p>
            <a:r>
              <a:rPr lang="en-GB" altLang="en-US" i="1" dirty="0">
                <a:solidFill>
                  <a:srgbClr val="002060"/>
                </a:solidFill>
              </a:rPr>
              <a:t>Centrally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manage</a:t>
            </a:r>
            <a:r>
              <a:rPr lang="en-GB" altLang="en-US" dirty="0"/>
              <a:t> a calculation</a:t>
            </a:r>
          </a:p>
          <a:p>
            <a:pPr lvl="1"/>
            <a:r>
              <a:rPr lang="en-GB" altLang="en-US" dirty="0" err="1"/>
              <a:t>ie</a:t>
            </a:r>
            <a:r>
              <a:rPr lang="en-GB" altLang="en-US" dirty="0"/>
              <a:t> : formula for commission </a:t>
            </a:r>
            <a:r>
              <a:rPr lang="en-GB" altLang="en-US" i="1" dirty="0">
                <a:solidFill>
                  <a:srgbClr val="002060"/>
                </a:solidFill>
              </a:rPr>
              <a:t>could change </a:t>
            </a:r>
            <a:r>
              <a:rPr lang="en-GB" altLang="en-US" dirty="0"/>
              <a:t>often</a:t>
            </a:r>
          </a:p>
          <a:p>
            <a:r>
              <a:rPr lang="en-GB" altLang="en-US" dirty="0"/>
              <a:t>Handling options also include front end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Triggers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950913" y="2060699"/>
            <a:ext cx="7149479" cy="39605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Detailed </a:t>
            </a:r>
            <a:r>
              <a:rPr lang="en-GB" altLang="en-US" i="1" dirty="0">
                <a:solidFill>
                  <a:srgbClr val="002060"/>
                </a:solidFill>
              </a:rPr>
              <a:t>auditing application </a:t>
            </a:r>
            <a:r>
              <a:rPr lang="en-GB" altLang="en-US" dirty="0"/>
              <a:t>built based on events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Allow tracking of logons, database shutdowns </a:t>
            </a:r>
            <a:r>
              <a:rPr lang="en-GB" altLang="en-US" dirty="0" err="1"/>
              <a:t>etc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i="1" dirty="0">
                <a:solidFill>
                  <a:srgbClr val="002060"/>
                </a:solidFill>
              </a:rPr>
              <a:t>Event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2060"/>
                </a:solidFill>
              </a:rPr>
              <a:t>driven</a:t>
            </a:r>
            <a:r>
              <a:rPr lang="en-GB" altLang="en-US" dirty="0"/>
              <a:t> applications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Much of the application can be </a:t>
            </a:r>
            <a:r>
              <a:rPr lang="en-GB" altLang="en-US" i="1" dirty="0">
                <a:solidFill>
                  <a:srgbClr val="002060"/>
                </a:solidFill>
              </a:rPr>
              <a:t>moved to triggers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When a new instructor is added, </a:t>
            </a:r>
            <a:r>
              <a:rPr lang="en-GB" altLang="en-US" i="1" dirty="0">
                <a:solidFill>
                  <a:srgbClr val="002060"/>
                </a:solidFill>
              </a:rPr>
              <a:t>automatically</a:t>
            </a:r>
            <a:r>
              <a:rPr lang="en-GB" altLang="en-US" dirty="0"/>
              <a:t> enrol them as a student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Can </a:t>
            </a:r>
            <a:r>
              <a:rPr lang="en-GB" altLang="en-US" i="1" dirty="0">
                <a:solidFill>
                  <a:srgbClr val="002060"/>
                </a:solidFill>
              </a:rPr>
              <a:t>combine</a:t>
            </a:r>
            <a:r>
              <a:rPr lang="en-GB" altLang="en-US" dirty="0"/>
              <a:t> reasons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Managing Triggers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827585" y="2060848"/>
            <a:ext cx="7344816" cy="4032448"/>
          </a:xfrm>
        </p:spPr>
        <p:txBody>
          <a:bodyPr/>
          <a:lstStyle/>
          <a:p>
            <a:r>
              <a:rPr lang="en-GB" altLang="en-US" dirty="0"/>
              <a:t>Trigger source code is stored in data dictionary</a:t>
            </a:r>
          </a:p>
          <a:p>
            <a:endParaRPr lang="en-GB" altLang="en-US" dirty="0"/>
          </a:p>
          <a:p>
            <a:pPr lvl="1">
              <a:buFont typeface="Verdana" pitchFamily="34" charset="0"/>
              <a:buNone/>
            </a:pPr>
            <a:r>
              <a:rPr lang="en-US" altLang="en-US" dirty="0"/>
              <a:t>SELECT </a:t>
            </a:r>
            <a:r>
              <a:rPr lang="en-US" altLang="en-US" dirty="0" err="1"/>
              <a:t>trigger_body</a:t>
            </a:r>
            <a:r>
              <a:rPr lang="en-US" altLang="en-US" dirty="0"/>
              <a:t>, description </a:t>
            </a:r>
          </a:p>
          <a:p>
            <a:pPr lvl="1">
              <a:buFont typeface="Verdana" pitchFamily="34" charset="0"/>
              <a:buNone/>
            </a:pPr>
            <a:r>
              <a:rPr lang="en-US" altLang="en-US" dirty="0"/>
              <a:t>FROM </a:t>
            </a:r>
            <a:r>
              <a:rPr lang="en-US" altLang="en-US" dirty="0" err="1"/>
              <a:t>user_triggers</a:t>
            </a:r>
            <a:r>
              <a:rPr lang="en-US" altLang="en-US" dirty="0"/>
              <a:t>;</a:t>
            </a:r>
          </a:p>
          <a:p>
            <a:pPr lvl="1">
              <a:buFont typeface="Verdana" pitchFamily="34" charset="0"/>
              <a:buNone/>
            </a:pPr>
            <a:endParaRPr lang="en-US" altLang="en-US" dirty="0"/>
          </a:p>
          <a:p>
            <a:r>
              <a:rPr lang="en-GB" altLang="en-US" dirty="0"/>
              <a:t>Can delete using DROP statement</a:t>
            </a:r>
          </a:p>
          <a:p>
            <a:pPr lvl="1">
              <a:buFont typeface="Verdana" pitchFamily="34" charset="0"/>
              <a:buNone/>
            </a:pPr>
            <a:endParaRPr lang="en-GB" altLang="en-US" dirty="0"/>
          </a:p>
          <a:p>
            <a:pPr lvl="1">
              <a:buFont typeface="Verdana" pitchFamily="34" charset="0"/>
              <a:buNone/>
            </a:pPr>
            <a:r>
              <a:rPr lang="en-GB" altLang="en-US" dirty="0"/>
              <a:t>DROP TRIGGER </a:t>
            </a:r>
            <a:r>
              <a:rPr lang="en-GB" altLang="en-US" dirty="0" err="1"/>
              <a:t>trigger_name</a:t>
            </a:r>
            <a:r>
              <a:rPr lang="en-GB" altLang="en-US" dirty="0"/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Managing Triggers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971600" y="1989386"/>
            <a:ext cx="7201420" cy="3959894"/>
          </a:xfrm>
        </p:spPr>
        <p:txBody>
          <a:bodyPr/>
          <a:lstStyle/>
          <a:p>
            <a:r>
              <a:rPr lang="en-GB" altLang="en-US" dirty="0"/>
              <a:t>Use </a:t>
            </a:r>
            <a:r>
              <a:rPr lang="en-GB" altLang="en-US" i="1" dirty="0">
                <a:solidFill>
                  <a:srgbClr val="002060"/>
                </a:solidFill>
              </a:rPr>
              <a:t>ALTER</a:t>
            </a:r>
            <a:r>
              <a:rPr lang="en-GB" altLang="en-US" dirty="0"/>
              <a:t> statement to </a:t>
            </a:r>
            <a:r>
              <a:rPr lang="en-GB" altLang="en-US" i="1" dirty="0">
                <a:solidFill>
                  <a:srgbClr val="002060"/>
                </a:solidFill>
              </a:rPr>
              <a:t>enable</a:t>
            </a:r>
            <a:r>
              <a:rPr lang="en-GB" altLang="en-US" dirty="0"/>
              <a:t> and </a:t>
            </a:r>
            <a:r>
              <a:rPr lang="en-GB" altLang="en-US" i="1" dirty="0">
                <a:solidFill>
                  <a:srgbClr val="002060"/>
                </a:solidFill>
              </a:rPr>
              <a:t>disable</a:t>
            </a:r>
            <a:r>
              <a:rPr lang="en-GB" altLang="en-US" dirty="0"/>
              <a:t> triggers</a:t>
            </a:r>
          </a:p>
          <a:p>
            <a:r>
              <a:rPr lang="en-GB" altLang="en-US" dirty="0"/>
              <a:t>Disable </a:t>
            </a:r>
            <a:r>
              <a:rPr lang="en-GB" altLang="en-US" i="1" dirty="0">
                <a:solidFill>
                  <a:srgbClr val="002060"/>
                </a:solidFill>
              </a:rPr>
              <a:t>stops</a:t>
            </a:r>
            <a:r>
              <a:rPr lang="en-GB" altLang="en-US" dirty="0"/>
              <a:t> trigger from </a:t>
            </a:r>
            <a:r>
              <a:rPr lang="en-GB" altLang="en-US" i="1" dirty="0">
                <a:solidFill>
                  <a:srgbClr val="002060"/>
                </a:solidFill>
              </a:rPr>
              <a:t>firing</a:t>
            </a:r>
          </a:p>
          <a:p>
            <a:r>
              <a:rPr lang="en-GB" altLang="en-US" i="1" dirty="0">
                <a:solidFill>
                  <a:srgbClr val="002060"/>
                </a:solidFill>
              </a:rPr>
              <a:t>Maintains definition</a:t>
            </a:r>
            <a:r>
              <a:rPr lang="en-GB" altLang="en-US" dirty="0"/>
              <a:t> in database</a:t>
            </a:r>
          </a:p>
          <a:p>
            <a:r>
              <a:rPr lang="en-GB" altLang="en-US" i="1" dirty="0">
                <a:solidFill>
                  <a:srgbClr val="002060"/>
                </a:solidFill>
              </a:rPr>
              <a:t>Enable</a:t>
            </a:r>
            <a:r>
              <a:rPr lang="en-GB" altLang="en-US" dirty="0"/>
              <a:t> makes it fire again</a:t>
            </a:r>
          </a:p>
          <a:p>
            <a:endParaRPr lang="en-GB" altLang="en-US" dirty="0"/>
          </a:p>
          <a:p>
            <a:pPr lvl="1">
              <a:buFont typeface="Verdana" pitchFamily="34" charset="0"/>
              <a:buNone/>
            </a:pPr>
            <a:r>
              <a:rPr lang="en-GB" altLang="en-US" sz="2400" dirty="0"/>
              <a:t>ALTER TRIGGER </a:t>
            </a:r>
            <a:r>
              <a:rPr lang="en-GB" altLang="en-US" sz="2400" dirty="0" err="1"/>
              <a:t>trigger_name</a:t>
            </a:r>
            <a:r>
              <a:rPr lang="en-GB" altLang="en-US" sz="2400" dirty="0"/>
              <a:t> DISABLE | ENABLE;</a:t>
            </a:r>
          </a:p>
          <a:p>
            <a:pPr lvl="1">
              <a:buFont typeface="Verdana" pitchFamily="34" charset="0"/>
              <a:buNone/>
            </a:pPr>
            <a:r>
              <a:rPr lang="en-GB" altLang="en-US" sz="2400" dirty="0"/>
              <a:t>ALTER TABLE </a:t>
            </a:r>
            <a:r>
              <a:rPr lang="en-GB" altLang="en-US" sz="2400" dirty="0" err="1"/>
              <a:t>table</a:t>
            </a:r>
            <a:r>
              <a:rPr lang="en-GB" altLang="en-US" sz="2400" dirty="0"/>
              <a:t> name DISABLE ALL TRIGGERS;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lstice">
  <a:themeElements>
    <a:clrScheme name="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Solstic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lstice">
  <a:themeElements>
    <a:clrScheme name="1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1_Solstic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CF15A9FA158843B91DE11DA333D1B5" ma:contentTypeVersion="1" ma:contentTypeDescription="Create a new document." ma:contentTypeScope="" ma:versionID="718c4c2cec4245fbb644f39b059bf2e5">
  <xsd:schema xmlns:xsd="http://www.w3.org/2001/XMLSchema" xmlns:xs="http://www.w3.org/2001/XMLSchema" xmlns:p="http://schemas.microsoft.com/office/2006/metadata/properties" xmlns:ns3="1d7634e6-ba8d-426e-b0a9-24bbdd0ed316" targetNamespace="http://schemas.microsoft.com/office/2006/metadata/properties" ma:root="true" ma:fieldsID="a591b15d05c43e853f2be3825a67cea7" ns3:_="">
    <xsd:import namespace="1d7634e6-ba8d-426e-b0a9-24bbdd0ed31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634e6-ba8d-426e-b0a9-24bbdd0ed3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48E7B5-A96D-4F37-99C8-350E179402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05D429-7E39-4E9D-878B-75B3C69BA0F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D03F923-BC25-4784-8805-CC42EB88CFD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1d7634e6-ba8d-426e-b0a9-24bbdd0ed31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6F263FC-DC1E-4F04-8680-03B224D2D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7634e6-ba8d-426e-b0a9-24bbdd0ed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646687</TotalTime>
  <Words>713</Words>
  <Application>Microsoft Office PowerPoint</Application>
  <PresentationFormat>On-screen Show (4:3)</PresentationFormat>
  <Paragraphs>206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Brush Script MT</vt:lpstr>
      <vt:lpstr>Calibri</vt:lpstr>
      <vt:lpstr>Constantia</vt:lpstr>
      <vt:lpstr>Franklin Gothic Book</vt:lpstr>
      <vt:lpstr>Rage Italic</vt:lpstr>
      <vt:lpstr>Times New Roman</vt:lpstr>
      <vt:lpstr>Verdana</vt:lpstr>
      <vt:lpstr>Wingdings 2</vt:lpstr>
      <vt:lpstr>Solstice</vt:lpstr>
      <vt:lpstr>1_Solstice</vt:lpstr>
      <vt:lpstr>Pushpin</vt:lpstr>
      <vt:lpstr>Databases 2 PL/SQL Triggers II</vt:lpstr>
      <vt:lpstr>Objectives</vt:lpstr>
      <vt:lpstr>Review</vt:lpstr>
      <vt:lpstr>Usages of Triggers</vt:lpstr>
      <vt:lpstr>Using Triggers</vt:lpstr>
      <vt:lpstr>Using Triggers</vt:lpstr>
      <vt:lpstr>Using Triggers</vt:lpstr>
      <vt:lpstr>Managing Triggers</vt:lpstr>
      <vt:lpstr>Managing Triggers</vt:lpstr>
      <vt:lpstr>Using Trigger - Example</vt:lpstr>
      <vt:lpstr>Trigger Example – Predicates</vt:lpstr>
      <vt:lpstr>Trigger Example – Predicates</vt:lpstr>
      <vt:lpstr>Working with Error Messages</vt:lpstr>
      <vt:lpstr>Logic</vt:lpstr>
      <vt:lpstr>Activity</vt:lpstr>
      <vt:lpstr>Triggers in the assignment</vt:lpstr>
      <vt:lpstr>Review</vt:lpstr>
      <vt:lpstr>Summary</vt:lpstr>
    </vt:vector>
  </TitlesOfParts>
  <Company>UCN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INS2014 Database Implementation</dc:title>
  <dc:creator>nbs_cam</dc:creator>
  <cp:lastModifiedBy>Carole Morrell</cp:lastModifiedBy>
  <cp:revision>169</cp:revision>
  <dcterms:created xsi:type="dcterms:W3CDTF">2002-12-05T15:07:49Z</dcterms:created>
  <dcterms:modified xsi:type="dcterms:W3CDTF">2017-02-22T11:31:58Z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lpwstr>1</vt:lpwstr>
  </property>
</Properties>
</file>