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5"/>
    <p:sldMasterId id="2147483656" r:id="rId6"/>
    <p:sldMasterId id="2147483680" r:id="rId7"/>
  </p:sldMasterIdLst>
  <p:notesMasterIdLst>
    <p:notesMasterId r:id="rId30"/>
  </p:notesMasterIdLst>
  <p:handoutMasterIdLst>
    <p:handoutMasterId r:id="rId31"/>
  </p:handoutMasterIdLst>
  <p:sldIdLst>
    <p:sldId id="324" r:id="rId8"/>
    <p:sldId id="257" r:id="rId9"/>
    <p:sldId id="332" r:id="rId10"/>
    <p:sldId id="333" r:id="rId11"/>
    <p:sldId id="334" r:id="rId12"/>
    <p:sldId id="335" r:id="rId13"/>
    <p:sldId id="336" r:id="rId14"/>
    <p:sldId id="342" r:id="rId15"/>
    <p:sldId id="337" r:id="rId16"/>
    <p:sldId id="338" r:id="rId17"/>
    <p:sldId id="339" r:id="rId18"/>
    <p:sldId id="340" r:id="rId19"/>
    <p:sldId id="341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20" autoAdjust="0"/>
  </p:normalViewPr>
  <p:slideViewPr>
    <p:cSldViewPr snapToGrid="0">
      <p:cViewPr varScale="1">
        <p:scale>
          <a:sx n="61" d="100"/>
          <a:sy n="61" d="100"/>
        </p:scale>
        <p:origin x="7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5D9F3F-A83A-4C77-A268-9F3F42984F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98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A87BC01B-9D15-4616-8EF3-3B824B7C85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29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4C4D-1B93-4FA6-98AA-2C0FF7C27EB1}" type="slidenum">
              <a:rPr lang="en-GB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2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200" dirty="0"/>
              <a:t>The specific variable names are now </a:t>
            </a:r>
            <a:r>
              <a:rPr lang="en-GB" altLang="en-US" sz="1200" i="1" dirty="0">
                <a:solidFill>
                  <a:srgbClr val="002060"/>
                </a:solidFill>
              </a:rPr>
              <a:t>in</a:t>
            </a:r>
            <a:r>
              <a:rPr lang="en-GB" altLang="en-US" sz="1200" i="1" dirty="0">
                <a:solidFill>
                  <a:schemeClr val="hlink"/>
                </a:solidFill>
              </a:rPr>
              <a:t> </a:t>
            </a:r>
            <a:r>
              <a:rPr lang="en-GB" altLang="en-US" sz="1200" i="1" dirty="0">
                <a:solidFill>
                  <a:srgbClr val="002060"/>
                </a:solidFill>
              </a:rPr>
              <a:t>scope</a:t>
            </a:r>
            <a:r>
              <a:rPr lang="en-GB" altLang="en-US" sz="12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200" dirty="0"/>
              <a:t>Visible to the programme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200" dirty="0"/>
              <a:t>Entire record can </a:t>
            </a:r>
            <a:r>
              <a:rPr lang="en-GB" altLang="en-US" sz="1200" i="1" dirty="0">
                <a:solidFill>
                  <a:srgbClr val="002060"/>
                </a:solidFill>
              </a:rPr>
              <a:t>only</a:t>
            </a:r>
            <a:r>
              <a:rPr lang="en-GB" altLang="en-US" sz="1200" dirty="0"/>
              <a:t> be </a:t>
            </a:r>
            <a:r>
              <a:rPr lang="en-GB" altLang="en-US" sz="1200" i="1" dirty="0">
                <a:solidFill>
                  <a:srgbClr val="002060"/>
                </a:solidFill>
              </a:rPr>
              <a:t>referenced</a:t>
            </a:r>
            <a:r>
              <a:rPr lang="en-GB" altLang="en-US" sz="1200" dirty="0"/>
              <a:t> in the </a:t>
            </a:r>
            <a:r>
              <a:rPr lang="en-GB" altLang="en-US" sz="1200" i="1" dirty="0">
                <a:solidFill>
                  <a:srgbClr val="002060"/>
                </a:solidFill>
              </a:rPr>
              <a:t>retrieval</a:t>
            </a:r>
            <a:r>
              <a:rPr lang="en-GB" altLang="en-US" sz="1200" i="1" dirty="0">
                <a:solidFill>
                  <a:schemeClr val="hlink"/>
                </a:solidFill>
              </a:rPr>
              <a:t> </a:t>
            </a:r>
            <a:r>
              <a:rPr lang="en-GB" altLang="en-US" sz="1200" i="1" dirty="0">
                <a:solidFill>
                  <a:srgbClr val="002060"/>
                </a:solidFill>
              </a:rPr>
              <a:t>statement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200" i="1" dirty="0">
                <a:solidFill>
                  <a:srgbClr val="002060"/>
                </a:solidFill>
              </a:rPr>
              <a:t>Dot notation </a:t>
            </a:r>
            <a:r>
              <a:rPr lang="en-GB" altLang="en-US" sz="1200" dirty="0"/>
              <a:t>is used in all other statements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1200" i="1" dirty="0">
                <a:solidFill>
                  <a:srgbClr val="002060"/>
                </a:solidFill>
              </a:rPr>
              <a:t>Except</a:t>
            </a:r>
            <a:r>
              <a:rPr lang="en-GB" altLang="en-US" sz="1200" dirty="0"/>
              <a:t> when passing the </a:t>
            </a:r>
            <a:r>
              <a:rPr lang="en-GB" altLang="en-US" sz="1200" i="1" dirty="0">
                <a:solidFill>
                  <a:srgbClr val="002060"/>
                </a:solidFill>
              </a:rPr>
              <a:t>entire record </a:t>
            </a:r>
            <a:r>
              <a:rPr lang="en-GB" altLang="en-US" sz="1200" dirty="0"/>
              <a:t>as a </a:t>
            </a:r>
            <a:r>
              <a:rPr lang="en-GB" altLang="en-US" sz="1200" i="1" dirty="0">
                <a:solidFill>
                  <a:srgbClr val="002060"/>
                </a:solidFill>
              </a:rPr>
              <a:t>parameter</a:t>
            </a:r>
            <a:r>
              <a:rPr lang="en-GB" altLang="en-US" sz="1200" dirty="0"/>
              <a:t> to another program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4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66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C8E34E-A70C-4843-9CDC-91ED738B9A37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1ACCE27-8CA2-47E2-96A4-65FE0D2E039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9D6DFC-0FB3-4797-A873-031EF97924CD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2E5539A-43B1-4B17-8621-2490189D1A58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939183-677D-472A-A686-DE5062DD7B3A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9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0A90BE-1A9F-4C7B-BDEB-CAC670B9C7C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0A90BE-1A9F-4C7B-BDEB-CAC670B9C7C4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en-US" sz="1000" dirty="0"/>
          </a:p>
        </p:txBody>
      </p:sp>
      <p:sp>
        <p:nvSpPr>
          <p:cNvPr id="4608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0B8500-7C3F-4617-87FD-8F9179C556D7}" type="slidenum">
              <a:rPr lang="en-GB" altLang="en-US"/>
              <a:pPr algn="r" eaLnBrk="1" hangingPunct="1"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6133E8-B37E-4B69-A1A4-CA3F7F837445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Easiest way to think of</a:t>
            </a:r>
            <a:r>
              <a:rPr lang="en-GB" baseline="0" dirty="0"/>
              <a:t> it is a named query that you can recall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1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/>
              <a:t>Returns the number of rows affected by the statement</a:t>
            </a:r>
          </a:p>
          <a:p>
            <a:pPr eaLnBrk="1" hangingPunct="1"/>
            <a:r>
              <a:rPr lang="en-GB" altLang="en-US" sz="2400" dirty="0">
                <a:solidFill>
                  <a:srgbClr val="002060"/>
                </a:solidFill>
              </a:rPr>
              <a:t>SELECT-INTO</a:t>
            </a:r>
            <a:r>
              <a:rPr lang="en-GB" altLang="en-US" sz="2400" dirty="0"/>
              <a:t> should return only one row</a:t>
            </a:r>
          </a:p>
          <a:p>
            <a:pPr lvl="1" eaLnBrk="1" hangingPunct="1"/>
            <a:r>
              <a:rPr lang="en-GB" altLang="en-US" sz="2400" dirty="0"/>
              <a:t>Otherwise error is raised</a:t>
            </a:r>
          </a:p>
          <a:p>
            <a:pPr lvl="1" eaLnBrk="1" hangingPunct="1"/>
            <a:r>
              <a:rPr lang="en-GB" altLang="en-US" sz="2400" dirty="0" err="1"/>
              <a:t>ie</a:t>
            </a:r>
            <a:r>
              <a:rPr lang="en-GB" altLang="en-US" sz="2400" dirty="0"/>
              <a:t> %</a:t>
            </a:r>
            <a:r>
              <a:rPr lang="en-GB" altLang="en-US" sz="2400" dirty="0" err="1"/>
              <a:t>ROWCOUNT</a:t>
            </a:r>
            <a:r>
              <a:rPr lang="en-GB" altLang="en-US" sz="2400" dirty="0"/>
              <a:t> will equal 1</a:t>
            </a:r>
          </a:p>
          <a:p>
            <a:pPr lvl="1" eaLnBrk="1" hangingPunct="1"/>
            <a:r>
              <a:rPr lang="en-GB" altLang="en-US" sz="2400" dirty="0"/>
              <a:t>Not the actual number of rows the query tries to return</a:t>
            </a:r>
          </a:p>
          <a:p>
            <a:pPr eaLnBrk="1" hangingPunct="1"/>
            <a:r>
              <a:rPr lang="en-GB" altLang="en-US" sz="2400" dirty="0"/>
              <a:t>If </a:t>
            </a:r>
            <a:r>
              <a:rPr lang="en-GB" altLang="en-US" sz="2400" dirty="0" err="1">
                <a:solidFill>
                  <a:srgbClr val="002060"/>
                </a:solidFill>
              </a:rPr>
              <a:t>NO_DATA_FOUND</a:t>
            </a:r>
            <a:r>
              <a:rPr lang="en-GB" altLang="en-US" sz="2400" dirty="0"/>
              <a:t> the %</a:t>
            </a:r>
            <a:r>
              <a:rPr lang="en-GB" altLang="en-US" sz="2400" dirty="0" err="1"/>
              <a:t>ROWCOUNT</a:t>
            </a:r>
            <a:r>
              <a:rPr lang="en-GB" altLang="en-US" sz="2400" dirty="0"/>
              <a:t> is 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61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70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7889A3-DE76-4E9C-8A4A-D9A09F2C72C6}" type="slidenum">
              <a:rPr lang="en-GB" altLang="en-US" smtClean="0">
                <a:cs typeface="Times New Roman" pitchFamily="18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cs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/>
              <a:t>Consider naming conventions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7BC01B-9D15-4616-8EF3-3B824B7C853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70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DE28-CCCD-47FA-93DB-5D73D5871D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7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5DE8A-0AAF-44AE-A254-E8090080BE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9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1874838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74638"/>
            <a:ext cx="5472112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7C50B-661F-4E05-A376-25ACD63B0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39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88" y="274638"/>
            <a:ext cx="7499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D3656-4959-49D8-9B5A-A13898365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9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F0D56-86B9-4C5C-8D91-551588441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82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4E6F5-2FF5-426B-9BDC-19B318678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4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68DC4-C4C2-4719-BC37-05412D7BEE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2D9E-02A3-4312-9CB6-7FAC3ADC4F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28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9AEEA-8601-44D1-A3A1-39DFD4AF4B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25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A35E0-966D-4519-B2B6-9EB38E25F2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46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24079-B53C-4804-95D0-5A88DB57B8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3E34-BC99-4BBB-846C-A47778C320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29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D11B8-04C2-4C77-808F-D15AE35A1B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535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68813-08E7-40FA-904E-3D959C1649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33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BAC32-C07E-492E-BFC5-6C5D4C72B5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614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74638"/>
            <a:ext cx="1874838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2988" y="274638"/>
            <a:ext cx="5472112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807A1-6D97-4BED-9D3B-0B8B11CBB8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449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17588"/>
            <a:ext cx="7178675" cy="48307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1009650"/>
            <a:ext cx="7180263" cy="4832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769938" y="701675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7854950" y="74930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88" y="5357813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750" y="5357813"/>
            <a:ext cx="5033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475" y="5357813"/>
            <a:ext cx="554038" cy="365125"/>
          </a:xfrm>
        </p:spPr>
        <p:txBody>
          <a:bodyPr/>
          <a:lstStyle>
            <a:lvl1pPr algn="ctr">
              <a:defRPr smtClean="0"/>
            </a:lvl1pPr>
          </a:lstStyle>
          <a:p>
            <a:pPr>
              <a:defRPr/>
            </a:pPr>
            <a:fld id="{F23D9925-C09E-4489-B2C2-8375C83380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541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382EF-7FFB-4870-84F6-F429116E15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812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EB1-A536-41E9-BB09-6B84482D09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72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5BBD3-D410-46A9-92FE-A43D7ACE14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71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5EE3-F807-4456-A86B-D05ED25025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235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EA879-3A32-4AEE-8860-D2D0076E38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86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486AE-9A7D-4A15-99FA-50DF244D1A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289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1BD0D-50C3-4892-B75D-B8CC18B240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635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60000">
            <a:off x="4471988" y="603250"/>
            <a:ext cx="3787775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300" y="576263"/>
            <a:ext cx="3789363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2063" y="5886450"/>
            <a:ext cx="1212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29300"/>
            <a:ext cx="35226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8088" y="5897563"/>
            <a:ext cx="5540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CEBB-5A31-45F4-B2B3-F7948E706D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804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Freeform 7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 rot="21540000">
            <a:off x="749300" y="576263"/>
            <a:ext cx="3789363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21540000">
            <a:off x="744538" y="576263"/>
            <a:ext cx="3789362" cy="5721350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rot="60000">
            <a:off x="4468813" y="604838"/>
            <a:ext cx="3789362" cy="572293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 rot="60000">
            <a:off x="4464050" y="603250"/>
            <a:ext cx="3789363" cy="5722938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2371725" y="293688"/>
            <a:ext cx="566738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6280150" y="333375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238" y="5888038"/>
            <a:ext cx="1214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 rot="21540000">
            <a:off x="914400" y="5830888"/>
            <a:ext cx="33194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850" y="5900738"/>
            <a:ext cx="554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F7E1E-7248-4DC1-A7E8-ADE56F8EEEC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426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DC22F-5F15-4E90-AF7B-F2708E268B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568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67A08-7F63-4472-9CF8-05F879EAD7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6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988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8863" y="1447800"/>
            <a:ext cx="3673475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4D4D-B5F3-41A0-B4D1-94D9BF7068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CA1B3-284E-4559-BD39-5D9F78B857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8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86016-C6FC-429C-B1CD-FA3104B8FC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A5DEA-CB37-4D96-AB1D-6D22E7F42D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93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A366F-71EF-4726-B368-D8D80D1A8D6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17507-D1D1-4908-9843-DD885F3963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2" name="Title Placeholder 4"/>
          <p:cNvSpPr>
            <a:spLocks noGrp="1"/>
          </p:cNvSpPr>
          <p:nvPr>
            <p:ph type="title"/>
          </p:nvPr>
        </p:nvSpPr>
        <p:spPr bwMode="auto">
          <a:xfrm>
            <a:off x="1042988" y="274638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42988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A6D39E20-E73D-4AF3-969F-091AC5EC0E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>
          <a:solidFill>
            <a:schemeClr val="tx1"/>
          </a:solidFill>
          <a:latin typeface="+mn-lt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5pPr>
      <a:lvl6pPr marL="17541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6pPr>
      <a:lvl7pPr marL="22113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7pPr>
      <a:lvl8pPr marL="26685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8pPr>
      <a:lvl9pPr marL="31257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7" name="Title Placeholder 4"/>
          <p:cNvSpPr>
            <a:spLocks noGrp="1"/>
          </p:cNvSpPr>
          <p:nvPr>
            <p:ph type="title"/>
          </p:nvPr>
        </p:nvSpPr>
        <p:spPr bwMode="auto">
          <a:xfrm>
            <a:off x="1042988" y="274638"/>
            <a:ext cx="7499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042988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2"/>
          </p:nvPr>
        </p:nvSpPr>
        <p:spPr>
          <a:xfrm>
            <a:off x="94615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3528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2C7DC0-1E07-4ED4-897D-8AAC1BA1D6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rgbClr val="003366"/>
        </a:buClr>
        <a:buSzPct val="80000"/>
        <a:buFont typeface="Wingdings 2" pitchFamily="18" charset="2"/>
        <a:buChar char="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>
          <a:solidFill>
            <a:schemeClr val="tx1"/>
          </a:solidFill>
          <a:latin typeface="+mn-lt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5pPr>
      <a:lvl6pPr marL="17541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6pPr>
      <a:lvl7pPr marL="22113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7pPr>
      <a:lvl8pPr marL="26685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8pPr>
      <a:lvl9pPr marL="31257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838" y="574675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838" y="576263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80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84">
            <a:off x="544513" y="273050"/>
            <a:ext cx="5667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96196">
            <a:off x="8115300" y="298450"/>
            <a:ext cx="5667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2" name="Title Placeholder 1"/>
          <p:cNvSpPr>
            <a:spLocks noGrp="1"/>
          </p:cNvSpPr>
          <p:nvPr>
            <p:ph type="title"/>
          </p:nvPr>
        </p:nvSpPr>
        <p:spPr bwMode="auto">
          <a:xfrm>
            <a:off x="1095375" y="817563"/>
            <a:ext cx="6964363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3675" y="2119313"/>
            <a:ext cx="6196013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775" y="5808663"/>
            <a:ext cx="1212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08663"/>
            <a:ext cx="5540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800" y="5808663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pPr>
              <a:defRPr/>
            </a:pPr>
            <a:fld id="{0AA740B9-B97D-4C64-B54F-FD70F36F364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9" r:id="rId8"/>
    <p:sldLayoutId id="2147483730" r:id="rId9"/>
    <p:sldLayoutId id="2147483725" r:id="rId10"/>
    <p:sldLayoutId id="214748372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446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727200" y="1795463"/>
            <a:ext cx="5722938" cy="1827212"/>
          </a:xfrm>
        </p:spPr>
        <p:txBody>
          <a:bodyPr/>
          <a:lstStyle/>
          <a:p>
            <a:pPr eaLnBrk="1" hangingPunct="1"/>
            <a:r>
              <a:rPr lang="en-GB" altLang="en-US" dirty="0">
                <a:solidFill>
                  <a:srgbClr val="002060"/>
                </a:solidFill>
              </a:rPr>
              <a:t>Databases 2</a:t>
            </a:r>
            <a:br>
              <a:rPr lang="en-GB" altLang="en-US" dirty="0">
                <a:solidFill>
                  <a:srgbClr val="002060"/>
                </a:solidFill>
              </a:rPr>
            </a:br>
            <a:r>
              <a:rPr lang="en-GB" altLang="en-US" dirty="0">
                <a:solidFill>
                  <a:srgbClr val="002060"/>
                </a:solidFill>
              </a:rPr>
              <a:t>PL/SQL Cursors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975"/>
            <a:ext cx="5711825" cy="1524000"/>
          </a:xfrm>
        </p:spPr>
        <p:txBody>
          <a:bodyPr/>
          <a:lstStyle/>
          <a:p>
            <a:pPr eaLnBrk="1" hangingPunct="1"/>
            <a:r>
              <a:rPr lang="en-GB" altLang="en-US"/>
              <a:t>Carole Morrell</a:t>
            </a:r>
          </a:p>
        </p:txBody>
      </p:sp>
    </p:spTree>
    <p:extLst>
      <p:ext uri="{BB962C8B-B14F-4D97-AF65-F5344CB8AC3E}">
        <p14:creationId xmlns:p14="http://schemas.microsoft.com/office/powerpoint/2010/main" val="75638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979465" y="611501"/>
            <a:ext cx="6964363" cy="1120708"/>
          </a:xfrm>
        </p:spPr>
        <p:txBody>
          <a:bodyPr/>
          <a:lstStyle/>
          <a:p>
            <a:pPr eaLnBrk="1" hangingPunct="1"/>
            <a:r>
              <a:rPr lang="en-GB" altLang="en-US" dirty="0"/>
              <a:t>Declaring Records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1042988" y="1700213"/>
            <a:ext cx="7993062" cy="4718050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The PL/SQL block must </a:t>
            </a:r>
            <a:r>
              <a:rPr lang="en-GB" altLang="en-US" sz="2400" i="1" dirty="0">
                <a:solidFill>
                  <a:srgbClr val="002060"/>
                </a:solidFill>
              </a:rPr>
              <a:t>define</a:t>
            </a:r>
            <a:r>
              <a:rPr lang="en-GB" altLang="en-US" sz="2400" dirty="0"/>
              <a:t> a </a:t>
            </a:r>
            <a:r>
              <a:rPr lang="en-GB" altLang="en-US" sz="2400" i="1" dirty="0">
                <a:solidFill>
                  <a:srgbClr val="002060"/>
                </a:solidFill>
              </a:rPr>
              <a:t>memory</a:t>
            </a:r>
            <a:r>
              <a:rPr lang="en-GB" altLang="en-US" sz="2400" dirty="0"/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area</a:t>
            </a:r>
            <a:r>
              <a:rPr lang="en-GB" altLang="en-US" sz="2400" dirty="0"/>
              <a:t> </a:t>
            </a:r>
          </a:p>
          <a:p>
            <a:pPr eaLnBrk="1" hangingPunct="1"/>
            <a:r>
              <a:rPr lang="en-GB" altLang="en-US" sz="2400" dirty="0"/>
              <a:t>Variable holds </a:t>
            </a:r>
            <a:r>
              <a:rPr lang="en-GB" altLang="en-US" sz="2400" i="1" dirty="0">
                <a:solidFill>
                  <a:srgbClr val="002060"/>
                </a:solidFill>
              </a:rPr>
              <a:t>one</a:t>
            </a:r>
            <a:r>
              <a:rPr lang="en-GB" altLang="en-US" sz="2400" dirty="0"/>
              <a:t> of the </a:t>
            </a:r>
            <a:r>
              <a:rPr lang="en-GB" altLang="en-US" sz="2400" i="1" dirty="0">
                <a:solidFill>
                  <a:srgbClr val="002060"/>
                </a:solidFill>
              </a:rPr>
              <a:t>rows</a:t>
            </a:r>
            <a:r>
              <a:rPr lang="en-GB" altLang="en-US" sz="2400" dirty="0"/>
              <a:t> of data at a time</a:t>
            </a:r>
          </a:p>
          <a:p>
            <a:pPr eaLnBrk="1" hangingPunct="1"/>
            <a:r>
              <a:rPr lang="en-GB" altLang="en-US" sz="2400" dirty="0"/>
              <a:t>Specified in DECLARE section</a:t>
            </a:r>
          </a:p>
          <a:p>
            <a:pPr eaLnBrk="1" hangingPunct="1"/>
            <a:r>
              <a:rPr lang="en-GB" altLang="en-US" sz="2400" dirty="0"/>
              <a:t>A </a:t>
            </a:r>
            <a:r>
              <a:rPr lang="en-GB" altLang="en-US" sz="2400" i="1" dirty="0">
                <a:solidFill>
                  <a:srgbClr val="002060"/>
                </a:solidFill>
              </a:rPr>
              <a:t>compound</a:t>
            </a:r>
            <a:r>
              <a:rPr lang="en-GB" altLang="en-US" sz="2400" dirty="0"/>
              <a:t> datatype is required</a:t>
            </a:r>
          </a:p>
          <a:p>
            <a:pPr eaLnBrk="1" hangingPunct="1"/>
            <a:endParaRPr lang="en-GB" altLang="en-US" sz="1200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400" i="1" dirty="0">
                <a:solidFill>
                  <a:srgbClr val="002060"/>
                </a:solidFill>
              </a:rPr>
              <a:t>    </a:t>
            </a:r>
            <a:r>
              <a:rPr lang="en-GB" altLang="en-US" sz="2400" i="1" dirty="0" err="1">
                <a:solidFill>
                  <a:srgbClr val="002060"/>
                </a:solidFill>
              </a:rPr>
              <a:t>rec_cur_students</a:t>
            </a:r>
            <a:r>
              <a:rPr lang="en-GB" altLang="en-US" sz="2400" i="1" dirty="0">
                <a:solidFill>
                  <a:srgbClr val="002060"/>
                </a:solidFill>
              </a:rPr>
              <a:t>       </a:t>
            </a:r>
            <a:r>
              <a:rPr lang="en-GB" altLang="en-US" sz="2400" i="1" dirty="0" err="1">
                <a:solidFill>
                  <a:srgbClr val="002060"/>
                </a:solidFill>
              </a:rPr>
              <a:t>cur_students</a:t>
            </a:r>
            <a:r>
              <a:rPr lang="en-GB" altLang="en-US" sz="2400" b="1" i="1" dirty="0" err="1">
                <a:solidFill>
                  <a:srgbClr val="002060"/>
                </a:solidFill>
              </a:rPr>
              <a:t>%</a:t>
            </a:r>
            <a:r>
              <a:rPr lang="en-GB" altLang="en-US" sz="2400" i="1" dirty="0" err="1">
                <a:solidFill>
                  <a:srgbClr val="002060"/>
                </a:solidFill>
              </a:rPr>
              <a:t>ROWTYPE</a:t>
            </a:r>
            <a:r>
              <a:rPr lang="en-GB" altLang="en-US" sz="2400" i="1" dirty="0">
                <a:solidFill>
                  <a:srgbClr val="002060"/>
                </a:solidFill>
              </a:rPr>
              <a:t>;</a:t>
            </a:r>
          </a:p>
          <a:p>
            <a:pPr eaLnBrk="1" hangingPunct="1">
              <a:buFont typeface="Wingdings 2" pitchFamily="18" charset="2"/>
              <a:buNone/>
            </a:pPr>
            <a:endParaRPr lang="en-GB" altLang="en-US" sz="1800" dirty="0"/>
          </a:p>
          <a:p>
            <a:pPr eaLnBrk="1" hangingPunct="1"/>
            <a:r>
              <a:rPr lang="en-GB" altLang="en-US" sz="2400" dirty="0"/>
              <a:t>The cursor has been </a:t>
            </a:r>
            <a:r>
              <a:rPr lang="en-GB" altLang="en-US" sz="2400" i="1" dirty="0">
                <a:solidFill>
                  <a:srgbClr val="002060"/>
                </a:solidFill>
              </a:rPr>
              <a:t>defined</a:t>
            </a:r>
            <a:r>
              <a:rPr lang="en-GB" altLang="en-US" sz="2400" dirty="0"/>
              <a:t>	</a:t>
            </a:r>
            <a:r>
              <a:rPr lang="en-GB" altLang="en-US" sz="2400" i="1" dirty="0" err="1">
                <a:solidFill>
                  <a:srgbClr val="002060"/>
                </a:solidFill>
              </a:rPr>
              <a:t>cur_students</a:t>
            </a:r>
            <a:endParaRPr lang="en-GB" altLang="en-US" sz="2400" i="1" dirty="0">
              <a:solidFill>
                <a:srgbClr val="002060"/>
              </a:solidFill>
            </a:endParaRPr>
          </a:p>
          <a:p>
            <a:pPr eaLnBrk="1" hangingPunct="1"/>
            <a:r>
              <a:rPr lang="en-GB" altLang="en-US" sz="2400" dirty="0"/>
              <a:t>A variable has been </a:t>
            </a:r>
            <a:r>
              <a:rPr lang="en-GB" altLang="en-US" sz="2400" i="1" dirty="0">
                <a:solidFill>
                  <a:srgbClr val="002060"/>
                </a:solidFill>
              </a:rPr>
              <a:t>declared</a:t>
            </a:r>
            <a:r>
              <a:rPr lang="en-GB" altLang="en-US" sz="2400" dirty="0"/>
              <a:t>	</a:t>
            </a:r>
            <a:r>
              <a:rPr lang="en-GB" altLang="en-US" sz="2400" i="1" dirty="0" err="1">
                <a:solidFill>
                  <a:srgbClr val="002060"/>
                </a:solidFill>
              </a:rPr>
              <a:t>rec_cur_students</a:t>
            </a:r>
            <a:endParaRPr lang="en-GB" altLang="en-US" sz="2400" i="1" dirty="0">
              <a:solidFill>
                <a:srgbClr val="002060"/>
              </a:solidFill>
            </a:endParaRPr>
          </a:p>
          <a:p>
            <a:pPr eaLnBrk="1" hangingPunct="1"/>
            <a:r>
              <a:rPr lang="en-GB" altLang="en-US" sz="2400" dirty="0"/>
              <a:t>Cursor is </a:t>
            </a:r>
            <a:r>
              <a:rPr lang="en-GB" altLang="en-US" sz="2400" i="1" dirty="0">
                <a:solidFill>
                  <a:srgbClr val="002060"/>
                </a:solidFill>
              </a:rPr>
              <a:t>ready</a:t>
            </a:r>
            <a:r>
              <a:rPr lang="en-GB" altLang="en-US" sz="2400" dirty="0"/>
              <a:t> to be used</a:t>
            </a:r>
            <a:endParaRPr lang="en-GB" altLang="en-US" sz="1000" dirty="0"/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6227766" y="2797175"/>
            <a:ext cx="2560639" cy="933450"/>
            <a:chOff x="3560" y="1979"/>
            <a:chExt cx="1613" cy="588"/>
          </a:xfrm>
        </p:grpSpPr>
        <p:sp>
          <p:nvSpPr>
            <p:cNvPr id="17414" name="Line 5"/>
            <p:cNvSpPr>
              <a:spLocks noChangeShapeType="1"/>
            </p:cNvSpPr>
            <p:nvPr/>
          </p:nvSpPr>
          <p:spPr bwMode="auto">
            <a:xfrm flipH="1">
              <a:off x="3560" y="2205"/>
              <a:ext cx="907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15" name="Text Box 6"/>
            <p:cNvSpPr txBox="1">
              <a:spLocks noChangeArrowheads="1"/>
            </p:cNvSpPr>
            <p:nvPr/>
          </p:nvSpPr>
          <p:spPr bwMode="auto">
            <a:xfrm>
              <a:off x="4241" y="1979"/>
              <a:ext cx="932" cy="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rgbClr val="003366"/>
                </a:buClr>
                <a:buSzPct val="80000"/>
                <a:buFont typeface="Wingdings 2" pitchFamily="18" charset="2"/>
                <a:buChar char="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C32D2E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84AA33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itchFamily="18" charset="2"/>
                <a:buChar char="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1" dirty="0">
                  <a:solidFill>
                    <a:srgbClr val="002060"/>
                  </a:solidFill>
                  <a:latin typeface="+mn-lt"/>
                  <a:cs typeface="+mn-cs"/>
                </a:rPr>
                <a:t>Anchored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b="1" dirty="0">
                  <a:solidFill>
                    <a:srgbClr val="002060"/>
                  </a:solidFill>
                  <a:latin typeface="+mn-lt"/>
                  <a:cs typeface="+mn-cs"/>
                </a:rPr>
                <a:t> datatype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795963" y="4149725"/>
            <a:ext cx="16557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53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082497" y="572864"/>
            <a:ext cx="6964363" cy="959721"/>
          </a:xfrm>
        </p:spPr>
        <p:txBody>
          <a:bodyPr/>
          <a:lstStyle/>
          <a:p>
            <a:pPr eaLnBrk="1" hangingPunct="1"/>
            <a:r>
              <a:rPr lang="en-GB" altLang="en-US" dirty="0"/>
              <a:t>Opening a cursor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1042988" y="1412875"/>
            <a:ext cx="7561262" cy="4818063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The SQL statement needs to be processed</a:t>
            </a:r>
          </a:p>
          <a:p>
            <a:pPr eaLnBrk="1" hangingPunct="1"/>
            <a:r>
              <a:rPr lang="en-GB" altLang="en-US" sz="2400" i="1" dirty="0">
                <a:solidFill>
                  <a:srgbClr val="002060"/>
                </a:solidFill>
              </a:rPr>
              <a:t>Opening</a:t>
            </a:r>
            <a:r>
              <a:rPr lang="en-GB" altLang="en-US" sz="2400" dirty="0"/>
              <a:t> the cursor processes the statement</a:t>
            </a:r>
          </a:p>
          <a:p>
            <a:pPr eaLnBrk="1" hangingPunct="1"/>
            <a:endParaRPr lang="en-GB" altLang="en-US" sz="2400" dirty="0"/>
          </a:p>
          <a:p>
            <a:pPr eaLnBrk="1" hangingPunct="1"/>
            <a:r>
              <a:rPr lang="en-GB" altLang="en-US" sz="2400" dirty="0"/>
              <a:t>SYNTAX: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sz="2400" dirty="0"/>
              <a:t>BEGIN  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sz="2400" dirty="0"/>
              <a:t>OPEN </a:t>
            </a:r>
            <a:r>
              <a:rPr lang="en-GB" altLang="en-US" sz="2400" dirty="0" err="1"/>
              <a:t>cursor_name</a:t>
            </a:r>
            <a:r>
              <a:rPr lang="en-GB" altLang="en-US" sz="2400" dirty="0"/>
              <a:t>;</a:t>
            </a:r>
          </a:p>
          <a:p>
            <a:pPr eaLnBrk="1" hangingPunct="1">
              <a:buFont typeface="Wingdings 2" pitchFamily="18" charset="2"/>
              <a:buNone/>
            </a:pPr>
            <a:endParaRPr lang="en-GB" altLang="en-US" sz="2000" dirty="0"/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sz="2400" dirty="0"/>
              <a:t>BEGIN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GB" altLang="en-US" sz="2400" i="1" dirty="0">
                <a:solidFill>
                  <a:srgbClr val="002060"/>
                </a:solidFill>
              </a:rPr>
              <a:t>   OPEN </a:t>
            </a:r>
            <a:r>
              <a:rPr lang="en-GB" altLang="en-US" sz="2400" i="1" dirty="0" err="1">
                <a:solidFill>
                  <a:srgbClr val="002060"/>
                </a:solidFill>
              </a:rPr>
              <a:t>cur_student</a:t>
            </a:r>
            <a:r>
              <a:rPr lang="en-GB" altLang="en-US" sz="2400" i="1" dirty="0">
                <a:solidFill>
                  <a:srgbClr val="002060"/>
                </a:solidFill>
              </a:rPr>
              <a:t>;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32363" y="3284538"/>
            <a:ext cx="3836987" cy="3149600"/>
            <a:chOff x="4932363" y="3284538"/>
            <a:chExt cx="3836987" cy="3149600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4932363" y="3284538"/>
              <a:ext cx="3836987" cy="3149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GB" dirty="0"/>
                <a:t>	</a:t>
              </a:r>
              <a:r>
                <a:rPr lang="en-GB" i="1" dirty="0" err="1">
                  <a:solidFill>
                    <a:srgbClr val="002060"/>
                  </a:solidFill>
                </a:rPr>
                <a:t>cur_students</a:t>
              </a:r>
              <a:endParaRPr lang="en-GB" i="1" dirty="0">
                <a:solidFill>
                  <a:srgbClr val="002060"/>
                </a:solidFill>
              </a:endParaRPr>
            </a:p>
          </p:txBody>
        </p:sp>
        <p:sp>
          <p:nvSpPr>
            <p:cNvPr id="18438" name="Text Box 4"/>
            <p:cNvSpPr txBox="1">
              <a:spLocks noChangeArrowheads="1"/>
            </p:cNvSpPr>
            <p:nvPr/>
          </p:nvSpPr>
          <p:spPr bwMode="auto">
            <a:xfrm>
              <a:off x="5795963" y="4003676"/>
              <a:ext cx="2663825" cy="2233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Active set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1111	Diane Brown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lain" startAt="2299"/>
                <a:defRPr/>
              </a:pPr>
              <a:r>
                <a:rPr lang="en-GB" dirty="0"/>
                <a:t>       Chris Adams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- - -	- - -     - - -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r>
                <a:rPr lang="en-GB" dirty="0"/>
                <a:t>- - -	- - -     - - - </a:t>
              </a:r>
            </a:p>
            <a:p>
              <a:pPr eaLnBrk="1" hangingPunct="1">
                <a:spcBef>
                  <a:spcPct val="50000"/>
                </a:spcBef>
                <a:defRPr/>
              </a:pPr>
              <a:endParaRPr lang="en-GB" dirty="0"/>
            </a:p>
          </p:txBody>
        </p:sp>
        <p:sp>
          <p:nvSpPr>
            <p:cNvPr id="18439" name="Line 6"/>
            <p:cNvSpPr>
              <a:spLocks noChangeShapeType="1"/>
            </p:cNvSpPr>
            <p:nvPr/>
          </p:nvSpPr>
          <p:spPr bwMode="auto">
            <a:xfrm flipH="1">
              <a:off x="5219700" y="3429001"/>
              <a:ext cx="649287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5219700" y="3429001"/>
              <a:ext cx="0" cy="1150938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5219700" y="4579938"/>
              <a:ext cx="576262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9587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1063178" y="605062"/>
            <a:ext cx="6964363" cy="914646"/>
          </a:xfrm>
        </p:spPr>
        <p:txBody>
          <a:bodyPr/>
          <a:lstStyle/>
          <a:p>
            <a:pPr eaLnBrk="1" hangingPunct="1"/>
            <a:r>
              <a:rPr lang="en-GB" altLang="en-US" dirty="0"/>
              <a:t>Fetching Explicit Cursors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>
          <a:xfrm>
            <a:off x="792052" y="1914877"/>
            <a:ext cx="7695126" cy="43926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Data is </a:t>
            </a:r>
            <a:r>
              <a:rPr lang="en-GB" i="1" dirty="0">
                <a:solidFill>
                  <a:srgbClr val="002060"/>
                </a:solidFill>
              </a:rPr>
              <a:t>fetched</a:t>
            </a:r>
            <a:r>
              <a:rPr lang="en-GB" dirty="0">
                <a:solidFill>
                  <a:srgbClr val="002060"/>
                </a:solidFill>
              </a:rPr>
              <a:t> </a:t>
            </a:r>
            <a:r>
              <a:rPr lang="en-GB" dirty="0"/>
              <a:t>into the programme space to be used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The data </a:t>
            </a:r>
            <a:r>
              <a:rPr lang="en-GB" i="1" dirty="0">
                <a:solidFill>
                  <a:srgbClr val="002060"/>
                </a:solidFill>
              </a:rPr>
              <a:t>moves</a:t>
            </a:r>
            <a:r>
              <a:rPr lang="en-GB" dirty="0"/>
              <a:t> from the </a:t>
            </a:r>
            <a:r>
              <a:rPr lang="en-GB" i="1" dirty="0">
                <a:solidFill>
                  <a:srgbClr val="002060"/>
                </a:solidFill>
              </a:rPr>
              <a:t>active</a:t>
            </a:r>
            <a:r>
              <a:rPr lang="en-GB" i="1" dirty="0">
                <a:solidFill>
                  <a:schemeClr val="hlink"/>
                </a:solidFill>
              </a:rPr>
              <a:t> </a:t>
            </a:r>
            <a:r>
              <a:rPr lang="en-GB" i="1" dirty="0">
                <a:solidFill>
                  <a:srgbClr val="002060"/>
                </a:solidFill>
              </a:rPr>
              <a:t>set</a:t>
            </a:r>
            <a:r>
              <a:rPr lang="en-GB" i="1" dirty="0">
                <a:solidFill>
                  <a:schemeClr val="hlink"/>
                </a:solidFill>
              </a:rPr>
              <a:t> </a:t>
            </a:r>
            <a:r>
              <a:rPr lang="en-GB" dirty="0"/>
              <a:t>to the PL/SQL </a:t>
            </a:r>
            <a:r>
              <a:rPr lang="en-GB" i="1" dirty="0">
                <a:solidFill>
                  <a:srgbClr val="002060"/>
                </a:solidFill>
              </a:rPr>
              <a:t>block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The cursor </a:t>
            </a:r>
            <a:r>
              <a:rPr lang="en-GB" i="1" dirty="0">
                <a:solidFill>
                  <a:srgbClr val="002060"/>
                </a:solidFill>
              </a:rPr>
              <a:t>manages</a:t>
            </a:r>
            <a:r>
              <a:rPr lang="en-GB" dirty="0"/>
              <a:t> the context area</a:t>
            </a:r>
          </a:p>
          <a:p>
            <a:pPr>
              <a:lnSpc>
                <a:spcPct val="90000"/>
              </a:lnSpc>
              <a:defRPr/>
            </a:pPr>
            <a:r>
              <a:rPr lang="en-GB" dirty="0"/>
              <a:t>The </a:t>
            </a:r>
            <a:r>
              <a:rPr lang="en-GB" i="1" dirty="0">
                <a:solidFill>
                  <a:srgbClr val="002060"/>
                </a:solidFill>
              </a:rPr>
              <a:t>pointer</a:t>
            </a:r>
            <a:r>
              <a:rPr lang="en-GB" dirty="0"/>
              <a:t> to the active set is </a:t>
            </a:r>
            <a:r>
              <a:rPr lang="en-GB" i="1" dirty="0">
                <a:solidFill>
                  <a:srgbClr val="002060"/>
                </a:solidFill>
              </a:rPr>
              <a:t>incremented</a:t>
            </a:r>
            <a:r>
              <a:rPr lang="en-GB" dirty="0"/>
              <a:t> to the next row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dirty="0"/>
              <a:t>Syntax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GB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GB" sz="2400" dirty="0"/>
              <a:t>FETCH </a:t>
            </a:r>
            <a:r>
              <a:rPr lang="en-GB" sz="2400" dirty="0" err="1"/>
              <a:t>cursor_name</a:t>
            </a:r>
            <a:r>
              <a:rPr lang="en-GB" sz="2400" dirty="0"/>
              <a:t> INTO </a:t>
            </a:r>
            <a:r>
              <a:rPr lang="en-GB" sz="2400" dirty="0" err="1"/>
              <a:t>record_name</a:t>
            </a:r>
            <a:r>
              <a:rPr lang="en-GB" sz="2400" dirty="0"/>
              <a:t>;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endParaRPr lang="en-GB" sz="24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  <a:defRPr/>
            </a:pPr>
            <a:r>
              <a:rPr lang="en-GB" sz="2400" i="1" dirty="0">
                <a:solidFill>
                  <a:srgbClr val="002060"/>
                </a:solidFill>
              </a:rPr>
              <a:t>FETCH </a:t>
            </a:r>
            <a:r>
              <a:rPr lang="en-GB" sz="2400" i="1" dirty="0" err="1">
                <a:solidFill>
                  <a:srgbClr val="002060"/>
                </a:solidFill>
              </a:rPr>
              <a:t>cur_students</a:t>
            </a:r>
            <a:r>
              <a:rPr lang="en-GB" sz="2400" i="1" dirty="0">
                <a:solidFill>
                  <a:srgbClr val="002060"/>
                </a:solidFill>
              </a:rPr>
              <a:t> INTO </a:t>
            </a:r>
            <a:r>
              <a:rPr lang="en-GB" sz="2400" i="1" dirty="0" err="1">
                <a:solidFill>
                  <a:srgbClr val="002060"/>
                </a:solidFill>
              </a:rPr>
              <a:t>rec_cur_students</a:t>
            </a:r>
            <a:r>
              <a:rPr lang="en-GB" sz="2400" i="1" dirty="0">
                <a:solidFill>
                  <a:srgbClr val="00206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722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101814" y="598622"/>
            <a:ext cx="6964363" cy="1011237"/>
          </a:xfrm>
        </p:spPr>
        <p:txBody>
          <a:bodyPr/>
          <a:lstStyle/>
          <a:p>
            <a:pPr eaLnBrk="1" hangingPunct="1"/>
            <a:r>
              <a:rPr lang="en-GB" altLang="en-US" dirty="0"/>
              <a:t>Accessing Individual Field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>
          <a:xfrm>
            <a:off x="849805" y="1744662"/>
            <a:ext cx="7392674" cy="4301969"/>
          </a:xfrm>
        </p:spPr>
        <p:txBody>
          <a:bodyPr/>
          <a:lstStyle/>
          <a:p>
            <a:pPr eaLnBrk="1" hangingPunct="1"/>
            <a:r>
              <a:rPr lang="en-GB" altLang="en-US" sz="2400" dirty="0"/>
              <a:t>The </a:t>
            </a:r>
            <a:r>
              <a:rPr lang="en-GB" altLang="en-US" sz="2400" i="1" dirty="0">
                <a:solidFill>
                  <a:srgbClr val="002060"/>
                </a:solidFill>
              </a:rPr>
              <a:t>bound</a:t>
            </a:r>
            <a:r>
              <a:rPr lang="en-GB" altLang="en-US" sz="2400" i="1" dirty="0">
                <a:solidFill>
                  <a:schemeClr val="hlink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data</a:t>
            </a:r>
            <a:r>
              <a:rPr lang="en-GB" altLang="en-US" sz="2400" dirty="0"/>
              <a:t> can be manipulated in the PL/SQL program space</a:t>
            </a:r>
          </a:p>
          <a:p>
            <a:pPr eaLnBrk="1" hangingPunct="1"/>
            <a:r>
              <a:rPr lang="en-GB" altLang="en-US" sz="2400" dirty="0"/>
              <a:t>Can access individual columns in the cursor record </a:t>
            </a:r>
          </a:p>
          <a:p>
            <a:pPr eaLnBrk="1" hangingPunct="1"/>
            <a:r>
              <a:rPr lang="en-GB" altLang="en-US" sz="2400" dirty="0"/>
              <a:t>The columns are accessed using the </a:t>
            </a:r>
            <a:r>
              <a:rPr lang="en-GB" altLang="en-US" sz="2400" i="1" dirty="0">
                <a:solidFill>
                  <a:srgbClr val="002060"/>
                </a:solidFill>
              </a:rPr>
              <a:t>dot</a:t>
            </a:r>
            <a:r>
              <a:rPr lang="en-GB" altLang="en-US" sz="2400" i="1" dirty="0">
                <a:solidFill>
                  <a:schemeClr val="hlink"/>
                </a:solidFill>
              </a:rPr>
              <a:t> </a:t>
            </a:r>
            <a:r>
              <a:rPr lang="en-GB" altLang="en-US" sz="2400" i="1" dirty="0">
                <a:solidFill>
                  <a:srgbClr val="002060"/>
                </a:solidFill>
              </a:rPr>
              <a:t>notation</a:t>
            </a:r>
            <a:r>
              <a:rPr lang="en-GB" altLang="en-US" sz="2400" dirty="0"/>
              <a:t>: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600" dirty="0"/>
          </a:p>
          <a:p>
            <a:pPr eaLnBrk="1" hangingPunct="1"/>
            <a:r>
              <a:rPr lang="en-GB" altLang="en-US" sz="2400" dirty="0"/>
              <a:t>Syntax</a:t>
            </a:r>
          </a:p>
          <a:p>
            <a:pPr eaLnBrk="1" hangingPunct="1"/>
            <a:endParaRPr lang="en-GB" altLang="en-US" sz="2400" dirty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/>
              <a:t>IF </a:t>
            </a:r>
            <a:r>
              <a:rPr lang="en-GB" altLang="en-US" sz="2400" i="1" dirty="0" err="1">
                <a:solidFill>
                  <a:srgbClr val="002060"/>
                </a:solidFill>
              </a:rPr>
              <a:t>rec_cur_student.voucher</a:t>
            </a:r>
            <a:r>
              <a:rPr lang="en-GB" altLang="en-US" sz="2400" dirty="0"/>
              <a:t> = 'Y' THEN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/>
              <a:t>INSERT INTO attendance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/>
              <a:t>VALUES (4931, </a:t>
            </a:r>
            <a:r>
              <a:rPr lang="en-GB" altLang="en-US" sz="2400" dirty="0" err="1"/>
              <a:t>rec_cur_students.student_id</a:t>
            </a:r>
            <a:r>
              <a:rPr lang="en-GB" alt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557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5724658" y="431441"/>
            <a:ext cx="2739801" cy="930499"/>
          </a:xfrm>
        </p:spPr>
        <p:txBody>
          <a:bodyPr/>
          <a:lstStyle/>
          <a:p>
            <a:pPr eaLnBrk="1" hangingPunct="1"/>
            <a:r>
              <a:rPr lang="en-GB" altLang="en-US" dirty="0"/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740339" y="1196372"/>
            <a:ext cx="7585853" cy="506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DECLARE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endParaRPr lang="en-GB" sz="900" dirty="0"/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1600" dirty="0">
                <a:solidFill>
                  <a:srgbClr val="0070C0"/>
                </a:solidFill>
                <a:ea typeface="+mn-ea"/>
              </a:rPr>
              <a:t>CURSOR</a:t>
            </a:r>
            <a:r>
              <a:rPr lang="en-GB" sz="1600" dirty="0"/>
              <a:t> </a:t>
            </a:r>
            <a:r>
              <a:rPr lang="en-GB" sz="1600" dirty="0" err="1"/>
              <a:t>cur_students</a:t>
            </a:r>
            <a:r>
              <a:rPr lang="en-GB" sz="1600" dirty="0"/>
              <a:t> IS</a:t>
            </a:r>
          </a:p>
          <a:p>
            <a:pPr marL="360363" lvl="1" indent="6350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1600" dirty="0">
                <a:solidFill>
                  <a:srgbClr val="0070C0"/>
                </a:solidFill>
                <a:ea typeface="+mn-ea"/>
              </a:rPr>
              <a:t>SELECT</a:t>
            </a:r>
            <a:r>
              <a:rPr lang="en-GB" sz="1600" dirty="0"/>
              <a:t> </a:t>
            </a:r>
            <a:r>
              <a:rPr lang="en-GB" sz="1600" dirty="0" err="1"/>
              <a:t>student_id</a:t>
            </a:r>
            <a:r>
              <a:rPr lang="en-GB" sz="1600" dirty="0"/>
              <a:t>, </a:t>
            </a:r>
            <a:r>
              <a:rPr lang="en-GB" sz="1600" dirty="0" err="1"/>
              <a:t>student_firstname</a:t>
            </a:r>
            <a:r>
              <a:rPr lang="en-GB" sz="1600" dirty="0"/>
              <a:t>, </a:t>
            </a:r>
            <a:r>
              <a:rPr lang="en-GB" sz="1600" dirty="0" err="1"/>
              <a:t>student_lastname</a:t>
            </a:r>
            <a:r>
              <a:rPr lang="en-GB" sz="1600" dirty="0"/>
              <a:t>, </a:t>
            </a:r>
            <a:r>
              <a:rPr lang="en-GB" sz="1600" dirty="0" err="1"/>
              <a:t>phone_no</a:t>
            </a:r>
            <a:r>
              <a:rPr lang="en-GB" sz="1600" dirty="0"/>
              <a:t>, </a:t>
            </a:r>
            <a:r>
              <a:rPr lang="en-GB" sz="1600" dirty="0" err="1"/>
              <a:t>date_of_birth</a:t>
            </a:r>
            <a:r>
              <a:rPr lang="en-GB" sz="1600" dirty="0"/>
              <a:t>, voucher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1600" dirty="0">
                <a:solidFill>
                  <a:srgbClr val="0070C0"/>
                </a:solidFill>
                <a:ea typeface="+mn-ea"/>
              </a:rPr>
              <a:t>FROM</a:t>
            </a:r>
            <a:r>
              <a:rPr lang="en-GB" sz="1600" dirty="0"/>
              <a:t> students;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endParaRPr lang="en-GB" sz="1600" dirty="0"/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r>
              <a:rPr lang="en-GB" sz="1600" dirty="0" err="1"/>
              <a:t>rec_cur_students</a:t>
            </a:r>
            <a:r>
              <a:rPr lang="en-GB" sz="1600" dirty="0"/>
              <a:t>           </a:t>
            </a:r>
            <a:r>
              <a:rPr lang="en-GB" sz="1600" dirty="0" err="1"/>
              <a:t>cur_student%ROWTYPE</a:t>
            </a:r>
            <a:r>
              <a:rPr lang="en-GB" sz="1600" b="1" dirty="0"/>
              <a:t>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  <a:defRPr/>
            </a:pPr>
            <a:endParaRPr lang="en-GB" sz="8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GB" sz="6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	OPEN</a:t>
            </a:r>
            <a:r>
              <a:rPr lang="en-GB" sz="1600" dirty="0"/>
              <a:t> </a:t>
            </a:r>
            <a:r>
              <a:rPr lang="en-GB" sz="1600" dirty="0" err="1"/>
              <a:t>cur_student</a:t>
            </a:r>
            <a:r>
              <a:rPr lang="en-GB" sz="14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	FETCH</a:t>
            </a:r>
            <a:r>
              <a:rPr lang="en-GB" sz="1600" dirty="0"/>
              <a:t> </a:t>
            </a:r>
            <a:r>
              <a:rPr lang="en-GB" sz="1600" dirty="0" err="1"/>
              <a:t>cur_student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INTO</a:t>
            </a:r>
            <a:r>
              <a:rPr lang="en-GB" sz="1600" dirty="0"/>
              <a:t> </a:t>
            </a:r>
            <a:r>
              <a:rPr lang="en-GB" sz="1600" dirty="0" err="1"/>
              <a:t>rec_cur_student</a:t>
            </a:r>
            <a:r>
              <a:rPr lang="en-GB" sz="14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400" b="1" dirty="0">
                <a:solidFill>
                  <a:srgbClr val="0070C0"/>
                </a:solidFill>
                <a:ea typeface="+mn-ea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400" b="1" dirty="0">
                <a:solidFill>
                  <a:srgbClr val="0070C0"/>
                </a:solidFill>
              </a:rPr>
              <a:t>	</a:t>
            </a:r>
            <a:r>
              <a:rPr lang="en-GB" sz="1600" dirty="0">
                <a:solidFill>
                  <a:srgbClr val="0070C0"/>
                </a:solidFill>
                <a:ea typeface="+mn-ea"/>
              </a:rPr>
              <a:t>IF</a:t>
            </a:r>
            <a:r>
              <a:rPr lang="en-GB" sz="1600" dirty="0"/>
              <a:t> </a:t>
            </a:r>
            <a:r>
              <a:rPr lang="en-GB" sz="1600" dirty="0" err="1"/>
              <a:t>rec_cur_students.voucher</a:t>
            </a:r>
            <a:r>
              <a:rPr lang="en-GB" sz="1600" dirty="0"/>
              <a:t> = 'Y' </a:t>
            </a:r>
            <a:r>
              <a:rPr lang="en-GB" sz="1600" dirty="0">
                <a:solidFill>
                  <a:srgbClr val="0070C0"/>
                </a:solidFill>
                <a:ea typeface="+mn-ea"/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GB" sz="1600" dirty="0">
              <a:solidFill>
                <a:srgbClr val="0070C0"/>
              </a:solidFill>
              <a:ea typeface="+mn-ea"/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		</a:t>
            </a:r>
            <a:r>
              <a:rPr lang="en-GB" sz="1600" dirty="0">
                <a:solidFill>
                  <a:srgbClr val="0070C0"/>
                </a:solidFill>
                <a:ea typeface="+mn-ea"/>
              </a:rPr>
              <a:t>INSERT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  <a:ea typeface="+mn-ea"/>
              </a:rPr>
              <a:t>INTO</a:t>
            </a:r>
            <a:r>
              <a:rPr lang="en-GB" sz="1600" dirty="0"/>
              <a:t> attendance  </a:t>
            </a:r>
            <a:r>
              <a:rPr lang="en-GB" sz="1600" dirty="0">
                <a:solidFill>
                  <a:srgbClr val="0070C0"/>
                </a:solidFill>
                <a:ea typeface="+mn-ea"/>
              </a:rPr>
              <a:t>VALUES</a:t>
            </a:r>
            <a:r>
              <a:rPr lang="en-GB" sz="1600" dirty="0"/>
              <a:t> (</a:t>
            </a:r>
            <a:r>
              <a:rPr lang="en-GB" sz="1600" dirty="0">
                <a:solidFill>
                  <a:srgbClr val="FFC000"/>
                </a:solidFill>
              </a:rPr>
              <a:t>4931</a:t>
            </a:r>
            <a:r>
              <a:rPr lang="en-GB" sz="1600" dirty="0"/>
              <a:t>, </a:t>
            </a:r>
            <a:r>
              <a:rPr lang="en-GB" sz="1600" dirty="0" err="1"/>
              <a:t>rec_cur_students.student_id</a:t>
            </a:r>
            <a:r>
              <a:rPr lang="en-GB" sz="1600" dirty="0"/>
              <a:t>)</a:t>
            </a:r>
            <a:r>
              <a:rPr lang="en-GB" sz="16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		CLOSE</a:t>
            </a:r>
            <a:r>
              <a:rPr lang="en-GB" sz="1600" dirty="0"/>
              <a:t> </a:t>
            </a:r>
            <a:r>
              <a:rPr lang="en-GB" sz="1600" dirty="0" err="1"/>
              <a:t>cur_students</a:t>
            </a:r>
            <a:r>
              <a:rPr lang="en-GB" sz="14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/>
              <a:t>	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	END</a:t>
            </a:r>
            <a:r>
              <a:rPr lang="en-GB" sz="1600" dirty="0"/>
              <a:t> </a:t>
            </a:r>
            <a:r>
              <a:rPr lang="en-GB" sz="1600" dirty="0">
                <a:solidFill>
                  <a:srgbClr val="0070C0"/>
                </a:solidFill>
              </a:rPr>
              <a:t>IF</a:t>
            </a:r>
            <a:r>
              <a:rPr lang="en-GB" sz="14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600" dirty="0">
                <a:solidFill>
                  <a:srgbClr val="0070C0"/>
                </a:solidFill>
              </a:rPr>
              <a:t>END</a:t>
            </a:r>
            <a:r>
              <a:rPr lang="en-GB" sz="1400" b="1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r>
              <a:rPr lang="en-GB" sz="1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203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088936" y="643700"/>
            <a:ext cx="6964363" cy="1127146"/>
          </a:xfrm>
        </p:spPr>
        <p:txBody>
          <a:bodyPr/>
          <a:lstStyle/>
          <a:p>
            <a:pPr eaLnBrk="1" hangingPunct="1"/>
            <a:r>
              <a:rPr lang="en-GB" altLang="en-US" dirty="0"/>
              <a:t>Explicit Cursor Attributes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1064483" y="1976907"/>
            <a:ext cx="7120041" cy="34450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TRUE means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%FOUND  </a:t>
            </a:r>
            <a:r>
              <a:rPr lang="en-GB" altLang="en-US" sz="2400" i="1" dirty="0">
                <a:solidFill>
                  <a:schemeClr val="accent6">
                    <a:lumMod val="50000"/>
                  </a:schemeClr>
                </a:solidFill>
              </a:rPr>
              <a:t>-- A row was fetched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%</a:t>
            </a:r>
            <a:r>
              <a:rPr lang="en-GB" altLang="en-US" sz="2400" dirty="0" err="1"/>
              <a:t>NOTFOUND</a:t>
            </a:r>
            <a:r>
              <a:rPr lang="en-GB" altLang="en-US" sz="2400" dirty="0"/>
              <a:t>  </a:t>
            </a:r>
            <a:r>
              <a:rPr lang="en-GB" altLang="en-US" i="1" dirty="0">
                <a:solidFill>
                  <a:schemeClr val="accent6">
                    <a:lumMod val="50000"/>
                  </a:schemeClr>
                </a:solidFill>
              </a:rPr>
              <a:t>-- A row was not fetched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%</a:t>
            </a:r>
            <a:r>
              <a:rPr lang="en-GB" altLang="en-US" sz="2400" dirty="0" err="1"/>
              <a:t>ISOPEN</a:t>
            </a:r>
            <a:r>
              <a:rPr lang="en-GB" altLang="en-US" sz="2400" dirty="0"/>
              <a:t>  </a:t>
            </a:r>
            <a:r>
              <a:rPr lang="en-GB" altLang="en-US" i="1" dirty="0">
                <a:solidFill>
                  <a:schemeClr val="accent6">
                    <a:lumMod val="50000"/>
                  </a:schemeClr>
                </a:solidFill>
              </a:rPr>
              <a:t>-- The cursor is still active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%</a:t>
            </a:r>
            <a:r>
              <a:rPr lang="en-GB" altLang="en-US" sz="2400" dirty="0" err="1"/>
              <a:t>ROWCOUNT</a:t>
            </a:r>
            <a:r>
              <a:rPr lang="en-GB" altLang="en-US" sz="2400" dirty="0"/>
              <a:t> </a:t>
            </a:r>
            <a:r>
              <a:rPr lang="en-GB" altLang="en-US" i="1" dirty="0">
                <a:solidFill>
                  <a:schemeClr val="accent6">
                    <a:lumMod val="50000"/>
                  </a:schemeClr>
                </a:solidFill>
              </a:rPr>
              <a:t>-- has a slightly different meaning from implicit cursors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/>
              <a:t>Returns the number of rows fetched </a:t>
            </a:r>
            <a:r>
              <a:rPr lang="en-GB" altLang="en-US" sz="2400" b="1" i="1" dirty="0">
                <a:solidFill>
                  <a:srgbClr val="002060"/>
                </a:solidFill>
              </a:rPr>
              <a:t>so far</a:t>
            </a:r>
          </a:p>
        </p:txBody>
      </p:sp>
    </p:spTree>
    <p:extLst>
      <p:ext uri="{BB962C8B-B14F-4D97-AF65-F5344CB8AC3E}">
        <p14:creationId xmlns:p14="http://schemas.microsoft.com/office/powerpoint/2010/main" val="344484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1076057" y="656577"/>
            <a:ext cx="6964363" cy="1017677"/>
          </a:xfrm>
        </p:spPr>
        <p:txBody>
          <a:bodyPr/>
          <a:lstStyle/>
          <a:p>
            <a:pPr eaLnBrk="1" hangingPunct="1"/>
            <a:r>
              <a:rPr lang="en-GB" altLang="en-US" dirty="0"/>
              <a:t>WHILE Loops - Syntax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1116013" y="1773238"/>
            <a:ext cx="7488237" cy="4537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>
                <a:solidFill>
                  <a:srgbClr val="006600"/>
                </a:solidFill>
              </a:rPr>
              <a:t>--</a:t>
            </a:r>
            <a:r>
              <a:rPr lang="en-GB" altLang="en-US" sz="1800" i="1" dirty="0">
                <a:solidFill>
                  <a:srgbClr val="006600"/>
                </a:solidFill>
              </a:rPr>
              <a:t>Cursor WHILE LOOP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6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>
                <a:solidFill>
                  <a:srgbClr val="006600"/>
                </a:solidFill>
              </a:rPr>
              <a:t>--</a:t>
            </a:r>
            <a:r>
              <a:rPr lang="en-GB" altLang="en-US" sz="1800" i="1" dirty="0">
                <a:solidFill>
                  <a:srgbClr val="006600"/>
                </a:solidFill>
              </a:rPr>
              <a:t>fetch the first row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FETCH  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cur_students</a:t>
            </a:r>
            <a:r>
              <a:rPr lang="en-GB" altLang="en-US" sz="1800" dirty="0"/>
              <a:t>   </a:t>
            </a:r>
            <a:r>
              <a:rPr lang="en-GB" altLang="en-US" sz="1800" dirty="0">
                <a:solidFill>
                  <a:srgbClr val="0070C0"/>
                </a:solidFill>
              </a:rPr>
              <a:t>INTO   </a:t>
            </a:r>
            <a:r>
              <a:rPr lang="en-GB" altLang="en-US" sz="1800" dirty="0"/>
              <a:t> </a:t>
            </a:r>
            <a:r>
              <a:rPr lang="en-GB" altLang="en-US" sz="1800" dirty="0" err="1"/>
              <a:t>rec_cur_students</a:t>
            </a:r>
            <a:r>
              <a:rPr lang="en-GB" alt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7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WHILE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cur_students%</a:t>
            </a:r>
            <a:r>
              <a:rPr lang="en-GB" altLang="en-US" sz="1800" dirty="0" err="1">
                <a:solidFill>
                  <a:srgbClr val="0070C0"/>
                </a:solidFill>
              </a:rPr>
              <a:t>FOUND</a:t>
            </a:r>
            <a:r>
              <a:rPr lang="en-GB" altLang="en-US" sz="1800" dirty="0"/>
              <a:t>      </a:t>
            </a:r>
            <a:r>
              <a:rPr lang="en-GB" altLang="en-US" sz="1800" dirty="0">
                <a:solidFill>
                  <a:srgbClr val="0070C0"/>
                </a:solidFill>
              </a:rPr>
              <a:t>LOOP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8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IF</a:t>
            </a:r>
            <a:r>
              <a:rPr lang="en-GB" altLang="en-US" sz="1800" dirty="0"/>
              <a:t> </a:t>
            </a:r>
            <a:r>
              <a:rPr lang="en-GB" altLang="en-US" sz="1800" dirty="0" err="1"/>
              <a:t>rec_cur_students</a:t>
            </a:r>
            <a:r>
              <a:rPr lang="en-GB" altLang="en-US" sz="1800" dirty="0"/>
              <a:t>.</a:t>
            </a:r>
            <a:r>
              <a:rPr lang="en-GB" sz="1800" dirty="0"/>
              <a:t> voucher</a:t>
            </a:r>
            <a:r>
              <a:rPr lang="en-GB" altLang="en-US" sz="1800" dirty="0"/>
              <a:t> = 'Y' </a:t>
            </a:r>
            <a:r>
              <a:rPr lang="en-GB" altLang="en-US" sz="1800" dirty="0">
                <a:solidFill>
                  <a:srgbClr val="0070C0"/>
                </a:solidFill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/>
              <a:t>		</a:t>
            </a:r>
            <a:r>
              <a:rPr lang="en-GB" altLang="en-US" sz="1800" dirty="0">
                <a:solidFill>
                  <a:srgbClr val="0070C0"/>
                </a:solidFill>
              </a:rPr>
              <a:t>INSERT</a:t>
            </a:r>
            <a:r>
              <a:rPr lang="en-GB" altLang="en-US" sz="1800" dirty="0"/>
              <a:t> </a:t>
            </a:r>
            <a:r>
              <a:rPr lang="en-GB" altLang="en-US" sz="1800" dirty="0">
                <a:solidFill>
                  <a:srgbClr val="0070C0"/>
                </a:solidFill>
              </a:rPr>
              <a:t>INTO</a:t>
            </a:r>
            <a:r>
              <a:rPr lang="en-GB" altLang="en-US" sz="1800" dirty="0"/>
              <a:t> attendance </a:t>
            </a:r>
            <a:r>
              <a:rPr lang="en-GB" altLang="en-US" sz="1800" dirty="0">
                <a:solidFill>
                  <a:srgbClr val="0070C0"/>
                </a:solidFill>
              </a:rPr>
              <a:t>VALUES</a:t>
            </a:r>
            <a:r>
              <a:rPr lang="en-GB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/>
              <a:t>		(</a:t>
            </a:r>
            <a:r>
              <a:rPr lang="en-GB" altLang="en-US" sz="1800" dirty="0">
                <a:solidFill>
                  <a:srgbClr val="FFC000"/>
                </a:solidFill>
              </a:rPr>
              <a:t>4931</a:t>
            </a:r>
            <a:r>
              <a:rPr lang="en-GB" altLang="en-US" sz="1800" dirty="0"/>
              <a:t>, </a:t>
            </a:r>
            <a:r>
              <a:rPr lang="en-GB" altLang="en-US" sz="1800" dirty="0" err="1"/>
              <a:t>rec_cur_students.student_id</a:t>
            </a:r>
            <a:r>
              <a:rPr lang="en-GB" altLang="en-US" sz="1800" dirty="0"/>
              <a:t>, </a:t>
            </a:r>
            <a:r>
              <a:rPr lang="en-GB" altLang="en-US" sz="1800" dirty="0">
                <a:solidFill>
                  <a:srgbClr val="0070C0"/>
                </a:solidFill>
              </a:rPr>
              <a:t>NULL</a:t>
            </a:r>
            <a:r>
              <a:rPr lang="en-GB" altLang="en-US" sz="1800" dirty="0"/>
              <a:t>, </a:t>
            </a:r>
            <a:r>
              <a:rPr lang="en-GB" altLang="en-US" sz="1800" dirty="0">
                <a:solidFill>
                  <a:srgbClr val="FFC000"/>
                </a:solidFill>
              </a:rPr>
              <a:t>9999</a:t>
            </a:r>
            <a:r>
              <a:rPr lang="en-GB" altLang="en-US" sz="1800" dirty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i="1" dirty="0">
                <a:solidFill>
                  <a:srgbClr val="006600"/>
                </a:solidFill>
              </a:rPr>
              <a:t>--end logic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END</a:t>
            </a:r>
            <a:r>
              <a:rPr lang="en-GB" altLang="en-US" sz="1800" dirty="0"/>
              <a:t> </a:t>
            </a:r>
            <a:r>
              <a:rPr lang="en-GB" altLang="en-US" sz="1800" dirty="0">
                <a:solidFill>
                  <a:srgbClr val="0070C0"/>
                </a:solidFill>
              </a:rPr>
              <a:t>IF</a:t>
            </a:r>
            <a:r>
              <a:rPr lang="en-GB" altLang="en-US" sz="18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7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i="1" dirty="0">
                <a:solidFill>
                  <a:srgbClr val="006600"/>
                </a:solidFill>
              </a:rPr>
              <a:t>--FETCH next row existence checked before the loop continues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6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/>
              <a:t>	</a:t>
            </a:r>
            <a:r>
              <a:rPr lang="en-GB" altLang="en-US" sz="1800" dirty="0">
                <a:solidFill>
                  <a:srgbClr val="0070C0"/>
                </a:solidFill>
              </a:rPr>
              <a:t>FETCH  </a:t>
            </a:r>
            <a:r>
              <a:rPr lang="en-GB" altLang="en-US" sz="1800" dirty="0"/>
              <a:t> </a:t>
            </a:r>
            <a:r>
              <a:rPr lang="en-GB" altLang="en-US" sz="1800" dirty="0" err="1"/>
              <a:t>cur_students</a:t>
            </a:r>
            <a:r>
              <a:rPr lang="en-GB" altLang="en-US" sz="1800" dirty="0"/>
              <a:t>   </a:t>
            </a:r>
            <a:r>
              <a:rPr lang="en-GB" altLang="en-US" sz="1800" dirty="0">
                <a:solidFill>
                  <a:srgbClr val="0070C0"/>
                </a:solidFill>
              </a:rPr>
              <a:t>INTO   </a:t>
            </a:r>
            <a:r>
              <a:rPr lang="en-GB" altLang="en-US" sz="1800" dirty="0"/>
              <a:t> </a:t>
            </a:r>
            <a:r>
              <a:rPr lang="en-GB" altLang="en-US" sz="1800" dirty="0" err="1"/>
              <a:t>rec_cur_students</a:t>
            </a:r>
            <a:endParaRPr lang="en-GB" altLang="en-US" sz="18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800" dirty="0">
                <a:solidFill>
                  <a:srgbClr val="0070C0"/>
                </a:solidFill>
              </a:rPr>
              <a:t>END</a:t>
            </a:r>
            <a:r>
              <a:rPr lang="en-GB" altLang="en-US" sz="1800" dirty="0"/>
              <a:t> </a:t>
            </a:r>
            <a:r>
              <a:rPr lang="en-GB" altLang="en-US" sz="1800" dirty="0">
                <a:solidFill>
                  <a:srgbClr val="0070C0"/>
                </a:solidFill>
              </a:rPr>
              <a:t>LOOP</a:t>
            </a:r>
            <a:r>
              <a:rPr lang="en-GB" altLang="en-US" sz="1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69121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037420" y="643700"/>
            <a:ext cx="6964363" cy="901766"/>
          </a:xfrm>
        </p:spPr>
        <p:txBody>
          <a:bodyPr/>
          <a:lstStyle/>
          <a:p>
            <a:pPr eaLnBrk="1" hangingPunct="1"/>
            <a:r>
              <a:rPr lang="en-GB" altLang="en-US" dirty="0"/>
              <a:t>Cursors and FOR LOOP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1042988" y="1506828"/>
            <a:ext cx="7510462" cy="49479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Preferred loop to use with </a:t>
            </a:r>
            <a:r>
              <a:rPr lang="en-GB" altLang="en-US" sz="2400" dirty="0">
                <a:solidFill>
                  <a:srgbClr val="002060"/>
                </a:solidFill>
              </a:rPr>
              <a:t>cursors</a:t>
            </a:r>
          </a:p>
          <a:p>
            <a:pPr eaLnBrk="1" hangingPunct="1">
              <a:lnSpc>
                <a:spcPct val="80000"/>
              </a:lnSpc>
            </a:pPr>
            <a:endParaRPr lang="en-GB" altLang="en-US" sz="600" dirty="0"/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400" dirty="0"/>
              <a:t>FOR </a:t>
            </a:r>
            <a:r>
              <a:rPr lang="en-GB" altLang="en-US" sz="2400" dirty="0" err="1"/>
              <a:t>rec_name</a:t>
            </a:r>
            <a:r>
              <a:rPr lang="en-GB" altLang="en-US" sz="2400" dirty="0"/>
              <a:t> IN </a:t>
            </a:r>
            <a:r>
              <a:rPr lang="en-GB" altLang="en-US" sz="2400" dirty="0" err="1"/>
              <a:t>cursor_name</a:t>
            </a:r>
            <a:r>
              <a:rPr lang="en-GB" altLang="en-US" sz="2400" dirty="0"/>
              <a:t> LOOP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400" dirty="0"/>
              <a:t> 	</a:t>
            </a:r>
            <a:r>
              <a:rPr lang="en-GB" altLang="en-US" sz="2400" i="1" dirty="0"/>
              <a:t>row processing statements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r>
              <a:rPr lang="en-GB" altLang="en-US" sz="2400" dirty="0"/>
              <a:t>END LOOP;</a:t>
            </a:r>
          </a:p>
          <a:p>
            <a:pPr lvl="1" eaLnBrk="1" hangingPunct="1">
              <a:lnSpc>
                <a:spcPct val="80000"/>
              </a:lnSpc>
              <a:buFont typeface="Verdana" pitchFamily="34" charset="0"/>
              <a:buNone/>
            </a:pPr>
            <a:endParaRPr lang="en-GB" altLang="en-US" sz="1000" dirty="0"/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FOR LOOP Automatically;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solidFill>
                  <a:srgbClr val="002060"/>
                </a:solidFill>
              </a:rPr>
              <a:t>DECLARES</a:t>
            </a:r>
            <a:r>
              <a:rPr lang="en-GB" altLang="en-US" sz="2400" dirty="0"/>
              <a:t> the record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solidFill>
                  <a:srgbClr val="002060"/>
                </a:solidFill>
              </a:rPr>
              <a:t>OPENS</a:t>
            </a:r>
            <a:r>
              <a:rPr lang="en-GB" altLang="en-US" sz="2400" dirty="0"/>
              <a:t> the cursor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solidFill>
                  <a:srgbClr val="002060"/>
                </a:solidFill>
              </a:rPr>
              <a:t>FETCHES</a:t>
            </a:r>
            <a:r>
              <a:rPr lang="en-GB" altLang="en-US" sz="2400" dirty="0"/>
              <a:t> each row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>
                <a:solidFill>
                  <a:srgbClr val="002060"/>
                </a:solidFill>
              </a:rPr>
              <a:t>CLOSES</a:t>
            </a:r>
            <a:r>
              <a:rPr lang="en-GB" altLang="en-US" sz="2400" dirty="0"/>
              <a:t> the cursor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Processing must be done </a:t>
            </a:r>
            <a:r>
              <a:rPr lang="en-GB" altLang="en-US" sz="2400" i="1" dirty="0">
                <a:solidFill>
                  <a:srgbClr val="002060"/>
                </a:solidFill>
              </a:rPr>
              <a:t>within</a:t>
            </a:r>
            <a:r>
              <a:rPr lang="en-GB" altLang="en-US" sz="2400" dirty="0"/>
              <a:t> the </a:t>
            </a:r>
            <a:r>
              <a:rPr lang="en-GB" altLang="en-US" sz="2400" dirty="0">
                <a:solidFill>
                  <a:srgbClr val="002060"/>
                </a:solidFill>
              </a:rPr>
              <a:t>FOR LOOP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400" dirty="0"/>
              <a:t>When the data has been fetched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Cursor attributes only </a:t>
            </a:r>
            <a:r>
              <a:rPr lang="en-GB" altLang="en-US" i="1" dirty="0">
                <a:solidFill>
                  <a:srgbClr val="002060"/>
                </a:solidFill>
              </a:rPr>
              <a:t>in scope within </a:t>
            </a:r>
            <a:r>
              <a:rPr lang="en-GB" altLang="en-US" dirty="0">
                <a:solidFill>
                  <a:srgbClr val="002060"/>
                </a:solidFill>
              </a:rPr>
              <a:t>FOR LOOP 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3908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095375" y="559987"/>
            <a:ext cx="6964363" cy="882448"/>
          </a:xfrm>
        </p:spPr>
        <p:txBody>
          <a:bodyPr/>
          <a:lstStyle/>
          <a:p>
            <a:pPr eaLnBrk="1" hangingPunct="1"/>
            <a:r>
              <a:rPr lang="en-GB" altLang="en-US" dirty="0"/>
              <a:t>For Loop - Example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865478" y="1574800"/>
            <a:ext cx="7437438" cy="4368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4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CURSOR</a:t>
            </a:r>
            <a:r>
              <a:rPr lang="en-GB" altLang="en-US" sz="1400" dirty="0"/>
              <a:t> </a:t>
            </a:r>
            <a:r>
              <a:rPr lang="en-GB" altLang="en-US" sz="1400" dirty="0" err="1"/>
              <a:t>cur_students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IS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SELECT</a:t>
            </a:r>
            <a:r>
              <a:rPr lang="en-GB" altLang="en-US" sz="1400" dirty="0"/>
              <a:t> </a:t>
            </a:r>
            <a:r>
              <a:rPr lang="en-GB" altLang="en-US" sz="1400" dirty="0" err="1"/>
              <a:t>student_id</a:t>
            </a:r>
            <a:r>
              <a:rPr lang="en-GB" altLang="en-US" sz="1400" dirty="0"/>
              <a:t>, </a:t>
            </a:r>
            <a:r>
              <a:rPr lang="en-GB" sz="1400" dirty="0" err="1"/>
              <a:t>student_firstname</a:t>
            </a:r>
            <a:r>
              <a:rPr lang="en-GB" sz="1400" dirty="0"/>
              <a:t>, </a:t>
            </a:r>
            <a:r>
              <a:rPr lang="en-GB" sz="1400" dirty="0" err="1"/>
              <a:t>student_lastname</a:t>
            </a:r>
            <a:r>
              <a:rPr lang="en-GB" altLang="en-US" sz="1400" dirty="0"/>
              <a:t>, </a:t>
            </a:r>
            <a:r>
              <a:rPr lang="en-GB" altLang="en-US" sz="1400" dirty="0" err="1"/>
              <a:t>tel_no</a:t>
            </a:r>
            <a:r>
              <a:rPr lang="en-GB" altLang="en-US" sz="1400" dirty="0"/>
              <a:t>, </a:t>
            </a:r>
            <a:r>
              <a:rPr lang="en-GB" altLang="en-US" sz="1400" dirty="0" err="1"/>
              <a:t>date_of_birth</a:t>
            </a:r>
            <a:r>
              <a:rPr lang="en-GB" altLang="en-US" sz="1400" dirty="0"/>
              <a:t>, </a:t>
            </a:r>
            <a:r>
              <a:rPr lang="en-GB" sz="1400" dirty="0"/>
              <a:t>voucher</a:t>
            </a:r>
            <a:endParaRPr lang="en-GB" altLang="en-US" sz="14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FROM</a:t>
            </a:r>
            <a:r>
              <a:rPr lang="en-GB" altLang="en-US" sz="1400" dirty="0"/>
              <a:t> students;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endParaRPr lang="en-GB" altLang="en-US" sz="6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>
                <a:solidFill>
                  <a:srgbClr val="0070C0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7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FOR</a:t>
            </a:r>
            <a:r>
              <a:rPr lang="en-GB" altLang="en-US" sz="1400" dirty="0"/>
              <a:t> </a:t>
            </a:r>
            <a:r>
              <a:rPr lang="en-GB" altLang="en-US" sz="1400" dirty="0" err="1"/>
              <a:t>rec_cur_students</a:t>
            </a: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rgbClr val="0070C0"/>
                </a:solidFill>
              </a:rPr>
              <a:t>IN</a:t>
            </a:r>
            <a:r>
              <a:rPr lang="en-GB" altLang="en-US" sz="1400" dirty="0"/>
              <a:t>  </a:t>
            </a:r>
            <a:r>
              <a:rPr lang="en-GB" altLang="en-US" sz="1400" dirty="0" err="1"/>
              <a:t>cur_students</a:t>
            </a:r>
            <a:r>
              <a:rPr lang="en-GB" altLang="en-US" sz="1400" dirty="0"/>
              <a:t>   </a:t>
            </a:r>
            <a:r>
              <a:rPr lang="en-GB" altLang="en-US" sz="1400" dirty="0">
                <a:solidFill>
                  <a:srgbClr val="0070C0"/>
                </a:solidFill>
              </a:rPr>
              <a:t>LOOP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5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 	 </a:t>
            </a:r>
            <a:r>
              <a:rPr lang="en-GB" altLang="en-US" sz="1400" dirty="0">
                <a:solidFill>
                  <a:srgbClr val="0070C0"/>
                </a:solidFill>
              </a:rPr>
              <a:t>IF </a:t>
            </a:r>
            <a:r>
              <a:rPr lang="en-GB" altLang="en-US" sz="1400" dirty="0"/>
              <a:t> </a:t>
            </a:r>
            <a:r>
              <a:rPr lang="en-GB" altLang="en-US" sz="1400" dirty="0" err="1"/>
              <a:t>rec_cur_students</a:t>
            </a:r>
            <a:r>
              <a:rPr lang="en-GB" altLang="en-US" sz="1400" dirty="0"/>
              <a:t>.</a:t>
            </a:r>
            <a:r>
              <a:rPr lang="en-GB" sz="1400" dirty="0"/>
              <a:t> voucher</a:t>
            </a:r>
            <a:r>
              <a:rPr lang="en-GB" altLang="en-US" sz="1400" dirty="0"/>
              <a:t>  =  'Y' </a:t>
            </a:r>
            <a:r>
              <a:rPr lang="en-GB" altLang="en-US" sz="1400" dirty="0">
                <a:solidFill>
                  <a:srgbClr val="0070C0"/>
                </a:solidFill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	      </a:t>
            </a:r>
            <a:r>
              <a:rPr lang="en-GB" altLang="en-US" sz="1400" dirty="0">
                <a:solidFill>
                  <a:srgbClr val="0070C0"/>
                </a:solidFill>
              </a:rPr>
              <a:t>INSERT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INTO</a:t>
            </a:r>
            <a:r>
              <a:rPr lang="en-GB" altLang="en-US" sz="1400" dirty="0"/>
              <a:t> attendance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	      </a:t>
            </a:r>
            <a:r>
              <a:rPr lang="en-GB" altLang="en-US" sz="1400" dirty="0">
                <a:solidFill>
                  <a:srgbClr val="0070C0"/>
                </a:solidFill>
              </a:rPr>
              <a:t>VALUES</a:t>
            </a:r>
            <a:r>
              <a:rPr lang="en-GB" altLang="en-US" sz="1400" dirty="0"/>
              <a:t> (</a:t>
            </a:r>
            <a:r>
              <a:rPr lang="en-GB" altLang="en-US" sz="1400" dirty="0">
                <a:solidFill>
                  <a:srgbClr val="FFC000"/>
                </a:solidFill>
              </a:rPr>
              <a:t>4931</a:t>
            </a:r>
            <a:r>
              <a:rPr lang="en-GB" altLang="en-US" sz="1400" dirty="0"/>
              <a:t>, </a:t>
            </a:r>
            <a:r>
              <a:rPr lang="en-GB" altLang="en-US" sz="1400" dirty="0" err="1"/>
              <a:t>rec_cur_students.student_id</a:t>
            </a:r>
            <a:r>
              <a:rPr lang="en-GB" altLang="en-US" sz="1400" dirty="0"/>
              <a:t>, </a:t>
            </a:r>
            <a:r>
              <a:rPr lang="en-GB" altLang="en-US" sz="1400" dirty="0">
                <a:solidFill>
                  <a:srgbClr val="0070C0"/>
                </a:solidFill>
              </a:rPr>
              <a:t>NULL</a:t>
            </a:r>
            <a:r>
              <a:rPr lang="en-GB" altLang="en-US" sz="1400" dirty="0"/>
              <a:t>, </a:t>
            </a:r>
            <a:r>
              <a:rPr lang="en-GB" altLang="en-US" sz="1400" dirty="0">
                <a:solidFill>
                  <a:srgbClr val="FFC000"/>
                </a:solidFill>
              </a:rPr>
              <a:t>9999</a:t>
            </a:r>
            <a:r>
              <a:rPr lang="en-GB" altLang="en-US" sz="1400" dirty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  	</a:t>
            </a:r>
            <a:r>
              <a:rPr lang="en-GB" altLang="en-US" sz="1400" dirty="0">
                <a:solidFill>
                  <a:srgbClr val="0070C0"/>
                </a:solidFill>
              </a:rPr>
              <a:t>END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IF</a:t>
            </a:r>
            <a:r>
              <a:rPr lang="en-GB" altLang="en-US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14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END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LOOP</a:t>
            </a:r>
            <a:r>
              <a:rPr lang="en-GB" altLang="en-US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4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>
                <a:solidFill>
                  <a:srgbClr val="0070C0"/>
                </a:solidFill>
              </a:rPr>
              <a:t>EXCEPTION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1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>
                <a:solidFill>
                  <a:srgbClr val="0070C0"/>
                </a:solidFill>
              </a:rPr>
              <a:t>WHEN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OTHERS</a:t>
            </a:r>
            <a:r>
              <a:rPr lang="en-GB" altLang="en-US" sz="1400" dirty="0"/>
              <a:t> </a:t>
            </a:r>
            <a:r>
              <a:rPr lang="en-GB" altLang="en-US" sz="1400" dirty="0">
                <a:solidFill>
                  <a:srgbClr val="0070C0"/>
                </a:solidFill>
              </a:rPr>
              <a:t>THEN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	</a:t>
            </a:r>
            <a:r>
              <a:rPr lang="en-GB" altLang="en-US" sz="1400" dirty="0" err="1"/>
              <a:t>DBMS_OUTPUT.PUT_LINE</a:t>
            </a:r>
            <a:r>
              <a:rPr lang="en-GB" altLang="en-US" sz="1400" dirty="0"/>
              <a:t>(</a:t>
            </a:r>
            <a:r>
              <a:rPr lang="en-GB" altLang="en-US" sz="1400" dirty="0" err="1">
                <a:solidFill>
                  <a:srgbClr val="0070C0"/>
                </a:solidFill>
              </a:rPr>
              <a:t>SQLERRM</a:t>
            </a:r>
            <a:r>
              <a:rPr lang="en-GB" altLang="en-US" sz="1400" dirty="0"/>
              <a:t>);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700" dirty="0"/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>
                <a:solidFill>
                  <a:srgbClr val="0070C0"/>
                </a:solidFill>
              </a:rPr>
              <a:t>END</a:t>
            </a:r>
            <a:r>
              <a:rPr lang="en-GB" altLang="en-US" sz="1400" dirty="0"/>
              <a:t> </a:t>
            </a:r>
            <a:r>
              <a:rPr lang="en-GB" altLang="en-US" sz="1400" dirty="0" err="1"/>
              <a:t>proc_cur_students</a:t>
            </a:r>
            <a:r>
              <a:rPr lang="en-GB" altLang="en-US" sz="1400" dirty="0"/>
              <a:t>;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GB" altLang="en-US" sz="1400" dirty="0"/>
              <a:t>/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GB" altLang="en-US" sz="14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454555" y="2441867"/>
            <a:ext cx="28536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Record declared in for loop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835063" y="2772176"/>
            <a:ext cx="367048" cy="2125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97282" y="2404369"/>
            <a:ext cx="339830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Cursor is the range that the loop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 b="1" i="1" dirty="0">
                <a:solidFill>
                  <a:schemeClr val="accent6">
                    <a:lumMod val="50000"/>
                  </a:schemeClr>
                </a:solidFill>
                <a:latin typeface="+mn-lt"/>
                <a:cs typeface="+mn-cs"/>
              </a:rPr>
              <a:t>will iterated through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058433" y="2773701"/>
            <a:ext cx="964329" cy="276999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795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Activity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1187450" y="1844675"/>
            <a:ext cx="7083425" cy="4114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GB" altLang="en-US" sz="2000" i="1" dirty="0"/>
              <a:t>Table</a:t>
            </a:r>
            <a:r>
              <a:rPr lang="en-GB" altLang="en-US" sz="2000" dirty="0"/>
              <a:t>		customers(username, password)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i="1" dirty="0"/>
              <a:t>2 parameters</a:t>
            </a:r>
            <a:r>
              <a:rPr lang="en-GB" altLang="en-US" sz="2000" dirty="0"/>
              <a:t>	</a:t>
            </a:r>
            <a:r>
              <a:rPr lang="en-GB" altLang="en-US" sz="2000" dirty="0" err="1"/>
              <a:t>in_username</a:t>
            </a:r>
            <a:r>
              <a:rPr lang="en-GB" altLang="en-US" sz="2000" dirty="0"/>
              <a:t>	</a:t>
            </a:r>
            <a:r>
              <a:rPr lang="en-GB" altLang="en-US" sz="2000" dirty="0" err="1"/>
              <a:t>in_password</a:t>
            </a:r>
            <a:endParaRPr lang="en-GB" altLang="en-US" sz="2000" dirty="0"/>
          </a:p>
          <a:p>
            <a:pPr eaLnBrk="1" hangingPunct="1">
              <a:buFont typeface="Wingdings 2" pitchFamily="18" charset="2"/>
              <a:buNone/>
            </a:pPr>
            <a:endParaRPr lang="en-GB" altLang="en-US" sz="2000" dirty="0"/>
          </a:p>
          <a:p>
            <a:pPr eaLnBrk="1" hangingPunct="1"/>
            <a:r>
              <a:rPr lang="en-GB" altLang="en-US" sz="2400" dirty="0"/>
              <a:t>Consider how you could use a cursor to check the username and password inputted into two parameters against those in the table</a:t>
            </a:r>
          </a:p>
          <a:p>
            <a:pPr eaLnBrk="1" hangingPunct="1"/>
            <a:r>
              <a:rPr lang="en-GB" altLang="en-US" sz="2400" dirty="0"/>
              <a:t>Use a </a:t>
            </a:r>
            <a:r>
              <a:rPr lang="en-GB" altLang="en-US" sz="2400" i="1" dirty="0">
                <a:solidFill>
                  <a:srgbClr val="002060"/>
                </a:solidFill>
              </a:rPr>
              <a:t>for loop</a:t>
            </a:r>
          </a:p>
          <a:p>
            <a:pPr eaLnBrk="1" hangingPunct="1"/>
            <a:r>
              <a:rPr lang="en-GB" altLang="en-US" sz="2400" dirty="0"/>
              <a:t>What are the </a:t>
            </a:r>
            <a:r>
              <a:rPr lang="en-GB" altLang="en-US" sz="2400" i="1" dirty="0">
                <a:solidFill>
                  <a:srgbClr val="002060"/>
                </a:solidFill>
              </a:rPr>
              <a:t>steps</a:t>
            </a:r>
            <a:r>
              <a:rPr lang="en-GB" altLang="en-US" sz="2400" dirty="0"/>
              <a:t> you would need to take</a:t>
            </a:r>
          </a:p>
          <a:p>
            <a:pPr eaLnBrk="1" hangingPunct="1"/>
            <a:r>
              <a:rPr lang="en-GB" altLang="en-US" sz="2400" dirty="0"/>
              <a:t>Use appropriate </a:t>
            </a:r>
            <a:r>
              <a:rPr lang="en-GB" altLang="en-US" sz="2400" i="1" dirty="0">
                <a:solidFill>
                  <a:srgbClr val="002060"/>
                </a:solidFill>
              </a:rPr>
              <a:t>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27720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08254" y="688775"/>
            <a:ext cx="6964363" cy="1049874"/>
          </a:xfrm>
        </p:spPr>
        <p:txBody>
          <a:bodyPr/>
          <a:lstStyle/>
          <a:p>
            <a:r>
              <a:rPr lang="en-GB" altLang="en-US" dirty="0"/>
              <a:t>Objectives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36757" y="1770846"/>
            <a:ext cx="7192851" cy="4140558"/>
          </a:xfrm>
        </p:spPr>
        <p:txBody>
          <a:bodyPr/>
          <a:lstStyle/>
          <a:p>
            <a:r>
              <a:rPr lang="en-GB" altLang="en-US" dirty="0"/>
              <a:t>Explain what cursors are</a:t>
            </a:r>
          </a:p>
          <a:p>
            <a:r>
              <a:rPr lang="en-GB" altLang="en-US" dirty="0"/>
              <a:t>Identify the difference between implicit and explicit cursors</a:t>
            </a:r>
          </a:p>
          <a:p>
            <a:r>
              <a:rPr lang="en-GB" altLang="en-US" dirty="0"/>
              <a:t>Define cursor attributes</a:t>
            </a:r>
          </a:p>
          <a:p>
            <a:r>
              <a:rPr lang="en-GB" altLang="en-US" dirty="0"/>
              <a:t>Demonstrate how to declare and use explicit cursors</a:t>
            </a:r>
          </a:p>
          <a:p>
            <a:r>
              <a:rPr lang="en-GB" altLang="en-US" dirty="0"/>
              <a:t>Look at using loops with cursors</a:t>
            </a:r>
          </a:p>
          <a:p>
            <a:r>
              <a:rPr lang="en-GB" altLang="en-US" dirty="0"/>
              <a:t>Have a go at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68519" y="508715"/>
            <a:ext cx="7561263" cy="932444"/>
          </a:xfrm>
        </p:spPr>
        <p:txBody>
          <a:bodyPr/>
          <a:lstStyle/>
          <a:p>
            <a:r>
              <a:rPr lang="en-GB" altLang="en-US" sz="4000" dirty="0"/>
              <a:t>Solution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24047" y="1294417"/>
            <a:ext cx="7469947" cy="4823048"/>
          </a:xfrm>
        </p:spPr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1688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516484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5576" y="1236372"/>
            <a:ext cx="7632898" cy="4784916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is the name of the last implicit cursor?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explicit cursor attributes?</a:t>
            </a:r>
          </a:p>
          <a:p>
            <a:pPr marL="366713" lvl="1" indent="0" eaLnBrk="1" hangingPunct="1"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GB" altLang="en-US" sz="1800" dirty="0"/>
              <a:t>What syntax could you use to display a message if your update statement didn’t update anything?</a:t>
            </a:r>
          </a:p>
          <a:p>
            <a:pPr lvl="1" eaLnBrk="1" hangingPunct="1"/>
            <a:endParaRPr lang="en-GB" altLang="en-US" sz="1800" dirty="0">
              <a:solidFill>
                <a:srgbClr val="002060"/>
              </a:solidFill>
            </a:endParaRPr>
          </a:p>
          <a:p>
            <a:pPr eaLnBrk="1" hangingPunct="1"/>
            <a:r>
              <a:rPr lang="en-GB" altLang="en-US" sz="1800" dirty="0"/>
              <a:t>When declaring a record to work with the cursor what type is used?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additional steps are required when using a </a:t>
            </a:r>
            <a:r>
              <a:rPr lang="en-GB" altLang="en-US" sz="1800" cap="small" dirty="0">
                <a:solidFill>
                  <a:srgbClr val="002060"/>
                </a:solidFill>
              </a:rPr>
              <a:t>while</a:t>
            </a:r>
            <a:r>
              <a:rPr lang="en-GB" altLang="en-US" sz="1800" dirty="0">
                <a:solidFill>
                  <a:srgbClr val="002060"/>
                </a:solidFill>
              </a:rPr>
              <a:t> </a:t>
            </a:r>
            <a:r>
              <a:rPr lang="en-GB" altLang="en-US" sz="1800" dirty="0"/>
              <a:t>over a </a:t>
            </a:r>
            <a:r>
              <a:rPr lang="en-GB" altLang="en-US" sz="1800" cap="small" dirty="0">
                <a:solidFill>
                  <a:srgbClr val="002060"/>
                </a:solidFill>
              </a:rPr>
              <a:t>for</a:t>
            </a:r>
            <a:r>
              <a:rPr lang="en-GB" altLang="en-US" sz="1800" dirty="0"/>
              <a:t> loop?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syntax to access the surname from a cursor declared with a record called </a:t>
            </a:r>
            <a:r>
              <a:rPr lang="en-GB" altLang="en-US" sz="1800" dirty="0" err="1"/>
              <a:t>rec_new_staff</a:t>
            </a:r>
            <a:r>
              <a:rPr lang="en-GB" altLang="en-US" sz="1800" dirty="0"/>
              <a:t>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9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108254" y="688775"/>
            <a:ext cx="6964363" cy="1049874"/>
          </a:xfrm>
        </p:spPr>
        <p:txBody>
          <a:bodyPr/>
          <a:lstStyle/>
          <a:p>
            <a:r>
              <a:rPr lang="en-GB" altLang="en-US" dirty="0"/>
              <a:t>Summary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36757" y="1757564"/>
            <a:ext cx="7192851" cy="3902701"/>
          </a:xfrm>
        </p:spPr>
        <p:txBody>
          <a:bodyPr/>
          <a:lstStyle/>
          <a:p>
            <a:r>
              <a:rPr lang="en-GB" altLang="en-US" dirty="0"/>
              <a:t>Explain what cursors are</a:t>
            </a:r>
          </a:p>
          <a:p>
            <a:r>
              <a:rPr lang="en-GB" altLang="en-US" dirty="0"/>
              <a:t>Identify the difference between implicit and explicit cursors</a:t>
            </a:r>
          </a:p>
          <a:p>
            <a:r>
              <a:rPr lang="en-GB" altLang="en-US" dirty="0"/>
              <a:t>Define cursor attributes</a:t>
            </a:r>
          </a:p>
          <a:p>
            <a:r>
              <a:rPr lang="en-GB" altLang="en-US" dirty="0"/>
              <a:t>Demonstrate how to declare and use explicit cursors</a:t>
            </a:r>
          </a:p>
          <a:p>
            <a:r>
              <a:rPr lang="en-GB" altLang="en-US" dirty="0"/>
              <a:t>Look at using loops with cursors</a:t>
            </a:r>
          </a:p>
          <a:p>
            <a:r>
              <a:rPr lang="en-GB" altLang="en-US" dirty="0"/>
              <a:t>Have a go at an example</a:t>
            </a:r>
          </a:p>
        </p:txBody>
      </p:sp>
    </p:spTree>
    <p:extLst>
      <p:ext uri="{BB962C8B-B14F-4D97-AF65-F5344CB8AC3E}">
        <p14:creationId xmlns:p14="http://schemas.microsoft.com/office/powerpoint/2010/main" val="35429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7584" y="819137"/>
            <a:ext cx="7416824" cy="792088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GB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07584" y="1745087"/>
            <a:ext cx="7171420" cy="4250443"/>
          </a:xfrm>
        </p:spPr>
        <p:txBody>
          <a:bodyPr/>
          <a:lstStyle/>
          <a:p>
            <a:pPr eaLnBrk="1" hangingPunct="1"/>
            <a:r>
              <a:rPr lang="en-GB" altLang="en-US" sz="1800" dirty="0"/>
              <a:t>What is the name of the data dictionary table that stores info about your trigger?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are the trigger predicates?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What is the command to switch triggers off?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sz="1800" dirty="0"/>
              <a:t>Where do you specific greater restrictions on firing conditions?</a:t>
            </a:r>
          </a:p>
          <a:p>
            <a:pPr lvl="1" eaLnBrk="1" hangingPunct="1"/>
            <a:r>
              <a:rPr lang="en-GB" altLang="en-US" sz="1800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GB" altLang="en-US" sz="1800" dirty="0"/>
              <a:t>What is the keyword used in the conditional spec?</a:t>
            </a: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lvl="1" eaLnBrk="1" hangingPunct="1"/>
            <a:endParaRPr lang="en-GB" altLang="en-US" sz="1800" dirty="0">
              <a:solidFill>
                <a:srgbClr val="FF0000"/>
              </a:solidFill>
            </a:endParaRPr>
          </a:p>
          <a:p>
            <a:pPr marL="366713" lvl="1" indent="0" eaLnBrk="1" hangingPunct="1">
              <a:buNone/>
            </a:pPr>
            <a:endParaRPr lang="en-GB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095375" y="624380"/>
            <a:ext cx="6964363" cy="1036995"/>
          </a:xfrm>
        </p:spPr>
        <p:txBody>
          <a:bodyPr/>
          <a:lstStyle/>
          <a:p>
            <a:pPr eaLnBrk="1" hangingPunct="1"/>
            <a:r>
              <a:rPr lang="en-GB" altLang="en-US" dirty="0"/>
              <a:t>Context Area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1062306" y="1792199"/>
            <a:ext cx="7199491" cy="4041930"/>
          </a:xfrm>
        </p:spPr>
        <p:txBody>
          <a:bodyPr/>
          <a:lstStyle/>
          <a:p>
            <a:pPr eaLnBrk="1" hangingPunct="1">
              <a:defRPr/>
            </a:pPr>
            <a:r>
              <a:rPr lang="en-GB" sz="2400" dirty="0"/>
              <a:t>SQL statements are allocated an </a:t>
            </a:r>
            <a:r>
              <a:rPr lang="en-GB" sz="2400" i="1" dirty="0">
                <a:solidFill>
                  <a:srgbClr val="002060"/>
                </a:solidFill>
              </a:rPr>
              <a:t>area of memory</a:t>
            </a:r>
          </a:p>
          <a:p>
            <a:pPr eaLnBrk="1" hangingPunct="1">
              <a:defRPr/>
            </a:pPr>
            <a:r>
              <a:rPr lang="en-GB" sz="2400" dirty="0"/>
              <a:t>The </a:t>
            </a:r>
            <a:r>
              <a:rPr lang="en-GB" sz="2400" b="1" dirty="0"/>
              <a:t>context area </a:t>
            </a:r>
            <a:r>
              <a:rPr lang="en-GB" sz="2400" i="1" dirty="0">
                <a:solidFill>
                  <a:srgbClr val="002060"/>
                </a:solidFill>
              </a:rPr>
              <a:t>contains</a:t>
            </a:r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info</a:t>
            </a:r>
            <a:r>
              <a:rPr lang="en-GB" sz="2400" dirty="0"/>
              <a:t> about the statement</a:t>
            </a:r>
          </a:p>
          <a:p>
            <a:pPr lvl="1" eaLnBrk="1" hangingPunct="1">
              <a:defRPr/>
            </a:pPr>
            <a:r>
              <a:rPr lang="en-GB" sz="2400" i="1" dirty="0">
                <a:solidFill>
                  <a:srgbClr val="002060"/>
                </a:solidFill>
                <a:ea typeface="+mn-ea"/>
              </a:rPr>
              <a:t>Number</a:t>
            </a:r>
            <a:r>
              <a:rPr lang="en-GB" sz="2400" dirty="0"/>
              <a:t> of </a:t>
            </a:r>
            <a:r>
              <a:rPr lang="en-GB" sz="2400" i="1" dirty="0">
                <a:solidFill>
                  <a:srgbClr val="002060"/>
                </a:solidFill>
                <a:ea typeface="+mn-ea"/>
              </a:rPr>
              <a:t>rows</a:t>
            </a:r>
            <a:r>
              <a:rPr lang="en-GB" sz="2400" dirty="0"/>
              <a:t> processed</a:t>
            </a:r>
          </a:p>
          <a:p>
            <a:pPr lvl="1" eaLnBrk="1" hangingPunct="1">
              <a:defRPr/>
            </a:pPr>
            <a:r>
              <a:rPr lang="en-GB" sz="2400" i="1" dirty="0">
                <a:solidFill>
                  <a:srgbClr val="002060"/>
                </a:solidFill>
                <a:ea typeface="+mn-ea"/>
              </a:rPr>
              <a:t>Pointer</a:t>
            </a:r>
            <a:r>
              <a:rPr lang="en-GB" sz="2400" dirty="0"/>
              <a:t> to the parsed representation of the statement</a:t>
            </a:r>
          </a:p>
          <a:p>
            <a:pPr lvl="1" eaLnBrk="1" hangingPunct="1">
              <a:defRPr/>
            </a:pPr>
            <a:r>
              <a:rPr lang="en-GB" sz="2400" i="1" dirty="0">
                <a:solidFill>
                  <a:srgbClr val="002060"/>
                </a:solidFill>
                <a:ea typeface="+mn-ea"/>
              </a:rPr>
              <a:t>Active</a:t>
            </a:r>
            <a:r>
              <a:rPr lang="en-GB" sz="2400" i="1" dirty="0">
                <a:solidFill>
                  <a:schemeClr val="hlink"/>
                </a:solidFill>
                <a:ea typeface="+mn-ea"/>
              </a:rPr>
              <a:t> </a:t>
            </a:r>
            <a:r>
              <a:rPr lang="en-GB" sz="2400" i="1" dirty="0">
                <a:solidFill>
                  <a:srgbClr val="002060"/>
                </a:solidFill>
                <a:ea typeface="+mn-ea"/>
              </a:rPr>
              <a:t>set</a:t>
            </a:r>
            <a:r>
              <a:rPr lang="en-GB" sz="2400" i="1" dirty="0">
                <a:solidFill>
                  <a:schemeClr val="hlink"/>
                </a:solidFill>
                <a:ea typeface="+mn-ea"/>
              </a:rPr>
              <a:t> </a:t>
            </a:r>
            <a:r>
              <a:rPr lang="en-GB" sz="2400" dirty="0"/>
              <a:t>of rows returned </a:t>
            </a:r>
          </a:p>
          <a:p>
            <a:pPr eaLnBrk="1" hangingPunct="1">
              <a:defRPr/>
            </a:pPr>
            <a:r>
              <a:rPr lang="en-GB" sz="2400" dirty="0"/>
              <a:t>SQL statements in PL/SQL blocks go to the </a:t>
            </a:r>
            <a:r>
              <a:rPr lang="en-GB" sz="2400" i="1" dirty="0">
                <a:solidFill>
                  <a:srgbClr val="002060"/>
                </a:solidFill>
              </a:rPr>
              <a:t>SQL</a:t>
            </a:r>
            <a:r>
              <a:rPr lang="en-GB" sz="2400" i="1" dirty="0">
                <a:solidFill>
                  <a:schemeClr val="hlink"/>
                </a:solidFill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statement</a:t>
            </a:r>
            <a:r>
              <a:rPr lang="en-GB" sz="2400" i="1" dirty="0">
                <a:solidFill>
                  <a:schemeClr val="hlink"/>
                </a:solidFill>
              </a:rPr>
              <a:t> </a:t>
            </a:r>
            <a:r>
              <a:rPr lang="en-GB" sz="2400" i="1" dirty="0">
                <a:solidFill>
                  <a:srgbClr val="002060"/>
                </a:solidFill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9095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082496" y="779172"/>
            <a:ext cx="6964363" cy="1098461"/>
          </a:xfrm>
        </p:spPr>
        <p:txBody>
          <a:bodyPr/>
          <a:lstStyle/>
          <a:p>
            <a:pPr eaLnBrk="1" hangingPunct="1"/>
            <a:r>
              <a:rPr lang="en-GB" altLang="en-US" dirty="0"/>
              <a:t>What is a Cursor?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932914" y="1821356"/>
            <a:ext cx="7258050" cy="2151777"/>
          </a:xfrm>
        </p:spPr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i="1" dirty="0">
                <a:solidFill>
                  <a:srgbClr val="002060"/>
                </a:solidFill>
              </a:rPr>
              <a:t>pointer</a:t>
            </a:r>
            <a:r>
              <a:rPr lang="en-GB" altLang="en-US" dirty="0">
                <a:solidFill>
                  <a:srgbClr val="002060"/>
                </a:solidFill>
              </a:rPr>
              <a:t> (</a:t>
            </a:r>
            <a:r>
              <a:rPr lang="en-GB" altLang="en-US" i="1" dirty="0">
                <a:solidFill>
                  <a:srgbClr val="002060"/>
                </a:solidFill>
              </a:rPr>
              <a:t>handle)</a:t>
            </a:r>
            <a:r>
              <a:rPr lang="en-GB" altLang="en-US" dirty="0"/>
              <a:t> to the context area</a:t>
            </a:r>
          </a:p>
          <a:p>
            <a:pPr eaLnBrk="1" hangingPunct="1"/>
            <a:r>
              <a:rPr lang="en-GB" altLang="en-US" dirty="0"/>
              <a:t>Oracle uses the cursor to control:</a:t>
            </a:r>
          </a:p>
          <a:p>
            <a:pPr lvl="1" eaLnBrk="1" hangingPunct="1"/>
            <a:r>
              <a:rPr lang="en-GB" altLang="en-US" dirty="0"/>
              <a:t>The context area</a:t>
            </a:r>
          </a:p>
          <a:p>
            <a:pPr lvl="1" eaLnBrk="1" hangingPunct="1"/>
            <a:r>
              <a:rPr lang="en-GB" altLang="en-US" dirty="0"/>
              <a:t>The interactions as the statement is processed</a:t>
            </a:r>
          </a:p>
          <a:p>
            <a:pPr eaLnBrk="1" hangingPunct="1"/>
            <a:endParaRPr lang="en-GB" altLang="en-US" sz="2400" dirty="0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692275" y="4365624"/>
            <a:ext cx="1944688" cy="1584325"/>
            <a:chOff x="385" y="1616"/>
            <a:chExt cx="1225" cy="998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7185" name="Text Box 5"/>
            <p:cNvSpPr txBox="1">
              <a:spLocks noChangeArrowheads="1"/>
            </p:cNvSpPr>
            <p:nvPr/>
          </p:nvSpPr>
          <p:spPr bwMode="auto">
            <a:xfrm>
              <a:off x="385" y="1616"/>
              <a:ext cx="1225" cy="499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GB" dirty="0">
                  <a:solidFill>
                    <a:srgbClr val="002060"/>
                  </a:solidFill>
                </a:rPr>
                <a:t>PL/SQL program space</a:t>
              </a:r>
            </a:p>
          </p:txBody>
        </p:sp>
        <p:sp>
          <p:nvSpPr>
            <p:cNvPr id="7186" name="Text Box 6"/>
            <p:cNvSpPr txBox="1">
              <a:spLocks noChangeArrowheads="1"/>
            </p:cNvSpPr>
            <p:nvPr/>
          </p:nvSpPr>
          <p:spPr bwMode="auto">
            <a:xfrm>
              <a:off x="385" y="2115"/>
              <a:ext cx="1225" cy="499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endParaRPr lang="en-US"/>
            </a:p>
          </p:txBody>
        </p:sp>
      </p:grp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4932363" y="4365624"/>
            <a:ext cx="1944687" cy="1584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dirty="0">
                <a:solidFill>
                  <a:srgbClr val="002060"/>
                </a:solidFill>
              </a:rPr>
              <a:t>Cursor</a:t>
            </a: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5508625" y="4725988"/>
            <a:ext cx="1296988" cy="1152525"/>
            <a:chOff x="3424" y="2931"/>
            <a:chExt cx="817" cy="952"/>
          </a:xfrm>
          <a:solidFill>
            <a:schemeClr val="bg1"/>
          </a:solidFill>
        </p:grpSpPr>
        <p:sp>
          <p:nvSpPr>
            <p:cNvPr id="7180" name="Text Box 10"/>
            <p:cNvSpPr txBox="1">
              <a:spLocks noChangeArrowheads="1"/>
            </p:cNvSpPr>
            <p:nvPr/>
          </p:nvSpPr>
          <p:spPr bwMode="auto">
            <a:xfrm>
              <a:off x="3424" y="2931"/>
              <a:ext cx="817" cy="95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GB">
                  <a:solidFill>
                    <a:schemeClr val="bg1"/>
                  </a:solidFill>
                </a:rPr>
                <a:t>Active Set</a:t>
              </a:r>
            </a:p>
          </p:txBody>
        </p:sp>
        <p:sp>
          <p:nvSpPr>
            <p:cNvPr id="7181" name="Line 11"/>
            <p:cNvSpPr>
              <a:spLocks noChangeShapeType="1"/>
            </p:cNvSpPr>
            <p:nvPr/>
          </p:nvSpPr>
          <p:spPr bwMode="auto">
            <a:xfrm>
              <a:off x="3424" y="3203"/>
              <a:ext cx="81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3560" y="3339"/>
              <a:ext cx="59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183" name="Line 13"/>
            <p:cNvSpPr>
              <a:spLocks noChangeShapeType="1"/>
            </p:cNvSpPr>
            <p:nvPr/>
          </p:nvSpPr>
          <p:spPr bwMode="auto">
            <a:xfrm>
              <a:off x="3560" y="3521"/>
              <a:ext cx="59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184" name="Line 14"/>
            <p:cNvSpPr>
              <a:spLocks noChangeShapeType="1"/>
            </p:cNvSpPr>
            <p:nvPr/>
          </p:nvSpPr>
          <p:spPr bwMode="auto">
            <a:xfrm>
              <a:off x="3560" y="3702"/>
              <a:ext cx="59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/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7175" name="Line 15"/>
          <p:cNvSpPr>
            <a:spLocks noChangeShapeType="1"/>
          </p:cNvSpPr>
          <p:nvPr/>
        </p:nvSpPr>
        <p:spPr bwMode="auto">
          <a:xfrm>
            <a:off x="3636963" y="551656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76" name="Text Box 16"/>
          <p:cNvSpPr txBox="1">
            <a:spLocks noChangeArrowheads="1"/>
          </p:cNvSpPr>
          <p:nvPr/>
        </p:nvSpPr>
        <p:spPr bwMode="auto">
          <a:xfrm>
            <a:off x="3636963" y="5157788"/>
            <a:ext cx="719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1800" dirty="0" err="1">
                <a:solidFill>
                  <a:srgbClr val="002060"/>
                </a:solidFill>
                <a:latin typeface="Arial" charset="0"/>
              </a:rPr>
              <a:t>DML</a:t>
            </a:r>
            <a:endParaRPr lang="en-GB" altLang="en-US" sz="1800" dirty="0">
              <a:solidFill>
                <a:srgbClr val="002060"/>
              </a:solidFill>
              <a:latin typeface="Arial" charset="0"/>
            </a:endParaRPr>
          </a:p>
        </p:txBody>
      </p:sp>
      <p:grpSp>
        <p:nvGrpSpPr>
          <p:cNvPr id="7177" name="Group 19"/>
          <p:cNvGrpSpPr>
            <a:grpSpLocks/>
          </p:cNvGrpSpPr>
          <p:nvPr/>
        </p:nvGrpSpPr>
        <p:grpSpPr bwMode="auto">
          <a:xfrm>
            <a:off x="5149850" y="4652963"/>
            <a:ext cx="503238" cy="576262"/>
            <a:chOff x="2699" y="2976"/>
            <a:chExt cx="317" cy="363"/>
          </a:xfrm>
        </p:grpSpPr>
        <p:sp>
          <p:nvSpPr>
            <p:cNvPr id="7178" name="Line 17"/>
            <p:cNvSpPr>
              <a:spLocks noChangeShapeType="1"/>
            </p:cNvSpPr>
            <p:nvPr/>
          </p:nvSpPr>
          <p:spPr bwMode="auto">
            <a:xfrm>
              <a:off x="2699" y="2976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9" name="Line 18"/>
            <p:cNvSpPr>
              <a:spLocks noChangeShapeType="1"/>
            </p:cNvSpPr>
            <p:nvPr/>
          </p:nvSpPr>
          <p:spPr bwMode="auto">
            <a:xfrm>
              <a:off x="2699" y="333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207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735" y="2119313"/>
            <a:ext cx="6800045" cy="3603625"/>
          </a:xfrm>
        </p:spPr>
        <p:txBody>
          <a:bodyPr/>
          <a:lstStyle/>
          <a:p>
            <a:r>
              <a:rPr lang="en-GB" altLang="en-US" i="1" dirty="0">
                <a:solidFill>
                  <a:srgbClr val="002060"/>
                </a:solidFill>
              </a:rPr>
              <a:t>Implicit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cursor created to process </a:t>
            </a:r>
            <a:r>
              <a:rPr lang="en-GB" altLang="en-US" dirty="0" err="1"/>
              <a:t>DML</a:t>
            </a:r>
            <a:r>
              <a:rPr lang="en-GB" altLang="en-US" dirty="0"/>
              <a:t> SQL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/>
              <a:t>PL/SQL engine on the server handles: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Opening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Fetching from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400" dirty="0"/>
              <a:t>Closing</a:t>
            </a:r>
          </a:p>
          <a:p>
            <a:r>
              <a:rPr lang="en-GB" altLang="en-US" dirty="0"/>
              <a:t>The name of the </a:t>
            </a:r>
            <a:r>
              <a:rPr lang="en-GB" altLang="en-US" i="1" dirty="0">
                <a:solidFill>
                  <a:srgbClr val="002060"/>
                </a:solidFill>
              </a:rPr>
              <a:t>most recent</a:t>
            </a:r>
            <a:r>
              <a:rPr lang="en-GB" altLang="en-US" dirty="0">
                <a:solidFill>
                  <a:srgbClr val="002060"/>
                </a:solidFill>
              </a:rPr>
              <a:t> </a:t>
            </a:r>
            <a:r>
              <a:rPr lang="en-GB" altLang="en-US" dirty="0"/>
              <a:t>implicit cursor is 'SQL'</a:t>
            </a:r>
          </a:p>
          <a:p>
            <a:r>
              <a:rPr lang="en-GB" altLang="en-US" dirty="0"/>
              <a:t>New SQL statement issued from PL/SQL block </a:t>
            </a:r>
            <a:r>
              <a:rPr lang="en-GB" altLang="en-US" i="1" dirty="0">
                <a:solidFill>
                  <a:srgbClr val="002060"/>
                </a:solidFill>
              </a:rPr>
              <a:t>overwrites</a:t>
            </a:r>
            <a:r>
              <a:rPr lang="en-GB" altLang="en-US" dirty="0"/>
              <a:t> attributes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88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254" y="682335"/>
            <a:ext cx="6964363" cy="1201737"/>
          </a:xfrm>
        </p:spPr>
        <p:txBody>
          <a:bodyPr/>
          <a:lstStyle/>
          <a:p>
            <a:r>
              <a:rPr lang="en-GB" altLang="en-US" dirty="0"/>
              <a:t>Implicit Cursor Attributes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445" y="1867437"/>
            <a:ext cx="7572777" cy="3855501"/>
          </a:xfrm>
        </p:spPr>
        <p:txBody>
          <a:bodyPr/>
          <a:lstStyle/>
          <a:p>
            <a:r>
              <a:rPr lang="en-GB" altLang="en-US" dirty="0"/>
              <a:t>%</a:t>
            </a:r>
            <a:r>
              <a:rPr lang="en-GB" altLang="en-US" cap="small" dirty="0"/>
              <a:t>found</a:t>
            </a:r>
            <a:r>
              <a:rPr lang="en-GB" altLang="en-US" dirty="0"/>
              <a:t>	</a:t>
            </a:r>
            <a:r>
              <a:rPr lang="en-GB" altLang="en-US" dirty="0" err="1"/>
              <a:t>boolean</a:t>
            </a:r>
            <a:endParaRPr lang="en-GB" altLang="en-US" dirty="0"/>
          </a:p>
          <a:p>
            <a:r>
              <a:rPr lang="en-GB" altLang="en-US" dirty="0"/>
              <a:t>%</a:t>
            </a:r>
            <a:r>
              <a:rPr lang="en-GB" altLang="en-US" cap="small" dirty="0" err="1"/>
              <a:t>notfound</a:t>
            </a:r>
            <a:r>
              <a:rPr lang="en-GB" altLang="en-US" dirty="0"/>
              <a:t>   </a:t>
            </a:r>
            <a:r>
              <a:rPr lang="en-GB" altLang="en-US" dirty="0" err="1"/>
              <a:t>boolean</a:t>
            </a:r>
            <a:r>
              <a:rPr lang="en-GB" altLang="en-US" dirty="0"/>
              <a:t> </a:t>
            </a:r>
            <a:r>
              <a:rPr lang="en-GB" altLang="en-US" i="1" dirty="0">
                <a:solidFill>
                  <a:srgbClr val="006600"/>
                </a:solidFill>
              </a:rPr>
              <a:t>- - logical opposite</a:t>
            </a:r>
            <a:endParaRPr lang="en-GB" altLang="en-US" dirty="0"/>
          </a:p>
          <a:p>
            <a:r>
              <a:rPr lang="en-GB" altLang="en-US" dirty="0"/>
              <a:t>%</a:t>
            </a:r>
            <a:r>
              <a:rPr lang="en-GB" altLang="en-US" cap="small" dirty="0" err="1"/>
              <a:t>rowcount</a:t>
            </a:r>
            <a:r>
              <a:rPr lang="en-GB" altLang="en-US" dirty="0"/>
              <a:t>  integer - -</a:t>
            </a:r>
            <a:r>
              <a:rPr lang="en-GB" altLang="en-US" i="1" dirty="0">
                <a:solidFill>
                  <a:srgbClr val="006600"/>
                </a:solidFill>
              </a:rPr>
              <a:t>rows affected by the statement</a:t>
            </a:r>
          </a:p>
          <a:p>
            <a:endParaRPr lang="en-GB" altLang="en-US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70C0"/>
                </a:solidFill>
              </a:rPr>
              <a:t>DELETE FROM </a:t>
            </a:r>
            <a:r>
              <a:rPr lang="en-GB" altLang="en-US" sz="2000" dirty="0"/>
              <a:t>sites </a:t>
            </a:r>
            <a:r>
              <a:rPr lang="en-GB" altLang="en-US" sz="2000" dirty="0">
                <a:solidFill>
                  <a:srgbClr val="0070C0"/>
                </a:solidFill>
              </a:rPr>
              <a:t>WHERE</a:t>
            </a:r>
            <a:r>
              <a:rPr lang="en-GB" altLang="en-US" sz="2000" dirty="0"/>
              <a:t> location = 'TORONTO';</a:t>
            </a:r>
          </a:p>
          <a:p>
            <a:pPr eaLnBrk="1" hangingPunct="1">
              <a:buFont typeface="Wingdings 2" pitchFamily="18" charset="2"/>
              <a:buNone/>
            </a:pPr>
            <a:endParaRPr lang="en-GB" altLang="en-US" sz="2000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70C0"/>
                </a:solidFill>
              </a:rPr>
              <a:t>IF</a:t>
            </a:r>
            <a:r>
              <a:rPr lang="en-GB" altLang="en-US" sz="2000" dirty="0"/>
              <a:t> </a:t>
            </a:r>
            <a:r>
              <a:rPr lang="en-GB" altLang="en-US" sz="2000" b="1" dirty="0" err="1"/>
              <a:t>SQL%FOUND</a:t>
            </a:r>
            <a:r>
              <a:rPr lang="en-GB" altLang="en-US" sz="2000" dirty="0"/>
              <a:t> </a:t>
            </a:r>
            <a:r>
              <a:rPr lang="en-GB" altLang="en-US" sz="2000" dirty="0">
                <a:solidFill>
                  <a:srgbClr val="0070C0"/>
                </a:solidFill>
              </a:rPr>
              <a:t>THEN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/>
              <a:t>	</a:t>
            </a:r>
            <a:r>
              <a:rPr lang="en-GB" altLang="en-US" sz="2000" dirty="0" err="1"/>
              <a:t>DBMS_OUTPUT.PUT_LINE</a:t>
            </a:r>
            <a:r>
              <a:rPr lang="en-GB" altLang="en-US" sz="2000" dirty="0"/>
              <a:t>('TORONTO REMOVED ');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70C0"/>
                </a:solidFill>
              </a:rPr>
              <a:t>ELSE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/>
              <a:t>	</a:t>
            </a:r>
            <a:r>
              <a:rPr lang="en-GB" altLang="en-US" sz="2000" dirty="0" err="1"/>
              <a:t>DBMS_OUTPUT.PUT_LINE</a:t>
            </a:r>
            <a:r>
              <a:rPr lang="en-GB" altLang="en-US" sz="2000" dirty="0"/>
              <a:t>('TORONTO DID NOT EXIST');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000" dirty="0">
                <a:solidFill>
                  <a:srgbClr val="0070C0"/>
                </a:solidFill>
              </a:rPr>
              <a:t>END</a:t>
            </a:r>
            <a:r>
              <a:rPr lang="en-GB" altLang="en-US" dirty="0"/>
              <a:t> </a:t>
            </a:r>
            <a:r>
              <a:rPr lang="en-GB" altLang="en-US" sz="2000" dirty="0">
                <a:solidFill>
                  <a:srgbClr val="0070C0"/>
                </a:solidFill>
              </a:rPr>
              <a:t>IF</a:t>
            </a:r>
            <a:r>
              <a:rPr lang="en-GB" altLang="en-US" dirty="0"/>
              <a:t>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631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618" y="444270"/>
            <a:ext cx="6964363" cy="908206"/>
          </a:xfrm>
        </p:spPr>
        <p:txBody>
          <a:bodyPr/>
          <a:lstStyle/>
          <a:p>
            <a:r>
              <a:rPr lang="en-GB" dirty="0"/>
              <a:t>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12" y="1355557"/>
            <a:ext cx="7514823" cy="5211498"/>
          </a:xfrm>
        </p:spPr>
        <p:txBody>
          <a:bodyPr/>
          <a:lstStyle/>
          <a:p>
            <a:r>
              <a:rPr lang="en-GB" sz="2350" b="1" dirty="0"/>
              <a:t>Declared</a:t>
            </a:r>
            <a:r>
              <a:rPr lang="en-GB" sz="2350" dirty="0"/>
              <a:t> in declaration section of a block</a:t>
            </a:r>
          </a:p>
          <a:p>
            <a:r>
              <a:rPr lang="en-GB" sz="2350" b="1" dirty="0"/>
              <a:t>Declare</a:t>
            </a:r>
            <a:r>
              <a:rPr lang="en-GB" sz="2350" dirty="0"/>
              <a:t> </a:t>
            </a:r>
            <a:r>
              <a:rPr lang="en-GB" sz="2350" b="1" dirty="0"/>
              <a:t>a record </a:t>
            </a:r>
            <a:r>
              <a:rPr lang="en-GB" sz="2350" dirty="0"/>
              <a:t>(array) to contain the data set</a:t>
            </a:r>
          </a:p>
          <a:p>
            <a:pPr lvl="1"/>
            <a:r>
              <a:rPr lang="en-GB" sz="2350" dirty="0"/>
              <a:t>Handled by </a:t>
            </a:r>
            <a:r>
              <a:rPr lang="en-GB" sz="2350" cap="small" dirty="0">
                <a:solidFill>
                  <a:srgbClr val="002060"/>
                </a:solidFill>
              </a:rPr>
              <a:t>for loop </a:t>
            </a:r>
            <a:r>
              <a:rPr lang="en-GB" sz="2350" dirty="0"/>
              <a:t>not by </a:t>
            </a:r>
            <a:r>
              <a:rPr lang="en-GB" sz="2350" cap="small" dirty="0">
                <a:solidFill>
                  <a:srgbClr val="002060"/>
                </a:solidFill>
              </a:rPr>
              <a:t>while loop</a:t>
            </a:r>
          </a:p>
          <a:p>
            <a:pPr marL="366713" lvl="1" indent="0">
              <a:buNone/>
            </a:pPr>
            <a:r>
              <a:rPr lang="en-GB" altLang="en-US" sz="2350" i="1" dirty="0">
                <a:solidFill>
                  <a:srgbClr val="002060"/>
                </a:solidFill>
              </a:rPr>
              <a:t>    </a:t>
            </a:r>
            <a:r>
              <a:rPr lang="en-GB" altLang="en-US" sz="2350" i="1" dirty="0" err="1">
                <a:solidFill>
                  <a:srgbClr val="002060"/>
                </a:solidFill>
              </a:rPr>
              <a:t>rec_cur_students</a:t>
            </a:r>
            <a:r>
              <a:rPr lang="en-GB" altLang="en-US" sz="2350" i="1" dirty="0">
                <a:solidFill>
                  <a:srgbClr val="002060"/>
                </a:solidFill>
              </a:rPr>
              <a:t>       </a:t>
            </a:r>
            <a:r>
              <a:rPr lang="en-GB" altLang="en-US" sz="2350" i="1" dirty="0" err="1">
                <a:solidFill>
                  <a:srgbClr val="002060"/>
                </a:solidFill>
              </a:rPr>
              <a:t>cur_students</a:t>
            </a:r>
            <a:r>
              <a:rPr lang="en-GB" altLang="en-US" sz="2350" b="1" i="1" dirty="0" err="1">
                <a:solidFill>
                  <a:srgbClr val="002060"/>
                </a:solidFill>
              </a:rPr>
              <a:t>%</a:t>
            </a:r>
            <a:r>
              <a:rPr lang="en-GB" altLang="en-US" sz="2350" i="1" cap="small" dirty="0" err="1">
                <a:solidFill>
                  <a:srgbClr val="002060"/>
                </a:solidFill>
              </a:rPr>
              <a:t>rowtype</a:t>
            </a:r>
            <a:r>
              <a:rPr lang="en-GB" altLang="en-US" sz="2350" i="1" dirty="0">
                <a:solidFill>
                  <a:srgbClr val="002060"/>
                </a:solidFill>
              </a:rPr>
              <a:t>;</a:t>
            </a:r>
            <a:endParaRPr lang="en-GB" sz="2350" dirty="0"/>
          </a:p>
          <a:p>
            <a:r>
              <a:rPr lang="en-GB" sz="2350" b="1" dirty="0"/>
              <a:t>Open</a:t>
            </a:r>
            <a:r>
              <a:rPr lang="en-GB" sz="2350" dirty="0"/>
              <a:t> - Handled by </a:t>
            </a:r>
            <a:r>
              <a:rPr lang="en-GB" sz="2350" cap="small" dirty="0">
                <a:solidFill>
                  <a:srgbClr val="002060"/>
                </a:solidFill>
              </a:rPr>
              <a:t>for loop </a:t>
            </a:r>
            <a:r>
              <a:rPr lang="en-GB" sz="2350" dirty="0"/>
              <a:t>not by </a:t>
            </a:r>
            <a:r>
              <a:rPr lang="en-GB" sz="2350" cap="small" dirty="0">
                <a:solidFill>
                  <a:srgbClr val="002060"/>
                </a:solidFill>
              </a:rPr>
              <a:t>while loop</a:t>
            </a:r>
            <a:endParaRPr lang="en-GB" sz="2350" dirty="0"/>
          </a:p>
          <a:p>
            <a:pPr marL="319087" lvl="2" indent="0">
              <a:buNone/>
            </a:pPr>
            <a:r>
              <a:rPr lang="en-GB" altLang="en-US" sz="2350" dirty="0"/>
              <a:t>   </a:t>
            </a:r>
            <a:r>
              <a:rPr lang="en-GB" altLang="en-US" sz="2350" i="1" cap="small" dirty="0">
                <a:solidFill>
                  <a:srgbClr val="002060"/>
                </a:solidFill>
              </a:rPr>
              <a:t>open</a:t>
            </a:r>
            <a:r>
              <a:rPr lang="en-GB" altLang="en-US" sz="2350" dirty="0"/>
              <a:t> </a:t>
            </a:r>
            <a:r>
              <a:rPr lang="en-GB" altLang="en-US" sz="2350" dirty="0" err="1"/>
              <a:t>cursor_name</a:t>
            </a:r>
            <a:r>
              <a:rPr lang="en-GB" altLang="en-US" sz="2350" dirty="0"/>
              <a:t>;</a:t>
            </a:r>
            <a:endParaRPr lang="en-GB" sz="2350" dirty="0"/>
          </a:p>
          <a:p>
            <a:r>
              <a:rPr lang="en-GB" sz="2350" b="1" dirty="0"/>
              <a:t>Fetch</a:t>
            </a:r>
            <a:r>
              <a:rPr lang="en-GB" sz="2350" dirty="0"/>
              <a:t> the value into the record – Handled by </a:t>
            </a:r>
            <a:r>
              <a:rPr lang="en-GB" sz="2350" cap="small" dirty="0">
                <a:solidFill>
                  <a:srgbClr val="002060"/>
                </a:solidFill>
              </a:rPr>
              <a:t>for loop </a:t>
            </a:r>
            <a:r>
              <a:rPr lang="en-GB" sz="2350" dirty="0"/>
              <a:t>not by </a:t>
            </a:r>
            <a:r>
              <a:rPr lang="en-GB" sz="2350" cap="small" dirty="0">
                <a:solidFill>
                  <a:srgbClr val="002060"/>
                </a:solidFill>
              </a:rPr>
              <a:t>while loop</a:t>
            </a:r>
            <a:endParaRPr lang="en-GB" sz="2350" dirty="0"/>
          </a:p>
          <a:p>
            <a:pPr lvl="1"/>
            <a:r>
              <a:rPr lang="en-GB" sz="2350" i="1" cap="small" dirty="0">
                <a:solidFill>
                  <a:srgbClr val="002060"/>
                </a:solidFill>
              </a:rPr>
              <a:t>fetch</a:t>
            </a:r>
            <a:r>
              <a:rPr lang="en-GB" sz="2350" i="1" dirty="0">
                <a:solidFill>
                  <a:srgbClr val="002060"/>
                </a:solidFill>
              </a:rPr>
              <a:t> </a:t>
            </a:r>
            <a:r>
              <a:rPr lang="en-GB" sz="2350" i="1" dirty="0" err="1">
                <a:solidFill>
                  <a:srgbClr val="002060"/>
                </a:solidFill>
              </a:rPr>
              <a:t>cur_students</a:t>
            </a:r>
            <a:r>
              <a:rPr lang="en-GB" sz="2350" i="1" dirty="0">
                <a:solidFill>
                  <a:srgbClr val="002060"/>
                </a:solidFill>
              </a:rPr>
              <a:t> </a:t>
            </a:r>
            <a:r>
              <a:rPr lang="en-GB" sz="2350" i="1" cap="small" dirty="0">
                <a:solidFill>
                  <a:srgbClr val="002060"/>
                </a:solidFill>
              </a:rPr>
              <a:t>into</a:t>
            </a:r>
            <a:r>
              <a:rPr lang="en-GB" sz="2350" i="1" dirty="0">
                <a:solidFill>
                  <a:srgbClr val="002060"/>
                </a:solidFill>
              </a:rPr>
              <a:t> </a:t>
            </a:r>
            <a:r>
              <a:rPr lang="en-GB" sz="2350" i="1" dirty="0" err="1">
                <a:solidFill>
                  <a:srgbClr val="002060"/>
                </a:solidFill>
              </a:rPr>
              <a:t>rec_cur_students</a:t>
            </a:r>
            <a:r>
              <a:rPr lang="en-GB" sz="2350" i="1" dirty="0">
                <a:solidFill>
                  <a:srgbClr val="002060"/>
                </a:solidFill>
              </a:rPr>
              <a:t>;</a:t>
            </a:r>
            <a:endParaRPr lang="en-GB" sz="2350" dirty="0"/>
          </a:p>
          <a:p>
            <a:pPr marL="273050" lvl="2" indent="-273050"/>
            <a:r>
              <a:rPr lang="en-GB" sz="2350" b="1" dirty="0"/>
              <a:t>Close</a:t>
            </a:r>
            <a:r>
              <a:rPr lang="en-GB" sz="2350" dirty="0"/>
              <a:t> (optional, more efficient) - Handled by </a:t>
            </a:r>
            <a:r>
              <a:rPr lang="en-GB" sz="2350" cap="small" dirty="0">
                <a:solidFill>
                  <a:srgbClr val="002060"/>
                </a:solidFill>
              </a:rPr>
              <a:t>for loop </a:t>
            </a:r>
            <a:r>
              <a:rPr lang="en-GB" sz="2350" dirty="0"/>
              <a:t>not by </a:t>
            </a:r>
            <a:r>
              <a:rPr lang="en-GB" sz="2350" cap="small" dirty="0">
                <a:solidFill>
                  <a:srgbClr val="002060"/>
                </a:solidFill>
              </a:rPr>
              <a:t>while loop</a:t>
            </a:r>
            <a:endParaRPr lang="en-GB" sz="2350" dirty="0"/>
          </a:p>
          <a:p>
            <a:pPr marL="0" lvl="2" indent="0">
              <a:buNone/>
            </a:pPr>
            <a:r>
              <a:rPr lang="en-GB" altLang="en-US" sz="2350" i="1" cap="small" dirty="0">
                <a:solidFill>
                  <a:srgbClr val="002060"/>
                </a:solidFill>
              </a:rPr>
              <a:t>close </a:t>
            </a:r>
            <a:r>
              <a:rPr lang="en-GB" altLang="en-US" sz="2350" dirty="0" err="1"/>
              <a:t>cursor_name</a:t>
            </a:r>
            <a:r>
              <a:rPr lang="en-GB" altLang="en-US" sz="2350" dirty="0"/>
              <a:t>;</a:t>
            </a:r>
            <a:endParaRPr lang="en-GB" sz="2350" dirty="0"/>
          </a:p>
          <a:p>
            <a:endParaRPr lang="en-GB" sz="2350" dirty="0"/>
          </a:p>
        </p:txBody>
      </p:sp>
    </p:spTree>
    <p:extLst>
      <p:ext uri="{BB962C8B-B14F-4D97-AF65-F5344CB8AC3E}">
        <p14:creationId xmlns:p14="http://schemas.microsoft.com/office/powerpoint/2010/main" val="23361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095375" y="817563"/>
            <a:ext cx="7140664" cy="1201737"/>
          </a:xfrm>
        </p:spPr>
        <p:txBody>
          <a:bodyPr/>
          <a:lstStyle/>
          <a:p>
            <a:pPr eaLnBrk="1" hangingPunct="1"/>
            <a:r>
              <a:rPr lang="en-GB" altLang="en-US" dirty="0"/>
              <a:t>Declaring an Explicit Cursor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864875" y="1986947"/>
            <a:ext cx="7506393" cy="3844925"/>
          </a:xfrm>
        </p:spPr>
        <p:txBody>
          <a:bodyPr/>
          <a:lstStyle/>
          <a:p>
            <a:r>
              <a:rPr lang="en-GB" altLang="en-US" dirty="0"/>
              <a:t>Specified in DECLARE section</a:t>
            </a:r>
          </a:p>
          <a:p>
            <a:pPr eaLnBrk="1" hangingPunct="1">
              <a:buFont typeface="Wingdings 2" pitchFamily="18" charset="2"/>
              <a:buNone/>
            </a:pPr>
            <a:endParaRPr lang="en-GB" altLang="en-US" sz="2400" dirty="0"/>
          </a:p>
          <a:p>
            <a:pPr eaLnBrk="1" hangingPunct="1">
              <a:buFont typeface="Wingdings 2" pitchFamily="18" charset="2"/>
              <a:buNone/>
            </a:pPr>
            <a:r>
              <a:rPr lang="en-GB" altLang="en-US" sz="2400" dirty="0"/>
              <a:t>DECLARE</a:t>
            </a:r>
          </a:p>
          <a:p>
            <a:pPr lvl="1" eaLnBrk="1" hangingPunct="1">
              <a:buFont typeface="Verdana" pitchFamily="34" charset="0"/>
              <a:buNone/>
            </a:pPr>
            <a:endParaRPr lang="en-GB" altLang="en-US" sz="2400" dirty="0"/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CURSOR </a:t>
            </a:r>
            <a:r>
              <a:rPr lang="en-GB" altLang="en-US" sz="2400" dirty="0" err="1"/>
              <a:t>cur_students</a:t>
            </a:r>
            <a:r>
              <a:rPr lang="en-GB" altLang="en-US" sz="2400" dirty="0"/>
              <a:t> </a:t>
            </a:r>
            <a:r>
              <a:rPr lang="en-GB" altLang="en-US" sz="2400" dirty="0">
                <a:solidFill>
                  <a:srgbClr val="002060"/>
                </a:solidFill>
              </a:rPr>
              <a:t>IS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SELECT</a:t>
            </a:r>
            <a:r>
              <a:rPr lang="en-GB" altLang="en-US" sz="2400" dirty="0"/>
              <a:t> </a:t>
            </a:r>
            <a:r>
              <a:rPr lang="en-GB" altLang="en-US" sz="2400" dirty="0" err="1"/>
              <a:t>student_id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student_firstname</a:t>
            </a:r>
            <a:r>
              <a:rPr lang="en-GB" altLang="en-US" sz="2400" dirty="0"/>
              <a:t>,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 err="1"/>
              <a:t>student_lastname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phone_no</a:t>
            </a:r>
            <a:r>
              <a:rPr lang="en-GB" altLang="en-US" sz="2400" dirty="0"/>
              <a:t>, </a:t>
            </a:r>
            <a:r>
              <a:rPr lang="en-GB" altLang="en-US" sz="2400" dirty="0" err="1"/>
              <a:t>date_of_birth</a:t>
            </a:r>
            <a:r>
              <a:rPr lang="en-GB" altLang="en-US" sz="2400" dirty="0"/>
              <a:t>, voucher</a:t>
            </a:r>
          </a:p>
          <a:p>
            <a:pPr lvl="1" eaLnBrk="1" hangingPunct="1">
              <a:buFont typeface="Verdana" pitchFamily="34" charset="0"/>
              <a:buNone/>
            </a:pPr>
            <a:r>
              <a:rPr lang="en-GB" altLang="en-US" sz="2400" dirty="0">
                <a:solidFill>
                  <a:srgbClr val="002060"/>
                </a:solidFill>
              </a:rPr>
              <a:t>FROM</a:t>
            </a:r>
            <a:r>
              <a:rPr lang="en-GB" altLang="en-US" sz="2400" dirty="0"/>
              <a:t> students;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906852" y="3609835"/>
            <a:ext cx="2855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rgbClr val="003366"/>
              </a:buClr>
              <a:buSzPct val="80000"/>
              <a:buFont typeface="Wingdings 2" pitchFamily="18" charset="2"/>
              <a:buChar char="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 dirty="0">
                <a:solidFill>
                  <a:schemeClr val="accent4">
                    <a:lumMod val="75000"/>
                  </a:schemeClr>
                </a:solidFill>
                <a:latin typeface="+mn-lt"/>
                <a:cs typeface="+mn-cs"/>
              </a:rPr>
              <a:t>Avoid SELECT *</a:t>
            </a:r>
          </a:p>
        </p:txBody>
      </p:sp>
    </p:spTree>
    <p:extLst>
      <p:ext uri="{BB962C8B-B14F-4D97-AF65-F5344CB8AC3E}">
        <p14:creationId xmlns:p14="http://schemas.microsoft.com/office/powerpoint/2010/main" val="220075329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olstice">
  <a:themeElements>
    <a:clrScheme name="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Solstic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olstice">
  <a:themeElements>
    <a:clrScheme name="1_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1_Solstice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F15A9FA158843B91DE11DA333D1B5" ma:contentTypeVersion="1" ma:contentTypeDescription="Create a new document." ma:contentTypeScope="" ma:versionID="718c4c2cec4245fbb644f39b059bf2e5">
  <xsd:schema xmlns:xsd="http://www.w3.org/2001/XMLSchema" xmlns:xs="http://www.w3.org/2001/XMLSchema" xmlns:p="http://schemas.microsoft.com/office/2006/metadata/properties" xmlns:ns3="1d7634e6-ba8d-426e-b0a9-24bbdd0ed316" targetNamespace="http://schemas.microsoft.com/office/2006/metadata/properties" ma:root="true" ma:fieldsID="a591b15d05c43e853f2be3825a67cea7" ns3:_="">
    <xsd:import namespace="1d7634e6-ba8d-426e-b0a9-24bbdd0ed316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634e6-ba8d-426e-b0a9-24bbdd0ed31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F263FC-DC1E-4F04-8680-03B224D2D2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7634e6-ba8d-426e-b0a9-24bbdd0ed3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03F923-BC25-4784-8805-CC42EB88CFDE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1d7634e6-ba8d-426e-b0a9-24bbdd0ed31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05D429-7E39-4E9D-878B-75B3C69BA0F3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7148E7B5-A96D-4F37-99C8-350E179402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651759</TotalTime>
  <Words>1005</Words>
  <Application>Microsoft Office PowerPoint</Application>
  <PresentationFormat>On-screen Show (4:3)</PresentationFormat>
  <Paragraphs>278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Brush Script MT</vt:lpstr>
      <vt:lpstr>Calibri</vt:lpstr>
      <vt:lpstr>Constantia</vt:lpstr>
      <vt:lpstr>Franklin Gothic Book</vt:lpstr>
      <vt:lpstr>Rage Italic</vt:lpstr>
      <vt:lpstr>Times New Roman</vt:lpstr>
      <vt:lpstr>Verdana</vt:lpstr>
      <vt:lpstr>Wingdings 2</vt:lpstr>
      <vt:lpstr>Solstice</vt:lpstr>
      <vt:lpstr>1_Solstice</vt:lpstr>
      <vt:lpstr>Pushpin</vt:lpstr>
      <vt:lpstr>Databases 2 PL/SQL Cursors</vt:lpstr>
      <vt:lpstr>Objectives</vt:lpstr>
      <vt:lpstr>Review</vt:lpstr>
      <vt:lpstr>Context Area</vt:lpstr>
      <vt:lpstr>What is a Cursor?</vt:lpstr>
      <vt:lpstr>Implicit Cursors</vt:lpstr>
      <vt:lpstr>Implicit Cursor Attributes</vt:lpstr>
      <vt:lpstr>Explicit Cursors</vt:lpstr>
      <vt:lpstr>Declaring an Explicit Cursor</vt:lpstr>
      <vt:lpstr>Declaring Records</vt:lpstr>
      <vt:lpstr>Opening a cursor</vt:lpstr>
      <vt:lpstr>Fetching Explicit Cursors</vt:lpstr>
      <vt:lpstr>Accessing Individual Field</vt:lpstr>
      <vt:lpstr>Example</vt:lpstr>
      <vt:lpstr>Explicit Cursor Attributes</vt:lpstr>
      <vt:lpstr>WHILE Loops - Syntax</vt:lpstr>
      <vt:lpstr>Cursors and FOR LOOP</vt:lpstr>
      <vt:lpstr>For Loop - Example</vt:lpstr>
      <vt:lpstr>Activity</vt:lpstr>
      <vt:lpstr>Solution</vt:lpstr>
      <vt:lpstr>Review</vt:lpstr>
      <vt:lpstr>Summary</vt:lpstr>
    </vt:vector>
  </TitlesOfParts>
  <Company>UCN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INS2014 Database Implementation</dc:title>
  <dc:creator>nbs_cam</dc:creator>
  <cp:lastModifiedBy>Carole Morrell</cp:lastModifiedBy>
  <cp:revision>186</cp:revision>
  <dcterms:created xsi:type="dcterms:W3CDTF">2002-12-05T15:07:49Z</dcterms:created>
  <dcterms:modified xsi:type="dcterms:W3CDTF">2017-03-08T12:35:52Z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lpwstr>1</vt:lpwstr>
  </property>
</Properties>
</file>