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3"/>
  </p:notesMasterIdLst>
  <p:sldIdLst>
    <p:sldId id="256" r:id="rId2"/>
    <p:sldId id="280" r:id="rId3"/>
    <p:sldId id="258" r:id="rId4"/>
    <p:sldId id="272" r:id="rId5"/>
    <p:sldId id="273" r:id="rId6"/>
    <p:sldId id="281" r:id="rId7"/>
    <p:sldId id="283" r:id="rId8"/>
    <p:sldId id="284" r:id="rId9"/>
    <p:sldId id="285" r:id="rId10"/>
    <p:sldId id="274" r:id="rId11"/>
    <p:sldId id="275" r:id="rId12"/>
    <p:sldId id="286" r:id="rId13"/>
    <p:sldId id="276" r:id="rId14"/>
    <p:sldId id="287" r:id="rId15"/>
    <p:sldId id="288" r:id="rId16"/>
    <p:sldId id="289" r:id="rId17"/>
    <p:sldId id="290" r:id="rId18"/>
    <p:sldId id="306" r:id="rId19"/>
    <p:sldId id="307" r:id="rId20"/>
    <p:sldId id="303" r:id="rId21"/>
    <p:sldId id="30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81773" autoAdjust="0"/>
  </p:normalViewPr>
  <p:slideViewPr>
    <p:cSldViewPr>
      <p:cViewPr varScale="1">
        <p:scale>
          <a:sx n="70" d="100"/>
          <a:sy n="70" d="100"/>
        </p:scale>
        <p:origin x="-1728" y="-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67B85-8BF1-4F1E-8F9B-4FDAB1335DA7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52230-2DD7-4F80-B447-FCFE81D70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762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67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384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613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94E44907-9C18-4243-BB1F-FE88A58FB443}" type="slidenum">
              <a:rPr lang="en-GB" altLang="en-US" sz="1200" smtClean="0">
                <a:solidFill>
                  <a:schemeClr val="tx1"/>
                </a:solidFill>
                <a:latin typeface="Calibri" pitchFamily="34" charset="0"/>
              </a:rPr>
              <a:pPr/>
              <a:t>12</a:t>
            </a:fld>
            <a:endParaRPr lang="en-GB" altLang="en-US" sz="120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834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180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165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6408C509-39BD-4DEB-8181-663B1DB65CA7}" type="slidenum">
              <a:rPr lang="en-GB" altLang="en-US" sz="1200" smtClean="0">
                <a:solidFill>
                  <a:schemeClr val="tx1"/>
                </a:solidFill>
                <a:latin typeface="Calibri" pitchFamily="34" charset="0"/>
              </a:rPr>
              <a:pPr/>
              <a:t>17</a:t>
            </a:fld>
            <a:endParaRPr lang="en-GB" altLang="en-US" sz="120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828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z="1000" dirty="0" smtClean="0"/>
          </a:p>
        </p:txBody>
      </p:sp>
      <p:sp>
        <p:nvSpPr>
          <p:cNvPr id="64516" name="Slide Number Placeholder 3"/>
          <p:cNvSpPr txBox="1">
            <a:spLocks noGrp="1"/>
          </p:cNvSpPr>
          <p:nvPr/>
        </p:nvSpPr>
        <p:spPr bwMode="auto">
          <a:xfrm>
            <a:off x="3884064" y="8685335"/>
            <a:ext cx="297233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6DBDF157-9A8E-49AC-A687-43B7E4733EAF}" type="slidenum">
              <a:rPr lang="en-GB" altLang="en-US" sz="1200">
                <a:solidFill>
                  <a:schemeClr val="tx1"/>
                </a:solidFill>
                <a:effectLst/>
                <a:latin typeface="Calibri" pitchFamily="34" charset="0"/>
              </a:rPr>
              <a:pPr algn="r" eaLnBrk="1" hangingPunct="1"/>
              <a:t>20</a:t>
            </a:fld>
            <a:endParaRPr lang="en-GB" altLang="en-US" sz="120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826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033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30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200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279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8C7D3DED-014F-491F-988B-5BFCD107A70F}" type="slidenum">
              <a:rPr lang="en-GB" altLang="en-US" sz="1200" smtClean="0">
                <a:solidFill>
                  <a:schemeClr val="tx1"/>
                </a:solidFill>
                <a:latin typeface="Calibri" pitchFamily="34" charset="0"/>
              </a:rPr>
              <a:pPr/>
              <a:t>6</a:t>
            </a:fld>
            <a:endParaRPr lang="en-GB" altLang="en-US" sz="120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236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931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89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0A26954D-6D63-47AF-9B69-1D1C702C7F7C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54D-6D63-47AF-9B69-1D1C702C7F7C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54D-6D63-47AF-9B69-1D1C702C7F7C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54D-6D63-47AF-9B69-1D1C702C7F7C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54D-6D63-47AF-9B69-1D1C702C7F7C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54D-6D63-47AF-9B69-1D1C702C7F7C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54D-6D63-47AF-9B69-1D1C702C7F7C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54D-6D63-47AF-9B69-1D1C702C7F7C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54D-6D63-47AF-9B69-1D1C702C7F7C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0A26954D-6D63-47AF-9B69-1D1C702C7F7C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0A26954D-6D63-47AF-9B69-1D1C702C7F7C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A26954D-6D63-47AF-9B69-1D1C702C7F7C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Databases 2</a:t>
            </a:r>
            <a:br>
              <a:rPr lang="en-GB" dirty="0" smtClean="0"/>
            </a:br>
            <a:r>
              <a:rPr lang="en-GB" dirty="0" smtClean="0"/>
              <a:t>Object Definition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Carole Morrell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06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>
            <a:off x="2167888" y="1679004"/>
            <a:ext cx="971550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27" name="Rectangle 3"/>
          <p:cNvSpPr>
            <a:spLocks noGrp="1"/>
          </p:cNvSpPr>
          <p:nvPr>
            <p:ph type="title"/>
          </p:nvPr>
        </p:nvSpPr>
        <p:spPr bwMode="auto">
          <a:xfrm>
            <a:off x="971600" y="536004"/>
            <a:ext cx="749935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en-US" dirty="0" smtClean="0">
                <a:effectLst/>
              </a:rPr>
              <a:t>Object Type Examples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233123" y="2636912"/>
            <a:ext cx="22708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 smtClean="0"/>
              <a:t>addresses </a:t>
            </a:r>
            <a:r>
              <a:rPr lang="en-GB" altLang="en-US" sz="1800" b="1" i="1" dirty="0"/>
              <a:t>object table</a:t>
            </a:r>
          </a:p>
        </p:txBody>
      </p:sp>
      <p:graphicFrame>
        <p:nvGraphicFramePr>
          <p:cNvPr id="18742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84469"/>
              </p:ext>
            </p:extLst>
          </p:nvPr>
        </p:nvGraphicFramePr>
        <p:xfrm>
          <a:off x="1233123" y="3126098"/>
          <a:ext cx="6580695" cy="1095375"/>
        </p:xfrm>
        <a:graphic>
          <a:graphicData uri="http://schemas.openxmlformats.org/drawingml/2006/table">
            <a:tbl>
              <a:tblPr/>
              <a:tblGrid>
                <a:gridCol w="1223962"/>
                <a:gridCol w="2376488"/>
                <a:gridCol w="1611312"/>
                <a:gridCol w="1368933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OID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STREET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COUNTRY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4B34D67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sm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high street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sm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leicester</a:t>
                      </a:r>
                      <a:endParaRPr kumimoji="0" lang="en-GB" sz="1600" b="0" i="0" u="none" strike="noStrike" cap="sm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sm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uk</a:t>
                      </a:r>
                      <a:endParaRPr kumimoji="0" lang="en-GB" sz="1600" b="0" i="0" u="none" strike="noStrike" cap="sm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347BA8D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1" i="0" u="none" strike="noStrike" cap="sm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 </a:t>
                      </a:r>
                      <a:r>
                        <a:rPr kumimoji="0" lang="en-GB" sz="1600" b="1" i="0" u="none" strike="noStrike" cap="sm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kensington</a:t>
                      </a:r>
                      <a:r>
                        <a:rPr kumimoji="0" lang="en-GB" sz="1600" b="1" i="0" u="none" strike="noStrike" cap="sm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GB" sz="1600" b="1" i="0" u="none" strike="noStrike" cap="sm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ave</a:t>
                      </a:r>
                      <a:endParaRPr kumimoji="0" lang="en-GB" sz="1600" b="1" i="0" u="none" strike="noStrike" cap="sm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1" i="0" u="none" strike="noStrike" cap="sm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coventry</a:t>
                      </a:r>
                      <a:endParaRPr kumimoji="0" lang="en-GB" sz="1600" b="1" i="0" u="none" strike="noStrike" cap="sm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1" i="0" u="none" strike="noStrike" cap="sm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uk</a:t>
                      </a:r>
                      <a:endParaRPr kumimoji="0" lang="en-GB" sz="1600" b="1" i="0" u="none" strike="noStrike" cap="sm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6651" name="Line 27"/>
          <p:cNvSpPr>
            <a:spLocks noChangeShapeType="1"/>
          </p:cNvSpPr>
          <p:nvPr/>
        </p:nvSpPr>
        <p:spPr bwMode="auto">
          <a:xfrm flipV="1">
            <a:off x="1475656" y="4233660"/>
            <a:ext cx="130686" cy="4550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53" name="Line 30"/>
          <p:cNvSpPr>
            <a:spLocks noChangeShapeType="1"/>
          </p:cNvSpPr>
          <p:nvPr/>
        </p:nvSpPr>
        <p:spPr bwMode="auto">
          <a:xfrm flipV="1">
            <a:off x="7304385" y="4134159"/>
            <a:ext cx="337475" cy="366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54" name="Text Box 31"/>
          <p:cNvSpPr txBox="1">
            <a:spLocks noChangeArrowheads="1"/>
          </p:cNvSpPr>
          <p:nvPr/>
        </p:nvSpPr>
        <p:spPr bwMode="auto">
          <a:xfrm>
            <a:off x="3139438" y="1494338"/>
            <a:ext cx="1384033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 smtClean="0"/>
              <a:t>object table</a:t>
            </a:r>
            <a:endParaRPr lang="en-GB" altLang="en-US" sz="1800" b="1" dirty="0"/>
          </a:p>
        </p:txBody>
      </p:sp>
      <p:sp>
        <p:nvSpPr>
          <p:cNvPr id="26655" name="Text Box 32"/>
          <p:cNvSpPr txBox="1">
            <a:spLocks noChangeArrowheads="1"/>
          </p:cNvSpPr>
          <p:nvPr/>
        </p:nvSpPr>
        <p:spPr bwMode="auto">
          <a:xfrm>
            <a:off x="899592" y="1494338"/>
            <a:ext cx="1268296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 smtClean="0"/>
              <a:t>object type</a:t>
            </a:r>
            <a:endParaRPr lang="en-GB" altLang="en-US" sz="1800" b="1" dirty="0"/>
          </a:p>
        </p:txBody>
      </p:sp>
      <p:sp>
        <p:nvSpPr>
          <p:cNvPr id="26656" name="Text Box 29"/>
          <p:cNvSpPr txBox="1">
            <a:spLocks noChangeArrowheads="1"/>
          </p:cNvSpPr>
          <p:nvPr/>
        </p:nvSpPr>
        <p:spPr bwMode="auto">
          <a:xfrm>
            <a:off x="6012160" y="4312440"/>
            <a:ext cx="12922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/>
              <a:t>Row</a:t>
            </a:r>
            <a:r>
              <a:rPr lang="en-GB" altLang="en-US" sz="1800"/>
              <a:t> </a:t>
            </a:r>
            <a:r>
              <a:rPr lang="en-GB" altLang="en-US" sz="1800" b="1"/>
              <a:t>object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55576" y="2132856"/>
            <a:ext cx="6196405" cy="455104"/>
          </a:xfrm>
        </p:spPr>
        <p:txBody>
          <a:bodyPr>
            <a:normAutofit/>
          </a:bodyPr>
          <a:lstStyle/>
          <a:p>
            <a:r>
              <a:rPr lang="en-GB" sz="2000" dirty="0" smtClean="0"/>
              <a:t>Type used to define object table structure</a:t>
            </a:r>
            <a:endParaRPr lang="en-GB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99592" y="4590222"/>
            <a:ext cx="6984776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000" dirty="0"/>
              <a:t>Hidden column</a:t>
            </a:r>
          </a:p>
          <a:p>
            <a:r>
              <a:rPr lang="en-GB" altLang="en-US" sz="2000" b="1" i="1" dirty="0"/>
              <a:t>O</a:t>
            </a:r>
            <a:r>
              <a:rPr lang="en-GB" altLang="en-US" sz="2000" i="1" dirty="0"/>
              <a:t>bject </a:t>
            </a:r>
            <a:r>
              <a:rPr lang="en-GB" altLang="en-US" sz="2000" b="1" i="1" dirty="0" err="1"/>
              <a:t>ID</a:t>
            </a:r>
            <a:r>
              <a:rPr lang="en-GB" altLang="en-US" sz="2000" i="1" dirty="0" err="1"/>
              <a:t>entifier</a:t>
            </a:r>
            <a:r>
              <a:rPr lang="en-GB" altLang="en-US" sz="2000" i="1" dirty="0"/>
              <a:t> </a:t>
            </a:r>
            <a:r>
              <a:rPr lang="en-GB" altLang="en-US" sz="2000" dirty="0"/>
              <a:t>generated automatically using a </a:t>
            </a:r>
            <a:r>
              <a:rPr lang="en-GB" altLang="en-US" sz="2000" dirty="0" smtClean="0"/>
              <a:t>base64hex</a:t>
            </a:r>
            <a:endParaRPr lang="en-GB" altLang="en-US" sz="2000" dirty="0"/>
          </a:p>
          <a:p>
            <a:r>
              <a:rPr lang="en-GB" altLang="en-US" sz="2000" dirty="0" err="1"/>
              <a:t>OID</a:t>
            </a:r>
            <a:r>
              <a:rPr lang="en-GB" altLang="en-US" sz="2000" dirty="0"/>
              <a:t> similar to </a:t>
            </a:r>
            <a:r>
              <a:rPr lang="en-GB" altLang="en-US" sz="2000" dirty="0" err="1"/>
              <a:t>PK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71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 bwMode="auto">
          <a:xfrm>
            <a:off x="827584" y="548680"/>
            <a:ext cx="74993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en-US" dirty="0" smtClean="0">
                <a:effectLst/>
              </a:rPr>
              <a:t>Object Table Example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956542" y="3900867"/>
            <a:ext cx="23349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 smtClean="0"/>
              <a:t>addresses </a:t>
            </a:r>
            <a:r>
              <a:rPr lang="en-GB" altLang="en-US" sz="1800" b="1" dirty="0"/>
              <a:t>object table</a:t>
            </a:r>
          </a:p>
        </p:txBody>
      </p:sp>
      <p:graphicFrame>
        <p:nvGraphicFramePr>
          <p:cNvPr id="18846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994752"/>
              </p:ext>
            </p:extLst>
          </p:nvPr>
        </p:nvGraphicFramePr>
        <p:xfrm>
          <a:off x="1027980" y="4332667"/>
          <a:ext cx="5400675" cy="1644651"/>
        </p:xfrm>
        <a:graphic>
          <a:graphicData uri="http://schemas.openxmlformats.org/drawingml/2006/table">
            <a:tbl>
              <a:tblPr/>
              <a:tblGrid>
                <a:gridCol w="1081087"/>
                <a:gridCol w="2246909"/>
                <a:gridCol w="1152128"/>
                <a:gridCol w="920551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OID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Street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Country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4B34D67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sm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high street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sm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leicester</a:t>
                      </a:r>
                      <a:endParaRPr kumimoji="0" lang="en-GB" sz="1600" b="0" i="0" u="none" strike="noStrike" cap="sm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sm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uk</a:t>
                      </a:r>
                      <a:endParaRPr kumimoji="0" lang="en-GB" sz="1600" b="0" i="0" u="none" strike="noStrike" cap="sm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347BA8D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1" i="0" u="none" strike="noStrike" cap="sm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 </a:t>
                      </a:r>
                      <a:r>
                        <a:rPr kumimoji="0" lang="en-GB" sz="1600" b="1" i="0" u="none" strike="noStrike" cap="sm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kensington</a:t>
                      </a:r>
                      <a:r>
                        <a:rPr kumimoji="0" lang="en-GB" sz="1600" b="1" i="0" u="none" strike="noStrike" cap="sm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avenue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1" i="0" u="none" strike="noStrike" cap="sm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coventry</a:t>
                      </a:r>
                      <a:endParaRPr kumimoji="0" lang="en-GB" sz="1600" b="1" i="0" u="none" strike="noStrike" cap="sm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1" i="0" u="none" strike="noStrike" cap="sm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uk</a:t>
                      </a:r>
                      <a:endParaRPr kumimoji="0" lang="en-GB" sz="1600" b="1" i="0" u="none" strike="noStrike" cap="sm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1027980" y="1452942"/>
            <a:ext cx="25529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 smtClean="0"/>
              <a:t>students </a:t>
            </a:r>
            <a:r>
              <a:rPr lang="en-GB" altLang="en-US" sz="1800" b="1" dirty="0"/>
              <a:t>relational table</a:t>
            </a:r>
          </a:p>
        </p:txBody>
      </p:sp>
      <p:graphicFrame>
        <p:nvGraphicFramePr>
          <p:cNvPr id="188460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020124"/>
              </p:ext>
            </p:extLst>
          </p:nvPr>
        </p:nvGraphicFramePr>
        <p:xfrm>
          <a:off x="1027980" y="1884742"/>
          <a:ext cx="3168650" cy="1370013"/>
        </p:xfrm>
        <a:graphic>
          <a:graphicData uri="http://schemas.openxmlformats.org/drawingml/2006/table">
            <a:tbl>
              <a:tblPr/>
              <a:tblGrid>
                <a:gridCol w="1665287"/>
                <a:gridCol w="1503363"/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Student_id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Ref_of_address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1234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4B34D67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1235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347BA8D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2036042" y="3384930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i="1"/>
              <a:t>pointer</a:t>
            </a: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4284662" y="1925111"/>
            <a:ext cx="4175769" cy="1826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Tx/>
              <a:buNone/>
            </a:pPr>
            <a:r>
              <a:rPr lang="en-GB" altLang="en-US" sz="2000" dirty="0"/>
              <a:t>The </a:t>
            </a:r>
            <a:r>
              <a:rPr lang="en-GB" altLang="en-US" sz="2000" dirty="0" err="1"/>
              <a:t>OID</a:t>
            </a:r>
            <a:r>
              <a:rPr lang="en-GB" altLang="en-US" sz="2000" dirty="0"/>
              <a:t> uses physical address of the data block storing the data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Tx/>
              <a:buNone/>
            </a:pPr>
            <a:endParaRPr lang="en-GB" altLang="en-US" sz="2000" dirty="0"/>
          </a:p>
        </p:txBody>
      </p:sp>
      <p:sp>
        <p:nvSpPr>
          <p:cNvPr id="188459" name="Line 43"/>
          <p:cNvSpPr>
            <a:spLocks noChangeShapeType="1"/>
          </p:cNvSpPr>
          <p:nvPr/>
        </p:nvSpPr>
        <p:spPr bwMode="auto">
          <a:xfrm flipH="1">
            <a:off x="1820142" y="3384930"/>
            <a:ext cx="1512888" cy="2160587"/>
          </a:xfrm>
          <a:prstGeom prst="line">
            <a:avLst/>
          </a:prstGeom>
          <a:noFill/>
          <a:ln w="19050">
            <a:solidFill>
              <a:schemeClr val="fol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8462" name="Oval 46"/>
          <p:cNvSpPr>
            <a:spLocks noChangeArrowheads="1"/>
          </p:cNvSpPr>
          <p:nvPr/>
        </p:nvSpPr>
        <p:spPr bwMode="auto">
          <a:xfrm>
            <a:off x="2901230" y="2880105"/>
            <a:ext cx="1150937" cy="503237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latin typeface="Arial" charset="0"/>
            </a:endParaRPr>
          </a:p>
        </p:txBody>
      </p: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956542" y="5545517"/>
            <a:ext cx="1150938" cy="503238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27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59" grpId="0" animBg="1"/>
      <p:bldP spid="188462" grpId="0" animBg="1"/>
      <p:bldP spid="18846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 idx="4294967295"/>
          </p:nvPr>
        </p:nvSpPr>
        <p:spPr>
          <a:xfrm>
            <a:off x="787401" y="509588"/>
            <a:ext cx="7672387" cy="903287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GB" sz="2800" dirty="0">
                <a:solidFill>
                  <a:srgbClr val="002060"/>
                </a:solidFill>
              </a:rPr>
              <a:t>Steps to Create Object Columns and Tables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755576" y="1268760"/>
            <a:ext cx="7848922" cy="496788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i="1" u="sng" dirty="0" smtClean="0"/>
              <a:t>Step 1</a:t>
            </a:r>
            <a:r>
              <a:rPr lang="en-US" altLang="en-US" sz="2000" i="1" u="sng" dirty="0" smtClean="0"/>
              <a:t>: Create Type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800" i="1" u="sng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TYPE </a:t>
            </a:r>
            <a:r>
              <a:rPr lang="en-US" altLang="en-US" sz="1800" b="1" i="1" dirty="0" err="1" smtClean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object_type_name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AS OBJECT(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 DATATYPE(SIZE),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 DATATYPE(SIZE),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 DATATYPE(SIZE));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i="1" u="sng" dirty="0" smtClean="0"/>
              <a:t>Step 2</a:t>
            </a:r>
            <a:r>
              <a:rPr lang="en-US" altLang="en-US" sz="2000" i="1" u="sng" dirty="0" smtClean="0"/>
              <a:t>: Use as an Object Table Definition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800" i="1" u="sng" dirty="0" smtClean="0"/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object_table_name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object_type_name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i="1" u="sng" dirty="0" smtClean="0"/>
              <a:t>Step 3</a:t>
            </a:r>
            <a:r>
              <a:rPr lang="en-US" altLang="en-US" sz="2000" i="1" u="sng" dirty="0" smtClean="0"/>
              <a:t>: Use in Relational Table Definition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800" i="1" u="sng" dirty="0" smtClean="0"/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 DATATYPE(SIZE),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object_type_name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 </a:t>
            </a:r>
            <a:r>
              <a:rPr lang="en-US" altLang="en-US" sz="1800" b="1" i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object_type_name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800" b="1" i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 IS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object_table_name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5364088" y="2060848"/>
            <a:ext cx="2808312" cy="1290638"/>
          </a:xfrm>
          <a:prstGeom prst="bracketPair">
            <a:avLst>
              <a:gd name="adj" fmla="val 8051"/>
            </a:avLst>
          </a:prstGeom>
          <a:noFill/>
          <a:ln w="38100">
            <a:solidFill>
              <a:schemeClr val="tx2">
                <a:lumMod val="50000"/>
              </a:schemeClr>
            </a:solidFill>
            <a:round/>
            <a:headEnd/>
            <a:tailEnd/>
          </a:ln>
          <a:extLst/>
        </p:spPr>
        <p:txBody>
          <a:bodyPr rot="0" vert="horz" wrap="square" lIns="45720" tIns="45720" rIns="45720" bIns="45720" anchor="t" anchorCtr="0" upright="1"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Convention for type names 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is suffix </a:t>
            </a:r>
            <a:r>
              <a:rPr lang="en-GB" sz="2000" b="1" i="1" dirty="0" smtClean="0">
                <a:solidFill>
                  <a:schemeClr val="tx2">
                    <a:lumMod val="50000"/>
                  </a:schemeClr>
                </a:solidFill>
              </a:rPr>
              <a:t>_</a:t>
            </a:r>
            <a:r>
              <a:rPr lang="en-GB" sz="2000" b="1" i="1" dirty="0">
                <a:solidFill>
                  <a:schemeClr val="tx2">
                    <a:lumMod val="50000"/>
                  </a:schemeClr>
                </a:solidFill>
              </a:rPr>
              <a:t>type </a:t>
            </a:r>
            <a:endParaRPr lang="en-GB" sz="2000" b="1" i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Convention for object table names is </a:t>
            </a:r>
            <a:r>
              <a:rPr lang="en-GB" b="1" dirty="0" smtClean="0">
                <a:solidFill>
                  <a:schemeClr val="tx2">
                    <a:lumMod val="50000"/>
                  </a:schemeClr>
                </a:solidFill>
              </a:rPr>
              <a:t>plural</a:t>
            </a:r>
            <a:endParaRPr lang="en-GB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7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Object 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988840"/>
            <a:ext cx="7272808" cy="39604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GB" sz="2000" i="1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GB" sz="2000" i="1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object_type_name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i="1" dirty="0" smtClean="0">
                <a:solidFill>
                  <a:schemeClr val="bg2">
                    <a:lumMod val="25000"/>
                  </a:schemeClr>
                </a:solidFill>
              </a:rPr>
              <a:t>Object</a:t>
            </a: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GB" sz="2000" dirty="0" smtClean="0"/>
              <a:t>table naming conventions are the same as relational tables</a:t>
            </a:r>
          </a:p>
          <a:p>
            <a:pPr lvl="1"/>
            <a:r>
              <a:rPr lang="en-GB" sz="2000" dirty="0" err="1" smtClean="0"/>
              <a:t>ie</a:t>
            </a:r>
            <a:r>
              <a:rPr lang="en-GB" sz="2000" dirty="0" smtClean="0"/>
              <a:t> plural: addresses</a:t>
            </a:r>
          </a:p>
          <a:p>
            <a:r>
              <a:rPr lang="en-GB" sz="2000" i="1" dirty="0">
                <a:solidFill>
                  <a:schemeClr val="bg2">
                    <a:lumMod val="25000"/>
                  </a:schemeClr>
                </a:solidFill>
              </a:rPr>
              <a:t>Object</a:t>
            </a:r>
            <a:r>
              <a:rPr lang="en-GB" sz="2000" dirty="0" smtClean="0"/>
              <a:t> tables can be described the same as relational tables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i="1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000" i="1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sz="2000" i="1" dirty="0" smtClean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700" dirty="0"/>
              <a:t> Name              </a:t>
            </a:r>
            <a:r>
              <a:rPr lang="en-US" altLang="en-US" sz="1700" dirty="0" smtClean="0"/>
              <a:t>Null</a:t>
            </a:r>
            <a:r>
              <a:rPr lang="en-US" altLang="en-US" sz="1700" dirty="0"/>
              <a:t>?   Type</a:t>
            </a:r>
          </a:p>
          <a:p>
            <a:pPr marL="0" indent="0">
              <a:buNone/>
            </a:pPr>
            <a:r>
              <a:rPr lang="en-US" altLang="en-US" sz="1700" dirty="0"/>
              <a:t> ----------------------- -------- ---------------------</a:t>
            </a:r>
          </a:p>
          <a:p>
            <a:pPr marL="0" indent="0">
              <a:buNone/>
            </a:pPr>
            <a:r>
              <a:rPr lang="en-US" altLang="en-US" sz="1700" dirty="0"/>
              <a:t> STREET                    </a:t>
            </a:r>
            <a:r>
              <a:rPr lang="en-US" altLang="en-US" sz="1700" dirty="0" smtClean="0"/>
              <a:t>VARCHAR2(25</a:t>
            </a:r>
            <a:r>
              <a:rPr lang="en-US" altLang="en-US" sz="1700" dirty="0"/>
              <a:t>)</a:t>
            </a:r>
          </a:p>
          <a:p>
            <a:pPr marL="0" indent="0">
              <a:buNone/>
            </a:pPr>
            <a:r>
              <a:rPr lang="en-US" altLang="en-US" sz="1700" dirty="0"/>
              <a:t> CITY                          </a:t>
            </a:r>
            <a:r>
              <a:rPr lang="en-US" altLang="en-US" sz="1700" dirty="0" smtClean="0"/>
              <a:t>VARCHAR2(25</a:t>
            </a:r>
            <a:r>
              <a:rPr lang="en-US" altLang="en-US" sz="1700" dirty="0"/>
              <a:t>)</a:t>
            </a:r>
          </a:p>
          <a:p>
            <a:pPr marL="0" indent="0">
              <a:buNone/>
            </a:pPr>
            <a:r>
              <a:rPr lang="en-US" altLang="en-US" sz="1700" dirty="0"/>
              <a:t> COUNTRY                 </a:t>
            </a:r>
            <a:r>
              <a:rPr lang="en-US" altLang="en-US" sz="1700" dirty="0" smtClean="0"/>
              <a:t>VARCHAR2(20) 			</a:t>
            </a:r>
            <a:endParaRPr lang="en-GB" altLang="en-US" sz="17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56176" y="5876004"/>
            <a:ext cx="223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objects_definition.txt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29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Identifiers </a:t>
            </a:r>
            <a:r>
              <a:rPr lang="en-GB" dirty="0" err="1" smtClean="0"/>
              <a:t>OID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493336" cy="3603812"/>
          </a:xfrm>
        </p:spPr>
        <p:txBody>
          <a:bodyPr/>
          <a:lstStyle/>
          <a:p>
            <a:r>
              <a:rPr lang="en-GB" dirty="0" smtClean="0"/>
              <a:t>Unique in database</a:t>
            </a:r>
          </a:p>
          <a:p>
            <a:r>
              <a:rPr lang="en-GB" dirty="0" smtClean="0"/>
              <a:t>Created for each row in object table</a:t>
            </a:r>
          </a:p>
          <a:p>
            <a:pPr lvl="1"/>
            <a:r>
              <a:rPr lang="en-GB" dirty="0" smtClean="0"/>
              <a:t>Not object columns</a:t>
            </a:r>
          </a:p>
          <a:p>
            <a:r>
              <a:rPr lang="en-GB" dirty="0" smtClean="0"/>
              <a:t>Not reused</a:t>
            </a:r>
          </a:p>
          <a:p>
            <a:r>
              <a:rPr lang="en-GB" dirty="0" smtClean="0"/>
              <a:t>May be stored in another table</a:t>
            </a:r>
          </a:p>
          <a:p>
            <a:pPr lvl="1"/>
            <a:r>
              <a:rPr lang="en-GB" dirty="0" smtClean="0"/>
              <a:t>Provides a pointer to the row in the object table</a:t>
            </a:r>
          </a:p>
          <a:p>
            <a:pPr lvl="1"/>
            <a:r>
              <a:rPr lang="en-GB" dirty="0" smtClean="0"/>
              <a:t>Similar to </a:t>
            </a:r>
            <a:r>
              <a:rPr lang="en-GB" dirty="0" err="1" smtClean="0"/>
              <a:t>PK:FK</a:t>
            </a:r>
            <a:r>
              <a:rPr lang="en-GB" dirty="0" smtClean="0"/>
              <a:t> relationship</a:t>
            </a:r>
          </a:p>
          <a:p>
            <a:pPr lvl="1"/>
            <a:r>
              <a:rPr lang="en-GB" dirty="0" smtClean="0">
                <a:solidFill>
                  <a:srgbClr val="002060"/>
                </a:solidFill>
              </a:rPr>
              <a:t>REF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002060"/>
                </a:solidFill>
              </a:rPr>
              <a:t>SCOPE</a:t>
            </a:r>
            <a:r>
              <a:rPr lang="en-GB" dirty="0" smtClean="0"/>
              <a:t> are used to set up pointers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00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Referencing Object Tables in Relational 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119256"/>
            <a:ext cx="6696744" cy="3902031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May be referenced in original definition</a:t>
            </a:r>
          </a:p>
          <a:p>
            <a:pPr marL="0" indent="0">
              <a:buNone/>
            </a:pP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 instructors(</a:t>
            </a:r>
          </a:p>
          <a:p>
            <a:pPr marL="0" indent="0">
              <a:buNone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instructor_id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NUMBER(6),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 REF </a:t>
            </a:r>
            <a:r>
              <a:rPr lang="en-GB" sz="1800" i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address_type</a:t>
            </a:r>
            <a:r>
              <a:rPr lang="en-GB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SCOPE IS </a:t>
            </a:r>
            <a:r>
              <a:rPr lang="en-GB" sz="1800" i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addresses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May be added to </a:t>
            </a:r>
            <a:r>
              <a:rPr lang="en-GB" dirty="0" smtClean="0"/>
              <a:t>existing </a:t>
            </a:r>
            <a:r>
              <a:rPr lang="en-GB" dirty="0"/>
              <a:t>relational table</a:t>
            </a:r>
          </a:p>
          <a:p>
            <a:r>
              <a:rPr lang="en-GB" dirty="0"/>
              <a:t>Using ALTER </a:t>
            </a:r>
            <a:r>
              <a:rPr lang="en-GB" dirty="0" smtClean="0"/>
              <a:t>statement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instructors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(address REF </a:t>
            </a:r>
            <a:r>
              <a:rPr lang="en-GB" sz="1800" i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address_type</a:t>
            </a:r>
            <a:r>
              <a:rPr lang="en-GB" sz="1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SCOPE IS </a:t>
            </a:r>
            <a:r>
              <a:rPr lang="en-GB" sz="1800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addresses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6176" y="5901730"/>
            <a:ext cx="223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objects_definition.txt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62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050" y="274638"/>
            <a:ext cx="7497763" cy="1143000"/>
          </a:xfrm>
        </p:spPr>
        <p:txBody>
          <a:bodyPr/>
          <a:lstStyle/>
          <a:p>
            <a:pPr>
              <a:defRPr/>
            </a:pPr>
            <a:r>
              <a:rPr lang="en-GB"/>
              <a:t>Quiz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12913"/>
            <a:ext cx="7432675" cy="411480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GB" altLang="en-US" sz="2000" dirty="0" smtClean="0"/>
              <a:t>Which of the following will need a \?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GB" altLang="en-US" sz="1800" dirty="0" smtClean="0"/>
              <a:t>Object type definition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GB" altLang="en-US" sz="1800" dirty="0" smtClean="0"/>
              <a:t>Object table definition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GB" altLang="en-US" sz="1800" dirty="0" smtClean="0"/>
              <a:t>Relational table definition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GB" altLang="en-US" sz="1800" dirty="0" smtClean="0"/>
              <a:t>1 and 2 only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GB" altLang="en-US" sz="1800" dirty="0" smtClean="0"/>
              <a:t>All of the above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endParaRPr lang="en-GB" altLang="en-US" sz="1800" dirty="0" smtClean="0"/>
          </a:p>
          <a:p>
            <a:pPr marL="609600" indent="-609600">
              <a:lnSpc>
                <a:spcPct val="80000"/>
              </a:lnSpc>
            </a:pPr>
            <a:r>
              <a:rPr lang="en-GB" altLang="en-US" sz="1800" dirty="0" smtClean="0"/>
              <a:t>Which of the following store data?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endParaRPr lang="en-GB" altLang="en-US" sz="900" dirty="0" smtClean="0"/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GB" altLang="en-US" sz="1800" dirty="0" smtClean="0"/>
              <a:t>Object type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GB" altLang="en-US" sz="1800" dirty="0" smtClean="0"/>
              <a:t>Object table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GB" altLang="en-US" sz="1800" dirty="0" smtClean="0"/>
              <a:t>Relational table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GB" altLang="en-US" sz="1800" dirty="0" smtClean="0"/>
              <a:t>2 and 3 only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GB" altLang="en-US" sz="1800" dirty="0" smtClean="0"/>
              <a:t>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164927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050" y="274638"/>
            <a:ext cx="7497763" cy="1143000"/>
          </a:xfrm>
        </p:spPr>
        <p:txBody>
          <a:bodyPr/>
          <a:lstStyle/>
          <a:p>
            <a:pPr>
              <a:defRPr/>
            </a:pPr>
            <a:r>
              <a:rPr lang="en-GB" dirty="0"/>
              <a:t>Quiz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447800"/>
            <a:ext cx="7818437" cy="4800600"/>
          </a:xfrm>
        </p:spPr>
        <p:txBody>
          <a:bodyPr/>
          <a:lstStyle/>
          <a:p>
            <a:pPr marL="609600" indent="-609600"/>
            <a:r>
              <a:rPr lang="en-GB" altLang="en-US" sz="2000" dirty="0" smtClean="0"/>
              <a:t>Which is the odd one out?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GB" altLang="en-US" sz="1800" dirty="0" smtClean="0"/>
              <a:t>CREATE OR REPLACE TABLE sites(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GB" altLang="en-US" sz="1800" dirty="0" smtClean="0"/>
              <a:t>CREATE OR REPLACE </a:t>
            </a:r>
            <a:r>
              <a:rPr lang="en-GB" altLang="en-US" sz="1800" dirty="0" err="1" smtClean="0"/>
              <a:t>address_type</a:t>
            </a:r>
            <a:r>
              <a:rPr lang="en-GB" altLang="en-US" sz="1800" dirty="0" smtClean="0"/>
              <a:t> AS OBJECT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sz="1800" dirty="0" smtClean="0"/>
              <a:t>CREATE TABLE </a:t>
            </a:r>
            <a:r>
              <a:rPr lang="en-US" altLang="en-US" sz="1800" dirty="0" err="1" smtClean="0"/>
              <a:t>person_address</a:t>
            </a:r>
            <a:r>
              <a:rPr lang="en-US" altLang="en-US" sz="1800" dirty="0" smtClean="0"/>
              <a:t> OF </a:t>
            </a:r>
            <a:r>
              <a:rPr lang="en-US" altLang="en-US" sz="1800" dirty="0" err="1" smtClean="0"/>
              <a:t>address_type</a:t>
            </a: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18971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Dropping Object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844824"/>
            <a:ext cx="6196405" cy="4104456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Drop using standard </a:t>
            </a:r>
            <a:r>
              <a:rPr lang="en-GB" cap="small" dirty="0" smtClean="0"/>
              <a:t>drop</a:t>
            </a:r>
            <a:r>
              <a:rPr lang="en-GB" dirty="0" smtClean="0"/>
              <a:t> command</a:t>
            </a:r>
          </a:p>
          <a:p>
            <a:r>
              <a:rPr lang="en-GB" dirty="0" smtClean="0"/>
              <a:t>Works </a:t>
            </a:r>
            <a:r>
              <a:rPr lang="en-GB" dirty="0" smtClean="0"/>
              <a:t>for </a:t>
            </a:r>
            <a:r>
              <a:rPr lang="en-GB" dirty="0" smtClean="0"/>
              <a:t>all types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TYPE </a:t>
            </a:r>
            <a:r>
              <a:rPr lang="en-GB" sz="2000" i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object_type_name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Must drop in correct order</a:t>
            </a:r>
          </a:p>
          <a:p>
            <a:r>
              <a:rPr lang="en-GB" dirty="0"/>
              <a:t>Can not drop a type, if it is used </a:t>
            </a:r>
            <a:r>
              <a:rPr lang="en-GB" dirty="0" smtClean="0"/>
              <a:t>elsewhere</a:t>
            </a:r>
          </a:p>
          <a:p>
            <a:endParaRPr lang="en-GB" dirty="0"/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SQL&gt; DROP TYPE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address_type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DROP TYPE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address_type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ERROR at line 1: ORA-02303: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cannot drop or replace a type with type or table dependents</a:t>
            </a:r>
            <a:endParaRPr lang="en-GB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29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Dropping Object 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Same method as dropping relational tables</a:t>
            </a:r>
          </a:p>
          <a:p>
            <a:r>
              <a:rPr lang="en-GB" dirty="0" smtClean="0"/>
              <a:t>Standard drop syntax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99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10" y="692696"/>
            <a:ext cx="6965245" cy="986461"/>
          </a:xfrm>
        </p:spPr>
        <p:txBody>
          <a:bodyPr/>
          <a:lstStyle/>
          <a:p>
            <a:r>
              <a:rPr lang="en-GB" dirty="0" smtClean="0"/>
              <a:t>Review Last Week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03648" y="1556792"/>
            <a:ext cx="6552207" cy="49685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1800" dirty="0" smtClean="0"/>
              <a:t>What is a primary key in another table called?</a:t>
            </a:r>
          </a:p>
          <a:p>
            <a:endParaRPr lang="en-GB" altLang="en-US" sz="1800" dirty="0" smtClean="0"/>
          </a:p>
          <a:p>
            <a:r>
              <a:rPr lang="en-GB" altLang="en-US" sz="1800" dirty="0" smtClean="0"/>
              <a:t>How many primary and foreign keys can a table have?</a:t>
            </a:r>
          </a:p>
          <a:p>
            <a:pPr lvl="1"/>
            <a:endParaRPr lang="en-GB" altLang="en-US" sz="1800" dirty="0" smtClean="0">
              <a:solidFill>
                <a:srgbClr val="FF0000"/>
              </a:solidFill>
            </a:endParaRPr>
          </a:p>
          <a:p>
            <a:r>
              <a:rPr lang="en-GB" altLang="en-US" sz="1800" dirty="0" smtClean="0"/>
              <a:t>What does </a:t>
            </a:r>
            <a:r>
              <a:rPr lang="en-GB" altLang="en-US" sz="1800" dirty="0" err="1" smtClean="0"/>
              <a:t>DDL</a:t>
            </a:r>
            <a:r>
              <a:rPr lang="en-GB" altLang="en-US" sz="1800" dirty="0" smtClean="0"/>
              <a:t> stand for?</a:t>
            </a:r>
          </a:p>
          <a:p>
            <a:pPr lvl="1"/>
            <a:endParaRPr lang="en-GB" altLang="en-US" sz="1800" dirty="0" smtClean="0">
              <a:solidFill>
                <a:srgbClr val="FF0000"/>
              </a:solidFill>
            </a:endParaRPr>
          </a:p>
          <a:p>
            <a:r>
              <a:rPr lang="en-GB" altLang="en-US" sz="1800" dirty="0" smtClean="0"/>
              <a:t>In a purely relational database what types of data is stored ?</a:t>
            </a:r>
          </a:p>
          <a:p>
            <a:pPr lvl="1"/>
            <a:endParaRPr lang="en-GB" altLang="en-US" sz="1800" dirty="0" smtClean="0">
              <a:solidFill>
                <a:srgbClr val="FF0000"/>
              </a:solidFill>
            </a:endParaRPr>
          </a:p>
          <a:p>
            <a:r>
              <a:rPr lang="en-GB" altLang="en-US" sz="1800" dirty="0" smtClean="0"/>
              <a:t>What does </a:t>
            </a:r>
            <a:r>
              <a:rPr lang="en-GB" altLang="en-US" sz="1800" dirty="0" err="1" smtClean="0"/>
              <a:t>UDT</a:t>
            </a:r>
            <a:r>
              <a:rPr lang="en-GB" altLang="en-US" sz="1800" dirty="0" smtClean="0"/>
              <a:t> stand for?</a:t>
            </a:r>
          </a:p>
          <a:p>
            <a:pPr lvl="1"/>
            <a:endParaRPr lang="en-GB" altLang="en-US" sz="1800" dirty="0" smtClean="0">
              <a:solidFill>
                <a:srgbClr val="FF0000"/>
              </a:solidFill>
            </a:endParaRPr>
          </a:p>
          <a:p>
            <a:r>
              <a:rPr lang="en-GB" altLang="en-US" sz="1800" dirty="0" smtClean="0"/>
              <a:t>If the RM is 2D, how many dimensions can the </a:t>
            </a:r>
            <a:r>
              <a:rPr lang="en-GB" altLang="en-US" sz="1800" dirty="0" err="1" smtClean="0"/>
              <a:t>ERM</a:t>
            </a:r>
            <a:r>
              <a:rPr lang="en-GB" altLang="en-US" sz="1800" dirty="0" smtClean="0"/>
              <a:t> go to?</a:t>
            </a:r>
          </a:p>
          <a:p>
            <a:pPr lvl="1"/>
            <a:endParaRPr lang="en-GB" altLang="en-US" sz="1800" dirty="0" smtClean="0">
              <a:solidFill>
                <a:srgbClr val="FF0000"/>
              </a:solidFill>
            </a:endParaRPr>
          </a:p>
          <a:p>
            <a:r>
              <a:rPr lang="en-GB" altLang="en-US" sz="1800" dirty="0" smtClean="0"/>
              <a:t>Which are the 4 </a:t>
            </a:r>
            <a:r>
              <a:rPr lang="en-GB" altLang="en-US" sz="1800" dirty="0" err="1" smtClean="0"/>
              <a:t>UDTs</a:t>
            </a:r>
            <a:r>
              <a:rPr lang="en-GB" altLang="en-US" sz="1800" dirty="0" smtClean="0"/>
              <a:t> we’re going to cover in this module?</a:t>
            </a:r>
          </a:p>
          <a:p>
            <a:pPr lvl="1"/>
            <a:endParaRPr lang="en-GB" altLang="en-US" sz="1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707904" y="476672"/>
            <a:ext cx="4794548" cy="900113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rgbClr val="002060"/>
                </a:solidFill>
              </a:rPr>
              <a:t>Review This Week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00113" y="981075"/>
            <a:ext cx="7488311" cy="5688013"/>
          </a:xfrm>
        </p:spPr>
        <p:txBody>
          <a:bodyPr/>
          <a:lstStyle/>
          <a:p>
            <a:pPr eaLnBrk="1" hangingPunct="1"/>
            <a:r>
              <a:rPr lang="en-GB" altLang="en-US" sz="1800" dirty="0" smtClean="0"/>
              <a:t>What are the two types of objects?</a:t>
            </a:r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 smtClean="0"/>
              <a:t>What do you call an </a:t>
            </a:r>
            <a:r>
              <a:rPr lang="en-GB" altLang="en-US" sz="1800" dirty="0" err="1" smtClean="0"/>
              <a:t>ERD</a:t>
            </a:r>
            <a:r>
              <a:rPr lang="en-GB" altLang="en-US" sz="1800" dirty="0" smtClean="0"/>
              <a:t> that includes objects?</a:t>
            </a:r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 smtClean="0"/>
              <a:t>What is the additional syntax needed </a:t>
            </a:r>
            <a:r>
              <a:rPr lang="en-GB" altLang="en-US" sz="1800" b="1" i="1" dirty="0" smtClean="0"/>
              <a:t>at the end </a:t>
            </a:r>
            <a:r>
              <a:rPr lang="en-GB" altLang="en-US" sz="1800" dirty="0" smtClean="0"/>
              <a:t>of a object definition?</a:t>
            </a:r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 smtClean="0"/>
              <a:t>Why is the additional syntax needed?</a:t>
            </a:r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 smtClean="0"/>
              <a:t>Why can you include ‘or replace’ in a type definition ?</a:t>
            </a:r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 smtClean="0"/>
              <a:t>What information will be displayed if you query a ref column using the traditional style?</a:t>
            </a:r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01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Establish steps to </a:t>
            </a:r>
            <a:r>
              <a:rPr lang="en-GB" i="1" dirty="0" smtClean="0">
                <a:solidFill>
                  <a:schemeClr val="tx2">
                    <a:lumMod val="50000"/>
                  </a:schemeClr>
                </a:solidFill>
              </a:rPr>
              <a:t>define:</a:t>
            </a:r>
            <a:endParaRPr lang="en-GB" i="1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GB" dirty="0" err="1" smtClean="0"/>
              <a:t>Varrarys</a:t>
            </a:r>
            <a:endParaRPr lang="en-GB" dirty="0"/>
          </a:p>
          <a:p>
            <a:pPr lvl="1"/>
            <a:r>
              <a:rPr lang="en-GB" dirty="0"/>
              <a:t>Nested </a:t>
            </a:r>
            <a:r>
              <a:rPr lang="en-GB" dirty="0" smtClean="0"/>
              <a:t>tables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0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132856"/>
            <a:ext cx="6984776" cy="3603812"/>
          </a:xfrm>
        </p:spPr>
        <p:txBody>
          <a:bodyPr/>
          <a:lstStyle/>
          <a:p>
            <a:r>
              <a:rPr lang="en-GB" dirty="0" smtClean="0"/>
              <a:t>Establish steps to </a:t>
            </a:r>
            <a:r>
              <a:rPr lang="en-GB" i="1" dirty="0" smtClean="0">
                <a:solidFill>
                  <a:schemeClr val="tx2">
                    <a:lumMod val="50000"/>
                  </a:schemeClr>
                </a:solidFill>
              </a:rPr>
              <a:t>define:</a:t>
            </a:r>
          </a:p>
          <a:p>
            <a:pPr lvl="1"/>
            <a:r>
              <a:rPr lang="en-GB" dirty="0" smtClean="0"/>
              <a:t>Object type</a:t>
            </a:r>
            <a:r>
              <a:rPr lang="en-GB" dirty="0"/>
              <a:t> </a:t>
            </a:r>
            <a:r>
              <a:rPr lang="en-GB" dirty="0" smtClean="0"/>
              <a:t>including composite types</a:t>
            </a:r>
          </a:p>
          <a:p>
            <a:pPr lvl="1"/>
            <a:r>
              <a:rPr lang="en-GB" dirty="0" smtClean="0"/>
              <a:t>Object tables</a:t>
            </a:r>
          </a:p>
          <a:p>
            <a:r>
              <a:rPr lang="en-GB" dirty="0" smtClean="0"/>
              <a:t>How to reference object tables in relational tables</a:t>
            </a:r>
          </a:p>
          <a:p>
            <a:r>
              <a:rPr lang="en-GB" dirty="0" smtClean="0"/>
              <a:t>Using type definitions in relational tables</a:t>
            </a:r>
          </a:p>
        </p:txBody>
      </p:sp>
    </p:spTree>
    <p:extLst>
      <p:ext uri="{BB962C8B-B14F-4D97-AF65-F5344CB8AC3E}">
        <p14:creationId xmlns:p14="http://schemas.microsoft.com/office/powerpoint/2010/main" val="302643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811217"/>
          </a:xfrm>
        </p:spPr>
        <p:txBody>
          <a:bodyPr/>
          <a:lstStyle/>
          <a:p>
            <a:r>
              <a:rPr lang="en-GB" dirty="0" smtClean="0"/>
              <a:t>Schema</a:t>
            </a:r>
            <a:endParaRPr lang="en-GB" dirty="0"/>
          </a:p>
        </p:txBody>
      </p:sp>
      <p:sp>
        <p:nvSpPr>
          <p:cNvPr id="4" name="Line 58"/>
          <p:cNvSpPr>
            <a:spLocks noChangeShapeType="1"/>
          </p:cNvSpPr>
          <p:nvPr/>
        </p:nvSpPr>
        <p:spPr bwMode="auto">
          <a:xfrm>
            <a:off x="7239001" y="3057525"/>
            <a:ext cx="717376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" name="Line 59"/>
          <p:cNvSpPr>
            <a:spLocks noChangeShapeType="1"/>
          </p:cNvSpPr>
          <p:nvPr/>
        </p:nvSpPr>
        <p:spPr bwMode="auto">
          <a:xfrm>
            <a:off x="7956377" y="3057525"/>
            <a:ext cx="0" cy="1951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1576388" y="1912938"/>
            <a:ext cx="1296987" cy="282575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site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1765300" y="3424238"/>
            <a:ext cx="1296988" cy="284162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student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4014788" y="3417888"/>
            <a:ext cx="1296987" cy="284162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course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5951538" y="2903538"/>
            <a:ext cx="1298575" cy="282575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instructor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6430963" y="1879600"/>
            <a:ext cx="1381125" cy="3365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 dirty="0" err="1">
                <a:latin typeface="Arial" charset="0"/>
              </a:rPr>
              <a:t>classroom_type</a:t>
            </a:r>
            <a:endParaRPr lang="en-GB" altLang="en-US" sz="1800" b="1" dirty="0">
              <a:latin typeface="Arial" charset="0"/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6146800" y="3846513"/>
            <a:ext cx="1528763" cy="3365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invoice_Item_type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6130925" y="4381500"/>
            <a:ext cx="1681163" cy="3365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invoice_Item_table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203450" y="4849813"/>
            <a:ext cx="1827213" cy="3365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addresses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1690688" y="2895600"/>
            <a:ext cx="1476375" cy="284163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attendance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 flipH="1">
            <a:off x="5341938" y="2038350"/>
            <a:ext cx="1089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 flipH="1">
            <a:off x="2873375" y="2060575"/>
            <a:ext cx="10652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>
            <a:off x="1958975" y="2195513"/>
            <a:ext cx="0" cy="390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1944688" y="2592388"/>
            <a:ext cx="2025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 flipV="1">
            <a:off x="3822700" y="2520950"/>
            <a:ext cx="207963" cy="71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>
            <a:off x="3806825" y="2592388"/>
            <a:ext cx="192088" cy="85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 flipV="1">
            <a:off x="4625975" y="2770188"/>
            <a:ext cx="0" cy="641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 flipH="1" flipV="1">
            <a:off x="4460875" y="2770188"/>
            <a:ext cx="165100" cy="119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 flipV="1">
            <a:off x="4625975" y="2770188"/>
            <a:ext cx="192088" cy="125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" name="Line 33"/>
          <p:cNvSpPr>
            <a:spLocks noChangeShapeType="1"/>
          </p:cNvSpPr>
          <p:nvPr/>
        </p:nvSpPr>
        <p:spPr bwMode="auto">
          <a:xfrm flipH="1">
            <a:off x="2387600" y="2732088"/>
            <a:ext cx="16113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" name="Line 34"/>
          <p:cNvSpPr>
            <a:spLocks noChangeShapeType="1"/>
          </p:cNvSpPr>
          <p:nvPr/>
        </p:nvSpPr>
        <p:spPr bwMode="auto">
          <a:xfrm>
            <a:off x="2387600" y="2732088"/>
            <a:ext cx="0" cy="157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Line 35"/>
          <p:cNvSpPr>
            <a:spLocks noChangeShapeType="1"/>
          </p:cNvSpPr>
          <p:nvPr/>
        </p:nvSpPr>
        <p:spPr bwMode="auto">
          <a:xfrm flipH="1">
            <a:off x="2163763" y="2790825"/>
            <a:ext cx="223837" cy="92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" name="Line 36"/>
          <p:cNvSpPr>
            <a:spLocks noChangeShapeType="1"/>
          </p:cNvSpPr>
          <p:nvPr/>
        </p:nvSpPr>
        <p:spPr bwMode="auto">
          <a:xfrm>
            <a:off x="2387600" y="2797175"/>
            <a:ext cx="266700" cy="98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" name="Line 37"/>
          <p:cNvSpPr>
            <a:spLocks noChangeShapeType="1"/>
          </p:cNvSpPr>
          <p:nvPr/>
        </p:nvSpPr>
        <p:spPr bwMode="auto">
          <a:xfrm flipV="1">
            <a:off x="2376488" y="3173413"/>
            <a:ext cx="0" cy="244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" name="Line 38"/>
          <p:cNvSpPr>
            <a:spLocks noChangeShapeType="1"/>
          </p:cNvSpPr>
          <p:nvPr/>
        </p:nvSpPr>
        <p:spPr bwMode="auto">
          <a:xfrm>
            <a:off x="2198688" y="3173413"/>
            <a:ext cx="161925" cy="85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" name="Line 39"/>
          <p:cNvSpPr>
            <a:spLocks noChangeShapeType="1"/>
          </p:cNvSpPr>
          <p:nvPr/>
        </p:nvSpPr>
        <p:spPr bwMode="auto">
          <a:xfrm flipV="1">
            <a:off x="2360613" y="3179763"/>
            <a:ext cx="179387" cy="92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 flipH="1" flipV="1">
            <a:off x="2136775" y="3708400"/>
            <a:ext cx="180975" cy="66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" name="Line 42"/>
          <p:cNvSpPr>
            <a:spLocks noChangeShapeType="1"/>
          </p:cNvSpPr>
          <p:nvPr/>
        </p:nvSpPr>
        <p:spPr bwMode="auto">
          <a:xfrm flipV="1">
            <a:off x="2317750" y="3708400"/>
            <a:ext cx="192088" cy="79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" name="Line 47"/>
          <p:cNvSpPr>
            <a:spLocks noChangeShapeType="1"/>
          </p:cNvSpPr>
          <p:nvPr/>
        </p:nvSpPr>
        <p:spPr bwMode="auto">
          <a:xfrm flipV="1">
            <a:off x="6623050" y="2606675"/>
            <a:ext cx="0" cy="282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" name="Line 48"/>
          <p:cNvSpPr>
            <a:spLocks noChangeShapeType="1"/>
          </p:cNvSpPr>
          <p:nvPr/>
        </p:nvSpPr>
        <p:spPr bwMode="auto">
          <a:xfrm flipH="1">
            <a:off x="5268913" y="2606675"/>
            <a:ext cx="13541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" name="Line 49"/>
          <p:cNvSpPr>
            <a:spLocks noChangeShapeType="1"/>
          </p:cNvSpPr>
          <p:nvPr/>
        </p:nvSpPr>
        <p:spPr bwMode="auto">
          <a:xfrm flipH="1" flipV="1">
            <a:off x="5283200" y="2533650"/>
            <a:ext cx="220663" cy="73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" name="Line 50"/>
          <p:cNvSpPr>
            <a:spLocks noChangeShapeType="1"/>
          </p:cNvSpPr>
          <p:nvPr/>
        </p:nvSpPr>
        <p:spPr bwMode="auto">
          <a:xfrm flipH="1">
            <a:off x="5297488" y="2613025"/>
            <a:ext cx="222250" cy="65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" name="Line 52"/>
          <p:cNvSpPr>
            <a:spLocks noChangeShapeType="1"/>
          </p:cNvSpPr>
          <p:nvPr/>
        </p:nvSpPr>
        <p:spPr bwMode="auto">
          <a:xfrm>
            <a:off x="4454525" y="3708400"/>
            <a:ext cx="136525" cy="66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" name="Line 53"/>
          <p:cNvSpPr>
            <a:spLocks noChangeShapeType="1"/>
          </p:cNvSpPr>
          <p:nvPr/>
        </p:nvSpPr>
        <p:spPr bwMode="auto">
          <a:xfrm flipH="1">
            <a:off x="4605338" y="3695700"/>
            <a:ext cx="177800" cy="79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" name="Line 54"/>
          <p:cNvSpPr>
            <a:spLocks noChangeShapeType="1"/>
          </p:cNvSpPr>
          <p:nvPr/>
        </p:nvSpPr>
        <p:spPr bwMode="auto">
          <a:xfrm flipH="1">
            <a:off x="1289050" y="3543300"/>
            <a:ext cx="446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" name="Line 57"/>
          <p:cNvSpPr>
            <a:spLocks noChangeShapeType="1"/>
          </p:cNvSpPr>
          <p:nvPr/>
        </p:nvSpPr>
        <p:spPr bwMode="auto">
          <a:xfrm flipV="1">
            <a:off x="2925763" y="5199063"/>
            <a:ext cx="0" cy="2397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" name="Line 61"/>
          <p:cNvSpPr>
            <a:spLocks noChangeShapeType="1"/>
          </p:cNvSpPr>
          <p:nvPr/>
        </p:nvSpPr>
        <p:spPr bwMode="auto">
          <a:xfrm>
            <a:off x="6856413" y="4189413"/>
            <a:ext cx="0" cy="185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" name="Line 62"/>
          <p:cNvSpPr>
            <a:spLocks noChangeShapeType="1"/>
          </p:cNvSpPr>
          <p:nvPr/>
        </p:nvSpPr>
        <p:spPr bwMode="auto">
          <a:xfrm flipH="1">
            <a:off x="5221288" y="4567238"/>
            <a:ext cx="9096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" name="Freeform 63"/>
          <p:cNvSpPr>
            <a:spLocks/>
          </p:cNvSpPr>
          <p:nvPr/>
        </p:nvSpPr>
        <p:spPr bwMode="auto">
          <a:xfrm>
            <a:off x="6088063" y="3179763"/>
            <a:ext cx="833437" cy="141287"/>
          </a:xfrm>
          <a:custGeom>
            <a:avLst/>
            <a:gdLst>
              <a:gd name="T0" fmla="*/ 0 w 840"/>
              <a:gd name="T1" fmla="*/ 0 h 318"/>
              <a:gd name="T2" fmla="*/ 2147483647 w 840"/>
              <a:gd name="T3" fmla="*/ 2147483647 h 318"/>
              <a:gd name="T4" fmla="*/ 2147483647 w 840"/>
              <a:gd name="T5" fmla="*/ 2147483647 h 318"/>
              <a:gd name="T6" fmla="*/ 0 60000 65536"/>
              <a:gd name="T7" fmla="*/ 0 60000 65536"/>
              <a:gd name="T8" fmla="*/ 0 60000 65536"/>
              <a:gd name="T9" fmla="*/ 0 w 840"/>
              <a:gd name="T10" fmla="*/ 0 h 318"/>
              <a:gd name="T11" fmla="*/ 840 w 840"/>
              <a:gd name="T12" fmla="*/ 318 h 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0" h="318">
                <a:moveTo>
                  <a:pt x="0" y="0"/>
                </a:moveTo>
                <a:cubicBezTo>
                  <a:pt x="132" y="156"/>
                  <a:pt x="265" y="312"/>
                  <a:pt x="405" y="315"/>
                </a:cubicBezTo>
                <a:cubicBezTo>
                  <a:pt x="545" y="318"/>
                  <a:pt x="765" y="68"/>
                  <a:pt x="840" y="1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" name="Line 64"/>
          <p:cNvSpPr>
            <a:spLocks noChangeShapeType="1"/>
          </p:cNvSpPr>
          <p:nvPr/>
        </p:nvSpPr>
        <p:spPr bwMode="auto">
          <a:xfrm>
            <a:off x="6681788" y="3192463"/>
            <a:ext cx="58737" cy="53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" name="Line 65"/>
          <p:cNvSpPr>
            <a:spLocks noChangeShapeType="1"/>
          </p:cNvSpPr>
          <p:nvPr/>
        </p:nvSpPr>
        <p:spPr bwMode="auto">
          <a:xfrm flipV="1">
            <a:off x="6757988" y="3179763"/>
            <a:ext cx="15875" cy="73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" name="Line 66"/>
          <p:cNvSpPr>
            <a:spLocks noChangeShapeType="1"/>
          </p:cNvSpPr>
          <p:nvPr/>
        </p:nvSpPr>
        <p:spPr bwMode="auto">
          <a:xfrm flipH="1">
            <a:off x="1146175" y="5618163"/>
            <a:ext cx="1249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47" name="Group 70"/>
          <p:cNvGrpSpPr>
            <a:grpSpLocks/>
          </p:cNvGrpSpPr>
          <p:nvPr/>
        </p:nvGrpSpPr>
        <p:grpSpPr bwMode="auto">
          <a:xfrm>
            <a:off x="1146175" y="2028825"/>
            <a:ext cx="385763" cy="3589338"/>
            <a:chOff x="300" y="1215"/>
            <a:chExt cx="182" cy="3266"/>
          </a:xfrm>
        </p:grpSpPr>
        <p:sp>
          <p:nvSpPr>
            <p:cNvPr id="48" name="Line 67"/>
            <p:cNvSpPr>
              <a:spLocks noChangeShapeType="1"/>
            </p:cNvSpPr>
            <p:nvPr/>
          </p:nvSpPr>
          <p:spPr bwMode="auto">
            <a:xfrm flipV="1">
              <a:off x="300" y="1215"/>
              <a:ext cx="0" cy="3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Line 68"/>
            <p:cNvSpPr>
              <a:spLocks noChangeShapeType="1"/>
            </p:cNvSpPr>
            <p:nvPr/>
          </p:nvSpPr>
          <p:spPr bwMode="auto">
            <a:xfrm>
              <a:off x="300" y="1215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2278063" y="5445125"/>
            <a:ext cx="1622425" cy="3349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address_type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3779838" y="1773238"/>
            <a:ext cx="1546225" cy="4937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 dirty="0" err="1">
                <a:latin typeface="Arial" charset="0"/>
              </a:rPr>
              <a:t>classroom_varray_type</a:t>
            </a:r>
            <a:endParaRPr lang="en-GB" altLang="en-US" sz="1800" b="1" dirty="0">
              <a:latin typeface="Arial" charset="0"/>
            </a:endParaRPr>
          </a:p>
        </p:txBody>
      </p:sp>
      <p:sp>
        <p:nvSpPr>
          <p:cNvPr id="52" name="Line 76"/>
          <p:cNvSpPr>
            <a:spLocks noChangeShapeType="1"/>
          </p:cNvSpPr>
          <p:nvPr/>
        </p:nvSpPr>
        <p:spPr bwMode="auto">
          <a:xfrm flipV="1">
            <a:off x="2341563" y="41497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" name="Line 77"/>
          <p:cNvSpPr>
            <a:spLocks noChangeShapeType="1"/>
          </p:cNvSpPr>
          <p:nvPr/>
        </p:nvSpPr>
        <p:spPr bwMode="auto">
          <a:xfrm>
            <a:off x="2341563" y="4581525"/>
            <a:ext cx="159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" name="Line 78"/>
          <p:cNvSpPr>
            <a:spLocks noChangeShapeType="1"/>
          </p:cNvSpPr>
          <p:nvPr/>
        </p:nvSpPr>
        <p:spPr bwMode="auto">
          <a:xfrm flipV="1">
            <a:off x="2341563" y="371633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" name="AutoShape 13"/>
          <p:cNvSpPr>
            <a:spLocks noChangeArrowheads="1"/>
          </p:cNvSpPr>
          <p:nvPr/>
        </p:nvSpPr>
        <p:spPr bwMode="auto">
          <a:xfrm>
            <a:off x="1735138" y="3886200"/>
            <a:ext cx="1296987" cy="284163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company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56" name="Line 79"/>
          <p:cNvSpPr>
            <a:spLocks noChangeShapeType="1"/>
          </p:cNvSpPr>
          <p:nvPr/>
        </p:nvSpPr>
        <p:spPr bwMode="auto">
          <a:xfrm flipV="1">
            <a:off x="4602163" y="37163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" name="AutoShape 15"/>
          <p:cNvSpPr>
            <a:spLocks noChangeArrowheads="1"/>
          </p:cNvSpPr>
          <p:nvPr/>
        </p:nvSpPr>
        <p:spPr bwMode="auto">
          <a:xfrm>
            <a:off x="3897313" y="3898900"/>
            <a:ext cx="1592262" cy="284163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subject_area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58" name="Line 80"/>
          <p:cNvSpPr>
            <a:spLocks noChangeShapeType="1"/>
          </p:cNvSpPr>
          <p:nvPr/>
        </p:nvSpPr>
        <p:spPr bwMode="auto">
          <a:xfrm flipH="1">
            <a:off x="4003675" y="5008563"/>
            <a:ext cx="3952702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" name="Line 81"/>
          <p:cNvSpPr>
            <a:spLocks noChangeShapeType="1"/>
          </p:cNvSpPr>
          <p:nvPr/>
        </p:nvSpPr>
        <p:spPr bwMode="auto">
          <a:xfrm>
            <a:off x="1270000" y="502920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" name="Line 82"/>
          <p:cNvSpPr>
            <a:spLocks noChangeShapeType="1"/>
          </p:cNvSpPr>
          <p:nvPr/>
        </p:nvSpPr>
        <p:spPr bwMode="auto">
          <a:xfrm>
            <a:off x="1270000" y="3543300"/>
            <a:ext cx="0" cy="148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" name="Line 83"/>
          <p:cNvSpPr>
            <a:spLocks noChangeShapeType="1"/>
          </p:cNvSpPr>
          <p:nvPr/>
        </p:nvSpPr>
        <p:spPr bwMode="auto">
          <a:xfrm>
            <a:off x="3778250" y="4572000"/>
            <a:ext cx="163513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2" name="Line 84"/>
          <p:cNvSpPr>
            <a:spLocks noChangeShapeType="1"/>
          </p:cNvSpPr>
          <p:nvPr/>
        </p:nvSpPr>
        <p:spPr bwMode="auto">
          <a:xfrm flipV="1">
            <a:off x="3789363" y="4445000"/>
            <a:ext cx="1651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3925888" y="4421188"/>
            <a:ext cx="1295400" cy="284162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invoice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64" name="AutoShape 10"/>
          <p:cNvSpPr>
            <a:spLocks noChangeArrowheads="1"/>
          </p:cNvSpPr>
          <p:nvPr/>
        </p:nvSpPr>
        <p:spPr bwMode="auto">
          <a:xfrm>
            <a:off x="3998913" y="2493963"/>
            <a:ext cx="1298575" cy="284162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offering</a:t>
            </a:r>
            <a:endParaRPr lang="en-GB" altLang="en-US" sz="18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6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 bwMode="auto">
          <a:xfrm>
            <a:off x="822325" y="836712"/>
            <a:ext cx="74993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en-US" dirty="0" smtClean="0">
                <a:effectLst/>
              </a:rPr>
              <a:t>Object Type Examples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971550" y="4581128"/>
            <a:ext cx="7499350" cy="1632346"/>
          </a:xfrm>
        </p:spPr>
        <p:txBody>
          <a:bodyPr>
            <a:normAutofit fontScale="92500" lnSpcReduction="10000"/>
          </a:bodyPr>
          <a:lstStyle/>
          <a:p>
            <a:pPr marL="447675" indent="-447675" eaLnBrk="1" hangingPunct="1"/>
            <a:r>
              <a:rPr lang="en-GB" altLang="en-US" dirty="0" smtClean="0"/>
              <a:t>Type is a template for storage </a:t>
            </a:r>
            <a:r>
              <a:rPr lang="en-GB" altLang="en-US" i="1" dirty="0" smtClean="0">
                <a:solidFill>
                  <a:schemeClr val="tx2">
                    <a:lumMod val="75000"/>
                  </a:schemeClr>
                </a:solidFill>
              </a:rPr>
              <a:t>structure</a:t>
            </a:r>
          </a:p>
          <a:p>
            <a:pPr marL="447675" indent="-447675" eaLnBrk="1" hangingPunct="1"/>
            <a:r>
              <a:rPr lang="en-GB" altLang="en-US" dirty="0" smtClean="0"/>
              <a:t>Types </a:t>
            </a:r>
            <a:r>
              <a:rPr lang="en-GB" altLang="en-US" b="1" cap="small" dirty="0" smtClean="0">
                <a:solidFill>
                  <a:schemeClr val="tx2">
                    <a:lumMod val="75000"/>
                  </a:schemeClr>
                </a:solidFill>
              </a:rPr>
              <a:t>do not </a:t>
            </a:r>
            <a:r>
              <a:rPr lang="en-GB" altLang="en-US" u="sng" dirty="0" smtClean="0"/>
              <a:t>store</a:t>
            </a:r>
            <a:r>
              <a:rPr lang="en-GB" altLang="en-US" dirty="0" smtClean="0"/>
              <a:t> data</a:t>
            </a:r>
          </a:p>
          <a:p>
            <a:pPr marL="447675" indent="-447675" eaLnBrk="1" hangingPunct="1"/>
            <a:r>
              <a:rPr lang="en-GB" altLang="en-US" dirty="0" smtClean="0"/>
              <a:t>Type definitions may be used as column data types</a:t>
            </a:r>
          </a:p>
          <a:p>
            <a:pPr marL="447675" indent="-447675" eaLnBrk="1" hangingPunct="1"/>
            <a:r>
              <a:rPr lang="en-GB" altLang="en-US" dirty="0" smtClean="0"/>
              <a:t>Type definitions may be used for object table templates</a:t>
            </a:r>
          </a:p>
        </p:txBody>
      </p:sp>
      <p:graphicFrame>
        <p:nvGraphicFramePr>
          <p:cNvPr id="186398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419911"/>
              </p:ext>
            </p:extLst>
          </p:nvPr>
        </p:nvGraphicFramePr>
        <p:xfrm>
          <a:off x="1295400" y="2709863"/>
          <a:ext cx="6553200" cy="1674813"/>
        </p:xfrm>
        <a:graphic>
          <a:graphicData uri="http://schemas.openxmlformats.org/drawingml/2006/table">
            <a:tbl>
              <a:tblPr/>
              <a:tblGrid>
                <a:gridCol w="792162"/>
                <a:gridCol w="2854325"/>
                <a:gridCol w="2906713"/>
              </a:tblGrid>
              <a:tr h="5143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Site_id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Home_Address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Address_2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30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1021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HIGH STREET, NORTHAMPTON, UK</a:t>
                      </a:r>
                    </a:p>
                  </a:txBody>
                  <a:tcPr marL="90000" marR="90000" marT="46802" marB="4680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 INNIS ROAD, LEICESTER, UK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4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1022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 KENSINGTON AVENUE, NORTHAMPTON, UK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 </a:t>
                      </a: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EARLSDON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STREET, COVENTRY, UK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1366837" y="2351088"/>
            <a:ext cx="217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/>
              <a:t>Sites relational table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flipH="1">
            <a:off x="4391025" y="2422526"/>
            <a:ext cx="1512887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 flipH="1">
            <a:off x="6191250" y="2278063"/>
            <a:ext cx="5762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flipH="1">
            <a:off x="3455987" y="2206626"/>
            <a:ext cx="1079500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5688012" y="2206626"/>
            <a:ext cx="166584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 smtClean="0"/>
              <a:t>object columns</a:t>
            </a:r>
            <a:endParaRPr lang="en-GB" altLang="en-US" sz="1800" b="1" dirty="0"/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4103687" y="1990726"/>
            <a:ext cx="1268296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 smtClean="0"/>
              <a:t>object type</a:t>
            </a:r>
            <a:endParaRPr lang="en-GB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42140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 idx="4294967295"/>
          </p:nvPr>
        </p:nvSpPr>
        <p:spPr>
          <a:xfrm>
            <a:off x="683568" y="709613"/>
            <a:ext cx="7672387" cy="903287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GB" sz="2800" dirty="0">
                <a:solidFill>
                  <a:srgbClr val="002060"/>
                </a:solidFill>
              </a:rPr>
              <a:t>Steps to Create Object Columns and Tables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971600" y="1700808"/>
            <a:ext cx="7344816" cy="431981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i="1" u="sng" dirty="0" smtClean="0"/>
              <a:t>Step 1</a:t>
            </a:r>
            <a:r>
              <a:rPr lang="en-US" altLang="en-US" sz="2000" i="1" u="sng" dirty="0" smtClean="0"/>
              <a:t>: Create Type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800" i="1" u="sng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TYPE </a:t>
            </a:r>
            <a:r>
              <a:rPr lang="en-US" altLang="en-US" sz="1800" b="1" i="1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object_type_name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AS OBJECT(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 DATATYPE(SIZE),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 DATATYPE(SIZE),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 DATATYPE(SIZE));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i="1" u="sng" dirty="0" smtClean="0"/>
              <a:t>Step 2</a:t>
            </a:r>
            <a:r>
              <a:rPr lang="en-US" altLang="en-US" sz="2000" i="1" u="sng" dirty="0" smtClean="0"/>
              <a:t>: Use in Table Definition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800" i="1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altLang="en-US" sz="1800" b="1" i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 DATATYPE(SIZE),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 </a:t>
            </a:r>
            <a:r>
              <a:rPr lang="en-US" altLang="en-US" sz="1800" b="1" i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object_type_name</a:t>
            </a:r>
            <a:endParaRPr lang="en-US" altLang="en-US" sz="1800" b="1" i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5148064" y="3212976"/>
            <a:ext cx="2664296" cy="709851"/>
          </a:xfrm>
          <a:prstGeom prst="bracketPair">
            <a:avLst>
              <a:gd name="adj" fmla="val 8051"/>
            </a:avLst>
          </a:prstGeom>
          <a:noFill/>
          <a:ln w="38100">
            <a:solidFill>
              <a:schemeClr val="tx2">
                <a:lumMod val="50000"/>
              </a:schemeClr>
            </a:solidFill>
            <a:round/>
            <a:headEnd/>
            <a:tailEnd/>
          </a:ln>
          <a:extLst/>
        </p:spPr>
        <p:txBody>
          <a:bodyPr rot="0" vert="horz" wrap="square" lIns="45720" tIns="45720" rIns="45720" bIns="45720" anchor="t" anchorCtr="0" upright="1"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Convention for type names 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is suffix  </a:t>
            </a:r>
            <a:r>
              <a:rPr lang="en-GB" sz="2000" b="1" i="1" dirty="0">
                <a:solidFill>
                  <a:schemeClr val="tx2">
                    <a:lumMod val="50000"/>
                  </a:schemeClr>
                </a:solidFill>
              </a:rPr>
              <a:t>_</a:t>
            </a:r>
            <a:r>
              <a:rPr lang="en-GB" sz="2000" b="1" i="1" dirty="0" smtClean="0">
                <a:solidFill>
                  <a:schemeClr val="tx2">
                    <a:lumMod val="50000"/>
                  </a:schemeClr>
                </a:solidFill>
              </a:rPr>
              <a:t>type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57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Object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916832"/>
            <a:ext cx="7200800" cy="3960439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Attributes must be unique within the object type</a:t>
            </a:r>
          </a:p>
          <a:p>
            <a:r>
              <a:rPr lang="en-GB" dirty="0" smtClean="0"/>
              <a:t>Both slash (/) and semicolon (;) used</a:t>
            </a:r>
          </a:p>
          <a:p>
            <a:r>
              <a:rPr lang="en-GB" cap="small" dirty="0"/>
              <a:t>show errors </a:t>
            </a:r>
            <a:r>
              <a:rPr lang="en-GB" dirty="0"/>
              <a:t>used to identify errors in </a:t>
            </a:r>
            <a:r>
              <a:rPr lang="en-GB" dirty="0" smtClean="0"/>
              <a:t>code</a:t>
            </a:r>
          </a:p>
          <a:p>
            <a:endParaRPr lang="en-GB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alt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REPLACE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altLang="en-US" sz="2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address_type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OBJECT(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street    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VARCHAR2(25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city      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VARCHAR2(25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country    VARCHAR2(20));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GB" cap="small" dirty="0" smtClean="0"/>
              <a:t>object type </a:t>
            </a:r>
            <a:r>
              <a:rPr lang="en-GB" dirty="0" smtClean="0"/>
              <a:t>named </a:t>
            </a:r>
            <a:r>
              <a:rPr lang="en-GB" i="1" dirty="0" err="1" smtClean="0">
                <a:solidFill>
                  <a:schemeClr val="tx2">
                    <a:lumMod val="75000"/>
                  </a:schemeClr>
                </a:solidFill>
              </a:rPr>
              <a:t>address_type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 smtClean="0"/>
              <a:t>created</a:t>
            </a:r>
          </a:p>
          <a:p>
            <a:r>
              <a:rPr lang="en-GB" dirty="0" smtClean="0"/>
              <a:t>Naming conventions are important </a:t>
            </a:r>
          </a:p>
          <a:p>
            <a:pPr lvl="1"/>
            <a:r>
              <a:rPr lang="en-GB" dirty="0" smtClean="0"/>
              <a:t>Avoids mixing up object </a:t>
            </a:r>
            <a:r>
              <a:rPr lang="en-GB" b="1" i="1" dirty="0" smtClean="0">
                <a:solidFill>
                  <a:schemeClr val="tx2">
                    <a:lumMod val="75000"/>
                  </a:schemeClr>
                </a:solidFill>
              </a:rPr>
              <a:t>types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 smtClean="0"/>
              <a:t>and object </a:t>
            </a:r>
            <a:r>
              <a:rPr lang="en-GB" b="1" i="1" dirty="0" smtClean="0">
                <a:solidFill>
                  <a:schemeClr val="tx2">
                    <a:lumMod val="75000"/>
                  </a:schemeClr>
                </a:solidFill>
              </a:rPr>
              <a:t>tables</a:t>
            </a:r>
            <a:endParaRPr lang="en-GB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59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Object types as column definitions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119257"/>
            <a:ext cx="7128792" cy="3603812"/>
          </a:xfrm>
        </p:spPr>
        <p:txBody>
          <a:bodyPr>
            <a:normAutofit/>
          </a:bodyPr>
          <a:lstStyle/>
          <a:p>
            <a:r>
              <a:rPr lang="en-GB" dirty="0" smtClean="0"/>
              <a:t>A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column definition </a:t>
            </a:r>
            <a:r>
              <a:rPr lang="en-GB" dirty="0" smtClean="0"/>
              <a:t>can be based on an </a:t>
            </a:r>
            <a:r>
              <a:rPr lang="en-GB" i="1" dirty="0" smtClean="0">
                <a:solidFill>
                  <a:schemeClr val="tx2">
                    <a:lumMod val="75000"/>
                  </a:schemeClr>
                </a:solidFill>
              </a:rPr>
              <a:t>object type</a:t>
            </a:r>
          </a:p>
          <a:p>
            <a:r>
              <a:rPr lang="en-GB" dirty="0" smtClean="0"/>
              <a:t>The </a:t>
            </a:r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relational</a:t>
            </a:r>
            <a:r>
              <a:rPr lang="en-GB" dirty="0" smtClean="0"/>
              <a:t> </a:t>
            </a:r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table</a:t>
            </a:r>
            <a:r>
              <a:rPr lang="en-GB" dirty="0" smtClean="0"/>
              <a:t> is created as usual</a:t>
            </a:r>
          </a:p>
          <a:p>
            <a:r>
              <a:rPr lang="en-GB" dirty="0" smtClean="0"/>
              <a:t>Simple a new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datatype</a:t>
            </a:r>
            <a:r>
              <a:rPr lang="en-GB" dirty="0" smtClean="0"/>
              <a:t> is used</a:t>
            </a:r>
          </a:p>
          <a:p>
            <a:endParaRPr lang="en-GB" dirty="0"/>
          </a:p>
          <a:p>
            <a:pPr marL="742950" lvl="1" indent="-285750">
              <a:buFont typeface="Wingdings" pitchFamily="2" charset="2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sites (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site_id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NUMBER(6),</a:t>
            </a: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Wingdings" pitchFamily="2" charset="2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address   </a:t>
            </a:r>
            <a:r>
              <a:rPr lang="en-GB" altLang="en-US" sz="2600" i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address_type</a:t>
            </a:r>
            <a:endParaRPr lang="en-GB" altLang="en-US" sz="2600" i="1" dirty="0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Wingdings" pitchFamily="2" charset="2"/>
              <a:buNone/>
            </a:pP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742950" lvl="1" indent="-285750" algn="r">
              <a:buFont typeface="Wingdings" pitchFamily="2" charset="2"/>
              <a:buNone/>
            </a:pPr>
            <a:endParaRPr lang="en-GB" altLang="en-US" sz="2400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56176" y="5805264"/>
            <a:ext cx="223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objects_definition.txt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68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Composit</a:t>
            </a:r>
            <a:r>
              <a:rPr lang="en-GB" dirty="0" smtClean="0"/>
              <a:t> object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119257"/>
            <a:ext cx="7056784" cy="3603812"/>
          </a:xfrm>
        </p:spPr>
        <p:txBody>
          <a:bodyPr>
            <a:normAutofit/>
          </a:bodyPr>
          <a:lstStyle/>
          <a:p>
            <a:r>
              <a:rPr lang="en-GB" dirty="0" smtClean="0"/>
              <a:t>Object type can be used in another object</a:t>
            </a:r>
          </a:p>
          <a:p>
            <a:pPr lvl="1"/>
            <a:r>
              <a:rPr lang="en-GB" dirty="0" err="1"/>
              <a:t>a</a:t>
            </a:r>
            <a:r>
              <a:rPr lang="en-GB" dirty="0" err="1" smtClean="0"/>
              <a:t>ddress_type</a:t>
            </a:r>
            <a:r>
              <a:rPr lang="en-GB" dirty="0" smtClean="0"/>
              <a:t> created</a:t>
            </a:r>
          </a:p>
          <a:p>
            <a:pPr lvl="1"/>
            <a:r>
              <a:rPr lang="en-GB" dirty="0" err="1" smtClean="0"/>
              <a:t>company_type</a:t>
            </a:r>
            <a:r>
              <a:rPr lang="en-GB" dirty="0" smtClean="0"/>
              <a:t> uses </a:t>
            </a:r>
            <a:r>
              <a:rPr lang="en-GB" dirty="0" err="1" smtClean="0"/>
              <a:t>address_type</a:t>
            </a:r>
            <a:r>
              <a:rPr lang="en-GB" dirty="0" smtClean="0"/>
              <a:t> as a datatype</a:t>
            </a:r>
          </a:p>
          <a:p>
            <a:pPr lvl="1"/>
            <a:endParaRPr lang="en-GB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TYPE </a:t>
            </a:r>
            <a:r>
              <a:rPr lang="en-US" altLang="en-US" sz="1800" i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en-US" altLang="en-US" sz="1800" b="1" i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_type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OBJECT (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company_name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VARCHAR2(25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training_budget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NUMBER(10,2),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address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altLang="en-US" sz="1800" b="1" i="1" dirty="0" err="1" smtClean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address_type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7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Custom 1">
      <a:dk1>
        <a:sysClr val="windowText" lastClr="000000"/>
      </a:dk1>
      <a:lt1>
        <a:srgbClr val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1902</TotalTime>
  <Words>964</Words>
  <Application>Microsoft Office PowerPoint</Application>
  <PresentationFormat>On-screen Show (4:3)</PresentationFormat>
  <Paragraphs>281</Paragraphs>
  <Slides>21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Pushpin</vt:lpstr>
      <vt:lpstr>Databases 2 Object Definition</vt:lpstr>
      <vt:lpstr>Review Last Week</vt:lpstr>
      <vt:lpstr>Objectives</vt:lpstr>
      <vt:lpstr>Schema</vt:lpstr>
      <vt:lpstr>Object Type Examples</vt:lpstr>
      <vt:lpstr>Steps to Create Object Columns and Tables</vt:lpstr>
      <vt:lpstr>Create Object Types</vt:lpstr>
      <vt:lpstr>Object types as column definitions</vt:lpstr>
      <vt:lpstr>Composit object types</vt:lpstr>
      <vt:lpstr>Object Type Examples</vt:lpstr>
      <vt:lpstr>Object Table Example</vt:lpstr>
      <vt:lpstr>Steps to Create Object Columns and Tables</vt:lpstr>
      <vt:lpstr>Creating Object Tables</vt:lpstr>
      <vt:lpstr>Object Identifiers OID</vt:lpstr>
      <vt:lpstr>Referencing Object Tables in Relational Tables</vt:lpstr>
      <vt:lpstr>Quiz</vt:lpstr>
      <vt:lpstr>Quiz</vt:lpstr>
      <vt:lpstr>Dropping Object Types</vt:lpstr>
      <vt:lpstr>Dropping Object Tables</vt:lpstr>
      <vt:lpstr>Review This Week</vt:lpstr>
      <vt:lpstr>Next Week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2 CSY2038</dc:title>
  <dc:creator>Carole Morrell</dc:creator>
  <cp:lastModifiedBy>Carole Morrell</cp:lastModifiedBy>
  <cp:revision>55</cp:revision>
  <dcterms:created xsi:type="dcterms:W3CDTF">2015-08-21T13:35:31Z</dcterms:created>
  <dcterms:modified xsi:type="dcterms:W3CDTF">2016-10-10T13:51:47Z</dcterms:modified>
</cp:coreProperties>
</file>