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8"/>
  </p:notesMasterIdLst>
  <p:sldIdLst>
    <p:sldId id="256" r:id="rId2"/>
    <p:sldId id="306" r:id="rId3"/>
    <p:sldId id="258" r:id="rId4"/>
    <p:sldId id="27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2" r:id="rId15"/>
    <p:sldId id="304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81773" autoAdjust="0"/>
  </p:normalViewPr>
  <p:slideViewPr>
    <p:cSldViewPr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7B85-8BF1-4F1E-8F9B-4FDAB1335DA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2230-2DD7-4F80-B447-FCFE81D70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6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6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0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en-GB" altLang="en-US" sz="900" dirty="0"/>
              <a:t>Think about the steps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GB" altLang="en-US" sz="900" dirty="0"/>
          </a:p>
          <a:p>
            <a:pPr marL="228600" indent="-2286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900" dirty="0"/>
              <a:t>Create contact type</a:t>
            </a:r>
          </a:p>
          <a:p>
            <a:pPr marL="228600" indent="-2286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900" dirty="0"/>
              <a:t>Create </a:t>
            </a:r>
            <a:r>
              <a:rPr lang="en-GB" altLang="en-US" sz="900" dirty="0" err="1"/>
              <a:t>varray</a:t>
            </a:r>
            <a:r>
              <a:rPr lang="en-GB" altLang="en-US" sz="900" dirty="0"/>
              <a:t> of contact type</a:t>
            </a:r>
          </a:p>
          <a:p>
            <a:pPr marL="228600" indent="-2286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900" dirty="0"/>
              <a:t>Create students table using </a:t>
            </a:r>
            <a:r>
              <a:rPr lang="en-GB" altLang="en-US" sz="900" dirty="0" err="1"/>
              <a:t>varray</a:t>
            </a:r>
            <a:r>
              <a:rPr lang="en-GB" altLang="en-US" sz="900" dirty="0"/>
              <a:t> </a:t>
            </a:r>
          </a:p>
          <a:p>
            <a:pPr marL="228600" indent="-228600" eaLnBrk="1" hangingPunct="1">
              <a:lnSpc>
                <a:spcPct val="80000"/>
              </a:lnSpc>
              <a:buFontTx/>
              <a:buAutoNum type="arabicPeriod"/>
            </a:pPr>
            <a:endParaRPr lang="en-GB" altLang="en-US" sz="9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altLang="en-US" sz="900" dirty="0"/>
              <a:t>1.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CREATE TYPE </a:t>
            </a:r>
            <a:r>
              <a:rPr lang="en-US" altLang="en-US" sz="900" dirty="0" err="1"/>
              <a:t>contact_type</a:t>
            </a:r>
            <a:r>
              <a:rPr lang="en-US" altLang="en-US" sz="900" dirty="0"/>
              <a:t> AS OBJECT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(location varchar2(20),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House no varchar2(5), 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street varchar2(100)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Town varchar2(50)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Postcode varchar2(20)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);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/</a:t>
            </a:r>
          </a:p>
          <a:p>
            <a:pPr marL="685800" lvl="1" indent="-228600" eaLnBrk="1" hangingPunct="1">
              <a:lnSpc>
                <a:spcPct val="80000"/>
              </a:lnSpc>
            </a:pPr>
            <a:endParaRPr lang="en-US" altLang="en-US" sz="900" dirty="0"/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2.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CREATE TYPE </a:t>
            </a:r>
            <a:r>
              <a:rPr lang="en-US" altLang="en-US" sz="900" dirty="0" err="1"/>
              <a:t>contact_varray_type</a:t>
            </a:r>
            <a:r>
              <a:rPr lang="en-US" altLang="en-US" sz="900" dirty="0"/>
              <a:t> AS </a:t>
            </a:r>
            <a:r>
              <a:rPr lang="en-US" altLang="en-US" sz="900" dirty="0" err="1"/>
              <a:t>VARRAY</a:t>
            </a:r>
            <a:r>
              <a:rPr lang="en-US" altLang="en-US" sz="900" dirty="0"/>
              <a:t>(10) OF </a:t>
            </a:r>
            <a:r>
              <a:rPr lang="en-US" altLang="en-US" sz="900" dirty="0" err="1"/>
              <a:t>contact_type</a:t>
            </a:r>
            <a:r>
              <a:rPr lang="en-US" altLang="en-US" sz="900" dirty="0"/>
              <a:t>;</a:t>
            </a:r>
          </a:p>
          <a:p>
            <a:pPr marL="685800" lvl="1" indent="-228600" eaLnBrk="1" hangingPunct="1">
              <a:lnSpc>
                <a:spcPct val="80000"/>
              </a:lnSpc>
            </a:pPr>
            <a:endParaRPr lang="en-US" altLang="en-US" sz="900" dirty="0"/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3.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CREATE TABLE students(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 err="1"/>
              <a:t>Student_id</a:t>
            </a:r>
            <a:r>
              <a:rPr lang="en-US" altLang="en-US" sz="900" dirty="0"/>
              <a:t> number(5),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Surname varchar2(20),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Contacts </a:t>
            </a:r>
            <a:r>
              <a:rPr lang="en-US" altLang="en-US" sz="900" dirty="0" err="1"/>
              <a:t>contact_varray_type</a:t>
            </a:r>
            <a:endParaRPr lang="en-US" altLang="en-US" sz="900" dirty="0"/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en-US" sz="900" dirty="0"/>
              <a:t>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064" y="8685335"/>
            <a:ext cx="29723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455B65B4-5277-4046-98F2-35289D34121F}" type="slidenum">
              <a:rPr lang="en-GB" altLang="en-US" sz="1200">
                <a:solidFill>
                  <a:schemeClr val="tx1"/>
                </a:solidFill>
                <a:effectLst/>
                <a:latin typeface="Calibri" pitchFamily="34" charset="0"/>
              </a:rPr>
              <a:pPr algn="r" eaLnBrk="1" hangingPunct="1"/>
              <a:t>14</a:t>
            </a:fld>
            <a:endParaRPr lang="en-GB" altLang="en-US" sz="120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/>
              <a:t>Why wouldn’t we do this with multiple columns?</a:t>
            </a:r>
          </a:p>
          <a:p>
            <a:pPr eaLnBrk="1" hangingPunct="1"/>
            <a:r>
              <a:rPr lang="en-GB" altLang="en-US" dirty="0"/>
              <a:t>Because we don’t know how many columns we would need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How could we solve this problem relationally?</a:t>
            </a:r>
          </a:p>
          <a:p>
            <a:pPr eaLnBrk="1" hangingPunct="1"/>
            <a:r>
              <a:rPr lang="en-GB" altLang="en-US" dirty="0"/>
              <a:t>Create a secondary ‘contacts’ table and link it with </a:t>
            </a:r>
            <a:r>
              <a:rPr lang="en-GB" altLang="en-US" dirty="0" err="1"/>
              <a:t>PK:FK</a:t>
            </a:r>
            <a:r>
              <a:rPr lang="en-GB" altLang="en-US" dirty="0"/>
              <a:t> relations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1000" dirty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4064" y="8685335"/>
            <a:ext cx="29723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AF09C53B-608C-41F5-84FE-792D93B95EB6}" type="slidenum">
              <a:rPr lang="en-GB" altLang="en-US" sz="1200">
                <a:solidFill>
                  <a:schemeClr val="tx1"/>
                </a:solidFill>
                <a:effectLst/>
                <a:latin typeface="Calibri" pitchFamily="34" charset="0"/>
              </a:rPr>
              <a:pPr algn="r" eaLnBrk="1" hangingPunct="1"/>
              <a:t>15</a:t>
            </a:fld>
            <a:endParaRPr lang="en-GB" altLang="en-US" sz="120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2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z="1000" dirty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064" y="8685335"/>
            <a:ext cx="29723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6DBDF157-9A8E-49AC-A687-43B7E4733EAF}" type="slidenum">
              <a:rPr lang="en-GB" altLang="en-US" sz="1200">
                <a:solidFill>
                  <a:schemeClr val="tx1"/>
                </a:solidFill>
                <a:effectLst/>
                <a:latin typeface="Calibri" pitchFamily="34" charset="0"/>
              </a:rPr>
              <a:pPr algn="r" eaLnBrk="1" hangingPunct="1"/>
              <a:t>2</a:t>
            </a:fld>
            <a:endParaRPr lang="en-GB" altLang="en-US" sz="120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3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0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Collection Type: A set of items grouped physically, electronically and/or logically on the basis of a property or properties the items have in common. 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Simple collections must be maintained in sorted order, or searched sequentially. Both options are computationally expensive.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0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064" y="8685335"/>
            <a:ext cx="29723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C6F8B827-3F6E-4A13-9F39-1BAED9C567BB}" type="slidenum">
              <a:rPr lang="en-GB" altLang="en-US" sz="1200">
                <a:solidFill>
                  <a:schemeClr val="tx1"/>
                </a:solidFill>
                <a:effectLst/>
                <a:latin typeface="Calibri" pitchFamily="34" charset="0"/>
              </a:rPr>
              <a:pPr algn="r" eaLnBrk="1" hangingPunct="1"/>
              <a:t>6</a:t>
            </a:fld>
            <a:endParaRPr lang="en-GB" altLang="en-US" sz="120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6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2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52230-2DD7-4F80-B447-FCFE81D700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A26954D-6D63-47AF-9B69-1D1C702C7F7C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20CF10-E485-4CFE-B919-C2F89E0BC2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Databases 2</a:t>
            </a:r>
            <a:br>
              <a:rPr lang="en-GB" dirty="0"/>
            </a:br>
            <a:r>
              <a:rPr lang="en-GB" dirty="0"/>
              <a:t>Object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Carole Morrell</a:t>
            </a:r>
          </a:p>
        </p:txBody>
      </p:sp>
    </p:spTree>
    <p:extLst>
      <p:ext uri="{BB962C8B-B14F-4D97-AF65-F5344CB8AC3E}">
        <p14:creationId xmlns:p14="http://schemas.microsoft.com/office/powerpoint/2010/main" val="26810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Steps to Creating Nested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844824"/>
            <a:ext cx="6768752" cy="4248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GB" altLang="en-US" b="1" u="sng" dirty="0"/>
              <a:t>Step 1</a:t>
            </a:r>
            <a:r>
              <a:rPr lang="en-GB" altLang="en-US" u="sng" dirty="0"/>
              <a:t>: </a:t>
            </a:r>
            <a:r>
              <a:rPr lang="en-GB" altLang="en-US" i="1" u="sng" dirty="0"/>
              <a:t>Create the object type</a:t>
            </a:r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TYPE </a:t>
            </a:r>
            <a:r>
              <a:rPr lang="en-US" altLang="en-US" sz="19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OBJECT(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DATATYPE(SIZE),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 DATATYPE(SIZE), 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	 DATATYPE(SIZE));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80000"/>
              </a:lnSpc>
            </a:pP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sz="2000" b="1" u="sng" dirty="0"/>
              <a:t>Step 2</a:t>
            </a:r>
            <a:r>
              <a:rPr lang="en-GB" altLang="en-US" sz="2000" u="sng" dirty="0"/>
              <a:t>: </a:t>
            </a:r>
            <a:r>
              <a:rPr lang="en-GB" altLang="en-US" sz="2000" i="1" u="sng" dirty="0"/>
              <a:t>Use the type definition to create the nested</a:t>
            </a:r>
            <a:r>
              <a:rPr lang="en-GB" altLang="en-US" sz="2000" u="sng" dirty="0"/>
              <a:t> </a:t>
            </a:r>
            <a:r>
              <a:rPr lang="en-GB" altLang="en-US" sz="2000" i="1" u="sng" dirty="0"/>
              <a:t>table object type</a:t>
            </a:r>
          </a:p>
          <a:p>
            <a:pPr>
              <a:lnSpc>
                <a:spcPct val="80000"/>
              </a:lnSpc>
            </a:pPr>
            <a:endParaRPr lang="en-GB" altLang="en-US" i="1" u="sng" dirty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object_table_type_name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sz="18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80000"/>
              </a:lnSpc>
            </a:pPr>
            <a:endParaRPr lang="en-GB" altLang="en-US" i="1" dirty="0"/>
          </a:p>
          <a:p>
            <a:pPr>
              <a:lnSpc>
                <a:spcPct val="80000"/>
              </a:lnSpc>
            </a:pPr>
            <a:endParaRPr lang="en-GB" altLang="en-US" i="1" dirty="0"/>
          </a:p>
          <a:p>
            <a:pPr>
              <a:lnSpc>
                <a:spcPct val="80000"/>
              </a:lnSpc>
            </a:pPr>
            <a:r>
              <a:rPr lang="en-GB" altLang="en-US" i="1" dirty="0"/>
              <a:t>Not the same as creating an </a:t>
            </a:r>
            <a:r>
              <a:rPr lang="en-GB" altLang="en-US" b="1" i="1" dirty="0">
                <a:solidFill>
                  <a:srgbClr val="003366"/>
                </a:solidFill>
              </a:rPr>
              <a:t>object table</a:t>
            </a:r>
          </a:p>
          <a:p>
            <a:endParaRPr lang="en-GB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64088" y="4869159"/>
            <a:ext cx="2808312" cy="709851"/>
          </a:xfrm>
          <a:prstGeom prst="bracketPair">
            <a:avLst>
              <a:gd name="adj" fmla="val 8051"/>
            </a:avLst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Convention for names is suffix 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GB" sz="2000" b="1" i="1" dirty="0" err="1">
                <a:solidFill>
                  <a:schemeClr val="tx2">
                    <a:lumMod val="50000"/>
                  </a:schemeClr>
                </a:solidFill>
              </a:rPr>
              <a:t>table_type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6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Steps to Creating Nested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19257"/>
            <a:ext cx="7344816" cy="3603812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sz="2800" b="1" u="sng" dirty="0"/>
              <a:t>Step 3:</a:t>
            </a:r>
            <a:r>
              <a:rPr lang="en-GB" altLang="en-US" sz="2800" u="sng" dirty="0"/>
              <a:t> </a:t>
            </a:r>
            <a:r>
              <a:rPr lang="en-GB" altLang="en-US" sz="2800" i="1" u="sng" dirty="0"/>
              <a:t>Use the nested table in a relational table</a:t>
            </a:r>
          </a:p>
          <a:p>
            <a:endParaRPr lang="en-US" altLang="en-US" sz="2800" dirty="0"/>
          </a:p>
          <a:p>
            <a:pPr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relational_table_name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DATATYPE(SIZE),</a:t>
            </a:r>
          </a:p>
          <a:p>
            <a:pPr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DATATYPE(SIZE),</a:t>
            </a:r>
          </a:p>
          <a:p>
            <a:pPr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3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object_table_type_name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NESTED TABLE </a:t>
            </a:r>
            <a:r>
              <a:rPr lang="en-US" altLang="en-US" sz="18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nested_column_name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STORE AS </a:t>
            </a:r>
            <a:r>
              <a:rPr lang="en-US" altLang="en-US" sz="1800" b="1" i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nested_table_object_name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No slash, because it’s a </a:t>
            </a:r>
            <a:r>
              <a:rPr lang="en-US" altLang="en-US" sz="2800" i="1" dirty="0">
                <a:solidFill>
                  <a:srgbClr val="002060"/>
                </a:solidFill>
              </a:rPr>
              <a:t>table</a:t>
            </a:r>
            <a:endParaRPr lang="en-GB" altLang="en-US" sz="2800" i="1" dirty="0">
              <a:solidFill>
                <a:srgbClr val="002060"/>
              </a:solidFill>
            </a:endParaRPr>
          </a:p>
          <a:p>
            <a:endParaRPr lang="en-GB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652120" y="4509120"/>
            <a:ext cx="2376264" cy="709851"/>
          </a:xfrm>
          <a:prstGeom prst="bracketPair">
            <a:avLst>
              <a:gd name="adj" fmla="val 8051"/>
            </a:avLst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Convention for store as name is suffix 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_table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176" y="5901730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objects_definition.txt</a:t>
            </a:r>
          </a:p>
        </p:txBody>
      </p:sp>
    </p:spTree>
    <p:extLst>
      <p:ext uri="{BB962C8B-B14F-4D97-AF65-F5344CB8AC3E}">
        <p14:creationId xmlns:p14="http://schemas.microsoft.com/office/powerpoint/2010/main" val="16542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844824"/>
            <a:ext cx="6196405" cy="41044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Drop using standard </a:t>
            </a:r>
            <a:r>
              <a:rPr lang="en-GB" cap="small" dirty="0"/>
              <a:t>drop</a:t>
            </a:r>
            <a:r>
              <a:rPr lang="en-GB" dirty="0"/>
              <a:t> command</a:t>
            </a:r>
          </a:p>
          <a:p>
            <a:r>
              <a:rPr lang="en-GB"/>
              <a:t>Works for </a:t>
            </a:r>
            <a:r>
              <a:rPr lang="en-GB" dirty="0"/>
              <a:t>all types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TYPE </a:t>
            </a:r>
            <a:r>
              <a:rPr lang="en-GB" sz="20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Must drop in correct order</a:t>
            </a:r>
          </a:p>
          <a:p>
            <a:r>
              <a:rPr lang="en-GB" dirty="0"/>
              <a:t>Can not drop a type, if it is used elsewhere</a:t>
            </a:r>
          </a:p>
          <a:p>
            <a:endParaRPr lang="en-GB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SQL&gt; DROP 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invoice_table_type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DROP 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invoice_table_type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 ORA-02303: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cannot drop or replace a type with type or table dependents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3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– Creating </a:t>
            </a:r>
            <a:r>
              <a:rPr lang="en-GB" dirty="0" err="1"/>
              <a:t>Varrays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altLang="en-US" dirty="0"/>
              <a:t>What are the </a:t>
            </a:r>
            <a:r>
              <a:rPr lang="en-GB" altLang="en-US" i="1" dirty="0"/>
              <a:t>steps</a:t>
            </a:r>
            <a:r>
              <a:rPr lang="en-GB" altLang="en-US" dirty="0"/>
              <a:t> used to create the following info? </a:t>
            </a:r>
          </a:p>
          <a:p>
            <a:r>
              <a:rPr lang="en-GB" altLang="en-US" dirty="0"/>
              <a:t>Contact details should be stored as a </a:t>
            </a:r>
            <a:r>
              <a:rPr lang="en-GB" altLang="en-US" dirty="0" err="1"/>
              <a:t>varray</a:t>
            </a:r>
            <a:r>
              <a:rPr lang="en-GB" altLang="en-US" dirty="0"/>
              <a:t> column in a relational table called students</a:t>
            </a:r>
          </a:p>
          <a:p>
            <a:endParaRPr lang="en-GB" altLang="en-US" sz="1600" dirty="0"/>
          </a:p>
          <a:p>
            <a:pPr lvl="1"/>
            <a:r>
              <a:rPr lang="en-GB" altLang="en-US" sz="2500" dirty="0"/>
              <a:t>Student id</a:t>
            </a:r>
          </a:p>
          <a:p>
            <a:pPr lvl="1"/>
            <a:r>
              <a:rPr lang="en-GB" altLang="en-US" sz="2500" dirty="0"/>
              <a:t>Surname</a:t>
            </a:r>
          </a:p>
          <a:p>
            <a:pPr lvl="1"/>
            <a:r>
              <a:rPr lang="en-GB" altLang="en-US" sz="2500" dirty="0"/>
              <a:t>contact home house no, street, town, postcode</a:t>
            </a:r>
          </a:p>
          <a:p>
            <a:pPr lvl="1"/>
            <a:r>
              <a:rPr lang="en-GB" altLang="en-US" sz="2500" dirty="0"/>
              <a:t>contact </a:t>
            </a:r>
            <a:r>
              <a:rPr lang="en-GB" altLang="en-US" sz="2500" dirty="0" err="1"/>
              <a:t>uni</a:t>
            </a:r>
            <a:r>
              <a:rPr lang="en-GB" altLang="en-US" sz="2500" dirty="0"/>
              <a:t> house no, street, town, postcode</a:t>
            </a:r>
          </a:p>
          <a:p>
            <a:pPr lvl="1"/>
            <a:r>
              <a:rPr lang="en-GB" altLang="en-US" sz="2500" dirty="0"/>
              <a:t>contact work house no, street, town, postcode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61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5050" y="274638"/>
            <a:ext cx="7497763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Think About Data Structure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84313"/>
            <a:ext cx="7643812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Note the repeating data</a:t>
            </a:r>
          </a:p>
          <a:p>
            <a:pPr eaLnBrk="1" hangingPunct="1">
              <a:lnSpc>
                <a:spcPct val="80000"/>
              </a:lnSpc>
            </a:pPr>
            <a:endParaRPr lang="en-GB" alt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 err="1"/>
              <a:t>student_id</a:t>
            </a:r>
            <a:r>
              <a:rPr lang="en-GB" altLang="en-US" sz="1400" dirty="0"/>
              <a:t>: 		10000			10001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surname: 		BROWN 			SMITH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location: 		HOME			HOME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 err="1"/>
              <a:t>house_no</a:t>
            </a:r>
            <a:r>
              <a:rPr lang="en-GB" altLang="en-US" sz="1400" dirty="0"/>
              <a:t>: 		22 			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street: 		FIR TREE STREET 		ELM GROVE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town: 		NORTHAMPTON		KETTERING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postcode: 		NN1 1NN			NN4 8YT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location: 		</a:t>
            </a:r>
            <a:r>
              <a:rPr lang="en-GB" altLang="en-US" sz="1400" dirty="0" err="1"/>
              <a:t>UNI</a:t>
            </a:r>
            <a:r>
              <a:rPr lang="en-GB" altLang="en-US" sz="1400" dirty="0"/>
              <a:t>			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 err="1"/>
              <a:t>house_no</a:t>
            </a:r>
            <a:r>
              <a:rPr lang="en-GB" altLang="en-US" sz="1400" dirty="0"/>
              <a:t>: 		2 			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street: 		OAK ROAD 			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town: 		BRISTOL			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postcode: 		BB1 3TR			NULL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location: 		WORK			WORK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 err="1"/>
              <a:t>house_no</a:t>
            </a:r>
            <a:r>
              <a:rPr lang="en-GB" altLang="en-US" sz="1400" dirty="0"/>
              <a:t>: 		8 			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street: 		APPLE CLOSE 		PEAR DRIVE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town: 		NORTHAMPTON		NORTHAMPTON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400" dirty="0"/>
              <a:t>postcode: 		NN2 5RF			NN3 8UU</a:t>
            </a:r>
          </a:p>
        </p:txBody>
      </p:sp>
    </p:spTree>
    <p:extLst>
      <p:ext uri="{BB962C8B-B14F-4D97-AF65-F5344CB8AC3E}">
        <p14:creationId xmlns:p14="http://schemas.microsoft.com/office/powerpoint/2010/main" val="318119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620688"/>
            <a:ext cx="8209037" cy="568801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1800" dirty="0"/>
              <a:t>What is a </a:t>
            </a:r>
            <a:r>
              <a:rPr lang="en-GB" altLang="en-US" sz="1800" dirty="0" err="1"/>
              <a:t>VARRAY</a:t>
            </a:r>
            <a:r>
              <a:rPr lang="en-GB" altLang="en-US" sz="1800" dirty="0"/>
              <a:t>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specify the maximum size of the </a:t>
            </a:r>
            <a:r>
              <a:rPr lang="en-GB" altLang="en-US" sz="1800" dirty="0" err="1"/>
              <a:t>VARRAY</a:t>
            </a:r>
            <a:r>
              <a:rPr lang="en-GB" altLang="en-US" sz="1800" dirty="0"/>
              <a:t>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Can you dynamically increase the size of an array?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type is a </a:t>
            </a:r>
            <a:r>
              <a:rPr lang="en-GB" altLang="en-US" sz="1800" dirty="0" err="1"/>
              <a:t>VARRAY</a:t>
            </a:r>
            <a:r>
              <a:rPr lang="en-GB" altLang="en-US" sz="1800" dirty="0"/>
              <a:t> stored as?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steps used to create and use a </a:t>
            </a:r>
            <a:r>
              <a:rPr lang="en-GB" altLang="en-US" sz="1800" dirty="0" err="1"/>
              <a:t>Varray</a:t>
            </a:r>
            <a:r>
              <a:rPr lang="en-GB" altLang="en-US" sz="1800" dirty="0"/>
              <a:t>?</a:t>
            </a:r>
          </a:p>
          <a:p>
            <a:pPr marL="365760" lvl="1" indent="0" eaLnBrk="1" hangingPunct="1"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. </a:t>
            </a:r>
          </a:p>
          <a:p>
            <a:pPr eaLnBrk="1" hangingPunct="1"/>
            <a:r>
              <a:rPr lang="en-GB" altLang="en-US" sz="1800" dirty="0"/>
              <a:t>What is the suffix used in Nested table names?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manage </a:t>
            </a:r>
            <a:r>
              <a:rPr lang="en-GB" altLang="en-US" sz="1800" dirty="0" err="1"/>
              <a:t>PK</a:t>
            </a:r>
            <a:r>
              <a:rPr lang="en-GB" altLang="en-US" sz="1800" dirty="0"/>
              <a:t> and </a:t>
            </a:r>
            <a:r>
              <a:rPr lang="en-GB" altLang="en-US" sz="1800" dirty="0" err="1"/>
              <a:t>FK</a:t>
            </a:r>
            <a:r>
              <a:rPr lang="en-GB" altLang="en-US" sz="1800" dirty="0"/>
              <a:t> relationships in nested tables?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steps used to create and use a Nested Table?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07904" y="476672"/>
            <a:ext cx="4794548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GB">
                <a:solidFill>
                  <a:srgbClr val="002060"/>
                </a:solidFill>
              </a:rPr>
              <a:t>Review This Week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Inserting using:</a:t>
            </a:r>
          </a:p>
          <a:p>
            <a:pPr lvl="1"/>
            <a:r>
              <a:rPr lang="en-GB" dirty="0"/>
              <a:t>Object columns</a:t>
            </a:r>
          </a:p>
          <a:p>
            <a:pPr lvl="1"/>
            <a:r>
              <a:rPr lang="en-GB" dirty="0"/>
              <a:t>Object tables</a:t>
            </a:r>
          </a:p>
          <a:p>
            <a:pPr lvl="1"/>
            <a:r>
              <a:rPr lang="en-GB" dirty="0" err="1"/>
              <a:t>VARRAYS</a:t>
            </a:r>
            <a:endParaRPr lang="en-GB" dirty="0"/>
          </a:p>
          <a:p>
            <a:pPr lvl="1"/>
            <a:r>
              <a:rPr lang="en-GB" dirty="0"/>
              <a:t>Nested Tables</a:t>
            </a:r>
          </a:p>
        </p:txBody>
      </p:sp>
    </p:spTree>
    <p:extLst>
      <p:ext uri="{BB962C8B-B14F-4D97-AF65-F5344CB8AC3E}">
        <p14:creationId xmlns:p14="http://schemas.microsoft.com/office/powerpoint/2010/main" val="14030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07904" y="476672"/>
            <a:ext cx="4794548" cy="90011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rgbClr val="002060"/>
                </a:solidFill>
              </a:rPr>
              <a:t>Review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9592" y="1268760"/>
            <a:ext cx="7488311" cy="4896197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are the two types of objects?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1800" dirty="0"/>
              <a:t>What do you call an </a:t>
            </a:r>
            <a:r>
              <a:rPr lang="en-GB" altLang="en-US" sz="1800" dirty="0" err="1"/>
              <a:t>ERD</a:t>
            </a:r>
            <a:r>
              <a:rPr lang="en-GB" altLang="en-US" sz="1800" dirty="0"/>
              <a:t> that includes objects?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additional syntax needed </a:t>
            </a:r>
            <a:r>
              <a:rPr lang="en-GB" altLang="en-US" sz="1800" b="1" i="1" dirty="0"/>
              <a:t>at the end </a:t>
            </a:r>
            <a:r>
              <a:rPr lang="en-GB" altLang="en-US" sz="1800" dirty="0"/>
              <a:t>of a object definition?</a:t>
            </a:r>
          </a:p>
          <a:p>
            <a:pPr marL="365760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Why is the additional syntax needed?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1800" dirty="0"/>
              <a:t>Why can you include ‘or replace’ in a type definition ?</a:t>
            </a:r>
          </a:p>
          <a:p>
            <a:pPr eaLnBrk="1" hangingPunct="1"/>
            <a:endParaRPr lang="en-GB" altLang="en-US" sz="1800" dirty="0"/>
          </a:p>
          <a:p>
            <a:pPr eaLnBrk="1" hangingPunct="1"/>
            <a:r>
              <a:rPr lang="en-GB" altLang="en-US" sz="1800" dirty="0"/>
              <a:t>What information will be displayed if you query a ref column using the traditional style?</a:t>
            </a:r>
          </a:p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13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6984776" cy="3603812"/>
          </a:xfrm>
        </p:spPr>
        <p:txBody>
          <a:bodyPr/>
          <a:lstStyle/>
          <a:p>
            <a:r>
              <a:rPr lang="en-GB" dirty="0"/>
              <a:t>Establish steps to 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define:</a:t>
            </a:r>
          </a:p>
          <a:p>
            <a:pPr lvl="1"/>
            <a:r>
              <a:rPr lang="en-GB" dirty="0" err="1"/>
              <a:t>Varrays</a:t>
            </a:r>
            <a:endParaRPr lang="en-GB" dirty="0"/>
          </a:p>
          <a:p>
            <a:pPr lvl="1"/>
            <a:r>
              <a:rPr lang="en-GB" dirty="0"/>
              <a:t>Nested tables</a:t>
            </a:r>
          </a:p>
        </p:txBody>
      </p:sp>
    </p:spTree>
    <p:extLst>
      <p:ext uri="{BB962C8B-B14F-4D97-AF65-F5344CB8AC3E}">
        <p14:creationId xmlns:p14="http://schemas.microsoft.com/office/powerpoint/2010/main" val="302643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7"/>
          </a:xfrm>
        </p:spPr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4" name="Line 58"/>
          <p:cNvSpPr>
            <a:spLocks noChangeShapeType="1"/>
          </p:cNvSpPr>
          <p:nvPr/>
        </p:nvSpPr>
        <p:spPr bwMode="auto">
          <a:xfrm>
            <a:off x="7239001" y="3057525"/>
            <a:ext cx="717376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59"/>
          <p:cNvSpPr>
            <a:spLocks noChangeShapeType="1"/>
          </p:cNvSpPr>
          <p:nvPr/>
        </p:nvSpPr>
        <p:spPr bwMode="auto">
          <a:xfrm>
            <a:off x="7956377" y="3057525"/>
            <a:ext cx="0" cy="1951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576388" y="1912938"/>
            <a:ext cx="1296987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site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765300" y="3424238"/>
            <a:ext cx="1296988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student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4014788" y="3417888"/>
            <a:ext cx="1296987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course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5951538" y="2903538"/>
            <a:ext cx="1298575" cy="2825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instructor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30963" y="1879600"/>
            <a:ext cx="1381125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46800" y="3846513"/>
            <a:ext cx="15287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130925" y="4381500"/>
            <a:ext cx="168116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invoice_Item_table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203450" y="4849813"/>
            <a:ext cx="1827213" cy="336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addresses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90688" y="2895600"/>
            <a:ext cx="1476375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attendance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>
            <a:off x="5341938" y="2038350"/>
            <a:ext cx="1089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2873375" y="2060575"/>
            <a:ext cx="1065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1958975" y="2195513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1944688" y="2592388"/>
            <a:ext cx="2025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3822700" y="2520950"/>
            <a:ext cx="207963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3806825" y="2592388"/>
            <a:ext cx="192088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4625975" y="2770188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 flipV="1">
            <a:off x="4460875" y="2770188"/>
            <a:ext cx="165100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4625975" y="2770188"/>
            <a:ext cx="1920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2387600" y="2732088"/>
            <a:ext cx="1611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2387600" y="2732088"/>
            <a:ext cx="0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H="1">
            <a:off x="2163763" y="2790825"/>
            <a:ext cx="22383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2387600" y="2797175"/>
            <a:ext cx="26670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2376488" y="3173413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198688" y="3173413"/>
            <a:ext cx="161925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2360613" y="3179763"/>
            <a:ext cx="17938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 flipV="1">
            <a:off x="2136775" y="3708400"/>
            <a:ext cx="18097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2317750" y="3708400"/>
            <a:ext cx="192088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6623050" y="2606675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5268913" y="2606675"/>
            <a:ext cx="1354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 flipV="1">
            <a:off x="5283200" y="2533650"/>
            <a:ext cx="220663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H="1">
            <a:off x="5297488" y="2613025"/>
            <a:ext cx="222250" cy="6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4454525" y="3708400"/>
            <a:ext cx="13652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 flipH="1">
            <a:off x="4605338" y="3695700"/>
            <a:ext cx="177800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 flipH="1">
            <a:off x="1289050" y="3543300"/>
            <a:ext cx="446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V="1">
            <a:off x="2925763" y="5199063"/>
            <a:ext cx="0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6856413" y="4189413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62"/>
          <p:cNvSpPr>
            <a:spLocks noChangeShapeType="1"/>
          </p:cNvSpPr>
          <p:nvPr/>
        </p:nvSpPr>
        <p:spPr bwMode="auto">
          <a:xfrm flipH="1">
            <a:off x="5221288" y="4567238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63"/>
          <p:cNvSpPr>
            <a:spLocks/>
          </p:cNvSpPr>
          <p:nvPr/>
        </p:nvSpPr>
        <p:spPr bwMode="auto">
          <a:xfrm>
            <a:off x="6088063" y="3179763"/>
            <a:ext cx="833437" cy="141287"/>
          </a:xfrm>
          <a:custGeom>
            <a:avLst/>
            <a:gdLst>
              <a:gd name="T0" fmla="*/ 0 w 840"/>
              <a:gd name="T1" fmla="*/ 0 h 318"/>
              <a:gd name="T2" fmla="*/ 2147483647 w 840"/>
              <a:gd name="T3" fmla="*/ 2147483647 h 318"/>
              <a:gd name="T4" fmla="*/ 2147483647 w 840"/>
              <a:gd name="T5" fmla="*/ 2147483647 h 318"/>
              <a:gd name="T6" fmla="*/ 0 60000 65536"/>
              <a:gd name="T7" fmla="*/ 0 60000 65536"/>
              <a:gd name="T8" fmla="*/ 0 60000 65536"/>
              <a:gd name="T9" fmla="*/ 0 w 840"/>
              <a:gd name="T10" fmla="*/ 0 h 318"/>
              <a:gd name="T11" fmla="*/ 840 w 840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318">
                <a:moveTo>
                  <a:pt x="0" y="0"/>
                </a:moveTo>
                <a:cubicBezTo>
                  <a:pt x="132" y="156"/>
                  <a:pt x="265" y="312"/>
                  <a:pt x="405" y="315"/>
                </a:cubicBezTo>
                <a:cubicBezTo>
                  <a:pt x="545" y="318"/>
                  <a:pt x="765" y="68"/>
                  <a:pt x="840" y="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6681788" y="3192463"/>
            <a:ext cx="58737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 flipV="1">
            <a:off x="6757988" y="3179763"/>
            <a:ext cx="15875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66"/>
          <p:cNvSpPr>
            <a:spLocks noChangeShapeType="1"/>
          </p:cNvSpPr>
          <p:nvPr/>
        </p:nvSpPr>
        <p:spPr bwMode="auto">
          <a:xfrm flipH="1">
            <a:off x="1146175" y="5618163"/>
            <a:ext cx="124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7" name="Group 70"/>
          <p:cNvGrpSpPr>
            <a:grpSpLocks/>
          </p:cNvGrpSpPr>
          <p:nvPr/>
        </p:nvGrpSpPr>
        <p:grpSpPr bwMode="auto">
          <a:xfrm>
            <a:off x="1146175" y="2028825"/>
            <a:ext cx="385763" cy="3589338"/>
            <a:chOff x="300" y="1215"/>
            <a:chExt cx="182" cy="3266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 flipV="1">
              <a:off x="300" y="1215"/>
              <a:ext cx="0" cy="3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68"/>
            <p:cNvSpPr>
              <a:spLocks noChangeShapeType="1"/>
            </p:cNvSpPr>
            <p:nvPr/>
          </p:nvSpPr>
          <p:spPr bwMode="auto">
            <a:xfrm>
              <a:off x="300" y="12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278063" y="5445125"/>
            <a:ext cx="1622425" cy="334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address_type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3779838" y="1773238"/>
            <a:ext cx="1546225" cy="493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 dirty="0" err="1">
                <a:latin typeface="Arial" charset="0"/>
              </a:rPr>
              <a:t>classroom_varray_type</a:t>
            </a:r>
            <a:endParaRPr lang="en-GB" altLang="en-US" sz="1800" b="1" dirty="0">
              <a:latin typeface="Arial" charset="0"/>
            </a:endParaRPr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V="1">
            <a:off x="2341563" y="41497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2341563" y="4581525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V="1">
            <a:off x="2341563" y="37163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1735138" y="3886200"/>
            <a:ext cx="1296987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company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6" name="Line 79"/>
          <p:cNvSpPr>
            <a:spLocks noChangeShapeType="1"/>
          </p:cNvSpPr>
          <p:nvPr/>
        </p:nvSpPr>
        <p:spPr bwMode="auto">
          <a:xfrm flipV="1">
            <a:off x="4602163" y="3716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AutoShape 15"/>
          <p:cNvSpPr>
            <a:spLocks noChangeArrowheads="1"/>
          </p:cNvSpPr>
          <p:nvPr/>
        </p:nvSpPr>
        <p:spPr bwMode="auto">
          <a:xfrm>
            <a:off x="3897313" y="3898900"/>
            <a:ext cx="1592262" cy="28416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subject_area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 flipH="1">
            <a:off x="4003675" y="5008563"/>
            <a:ext cx="395270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>
            <a:off x="1270000" y="50292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>
            <a:off x="1270000" y="354330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>
            <a:off x="3778250" y="4572000"/>
            <a:ext cx="163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V="1">
            <a:off x="3789363" y="4445000"/>
            <a:ext cx="1651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3925888" y="4421188"/>
            <a:ext cx="1295400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invoice</a:t>
            </a:r>
            <a:endParaRPr lang="en-GB" altLang="en-US" sz="1800" b="1">
              <a:latin typeface="Arial" charset="0"/>
            </a:endParaRP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3998913" y="2493963"/>
            <a:ext cx="1298575" cy="284162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</a:rPr>
              <a:t>offering</a:t>
            </a:r>
            <a:endParaRPr lang="en-GB" altLang="en-US" sz="1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6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002060"/>
                </a:solidFill>
              </a:rPr>
              <a:t>Variable-size</a:t>
            </a:r>
            <a:r>
              <a:rPr lang="en-GB" dirty="0"/>
              <a:t> array</a:t>
            </a:r>
          </a:p>
          <a:p>
            <a:r>
              <a:rPr lang="en-GB" dirty="0"/>
              <a:t>Each element has an index</a:t>
            </a:r>
          </a:p>
          <a:p>
            <a:r>
              <a:rPr lang="en-GB" dirty="0"/>
              <a:t>Index corresponds to the position of the element in the array</a:t>
            </a:r>
          </a:p>
          <a:p>
            <a:r>
              <a:rPr lang="en-GB" dirty="0"/>
              <a:t>An </a:t>
            </a:r>
            <a:r>
              <a:rPr lang="en-GB" i="1" dirty="0">
                <a:solidFill>
                  <a:srgbClr val="002060"/>
                </a:solidFill>
              </a:rPr>
              <a:t>ordered</a:t>
            </a:r>
            <a:r>
              <a:rPr lang="en-GB" dirty="0"/>
              <a:t> set</a:t>
            </a:r>
          </a:p>
          <a:p>
            <a:r>
              <a:rPr lang="en-GB" dirty="0"/>
              <a:t>First </a:t>
            </a:r>
            <a:r>
              <a:rPr lang="en-GB" i="1" dirty="0">
                <a:solidFill>
                  <a:srgbClr val="002060"/>
                </a:solidFill>
              </a:rPr>
              <a:t>collection type </a:t>
            </a:r>
            <a:r>
              <a:rPr lang="en-GB" dirty="0"/>
              <a:t>under Oracle 8i</a:t>
            </a:r>
          </a:p>
          <a:p>
            <a:r>
              <a:rPr lang="en-GB" dirty="0"/>
              <a:t>All elements are stored in a single column</a:t>
            </a:r>
          </a:p>
          <a:p>
            <a:r>
              <a:rPr lang="en-GB" dirty="0"/>
              <a:t>Not dynamic</a:t>
            </a:r>
          </a:p>
        </p:txBody>
      </p:sp>
    </p:spTree>
    <p:extLst>
      <p:ext uri="{BB962C8B-B14F-4D97-AF65-F5344CB8AC3E}">
        <p14:creationId xmlns:p14="http://schemas.microsoft.com/office/powerpoint/2010/main" val="21148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476672"/>
            <a:ext cx="7497763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</a:rPr>
              <a:t>Steps to Creating a </a:t>
            </a:r>
            <a:r>
              <a:rPr lang="en-GB" dirty="0" err="1">
                <a:solidFill>
                  <a:srgbClr val="002060"/>
                </a:solidFill>
              </a:rPr>
              <a:t>VARRAY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557338"/>
            <a:ext cx="7993063" cy="4824412"/>
          </a:xfrm>
        </p:spPr>
        <p:txBody>
          <a:bodyPr/>
          <a:lstStyle/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b="1" i="1" u="sng" dirty="0"/>
              <a:t>Step 1</a:t>
            </a:r>
            <a:r>
              <a:rPr lang="en-GB" altLang="en-US" sz="2400" i="1" u="sng" dirty="0"/>
              <a:t>: Create the type</a:t>
            </a:r>
          </a:p>
          <a:p>
            <a:pPr marL="346075" indent="-346075" eaLnBrk="1" hangingPunct="1">
              <a:lnSpc>
                <a:spcPct val="80000"/>
              </a:lnSpc>
            </a:pPr>
            <a:endParaRPr lang="en-GB" altLang="en-US" sz="400" dirty="0"/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altLang="en-US" sz="2000" i="1" dirty="0" err="1">
                <a:solidFill>
                  <a:srgbClr val="475A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 (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DATATYPE(SIZE),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 DATATYPE(SIZE), 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 DATATYPE(SIZE));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</a:p>
          <a:p>
            <a:pPr marL="982663" lvl="1" indent="-15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b="1" i="1" u="sng" dirty="0"/>
              <a:t>Step 2:</a:t>
            </a:r>
            <a:r>
              <a:rPr lang="en-GB" altLang="en-US" sz="2400" i="1" u="sng" dirty="0"/>
              <a:t> Use the type definition to create the </a:t>
            </a:r>
            <a:r>
              <a:rPr lang="en-GB" altLang="en-US" sz="2400" i="1" u="sng" dirty="0" err="1"/>
              <a:t>varray</a:t>
            </a:r>
            <a:endParaRPr lang="en-GB" altLang="en-US" sz="2400" i="1" u="sng" dirty="0"/>
          </a:p>
          <a:p>
            <a:pPr marL="346075" indent="-346075" eaLnBrk="1" hangingPunct="1">
              <a:lnSpc>
                <a:spcPct val="80000"/>
              </a:lnSpc>
            </a:pPr>
            <a:endParaRPr lang="en-GB" altLang="en-US" sz="300" dirty="0"/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/>
              <a:t>   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</a:t>
            </a:r>
            <a:r>
              <a:rPr lang="en-US" altLang="en-US" sz="2000" i="1" dirty="0" err="1">
                <a:solidFill>
                  <a:srgbClr val="475A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varray_type_name</a:t>
            </a:r>
            <a:r>
              <a:rPr lang="en-US" altLang="en-US" sz="2000" i="1" dirty="0">
                <a:solidFill>
                  <a:srgbClr val="475A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(size) OF </a:t>
            </a:r>
            <a:r>
              <a:rPr lang="en-US" altLang="en-US" sz="2000" i="1" dirty="0" err="1">
                <a:solidFill>
                  <a:srgbClr val="475A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marL="346075" indent="-34607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marL="346075" indent="-346075" eaLnBrk="1" hangingPunct="1">
              <a:lnSpc>
                <a:spcPct val="80000"/>
              </a:lnSpc>
            </a:pPr>
            <a:endParaRPr lang="en-GB" altLang="en-US" sz="2400" dirty="0"/>
          </a:p>
          <a:p>
            <a:pPr marL="346075" indent="-346075" eaLnBrk="1" hangingPunct="1">
              <a:lnSpc>
                <a:spcPct val="80000"/>
              </a:lnSpc>
            </a:pPr>
            <a:r>
              <a:rPr lang="en-GB" altLang="en-US" sz="2400" dirty="0" err="1"/>
              <a:t>VARRAY</a:t>
            </a:r>
            <a:r>
              <a:rPr lang="en-GB" altLang="en-US" sz="2400" dirty="0"/>
              <a:t>(size) limits number of individual elements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187624" y="5078888"/>
            <a:ext cx="5688632" cy="419457"/>
          </a:xfrm>
          <a:prstGeom prst="bracketPair">
            <a:avLst>
              <a:gd name="adj" fmla="val 8051"/>
            </a:avLst>
          </a:prstGeom>
          <a:noFill/>
          <a:ln w="38100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rot="0" vert="horz" wrap="square" lIns="45720" tIns="45720" rIns="45720" bIns="45720" anchor="t" anchorCtr="0" upright="1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Convention for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varray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type names is suffix </a:t>
            </a:r>
            <a:r>
              <a:rPr lang="en-GB" sz="2000" b="1" i="1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GB" sz="2000" b="1" i="1" dirty="0" err="1">
                <a:solidFill>
                  <a:schemeClr val="tx2">
                    <a:lumMod val="50000"/>
                  </a:schemeClr>
                </a:solidFill>
              </a:rPr>
              <a:t>varray_type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dirty="0" err="1"/>
              <a:t>VARRAYS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6696744" cy="422394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May be referenced in original definition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sites(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site_id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NUMBER(6),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classroom </a:t>
            </a:r>
            <a:r>
              <a:rPr lang="en-GB" sz="18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classroom_varray_type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May be added to existing relational table</a:t>
            </a:r>
          </a:p>
          <a:p>
            <a:r>
              <a:rPr lang="en-GB" dirty="0"/>
              <a:t>Using ALTER statement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sites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(classroom </a:t>
            </a:r>
            <a:r>
              <a:rPr lang="en-GB" sz="1800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classroom_varray_type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Adds a template to the table</a:t>
            </a:r>
          </a:p>
          <a:p>
            <a:r>
              <a:rPr lang="en-GB" dirty="0"/>
              <a:t>Stored as a BLOB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176" y="5901730"/>
            <a:ext cx="223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objects_definition.txt</a:t>
            </a:r>
          </a:p>
        </p:txBody>
      </p:sp>
    </p:spTree>
    <p:extLst>
      <p:ext uri="{BB962C8B-B14F-4D97-AF65-F5344CB8AC3E}">
        <p14:creationId xmlns:p14="http://schemas.microsoft.com/office/powerpoint/2010/main" val="13880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853376" cy="3603812"/>
          </a:xfrm>
        </p:spPr>
        <p:txBody>
          <a:bodyPr/>
          <a:lstStyle/>
          <a:p>
            <a:r>
              <a:rPr lang="en-GB" b="1" i="1" dirty="0">
                <a:solidFill>
                  <a:srgbClr val="002060"/>
                </a:solidFill>
              </a:rPr>
              <a:t>Unordered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set of data elements</a:t>
            </a:r>
          </a:p>
          <a:p>
            <a:r>
              <a:rPr lang="en-GB" b="1" i="1" dirty="0">
                <a:solidFill>
                  <a:srgbClr val="002060"/>
                </a:solidFill>
              </a:rPr>
              <a:t>Same</a:t>
            </a:r>
            <a:r>
              <a:rPr lang="en-GB" dirty="0"/>
              <a:t> data type</a:t>
            </a:r>
          </a:p>
          <a:p>
            <a:r>
              <a:rPr lang="en-GB" b="1" i="1" dirty="0">
                <a:solidFill>
                  <a:srgbClr val="002060"/>
                </a:solidFill>
              </a:rPr>
              <a:t>Second</a:t>
            </a:r>
            <a:r>
              <a:rPr lang="en-GB" dirty="0"/>
              <a:t> collection type in Oracle8i</a:t>
            </a:r>
          </a:p>
          <a:p>
            <a:r>
              <a:rPr lang="en-GB" dirty="0"/>
              <a:t>Contains a single column</a:t>
            </a:r>
          </a:p>
          <a:p>
            <a:r>
              <a:rPr lang="en-GB" dirty="0"/>
              <a:t>If the column is an object type</a:t>
            </a:r>
          </a:p>
          <a:p>
            <a:pPr lvl="1"/>
            <a:r>
              <a:rPr lang="en-GB" dirty="0"/>
              <a:t>The column is considered as a multicolumn table </a:t>
            </a:r>
          </a:p>
          <a:p>
            <a:pPr lvl="1"/>
            <a:r>
              <a:rPr lang="en-GB" dirty="0"/>
              <a:t>Each attribute of the object type is a column</a:t>
            </a:r>
          </a:p>
        </p:txBody>
      </p:sp>
    </p:spTree>
    <p:extLst>
      <p:ext uri="{BB962C8B-B14F-4D97-AF65-F5344CB8AC3E}">
        <p14:creationId xmlns:p14="http://schemas.microsoft.com/office/powerpoint/2010/main" val="38204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>
            <a:off x="5435526" y="2636664"/>
            <a:ext cx="28813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Line 49"/>
          <p:cNvSpPr>
            <a:spLocks noChangeShapeType="1"/>
          </p:cNvSpPr>
          <p:nvPr/>
        </p:nvSpPr>
        <p:spPr bwMode="auto">
          <a:xfrm>
            <a:off x="3779764" y="3068464"/>
            <a:ext cx="43338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aphicFrame>
        <p:nvGraphicFramePr>
          <p:cNvPr id="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01850"/>
              </p:ext>
            </p:extLst>
          </p:nvPr>
        </p:nvGraphicFramePr>
        <p:xfrm>
          <a:off x="755576" y="2204864"/>
          <a:ext cx="4679950" cy="1871661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2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invoice 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company_id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invoice_item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82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 marL="82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8255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39575"/>
              </p:ext>
            </p:extLst>
          </p:nvPr>
        </p:nvGraphicFramePr>
        <p:xfrm>
          <a:off x="4248076" y="2997026"/>
          <a:ext cx="4068763" cy="2805114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 _id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course_title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8255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451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8255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617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8255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237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8255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189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PRINCE2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8255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180</a:t>
                      </a:r>
                      <a:endParaRPr kumimoji="0" 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1550:50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208"/>
          <p:cNvSpPr txBox="1">
            <a:spLocks noChangeArrowheads="1"/>
          </p:cNvSpPr>
          <p:nvPr/>
        </p:nvSpPr>
        <p:spPr bwMode="auto">
          <a:xfrm>
            <a:off x="6011789" y="5805314"/>
            <a:ext cx="230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GB" altLang="en-US" sz="2000" b="1" dirty="0" err="1">
                <a:solidFill>
                  <a:srgbClr val="002060"/>
                </a:solidFill>
                <a:effectLst/>
              </a:rPr>
              <a:t>invoice_items_table</a:t>
            </a:r>
            <a:endParaRPr lang="en-GB" altLang="en-US" sz="20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3779764" y="2636664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Text Box 209"/>
          <p:cNvSpPr txBox="1">
            <a:spLocks noChangeArrowheads="1"/>
          </p:cNvSpPr>
          <p:nvPr/>
        </p:nvSpPr>
        <p:spPr bwMode="auto">
          <a:xfrm>
            <a:off x="755576" y="1772816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572314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GB" altLang="en-US" sz="2000" b="1" dirty="0">
                <a:solidFill>
                  <a:srgbClr val="002060"/>
                </a:solidFill>
                <a:effectLst/>
              </a:rPr>
              <a:t>invoices</a:t>
            </a:r>
          </a:p>
        </p:txBody>
      </p:sp>
    </p:spTree>
    <p:extLst>
      <p:ext uri="{BB962C8B-B14F-4D97-AF65-F5344CB8AC3E}">
        <p14:creationId xmlns:p14="http://schemas.microsoft.com/office/powerpoint/2010/main" val="35808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1946</TotalTime>
  <Words>1209</Words>
  <Application>Microsoft Office PowerPoint</Application>
  <PresentationFormat>On-screen Show (4:3)</PresentationFormat>
  <Paragraphs>255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Brush Script MT</vt:lpstr>
      <vt:lpstr>Calibri</vt:lpstr>
      <vt:lpstr>Constantia</vt:lpstr>
      <vt:lpstr>Courier New</vt:lpstr>
      <vt:lpstr>Franklin Gothic Book</vt:lpstr>
      <vt:lpstr>Rage Italic</vt:lpstr>
      <vt:lpstr>Times New Roman</vt:lpstr>
      <vt:lpstr>Wingdings</vt:lpstr>
      <vt:lpstr>Wingdings 2</vt:lpstr>
      <vt:lpstr>Pushpin</vt:lpstr>
      <vt:lpstr>Databases 2 Object Definition</vt:lpstr>
      <vt:lpstr>Review Last Week</vt:lpstr>
      <vt:lpstr>Objectives</vt:lpstr>
      <vt:lpstr>Schema</vt:lpstr>
      <vt:lpstr>VARRAY</vt:lpstr>
      <vt:lpstr>Steps to Creating a VARRAY</vt:lpstr>
      <vt:lpstr>Using VARRAYS</vt:lpstr>
      <vt:lpstr>Nested Tables</vt:lpstr>
      <vt:lpstr>Nested Tables</vt:lpstr>
      <vt:lpstr>Steps to Creating Nested Table</vt:lpstr>
      <vt:lpstr>Steps to Creating Nested Table</vt:lpstr>
      <vt:lpstr>Dropping Collection Types</vt:lpstr>
      <vt:lpstr>Activity 1 – Creating Varrays</vt:lpstr>
      <vt:lpstr>Think About Data Structure</vt:lpstr>
      <vt:lpstr>PowerPoint Presentation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Windows User</cp:lastModifiedBy>
  <cp:revision>59</cp:revision>
  <dcterms:created xsi:type="dcterms:W3CDTF">2015-08-21T13:35:31Z</dcterms:created>
  <dcterms:modified xsi:type="dcterms:W3CDTF">2020-10-07T09:29:06Z</dcterms:modified>
</cp:coreProperties>
</file>