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3"/>
  </p:notesMasterIdLst>
  <p:sldIdLst>
    <p:sldId id="256" r:id="rId2"/>
    <p:sldId id="319" r:id="rId3"/>
    <p:sldId id="375" r:id="rId4"/>
    <p:sldId id="323" r:id="rId5"/>
    <p:sldId id="333" r:id="rId6"/>
    <p:sldId id="324" r:id="rId7"/>
    <p:sldId id="322" r:id="rId8"/>
    <p:sldId id="334" r:id="rId9"/>
    <p:sldId id="335" r:id="rId10"/>
    <p:sldId id="336" r:id="rId11"/>
    <p:sldId id="349" r:id="rId12"/>
    <p:sldId id="350" r:id="rId13"/>
    <p:sldId id="351" r:id="rId14"/>
    <p:sldId id="354" r:id="rId15"/>
    <p:sldId id="355" r:id="rId16"/>
    <p:sldId id="356" r:id="rId17"/>
    <p:sldId id="358" r:id="rId18"/>
    <p:sldId id="359" r:id="rId19"/>
    <p:sldId id="360" r:id="rId20"/>
    <p:sldId id="376" r:id="rId21"/>
    <p:sldId id="30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1773" autoAdjust="0"/>
  </p:normalViewPr>
  <p:slideViewPr>
    <p:cSldViewPr>
      <p:cViewPr varScale="1">
        <p:scale>
          <a:sx n="56" d="100"/>
          <a:sy n="56" d="100"/>
        </p:scale>
        <p:origin x="7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CCE0E-FE1F-49A4-BA83-4C4DD4D73FEF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0828B4-18E2-41E9-8FD8-EBA38622E6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29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4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b="1" dirty="0" smtClean="0"/>
              <a:t>adjective</a:t>
            </a:r>
            <a:r>
              <a:rPr lang="en-GB" dirty="0" smtClean="0"/>
              <a:t> / aggregate / formed or calculated by the combination of many separate items </a:t>
            </a:r>
          </a:p>
          <a:p>
            <a:r>
              <a:rPr lang="en-GB" b="1" dirty="0" smtClean="0"/>
              <a:t>noun</a:t>
            </a:r>
            <a:r>
              <a:rPr lang="en-GB" dirty="0" smtClean="0"/>
              <a:t> / aggregate /  a whole formed by combining several different elements. </a:t>
            </a:r>
          </a:p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9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828B4-18E2-41E9-8FD8-EBA38622E63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74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z="1000" dirty="0" smtClean="0"/>
          </a:p>
        </p:txBody>
      </p:sp>
      <p:sp>
        <p:nvSpPr>
          <p:cNvPr id="5837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4E46861-6376-4CE9-B743-268D52D86567}" type="slidenum">
              <a:rPr lang="en-GB" sz="1200">
                <a:latin typeface="Calibri" pitchFamily="34" charset="0"/>
              </a:rPr>
              <a:pPr algn="r"/>
              <a:t>20</a:t>
            </a:fld>
            <a:endParaRPr lang="en-GB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7C9219-4E64-445C-B72A-DDD56C27680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z="1000" dirty="0" smtClean="0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8B8D38-CAED-4B87-A7C3-44766234E30D}" type="slidenum">
              <a:rPr lang="en-GB" sz="1200">
                <a:latin typeface="Calibri" pitchFamily="34" charset="0"/>
              </a:rPr>
              <a:pPr algn="r"/>
              <a:t>3</a:t>
            </a:fld>
            <a:endParaRPr lang="en-GB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AA1E0-B8B4-4C35-A079-75950F91B69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0C5D83-17AC-424B-A48B-F9DFAB8D08E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02ACCA-D523-4FF8-AA2F-01B8C160B2A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F17AF-FA72-4C02-8E93-A0CB68074DC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C6474-3FFB-4DA3-8D18-7A452FCFC39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15AF18-F0EB-4B18-896B-04544C44713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BB7F4-3E1E-4387-B32F-000440D9052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7709A-41F5-42DD-B45A-0D12DB1DB406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62B051-71F9-451F-AD38-EC41CD017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23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D8E98-7E06-4FE3-9571-EDD00EFB42E6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4981-8691-40AA-A342-447B29CB98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1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919E8-C807-4A44-B43E-FD05C29D51E0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4CE0-EBC2-438E-A764-B671CA0AD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95F3D-B8B2-4546-B22C-AF7A46562A96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0718-9272-44CE-8BD9-6AB91D987E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8BFB3-1920-4BF4-A4CE-7875ACE02AE1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18250-6DAF-4029-B316-0C2FB6BF3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7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42527-F9D1-485A-9378-23A98744ABC0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EAB4-8B77-4BEB-9C76-C69D3FA66D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0DF8-AC81-4748-ADC9-F7EF0B14E2D4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E4B9-1D3D-439A-A0E1-417E0E32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D4AE-4DCB-41CB-91B9-1EEB1DB4CB4F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C5A1C-1E1F-4CC5-9099-5F52F5E3C7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BF05-1EF9-4B31-ACC3-F8E4E17BAC85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8A7-7285-4F00-AE18-0B8E4B55DB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7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90181-4907-463C-9E84-36659F04C973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0ED4-BDA0-4E4D-BA3D-0793D75F8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75631-2E2E-44F6-9541-4D7643B87E7C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6D07A-FC67-4946-9D08-0923FB95B2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2A3882-DA15-45BF-B649-36EE5F60BD70}" type="datetimeFigureOut">
              <a:rPr lang="en-GB"/>
              <a:pPr>
                <a:defRPr/>
              </a:pPr>
              <a:t>08/12/2020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Rage Italic" pitchFamily="66" charset="0"/>
                <a:cs typeface="+mn-cs"/>
              </a:defRPr>
            </a:lvl1pPr>
          </a:lstStyle>
          <a:p>
            <a:pPr>
              <a:defRPr/>
            </a:pPr>
            <a:fld id="{5C14B8B7-577A-4B19-90F8-3F45B501D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6" r:id="rId8"/>
    <p:sldLayoutId id="2147484077" r:id="rId9"/>
    <p:sldLayoutId id="2147484073" r:id="rId10"/>
    <p:sldLayoutId id="21474840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Databases 2</a:t>
            </a:r>
            <a:br>
              <a:rPr lang="en-GB" altLang="en-US" dirty="0" smtClean="0"/>
            </a:br>
            <a:r>
              <a:rPr lang="en-GB" altLang="en-US" dirty="0" smtClean="0"/>
              <a:t>Functions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 smtClean="0"/>
              <a:t>Carole Morrell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Activity - 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844825"/>
            <a:ext cx="7343775" cy="4321026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GB" dirty="0" smtClean="0"/>
              <a:t>Write a </a:t>
            </a:r>
            <a:r>
              <a:rPr lang="en-GB" dirty="0"/>
              <a:t>query showing </a:t>
            </a:r>
            <a:r>
              <a:rPr lang="en-GB" dirty="0" smtClean="0"/>
              <a:t>staffs </a:t>
            </a:r>
            <a:r>
              <a:rPr lang="en-GB" dirty="0" smtClean="0"/>
              <a:t>whose </a:t>
            </a:r>
            <a:r>
              <a:rPr lang="en-GB" dirty="0"/>
              <a:t>: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Surname starts between a-f 	</a:t>
            </a:r>
            <a:r>
              <a:rPr lang="en-GB" i="1" dirty="0"/>
              <a:t>and</a:t>
            </a:r>
            <a:r>
              <a:rPr lang="en-GB" dirty="0"/>
              <a:t> 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Hourly pay is between £8-£10 	</a:t>
            </a:r>
            <a:r>
              <a:rPr lang="en-GB" i="1" dirty="0"/>
              <a:t>and</a:t>
            </a:r>
            <a:r>
              <a:rPr lang="en-GB" dirty="0"/>
              <a:t> 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contact number is either </a:t>
            </a:r>
            <a:r>
              <a:rPr lang="en-GB" dirty="0" smtClean="0"/>
              <a:t>'01234567' </a:t>
            </a:r>
            <a:r>
              <a:rPr lang="en-GB" dirty="0"/>
              <a:t>or </a:t>
            </a:r>
            <a:r>
              <a:rPr lang="en-GB" dirty="0" smtClean="0"/>
              <a:t>'0123458'</a:t>
            </a:r>
            <a:endParaRPr lang="en-GB" dirty="0"/>
          </a:p>
          <a:p>
            <a:pPr marL="447675" indent="-447675">
              <a:lnSpc>
                <a:spcPct val="80000"/>
              </a:lnSpc>
            </a:pPr>
            <a:endParaRPr lang="en-GB" sz="1100" dirty="0"/>
          </a:p>
          <a:p>
            <a:pPr marL="447675" indent="-447675">
              <a:lnSpc>
                <a:spcPct val="80000"/>
              </a:lnSpc>
            </a:pPr>
            <a:r>
              <a:rPr lang="en-GB" dirty="0"/>
              <a:t>Possible Answer :</a:t>
            </a:r>
          </a:p>
          <a:p>
            <a:pPr marL="447675" indent="-447675">
              <a:lnSpc>
                <a:spcPct val="80000"/>
              </a:lnSpc>
            </a:pPr>
            <a:endParaRPr lang="en-GB" sz="105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 smtClean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 smtClean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 smtClean="0"/>
          </a:p>
          <a:p>
            <a:pPr marL="0" indent="0">
              <a:buNone/>
              <a:defRPr/>
            </a:pPr>
            <a:endParaRPr lang="en-GB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60848"/>
            <a:ext cx="7344816" cy="3600400"/>
          </a:xfrm>
        </p:spPr>
        <p:txBody>
          <a:bodyPr/>
          <a:lstStyle/>
          <a:p>
            <a:pPr marL="889000" lvl="1" indent="-439738">
              <a:buFont typeface="Verdana" pitchFamily="34" charset="0"/>
              <a:buNone/>
            </a:pP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128792" cy="4320480"/>
          </a:xfrm>
        </p:spPr>
        <p:txBody>
          <a:bodyPr/>
          <a:lstStyle/>
          <a:p>
            <a:pPr marL="447675" indent="-447675">
              <a:lnSpc>
                <a:spcPct val="90000"/>
              </a:lnSpc>
              <a:tabLst>
                <a:tab pos="2057400" algn="l"/>
              </a:tabLst>
            </a:pPr>
            <a:r>
              <a:rPr lang="en-GB" dirty="0"/>
              <a:t>SQL can be used to process statistical functions</a:t>
            </a:r>
          </a:p>
          <a:p>
            <a:pPr marL="447675" indent="-447675">
              <a:lnSpc>
                <a:spcPct val="90000"/>
              </a:lnSpc>
              <a:tabLst>
                <a:tab pos="2057400" algn="l"/>
              </a:tabLst>
            </a:pPr>
            <a:r>
              <a:rPr lang="en-GB" dirty="0"/>
              <a:t>Functions can be used with other operators</a:t>
            </a:r>
          </a:p>
          <a:p>
            <a:pPr marL="447675" indent="-447675">
              <a:lnSpc>
                <a:spcPct val="90000"/>
              </a:lnSpc>
              <a:tabLst>
                <a:tab pos="2057400" algn="l"/>
              </a:tabLst>
            </a:pPr>
            <a:r>
              <a:rPr lang="en-GB" dirty="0"/>
              <a:t>Function summarise data</a:t>
            </a:r>
          </a:p>
          <a:p>
            <a:pPr marL="447675" indent="-447675">
              <a:lnSpc>
                <a:spcPct val="90000"/>
              </a:lnSpc>
              <a:tabLst>
                <a:tab pos="2057400" algn="l"/>
              </a:tabLst>
            </a:pPr>
            <a:endParaRPr lang="en-GB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  <a:tabLst>
                <a:tab pos="2057400" algn="l"/>
              </a:tabLst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	</a:t>
            </a:r>
            <a:r>
              <a:rPr lang="en-GB" sz="2400" b="1" dirty="0">
                <a:solidFill>
                  <a:srgbClr val="002060"/>
                </a:solidFill>
              </a:rPr>
              <a:t>MAX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 </a:t>
            </a:r>
            <a:r>
              <a:rPr lang="en-GB" sz="2400" i="1" dirty="0" smtClean="0"/>
              <a:t>    </a:t>
            </a:r>
            <a:r>
              <a:rPr lang="en-GB" sz="2400" b="1" dirty="0" smtClean="0">
                <a:solidFill>
                  <a:srgbClr val="002060"/>
                </a:solidFill>
              </a:rPr>
              <a:t>FROM</a:t>
            </a:r>
            <a:r>
              <a:rPr lang="en-GB" sz="2400" dirty="0" smtClean="0"/>
              <a:t> </a:t>
            </a:r>
            <a:r>
              <a:rPr lang="en-GB" sz="2400" i="1" dirty="0" err="1"/>
              <a:t>tablename</a:t>
            </a:r>
            <a:r>
              <a:rPr lang="en-GB" sz="2400" dirty="0"/>
              <a:t>;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  <a:tabLst>
                <a:tab pos="2057400" algn="l"/>
              </a:tabLst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	</a:t>
            </a:r>
            <a:r>
              <a:rPr lang="en-GB" sz="2400" b="1" dirty="0" err="1">
                <a:solidFill>
                  <a:srgbClr val="002060"/>
                </a:solidFill>
              </a:rPr>
              <a:t>AVG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 </a:t>
            </a:r>
            <a:r>
              <a:rPr lang="en-GB" sz="2400" i="1" dirty="0" smtClean="0"/>
              <a:t>     </a:t>
            </a:r>
            <a:r>
              <a:rPr lang="en-GB" sz="2400" b="1" dirty="0" smtClean="0">
                <a:solidFill>
                  <a:srgbClr val="002060"/>
                </a:solidFill>
              </a:rPr>
              <a:t>FROM</a:t>
            </a:r>
            <a:r>
              <a:rPr lang="en-GB" sz="2400" dirty="0" smtClean="0"/>
              <a:t> </a:t>
            </a:r>
            <a:r>
              <a:rPr lang="en-GB" sz="2400" i="1" dirty="0" err="1"/>
              <a:t>tablename</a:t>
            </a:r>
            <a:r>
              <a:rPr lang="en-GB" sz="2400" dirty="0"/>
              <a:t>;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  <a:tabLst>
                <a:tab pos="2057400" algn="l"/>
              </a:tabLst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	</a:t>
            </a:r>
            <a:r>
              <a:rPr lang="en-GB" sz="2400" b="1" dirty="0">
                <a:solidFill>
                  <a:srgbClr val="002060"/>
                </a:solidFill>
              </a:rPr>
              <a:t>MIN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 </a:t>
            </a:r>
            <a:r>
              <a:rPr lang="en-GB" sz="2400" i="1" dirty="0" smtClean="0"/>
              <a:t>     </a:t>
            </a:r>
            <a:r>
              <a:rPr lang="en-GB" sz="2400" b="1" dirty="0" smtClean="0">
                <a:solidFill>
                  <a:srgbClr val="002060"/>
                </a:solidFill>
              </a:rPr>
              <a:t>FROM</a:t>
            </a:r>
            <a:r>
              <a:rPr lang="en-GB" sz="2400" dirty="0" smtClean="0"/>
              <a:t> </a:t>
            </a:r>
            <a:r>
              <a:rPr lang="en-GB" sz="2400" i="1" dirty="0" err="1"/>
              <a:t>tablename</a:t>
            </a:r>
            <a:r>
              <a:rPr lang="en-GB" sz="2400" dirty="0"/>
              <a:t>;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  <a:tabLst>
                <a:tab pos="2057400" algn="l"/>
              </a:tabLst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	</a:t>
            </a:r>
            <a:r>
              <a:rPr lang="en-GB" sz="2400" b="1" dirty="0">
                <a:solidFill>
                  <a:srgbClr val="002060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 </a:t>
            </a:r>
            <a:r>
              <a:rPr lang="en-GB" sz="2400" b="1" dirty="0" smtClean="0">
                <a:solidFill>
                  <a:srgbClr val="002060"/>
                </a:solidFill>
              </a:rPr>
              <a:t>    FROM</a:t>
            </a:r>
            <a:r>
              <a:rPr lang="en-GB" sz="2400" dirty="0" smtClean="0"/>
              <a:t> </a:t>
            </a:r>
            <a:r>
              <a:rPr lang="en-GB" sz="2400" i="1" dirty="0" err="1"/>
              <a:t>tablename</a:t>
            </a:r>
            <a:r>
              <a:rPr lang="en-GB" sz="2400" dirty="0"/>
              <a:t>;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  <a:tabLst>
                <a:tab pos="2057400" algn="l"/>
              </a:tabLst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	</a:t>
            </a:r>
            <a:r>
              <a:rPr lang="en-GB" sz="2400" b="1" dirty="0">
                <a:solidFill>
                  <a:srgbClr val="002060"/>
                </a:solidFill>
              </a:rPr>
              <a:t>COUNT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 </a:t>
            </a:r>
            <a:r>
              <a:rPr lang="en-GB" sz="2400" b="1" dirty="0">
                <a:solidFill>
                  <a:srgbClr val="002060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i="1" dirty="0" err="1" smtClean="0"/>
              <a:t>tablename</a:t>
            </a:r>
            <a:r>
              <a:rPr lang="en-GB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1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Count and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16113"/>
            <a:ext cx="7343775" cy="4249737"/>
          </a:xfrm>
        </p:spPr>
        <p:txBody>
          <a:bodyPr/>
          <a:lstStyle/>
          <a:p>
            <a:pPr marL="447675" indent="-447675">
              <a:tabLst>
                <a:tab pos="1798638" algn="l"/>
              </a:tabLst>
            </a:pPr>
            <a:r>
              <a:rPr lang="en-GB" sz="2000" dirty="0"/>
              <a:t>Use </a:t>
            </a:r>
            <a:r>
              <a:rPr lang="en-GB" sz="2000" b="1" dirty="0">
                <a:solidFill>
                  <a:srgbClr val="002060"/>
                </a:solidFill>
              </a:rPr>
              <a:t>DISTINCT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/>
              <a:t>with </a:t>
            </a:r>
            <a:r>
              <a:rPr lang="en-GB" sz="2000" b="1" dirty="0">
                <a:solidFill>
                  <a:srgbClr val="002060"/>
                </a:solidFill>
              </a:rPr>
              <a:t>COUNT</a:t>
            </a:r>
            <a:r>
              <a:rPr lang="en-GB" sz="2000" dirty="0"/>
              <a:t> to remove duplicates</a:t>
            </a:r>
            <a:endParaRPr lang="en-GB" sz="2000" b="1" dirty="0"/>
          </a:p>
          <a:p>
            <a:pPr marL="889000" lvl="1" indent="-439738">
              <a:buFont typeface="Verdana" pitchFamily="34" charset="0"/>
              <a:buNone/>
              <a:tabLst>
                <a:tab pos="1798638" algn="l"/>
              </a:tabLst>
            </a:pPr>
            <a:endParaRPr lang="en-GB" sz="2000" b="1" dirty="0"/>
          </a:p>
          <a:p>
            <a:pPr marL="889000" lvl="1" indent="-439738">
              <a:buFont typeface="Verdana" pitchFamily="34" charset="0"/>
              <a:buNone/>
              <a:tabLst>
                <a:tab pos="1798638" algn="l"/>
              </a:tabLst>
            </a:pPr>
            <a:r>
              <a:rPr lang="en-GB" sz="2000" b="1" dirty="0">
                <a:solidFill>
                  <a:srgbClr val="002060"/>
                </a:solidFill>
              </a:rPr>
              <a:t>SELECT</a:t>
            </a:r>
            <a:r>
              <a:rPr lang="en-GB" sz="2000" dirty="0"/>
              <a:t> 	</a:t>
            </a:r>
            <a:r>
              <a:rPr lang="en-GB" sz="2000" b="1" dirty="0">
                <a:solidFill>
                  <a:srgbClr val="002060"/>
                </a:solidFill>
              </a:rPr>
              <a:t>COUNT(DISTINCT</a:t>
            </a:r>
            <a:r>
              <a:rPr lang="en-GB" sz="2000" i="1" dirty="0"/>
              <a:t> attribute) </a:t>
            </a:r>
            <a:endParaRPr lang="en-GB" sz="2000" b="1" dirty="0"/>
          </a:p>
          <a:p>
            <a:pPr marL="889000" lvl="1" indent="-439738">
              <a:buFont typeface="Verdana" pitchFamily="34" charset="0"/>
              <a:buNone/>
              <a:tabLst>
                <a:tab pos="1798638" algn="l"/>
              </a:tabLst>
            </a:pPr>
            <a:r>
              <a:rPr lang="en-GB" sz="2000" b="1" dirty="0">
                <a:solidFill>
                  <a:srgbClr val="002060"/>
                </a:solidFill>
              </a:rPr>
              <a:t>FROM</a:t>
            </a:r>
            <a:r>
              <a:rPr lang="en-GB" sz="2000" dirty="0"/>
              <a:t> 		</a:t>
            </a:r>
            <a:r>
              <a:rPr lang="en-GB" sz="2000" i="1" dirty="0" err="1"/>
              <a:t>tablename</a:t>
            </a:r>
            <a:r>
              <a:rPr lang="en-GB" sz="2000" dirty="0"/>
              <a:t>;</a:t>
            </a:r>
          </a:p>
          <a:p>
            <a:pPr marL="889000" lvl="1" indent="-439738">
              <a:buFont typeface="Verdana" pitchFamily="34" charset="0"/>
              <a:buNone/>
              <a:tabLst>
                <a:tab pos="1798638" algn="l"/>
              </a:tabLst>
            </a:pPr>
            <a:endParaRPr lang="en-GB" sz="2000" dirty="0"/>
          </a:p>
          <a:p>
            <a:pPr marL="447675" indent="-447675">
              <a:tabLst>
                <a:tab pos="1798638" algn="l"/>
              </a:tabLst>
            </a:pPr>
            <a:r>
              <a:rPr lang="en-GB" sz="2000" dirty="0"/>
              <a:t>When using </a:t>
            </a:r>
            <a:r>
              <a:rPr lang="en-GB" sz="2000" b="1" dirty="0"/>
              <a:t>DISTI</a:t>
            </a:r>
            <a:r>
              <a:rPr lang="en-GB" sz="2000" b="1" dirty="0">
                <a:solidFill>
                  <a:srgbClr val="002060"/>
                </a:solidFill>
              </a:rPr>
              <a:t>N</a:t>
            </a:r>
            <a:r>
              <a:rPr lang="en-GB" sz="2000" b="1" dirty="0"/>
              <a:t>CT</a:t>
            </a:r>
            <a:r>
              <a:rPr lang="en-GB" sz="2000" dirty="0"/>
              <a:t> with </a:t>
            </a:r>
            <a:r>
              <a:rPr lang="en-GB" sz="2000" b="1" dirty="0">
                <a:solidFill>
                  <a:srgbClr val="002060"/>
                </a:solidFill>
              </a:rPr>
              <a:t>COUNT</a:t>
            </a:r>
            <a:r>
              <a:rPr lang="en-GB" sz="2000" dirty="0"/>
              <a:t> </a:t>
            </a:r>
            <a:endParaRPr lang="en-GB" sz="2000" b="1" dirty="0"/>
          </a:p>
          <a:p>
            <a:pPr marL="447675" indent="-447675">
              <a:tabLst>
                <a:tab pos="1798638" algn="l"/>
              </a:tabLst>
            </a:pPr>
            <a:r>
              <a:rPr lang="en-GB" sz="2000" b="1" dirty="0">
                <a:solidFill>
                  <a:srgbClr val="002060"/>
                </a:solidFill>
              </a:rPr>
              <a:t>DISTINCT</a:t>
            </a:r>
            <a:r>
              <a:rPr lang="en-GB" sz="2000" dirty="0"/>
              <a:t> goes inside the brackets</a:t>
            </a:r>
          </a:p>
          <a:p>
            <a:pPr marL="447675" indent="-447675">
              <a:tabLst>
                <a:tab pos="1798638" algn="l"/>
              </a:tabLst>
            </a:pPr>
            <a:r>
              <a:rPr lang="en-GB" sz="2000" dirty="0"/>
              <a:t>Otherwise </a:t>
            </a:r>
            <a:r>
              <a:rPr lang="en-GB" sz="2000" b="1" dirty="0">
                <a:solidFill>
                  <a:srgbClr val="002060"/>
                </a:solidFill>
              </a:rPr>
              <a:t>DISTINCT</a:t>
            </a:r>
            <a:r>
              <a:rPr lang="en-GB" sz="2000" dirty="0"/>
              <a:t> </a:t>
            </a:r>
            <a:r>
              <a:rPr lang="en-GB" sz="2000" dirty="0" smtClean="0"/>
              <a:t>doesn't </a:t>
            </a:r>
            <a:r>
              <a:rPr lang="en-GB" sz="2000" dirty="0"/>
              <a:t>require brackets</a:t>
            </a:r>
          </a:p>
          <a:p>
            <a:pPr marL="447675" indent="-447675">
              <a:tabLst>
                <a:tab pos="1798638" algn="l"/>
              </a:tabLst>
            </a:pPr>
            <a:endParaRPr lang="en-GB" sz="2000" b="1" dirty="0"/>
          </a:p>
          <a:p>
            <a:pPr marL="889000" lvl="1" indent="-439738">
              <a:buFont typeface="Verdana" pitchFamily="34" charset="0"/>
              <a:buNone/>
              <a:tabLst>
                <a:tab pos="1798638" algn="l"/>
              </a:tabLst>
            </a:pPr>
            <a:r>
              <a:rPr lang="en-GB" sz="2000" b="1" dirty="0">
                <a:solidFill>
                  <a:srgbClr val="002060"/>
                </a:solidFill>
              </a:rPr>
              <a:t>SELECT</a:t>
            </a:r>
            <a:r>
              <a:rPr lang="en-GB" sz="2000" dirty="0"/>
              <a:t>  </a:t>
            </a:r>
            <a:r>
              <a:rPr lang="en-GB" sz="2000" b="1" dirty="0">
                <a:solidFill>
                  <a:srgbClr val="002060"/>
                </a:solidFill>
              </a:rPr>
              <a:t>DISTINCT</a:t>
            </a:r>
            <a:r>
              <a:rPr lang="en-GB" sz="2000" i="1" dirty="0"/>
              <a:t> attribute </a:t>
            </a:r>
            <a:r>
              <a:rPr lang="en-GB" sz="2000" b="1" dirty="0">
                <a:solidFill>
                  <a:srgbClr val="002060"/>
                </a:solidFill>
              </a:rPr>
              <a:t>FROM</a:t>
            </a:r>
            <a:r>
              <a:rPr lang="en-GB" sz="2000" dirty="0"/>
              <a:t> </a:t>
            </a:r>
            <a:r>
              <a:rPr lang="en-GB" sz="2000" i="1" dirty="0" err="1"/>
              <a:t>tablename</a:t>
            </a:r>
            <a:r>
              <a:rPr lang="en-GB" sz="2000" dirty="0"/>
              <a:t>;</a:t>
            </a:r>
          </a:p>
          <a:p>
            <a:pPr>
              <a:defRPr/>
            </a:pPr>
            <a:endParaRPr lang="en-GB" i="1" dirty="0">
              <a:solidFill>
                <a:srgbClr val="003366"/>
              </a:solidFill>
            </a:endParaRPr>
          </a:p>
          <a:p>
            <a:pPr marL="0" indent="0">
              <a:buNone/>
              <a:defRPr/>
            </a:pPr>
            <a:endParaRPr lang="en-GB" sz="1100" dirty="0" smtClean="0"/>
          </a:p>
        </p:txBody>
      </p:sp>
    </p:spTree>
    <p:extLst>
      <p:ext uri="{BB962C8B-B14F-4D97-AF65-F5344CB8AC3E}">
        <p14:creationId xmlns:p14="http://schemas.microsoft.com/office/powerpoint/2010/main" val="32520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620713"/>
            <a:ext cx="7497762" cy="863600"/>
          </a:xfrm>
          <a:noFill/>
        </p:spPr>
        <p:txBody>
          <a:bodyPr/>
          <a:lstStyle/>
          <a:p>
            <a:r>
              <a:rPr lang="en-GB" altLang="en-US" dirty="0">
                <a:solidFill>
                  <a:srgbClr val="002060"/>
                </a:solidFill>
              </a:rPr>
              <a:t>Activity</a:t>
            </a:r>
            <a:r>
              <a:rPr lang="en-GB" altLang="en-US" sz="4000" dirty="0" smtClean="0"/>
              <a:t> </a:t>
            </a:r>
            <a:r>
              <a:rPr lang="en-GB" altLang="en-US" dirty="0">
                <a:solidFill>
                  <a:srgbClr val="002060"/>
                </a:solidFill>
              </a:rPr>
              <a:t>Scenario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00213"/>
            <a:ext cx="7632774" cy="4392612"/>
          </a:xfrm>
        </p:spPr>
        <p:txBody>
          <a:bodyPr/>
          <a:lstStyle/>
          <a:p>
            <a:pPr marL="447675" indent="-447675"/>
            <a:r>
              <a:rPr lang="en-GB" dirty="0"/>
              <a:t>Write a query to count the number of </a:t>
            </a:r>
            <a:r>
              <a:rPr lang="en-GB" dirty="0" smtClean="0"/>
              <a:t>staffs </a:t>
            </a:r>
            <a:r>
              <a:rPr lang="en-GB" sz="2000" dirty="0" smtClean="0"/>
              <a:t>			</a:t>
            </a:r>
            <a:endParaRPr lang="en-GB" sz="2000" dirty="0"/>
          </a:p>
          <a:p>
            <a:pPr marL="722313" lvl="1" indent="-722313">
              <a:buFont typeface="Wingdings 2" pitchFamily="18" charset="2"/>
              <a:buNone/>
            </a:pPr>
            <a:r>
              <a:rPr lang="en-GB" sz="2000" dirty="0" smtClean="0">
                <a:solidFill>
                  <a:srgbClr val="002060"/>
                </a:solidFill>
              </a:rPr>
              <a:t>      People</a:t>
            </a:r>
            <a:r>
              <a:rPr lang="en-GB" sz="2000" dirty="0"/>
              <a:t>	</a:t>
            </a:r>
          </a:p>
          <a:p>
            <a:pPr marL="722313" lvl="1" indent="-722313">
              <a:buFont typeface="Wingdings 2" pitchFamily="18" charset="2"/>
              <a:buNone/>
            </a:pPr>
            <a:endParaRPr lang="en-GB" sz="2000" dirty="0" smtClean="0"/>
          </a:p>
          <a:p>
            <a:pPr marL="722313" lvl="1" indent="-722313">
              <a:buFont typeface="Wingdings 2" pitchFamily="18" charset="2"/>
              <a:buNone/>
            </a:pPr>
            <a:endParaRPr lang="en-GB" sz="2000" dirty="0"/>
          </a:p>
          <a:p>
            <a:pPr marL="722313" lvl="1" indent="-722313">
              <a:buFont typeface="Wingdings 2" pitchFamily="18" charset="2"/>
              <a:buNone/>
            </a:pPr>
            <a:endParaRPr lang="en-GB" sz="2000" dirty="0" smtClean="0"/>
          </a:p>
          <a:p>
            <a:pPr marL="722313" lvl="1" indent="-722313">
              <a:buFont typeface="Wingdings 2" pitchFamily="18" charset="2"/>
              <a:buNone/>
            </a:pPr>
            <a:endParaRPr lang="en-GB" sz="2000" dirty="0"/>
          </a:p>
          <a:p>
            <a:pPr marL="889000" lvl="1" indent="-439738">
              <a:buFont typeface="Verdana" pitchFamily="34" charset="0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32858"/>
              </p:ext>
            </p:extLst>
          </p:nvPr>
        </p:nvGraphicFramePr>
        <p:xfrm>
          <a:off x="1259632" y="2924944"/>
          <a:ext cx="633670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staff_id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GENDER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BALANCE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JANE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NORTHAMPTON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150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LISA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BEDFORD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MO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OLNEY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180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3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Group By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GB" dirty="0"/>
              <a:t>Like </a:t>
            </a:r>
            <a:r>
              <a:rPr lang="en-GB" i="1" dirty="0">
                <a:solidFill>
                  <a:srgbClr val="003366"/>
                </a:solidFill>
              </a:rPr>
              <a:t>rows grouped</a:t>
            </a:r>
            <a:r>
              <a:rPr lang="en-GB" dirty="0"/>
              <a:t> together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Allows </a:t>
            </a:r>
            <a:r>
              <a:rPr lang="en-GB" i="1" dirty="0">
                <a:solidFill>
                  <a:srgbClr val="003366"/>
                </a:solidFill>
              </a:rPr>
              <a:t>aggregate functions</a:t>
            </a:r>
            <a:r>
              <a:rPr lang="en-GB" dirty="0"/>
              <a:t> to be performed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Used in conjunction with </a:t>
            </a:r>
            <a:r>
              <a:rPr lang="en-GB" i="1" dirty="0">
                <a:solidFill>
                  <a:srgbClr val="003366"/>
                </a:solidFill>
              </a:rPr>
              <a:t>HAVING</a:t>
            </a:r>
            <a:r>
              <a:rPr lang="en-GB" dirty="0"/>
              <a:t> </a:t>
            </a:r>
            <a:r>
              <a:rPr lang="en-GB" i="1" dirty="0">
                <a:solidFill>
                  <a:srgbClr val="003366"/>
                </a:solidFill>
              </a:rPr>
              <a:t>clause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WHERE </a:t>
            </a:r>
            <a:r>
              <a:rPr lang="en-GB" i="1" dirty="0">
                <a:solidFill>
                  <a:srgbClr val="003366"/>
                </a:solidFill>
              </a:rPr>
              <a:t>not</a:t>
            </a:r>
            <a:r>
              <a:rPr lang="en-GB" dirty="0"/>
              <a:t> used with the </a:t>
            </a:r>
            <a:r>
              <a:rPr lang="en-GB" i="1" dirty="0">
                <a:solidFill>
                  <a:srgbClr val="003366"/>
                </a:solidFill>
              </a:rPr>
              <a:t>aggregate function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WHERE can be used within the statement</a:t>
            </a:r>
          </a:p>
          <a:p>
            <a:pPr marL="447675" indent="-447675">
              <a:lnSpc>
                <a:spcPct val="80000"/>
              </a:lnSpc>
            </a:pPr>
            <a:r>
              <a:rPr lang="en-GB" dirty="0"/>
              <a:t>GROUP BY takes the form:</a:t>
            </a:r>
          </a:p>
          <a:p>
            <a:pPr marL="447675" indent="-447675">
              <a:lnSpc>
                <a:spcPct val="80000"/>
              </a:lnSpc>
            </a:pPr>
            <a:endParaRPr lang="en-GB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000" b="1" dirty="0">
                <a:solidFill>
                  <a:srgbClr val="002060"/>
                </a:solidFill>
              </a:rPr>
              <a:t>SELECT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b="1" dirty="0">
                <a:solidFill>
                  <a:srgbClr val="002060"/>
                </a:solidFill>
              </a:rPr>
              <a:t>SUM </a:t>
            </a:r>
            <a:r>
              <a:rPr lang="en-GB" sz="2000" dirty="0"/>
              <a:t>(</a:t>
            </a:r>
            <a:r>
              <a:rPr lang="en-GB" sz="2000" i="1" dirty="0"/>
              <a:t>attribute_1</a:t>
            </a:r>
            <a:r>
              <a:rPr lang="en-GB" sz="2000" dirty="0"/>
              <a:t>)</a:t>
            </a:r>
            <a:r>
              <a:rPr lang="en-GB" sz="2000" i="1" dirty="0"/>
              <a:t>, attribute_2 </a:t>
            </a: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000" b="1" dirty="0">
                <a:solidFill>
                  <a:srgbClr val="002060"/>
                </a:solidFill>
              </a:rPr>
              <a:t>FROM</a:t>
            </a:r>
            <a:r>
              <a:rPr lang="en-GB" sz="2000" dirty="0"/>
              <a:t> </a:t>
            </a:r>
            <a:r>
              <a:rPr lang="en-GB" sz="2000" i="1" dirty="0" err="1"/>
              <a:t>tablename</a:t>
            </a:r>
            <a:endParaRPr lang="en-GB" sz="200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000" b="1" dirty="0">
                <a:solidFill>
                  <a:srgbClr val="002060"/>
                </a:solidFill>
              </a:rPr>
              <a:t>GROUP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2060"/>
                </a:solidFill>
              </a:rPr>
              <a:t>BY</a:t>
            </a:r>
            <a:r>
              <a:rPr lang="en-GB" sz="2000" dirty="0"/>
              <a:t> </a:t>
            </a:r>
            <a:r>
              <a:rPr lang="en-GB" sz="2000" i="1" dirty="0"/>
              <a:t>attribute_2;</a:t>
            </a: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1800" dirty="0"/>
          </a:p>
          <a:p>
            <a:pPr marL="447675" indent="-447675">
              <a:lnSpc>
                <a:spcPct val="80000"/>
              </a:lnSpc>
            </a:pPr>
            <a:r>
              <a:rPr lang="en-GB" dirty="0"/>
              <a:t>Can exchange </a:t>
            </a:r>
            <a:r>
              <a:rPr lang="en-GB" b="1" i="1" dirty="0">
                <a:solidFill>
                  <a:srgbClr val="002060"/>
                </a:solidFill>
              </a:rPr>
              <a:t>SUM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with any statistical function</a:t>
            </a:r>
          </a:p>
        </p:txBody>
      </p:sp>
    </p:spTree>
    <p:extLst>
      <p:ext uri="{BB962C8B-B14F-4D97-AF65-F5344CB8AC3E}">
        <p14:creationId xmlns:p14="http://schemas.microsoft.com/office/powerpoint/2010/main" val="18559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Activity –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72817"/>
            <a:ext cx="7488311" cy="4393034"/>
          </a:xfrm>
        </p:spPr>
        <p:txBody>
          <a:bodyPr/>
          <a:lstStyle/>
          <a:p>
            <a:pPr marL="447675" indent="-447675"/>
            <a:r>
              <a:rPr lang="en-GB" dirty="0"/>
              <a:t>A query to </a:t>
            </a:r>
            <a:r>
              <a:rPr lang="en-GB" b="1" dirty="0">
                <a:solidFill>
                  <a:srgbClr val="002060"/>
                </a:solidFill>
              </a:rPr>
              <a:t>SUM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the </a:t>
            </a:r>
            <a:r>
              <a:rPr lang="en-GB" dirty="0" smtClean="0"/>
              <a:t>balances, by gender</a:t>
            </a:r>
          </a:p>
          <a:p>
            <a:pPr marL="447675" indent="-447675"/>
            <a:r>
              <a:rPr lang="en-GB" dirty="0"/>
              <a:t>Possible answer</a:t>
            </a:r>
          </a:p>
          <a:p>
            <a:pPr marL="447675" indent="-447675"/>
            <a:endParaRPr lang="en-GB" sz="500" b="1" dirty="0"/>
          </a:p>
          <a:p>
            <a:pPr marL="1293813" lvl="2" indent="-403225">
              <a:buFont typeface="Wingdings 2" pitchFamily="18" charset="2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  <a:p>
            <a:pPr marL="1293813" lvl="2" indent="-403225">
              <a:buFont typeface="Wingdings 2" pitchFamily="18" charset="2"/>
              <a:buNone/>
            </a:pPr>
            <a:endParaRPr lang="en-GB" sz="2400" b="1" dirty="0">
              <a:solidFill>
                <a:srgbClr val="002060"/>
              </a:solidFill>
            </a:endParaRPr>
          </a:p>
          <a:p>
            <a:pPr marL="1293813" lvl="2" indent="-403225">
              <a:buFont typeface="Wingdings 2" pitchFamily="18" charset="2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  <a:p>
            <a:pPr marL="1293813" lvl="2" indent="-403225">
              <a:buFont typeface="Wingdings 2" pitchFamily="18" charset="2"/>
              <a:buNone/>
            </a:pPr>
            <a:endParaRPr lang="en-GB" sz="900" dirty="0"/>
          </a:p>
          <a:p>
            <a:pPr marL="447675" indent="-447675"/>
            <a:r>
              <a:rPr lang="en-GB" dirty="0" smtClean="0"/>
              <a:t>What will be the output of this query?</a:t>
            </a:r>
          </a:p>
          <a:p>
            <a:pPr marL="366713" lvl="1" indent="0">
              <a:buNone/>
            </a:pPr>
            <a:endParaRPr lang="en-GB" dirty="0"/>
          </a:p>
          <a:p>
            <a:pPr marL="366713" lvl="1" indent="0">
              <a:buNone/>
            </a:pPr>
            <a:endParaRPr lang="en-GB" dirty="0"/>
          </a:p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Having Clause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6013" y="1916113"/>
            <a:ext cx="7127875" cy="4176712"/>
          </a:xfrm>
        </p:spPr>
        <p:txBody>
          <a:bodyPr/>
          <a:lstStyle/>
          <a:p>
            <a:pPr marL="447675" indent="-447675"/>
            <a:r>
              <a:rPr lang="en-GB" dirty="0"/>
              <a:t>Used in conjunction with </a:t>
            </a:r>
            <a:r>
              <a:rPr lang="en-GB" b="1" dirty="0">
                <a:solidFill>
                  <a:srgbClr val="002060"/>
                </a:solidFill>
              </a:rPr>
              <a:t>GROUP</a:t>
            </a:r>
            <a:r>
              <a:rPr lang="en-GB" b="1" dirty="0"/>
              <a:t> </a:t>
            </a:r>
            <a:r>
              <a:rPr lang="en-GB" b="1" dirty="0">
                <a:solidFill>
                  <a:srgbClr val="002060"/>
                </a:solidFill>
              </a:rPr>
              <a:t>BY</a:t>
            </a:r>
          </a:p>
          <a:p>
            <a:pPr marL="447675" indent="-447675"/>
            <a:r>
              <a:rPr lang="en-GB" dirty="0"/>
              <a:t>Limited to statistical aggregate functions</a:t>
            </a:r>
          </a:p>
          <a:p>
            <a:pPr marL="447675" indent="-447675"/>
            <a:r>
              <a:rPr lang="en-GB" dirty="0"/>
              <a:t>Having takes the form:</a:t>
            </a:r>
          </a:p>
          <a:p>
            <a:pPr marL="447675" indent="-447675"/>
            <a:endParaRPr lang="en-GB" sz="800" b="1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</a:t>
            </a:r>
            <a:r>
              <a:rPr lang="en-GB" sz="2400" i="1" dirty="0"/>
              <a:t>attribute, </a:t>
            </a:r>
            <a:r>
              <a:rPr lang="en-GB" sz="2400" b="1" dirty="0">
                <a:solidFill>
                  <a:srgbClr val="002060"/>
                </a:solidFill>
              </a:rPr>
              <a:t>SUM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</a:t>
            </a:r>
            <a:r>
              <a:rPr lang="en-GB" sz="2400" i="1" dirty="0"/>
              <a:t>, attribute</a:t>
            </a:r>
            <a:endParaRPr lang="en-GB" sz="2400" b="1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i="1" dirty="0" err="1"/>
              <a:t>tablename</a:t>
            </a:r>
            <a:endParaRPr lang="en-GB" sz="2400" b="1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GROUP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2060"/>
                </a:solidFill>
              </a:rPr>
              <a:t>BY</a:t>
            </a:r>
            <a:r>
              <a:rPr lang="en-GB" sz="2400" dirty="0"/>
              <a:t> </a:t>
            </a:r>
            <a:r>
              <a:rPr lang="en-GB" sz="2400" i="1" dirty="0"/>
              <a:t>attribute</a:t>
            </a:r>
            <a:endParaRPr lang="en-GB" sz="2400" b="1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HAVING</a:t>
            </a:r>
            <a:r>
              <a:rPr lang="en-GB" sz="2400" dirty="0"/>
              <a:t> </a:t>
            </a:r>
            <a:r>
              <a:rPr lang="en-GB" sz="2400" b="1" dirty="0" err="1">
                <a:solidFill>
                  <a:srgbClr val="002060"/>
                </a:solidFill>
              </a:rPr>
              <a:t>AVG</a:t>
            </a:r>
            <a:r>
              <a:rPr lang="en-GB" sz="2400" dirty="0"/>
              <a:t>(</a:t>
            </a:r>
            <a:r>
              <a:rPr lang="en-GB" sz="2400" i="1" dirty="0"/>
              <a:t>attribute</a:t>
            </a:r>
            <a:r>
              <a:rPr lang="en-GB" sz="2400" dirty="0"/>
              <a:t>)&gt;1;</a:t>
            </a:r>
          </a:p>
          <a:p>
            <a:pPr marL="889000" lvl="1" indent="-439738">
              <a:buFont typeface="Verdana" pitchFamily="34" charset="0"/>
              <a:buNone/>
            </a:pPr>
            <a:endParaRPr lang="en-GB" sz="900" dirty="0"/>
          </a:p>
          <a:p>
            <a:pPr marL="447675" indent="-447675"/>
            <a:r>
              <a:rPr lang="en-GB" b="1" dirty="0">
                <a:solidFill>
                  <a:srgbClr val="002060"/>
                </a:solidFill>
              </a:rPr>
              <a:t>SUM</a:t>
            </a:r>
            <a:r>
              <a:rPr lang="en-GB" dirty="0"/>
              <a:t> and </a:t>
            </a:r>
            <a:r>
              <a:rPr lang="en-GB" b="1" dirty="0" err="1">
                <a:solidFill>
                  <a:srgbClr val="002060"/>
                </a:solidFill>
              </a:rPr>
              <a:t>AVG</a:t>
            </a:r>
            <a:r>
              <a:rPr lang="en-GB" dirty="0"/>
              <a:t> may be any statistical function</a:t>
            </a:r>
          </a:p>
        </p:txBody>
      </p:sp>
    </p:spTree>
    <p:extLst>
      <p:ext uri="{BB962C8B-B14F-4D97-AF65-F5344CB8AC3E}">
        <p14:creationId xmlns:p14="http://schemas.microsoft.com/office/powerpoint/2010/main" val="24119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- Having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844824"/>
            <a:ext cx="6984776" cy="3960440"/>
          </a:xfrm>
        </p:spPr>
        <p:txBody>
          <a:bodyPr/>
          <a:lstStyle/>
          <a:p>
            <a:pPr marL="447675" indent="-447675"/>
            <a:r>
              <a:rPr lang="en-GB" dirty="0"/>
              <a:t>Amend previous query to only include total balances of 200 or more</a:t>
            </a:r>
          </a:p>
          <a:p>
            <a:pPr marL="447675" indent="-447675"/>
            <a:r>
              <a:rPr lang="en-GB" dirty="0"/>
              <a:t>Possible answer</a:t>
            </a:r>
          </a:p>
          <a:p>
            <a:pPr marL="447675" indent="-447675"/>
            <a:endParaRPr lang="en-GB" sz="1000" b="1" dirty="0"/>
          </a:p>
          <a:p>
            <a:pPr marL="889000" lvl="1" indent="-439738">
              <a:buFont typeface="Verdana" pitchFamily="34" charset="0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endParaRPr lang="en-GB" sz="2400" b="1" dirty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endParaRPr lang="en-GB" sz="2400" b="1" dirty="0" smtClean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endParaRPr lang="en-GB" sz="1000" dirty="0"/>
          </a:p>
          <a:p>
            <a:pPr marL="447675" indent="-447675"/>
            <a:r>
              <a:rPr lang="en-GB" dirty="0"/>
              <a:t>What will be the output of this query? </a:t>
            </a:r>
          </a:p>
        </p:txBody>
      </p:sp>
    </p:spTree>
    <p:extLst>
      <p:ext uri="{BB962C8B-B14F-4D97-AF65-F5344CB8AC3E}">
        <p14:creationId xmlns:p14="http://schemas.microsoft.com/office/powerpoint/2010/main" val="1093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- Having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9" y="2119313"/>
            <a:ext cx="6616080" cy="3603625"/>
          </a:xfrm>
        </p:spPr>
        <p:txBody>
          <a:bodyPr/>
          <a:lstStyle/>
          <a:p>
            <a:pPr lvl="1"/>
            <a:r>
              <a:rPr lang="en-GB" dirty="0" smtClean="0"/>
              <a:t>Output of the query</a:t>
            </a:r>
            <a:endParaRPr lang="en-GB" dirty="0"/>
          </a:p>
          <a:p>
            <a:pPr marL="366713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Like</a:t>
            </a:r>
          </a:p>
          <a:p>
            <a:r>
              <a:rPr lang="en-GB" altLang="en-US" dirty="0" smtClean="0"/>
              <a:t>In, Or, Between</a:t>
            </a:r>
            <a:endParaRPr lang="en-GB" altLang="en-US" dirty="0"/>
          </a:p>
          <a:p>
            <a:r>
              <a:rPr lang="en-GB" altLang="en-US" dirty="0" smtClean="0"/>
              <a:t>Any, Some, All</a:t>
            </a:r>
          </a:p>
          <a:p>
            <a:r>
              <a:rPr lang="en-GB" altLang="en-US" dirty="0" smtClean="0"/>
              <a:t>Statistical Functions</a:t>
            </a:r>
          </a:p>
          <a:p>
            <a:r>
              <a:rPr lang="en-GB" altLang="en-US" dirty="0" smtClean="0"/>
              <a:t>Predicates</a:t>
            </a:r>
          </a:p>
          <a:p>
            <a:r>
              <a:rPr lang="en-GB" altLang="en-US" dirty="0" smtClean="0"/>
              <a:t>Group By</a:t>
            </a:r>
          </a:p>
          <a:p>
            <a:r>
              <a:rPr lang="en-GB" altLang="en-US" dirty="0" smtClean="0"/>
              <a:t>Having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20072" y="692696"/>
            <a:ext cx="2952328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7" y="1124744"/>
            <a:ext cx="7632848" cy="5184105"/>
          </a:xfrm>
        </p:spPr>
        <p:txBody>
          <a:bodyPr/>
          <a:lstStyle/>
          <a:p>
            <a:pPr eaLnBrk="1" hangingPunct="1"/>
            <a:r>
              <a:rPr lang="en-GB" sz="1800" dirty="0" smtClean="0"/>
              <a:t>Where do you specify aliases?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What is the wildcard symbol used in SQL?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What is the keyword used to remove duplicates with COUNT?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What are the keywords and symbols used to look for items that aren't exact matches?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Name 5 statistical functions?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What is the SELECT syntax to return the maximum cost of a column called cost?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800" dirty="0" smtClean="0"/>
              <a:t>What is a synonym for ANY?</a:t>
            </a:r>
          </a:p>
          <a:p>
            <a:pPr lvl="1" eaLnBrk="1" hangingPunct="1"/>
            <a:endParaRPr lang="en-GB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Next Week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SQL Joins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1600" y="368647"/>
            <a:ext cx="7891462" cy="900113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>
                <a:solidFill>
                  <a:srgbClr val="002060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980729"/>
            <a:ext cx="7704856" cy="5256584"/>
          </a:xfrm>
        </p:spPr>
        <p:txBody>
          <a:bodyPr/>
          <a:lstStyle/>
          <a:p>
            <a:pPr eaLnBrk="1" hangingPunct="1"/>
            <a:r>
              <a:rPr lang="en-GB" sz="1600" dirty="0" smtClean="0"/>
              <a:t>Which type of query limits the number of columns, where do you specify this?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Which </a:t>
            </a:r>
            <a:r>
              <a:rPr lang="en-GB" sz="1600" dirty="0"/>
              <a:t>type of query </a:t>
            </a:r>
            <a:r>
              <a:rPr lang="en-GB" sz="1600" dirty="0" smtClean="0"/>
              <a:t>limits the number of rows, where do you specify this?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Where does the term Cartesian Product come from?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How many columns should appear in the second statement of an intersect?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is the order of key words in a standard query?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are the two rules for union, intersect and minus?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If the first and second statements have 3 columns, how many are shown in the result set?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600" dirty="0" smtClean="0"/>
              <a:t>What happens to the result set of a query when you log off?</a:t>
            </a:r>
          </a:p>
          <a:p>
            <a:pPr lvl="1" eaLnBrk="1" hangingPunct="1"/>
            <a:endParaRPr lang="en-GB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44815" cy="1201737"/>
          </a:xfrm>
        </p:spPr>
        <p:txBody>
          <a:bodyPr/>
          <a:lstStyle/>
          <a:p>
            <a:r>
              <a:rPr lang="en-GB" altLang="en-US" dirty="0" smtClean="0"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7129462" cy="4321026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GB" dirty="0"/>
              <a:t>Uses </a:t>
            </a:r>
            <a:r>
              <a:rPr lang="en-GB" i="1" dirty="0">
                <a:solidFill>
                  <a:srgbClr val="003366"/>
                </a:solidFill>
              </a:rPr>
              <a:t>wildcards</a:t>
            </a:r>
            <a:r>
              <a:rPr lang="en-GB" dirty="0"/>
              <a:t> in the </a:t>
            </a:r>
            <a:r>
              <a:rPr lang="en-GB" b="1" dirty="0"/>
              <a:t>WHERE</a:t>
            </a:r>
            <a:r>
              <a:rPr lang="en-GB" dirty="0"/>
              <a:t> clause</a:t>
            </a:r>
          </a:p>
          <a:p>
            <a:pPr marL="447675" indent="-447675">
              <a:lnSpc>
                <a:spcPct val="80000"/>
              </a:lnSpc>
            </a:pPr>
            <a:r>
              <a:rPr lang="en-GB" b="1" i="1" dirty="0">
                <a:solidFill>
                  <a:srgbClr val="003366"/>
                </a:solidFill>
              </a:rPr>
              <a:t>Replaces</a:t>
            </a:r>
            <a:r>
              <a:rPr lang="en-GB" dirty="0"/>
              <a:t> the </a:t>
            </a:r>
            <a:r>
              <a:rPr lang="en-GB" i="1" dirty="0">
                <a:solidFill>
                  <a:srgbClr val="003366"/>
                </a:solidFill>
              </a:rPr>
              <a:t>=</a:t>
            </a:r>
            <a:r>
              <a:rPr lang="en-GB" dirty="0"/>
              <a:t> in the </a:t>
            </a:r>
            <a:r>
              <a:rPr lang="en-GB" b="1" dirty="0"/>
              <a:t>WHERE</a:t>
            </a:r>
            <a:r>
              <a:rPr lang="en-GB" dirty="0"/>
              <a:t> clause</a:t>
            </a:r>
            <a:endParaRPr lang="en-GB" b="1" dirty="0"/>
          </a:p>
          <a:p>
            <a:pPr marL="447675" indent="-447675">
              <a:lnSpc>
                <a:spcPct val="80000"/>
              </a:lnSpc>
            </a:pPr>
            <a:r>
              <a:rPr lang="en-GB" b="1" dirty="0"/>
              <a:t>LIKE</a:t>
            </a:r>
            <a:r>
              <a:rPr lang="en-GB" dirty="0"/>
              <a:t> takes two forms:</a:t>
            </a:r>
          </a:p>
          <a:p>
            <a:pPr marL="447675" indent="-447675">
              <a:lnSpc>
                <a:spcPct val="80000"/>
              </a:lnSpc>
            </a:pPr>
            <a:endParaRPr lang="en-GB" sz="200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SELECT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attribute, attribute </a:t>
            </a:r>
            <a:endParaRPr lang="en-GB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FROM</a:t>
            </a:r>
            <a:r>
              <a:rPr lang="en-GB" sz="2400" dirty="0"/>
              <a:t> </a:t>
            </a:r>
            <a:r>
              <a:rPr lang="en-GB" sz="2400" i="1" dirty="0" err="1">
                <a:solidFill>
                  <a:schemeClr val="tx2">
                    <a:lumMod val="50000"/>
                  </a:schemeClr>
                </a:solidFill>
              </a:rPr>
              <a:t>tablename</a:t>
            </a:r>
            <a:endParaRPr lang="en-GB" sz="2400" i="1" dirty="0">
              <a:solidFill>
                <a:schemeClr val="tx2">
                  <a:lumMod val="50000"/>
                </a:schemeClr>
              </a:solidFill>
            </a:endParaRP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WHERE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attribute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LIKE</a:t>
            </a:r>
            <a:r>
              <a:rPr lang="en-GB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sz="2400" dirty="0" smtClean="0"/>
              <a:t>'X%';</a:t>
            </a: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SELECT</a:t>
            </a:r>
            <a:r>
              <a:rPr lang="en-GB" sz="2400" dirty="0"/>
              <a:t> </a:t>
            </a:r>
            <a:r>
              <a:rPr lang="en-GB" sz="2400" i="1" dirty="0" err="1">
                <a:solidFill>
                  <a:schemeClr val="tx2">
                    <a:lumMod val="50000"/>
                  </a:schemeClr>
                </a:solidFill>
              </a:rPr>
              <a:t>student_id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GB" sz="2400" i="1" dirty="0" err="1">
                <a:solidFill>
                  <a:schemeClr val="tx2">
                    <a:lumMod val="50000"/>
                  </a:schemeClr>
                </a:solidFill>
              </a:rPr>
              <a:t>firstname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, surname</a:t>
            </a:r>
            <a:r>
              <a:rPr lang="en-GB" sz="2400" i="1" dirty="0"/>
              <a:t> </a:t>
            </a:r>
            <a:endParaRPr lang="en-GB" sz="240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FROM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students</a:t>
            </a: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/>
              <a:t>WHERE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surname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LIKE</a:t>
            </a:r>
            <a:r>
              <a:rPr lang="en-GB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sz="2400" dirty="0" smtClean="0"/>
              <a:t>'S%';</a:t>
            </a: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000" dirty="0"/>
          </a:p>
          <a:p>
            <a:pPr marL="447675" indent="-447675">
              <a:lnSpc>
                <a:spcPct val="80000"/>
              </a:lnSpc>
            </a:pPr>
            <a:r>
              <a:rPr lang="en-GB" i="1" dirty="0">
                <a:solidFill>
                  <a:srgbClr val="003366"/>
                </a:solidFill>
              </a:rPr>
              <a:t>Prevents</a:t>
            </a:r>
            <a:r>
              <a:rPr lang="en-GB" dirty="0"/>
              <a:t> </a:t>
            </a:r>
            <a:r>
              <a:rPr lang="en-GB" i="1" dirty="0">
                <a:solidFill>
                  <a:srgbClr val="003366"/>
                </a:solidFill>
              </a:rPr>
              <a:t>indexes</a:t>
            </a:r>
            <a:r>
              <a:rPr lang="en-GB" dirty="0"/>
              <a:t> from being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00113" y="817563"/>
            <a:ext cx="7343775" cy="1201737"/>
          </a:xfrm>
        </p:spPr>
        <p:txBody>
          <a:bodyPr/>
          <a:lstStyle/>
          <a:p>
            <a:r>
              <a:rPr lang="en-GB" altLang="en-US" sz="2800" dirty="0" smtClean="0"/>
              <a:t>Like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7056784" cy="4176712"/>
          </a:xfrm>
        </p:spPr>
        <p:txBody>
          <a:bodyPr/>
          <a:lstStyle/>
          <a:p>
            <a:pPr marL="447675" indent="-447675">
              <a:lnSpc>
                <a:spcPct val="90000"/>
              </a:lnSpc>
            </a:pPr>
            <a:r>
              <a:rPr lang="en-GB" i="1" u="sng" dirty="0" smtClean="0"/>
              <a:t>Alternative method</a:t>
            </a:r>
            <a:endParaRPr lang="en-GB" i="1" u="sng" dirty="0"/>
          </a:p>
          <a:p>
            <a:pPr marL="447675" indent="-447675">
              <a:lnSpc>
                <a:spcPct val="90000"/>
              </a:lnSpc>
            </a:pPr>
            <a:endParaRPr lang="en-GB" sz="1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/>
              <a:t>SELECT</a:t>
            </a:r>
            <a:r>
              <a:rPr lang="en-GB" sz="2400" dirty="0"/>
              <a:t> </a:t>
            </a:r>
            <a:r>
              <a:rPr lang="en-GB" sz="2400" i="1" dirty="0">
                <a:solidFill>
                  <a:srgbClr val="002060"/>
                </a:solidFill>
              </a:rPr>
              <a:t>attribute</a:t>
            </a:r>
            <a:r>
              <a:rPr lang="en-GB" sz="2400" i="1" dirty="0"/>
              <a:t>, </a:t>
            </a:r>
            <a:r>
              <a:rPr lang="en-GB" sz="2400" i="1" dirty="0">
                <a:solidFill>
                  <a:srgbClr val="002060"/>
                </a:solidFill>
              </a:rPr>
              <a:t>attribute</a:t>
            </a:r>
            <a:r>
              <a:rPr lang="en-GB" sz="2400" i="1" dirty="0"/>
              <a:t> 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/>
              <a:t>FROM</a:t>
            </a:r>
            <a:r>
              <a:rPr lang="en-GB" sz="2400" dirty="0"/>
              <a:t> </a:t>
            </a:r>
            <a:r>
              <a:rPr lang="en-GB" sz="2400" i="1" dirty="0" err="1">
                <a:solidFill>
                  <a:srgbClr val="002060"/>
                </a:solidFill>
              </a:rPr>
              <a:t>tablename</a:t>
            </a:r>
            <a:endParaRPr lang="en-GB" sz="2400" i="1" dirty="0">
              <a:solidFill>
                <a:srgbClr val="002060"/>
              </a:solidFill>
            </a:endParaRP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 smtClean="0"/>
              <a:t>WHERE</a:t>
            </a:r>
            <a:r>
              <a:rPr lang="en-GB" sz="2400" dirty="0" smtClean="0"/>
              <a:t> </a:t>
            </a:r>
            <a:r>
              <a:rPr lang="en-GB" sz="2400" i="1" dirty="0">
                <a:solidFill>
                  <a:srgbClr val="002060"/>
                </a:solidFill>
              </a:rPr>
              <a:t>attribute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2060"/>
                </a:solidFill>
              </a:rPr>
              <a:t>LIKE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smtClean="0"/>
              <a:t>'</a:t>
            </a:r>
            <a:r>
              <a:rPr lang="en-GB" sz="2400" dirty="0" err="1" smtClean="0"/>
              <a:t>XX_XX</a:t>
            </a:r>
            <a:r>
              <a:rPr lang="en-GB" sz="2400" dirty="0" smtClean="0"/>
              <a:t>';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endParaRPr lang="en-GB" sz="140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/>
              <a:t>SELECT</a:t>
            </a:r>
            <a:r>
              <a:rPr lang="en-GB" sz="2400" dirty="0"/>
              <a:t> </a:t>
            </a:r>
            <a:r>
              <a:rPr lang="en-GB" sz="2400" i="1" dirty="0" err="1">
                <a:solidFill>
                  <a:srgbClr val="002060"/>
                </a:solidFill>
              </a:rPr>
              <a:t>student_id</a:t>
            </a:r>
            <a:r>
              <a:rPr lang="en-GB" sz="2400" i="1" dirty="0"/>
              <a:t>, </a:t>
            </a:r>
            <a:r>
              <a:rPr lang="en-GB" sz="2400" i="1" dirty="0" err="1">
                <a:solidFill>
                  <a:srgbClr val="002060"/>
                </a:solidFill>
              </a:rPr>
              <a:t>firstname</a:t>
            </a:r>
            <a:r>
              <a:rPr lang="en-GB" sz="2400" i="1" dirty="0"/>
              <a:t>, </a:t>
            </a:r>
            <a:r>
              <a:rPr lang="en-GB" sz="2400" i="1" dirty="0">
                <a:solidFill>
                  <a:srgbClr val="002060"/>
                </a:solidFill>
              </a:rPr>
              <a:t>surname</a:t>
            </a:r>
            <a:r>
              <a:rPr lang="en-GB" sz="2400" i="1" dirty="0"/>
              <a:t> 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/>
              <a:t>FROM</a:t>
            </a:r>
            <a:r>
              <a:rPr lang="en-GB" sz="2400" dirty="0"/>
              <a:t> </a:t>
            </a:r>
            <a:r>
              <a:rPr lang="en-GB" sz="2400" i="1" dirty="0">
                <a:solidFill>
                  <a:srgbClr val="002060"/>
                </a:solidFill>
              </a:rPr>
              <a:t>students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/>
              <a:t>WHERE</a:t>
            </a:r>
            <a:r>
              <a:rPr lang="en-GB" sz="2400" i="1" dirty="0">
                <a:solidFill>
                  <a:srgbClr val="002060"/>
                </a:solidFill>
              </a:rPr>
              <a:t> surname </a:t>
            </a:r>
            <a:r>
              <a:rPr lang="en-GB" sz="2400" b="1" dirty="0">
                <a:solidFill>
                  <a:srgbClr val="002060"/>
                </a:solidFill>
              </a:rPr>
              <a:t>LIKE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smtClean="0"/>
              <a:t>'</a:t>
            </a:r>
            <a:r>
              <a:rPr lang="en-GB" sz="2400" dirty="0" err="1" smtClean="0"/>
              <a:t>SM_TH</a:t>
            </a:r>
            <a:r>
              <a:rPr lang="en-GB" sz="2400" dirty="0" smtClean="0"/>
              <a:t>';</a:t>
            </a:r>
            <a:endParaRPr lang="en-GB" sz="240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endParaRPr lang="en-GB" sz="1400" dirty="0"/>
          </a:p>
          <a:p>
            <a:pPr marL="447675" indent="-447675">
              <a:lnSpc>
                <a:spcPct val="90000"/>
              </a:lnSpc>
            </a:pPr>
            <a:r>
              <a:rPr lang="en-GB" dirty="0"/>
              <a:t>Matches characters displayed</a:t>
            </a:r>
          </a:p>
          <a:p>
            <a:pPr marL="447675" indent="-447675">
              <a:lnSpc>
                <a:spcPct val="90000"/>
              </a:lnSpc>
            </a:pPr>
            <a:r>
              <a:rPr lang="en-GB" dirty="0"/>
              <a:t>Underscore represents </a:t>
            </a:r>
            <a:r>
              <a:rPr lang="en-GB" dirty="0" smtClean="0"/>
              <a:t>unknown characters</a:t>
            </a:r>
            <a:endParaRPr lang="en-GB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99592" y="692697"/>
            <a:ext cx="7343775" cy="936104"/>
          </a:xfrm>
        </p:spPr>
        <p:txBody>
          <a:bodyPr/>
          <a:lstStyle/>
          <a:p>
            <a:r>
              <a:rPr lang="en-GB" altLang="en-US" sz="2800" dirty="0" smtClean="0"/>
              <a:t>IN, OR and 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488237" cy="4393034"/>
          </a:xfrm>
        </p:spPr>
        <p:txBody>
          <a:bodyPr/>
          <a:lstStyle/>
          <a:p>
            <a:pPr marL="447675" indent="-447675"/>
            <a:r>
              <a:rPr lang="en-GB" dirty="0"/>
              <a:t>Used in the </a:t>
            </a:r>
            <a:r>
              <a:rPr lang="en-GB" b="1" dirty="0">
                <a:solidFill>
                  <a:srgbClr val="002060"/>
                </a:solidFill>
              </a:rPr>
              <a:t>WHERE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clause</a:t>
            </a:r>
            <a:endParaRPr lang="en-GB" b="1" dirty="0"/>
          </a:p>
          <a:p>
            <a:pPr marL="447675" indent="-447675"/>
            <a:r>
              <a:rPr lang="en-GB" b="1" dirty="0">
                <a:solidFill>
                  <a:srgbClr val="002060"/>
                </a:solidFill>
              </a:rPr>
              <a:t>IN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used as an </a:t>
            </a:r>
            <a:r>
              <a:rPr lang="en-GB" i="1" dirty="0">
                <a:solidFill>
                  <a:srgbClr val="003366"/>
                </a:solidFill>
              </a:rPr>
              <a:t>alternative</a:t>
            </a:r>
            <a:r>
              <a:rPr lang="en-GB" dirty="0"/>
              <a:t> to </a:t>
            </a:r>
            <a:r>
              <a:rPr lang="en-GB" b="1" dirty="0"/>
              <a:t>OR</a:t>
            </a:r>
          </a:p>
          <a:p>
            <a:pPr marL="447675" indent="-447675"/>
            <a:r>
              <a:rPr lang="en-GB" b="1" dirty="0">
                <a:solidFill>
                  <a:srgbClr val="002060"/>
                </a:solidFill>
              </a:rPr>
              <a:t>IN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takes the form:</a:t>
            </a:r>
          </a:p>
          <a:p>
            <a:pPr marL="447675" indent="-447675"/>
            <a:endParaRPr lang="en-GB" sz="1200" b="1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SELECT </a:t>
            </a:r>
            <a:r>
              <a:rPr lang="en-GB" sz="2400" i="1" dirty="0" smtClean="0">
                <a:solidFill>
                  <a:srgbClr val="002060"/>
                </a:solidFill>
              </a:rPr>
              <a:t>attribute</a:t>
            </a:r>
            <a:r>
              <a:rPr lang="en-GB" sz="2400" i="1" dirty="0">
                <a:solidFill>
                  <a:srgbClr val="002060"/>
                </a:solidFill>
              </a:rPr>
              <a:t>, attribute </a:t>
            </a:r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FROM </a:t>
            </a:r>
            <a:r>
              <a:rPr lang="en-GB" sz="2400" i="1" dirty="0" err="1">
                <a:solidFill>
                  <a:srgbClr val="002060"/>
                </a:solidFill>
              </a:rPr>
              <a:t>tablename</a:t>
            </a:r>
            <a:endParaRPr lang="en-GB" sz="2400" i="1" dirty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WHERE </a:t>
            </a:r>
            <a:r>
              <a:rPr lang="en-GB" sz="2400" i="1" dirty="0">
                <a:solidFill>
                  <a:srgbClr val="002060"/>
                </a:solidFill>
              </a:rPr>
              <a:t>attribute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2060"/>
                </a:solidFill>
              </a:rPr>
              <a:t>IN</a:t>
            </a:r>
            <a:r>
              <a:rPr lang="en-GB" sz="2400" dirty="0"/>
              <a:t> </a:t>
            </a:r>
            <a:r>
              <a:rPr lang="en-GB" sz="2400" dirty="0" smtClean="0"/>
              <a:t>(' </a:t>
            </a:r>
            <a:r>
              <a:rPr lang="en-GB" sz="2400" dirty="0"/>
              <a:t>value_1 </a:t>
            </a:r>
            <a:r>
              <a:rPr lang="en-GB" sz="2400" dirty="0" smtClean="0"/>
              <a:t>', ' </a:t>
            </a:r>
            <a:r>
              <a:rPr lang="en-GB" sz="2400" dirty="0"/>
              <a:t>value_ </a:t>
            </a:r>
            <a:r>
              <a:rPr lang="en-GB" sz="2400" dirty="0" smtClean="0"/>
              <a:t>2');</a:t>
            </a:r>
            <a:endParaRPr lang="en-GB" sz="2400" dirty="0"/>
          </a:p>
          <a:p>
            <a:pPr marL="889000" lvl="1" indent="-439738">
              <a:buFont typeface="Verdana" pitchFamily="34" charset="0"/>
              <a:buNone/>
            </a:pPr>
            <a:endParaRPr lang="en-GB" sz="1050" dirty="0"/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SELECT </a:t>
            </a:r>
            <a:r>
              <a:rPr lang="en-GB" sz="2400" i="1" dirty="0" err="1" smtClean="0">
                <a:solidFill>
                  <a:srgbClr val="002060"/>
                </a:solidFill>
              </a:rPr>
              <a:t>staff_id</a:t>
            </a:r>
            <a:r>
              <a:rPr lang="en-GB" sz="2400" i="1" dirty="0" smtClean="0"/>
              <a:t>, </a:t>
            </a:r>
            <a:r>
              <a:rPr lang="en-GB" sz="2400" i="1" dirty="0">
                <a:solidFill>
                  <a:srgbClr val="002060"/>
                </a:solidFill>
              </a:rPr>
              <a:t>town</a:t>
            </a:r>
            <a:r>
              <a:rPr lang="en-GB" sz="2400" i="1" dirty="0"/>
              <a:t>, </a:t>
            </a:r>
            <a:r>
              <a:rPr lang="en-GB" sz="2400" i="1" dirty="0">
                <a:solidFill>
                  <a:srgbClr val="002060"/>
                </a:solidFill>
              </a:rPr>
              <a:t>county</a:t>
            </a:r>
            <a:r>
              <a:rPr lang="en-GB" sz="2400" i="1" dirty="0"/>
              <a:t> </a:t>
            </a:r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FROM </a:t>
            </a:r>
            <a:r>
              <a:rPr lang="en-GB" sz="2400" i="1" dirty="0" smtClean="0">
                <a:solidFill>
                  <a:srgbClr val="002060"/>
                </a:solidFill>
              </a:rPr>
              <a:t>staffs</a:t>
            </a:r>
            <a:endParaRPr lang="en-GB" sz="2400" i="1" dirty="0">
              <a:solidFill>
                <a:srgbClr val="002060"/>
              </a:solidFill>
            </a:endParaRPr>
          </a:p>
          <a:p>
            <a:pPr marL="889000" lvl="1" indent="-439738">
              <a:buFont typeface="Verdana" pitchFamily="34" charset="0"/>
              <a:buNone/>
            </a:pPr>
            <a:r>
              <a:rPr lang="en-GB" sz="2400" dirty="0"/>
              <a:t>WHERE </a:t>
            </a:r>
            <a:r>
              <a:rPr lang="en-GB" sz="2400" i="1" dirty="0">
                <a:solidFill>
                  <a:srgbClr val="002060"/>
                </a:solidFill>
              </a:rPr>
              <a:t>county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002060"/>
                </a:solidFill>
              </a:rPr>
              <a:t>IN</a:t>
            </a:r>
            <a:r>
              <a:rPr lang="en-GB" sz="2400" dirty="0"/>
              <a:t> </a:t>
            </a:r>
            <a:r>
              <a:rPr lang="en-GB" sz="2400" dirty="0" smtClean="0"/>
              <a:t>('BEDS', 'BUCKS', 'HERTS');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116013" y="692150"/>
            <a:ext cx="6964362" cy="1201738"/>
          </a:xfrm>
        </p:spPr>
        <p:txBody>
          <a:bodyPr/>
          <a:lstStyle/>
          <a:p>
            <a:r>
              <a:rPr lang="en-GB" altLang="en-US" dirty="0" smtClean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628800"/>
            <a:ext cx="7345363" cy="4392612"/>
          </a:xfrm>
        </p:spPr>
        <p:txBody>
          <a:bodyPr/>
          <a:lstStyle/>
          <a:p>
            <a:pPr marL="447675" indent="-447675">
              <a:lnSpc>
                <a:spcPct val="80000"/>
              </a:lnSpc>
            </a:pPr>
            <a:r>
              <a:rPr lang="en-GB" b="1" dirty="0" smtClean="0"/>
              <a:t>OR</a:t>
            </a:r>
            <a:r>
              <a:rPr lang="en-GB" dirty="0" smtClean="0"/>
              <a:t> </a:t>
            </a:r>
            <a:r>
              <a:rPr lang="en-GB" dirty="0"/>
              <a:t>takes the form:</a:t>
            </a:r>
          </a:p>
          <a:p>
            <a:pPr marL="447675" indent="-447675">
              <a:lnSpc>
                <a:spcPct val="80000"/>
              </a:lnSpc>
            </a:pPr>
            <a:endParaRPr lang="en-GB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b="1" dirty="0"/>
              <a:t> </a:t>
            </a:r>
            <a:r>
              <a:rPr lang="en-GB" sz="2400" dirty="0"/>
              <a:t> </a:t>
            </a:r>
            <a:r>
              <a:rPr lang="en-GB" sz="2400" i="1" dirty="0"/>
              <a:t>attribute, attribute </a:t>
            </a:r>
            <a:r>
              <a:rPr lang="en-GB" sz="2400" b="1" dirty="0">
                <a:solidFill>
                  <a:srgbClr val="002060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i="1" dirty="0" err="1"/>
              <a:t>tablename</a:t>
            </a:r>
            <a:endParaRPr lang="en-GB" sz="240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WHERE</a:t>
            </a:r>
            <a:r>
              <a:rPr lang="en-GB" sz="2400" b="1" dirty="0"/>
              <a:t> </a:t>
            </a:r>
            <a:r>
              <a:rPr lang="en-GB" sz="2400" dirty="0"/>
              <a:t> </a:t>
            </a:r>
            <a:r>
              <a:rPr lang="en-GB" sz="2400" i="1" dirty="0"/>
              <a:t>attribute</a:t>
            </a:r>
            <a:r>
              <a:rPr lang="en-GB" sz="2400" dirty="0"/>
              <a:t> = </a:t>
            </a:r>
            <a:r>
              <a:rPr lang="en-GB" sz="2400" dirty="0" smtClean="0"/>
              <a:t>'value_1'</a:t>
            </a:r>
            <a:endParaRPr lang="en-GB" sz="2400" b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OR</a:t>
            </a:r>
            <a:r>
              <a:rPr lang="en-GB" sz="2400" dirty="0"/>
              <a:t>           </a:t>
            </a:r>
            <a:r>
              <a:rPr lang="en-GB" sz="2400" i="1" dirty="0"/>
              <a:t>attribute</a:t>
            </a:r>
            <a:r>
              <a:rPr lang="en-GB" sz="2400" dirty="0"/>
              <a:t> = </a:t>
            </a:r>
            <a:r>
              <a:rPr lang="en-GB" sz="2400" dirty="0" smtClean="0"/>
              <a:t>'value_2';</a:t>
            </a: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</a:t>
            </a:r>
            <a:r>
              <a:rPr lang="en-GB" sz="2400" i="1" dirty="0" err="1" smtClean="0"/>
              <a:t>staff_id</a:t>
            </a:r>
            <a:r>
              <a:rPr lang="en-GB" sz="2400" i="1" dirty="0" smtClean="0"/>
              <a:t>, </a:t>
            </a:r>
            <a:r>
              <a:rPr lang="en-GB" sz="2400" i="1" dirty="0"/>
              <a:t>town, county </a:t>
            </a:r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i="1" dirty="0" smtClean="0"/>
              <a:t>staffs</a:t>
            </a:r>
            <a:endParaRPr lang="en-GB" sz="2400" b="1" i="1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WHERE</a:t>
            </a:r>
            <a:r>
              <a:rPr lang="en-GB" sz="2400" dirty="0"/>
              <a:t> 	</a:t>
            </a:r>
            <a:r>
              <a:rPr lang="en-GB" sz="2400" i="1" dirty="0"/>
              <a:t>county</a:t>
            </a:r>
            <a:r>
              <a:rPr lang="en-GB" sz="2400" dirty="0"/>
              <a:t> = </a:t>
            </a:r>
            <a:r>
              <a:rPr lang="en-GB" sz="2400" dirty="0" smtClean="0"/>
              <a:t>'BEDS'</a:t>
            </a: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OR</a:t>
            </a:r>
            <a:r>
              <a:rPr lang="en-GB" sz="2400" dirty="0"/>
              <a:t> 	</a:t>
            </a:r>
            <a:r>
              <a:rPr lang="en-GB" sz="2400" dirty="0" smtClean="0"/>
              <a:t>            </a:t>
            </a:r>
            <a:r>
              <a:rPr lang="en-GB" sz="2400" i="1" dirty="0" smtClean="0"/>
              <a:t>county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smtClean="0"/>
              <a:t>'BUCKS';</a:t>
            </a:r>
            <a:endParaRPr lang="en-GB" sz="2400" dirty="0"/>
          </a:p>
          <a:p>
            <a:pPr marL="889000" lvl="1" indent="-439738">
              <a:lnSpc>
                <a:spcPct val="80000"/>
              </a:lnSpc>
              <a:buFont typeface="Verdana" pitchFamily="34" charset="0"/>
              <a:buNone/>
            </a:pPr>
            <a:endParaRPr lang="en-GB" sz="2400" dirty="0"/>
          </a:p>
          <a:p>
            <a:pPr marL="447675" indent="-447675">
              <a:lnSpc>
                <a:spcPct val="80000"/>
              </a:lnSpc>
            </a:pPr>
            <a:r>
              <a:rPr lang="en-GB" dirty="0"/>
              <a:t>Used in the </a:t>
            </a:r>
            <a:r>
              <a:rPr lang="en-GB" b="1" dirty="0"/>
              <a:t>WHERE</a:t>
            </a:r>
            <a:r>
              <a:rPr lang="en-GB" dirty="0"/>
              <a:t>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765200"/>
            <a:ext cx="7497762" cy="863600"/>
          </a:xfrm>
          <a:noFill/>
        </p:spPr>
        <p:txBody>
          <a:bodyPr/>
          <a:lstStyle/>
          <a:p>
            <a:r>
              <a:rPr lang="en-GB" altLang="en-US" dirty="0" smtClean="0">
                <a:solidFill>
                  <a:srgbClr val="002060"/>
                </a:solidFill>
              </a:rPr>
              <a:t>ANY, SOME, ALL</a:t>
            </a:r>
            <a:endParaRPr lang="en-GB" altLang="en-US" dirty="0">
              <a:solidFill>
                <a:srgbClr val="00206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213"/>
            <a:ext cx="7560766" cy="4392612"/>
          </a:xfrm>
        </p:spPr>
        <p:txBody>
          <a:bodyPr/>
          <a:lstStyle/>
          <a:p>
            <a:pPr marL="447675" indent="-447675">
              <a:lnSpc>
                <a:spcPct val="90000"/>
              </a:lnSpc>
            </a:pPr>
            <a:r>
              <a:rPr lang="en-GB" dirty="0" smtClean="0"/>
              <a:t>Keywords: </a:t>
            </a:r>
            <a:r>
              <a:rPr lang="en-GB" dirty="0"/>
              <a:t>ANY, SOME, ALL </a:t>
            </a:r>
          </a:p>
          <a:p>
            <a:pPr marL="447675" indent="-447675">
              <a:lnSpc>
                <a:spcPct val="90000"/>
              </a:lnSpc>
            </a:pPr>
            <a:r>
              <a:rPr lang="en-GB" dirty="0"/>
              <a:t>Can be </a:t>
            </a:r>
            <a:r>
              <a:rPr lang="en-GB" i="1" dirty="0">
                <a:solidFill>
                  <a:srgbClr val="003366"/>
                </a:solidFill>
              </a:rPr>
              <a:t>used</a:t>
            </a:r>
            <a:r>
              <a:rPr lang="en-GB" dirty="0"/>
              <a:t> with simple </a:t>
            </a:r>
            <a:r>
              <a:rPr lang="en-GB" i="1" dirty="0">
                <a:solidFill>
                  <a:srgbClr val="003366"/>
                </a:solidFill>
              </a:rPr>
              <a:t>comparison operators</a:t>
            </a:r>
          </a:p>
          <a:p>
            <a:pPr marL="447675" indent="-447675">
              <a:lnSpc>
                <a:spcPct val="90000"/>
              </a:lnSpc>
            </a:pPr>
            <a:r>
              <a:rPr lang="en-GB" i="1" dirty="0">
                <a:solidFill>
                  <a:srgbClr val="003366"/>
                </a:solidFill>
              </a:rPr>
              <a:t>ANY</a:t>
            </a:r>
            <a:r>
              <a:rPr lang="en-GB" dirty="0"/>
              <a:t> must be true for at least one in a set</a:t>
            </a:r>
          </a:p>
          <a:p>
            <a:pPr marL="447675" indent="-447675">
              <a:lnSpc>
                <a:spcPct val="90000"/>
              </a:lnSpc>
            </a:pPr>
            <a:r>
              <a:rPr lang="en-GB" i="1" dirty="0">
                <a:solidFill>
                  <a:srgbClr val="003366"/>
                </a:solidFill>
              </a:rPr>
              <a:t>SOME</a:t>
            </a:r>
            <a:r>
              <a:rPr lang="en-GB" dirty="0"/>
              <a:t> is a </a:t>
            </a:r>
            <a:r>
              <a:rPr lang="en-GB" i="1" dirty="0">
                <a:solidFill>
                  <a:srgbClr val="003366"/>
                </a:solidFill>
              </a:rPr>
              <a:t>synonym</a:t>
            </a:r>
            <a:r>
              <a:rPr lang="en-GB" dirty="0"/>
              <a:t> of </a:t>
            </a:r>
            <a:r>
              <a:rPr lang="en-GB" i="1" dirty="0">
                <a:solidFill>
                  <a:srgbClr val="003366"/>
                </a:solidFill>
              </a:rPr>
              <a:t>ANY</a:t>
            </a:r>
          </a:p>
          <a:p>
            <a:pPr marL="447675" indent="-447675">
              <a:lnSpc>
                <a:spcPct val="90000"/>
              </a:lnSpc>
            </a:pPr>
            <a:r>
              <a:rPr lang="en-GB" i="1" dirty="0">
                <a:solidFill>
                  <a:srgbClr val="003366"/>
                </a:solidFill>
              </a:rPr>
              <a:t>ALL</a:t>
            </a:r>
            <a:r>
              <a:rPr lang="en-GB" dirty="0"/>
              <a:t> must be </a:t>
            </a:r>
            <a:r>
              <a:rPr lang="en-GB" i="1" dirty="0">
                <a:solidFill>
                  <a:srgbClr val="003366"/>
                </a:solidFill>
              </a:rPr>
              <a:t>true for all</a:t>
            </a:r>
            <a:r>
              <a:rPr lang="en-GB" dirty="0"/>
              <a:t> in a set</a:t>
            </a:r>
          </a:p>
          <a:p>
            <a:pPr marL="447675" indent="-447675">
              <a:lnSpc>
                <a:spcPct val="90000"/>
              </a:lnSpc>
            </a:pPr>
            <a:endParaRPr lang="en-GB" sz="105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SELECT</a:t>
            </a:r>
            <a:r>
              <a:rPr lang="en-GB" sz="2400" dirty="0"/>
              <a:t> </a:t>
            </a:r>
            <a:r>
              <a:rPr lang="en-GB" sz="2400" i="1" dirty="0"/>
              <a:t>attribute, attribute 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FROM</a:t>
            </a:r>
            <a:r>
              <a:rPr lang="en-GB" sz="2400" dirty="0"/>
              <a:t> </a:t>
            </a:r>
            <a:r>
              <a:rPr lang="en-GB" sz="2400" i="1" dirty="0" err="1"/>
              <a:t>tablename</a:t>
            </a:r>
            <a:endParaRPr lang="en-GB" sz="24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400" b="1" dirty="0">
                <a:solidFill>
                  <a:srgbClr val="002060"/>
                </a:solidFill>
              </a:rPr>
              <a:t>WHERE</a:t>
            </a:r>
            <a:r>
              <a:rPr lang="en-GB" sz="2400" dirty="0"/>
              <a:t> </a:t>
            </a:r>
            <a:r>
              <a:rPr lang="en-GB" sz="2400" i="1" dirty="0"/>
              <a:t>attribute</a:t>
            </a:r>
            <a:r>
              <a:rPr lang="en-GB" sz="2400" dirty="0"/>
              <a:t> </a:t>
            </a:r>
            <a:r>
              <a:rPr lang="en-GB" sz="2400" b="1" dirty="0" smtClean="0"/>
              <a:t>&gt;</a:t>
            </a:r>
            <a:r>
              <a:rPr lang="en-GB" sz="2400" dirty="0" smtClean="0"/>
              <a:t> </a:t>
            </a:r>
            <a:r>
              <a:rPr lang="en-GB" sz="2400" b="1" dirty="0">
                <a:solidFill>
                  <a:srgbClr val="002060"/>
                </a:solidFill>
              </a:rPr>
              <a:t>ALL</a:t>
            </a:r>
            <a:r>
              <a:rPr lang="en-GB" sz="2400" dirty="0"/>
              <a:t> </a:t>
            </a:r>
            <a:r>
              <a:rPr lang="en-GB" sz="2400" dirty="0" smtClean="0"/>
              <a:t>(value_1, value_2);</a:t>
            </a:r>
            <a:endParaRPr lang="en-GB" sz="240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endParaRPr lang="en-GB" sz="1200" dirty="0"/>
          </a:p>
          <a:p>
            <a:pPr marL="447675" indent="-447675">
              <a:lnSpc>
                <a:spcPct val="90000"/>
              </a:lnSpc>
            </a:pPr>
            <a:r>
              <a:rPr lang="en-GB" dirty="0" smtClean="0"/>
              <a:t>&gt; </a:t>
            </a:r>
            <a:r>
              <a:rPr lang="en-GB" dirty="0"/>
              <a:t>can be any simple operator</a:t>
            </a:r>
          </a:p>
          <a:p>
            <a:pPr marL="447675" indent="-447675">
              <a:lnSpc>
                <a:spcPct val="90000"/>
              </a:lnSpc>
            </a:pPr>
            <a:r>
              <a:rPr lang="en-GB" i="1" dirty="0">
                <a:solidFill>
                  <a:srgbClr val="003366"/>
                </a:solidFill>
              </a:rPr>
              <a:t>ALL</a:t>
            </a:r>
            <a:r>
              <a:rPr lang="en-GB" dirty="0"/>
              <a:t> can be replaced </a:t>
            </a:r>
            <a:r>
              <a:rPr lang="en-GB" i="1" dirty="0">
                <a:solidFill>
                  <a:srgbClr val="003366"/>
                </a:solidFill>
              </a:rPr>
              <a:t>ANY</a:t>
            </a:r>
            <a:r>
              <a:rPr lang="en-GB" dirty="0"/>
              <a:t> or </a:t>
            </a:r>
            <a:r>
              <a:rPr lang="en-GB" i="1" dirty="0">
                <a:solidFill>
                  <a:srgbClr val="003366"/>
                </a:solidFill>
              </a:rPr>
              <a:t>SOME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4363" cy="1201737"/>
          </a:xfrm>
        </p:spPr>
        <p:txBody>
          <a:bodyPr/>
          <a:lstStyle/>
          <a:p>
            <a:r>
              <a:rPr lang="en-GB" altLang="en-US" dirty="0" smtClean="0"/>
              <a:t>BETWEEN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7127875" cy="4176712"/>
          </a:xfrm>
        </p:spPr>
        <p:txBody>
          <a:bodyPr/>
          <a:lstStyle/>
          <a:p>
            <a:pPr marL="447675" indent="-447675">
              <a:lnSpc>
                <a:spcPct val="90000"/>
              </a:lnSpc>
            </a:pPr>
            <a:r>
              <a:rPr lang="en-GB" sz="2000" b="1" dirty="0"/>
              <a:t>BETWEEN</a:t>
            </a:r>
            <a:r>
              <a:rPr lang="en-GB" sz="2000" dirty="0"/>
              <a:t> can be used to call a range of values</a:t>
            </a:r>
          </a:p>
          <a:p>
            <a:pPr marL="447675" indent="-447675">
              <a:lnSpc>
                <a:spcPct val="90000"/>
              </a:lnSpc>
            </a:pPr>
            <a:endParaRPr lang="en-GB" sz="10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>
                <a:solidFill>
                  <a:srgbClr val="002060"/>
                </a:solidFill>
              </a:rPr>
              <a:t>SELECT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i="1" dirty="0"/>
              <a:t>attribute, attribute 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FROM</a:t>
            </a:r>
            <a:r>
              <a:rPr lang="en-GB" sz="2000" dirty="0"/>
              <a:t> </a:t>
            </a:r>
            <a:r>
              <a:rPr lang="en-GB" sz="2000" i="1" dirty="0" err="1"/>
              <a:t>tablename</a:t>
            </a:r>
            <a:endParaRPr lang="en-GB" sz="20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WHERE</a:t>
            </a:r>
            <a:r>
              <a:rPr lang="en-GB" sz="2000" dirty="0"/>
              <a:t> </a:t>
            </a:r>
            <a:r>
              <a:rPr lang="en-GB" sz="2000" i="1" dirty="0"/>
              <a:t>attribute</a:t>
            </a:r>
            <a:r>
              <a:rPr lang="en-GB" sz="2000" dirty="0"/>
              <a:t> 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BETWEEN</a:t>
            </a:r>
            <a:r>
              <a:rPr lang="en-GB" sz="2000" dirty="0"/>
              <a:t> </a:t>
            </a:r>
            <a:r>
              <a:rPr lang="en-GB" sz="1800" dirty="0" smtClean="0"/>
              <a:t>'VALUE_1' </a:t>
            </a:r>
            <a:endParaRPr lang="en-GB" sz="180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1800" b="1" dirty="0"/>
              <a:t>AND</a:t>
            </a:r>
            <a:r>
              <a:rPr lang="en-GB" sz="2000" dirty="0"/>
              <a:t> </a:t>
            </a:r>
            <a:r>
              <a:rPr lang="en-GB" sz="1800" dirty="0" smtClean="0"/>
              <a:t>'VALUE_2';</a:t>
            </a:r>
            <a:endParaRPr lang="en-GB" sz="2000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endParaRPr lang="en-GB" sz="1000" dirty="0"/>
          </a:p>
          <a:p>
            <a:pPr marL="447675" indent="-447675">
              <a:lnSpc>
                <a:spcPct val="90000"/>
              </a:lnSpc>
            </a:pPr>
            <a:r>
              <a:rPr lang="en-GB" sz="2000" dirty="0"/>
              <a:t>Can be used in conjunction with </a:t>
            </a:r>
            <a:r>
              <a:rPr lang="en-GB" sz="2000" i="1" dirty="0">
                <a:solidFill>
                  <a:srgbClr val="003366"/>
                </a:solidFill>
              </a:rPr>
              <a:t>wildcard</a:t>
            </a:r>
            <a:r>
              <a:rPr lang="en-GB" sz="2000" dirty="0"/>
              <a:t> </a:t>
            </a:r>
          </a:p>
          <a:p>
            <a:pPr marL="447675" indent="-447675">
              <a:lnSpc>
                <a:spcPct val="90000"/>
              </a:lnSpc>
            </a:pPr>
            <a:endParaRPr lang="en-GB" sz="9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SELECT</a:t>
            </a:r>
            <a:r>
              <a:rPr lang="en-GB" sz="2000" dirty="0"/>
              <a:t> </a:t>
            </a:r>
            <a:r>
              <a:rPr lang="en-GB" sz="2000" i="1" dirty="0"/>
              <a:t>attribute, attribute 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FROM</a:t>
            </a:r>
            <a:r>
              <a:rPr lang="en-GB" sz="2000" dirty="0"/>
              <a:t> </a:t>
            </a:r>
            <a:r>
              <a:rPr lang="en-GB" sz="2000" i="1" dirty="0" err="1"/>
              <a:t>tablename</a:t>
            </a:r>
            <a:endParaRPr lang="en-GB" sz="2000" b="1" dirty="0"/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WHERE</a:t>
            </a:r>
            <a:r>
              <a:rPr lang="en-GB" sz="2000" dirty="0"/>
              <a:t> 	</a:t>
            </a:r>
            <a:r>
              <a:rPr lang="en-GB" sz="2000" i="1" dirty="0"/>
              <a:t>attribute</a:t>
            </a:r>
            <a:r>
              <a:rPr lang="en-GB" sz="2000" dirty="0"/>
              <a:t> </a:t>
            </a:r>
          </a:p>
          <a:p>
            <a:pPr marL="889000" lvl="1" indent="-439738">
              <a:lnSpc>
                <a:spcPct val="90000"/>
              </a:lnSpc>
              <a:buFont typeface="Verdana" pitchFamily="34" charset="0"/>
              <a:buNone/>
            </a:pPr>
            <a:r>
              <a:rPr lang="en-GB" sz="2000" b="1" dirty="0"/>
              <a:t>BETWEEN</a:t>
            </a:r>
            <a:r>
              <a:rPr lang="en-GB" sz="2000" dirty="0"/>
              <a:t> </a:t>
            </a:r>
            <a:r>
              <a:rPr lang="en-GB" sz="1800" dirty="0" smtClean="0"/>
              <a:t>'A</a:t>
            </a:r>
            <a:r>
              <a:rPr lang="en-GB" sz="1800" b="1" dirty="0" smtClean="0">
                <a:solidFill>
                  <a:srgbClr val="FF0000"/>
                </a:solidFill>
              </a:rPr>
              <a:t>%</a:t>
            </a:r>
            <a:r>
              <a:rPr lang="en-GB" sz="1800" dirty="0" smtClean="0"/>
              <a:t>'     </a:t>
            </a:r>
            <a:r>
              <a:rPr lang="en-GB" sz="1800" b="1" dirty="0" smtClean="0"/>
              <a:t>AND      </a:t>
            </a:r>
            <a:r>
              <a:rPr lang="en-GB" sz="1800" dirty="0" smtClean="0"/>
              <a:t>'B</a:t>
            </a:r>
            <a:r>
              <a:rPr lang="en-GB" sz="1800" b="1" dirty="0" smtClean="0">
                <a:solidFill>
                  <a:srgbClr val="FF0000"/>
                </a:solidFill>
              </a:rPr>
              <a:t>%</a:t>
            </a:r>
            <a:r>
              <a:rPr lang="en-GB" sz="1800" dirty="0" smtClean="0"/>
              <a:t>';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Custom 1">
      <a:dk1>
        <a:sysClr val="windowText" lastClr="000000"/>
      </a:dk1>
      <a:lt1>
        <a:srgbClr val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25070</TotalTime>
  <Words>894</Words>
  <Application>Microsoft Office PowerPoint</Application>
  <PresentationFormat>On-screen Show (4:3)</PresentationFormat>
  <Paragraphs>251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Brush Script MT</vt:lpstr>
      <vt:lpstr>Calibri</vt:lpstr>
      <vt:lpstr>Constantia</vt:lpstr>
      <vt:lpstr>Franklin Gothic Book</vt:lpstr>
      <vt:lpstr>Rage Italic</vt:lpstr>
      <vt:lpstr>Verdana</vt:lpstr>
      <vt:lpstr>Wingdings</vt:lpstr>
      <vt:lpstr>Wingdings 2</vt:lpstr>
      <vt:lpstr>Pushpin</vt:lpstr>
      <vt:lpstr>Databases 2 Functions</vt:lpstr>
      <vt:lpstr>Objectives</vt:lpstr>
      <vt:lpstr>Review</vt:lpstr>
      <vt:lpstr>Like</vt:lpstr>
      <vt:lpstr>Like</vt:lpstr>
      <vt:lpstr>IN, OR and BETWEEN</vt:lpstr>
      <vt:lpstr>OR</vt:lpstr>
      <vt:lpstr>ANY, SOME, ALL</vt:lpstr>
      <vt:lpstr>BETWEEN</vt:lpstr>
      <vt:lpstr>Activity - Between</vt:lpstr>
      <vt:lpstr>Alternative Solution</vt:lpstr>
      <vt:lpstr>Statistical Functions</vt:lpstr>
      <vt:lpstr>Count and Distinct</vt:lpstr>
      <vt:lpstr>Activity Scenario</vt:lpstr>
      <vt:lpstr>Group By</vt:lpstr>
      <vt:lpstr>Activity – SUM</vt:lpstr>
      <vt:lpstr>Having Clause</vt:lpstr>
      <vt:lpstr>Activity - Having</vt:lpstr>
      <vt:lpstr>Activity - Having</vt:lpstr>
      <vt:lpstr>Review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2 CSY2038</dc:title>
  <dc:creator>Carole Morrell</dc:creator>
  <cp:lastModifiedBy>Aasish Thapa</cp:lastModifiedBy>
  <cp:revision>148</cp:revision>
  <dcterms:created xsi:type="dcterms:W3CDTF">2015-08-21T13:35:31Z</dcterms:created>
  <dcterms:modified xsi:type="dcterms:W3CDTF">2020-12-09T03:23:20Z</dcterms:modified>
</cp:coreProperties>
</file>