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4"/>
  </p:notesMasterIdLst>
  <p:sldIdLst>
    <p:sldId id="256" r:id="rId2"/>
    <p:sldId id="319" r:id="rId3"/>
    <p:sldId id="332" r:id="rId4"/>
    <p:sldId id="321" r:id="rId5"/>
    <p:sldId id="323" r:id="rId6"/>
    <p:sldId id="333" r:id="rId7"/>
    <p:sldId id="324" r:id="rId8"/>
    <p:sldId id="322" r:id="rId9"/>
    <p:sldId id="334" r:id="rId10"/>
    <p:sldId id="335" r:id="rId11"/>
    <p:sldId id="336" r:id="rId12"/>
    <p:sldId id="337" r:id="rId13"/>
    <p:sldId id="339" r:id="rId14"/>
    <p:sldId id="340" r:id="rId15"/>
    <p:sldId id="341" r:id="rId16"/>
    <p:sldId id="342" r:id="rId17"/>
    <p:sldId id="348" r:id="rId18"/>
    <p:sldId id="344" r:id="rId19"/>
    <p:sldId id="345" r:id="rId20"/>
    <p:sldId id="346" r:id="rId21"/>
    <p:sldId id="347" r:id="rId22"/>
    <p:sldId id="30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1773" autoAdjust="0"/>
  </p:normalViewPr>
  <p:slideViewPr>
    <p:cSldViewPr>
      <p:cViewPr varScale="1">
        <p:scale>
          <a:sx n="56" d="100"/>
          <a:sy n="56" d="100"/>
        </p:scale>
        <p:origin x="7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814B09-CC1B-4E30-B15F-8308EC907C7F}" type="datetimeFigureOut">
              <a:rPr lang="en-GB"/>
              <a:pPr>
                <a:defRPr/>
              </a:pPr>
              <a:t>22/11/2020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945F99-EFF7-497E-B805-859A4AE68F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802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BCE419-F9C8-4768-86ED-9A6250603859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BD2446-FFCC-42C7-A531-82C26D4AEFD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62847-9920-4006-929E-5087D37494AE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40391E6E-9780-4C24-B906-0B93C6E14643}" type="slidenum">
              <a:rPr lang="en-GB" altLang="en-US" smtClean="0"/>
              <a:pPr eaLnBrk="1" hangingPunct="1">
                <a:spcBef>
                  <a:spcPct val="0"/>
                </a:spcBef>
                <a:defRPr/>
              </a:pPr>
              <a:t>14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6003F55E-D1EF-48E6-B62B-32B35E593A84}" type="slidenum">
              <a:rPr lang="en-GB" altLang="en-US" smtClean="0"/>
              <a:pPr eaLnBrk="1" hangingPunct="1">
                <a:spcBef>
                  <a:spcPct val="0"/>
                </a:spcBef>
                <a:defRPr/>
              </a:pPr>
              <a:t>15</a:t>
            </a:fld>
            <a:endParaRPr lang="en-GB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BF2738AF-BF10-4798-8141-2339CD022293}" type="slidenum">
              <a:rPr lang="en-GB" altLang="en-US" smtClean="0"/>
              <a:pPr eaLnBrk="1" hangingPunct="1">
                <a:spcBef>
                  <a:spcPct val="0"/>
                </a:spcBef>
                <a:defRPr/>
              </a:pPr>
              <a:t>16</a:t>
            </a:fld>
            <a:endParaRPr lang="en-GB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1D1B63-F99B-40B9-AB6F-0C27977435D4}" type="slidenum">
              <a:rPr lang="en-GB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GB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671F02B-F478-4BB4-B539-C717F026413A}" type="slidenum">
              <a:rPr lang="en-GB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GB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2B964DEB-93D0-4AA1-88C0-217BE52827AF}" type="slidenum">
              <a:rPr lang="en-GB" altLang="en-US" smtClean="0"/>
              <a:pPr eaLnBrk="1" hangingPunct="1">
                <a:spcBef>
                  <a:spcPct val="0"/>
                </a:spcBef>
                <a:defRPr/>
              </a:pPr>
              <a:t>19</a:t>
            </a:fld>
            <a:endParaRPr lang="en-GB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 dirty="0" smtClean="0"/>
              <a:t>The reason for their existence is that the nested tables can be thought of as a neatly encapsulated object. Those who develop in an object-oriented way will find them natural and easy to work with. 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Using them as related relational tables results in a performance shocker.</a:t>
            </a:r>
          </a:p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02336F6-D4A2-40AF-981D-CDF355C70B2B}" type="slidenum">
              <a:rPr lang="en-GB" altLang="en-US" smtClean="0"/>
              <a:pPr eaLnBrk="1" hangingPunct="1">
                <a:spcBef>
                  <a:spcPct val="0"/>
                </a:spcBef>
                <a:defRPr/>
              </a:pPr>
              <a:t>20</a:t>
            </a:fld>
            <a:endParaRPr lang="en-GB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smtClean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4AE2CB7-DB2E-49F0-8F78-ED37BF94CA38}" type="slidenum">
              <a:rPr lang="en-GB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smtClean="0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CE673F-F50B-4217-86AE-FB3BCD10566C}" type="slidenum">
              <a:rPr lang="en-GB" altLang="en-US"/>
              <a:pPr algn="r" eaLnBrk="1" hangingPunct="1"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F18FBD-2396-424A-B3EF-B858E4E4A03B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GB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731BE1B-BA42-44CE-88B1-BF22F7F8214A}" type="slidenum">
              <a:rPr lang="en-GB" sz="1200"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GB" sz="1200">
              <a:latin typeface="+mn-lt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62BB69-A5BB-45F5-BBA1-E267B0B0102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C09FD-7C8D-438B-9111-C9E06FAB48D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CF2D19-9267-4735-BA2C-1AA9F6CEA9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8EBF3F-1B37-49A1-B20A-19FA311F80E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5DAB37-D29E-47FE-A569-5F0413D0EEA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596C8-6F70-48E5-BCF1-F2849E7247E9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017588"/>
            <a:ext cx="7178675" cy="48307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6E22C-EAD5-47E1-9450-EE9D05D708E7}" type="datetimeFigureOut">
              <a:rPr lang="en-GB"/>
              <a:pPr>
                <a:defRPr/>
              </a:pPr>
              <a:t>22/11/2020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DA70B97-D58B-4088-BA67-09A00D5AD0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53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C0DE-8C56-469E-9373-1DE0858E8C9C}" type="datetimeFigureOut">
              <a:rPr lang="en-GB"/>
              <a:pPr>
                <a:defRPr/>
              </a:pPr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A8684-7742-46C9-870B-E921DAF4C0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7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8AE33-6DF7-44F2-B553-C1A6F015C714}" type="datetimeFigureOut">
              <a:rPr lang="en-GB"/>
              <a:pPr>
                <a:defRPr/>
              </a:pPr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8EC7F-5108-4D00-8AD2-5F1A8BD985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40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011E7-B843-4BA2-99D2-B018D5D72954}" type="datetimeFigureOut">
              <a:rPr lang="en-GB"/>
              <a:pPr>
                <a:defRPr/>
              </a:pPr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608CB-24C6-439E-ABAC-5923F5F4D0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1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214A2-5888-4ECF-BFF4-A38228E8AF5B}" type="datetimeFigureOut">
              <a:rPr lang="en-GB"/>
              <a:pPr>
                <a:defRPr/>
              </a:pPr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58B13-BFD0-4306-96DB-9D7A9C50FE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0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B3457-E326-4EBC-8845-F328360ED52B}" type="datetimeFigureOut">
              <a:rPr lang="en-GB"/>
              <a:pPr>
                <a:defRPr/>
              </a:pPr>
              <a:t>22/11/2020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9EB84-30D2-438D-9473-9C2E109AE0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93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9113B-7253-49BB-8DC8-FFA49015DB94}" type="datetimeFigureOut">
              <a:rPr lang="en-GB"/>
              <a:pPr>
                <a:defRPr/>
              </a:pPr>
              <a:t>22/11/2020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07131-30F8-4FD2-B030-6CA02D9835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7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B3DF6-7EF7-4E1A-8E24-F6C07E7A9895}" type="datetimeFigureOut">
              <a:rPr lang="en-GB"/>
              <a:pPr>
                <a:defRPr/>
              </a:pPr>
              <a:t>22/11/2020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AE8A6-67E1-4B4E-8B45-E801FEC468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005D0-19F8-4D73-ACB5-230561BC000B}" type="datetimeFigureOut">
              <a:rPr lang="en-GB"/>
              <a:pPr>
                <a:defRPr/>
              </a:pPr>
              <a:t>22/11/2020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D357B-8221-4E19-AF74-7BE324A604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93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F99BA-4699-49E2-9543-4D51B89F988A}" type="datetimeFigureOut">
              <a:rPr lang="en-GB"/>
              <a:pPr>
                <a:defRPr/>
              </a:pPr>
              <a:t>22/11/2020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2FA20-B16E-4954-8C88-7F1E727495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23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C19B9-4973-443E-83AB-3A9DC0BB7F13}" type="datetimeFigureOut">
              <a:rPr lang="en-GB"/>
              <a:pPr>
                <a:defRPr/>
              </a:pPr>
              <a:t>22/11/2020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EB4E7-4FA4-498B-8152-BAB33F82B0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20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F67C8088-EE20-4B3F-B614-EC3A1CC1C593}" type="datetimeFigureOut">
              <a:rPr lang="en-GB"/>
              <a:pPr>
                <a:defRPr/>
              </a:pPr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A0C30DBD-C135-4032-8740-794F2DAC5C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4" r:id="rId8"/>
    <p:sldLayoutId id="2147484105" r:id="rId9"/>
    <p:sldLayoutId id="2147484101" r:id="rId10"/>
    <p:sldLayoutId id="21474841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727200" y="1795463"/>
            <a:ext cx="5722938" cy="1827212"/>
          </a:xfrm>
        </p:spPr>
        <p:txBody>
          <a:bodyPr/>
          <a:lstStyle/>
          <a:p>
            <a:pPr eaLnBrk="1" hangingPunct="1"/>
            <a:r>
              <a:rPr lang="en-GB" altLang="en-US" smtClean="0"/>
              <a:t>Databases 2</a:t>
            </a:r>
            <a:br>
              <a:rPr lang="en-GB" altLang="en-US" smtClean="0"/>
            </a:br>
            <a:r>
              <a:rPr lang="en-GB" altLang="en-US" smtClean="0"/>
              <a:t>Objects and Queries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975"/>
            <a:ext cx="5711825" cy="1524000"/>
          </a:xfrm>
        </p:spPr>
        <p:txBody>
          <a:bodyPr/>
          <a:lstStyle/>
          <a:p>
            <a:pPr eaLnBrk="1" hangingPunct="1"/>
            <a:r>
              <a:rPr lang="en-GB" altLang="en-US" smtClean="0"/>
              <a:t>Carole Morrell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Querying Tables with REFs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16013" y="1916113"/>
            <a:ext cx="7127875" cy="4176712"/>
          </a:xfrm>
        </p:spPr>
        <p:txBody>
          <a:bodyPr/>
          <a:lstStyle/>
          <a:p>
            <a:r>
              <a:rPr lang="en-GB" altLang="en-US" dirty="0" smtClean="0"/>
              <a:t>Query using standard syntax returns OID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endParaRPr lang="en-GB" altLang="en-US" sz="2000" dirty="0" smtClean="0"/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GB" altLang="en-US" sz="2000" dirty="0" smtClean="0"/>
              <a:t>SELECT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column_name</a:t>
            </a:r>
            <a:r>
              <a:rPr lang="en-US" altLang="en-US" sz="2000" dirty="0" smtClean="0"/>
              <a:t>,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reference_column_name</a:t>
            </a:r>
            <a:endParaRPr lang="en-US" altLang="en-US" sz="2000" i="1" dirty="0" smtClean="0">
              <a:solidFill>
                <a:srgbClr val="003366"/>
              </a:solidFill>
            </a:endParaRP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r>
              <a:rPr lang="en-US" altLang="en-US" sz="2000" dirty="0" smtClean="0"/>
              <a:t>FROM</a:t>
            </a:r>
            <a:r>
              <a:rPr lang="en-US" altLang="en-US" sz="2000" i="1" dirty="0" smtClean="0">
                <a:solidFill>
                  <a:srgbClr val="003366"/>
                </a:solidFill>
              </a:rPr>
              <a:t>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table_name</a:t>
            </a:r>
            <a:r>
              <a:rPr lang="en-US" altLang="en-US" sz="2000" i="1" dirty="0" smtClean="0">
                <a:solidFill>
                  <a:srgbClr val="003366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Verdana" pitchFamily="34" charset="0"/>
              <a:buNone/>
            </a:pPr>
            <a:endParaRPr lang="en-US" altLang="en-US" sz="2000" i="1" dirty="0" smtClean="0">
              <a:solidFill>
                <a:srgbClr val="003366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000" dirty="0" smtClean="0"/>
              <a:t>	 SELECT </a:t>
            </a:r>
            <a:r>
              <a:rPr lang="en-GB" altLang="en-US" sz="2000" i="1" dirty="0" err="1" smtClean="0">
                <a:solidFill>
                  <a:srgbClr val="003366"/>
                </a:solidFill>
              </a:rPr>
              <a:t>instructor_id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,</a:t>
            </a:r>
            <a:r>
              <a:rPr lang="en-GB" altLang="en-US" sz="2000" dirty="0" smtClean="0"/>
              <a:t>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address</a:t>
            </a:r>
            <a:r>
              <a:rPr lang="en-GB" altLang="en-US" sz="2000" dirty="0" smtClean="0"/>
              <a:t> FROM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instructors</a:t>
            </a:r>
            <a:r>
              <a:rPr lang="en-GB" altLang="en-US" sz="2000" dirty="0" smtClean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altLang="en-US" sz="20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en-US" sz="1600" dirty="0" smtClean="0"/>
              <a:t>INSTRUCTOR_ID   ADDRESS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en-US" sz="1600" dirty="0" smtClean="0"/>
              <a:t>------------------------      -----------------------------------------------------------------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en-US" sz="1600" dirty="0" smtClean="0"/>
              <a:t>795	             0000220208F25EDD0F26D640E89335023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en-US" sz="1600" dirty="0" smtClean="0"/>
              <a:t>                               A0508BCBA8C536CA9707C4C08A285066A5E5131DE</a:t>
            </a:r>
            <a:endParaRPr lang="en-GB" altLang="en-US" dirty="0" smtClean="0"/>
          </a:p>
          <a:p>
            <a:endParaRPr lang="en-GB" altLang="en-US" dirty="0" smtClean="0"/>
          </a:p>
          <a:p>
            <a:r>
              <a:rPr lang="en-GB" altLang="en-US" dirty="0" smtClean="0"/>
              <a:t>Not user friendly, no useful data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6540500" y="5859463"/>
            <a:ext cx="1849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ObjectQueries.txt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Querying using DEREF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7" y="1916113"/>
            <a:ext cx="7632848" cy="4249737"/>
          </a:xfrm>
        </p:spPr>
        <p:txBody>
          <a:bodyPr/>
          <a:lstStyle/>
          <a:p>
            <a:pPr>
              <a:defRPr/>
            </a:pPr>
            <a:r>
              <a:rPr lang="en-GB" i="1" dirty="0">
                <a:solidFill>
                  <a:srgbClr val="003366"/>
                </a:solidFill>
              </a:rPr>
              <a:t>Reference</a:t>
            </a:r>
            <a:r>
              <a:rPr lang="en-GB" dirty="0" smtClean="0"/>
              <a:t> </a:t>
            </a:r>
            <a:r>
              <a:rPr lang="en-GB" dirty="0"/>
              <a:t>to</a:t>
            </a:r>
            <a:r>
              <a:rPr lang="en-GB" dirty="0" smtClean="0"/>
              <a:t> object tables can be </a:t>
            </a:r>
            <a:r>
              <a:rPr lang="en-GB" i="1" dirty="0" smtClean="0">
                <a:solidFill>
                  <a:srgbClr val="003366"/>
                </a:solidFill>
              </a:rPr>
              <a:t>deref</a:t>
            </a:r>
            <a:r>
              <a:rPr lang="en-GB" dirty="0" smtClean="0"/>
              <a:t>erenced</a:t>
            </a:r>
          </a:p>
          <a:p>
            <a:pPr>
              <a:defRPr/>
            </a:pPr>
            <a:r>
              <a:rPr lang="en-GB" dirty="0" smtClean="0"/>
              <a:t>Use </a:t>
            </a:r>
            <a:r>
              <a:rPr lang="en-GB" dirty="0" err="1" smtClean="0"/>
              <a:t>DEREF</a:t>
            </a:r>
            <a:r>
              <a:rPr lang="en-GB" dirty="0" smtClean="0"/>
              <a:t> function on column that contains reference</a:t>
            </a:r>
          </a:p>
          <a:p>
            <a:pPr>
              <a:defRPr/>
            </a:pPr>
            <a:endParaRPr lang="en-GB" sz="1100" dirty="0" smtClean="0"/>
          </a:p>
          <a:p>
            <a:pPr marL="833438" lvl="1" indent="-285750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pt-BR" altLang="en-US" sz="1800" dirty="0" smtClean="0"/>
              <a:t>SELECT </a:t>
            </a:r>
            <a:r>
              <a:rPr lang="en-GB" altLang="en-US" sz="1800" i="1" dirty="0" err="1" smtClean="0">
                <a:solidFill>
                  <a:srgbClr val="003366"/>
                </a:solidFill>
              </a:rPr>
              <a:t>columnname</a:t>
            </a:r>
            <a:r>
              <a:rPr lang="en-GB" altLang="en-US" sz="1800" i="1" dirty="0" smtClean="0">
                <a:solidFill>
                  <a:srgbClr val="003366"/>
                </a:solidFill>
              </a:rPr>
              <a:t>, </a:t>
            </a:r>
            <a:r>
              <a:rPr lang="pt-BR" altLang="en-US" sz="1800" i="1" dirty="0" smtClean="0">
                <a:solidFill>
                  <a:srgbClr val="003366"/>
                </a:solidFill>
              </a:rPr>
              <a:t>DEREF(reference_column)</a:t>
            </a:r>
            <a:r>
              <a:rPr lang="pt-BR" altLang="en-US" sz="1800" dirty="0" smtClean="0"/>
              <a:t> </a:t>
            </a:r>
          </a:p>
          <a:p>
            <a:pPr marL="833438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altLang="en-US" sz="1800" dirty="0" smtClean="0"/>
              <a:t>FROM </a:t>
            </a:r>
            <a:r>
              <a:rPr lang="pt-BR" altLang="en-US" sz="1800" i="1" dirty="0" smtClean="0">
                <a:solidFill>
                  <a:srgbClr val="003366"/>
                </a:solidFill>
              </a:rPr>
              <a:t>tablename</a:t>
            </a:r>
            <a:r>
              <a:rPr lang="pt-BR" altLang="en-US" sz="1800" dirty="0" smtClean="0"/>
              <a:t>;</a:t>
            </a:r>
          </a:p>
          <a:p>
            <a:pPr marL="833438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endParaRPr lang="pt-BR" altLang="en-US" sz="1800" dirty="0" smtClean="0"/>
          </a:p>
          <a:p>
            <a:pPr marL="833438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altLang="en-US" sz="1800" dirty="0" smtClean="0"/>
              <a:t>SELECT </a:t>
            </a:r>
            <a:r>
              <a:rPr lang="en-GB" altLang="en-US" sz="1800" i="1" dirty="0" err="1" smtClean="0">
                <a:solidFill>
                  <a:srgbClr val="003366"/>
                </a:solidFill>
              </a:rPr>
              <a:t>instructor_id</a:t>
            </a:r>
            <a:r>
              <a:rPr lang="en-GB" altLang="en-US" sz="1800" i="1" dirty="0" smtClean="0">
                <a:solidFill>
                  <a:srgbClr val="003366"/>
                </a:solidFill>
              </a:rPr>
              <a:t>, </a:t>
            </a:r>
            <a:r>
              <a:rPr lang="pt-BR" altLang="en-US" sz="1800" i="1" dirty="0" smtClean="0">
                <a:solidFill>
                  <a:srgbClr val="003366"/>
                </a:solidFill>
              </a:rPr>
              <a:t>DEREF(address)</a:t>
            </a:r>
            <a:r>
              <a:rPr lang="pt-BR" altLang="en-US" sz="1800" dirty="0" smtClean="0"/>
              <a:t> </a:t>
            </a:r>
          </a:p>
          <a:p>
            <a:pPr marL="833438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altLang="en-US" sz="1800" dirty="0" smtClean="0"/>
              <a:t>FROM </a:t>
            </a:r>
            <a:r>
              <a:rPr lang="pt-BR" altLang="en-US" sz="1800" i="1" dirty="0" smtClean="0">
                <a:solidFill>
                  <a:srgbClr val="003366"/>
                </a:solidFill>
              </a:rPr>
              <a:t>instructors</a:t>
            </a:r>
            <a:r>
              <a:rPr lang="pt-BR" altLang="en-US" sz="1800" dirty="0" smtClean="0"/>
              <a:t>;</a:t>
            </a:r>
          </a:p>
          <a:p>
            <a:pPr marL="0" indent="360363">
              <a:lnSpc>
                <a:spcPct val="90000"/>
              </a:lnSpc>
              <a:buFont typeface="Wingdings" pitchFamily="2" charset="2"/>
              <a:buNone/>
              <a:defRPr/>
            </a:pPr>
            <a:endParaRPr lang="pt-BR" altLang="en-US" sz="1800" dirty="0" smtClean="0"/>
          </a:p>
          <a:p>
            <a:pPr marL="0" indent="360363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altLang="en-US" sz="1800" dirty="0" smtClean="0"/>
              <a:t>INSTRUCTOR_ID    </a:t>
            </a:r>
            <a:r>
              <a:rPr lang="en-US" altLang="en-US" sz="1800" dirty="0" err="1" smtClean="0"/>
              <a:t>DEREF</a:t>
            </a:r>
            <a:r>
              <a:rPr lang="en-US" altLang="en-US" sz="1800" dirty="0" smtClean="0"/>
              <a:t>(ADDRESS)(STREET, CITY, COUNTRY)</a:t>
            </a:r>
          </a:p>
          <a:p>
            <a:pPr marL="0" indent="360363">
              <a:lnSpc>
                <a:spcPct val="90000"/>
              </a:lnSpc>
              <a:buFont typeface="Brush Script MT" pitchFamily="66" charset="0"/>
              <a:buNone/>
              <a:defRPr/>
            </a:pPr>
            <a:r>
              <a:rPr lang="en-US" altLang="en-US" sz="1800" dirty="0" smtClean="0"/>
              <a:t>-----------------------         ------------------------------------------------------------------------</a:t>
            </a:r>
          </a:p>
          <a:p>
            <a:pPr marL="0" indent="360363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800" dirty="0" smtClean="0"/>
              <a:t>795                        </a:t>
            </a:r>
            <a:r>
              <a:rPr lang="en-US" altLang="en-US" sz="1800" dirty="0" err="1" smtClean="0"/>
              <a:t>ADDRESS_TYPE</a:t>
            </a:r>
            <a:r>
              <a:rPr lang="en-US" altLang="en-US" sz="1800" dirty="0" smtClean="0"/>
              <a:t>('1 HIGH ST', 'BEDFORD', 'UK')</a:t>
            </a:r>
            <a:endParaRPr lang="en-US" altLang="en-US" sz="2000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15616" y="5735638"/>
            <a:ext cx="639445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/>
              <a:t>795                        </a:t>
            </a:r>
            <a:r>
              <a:rPr lang="en-US" altLang="en-US" dirty="0" err="1" smtClean="0">
                <a:solidFill>
                  <a:srgbClr val="FF0000"/>
                </a:solidFill>
              </a:rPr>
              <a:t>ADDRESS_TYPE</a:t>
            </a:r>
            <a:r>
              <a:rPr lang="en-US" altLang="en-US" dirty="0" smtClean="0"/>
              <a:t>('1 HIGH ST', 'BEDFORD', 'UK')</a:t>
            </a:r>
            <a:endParaRPr lang="en-US" alt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35600" y="3356992"/>
            <a:ext cx="2736850" cy="1323975"/>
          </a:xfrm>
          <a:prstGeom prst="rect">
            <a:avLst/>
          </a:prstGeom>
          <a:solidFill>
            <a:schemeClr val="tx2">
              <a:lumMod val="50000"/>
              <a:alpha val="13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/>
              <a:t>Output displays </a:t>
            </a:r>
            <a:r>
              <a:rPr lang="en-GB" sz="2000" i="1" dirty="0">
                <a:solidFill>
                  <a:schemeClr val="bg2">
                    <a:lumMod val="10000"/>
                  </a:schemeClr>
                </a:solidFill>
              </a:rPr>
              <a:t>type </a:t>
            </a:r>
          </a:p>
          <a:p>
            <a:pPr>
              <a:defRPr/>
            </a:pPr>
            <a:r>
              <a:rPr lang="en-GB" sz="2000" dirty="0"/>
              <a:t>Presents as if the </a:t>
            </a:r>
            <a:r>
              <a:rPr lang="en-GB" sz="2000" i="1" dirty="0">
                <a:solidFill>
                  <a:schemeClr val="bg2">
                    <a:lumMod val="10000"/>
                  </a:schemeClr>
                </a:solidFill>
              </a:rPr>
              <a:t>type</a:t>
            </a:r>
            <a:r>
              <a:rPr lang="en-GB" sz="2000" dirty="0"/>
              <a:t> used in the </a:t>
            </a:r>
            <a:r>
              <a:rPr lang="en-GB" sz="2000" i="1" dirty="0">
                <a:solidFill>
                  <a:schemeClr val="bg2">
                    <a:lumMod val="10000"/>
                  </a:schemeClr>
                </a:solidFill>
              </a:rPr>
              <a:t>object table </a:t>
            </a:r>
            <a:r>
              <a:rPr lang="en-GB" sz="2000" dirty="0"/>
              <a:t>is the column definition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59113" y="6092825"/>
            <a:ext cx="172878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367" name="TextBox 8"/>
          <p:cNvSpPr txBox="1">
            <a:spLocks noChangeArrowheads="1"/>
          </p:cNvSpPr>
          <p:nvPr/>
        </p:nvSpPr>
        <p:spPr bwMode="auto">
          <a:xfrm>
            <a:off x="6729413" y="6011863"/>
            <a:ext cx="1849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ObjectQueries.txt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095375" y="692150"/>
            <a:ext cx="6964363" cy="1201738"/>
          </a:xfrm>
        </p:spPr>
        <p:txBody>
          <a:bodyPr/>
          <a:lstStyle/>
          <a:p>
            <a:r>
              <a:rPr lang="en-GB" altLang="en-US" dirty="0" smtClean="0"/>
              <a:t>Query Using Dot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450" y="1844675"/>
            <a:ext cx="6913563" cy="4392613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Best to use alias and dot notation for references and object columns</a:t>
            </a:r>
          </a:p>
          <a:p>
            <a:pPr>
              <a:defRPr/>
            </a:pPr>
            <a:r>
              <a:rPr lang="en-GB" dirty="0" smtClean="0"/>
              <a:t>Column is from the relational table </a:t>
            </a:r>
          </a:p>
          <a:p>
            <a:pPr>
              <a:defRPr/>
            </a:pPr>
            <a:r>
              <a:rPr lang="en-GB" dirty="0" smtClean="0"/>
              <a:t>Attribute is from the object table</a:t>
            </a:r>
          </a:p>
          <a:p>
            <a:pPr>
              <a:defRPr/>
            </a:pPr>
            <a:endParaRPr lang="en-GB" sz="1050" dirty="0" smtClean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600" dirty="0" smtClean="0"/>
              <a:t>SELECT  </a:t>
            </a:r>
            <a:r>
              <a:rPr lang="en-US" altLang="en-US" sz="1600" i="1" dirty="0" err="1" smtClean="0">
                <a:solidFill>
                  <a:srgbClr val="003366"/>
                </a:solidFill>
              </a:rPr>
              <a:t>alias.column_name.attribute</a:t>
            </a:r>
            <a:r>
              <a:rPr lang="en-US" altLang="en-US" sz="1600" dirty="0" smtClean="0"/>
              <a:t> FROM </a:t>
            </a:r>
            <a:r>
              <a:rPr lang="en-US" altLang="en-US" sz="1600" i="1" dirty="0" err="1" smtClean="0">
                <a:solidFill>
                  <a:srgbClr val="003366"/>
                </a:solidFill>
              </a:rPr>
              <a:t>tablename</a:t>
            </a:r>
            <a:r>
              <a:rPr lang="en-US" altLang="en-US" sz="1600" dirty="0" smtClean="0"/>
              <a:t> </a:t>
            </a:r>
            <a:r>
              <a:rPr lang="en-US" altLang="en-US" sz="1600" i="1" dirty="0" smtClean="0">
                <a:solidFill>
                  <a:srgbClr val="003366"/>
                </a:solidFill>
              </a:rPr>
              <a:t>alias</a:t>
            </a:r>
            <a:r>
              <a:rPr lang="en-US" altLang="en-US" sz="1600" dirty="0" smtClean="0"/>
              <a:t>;</a:t>
            </a:r>
          </a:p>
          <a:p>
            <a:pPr marL="742950" lvl="1" indent="-285750">
              <a:lnSpc>
                <a:spcPct val="90000"/>
              </a:lnSpc>
              <a:defRPr/>
            </a:pPr>
            <a:endParaRPr lang="en-GB" altLang="en-US" sz="1600" dirty="0" smtClean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600" dirty="0" smtClean="0"/>
              <a:t>SELECT </a:t>
            </a:r>
            <a:r>
              <a:rPr lang="en-US" altLang="en-US" sz="1600" i="1" dirty="0" err="1" smtClean="0">
                <a:solidFill>
                  <a:srgbClr val="003366"/>
                </a:solidFill>
              </a:rPr>
              <a:t>i.address.street</a:t>
            </a:r>
            <a:r>
              <a:rPr lang="en-US" altLang="en-US" sz="1600" i="1" dirty="0" smtClean="0">
                <a:solidFill>
                  <a:srgbClr val="003366"/>
                </a:solidFill>
              </a:rPr>
              <a:t>,</a:t>
            </a:r>
            <a:r>
              <a:rPr lang="en-US" altLang="en-US" sz="1600" dirty="0" smtClean="0"/>
              <a:t> </a:t>
            </a:r>
            <a:r>
              <a:rPr lang="en-US" altLang="en-US" sz="1600" i="1" dirty="0" err="1" smtClean="0">
                <a:solidFill>
                  <a:srgbClr val="003366"/>
                </a:solidFill>
              </a:rPr>
              <a:t>i.address.city</a:t>
            </a:r>
            <a:r>
              <a:rPr lang="en-US" altLang="en-US" sz="1600" dirty="0" smtClean="0"/>
              <a:t> FROM </a:t>
            </a:r>
            <a:r>
              <a:rPr lang="en-US" altLang="en-US" sz="1600" i="1" dirty="0" smtClean="0">
                <a:solidFill>
                  <a:srgbClr val="003366"/>
                </a:solidFill>
              </a:rPr>
              <a:t>instructors</a:t>
            </a:r>
            <a:r>
              <a:rPr lang="en-US" altLang="en-US" sz="1600" dirty="0" smtClean="0"/>
              <a:t> </a:t>
            </a:r>
            <a:r>
              <a:rPr lang="en-US" altLang="en-US" sz="1600" i="1" dirty="0" err="1" smtClean="0">
                <a:solidFill>
                  <a:srgbClr val="003366"/>
                </a:solidFill>
              </a:rPr>
              <a:t>i</a:t>
            </a:r>
            <a:r>
              <a:rPr lang="en-US" altLang="en-US" sz="1600" dirty="0" smtClean="0"/>
              <a:t>;</a:t>
            </a:r>
          </a:p>
          <a:p>
            <a:pPr>
              <a:lnSpc>
                <a:spcPct val="90000"/>
              </a:lnSpc>
              <a:defRPr/>
            </a:pPr>
            <a:endParaRPr lang="en-US" altLang="en-US" sz="1600" dirty="0" smtClean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600" dirty="0" err="1" smtClean="0"/>
              <a:t>I.ADDRESS.STREET</a:t>
            </a:r>
            <a:r>
              <a:rPr lang="en-US" altLang="en-US" sz="1600" dirty="0" smtClean="0"/>
              <a:t> 	</a:t>
            </a:r>
            <a:r>
              <a:rPr lang="en-US" altLang="en-US" sz="1600" dirty="0" err="1" smtClean="0"/>
              <a:t>I.ADDRESS.CITY</a:t>
            </a:r>
            <a:endParaRPr lang="en-US" altLang="en-US" sz="1600" dirty="0" smtClean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600" dirty="0" smtClean="0"/>
              <a:t>-----------------------------------    -----------------------------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en-US" sz="1600" dirty="0" smtClean="0"/>
              <a:t>3 PLACE DE CONCORDE</a:t>
            </a:r>
            <a:r>
              <a:rPr lang="en-US" altLang="en-US" sz="1600" dirty="0" smtClean="0"/>
              <a:t> 	PARIS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en-US" sz="1600" dirty="0" smtClean="0"/>
              <a:t>1600 PENNSYLVANIA</a:t>
            </a:r>
            <a:r>
              <a:rPr lang="en-US" altLang="en-US" sz="1600" dirty="0" smtClean="0"/>
              <a:t> 	WASHINGTON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en-US" sz="1600" dirty="0" smtClean="0"/>
              <a:t>22 TRAFALGAR SQUARE</a:t>
            </a:r>
            <a:r>
              <a:rPr lang="en-US" altLang="en-US" sz="1600" dirty="0" smtClean="0"/>
              <a:t> 	LONDON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6588125" y="5949950"/>
            <a:ext cx="1849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ObjectQueries.txt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08" name="Line 64"/>
          <p:cNvSpPr>
            <a:spLocks noChangeShapeType="1"/>
          </p:cNvSpPr>
          <p:nvPr/>
        </p:nvSpPr>
        <p:spPr bwMode="auto">
          <a:xfrm flipH="1">
            <a:off x="4787900" y="2852738"/>
            <a:ext cx="3024188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857250" y="620713"/>
            <a:ext cx="7499350" cy="954087"/>
          </a:xfrm>
        </p:spPr>
        <p:txBody>
          <a:bodyPr/>
          <a:lstStyle/>
          <a:p>
            <a:r>
              <a:rPr lang="en-GB" altLang="en-US" sz="3200" smtClean="0"/>
              <a:t>Querying Tables with Refs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979613" y="4365625"/>
            <a:ext cx="233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itchFamily="18" charset="0"/>
                <a:cs typeface="Times New Roman" pitchFamily="18" charset="0"/>
              </a:rPr>
              <a:t>addresses </a:t>
            </a:r>
            <a:r>
              <a:rPr lang="en-GB" altLang="en-US" sz="1800" b="1" i="1" u="sng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GB" altLang="en-US" sz="18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1800" b="1"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graphicFrame>
        <p:nvGraphicFramePr>
          <p:cNvPr id="23599" name="Group 47"/>
          <p:cNvGraphicFramePr>
            <a:graphicFrameLocks noGrp="1"/>
          </p:cNvGraphicFramePr>
          <p:nvPr/>
        </p:nvGraphicFramePr>
        <p:xfrm>
          <a:off x="1979613" y="4799013"/>
          <a:ext cx="6396038" cy="1006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0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OID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69696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84406" marR="84406" marT="45683" marB="4568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street</a:t>
                      </a:r>
                    </a:p>
                  </a:txBody>
                  <a:tcPr marL="84406" marR="84406" marT="45683" marB="4568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city</a:t>
                      </a:r>
                    </a:p>
                  </a:txBody>
                  <a:tcPr marL="84406" marR="84406" marT="45683" marB="4568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country</a:t>
                      </a:r>
                    </a:p>
                  </a:txBody>
                  <a:tcPr marL="84406" marR="84406" marT="45683" marB="4568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6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4B34D67</a:t>
                      </a:r>
                    </a:p>
                  </a:txBody>
                  <a:tcPr marL="84406" marR="84406" marT="45683" marB="4568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 HIGH STREET</a:t>
                      </a:r>
                    </a:p>
                  </a:txBody>
                  <a:tcPr marL="84406" marR="84406" marT="45683" marB="4568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LEICESTER</a:t>
                      </a:r>
                    </a:p>
                  </a:txBody>
                  <a:tcPr marL="84406" marR="84406" marT="45683" marB="4568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UK</a:t>
                      </a:r>
                    </a:p>
                  </a:txBody>
                  <a:tcPr marL="84406" marR="84406" marT="45683" marB="4568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0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347BA8D</a:t>
                      </a:r>
                    </a:p>
                  </a:txBody>
                  <a:tcPr marL="84406" marR="84406" marT="45683" marB="4568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67 KENSINGTON AVENUE</a:t>
                      </a:r>
                    </a:p>
                  </a:txBody>
                  <a:tcPr marL="84406" marR="84406" marT="45683" marB="4568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COVENTRY</a:t>
                      </a:r>
                    </a:p>
                  </a:txBody>
                  <a:tcPr marL="84406" marR="84406" marT="45683" marB="4568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UK</a:t>
                      </a:r>
                    </a:p>
                  </a:txBody>
                  <a:tcPr marL="84406" marR="84406" marT="45683" marB="4568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1116013" y="2060575"/>
            <a:ext cx="285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>
                <a:latin typeface="Times New Roman" pitchFamily="18" charset="0"/>
                <a:cs typeface="Times New Roman" pitchFamily="18" charset="0"/>
              </a:rPr>
              <a:t>instructors </a:t>
            </a:r>
            <a:r>
              <a:rPr lang="en-GB" altLang="en-US" sz="1800" b="1" i="1" u="sng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Relational</a:t>
            </a:r>
            <a:r>
              <a:rPr lang="en-GB" altLang="en-US" sz="18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1800" b="1"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graphicFrame>
        <p:nvGraphicFramePr>
          <p:cNvPr id="57391" name="Group 47"/>
          <p:cNvGraphicFramePr>
            <a:graphicFrameLocks noGrp="1"/>
          </p:cNvGraphicFramePr>
          <p:nvPr/>
        </p:nvGraphicFramePr>
        <p:xfrm>
          <a:off x="1136650" y="2422525"/>
          <a:ext cx="2943225" cy="1195389"/>
        </p:xfrm>
        <a:graphic>
          <a:graphicData uri="http://schemas.openxmlformats.org/drawingml/2006/table">
            <a:tbl>
              <a:tblPr/>
              <a:tblGrid>
                <a:gridCol w="134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instructor_id</a:t>
                      </a:r>
                      <a:endParaRPr kumimoji="0" lang="en-GB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406" marR="84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406" marR="84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1234</a:t>
                      </a:r>
                    </a:p>
                  </a:txBody>
                  <a:tcPr marL="84406" marR="84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4B34D67</a:t>
                      </a:r>
                    </a:p>
                  </a:txBody>
                  <a:tcPr marL="84406" marR="84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1235</a:t>
                      </a:r>
                    </a:p>
                  </a:txBody>
                  <a:tcPr marL="84406" marR="84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rgbClr val="003366"/>
                        </a:buClr>
                        <a:buSzPct val="8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84406" marR="84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387" name="Text Box 43"/>
          <p:cNvSpPr txBox="1">
            <a:spLocks noChangeArrowheads="1"/>
          </p:cNvSpPr>
          <p:nvPr/>
        </p:nvSpPr>
        <p:spPr bwMode="auto">
          <a:xfrm>
            <a:off x="2771775" y="2492375"/>
            <a:ext cx="1008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>
                <a:latin typeface="Arial" charset="0"/>
                <a:cs typeface="Times New Roman" pitchFamily="18" charset="0"/>
              </a:rPr>
              <a:t>address</a:t>
            </a:r>
          </a:p>
        </p:txBody>
      </p:sp>
      <p:sp>
        <p:nvSpPr>
          <p:cNvPr id="17451" name="Text Box 44"/>
          <p:cNvSpPr txBox="1">
            <a:spLocks noChangeArrowheads="1"/>
          </p:cNvSpPr>
          <p:nvPr/>
        </p:nvSpPr>
        <p:spPr bwMode="auto">
          <a:xfrm>
            <a:off x="2711450" y="3308350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 b="1">
                <a:latin typeface="Arial" charset="0"/>
                <a:cs typeface="Times New Roman" pitchFamily="18" charset="0"/>
              </a:rPr>
              <a:t>347BA8D</a:t>
            </a:r>
          </a:p>
        </p:txBody>
      </p:sp>
      <p:sp>
        <p:nvSpPr>
          <p:cNvPr id="17452" name="Text Box 49"/>
          <p:cNvSpPr txBox="1">
            <a:spLocks noChangeArrowheads="1"/>
          </p:cNvSpPr>
          <p:nvPr/>
        </p:nvSpPr>
        <p:spPr bwMode="auto">
          <a:xfrm>
            <a:off x="4356100" y="2420938"/>
            <a:ext cx="396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1800" i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alias.column_name.  attribute</a:t>
            </a:r>
            <a:r>
              <a:rPr lang="en-GB" altLang="en-US" sz="18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1800" i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US" alt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i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alias;</a:t>
            </a:r>
            <a:endParaRPr lang="en-GB" altLang="en-US" sz="1800" i="1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94" name="Oval 50"/>
          <p:cNvSpPr>
            <a:spLocks noChangeArrowheads="1"/>
          </p:cNvSpPr>
          <p:nvPr/>
        </p:nvSpPr>
        <p:spPr bwMode="auto">
          <a:xfrm>
            <a:off x="6084888" y="2708275"/>
            <a:ext cx="576262" cy="3603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charset="0"/>
              <a:cs typeface="Times New Roman" pitchFamily="18" charset="0"/>
            </a:endParaRPr>
          </a:p>
        </p:txBody>
      </p:sp>
      <p:sp>
        <p:nvSpPr>
          <p:cNvPr id="57399" name="Freeform 55"/>
          <p:cNvSpPr>
            <a:spLocks/>
          </p:cNvSpPr>
          <p:nvPr/>
        </p:nvSpPr>
        <p:spPr bwMode="auto">
          <a:xfrm>
            <a:off x="1979613" y="1246188"/>
            <a:ext cx="4464050" cy="1462087"/>
          </a:xfrm>
          <a:custGeom>
            <a:avLst/>
            <a:gdLst>
              <a:gd name="T0" fmla="*/ 2147483647 w 2812"/>
              <a:gd name="T1" fmla="*/ 2147483647 h 921"/>
              <a:gd name="T2" fmla="*/ 2147483647 w 2812"/>
              <a:gd name="T3" fmla="*/ 2147483647 h 921"/>
              <a:gd name="T4" fmla="*/ 0 w 2812"/>
              <a:gd name="T5" fmla="*/ 2147483647 h 921"/>
              <a:gd name="T6" fmla="*/ 0 60000 65536"/>
              <a:gd name="T7" fmla="*/ 0 60000 65536"/>
              <a:gd name="T8" fmla="*/ 0 60000 65536"/>
              <a:gd name="T9" fmla="*/ 0 w 2812"/>
              <a:gd name="T10" fmla="*/ 0 h 921"/>
              <a:gd name="T11" fmla="*/ 2812 w 2812"/>
              <a:gd name="T12" fmla="*/ 921 h 9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2" h="921">
                <a:moveTo>
                  <a:pt x="2812" y="921"/>
                </a:moveTo>
                <a:cubicBezTo>
                  <a:pt x="2253" y="520"/>
                  <a:pt x="1694" y="120"/>
                  <a:pt x="1225" y="60"/>
                </a:cubicBezTo>
                <a:cubicBezTo>
                  <a:pt x="756" y="0"/>
                  <a:pt x="378" y="279"/>
                  <a:pt x="0" y="55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402" name="Oval 58"/>
          <p:cNvSpPr>
            <a:spLocks noChangeArrowheads="1"/>
          </p:cNvSpPr>
          <p:nvPr/>
        </p:nvSpPr>
        <p:spPr bwMode="auto">
          <a:xfrm>
            <a:off x="1042988" y="2060575"/>
            <a:ext cx="1368425" cy="3603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charset="0"/>
              <a:cs typeface="Times New Roman" pitchFamily="18" charset="0"/>
            </a:endParaRPr>
          </a:p>
        </p:txBody>
      </p:sp>
      <p:sp>
        <p:nvSpPr>
          <p:cNvPr id="57403" name="Line 59"/>
          <p:cNvSpPr>
            <a:spLocks noChangeShapeType="1"/>
          </p:cNvSpPr>
          <p:nvPr/>
        </p:nvSpPr>
        <p:spPr bwMode="auto">
          <a:xfrm>
            <a:off x="5148263" y="3068638"/>
            <a:ext cx="10080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404" name="Oval 60"/>
          <p:cNvSpPr>
            <a:spLocks noChangeArrowheads="1"/>
          </p:cNvSpPr>
          <p:nvPr/>
        </p:nvSpPr>
        <p:spPr bwMode="auto">
          <a:xfrm>
            <a:off x="5795963" y="2420938"/>
            <a:ext cx="1368425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charset="0"/>
              <a:cs typeface="Times New Roman" pitchFamily="18" charset="0"/>
            </a:endParaRPr>
          </a:p>
        </p:txBody>
      </p:sp>
      <p:sp>
        <p:nvSpPr>
          <p:cNvPr id="57405" name="Freeform 61"/>
          <p:cNvSpPr>
            <a:spLocks/>
          </p:cNvSpPr>
          <p:nvPr/>
        </p:nvSpPr>
        <p:spPr bwMode="auto">
          <a:xfrm>
            <a:off x="3419475" y="2120900"/>
            <a:ext cx="3024188" cy="444500"/>
          </a:xfrm>
          <a:custGeom>
            <a:avLst/>
            <a:gdLst>
              <a:gd name="T0" fmla="*/ 2147483647 w 1905"/>
              <a:gd name="T1" fmla="*/ 2147483647 h 280"/>
              <a:gd name="T2" fmla="*/ 2147483647 w 1905"/>
              <a:gd name="T3" fmla="*/ 2147483647 h 280"/>
              <a:gd name="T4" fmla="*/ 0 w 1905"/>
              <a:gd name="T5" fmla="*/ 2147483647 h 280"/>
              <a:gd name="T6" fmla="*/ 0 60000 65536"/>
              <a:gd name="T7" fmla="*/ 0 60000 65536"/>
              <a:gd name="T8" fmla="*/ 0 60000 65536"/>
              <a:gd name="T9" fmla="*/ 0 w 1905"/>
              <a:gd name="T10" fmla="*/ 0 h 280"/>
              <a:gd name="T11" fmla="*/ 1905 w 1905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280">
                <a:moveTo>
                  <a:pt x="1905" y="234"/>
                </a:moveTo>
                <a:cubicBezTo>
                  <a:pt x="1519" y="117"/>
                  <a:pt x="1134" y="0"/>
                  <a:pt x="817" y="8"/>
                </a:cubicBezTo>
                <a:cubicBezTo>
                  <a:pt x="500" y="16"/>
                  <a:pt x="250" y="148"/>
                  <a:pt x="0" y="2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407" name="Oval 63"/>
          <p:cNvSpPr>
            <a:spLocks noChangeArrowheads="1"/>
          </p:cNvSpPr>
          <p:nvPr/>
        </p:nvSpPr>
        <p:spPr bwMode="auto">
          <a:xfrm>
            <a:off x="7164388" y="2420938"/>
            <a:ext cx="1079500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charset="0"/>
              <a:cs typeface="Times New Roman" pitchFamily="18" charset="0"/>
            </a:endParaRPr>
          </a:p>
        </p:txBody>
      </p:sp>
      <p:sp>
        <p:nvSpPr>
          <p:cNvPr id="57409" name="Line 65"/>
          <p:cNvSpPr>
            <a:spLocks noChangeShapeType="1"/>
          </p:cNvSpPr>
          <p:nvPr/>
        </p:nvSpPr>
        <p:spPr bwMode="auto">
          <a:xfrm flipH="1">
            <a:off x="6732588" y="2852738"/>
            <a:ext cx="107950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410" name="Line 66"/>
          <p:cNvSpPr>
            <a:spLocks noChangeShapeType="1"/>
          </p:cNvSpPr>
          <p:nvPr/>
        </p:nvSpPr>
        <p:spPr bwMode="auto">
          <a:xfrm>
            <a:off x="7812088" y="2852738"/>
            <a:ext cx="21590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4392613" y="3505200"/>
            <a:ext cx="2482850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en-US" sz="1800" dirty="0" smtClean="0"/>
              <a:t>SELECT </a:t>
            </a:r>
            <a:r>
              <a:rPr lang="en-US" altLang="en-US" sz="1800" i="1" dirty="0" err="1" smtClean="0">
                <a:solidFill>
                  <a:srgbClr val="003366"/>
                </a:solidFill>
              </a:rPr>
              <a:t>i.address.street</a:t>
            </a:r>
            <a:r>
              <a:rPr lang="en-GB" altLang="en-US" sz="1800" dirty="0" smtClean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en-US" sz="1800" dirty="0" smtClean="0"/>
              <a:t>FROM </a:t>
            </a:r>
            <a:r>
              <a:rPr lang="en-US" altLang="en-US" sz="1800" i="1" dirty="0" smtClean="0">
                <a:solidFill>
                  <a:srgbClr val="003366"/>
                </a:solidFill>
              </a:rPr>
              <a:t>instructors  </a:t>
            </a:r>
            <a:r>
              <a:rPr lang="en-US" altLang="en-US" sz="1800" i="1" dirty="0" err="1" smtClean="0">
                <a:solidFill>
                  <a:srgbClr val="003366"/>
                </a:solidFill>
              </a:rPr>
              <a:t>i</a:t>
            </a:r>
            <a:r>
              <a:rPr lang="en-US" altLang="en-US" sz="1800" i="1" dirty="0" smtClean="0">
                <a:solidFill>
                  <a:srgbClr val="003366"/>
                </a:solidFill>
              </a:rPr>
              <a:t>;</a:t>
            </a:r>
            <a:endParaRPr lang="en-GB" altLang="en-US" sz="1800" i="1" dirty="0" smtClean="0">
              <a:solidFill>
                <a:srgbClr val="003366"/>
              </a:solidFill>
            </a:endParaRPr>
          </a:p>
        </p:txBody>
      </p:sp>
      <p:sp>
        <p:nvSpPr>
          <p:cNvPr id="17463" name="Text Placeholder 22"/>
          <p:cNvSpPr>
            <a:spLocks noGrp="1"/>
          </p:cNvSpPr>
          <p:nvPr>
            <p:ph type="body" idx="1"/>
          </p:nvPr>
        </p:nvSpPr>
        <p:spPr>
          <a:xfrm>
            <a:off x="900113" y="1423988"/>
            <a:ext cx="7499350" cy="4800600"/>
          </a:xfrm>
        </p:spPr>
        <p:txBody>
          <a:bodyPr wrap="none">
            <a:spAutoFit/>
          </a:bodyPr>
          <a:lstStyle/>
          <a:p>
            <a:r>
              <a:rPr lang="en-GB" altLang="en-US" smtClean="0"/>
              <a:t>ObjectQueries.txt</a:t>
            </a:r>
          </a:p>
        </p:txBody>
      </p:sp>
      <p:sp>
        <p:nvSpPr>
          <p:cNvPr id="17464" name="TextBox 23"/>
          <p:cNvSpPr txBox="1">
            <a:spLocks noChangeArrowheads="1"/>
          </p:cNvSpPr>
          <p:nvPr/>
        </p:nvSpPr>
        <p:spPr bwMode="auto">
          <a:xfrm>
            <a:off x="6588125" y="5949950"/>
            <a:ext cx="1849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ObjectQueries.txt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8" grpId="0" animBg="1"/>
      <p:bldP spid="57387" grpId="0"/>
      <p:bldP spid="57394" grpId="0" animBg="1"/>
      <p:bldP spid="57399" grpId="0" animBg="1"/>
      <p:bldP spid="57402" grpId="0" animBg="1"/>
      <p:bldP spid="57403" grpId="0" animBg="1"/>
      <p:bldP spid="57404" grpId="0" animBg="1"/>
      <p:bldP spid="57405" grpId="0" animBg="1"/>
      <p:bldP spid="57407" grpId="0" animBg="1"/>
      <p:bldP spid="57409" grpId="0" animBg="1"/>
      <p:bldP spid="57410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042988" y="274638"/>
            <a:ext cx="7499350" cy="1143000"/>
          </a:xfrm>
        </p:spPr>
        <p:txBody>
          <a:bodyPr/>
          <a:lstStyle/>
          <a:p>
            <a:r>
              <a:rPr lang="en-GB" altLang="en-US" dirty="0" smtClean="0"/>
              <a:t>Querying Ref Activity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55650" y="1484313"/>
            <a:ext cx="792003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365125"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pPr>
            <a:r>
              <a:rPr lang="en-US" altLang="en-US" sz="2400" dirty="0">
                <a:latin typeface="+mn-lt"/>
                <a:cs typeface="+mn-cs"/>
              </a:rPr>
              <a:t>Write the query to show a </a:t>
            </a:r>
            <a:r>
              <a:rPr lang="en-US" altLang="en-US" sz="2400" i="1" dirty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customer</a:t>
            </a:r>
            <a:r>
              <a:rPr lang="en-US" altLang="en-US" sz="2400" dirty="0">
                <a:latin typeface="+mn-lt"/>
                <a:cs typeface="+mn-cs"/>
              </a:rPr>
              <a:t> with their </a:t>
            </a:r>
            <a:r>
              <a:rPr lang="en-US" altLang="en-US" sz="2400" i="1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address</a:t>
            </a:r>
            <a:endParaRPr lang="en-GB" altLang="en-US" sz="2400" i="1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marL="273050" indent="-2730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/>
            </a:pPr>
            <a:r>
              <a:rPr lang="en-GB" altLang="en-US" sz="2400" dirty="0" smtClean="0">
                <a:latin typeface="+mn-lt"/>
                <a:cs typeface="+mn-cs"/>
              </a:rPr>
              <a:t>Assume customers has an </a:t>
            </a:r>
            <a:r>
              <a:rPr lang="en-GB" altLang="en-US" sz="2400" i="1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address column </a:t>
            </a:r>
            <a:r>
              <a:rPr lang="en-GB" altLang="en-US" sz="2400" dirty="0" smtClean="0">
                <a:latin typeface="+mn-lt"/>
                <a:cs typeface="+mn-cs"/>
              </a:rPr>
              <a:t>that </a:t>
            </a:r>
            <a:r>
              <a:rPr lang="en-GB" altLang="en-US" sz="2400" i="1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references</a:t>
            </a:r>
            <a:r>
              <a:rPr lang="en-GB" altLang="en-US" sz="2400" dirty="0" smtClean="0">
                <a:latin typeface="+mn-lt"/>
                <a:cs typeface="+mn-cs"/>
              </a:rPr>
              <a:t> the </a:t>
            </a:r>
            <a:r>
              <a:rPr lang="en-GB" altLang="en-US" sz="2400" i="1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object table addresses</a:t>
            </a:r>
            <a:r>
              <a:rPr lang="en-GB" altLang="en-US" sz="2400" dirty="0" smtClean="0">
                <a:latin typeface="+mn-lt"/>
                <a:cs typeface="+mn-cs"/>
              </a:rPr>
              <a:t>,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 2" pitchFamily="18" charset="2"/>
              <a:buNone/>
              <a:defRPr/>
            </a:pPr>
            <a:r>
              <a:rPr lang="en-GB" altLang="en-US" sz="2400" dirty="0" smtClean="0">
                <a:latin typeface="+mn-lt"/>
                <a:cs typeface="+mn-cs"/>
              </a:rPr>
              <a:t>    include their </a:t>
            </a:r>
            <a:r>
              <a:rPr lang="en-GB" altLang="en-US" sz="2400" i="1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id</a:t>
            </a:r>
            <a:r>
              <a:rPr lang="en-GB" altLang="en-US" sz="2400" dirty="0" smtClean="0">
                <a:latin typeface="+mn-lt"/>
                <a:cs typeface="+mn-cs"/>
              </a:rPr>
              <a:t> and </a:t>
            </a:r>
            <a:r>
              <a:rPr lang="en-GB" altLang="en-US" sz="2400" i="1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name</a:t>
            </a:r>
            <a:endParaRPr lang="en-US" altLang="en-US" sz="2000" dirty="0" smtClean="0"/>
          </a:p>
          <a:p>
            <a:pPr>
              <a:lnSpc>
                <a:spcPct val="90000"/>
              </a:lnSpc>
              <a:defRPr/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en-US" sz="1800" dirty="0" smtClean="0"/>
              <a:t>SELECT </a:t>
            </a:r>
            <a:r>
              <a:rPr lang="en-US" altLang="en-US" sz="1800" i="1" dirty="0" err="1" smtClean="0">
                <a:solidFill>
                  <a:srgbClr val="003366"/>
                </a:solidFill>
              </a:rPr>
              <a:t>customer_id</a:t>
            </a:r>
            <a:r>
              <a:rPr lang="en-US" altLang="en-US" sz="1800" i="1" dirty="0" smtClean="0">
                <a:solidFill>
                  <a:srgbClr val="003366"/>
                </a:solidFill>
              </a:rPr>
              <a:t>, name, </a:t>
            </a:r>
            <a:r>
              <a:rPr lang="en-US" altLang="en-US" sz="1800" i="1" dirty="0" err="1" smtClean="0">
                <a:solidFill>
                  <a:srgbClr val="003366"/>
                </a:solidFill>
              </a:rPr>
              <a:t>c.address.street</a:t>
            </a:r>
            <a:r>
              <a:rPr lang="en-US" altLang="en-US" sz="1800" i="1" dirty="0" smtClean="0">
                <a:solidFill>
                  <a:srgbClr val="003366"/>
                </a:solidFill>
              </a:rPr>
              <a:t>,</a:t>
            </a:r>
            <a:r>
              <a:rPr lang="en-US" altLang="en-US" sz="1800" dirty="0" smtClean="0"/>
              <a:t> </a:t>
            </a:r>
            <a:r>
              <a:rPr lang="en-US" altLang="en-US" sz="1800" i="1" dirty="0" err="1" smtClean="0">
                <a:solidFill>
                  <a:srgbClr val="003366"/>
                </a:solidFill>
              </a:rPr>
              <a:t>c.address.city</a:t>
            </a:r>
            <a:r>
              <a:rPr lang="en-US" altLang="en-US" sz="1800" i="1" dirty="0" smtClean="0">
                <a:solidFill>
                  <a:srgbClr val="003366"/>
                </a:solidFill>
              </a:rPr>
              <a:t>, </a:t>
            </a:r>
            <a:r>
              <a:rPr lang="en-US" altLang="en-US" sz="1800" i="1" dirty="0" err="1" smtClean="0">
                <a:solidFill>
                  <a:srgbClr val="003366"/>
                </a:solidFill>
              </a:rPr>
              <a:t>c.address.country</a:t>
            </a:r>
            <a:endParaRPr lang="en-US" altLang="en-US" sz="1800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en-US" sz="1800" dirty="0" smtClean="0"/>
              <a:t>FROM </a:t>
            </a:r>
            <a:r>
              <a:rPr lang="en-US" altLang="en-US" sz="1800" i="1" dirty="0" smtClean="0">
                <a:solidFill>
                  <a:srgbClr val="003366"/>
                </a:solidFill>
              </a:rPr>
              <a:t>customers</a:t>
            </a:r>
            <a:r>
              <a:rPr lang="en-US" altLang="en-US" sz="1800" i="1" dirty="0" smtClean="0"/>
              <a:t> c</a:t>
            </a:r>
            <a:r>
              <a:rPr lang="en-US" altLang="en-US" sz="1800" dirty="0" smtClean="0"/>
              <a:t>;</a:t>
            </a:r>
            <a:endParaRPr lang="en-US" altLang="en-US" sz="2000" dirty="0" smtClean="0"/>
          </a:p>
          <a:p>
            <a:pPr>
              <a:lnSpc>
                <a:spcPct val="90000"/>
              </a:lnSpc>
              <a:defRPr/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400" dirty="0" err="1" smtClean="0"/>
              <a:t>CUSTOMER_ID</a:t>
            </a:r>
            <a:r>
              <a:rPr lang="en-US" altLang="en-US" sz="1400" dirty="0" smtClean="0"/>
              <a:t>   NAME     </a:t>
            </a:r>
            <a:r>
              <a:rPr lang="en-US" altLang="en-US" sz="1400" dirty="0" err="1" smtClean="0"/>
              <a:t>C.ADDRESS.STREET</a:t>
            </a:r>
            <a:r>
              <a:rPr lang="en-US" altLang="en-US" sz="1400" dirty="0" smtClean="0"/>
              <a:t>            </a:t>
            </a:r>
            <a:r>
              <a:rPr lang="en-US" altLang="en-US" sz="1400" dirty="0" err="1" smtClean="0"/>
              <a:t>C.ADDRESS.CITY</a:t>
            </a:r>
            <a:r>
              <a:rPr lang="en-US" altLang="en-US" sz="1400" dirty="0" smtClean="0"/>
              <a:t>  </a:t>
            </a:r>
            <a:r>
              <a:rPr lang="en-US" altLang="en-US" sz="1400" dirty="0" err="1" smtClean="0"/>
              <a:t>C.ADDRESS.COUNTRY</a:t>
            </a:r>
            <a:endParaRPr lang="en-US" altLang="en-US" sz="1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400" dirty="0" smtClean="0"/>
              <a:t>---------------------   ----------   ----------------------------------    ----------------------     ------------------------------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en-US" sz="1400" dirty="0" smtClean="0"/>
              <a:t>10000                     ALAN     3 PLACE DE CONCORDE</a:t>
            </a:r>
            <a:r>
              <a:rPr lang="en-US" altLang="en-US" sz="1400" dirty="0" smtClean="0"/>
              <a:t>     PARIS                      FRANCE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en-US" sz="1400" dirty="0" smtClean="0"/>
              <a:t>10001                     BETTY   1600 PENNSYLVANIA</a:t>
            </a:r>
            <a:r>
              <a:rPr lang="en-US" altLang="en-US" sz="1400" dirty="0" smtClean="0"/>
              <a:t>           WASHINGTON      USA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en-US" sz="1400" dirty="0" smtClean="0"/>
              <a:t>10002                     CARY     22 TRAFALGAR SQUARE</a:t>
            </a:r>
            <a:r>
              <a:rPr lang="en-US" altLang="en-US" sz="1400" dirty="0" smtClean="0"/>
              <a:t>    LONDON                UK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416800" cy="4537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dirty="0" smtClean="0"/>
              <a:t>Can query using standard syntax</a:t>
            </a:r>
          </a:p>
          <a:p>
            <a:pPr>
              <a:lnSpc>
                <a:spcPct val="80000"/>
              </a:lnSpc>
            </a:pPr>
            <a:endParaRPr lang="en-US" altLang="en-US" sz="1600" dirty="0" smtClean="0"/>
          </a:p>
          <a:p>
            <a:pPr marL="742950" lvl="1" indent="-285750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altLang="en-US" sz="1800" dirty="0" smtClean="0"/>
              <a:t>SELECT  </a:t>
            </a:r>
            <a:r>
              <a:rPr lang="en-US" altLang="en-US" sz="1800" i="1" dirty="0" err="1" smtClean="0">
                <a:solidFill>
                  <a:srgbClr val="003366"/>
                </a:solidFill>
              </a:rPr>
              <a:t>column_name</a:t>
            </a:r>
            <a:r>
              <a:rPr lang="en-US" altLang="en-US" sz="1800" dirty="0" smtClean="0"/>
              <a:t> FROM </a:t>
            </a:r>
            <a:r>
              <a:rPr lang="en-US" altLang="en-US" sz="1800" i="1" dirty="0" err="1" smtClean="0">
                <a:solidFill>
                  <a:srgbClr val="003366"/>
                </a:solidFill>
              </a:rPr>
              <a:t>tablename</a:t>
            </a:r>
            <a:r>
              <a:rPr lang="en-US" altLang="en-US" sz="1800" dirty="0" smtClean="0"/>
              <a:t>;</a:t>
            </a:r>
          </a:p>
          <a:p>
            <a:pPr marL="742950" lvl="1" indent="-285750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US" altLang="en-US" sz="1800" dirty="0" smtClean="0"/>
              <a:t>SELECT</a:t>
            </a:r>
            <a:r>
              <a:rPr lang="en-US" altLang="en-US" sz="2400" dirty="0" smtClean="0"/>
              <a:t> </a:t>
            </a:r>
            <a:r>
              <a:rPr lang="en-US" altLang="en-US" sz="1800" i="1" dirty="0" smtClean="0">
                <a:solidFill>
                  <a:srgbClr val="003366"/>
                </a:solidFill>
              </a:rPr>
              <a:t>classroom</a:t>
            </a:r>
            <a:r>
              <a:rPr lang="en-US" altLang="en-US" sz="2400" dirty="0" smtClean="0"/>
              <a:t> </a:t>
            </a:r>
            <a:r>
              <a:rPr lang="en-US" altLang="en-US" sz="1800" dirty="0" smtClean="0"/>
              <a:t>FROM</a:t>
            </a:r>
            <a:r>
              <a:rPr lang="en-US" altLang="en-US" sz="2400" dirty="0" smtClean="0"/>
              <a:t> </a:t>
            </a:r>
            <a:r>
              <a:rPr lang="en-US" altLang="en-US" sz="1800" i="1" dirty="0" smtClean="0">
                <a:solidFill>
                  <a:srgbClr val="003366"/>
                </a:solidFill>
              </a:rPr>
              <a:t>sites</a:t>
            </a:r>
            <a:r>
              <a:rPr lang="en-US" altLang="en-US" sz="24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/>
              <a:t>CLASSROOM(</a:t>
            </a:r>
            <a:r>
              <a:rPr lang="en-US" altLang="en-US" sz="1800" dirty="0" err="1" smtClean="0"/>
              <a:t>ROOM_NUMBER</a:t>
            </a:r>
            <a:r>
              <a:rPr lang="en-US" altLang="en-US" sz="1800" dirty="0" smtClean="0"/>
              <a:t>, CAPACITY, DESCRIPTION)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/>
              <a:t>----------------------------------------------------------------------------------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err="1" smtClean="0"/>
              <a:t>CLASSROOM_VARRAY_TYPE</a:t>
            </a:r>
            <a:endParaRPr lang="en-US" altLang="en-US" sz="1800" dirty="0" smtClean="0"/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800" dirty="0" err="1" smtClean="0"/>
              <a:t>classroom_type</a:t>
            </a:r>
            <a:r>
              <a:rPr lang="en-GB" altLang="en-US" sz="1800" dirty="0" smtClean="0"/>
              <a:t> (1, 50, 'LECTURE ROOM')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800" dirty="0" err="1" smtClean="0"/>
              <a:t>classroom_type</a:t>
            </a:r>
            <a:r>
              <a:rPr lang="en-GB" altLang="en-US" sz="1800" dirty="0" smtClean="0"/>
              <a:t> (2, 24, 'SEMINAR ROOM')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800" dirty="0" err="1" smtClean="0"/>
              <a:t>classroom_type</a:t>
            </a:r>
            <a:r>
              <a:rPr lang="en-GB" altLang="en-US" sz="1800" dirty="0" smtClean="0"/>
              <a:t> (3, 30, null))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1800" dirty="0" smtClean="0"/>
          </a:p>
          <a:p>
            <a:pPr>
              <a:lnSpc>
                <a:spcPct val="80000"/>
              </a:lnSpc>
            </a:pPr>
            <a:r>
              <a:rPr lang="en-GB" altLang="en-US" dirty="0" smtClean="0"/>
              <a:t>Not user friendly, or in columns suitable for front ends</a:t>
            </a:r>
          </a:p>
          <a:p>
            <a:pPr>
              <a:lnSpc>
                <a:spcPct val="80000"/>
              </a:lnSpc>
            </a:pPr>
            <a:r>
              <a:rPr lang="en-GB" altLang="en-US" dirty="0" smtClean="0"/>
              <a:t>Better to extract individual elements of the object</a:t>
            </a:r>
            <a:endParaRPr lang="en-GB" altLang="en-US" sz="1800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4977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Querying with a </a:t>
            </a:r>
            <a:r>
              <a:rPr lang="en-GB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VArray</a:t>
            </a: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588125" y="5949950"/>
            <a:ext cx="1849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ObjectQueries.txt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549275"/>
            <a:ext cx="77136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Querying a </a:t>
            </a:r>
            <a:r>
              <a:rPr lang="en-GB" sz="36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VArray</a:t>
            </a:r>
            <a:r>
              <a:rPr lang="en-GB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Useful Output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484313"/>
            <a:ext cx="8027987" cy="5184775"/>
          </a:xfrm>
        </p:spPr>
        <p:txBody>
          <a:bodyPr/>
          <a:lstStyle/>
          <a:p>
            <a:pPr eaLnBrk="1" hangingPunct="1"/>
            <a:r>
              <a:rPr lang="en-GB" altLang="en-US" smtClean="0"/>
              <a:t>Uses an </a:t>
            </a:r>
            <a:r>
              <a:rPr lang="en-GB" altLang="en-US" i="1" smtClean="0">
                <a:solidFill>
                  <a:srgbClr val="003366"/>
                </a:solidFill>
              </a:rPr>
              <a:t>un-nested</a:t>
            </a:r>
            <a:r>
              <a:rPr lang="en-GB" altLang="en-US" smtClean="0"/>
              <a:t> query </a:t>
            </a:r>
          </a:p>
          <a:p>
            <a:pPr eaLnBrk="1" hangingPunct="1"/>
            <a:r>
              <a:rPr lang="en-GB" altLang="en-US" smtClean="0"/>
              <a:t>Creates a pseudo table for the VArray</a:t>
            </a:r>
          </a:p>
          <a:p>
            <a:pPr eaLnBrk="1" hangingPunct="1"/>
            <a:r>
              <a:rPr lang="en-GB" altLang="en-US" smtClean="0"/>
              <a:t>Has both </a:t>
            </a:r>
          </a:p>
          <a:p>
            <a:pPr lvl="1" eaLnBrk="1" hangingPunct="1"/>
            <a:r>
              <a:rPr lang="en-US" altLang="en-US" i="1" smtClean="0">
                <a:solidFill>
                  <a:srgbClr val="003366"/>
                </a:solidFill>
              </a:rPr>
              <a:t>Relational </a:t>
            </a:r>
            <a:r>
              <a:rPr lang="en-GB" altLang="en-US" smtClean="0"/>
              <a:t>table </a:t>
            </a:r>
            <a:r>
              <a:rPr lang="en-GB" altLang="en-US" i="1" smtClean="0">
                <a:solidFill>
                  <a:srgbClr val="003366"/>
                </a:solidFill>
              </a:rPr>
              <a:t>alias</a:t>
            </a:r>
          </a:p>
          <a:p>
            <a:pPr lvl="1" eaLnBrk="1" hangingPunct="1"/>
            <a:r>
              <a:rPr lang="en-GB" altLang="en-US" i="1" smtClean="0">
                <a:solidFill>
                  <a:srgbClr val="003366"/>
                </a:solidFill>
              </a:rPr>
              <a:t>VArray</a:t>
            </a:r>
            <a:r>
              <a:rPr lang="en-GB" altLang="en-US" smtClean="0"/>
              <a:t> table </a:t>
            </a:r>
            <a:r>
              <a:rPr lang="en-GB" altLang="en-US" i="1" smtClean="0">
                <a:solidFill>
                  <a:srgbClr val="003366"/>
                </a:solidFill>
              </a:rPr>
              <a:t>alias</a:t>
            </a:r>
          </a:p>
          <a:p>
            <a:pPr eaLnBrk="1" hangingPunct="1"/>
            <a:endParaRPr lang="en-GB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/>
              <a:t>SELECT </a:t>
            </a:r>
            <a:r>
              <a:rPr lang="en-US" altLang="en-US" sz="2000" i="1" smtClean="0">
                <a:solidFill>
                  <a:srgbClr val="003366"/>
                </a:solidFill>
              </a:rPr>
              <a:t>relational_alias.column_name, pseudo_table_alias.attribute,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i="1" smtClean="0">
                <a:solidFill>
                  <a:srgbClr val="003366"/>
                </a:solidFill>
              </a:rPr>
              <a:t>		   pseudo_table_alias.attribute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/>
              <a:t>FROM </a:t>
            </a:r>
            <a:r>
              <a:rPr lang="en-US" altLang="en-US" sz="2000" i="1" smtClean="0">
                <a:solidFill>
                  <a:srgbClr val="003366"/>
                </a:solidFill>
              </a:rPr>
              <a:t>relational_table</a:t>
            </a:r>
            <a:r>
              <a:rPr lang="en-US" altLang="en-US" sz="2000" smtClean="0"/>
              <a:t> </a:t>
            </a:r>
            <a:r>
              <a:rPr lang="en-US" altLang="en-US" sz="2000" i="1" smtClean="0">
                <a:solidFill>
                  <a:srgbClr val="003366"/>
                </a:solidFill>
              </a:rPr>
              <a:t>relational_alias</a:t>
            </a:r>
            <a:r>
              <a:rPr lang="en-US" altLang="en-US" sz="2000" b="1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/>
              <a:t>TABLE(</a:t>
            </a:r>
            <a:r>
              <a:rPr lang="en-US" altLang="en-US" sz="2000" i="1" smtClean="0">
                <a:solidFill>
                  <a:srgbClr val="003366"/>
                </a:solidFill>
              </a:rPr>
              <a:t>relational_alias.attribute</a:t>
            </a:r>
            <a:r>
              <a:rPr lang="en-US" altLang="en-US" sz="2000" smtClean="0"/>
              <a:t>) </a:t>
            </a:r>
            <a:r>
              <a:rPr lang="en-US" altLang="en-US" sz="2000" i="1" smtClean="0">
                <a:solidFill>
                  <a:srgbClr val="003366"/>
                </a:solidFill>
              </a:rPr>
              <a:t>pseudo_table_alias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/>
              <a:t>WHERE </a:t>
            </a:r>
            <a:r>
              <a:rPr lang="en-US" altLang="en-US" sz="2000" i="1" smtClean="0">
                <a:solidFill>
                  <a:srgbClr val="003366"/>
                </a:solidFill>
              </a:rPr>
              <a:t>condition</a:t>
            </a:r>
            <a:r>
              <a:rPr lang="en-US" altLang="en-US" sz="2000" smtClean="0"/>
              <a:t>;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5022850" y="4868863"/>
            <a:ext cx="288925" cy="2873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580063" y="450215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i="1">
                <a:latin typeface="Times New Roman" pitchFamily="18" charset="0"/>
                <a:cs typeface="Times New Roman" pitchFamily="18" charset="0"/>
              </a:rPr>
              <a:t>Note the comma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92150"/>
            <a:ext cx="77136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VArray</a:t>
            </a:r>
            <a:r>
              <a:rPr lang="en-GB" sz="4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8225" y="1425575"/>
            <a:ext cx="7581900" cy="5016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GB" altLang="en-US" sz="3200" dirty="0" smtClean="0"/>
          </a:p>
          <a:p>
            <a:pPr eaLnBrk="1" hangingPunct="1">
              <a:lnSpc>
                <a:spcPct val="80000"/>
              </a:lnSpc>
            </a:pPr>
            <a:endParaRPr lang="en-GB" altLang="en-US" sz="3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/>
              <a:t>SELECT </a:t>
            </a:r>
            <a:r>
              <a:rPr lang="en-US" altLang="en-US" b="1" dirty="0" err="1" smtClean="0">
                <a:solidFill>
                  <a:srgbClr val="003366"/>
                </a:solidFill>
              </a:rPr>
              <a:t>s</a:t>
            </a:r>
            <a:r>
              <a:rPr lang="en-US" altLang="en-US" dirty="0" err="1" smtClean="0"/>
              <a:t>.</a:t>
            </a:r>
            <a:r>
              <a:rPr lang="en-US" altLang="en-US" i="1" dirty="0" err="1" smtClean="0">
                <a:solidFill>
                  <a:srgbClr val="003366"/>
                </a:solidFill>
              </a:rPr>
              <a:t>site_id</a:t>
            </a:r>
            <a:r>
              <a:rPr lang="en-US" altLang="en-US" dirty="0" smtClean="0"/>
              <a:t>, </a:t>
            </a:r>
            <a:r>
              <a:rPr lang="en-US" altLang="en-US" b="1" dirty="0" err="1" smtClean="0">
                <a:solidFill>
                  <a:srgbClr val="003366"/>
                </a:solidFill>
              </a:rPr>
              <a:t>c</a:t>
            </a:r>
            <a:r>
              <a:rPr lang="en-US" altLang="en-US" dirty="0" err="1" smtClean="0"/>
              <a:t>.</a:t>
            </a:r>
            <a:r>
              <a:rPr lang="en-US" altLang="en-US" i="1" dirty="0" err="1" smtClean="0">
                <a:solidFill>
                  <a:srgbClr val="003366"/>
                </a:solidFill>
              </a:rPr>
              <a:t>room_number</a:t>
            </a:r>
            <a:r>
              <a:rPr lang="en-US" altLang="en-US" dirty="0" smtClean="0"/>
              <a:t>, </a:t>
            </a:r>
            <a:r>
              <a:rPr lang="en-US" altLang="en-US" b="1" dirty="0" err="1" smtClean="0">
                <a:solidFill>
                  <a:srgbClr val="003366"/>
                </a:solidFill>
              </a:rPr>
              <a:t>c</a:t>
            </a:r>
            <a:r>
              <a:rPr lang="en-US" altLang="en-US" dirty="0" err="1" smtClean="0"/>
              <a:t>.</a:t>
            </a:r>
            <a:r>
              <a:rPr lang="en-US" altLang="en-US" i="1" dirty="0" err="1" smtClean="0">
                <a:solidFill>
                  <a:srgbClr val="003366"/>
                </a:solidFill>
              </a:rPr>
              <a:t>capacity</a:t>
            </a:r>
            <a:endParaRPr lang="en-US" altLang="en-US" i="1" dirty="0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/>
              <a:t>FROM </a:t>
            </a:r>
            <a:r>
              <a:rPr lang="en-US" altLang="en-US" i="1" dirty="0" smtClean="0">
                <a:solidFill>
                  <a:srgbClr val="003366"/>
                </a:solidFill>
              </a:rPr>
              <a:t>sites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003366"/>
                </a:solidFill>
              </a:rPr>
              <a:t>s</a:t>
            </a:r>
            <a:r>
              <a:rPr lang="en-US" altLang="en-US" dirty="0" smtClean="0"/>
              <a:t>,   </a:t>
            </a:r>
            <a:r>
              <a:rPr lang="en-US" altLang="en-US" i="1" dirty="0" smtClean="0">
                <a:solidFill>
                  <a:srgbClr val="003366"/>
                </a:solidFill>
              </a:rPr>
              <a:t>TABLE(</a:t>
            </a:r>
            <a:r>
              <a:rPr lang="en-US" altLang="en-US" b="1" dirty="0" err="1" smtClean="0">
                <a:solidFill>
                  <a:srgbClr val="003366"/>
                </a:solidFill>
              </a:rPr>
              <a:t>s</a:t>
            </a:r>
            <a:r>
              <a:rPr lang="en-US" altLang="en-US" i="1" dirty="0" err="1" smtClean="0">
                <a:solidFill>
                  <a:srgbClr val="003366"/>
                </a:solidFill>
              </a:rPr>
              <a:t>.classroom</a:t>
            </a:r>
            <a:r>
              <a:rPr lang="en-US" altLang="en-US" dirty="0" smtClean="0"/>
              <a:t>) </a:t>
            </a:r>
            <a:r>
              <a:rPr lang="en-US" altLang="en-US" b="1" dirty="0" smtClean="0">
                <a:solidFill>
                  <a:srgbClr val="003366"/>
                </a:solidFill>
              </a:rPr>
              <a:t>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/>
              <a:t>WHERE </a:t>
            </a:r>
            <a:r>
              <a:rPr lang="en-US" altLang="en-US" i="1" dirty="0" err="1" smtClean="0">
                <a:solidFill>
                  <a:srgbClr val="003366"/>
                </a:solidFill>
              </a:rPr>
              <a:t>site_id</a:t>
            </a:r>
            <a:r>
              <a:rPr lang="en-US" altLang="en-US" dirty="0" smtClean="0"/>
              <a:t> =1;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SITE_ID</a:t>
            </a:r>
            <a:r>
              <a:rPr lang="en-US" altLang="en-US" dirty="0" smtClean="0"/>
              <a:t>    </a:t>
            </a:r>
            <a:r>
              <a:rPr lang="en-US" altLang="en-US" dirty="0" err="1" smtClean="0"/>
              <a:t>ROOM_NUMBER</a:t>
            </a:r>
            <a:r>
              <a:rPr lang="en-US" altLang="en-US" dirty="0" smtClean="0"/>
              <a:t>    CAPACITY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/>
              <a:t> ----------      ------------------------    ---------------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 1           	   C121        		50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 1           	   C230         		24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 1           	   C228         		30</a:t>
            </a:r>
            <a:endParaRPr lang="en-GB" altLang="en-US" sz="2000" dirty="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073150" y="18764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Relational table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979613" y="3068638"/>
            <a:ext cx="7731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2124075" y="2713038"/>
            <a:ext cx="2190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5048250" y="1876425"/>
            <a:ext cx="2482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Pseudo table for VArray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51275" y="3068638"/>
            <a:ext cx="18049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2082800" y="2409825"/>
            <a:ext cx="288925" cy="2873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2608263" y="2781300"/>
            <a:ext cx="288925" cy="2873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5656263" y="2781300"/>
            <a:ext cx="288925" cy="2873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5511800" y="2427288"/>
            <a:ext cx="288925" cy="2873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3348038" y="2420938"/>
            <a:ext cx="288925" cy="2873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>
            <a:stCxn id="12" idx="1"/>
          </p:cNvCxnSpPr>
          <p:nvPr/>
        </p:nvCxnSpPr>
        <p:spPr>
          <a:xfrm flipH="1" flipV="1">
            <a:off x="2366963" y="2697163"/>
            <a:ext cx="284162" cy="127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15" idx="5"/>
          </p:cNvCxnSpPr>
          <p:nvPr/>
        </p:nvCxnSpPr>
        <p:spPr>
          <a:xfrm flipH="1" flipV="1">
            <a:off x="3594100" y="2667000"/>
            <a:ext cx="2062163" cy="269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7"/>
            <a:endCxn id="14" idx="5"/>
          </p:cNvCxnSpPr>
          <p:nvPr/>
        </p:nvCxnSpPr>
        <p:spPr>
          <a:xfrm flipH="1" flipV="1">
            <a:off x="5759450" y="2671763"/>
            <a:ext cx="144463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2317719" flipV="1">
            <a:off x="2360613" y="1603375"/>
            <a:ext cx="1893887" cy="1681163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979613" y="2667000"/>
            <a:ext cx="432147" cy="1515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26106" y="2667000"/>
            <a:ext cx="0" cy="1506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2317719" flipV="1">
            <a:off x="4102100" y="1611313"/>
            <a:ext cx="1892300" cy="1681162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525" name="TextBox 28"/>
          <p:cNvSpPr txBox="1">
            <a:spLocks noChangeArrowheads="1"/>
          </p:cNvSpPr>
          <p:nvPr/>
        </p:nvSpPr>
        <p:spPr bwMode="auto">
          <a:xfrm>
            <a:off x="6588125" y="5949950"/>
            <a:ext cx="1849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ObjectQueries.txt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961587" y="2714625"/>
            <a:ext cx="350554" cy="1485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06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 animBg="1"/>
      <p:bldP spid="59399" grpId="0" animBg="1"/>
      <p:bldP spid="59400" grpId="0"/>
      <p:bldP spid="59401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557338"/>
            <a:ext cx="8027987" cy="4824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Can query using standard syntax</a:t>
            </a:r>
          </a:p>
          <a:p>
            <a:pPr>
              <a:lnSpc>
                <a:spcPct val="90000"/>
              </a:lnSpc>
            </a:pPr>
            <a:endParaRPr lang="en-US" altLang="en-US" sz="1600" dirty="0" smtClean="0"/>
          </a:p>
          <a:p>
            <a:pPr marL="742950" lvl="1" indent="-285750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en-US" sz="2000" dirty="0" smtClean="0"/>
              <a:t>SELECT 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column_name</a:t>
            </a:r>
            <a:r>
              <a:rPr lang="en-US" altLang="en-US" sz="2000" dirty="0" smtClean="0"/>
              <a:t> FROM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tablename</a:t>
            </a:r>
            <a:r>
              <a:rPr lang="en-US" altLang="en-US" sz="2000" dirty="0" smtClean="0"/>
              <a:t>;</a:t>
            </a:r>
          </a:p>
          <a:p>
            <a:pPr marL="742950" lvl="1" indent="-285750" eaLnBrk="1" hangingPunct="1">
              <a:lnSpc>
                <a:spcPct val="90000"/>
              </a:lnSpc>
              <a:buFont typeface="Verdana" pitchFamily="34" charset="0"/>
              <a:buNone/>
            </a:pPr>
            <a:r>
              <a:rPr lang="en-US" altLang="en-US" sz="2000" dirty="0" smtClean="0"/>
              <a:t>SELECT</a:t>
            </a:r>
            <a:r>
              <a:rPr lang="en-US" altLang="en-US" dirty="0" smtClean="0"/>
              <a:t>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invoice_id</a:t>
            </a:r>
            <a:r>
              <a:rPr lang="en-US" altLang="en-US" dirty="0" smtClean="0"/>
              <a:t> </a:t>
            </a:r>
            <a:r>
              <a:rPr lang="en-US" altLang="en-US" sz="2000" dirty="0" smtClean="0"/>
              <a:t>FROM</a:t>
            </a:r>
            <a:r>
              <a:rPr lang="en-US" altLang="en-US" dirty="0" smtClean="0"/>
              <a:t> </a:t>
            </a:r>
            <a:r>
              <a:rPr lang="en-US" altLang="en-US" sz="2000" i="1" dirty="0" smtClean="0">
                <a:solidFill>
                  <a:srgbClr val="003366"/>
                </a:solidFill>
              </a:rPr>
              <a:t>invoices</a:t>
            </a:r>
            <a:r>
              <a:rPr lang="en-US" altLang="en-US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400" dirty="0" err="1" smtClean="0"/>
              <a:t>INVOICE_ITEM</a:t>
            </a:r>
            <a:r>
              <a:rPr lang="en-GB" altLang="en-US" sz="1400" dirty="0" smtClean="0"/>
              <a:t>(</a:t>
            </a:r>
            <a:r>
              <a:rPr lang="en-GB" altLang="en-US" sz="1400" dirty="0" err="1" smtClean="0"/>
              <a:t>STUDENT_LNAME</a:t>
            </a:r>
            <a:r>
              <a:rPr lang="en-GB" altLang="en-US" sz="1400" dirty="0" smtClean="0"/>
              <a:t>, </a:t>
            </a:r>
            <a:r>
              <a:rPr lang="en-GB" altLang="en-US" sz="1400" dirty="0" err="1" smtClean="0"/>
              <a:t>COURSE_TITLE</a:t>
            </a:r>
            <a:r>
              <a:rPr lang="en-GB" altLang="en-US" sz="1400" dirty="0" smtClean="0"/>
              <a:t>, </a:t>
            </a:r>
            <a:r>
              <a:rPr lang="en-GB" altLang="en-US" sz="1400" dirty="0" err="1" smtClean="0"/>
              <a:t>START_DATE</a:t>
            </a:r>
            <a:r>
              <a:rPr lang="en-GB" altLang="en-US" sz="1400" dirty="0" smtClean="0"/>
              <a:t>, </a:t>
            </a:r>
            <a:r>
              <a:rPr lang="en-GB" altLang="en-US" sz="1400" dirty="0" err="1" smtClean="0"/>
              <a:t>END_DATE</a:t>
            </a:r>
            <a:r>
              <a:rPr lang="en-GB" altLang="en-US" sz="1400" dirty="0" smtClean="0"/>
              <a:t>, AMOUNT)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400" dirty="0" smtClean="0"/>
              <a:t>--------------------------------------------------------------------------------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400" dirty="0" err="1" smtClean="0"/>
              <a:t>INVOICE_ITEM_TABLE_TYPE</a:t>
            </a:r>
            <a:endParaRPr lang="en-GB" altLang="en-US" sz="1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400" dirty="0" smtClean="0"/>
              <a:t>(</a:t>
            </a:r>
            <a:r>
              <a:rPr lang="en-GB" altLang="en-US" sz="1400" dirty="0" err="1" smtClean="0"/>
              <a:t>INVOICE_ITEM_TYPE</a:t>
            </a:r>
            <a:r>
              <a:rPr lang="en-GB" altLang="en-US" sz="1400" dirty="0" smtClean="0"/>
              <a:t>('GREEN', 'ORACLE', '15-JUL-97', NULL,1250),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1400" dirty="0" err="1" smtClean="0"/>
              <a:t>INVOICE_ITEM_TYPE</a:t>
            </a:r>
            <a:r>
              <a:rPr lang="en-GB" altLang="en-US" sz="1400" dirty="0" smtClean="0"/>
              <a:t>('ADAMS', 'UNIX', '08-JUL-97', NULL, 1250))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z="1400" dirty="0" smtClean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Not user friendly, or in columns suitable for front ends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Better to extract individual elements of the object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Alternatively can use same method as </a:t>
            </a:r>
            <a:r>
              <a:rPr lang="en-GB" altLang="en-US" dirty="0" err="1" smtClean="0"/>
              <a:t>VArray</a:t>
            </a:r>
            <a:endParaRPr lang="en-GB" altLang="en-US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549275"/>
            <a:ext cx="74977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Querying a Table with a Nest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662862" cy="936625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Querying</a:t>
            </a:r>
            <a:r>
              <a:rPr lang="en-GB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a Nested Table Useful Output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27088" y="1423988"/>
            <a:ext cx="7654925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SELECT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relational_alias.column_name</a:t>
            </a:r>
            <a:r>
              <a:rPr lang="en-US" altLang="en-US" sz="2000" i="1" dirty="0" smtClean="0">
                <a:solidFill>
                  <a:srgbClr val="003366"/>
                </a:solidFill>
              </a:rPr>
              <a:t>,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pseudo_table_alias.attribute</a:t>
            </a:r>
            <a:r>
              <a:rPr lang="en-US" altLang="en-US" sz="2000" i="1" dirty="0" smtClean="0">
                <a:solidFill>
                  <a:srgbClr val="003366"/>
                </a:solidFill>
              </a:rPr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FROM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relational_table</a:t>
            </a:r>
            <a:r>
              <a:rPr lang="en-US" altLang="en-US" sz="2000" dirty="0" smtClean="0"/>
              <a:t>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relational_alias</a:t>
            </a:r>
            <a:r>
              <a:rPr lang="en-US" altLang="en-US" sz="2000" b="1" dirty="0" smtClean="0"/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TABLE(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relational_alias.attribute</a:t>
            </a:r>
            <a:r>
              <a:rPr lang="en-US" altLang="en-US" sz="2000" dirty="0" smtClean="0"/>
              <a:t>)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pseudo_table_alias</a:t>
            </a:r>
            <a:endParaRPr lang="en-US" altLang="en-US" sz="2000" i="1" dirty="0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smtClean="0"/>
              <a:t>WHERE </a:t>
            </a:r>
            <a:r>
              <a:rPr lang="en-US" altLang="en-US" sz="2000" i="1" dirty="0" smtClean="0">
                <a:solidFill>
                  <a:srgbClr val="003366"/>
                </a:solidFill>
              </a:rPr>
              <a:t>condition</a:t>
            </a:r>
            <a:r>
              <a:rPr lang="en-US" alt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000" dirty="0" smtClean="0"/>
              <a:t>SELECT </a:t>
            </a:r>
            <a:r>
              <a:rPr lang="en-GB" altLang="en-US" sz="2000" dirty="0" err="1" smtClean="0"/>
              <a:t>i.invoice_number</a:t>
            </a:r>
            <a:r>
              <a:rPr lang="en-GB" altLang="en-US" sz="2000" dirty="0" smtClean="0"/>
              <a:t>, </a:t>
            </a:r>
            <a:r>
              <a:rPr lang="en-GB" altLang="en-US" sz="2000" dirty="0" err="1" smtClean="0"/>
              <a:t>ii.student_surname</a:t>
            </a:r>
            <a:endParaRPr lang="en-GB" alt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000" dirty="0" smtClean="0"/>
              <a:t>FROM invoices </a:t>
            </a:r>
            <a:r>
              <a:rPr lang="en-GB" altLang="en-US" sz="2000" dirty="0" err="1" smtClean="0"/>
              <a:t>i</a:t>
            </a:r>
            <a:r>
              <a:rPr lang="en-GB" altLang="en-US" sz="2000" dirty="0" smtClean="0"/>
              <a:t>, TABLE(</a:t>
            </a:r>
            <a:r>
              <a:rPr lang="en-GB" altLang="en-US" sz="2000" dirty="0" err="1" smtClean="0"/>
              <a:t>i.invoice_item</a:t>
            </a:r>
            <a:r>
              <a:rPr lang="en-GB" altLang="en-US" sz="2000" dirty="0" smtClean="0"/>
              <a:t>) ii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000" dirty="0" smtClean="0"/>
              <a:t>WHERE </a:t>
            </a:r>
            <a:r>
              <a:rPr lang="en-GB" altLang="en-US" sz="2000" dirty="0" err="1" smtClean="0"/>
              <a:t>ii.course_title</a:t>
            </a:r>
            <a:r>
              <a:rPr lang="en-GB" altLang="en-US" sz="2000" dirty="0" smtClean="0"/>
              <a:t> = 'C++'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en-US" sz="20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800" dirty="0" smtClean="0"/>
              <a:t>         </a:t>
            </a:r>
            <a:r>
              <a:rPr lang="en-GB" altLang="en-US" sz="1800" dirty="0" err="1" smtClean="0"/>
              <a:t>INVOICE_NUMBER</a:t>
            </a:r>
            <a:r>
              <a:rPr lang="en-GB" altLang="en-US" sz="1800" dirty="0" smtClean="0"/>
              <a:t> 	</a:t>
            </a:r>
            <a:r>
              <a:rPr lang="en-GB" altLang="en-US" sz="1800" dirty="0" err="1" smtClean="0"/>
              <a:t>STUDENT_SURNAME</a:t>
            </a:r>
            <a:endParaRPr lang="en-GB" alt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800" dirty="0" smtClean="0"/>
              <a:t>         ------------------------------ 	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800" dirty="0" smtClean="0"/>
              <a:t>         10000 		ROSE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800" dirty="0" smtClean="0"/>
              <a:t>         10001 		BROWN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800" dirty="0" smtClean="0"/>
              <a:t>         10001 		TYLER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800" dirty="0" smtClean="0"/>
              <a:t>         10001 		CARTER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1800" dirty="0" smtClean="0"/>
              <a:t>         10004 		CRICK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911850" y="270827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Relational table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461000" y="3316288"/>
            <a:ext cx="295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Pseudo table for Nested table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630363" y="3500438"/>
            <a:ext cx="1042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820988" y="3500438"/>
            <a:ext cx="26146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630988" y="1712913"/>
            <a:ext cx="1685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latin typeface="Times New Roman" pitchFamily="18" charset="0"/>
                <a:cs typeface="Times New Roman" pitchFamily="18" charset="0"/>
              </a:rPr>
              <a:t>Same structure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latin typeface="Times New Roman" pitchFamily="18" charset="0"/>
                <a:cs typeface="Times New Roman" pitchFamily="18" charset="0"/>
              </a:rPr>
              <a:t>used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>
                <a:latin typeface="Times New Roman" pitchFamily="18" charset="0"/>
                <a:cs typeface="Times New Roman" pitchFamily="18" charset="0"/>
              </a:rPr>
              <a:t>as with VArray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33798" grpId="0"/>
      <p:bldP spid="33799" grpId="0" animBg="1"/>
      <p:bldP spid="33800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Review last week</a:t>
            </a:r>
          </a:p>
          <a:p>
            <a:r>
              <a:rPr lang="en-GB" altLang="en-US" smtClean="0"/>
              <a:t>Introduce querying for complex types</a:t>
            </a:r>
          </a:p>
          <a:p>
            <a:pPr lvl="1"/>
            <a:r>
              <a:rPr lang="en-GB" altLang="en-US" smtClean="0"/>
              <a:t>Column Objects</a:t>
            </a:r>
          </a:p>
          <a:p>
            <a:pPr lvl="1"/>
            <a:r>
              <a:rPr lang="en-GB" altLang="en-US" smtClean="0"/>
              <a:t>Object Tables</a:t>
            </a:r>
          </a:p>
          <a:p>
            <a:pPr lvl="1"/>
            <a:r>
              <a:rPr lang="en-GB" altLang="en-US" smtClean="0"/>
              <a:t>Varrays</a:t>
            </a:r>
          </a:p>
          <a:p>
            <a:pPr lvl="1"/>
            <a:r>
              <a:rPr lang="en-GB" altLang="en-US" smtClean="0"/>
              <a:t>Nested tables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7497762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Querying Nested Table Only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7229475" cy="47974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altLang="en-US" sz="2000" dirty="0" smtClean="0"/>
              <a:t>      SELECT VALUE(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alias</a:t>
            </a:r>
            <a:r>
              <a:rPr lang="en-GB" altLang="en-US" sz="2000" dirty="0" smtClean="0"/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 dirty="0" smtClean="0"/>
              <a:t>      FROM THE(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GB" altLang="en-US" sz="2000" dirty="0" smtClean="0"/>
              <a:t>                   SELECT </a:t>
            </a:r>
            <a:r>
              <a:rPr lang="en-GB" altLang="en-US" sz="2000" i="1" dirty="0" err="1" smtClean="0">
                <a:solidFill>
                  <a:srgbClr val="003366"/>
                </a:solidFill>
              </a:rPr>
              <a:t>column_name</a:t>
            </a:r>
            <a:r>
              <a:rPr lang="en-GB" altLang="en-US" sz="2000" dirty="0" smtClean="0"/>
              <a:t> 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GB" altLang="en-US" sz="2000" dirty="0" smtClean="0"/>
              <a:t>                   FROM </a:t>
            </a:r>
            <a:r>
              <a:rPr lang="en-GB" altLang="en-US" sz="2000" i="1" dirty="0" err="1" smtClean="0">
                <a:solidFill>
                  <a:srgbClr val="003366"/>
                </a:solidFill>
              </a:rPr>
              <a:t>relational_table</a:t>
            </a:r>
            <a:endParaRPr lang="en-GB" altLang="en-US" sz="2000" i="1" dirty="0" smtClean="0">
              <a:solidFill>
                <a:srgbClr val="003366"/>
              </a:solidFill>
            </a:endParaRP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GB" altLang="en-US" sz="2000" i="1" dirty="0" smtClean="0">
                <a:solidFill>
                  <a:srgbClr val="003366"/>
                </a:solidFill>
              </a:rPr>
              <a:t>                   </a:t>
            </a:r>
            <a:r>
              <a:rPr lang="en-GB" altLang="en-US" sz="2000" dirty="0" smtClean="0"/>
              <a:t>WHERE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 </a:t>
            </a:r>
            <a:r>
              <a:rPr lang="en-GB" altLang="en-US" sz="2000" i="1" dirty="0" err="1" smtClean="0">
                <a:solidFill>
                  <a:srgbClr val="003366"/>
                </a:solidFill>
              </a:rPr>
              <a:t>column_name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 = value</a:t>
            </a:r>
            <a:r>
              <a:rPr lang="en-GB" altLang="en-US" sz="2000" dirty="0" smtClean="0"/>
              <a:t>)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alias</a:t>
            </a:r>
            <a:r>
              <a:rPr lang="en-GB" altLang="en-US" sz="2000" dirty="0" smtClean="0"/>
              <a:t>;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endParaRPr lang="en-GB" altLang="en-US" sz="300" dirty="0" smtClean="0"/>
          </a:p>
          <a:p>
            <a:r>
              <a:rPr lang="en-GB" altLang="en-US" sz="2000" dirty="0" smtClean="0"/>
              <a:t>Can only return 1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relational</a:t>
            </a:r>
            <a:r>
              <a:rPr lang="en-GB" altLang="en-US" sz="2000" dirty="0" smtClean="0"/>
              <a:t> row</a:t>
            </a:r>
          </a:p>
          <a:p>
            <a:r>
              <a:rPr lang="en-GB" altLang="en-US" sz="2000" dirty="0" smtClean="0"/>
              <a:t>So must be restricted in the internal statement</a:t>
            </a:r>
          </a:p>
          <a:p>
            <a:endParaRPr lang="en-GB" altLang="en-US" sz="1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 dirty="0" smtClean="0"/>
              <a:t>      SELECT VALUE(</a:t>
            </a:r>
            <a:r>
              <a:rPr lang="en-GB" altLang="en-US" sz="2000" dirty="0" err="1" smtClean="0"/>
              <a:t>i</a:t>
            </a:r>
            <a:r>
              <a:rPr lang="en-GB" altLang="en-US" sz="20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sz="2000" dirty="0" smtClean="0"/>
              <a:t>      FROM THE(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GB" altLang="en-US" sz="2000" dirty="0" smtClean="0"/>
              <a:t>                 SELECT </a:t>
            </a:r>
            <a:r>
              <a:rPr lang="en-GB" altLang="en-US" sz="2000" dirty="0" err="1" smtClean="0"/>
              <a:t>invoice_item</a:t>
            </a:r>
            <a:r>
              <a:rPr lang="en-GB" altLang="en-US" sz="2000" dirty="0" smtClean="0"/>
              <a:t> 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GB" altLang="en-US" sz="2000" dirty="0" smtClean="0"/>
              <a:t>                 FROM invoices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GB" altLang="en-US" sz="2000" dirty="0" smtClean="0"/>
              <a:t>                 WHERE </a:t>
            </a:r>
            <a:r>
              <a:rPr lang="en-GB" altLang="en-US" sz="2000" dirty="0" err="1" smtClean="0"/>
              <a:t>invoice_number</a:t>
            </a:r>
            <a:r>
              <a:rPr lang="en-GB" altLang="en-US" sz="2000" dirty="0" smtClean="0"/>
              <a:t> = 10007) </a:t>
            </a:r>
            <a:r>
              <a:rPr lang="en-GB" altLang="en-US" sz="2000" dirty="0" err="1" smtClean="0"/>
              <a:t>i</a:t>
            </a:r>
            <a:r>
              <a:rPr lang="en-GB" altLang="en-US" sz="2000" dirty="0" smtClean="0"/>
              <a:t>;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580112" y="2204864"/>
            <a:ext cx="24096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The one that stores the </a:t>
            </a:r>
          </a:p>
          <a:p>
            <a:pPr eaLnBrk="1" hangingPunct="1">
              <a:defRPr/>
            </a:pPr>
            <a:r>
              <a:rPr lang="en-GB" alt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</a:rPr>
              <a:t>nested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4213" y="404813"/>
            <a:ext cx="7962900" cy="900112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Review Week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827088" y="1168400"/>
            <a:ext cx="7783512" cy="5213350"/>
          </a:xfrm>
        </p:spPr>
        <p:txBody>
          <a:bodyPr/>
          <a:lstStyle/>
          <a:p>
            <a:pPr eaLnBrk="1" hangingPunct="1"/>
            <a:r>
              <a:rPr lang="en-GB" altLang="en-US" sz="1800" dirty="0" smtClean="0"/>
              <a:t>What is the method to retrieve data in this format from a REF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1800" dirty="0" smtClean="0"/>
              <a:t>	address(street, city, country)?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is the best method to retrieve data in this format from a REF 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is the additional bit used in querying tables with </a:t>
            </a:r>
            <a:r>
              <a:rPr lang="en-GB" altLang="en-US" sz="1800" dirty="0" err="1" smtClean="0"/>
              <a:t>VArrays</a:t>
            </a:r>
            <a:r>
              <a:rPr lang="en-GB" altLang="en-US" sz="1800" dirty="0" smtClean="0"/>
              <a:t> and Nest?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Where is the error in the following code?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What is the word that means a short alternative name for a table?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smtClean="0"/>
              <a:t>What is another name for the </a:t>
            </a:r>
            <a:r>
              <a:rPr lang="en-GB" altLang="en-US" sz="1800" b="1" i="1" smtClean="0"/>
              <a:t>ref</a:t>
            </a:r>
            <a:r>
              <a:rPr lang="en-GB" altLang="en-US" sz="1800" smtClean="0"/>
              <a:t>erence used to reference an object table?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 smtClean="0"/>
              <a:t>How do you query an object type?</a:t>
            </a:r>
          </a:p>
          <a:p>
            <a:pPr lvl="1" eaLnBrk="1" hangingPunct="1"/>
            <a:endParaRPr lang="en-GB" altLang="en-US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Next Week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Relational Algebra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4213" y="404813"/>
            <a:ext cx="7962900" cy="9001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Review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650" y="1125538"/>
            <a:ext cx="7920038" cy="5183187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1800" dirty="0" smtClean="0"/>
              <a:t>What are the additional information included in an insert with a </a:t>
            </a:r>
            <a:r>
              <a:rPr lang="en-GB" altLang="en-US" sz="1800" dirty="0" err="1" smtClean="0"/>
              <a:t>VArray</a:t>
            </a:r>
            <a:r>
              <a:rPr lang="en-GB" altLang="en-US" sz="1800" dirty="0" smtClean="0"/>
              <a:t>?</a:t>
            </a:r>
          </a:p>
          <a:p>
            <a:pPr eaLnBrk="1" hangingPunct="1">
              <a:defRPr/>
            </a:pPr>
            <a:endParaRPr lang="en-GB" altLang="en-US" sz="1800" dirty="0" smtClean="0"/>
          </a:p>
          <a:p>
            <a:pPr eaLnBrk="1" hangingPunct="1">
              <a:defRPr/>
            </a:pPr>
            <a:r>
              <a:rPr lang="en-GB" altLang="en-US" sz="1800" dirty="0" smtClean="0"/>
              <a:t>Inserting into a </a:t>
            </a:r>
            <a:r>
              <a:rPr lang="en-GB" altLang="en-US" sz="1800" dirty="0" err="1" smtClean="0"/>
              <a:t>VArray</a:t>
            </a:r>
            <a:r>
              <a:rPr lang="en-GB" altLang="en-US" sz="1800" dirty="0" smtClean="0"/>
              <a:t> or Nested Table column uses the same structure</a:t>
            </a:r>
          </a:p>
          <a:p>
            <a:pPr eaLnBrk="1" hangingPunct="1">
              <a:defRPr/>
            </a:pPr>
            <a:r>
              <a:rPr lang="en-GB" altLang="en-US" sz="1800" dirty="0" smtClean="0"/>
              <a:t>What are the elements missing in the insert below  </a:t>
            </a:r>
          </a:p>
          <a:p>
            <a:pPr eaLnBrk="1" hangingPunct="1">
              <a:defRPr/>
            </a:pPr>
            <a:r>
              <a:rPr lang="en-GB" altLang="en-US" sz="1800" dirty="0" smtClean="0"/>
              <a:t>Relational table: </a:t>
            </a:r>
            <a:r>
              <a:rPr lang="en-GB" altLang="en-US" sz="1800" b="1" i="1" dirty="0" smtClean="0"/>
              <a:t>events</a:t>
            </a:r>
            <a:r>
              <a:rPr lang="en-GB" altLang="en-US" sz="1800" dirty="0" smtClean="0"/>
              <a:t>, nested table: </a:t>
            </a:r>
            <a:r>
              <a:rPr lang="en-GB" altLang="en-US" sz="1800" b="1" i="1" dirty="0" err="1" smtClean="0"/>
              <a:t>facilities_table</a:t>
            </a:r>
            <a:endParaRPr lang="en-GB" altLang="en-US" sz="1800" b="1" i="1" dirty="0" smtClean="0"/>
          </a:p>
          <a:p>
            <a:pPr eaLnBrk="1" hangingPunct="1">
              <a:defRPr/>
            </a:pPr>
            <a:endParaRPr lang="en-GB" altLang="en-US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en-US" sz="2000" dirty="0" smtClean="0"/>
              <a:t>         INSERT INTO </a:t>
            </a:r>
            <a:r>
              <a:rPr lang="en-GB" altLang="en-US" sz="2000" i="1" dirty="0" smtClean="0">
                <a:solidFill>
                  <a:srgbClr val="FF0000"/>
                </a:solidFill>
              </a:rPr>
              <a:t>?1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en-US" sz="2000" dirty="0" smtClean="0"/>
              <a:t>        (</a:t>
            </a:r>
            <a:r>
              <a:rPr lang="en-GB" altLang="en-US" sz="2000" dirty="0" err="1" smtClean="0"/>
              <a:t>event_id</a:t>
            </a:r>
            <a:r>
              <a:rPr lang="en-GB" altLang="en-US" sz="2000" dirty="0" smtClean="0"/>
              <a:t>, name, facilities)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altLang="en-US" sz="2000" dirty="0" smtClean="0"/>
              <a:t>         VALUES (10007, 'SNOW BALL',</a:t>
            </a:r>
          </a:p>
          <a:p>
            <a:pPr marL="742950" lvl="1" indent="-285750" eaLnBrk="1" hangingPunct="1">
              <a:buFont typeface="Wingdings" pitchFamily="2" charset="2"/>
              <a:buNone/>
              <a:defRPr/>
            </a:pPr>
            <a:r>
              <a:rPr lang="en-GB" altLang="en-US" sz="2000" i="1" dirty="0" smtClean="0">
                <a:solidFill>
                  <a:srgbClr val="FF0000"/>
                </a:solidFill>
              </a:rPr>
              <a:t>               ?2 </a:t>
            </a:r>
            <a:r>
              <a:rPr lang="en-GB" altLang="en-US" sz="2000" b="1" dirty="0" smtClean="0">
                <a:solidFill>
                  <a:schemeClr val="hlink"/>
                </a:solidFill>
              </a:rPr>
              <a:t>(</a:t>
            </a:r>
          </a:p>
          <a:p>
            <a:pPr marL="1143000" lvl="2" eaLnBrk="1" hangingPunct="1">
              <a:buFont typeface="Wingdings" pitchFamily="2" charset="2"/>
              <a:buNone/>
              <a:defRPr/>
            </a:pPr>
            <a:r>
              <a:rPr lang="en-GB" altLang="en-US" i="1" dirty="0" smtClean="0">
                <a:solidFill>
                  <a:srgbClr val="FF0000"/>
                </a:solidFill>
              </a:rPr>
              <a:t>             ?3</a:t>
            </a:r>
            <a:r>
              <a:rPr lang="en-GB" altLang="en-US" dirty="0" smtClean="0"/>
              <a:t>('COCKTAIL BAR', 'BAR TENDER </a:t>
            </a:r>
            <a:r>
              <a:rPr lang="en-GB" altLang="en-US" dirty="0" err="1" smtClean="0"/>
              <a:t>INC</a:t>
            </a:r>
            <a:r>
              <a:rPr lang="en-GB" altLang="en-US" dirty="0" smtClean="0"/>
              <a:t>', 1550),</a:t>
            </a:r>
            <a:endParaRPr lang="en-GB" altLang="en-US" dirty="0"/>
          </a:p>
          <a:p>
            <a:pPr marL="1143000" lvl="2" eaLnBrk="1" hangingPunct="1">
              <a:buFont typeface="Wingdings" pitchFamily="2" charset="2"/>
              <a:buNone/>
              <a:defRPr/>
            </a:pPr>
            <a:r>
              <a:rPr lang="en-GB" altLang="en-US" i="1" dirty="0" smtClean="0">
                <a:solidFill>
                  <a:srgbClr val="FF0000"/>
                </a:solidFill>
              </a:rPr>
              <a:t>             ?3</a:t>
            </a:r>
            <a:r>
              <a:rPr lang="en-GB" altLang="en-US" dirty="0" smtClean="0"/>
              <a:t>('BUBBLE MACHINE', 'MANNED', 350.00)));</a:t>
            </a:r>
          </a:p>
          <a:p>
            <a:pPr marL="1143000" lvl="2" eaLnBrk="1" hangingPunct="1">
              <a:buFont typeface="Wingdings" pitchFamily="2" charset="2"/>
              <a:buNone/>
              <a:defRPr/>
            </a:pPr>
            <a:endParaRPr lang="en-GB" altLang="en-US" sz="1800" dirty="0" smtClean="0"/>
          </a:p>
          <a:p>
            <a:pPr lvl="1" eaLnBrk="1" hangingPunct="1">
              <a:defRPr/>
            </a:pPr>
            <a:endParaRPr lang="en-GB" altLang="en-US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charset="0"/>
              <a:cs typeface="Times New Roman" pitchFamily="18" charset="0"/>
            </a:endParaRP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762000" y="5929313"/>
            <a:ext cx="7634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600" b="1" i="1">
                <a:latin typeface="Times New Roman" pitchFamily="18" charset="0"/>
                <a:cs typeface="Times New Roman" pitchFamily="18" charset="0"/>
              </a:rPr>
              <a:t>Crows foot links denote entities (yellow) Arrow head links denote objects (purple)</a:t>
            </a:r>
          </a:p>
        </p:txBody>
      </p:sp>
      <p:sp>
        <p:nvSpPr>
          <p:cNvPr id="8196" name="Line 58"/>
          <p:cNvSpPr>
            <a:spLocks noChangeShapeType="1"/>
          </p:cNvSpPr>
          <p:nvPr/>
        </p:nvSpPr>
        <p:spPr bwMode="auto">
          <a:xfrm>
            <a:off x="7239000" y="3057525"/>
            <a:ext cx="862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7" name="Line 59"/>
          <p:cNvSpPr>
            <a:spLocks noChangeShapeType="1"/>
          </p:cNvSpPr>
          <p:nvPr/>
        </p:nvSpPr>
        <p:spPr bwMode="auto">
          <a:xfrm>
            <a:off x="8101013" y="3052763"/>
            <a:ext cx="0" cy="1951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8" name="AutoShape 11"/>
          <p:cNvSpPr>
            <a:spLocks noChangeArrowheads="1"/>
          </p:cNvSpPr>
          <p:nvPr/>
        </p:nvSpPr>
        <p:spPr bwMode="auto">
          <a:xfrm>
            <a:off x="1576388" y="1912938"/>
            <a:ext cx="1296987" cy="28257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site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199" name="AutoShape 12"/>
          <p:cNvSpPr>
            <a:spLocks noChangeArrowheads="1"/>
          </p:cNvSpPr>
          <p:nvPr/>
        </p:nvSpPr>
        <p:spPr bwMode="auto">
          <a:xfrm>
            <a:off x="1765300" y="3424238"/>
            <a:ext cx="1296988" cy="2841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student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200" name="AutoShape 14"/>
          <p:cNvSpPr>
            <a:spLocks noChangeArrowheads="1"/>
          </p:cNvSpPr>
          <p:nvPr/>
        </p:nvSpPr>
        <p:spPr bwMode="auto">
          <a:xfrm>
            <a:off x="4014788" y="3417888"/>
            <a:ext cx="1296987" cy="2841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course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201" name="AutoShape 16"/>
          <p:cNvSpPr>
            <a:spLocks noChangeArrowheads="1"/>
          </p:cNvSpPr>
          <p:nvPr/>
        </p:nvSpPr>
        <p:spPr bwMode="auto">
          <a:xfrm>
            <a:off x="5951538" y="2903538"/>
            <a:ext cx="1298575" cy="282575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instructor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6430963" y="1879600"/>
            <a:ext cx="1965325" cy="336550"/>
          </a:xfrm>
          <a:prstGeom prst="rect">
            <a:avLst/>
          </a:prstGeom>
          <a:solidFill>
            <a:srgbClr val="EBEBFF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classroom_type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203" name="Text Box 19"/>
          <p:cNvSpPr txBox="1">
            <a:spLocks noChangeArrowheads="1"/>
          </p:cNvSpPr>
          <p:nvPr/>
        </p:nvSpPr>
        <p:spPr bwMode="auto">
          <a:xfrm>
            <a:off x="6146800" y="3846513"/>
            <a:ext cx="1528763" cy="336550"/>
          </a:xfrm>
          <a:prstGeom prst="rect">
            <a:avLst/>
          </a:prstGeom>
          <a:solidFill>
            <a:srgbClr val="EBEBFF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invoice_Item_type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204" name="Text Box 20"/>
          <p:cNvSpPr txBox="1">
            <a:spLocks noChangeArrowheads="1"/>
          </p:cNvSpPr>
          <p:nvPr/>
        </p:nvSpPr>
        <p:spPr bwMode="auto">
          <a:xfrm>
            <a:off x="6130925" y="4381500"/>
            <a:ext cx="1681163" cy="336550"/>
          </a:xfrm>
          <a:prstGeom prst="rect">
            <a:avLst/>
          </a:prstGeom>
          <a:solidFill>
            <a:srgbClr val="EBEBFF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invoice_Item_table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205" name="Text Box 21"/>
          <p:cNvSpPr txBox="1">
            <a:spLocks noChangeArrowheads="1"/>
          </p:cNvSpPr>
          <p:nvPr/>
        </p:nvSpPr>
        <p:spPr bwMode="auto">
          <a:xfrm>
            <a:off x="2203450" y="4849813"/>
            <a:ext cx="1827213" cy="336550"/>
          </a:xfrm>
          <a:prstGeom prst="rect">
            <a:avLst/>
          </a:prstGeom>
          <a:solidFill>
            <a:srgbClr val="EBEBFF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addresses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206" name="AutoShape 23"/>
          <p:cNvSpPr>
            <a:spLocks noChangeArrowheads="1"/>
          </p:cNvSpPr>
          <p:nvPr/>
        </p:nvSpPr>
        <p:spPr bwMode="auto">
          <a:xfrm>
            <a:off x="1690688" y="2895600"/>
            <a:ext cx="1476375" cy="2841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attendance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207" name="Line 24"/>
          <p:cNvSpPr>
            <a:spLocks noChangeShapeType="1"/>
          </p:cNvSpPr>
          <p:nvPr/>
        </p:nvSpPr>
        <p:spPr bwMode="auto">
          <a:xfrm flipH="1">
            <a:off x="5341938" y="2038350"/>
            <a:ext cx="1089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8" name="Line 25"/>
          <p:cNvSpPr>
            <a:spLocks noChangeShapeType="1"/>
          </p:cNvSpPr>
          <p:nvPr/>
        </p:nvSpPr>
        <p:spPr bwMode="auto">
          <a:xfrm flipH="1">
            <a:off x="2873375" y="2060575"/>
            <a:ext cx="1065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9" name="Line 26"/>
          <p:cNvSpPr>
            <a:spLocks noChangeShapeType="1"/>
          </p:cNvSpPr>
          <p:nvPr/>
        </p:nvSpPr>
        <p:spPr bwMode="auto">
          <a:xfrm>
            <a:off x="1958975" y="2195513"/>
            <a:ext cx="0" cy="39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0" name="Line 27"/>
          <p:cNvSpPr>
            <a:spLocks noChangeShapeType="1"/>
          </p:cNvSpPr>
          <p:nvPr/>
        </p:nvSpPr>
        <p:spPr bwMode="auto">
          <a:xfrm>
            <a:off x="1944688" y="2592388"/>
            <a:ext cx="2025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1" name="Line 28"/>
          <p:cNvSpPr>
            <a:spLocks noChangeShapeType="1"/>
          </p:cNvSpPr>
          <p:nvPr/>
        </p:nvSpPr>
        <p:spPr bwMode="auto">
          <a:xfrm flipV="1">
            <a:off x="3822700" y="2520950"/>
            <a:ext cx="207963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2" name="Line 29"/>
          <p:cNvSpPr>
            <a:spLocks noChangeShapeType="1"/>
          </p:cNvSpPr>
          <p:nvPr/>
        </p:nvSpPr>
        <p:spPr bwMode="auto">
          <a:xfrm>
            <a:off x="3806825" y="2592388"/>
            <a:ext cx="192088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3" name="Line 30"/>
          <p:cNvSpPr>
            <a:spLocks noChangeShapeType="1"/>
          </p:cNvSpPr>
          <p:nvPr/>
        </p:nvSpPr>
        <p:spPr bwMode="auto">
          <a:xfrm flipV="1">
            <a:off x="4625975" y="2770188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4" name="Line 31"/>
          <p:cNvSpPr>
            <a:spLocks noChangeShapeType="1"/>
          </p:cNvSpPr>
          <p:nvPr/>
        </p:nvSpPr>
        <p:spPr bwMode="auto">
          <a:xfrm flipH="1" flipV="1">
            <a:off x="4460875" y="2770188"/>
            <a:ext cx="165100" cy="119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5" name="Line 32"/>
          <p:cNvSpPr>
            <a:spLocks noChangeShapeType="1"/>
          </p:cNvSpPr>
          <p:nvPr/>
        </p:nvSpPr>
        <p:spPr bwMode="auto">
          <a:xfrm flipV="1">
            <a:off x="4625975" y="2770188"/>
            <a:ext cx="192088" cy="125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6" name="Line 33"/>
          <p:cNvSpPr>
            <a:spLocks noChangeShapeType="1"/>
          </p:cNvSpPr>
          <p:nvPr/>
        </p:nvSpPr>
        <p:spPr bwMode="auto">
          <a:xfrm flipH="1">
            <a:off x="2387600" y="2732088"/>
            <a:ext cx="1611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7" name="Line 34"/>
          <p:cNvSpPr>
            <a:spLocks noChangeShapeType="1"/>
          </p:cNvSpPr>
          <p:nvPr/>
        </p:nvSpPr>
        <p:spPr bwMode="auto">
          <a:xfrm>
            <a:off x="2387600" y="2732088"/>
            <a:ext cx="0" cy="157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8" name="Line 35"/>
          <p:cNvSpPr>
            <a:spLocks noChangeShapeType="1"/>
          </p:cNvSpPr>
          <p:nvPr/>
        </p:nvSpPr>
        <p:spPr bwMode="auto">
          <a:xfrm flipH="1">
            <a:off x="2163763" y="2790825"/>
            <a:ext cx="223837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9" name="Line 36"/>
          <p:cNvSpPr>
            <a:spLocks noChangeShapeType="1"/>
          </p:cNvSpPr>
          <p:nvPr/>
        </p:nvSpPr>
        <p:spPr bwMode="auto">
          <a:xfrm>
            <a:off x="2387600" y="2797175"/>
            <a:ext cx="266700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0" name="Line 37"/>
          <p:cNvSpPr>
            <a:spLocks noChangeShapeType="1"/>
          </p:cNvSpPr>
          <p:nvPr/>
        </p:nvSpPr>
        <p:spPr bwMode="auto">
          <a:xfrm flipV="1">
            <a:off x="2376488" y="3173413"/>
            <a:ext cx="0" cy="244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1" name="Line 38"/>
          <p:cNvSpPr>
            <a:spLocks noChangeShapeType="1"/>
          </p:cNvSpPr>
          <p:nvPr/>
        </p:nvSpPr>
        <p:spPr bwMode="auto">
          <a:xfrm>
            <a:off x="2198688" y="3173413"/>
            <a:ext cx="161925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2" name="Line 39"/>
          <p:cNvSpPr>
            <a:spLocks noChangeShapeType="1"/>
          </p:cNvSpPr>
          <p:nvPr/>
        </p:nvSpPr>
        <p:spPr bwMode="auto">
          <a:xfrm flipV="1">
            <a:off x="2360613" y="3179763"/>
            <a:ext cx="179387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3" name="Line 41"/>
          <p:cNvSpPr>
            <a:spLocks noChangeShapeType="1"/>
          </p:cNvSpPr>
          <p:nvPr/>
        </p:nvSpPr>
        <p:spPr bwMode="auto">
          <a:xfrm flipH="1" flipV="1">
            <a:off x="2136775" y="3708400"/>
            <a:ext cx="180975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4" name="Line 42"/>
          <p:cNvSpPr>
            <a:spLocks noChangeShapeType="1"/>
          </p:cNvSpPr>
          <p:nvPr/>
        </p:nvSpPr>
        <p:spPr bwMode="auto">
          <a:xfrm flipV="1">
            <a:off x="2317750" y="3708400"/>
            <a:ext cx="192088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5" name="Line 47"/>
          <p:cNvSpPr>
            <a:spLocks noChangeShapeType="1"/>
          </p:cNvSpPr>
          <p:nvPr/>
        </p:nvSpPr>
        <p:spPr bwMode="auto">
          <a:xfrm flipV="1">
            <a:off x="6623050" y="2606675"/>
            <a:ext cx="0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6" name="Line 48"/>
          <p:cNvSpPr>
            <a:spLocks noChangeShapeType="1"/>
          </p:cNvSpPr>
          <p:nvPr/>
        </p:nvSpPr>
        <p:spPr bwMode="auto">
          <a:xfrm flipH="1">
            <a:off x="5268913" y="2606675"/>
            <a:ext cx="1354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7" name="Line 49"/>
          <p:cNvSpPr>
            <a:spLocks noChangeShapeType="1"/>
          </p:cNvSpPr>
          <p:nvPr/>
        </p:nvSpPr>
        <p:spPr bwMode="auto">
          <a:xfrm flipH="1" flipV="1">
            <a:off x="5283200" y="2533650"/>
            <a:ext cx="220663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8" name="Line 50"/>
          <p:cNvSpPr>
            <a:spLocks noChangeShapeType="1"/>
          </p:cNvSpPr>
          <p:nvPr/>
        </p:nvSpPr>
        <p:spPr bwMode="auto">
          <a:xfrm flipH="1">
            <a:off x="5297488" y="2613025"/>
            <a:ext cx="222250" cy="65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9" name="Line 52"/>
          <p:cNvSpPr>
            <a:spLocks noChangeShapeType="1"/>
          </p:cNvSpPr>
          <p:nvPr/>
        </p:nvSpPr>
        <p:spPr bwMode="auto">
          <a:xfrm>
            <a:off x="4454525" y="3708400"/>
            <a:ext cx="136525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30" name="Line 53"/>
          <p:cNvSpPr>
            <a:spLocks noChangeShapeType="1"/>
          </p:cNvSpPr>
          <p:nvPr/>
        </p:nvSpPr>
        <p:spPr bwMode="auto">
          <a:xfrm flipH="1">
            <a:off x="4605338" y="3695700"/>
            <a:ext cx="177800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31" name="Line 54"/>
          <p:cNvSpPr>
            <a:spLocks noChangeShapeType="1"/>
          </p:cNvSpPr>
          <p:nvPr/>
        </p:nvSpPr>
        <p:spPr bwMode="auto">
          <a:xfrm flipH="1">
            <a:off x="1289050" y="3543300"/>
            <a:ext cx="446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32" name="Line 57"/>
          <p:cNvSpPr>
            <a:spLocks noChangeShapeType="1"/>
          </p:cNvSpPr>
          <p:nvPr/>
        </p:nvSpPr>
        <p:spPr bwMode="auto">
          <a:xfrm flipV="1">
            <a:off x="2925763" y="5199063"/>
            <a:ext cx="0" cy="239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33" name="Line 61"/>
          <p:cNvSpPr>
            <a:spLocks noChangeShapeType="1"/>
          </p:cNvSpPr>
          <p:nvPr/>
        </p:nvSpPr>
        <p:spPr bwMode="auto">
          <a:xfrm>
            <a:off x="6856413" y="4189413"/>
            <a:ext cx="0" cy="185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34" name="Line 62"/>
          <p:cNvSpPr>
            <a:spLocks noChangeShapeType="1"/>
          </p:cNvSpPr>
          <p:nvPr/>
        </p:nvSpPr>
        <p:spPr bwMode="auto">
          <a:xfrm flipH="1">
            <a:off x="5221288" y="4567238"/>
            <a:ext cx="909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35" name="Freeform 63"/>
          <p:cNvSpPr>
            <a:spLocks/>
          </p:cNvSpPr>
          <p:nvPr/>
        </p:nvSpPr>
        <p:spPr bwMode="auto">
          <a:xfrm>
            <a:off x="6088063" y="3179763"/>
            <a:ext cx="833437" cy="141287"/>
          </a:xfrm>
          <a:custGeom>
            <a:avLst/>
            <a:gdLst>
              <a:gd name="T0" fmla="*/ 0 w 840"/>
              <a:gd name="T1" fmla="*/ 0 h 318"/>
              <a:gd name="T2" fmla="*/ 2147483647 w 840"/>
              <a:gd name="T3" fmla="*/ 2147483647 h 318"/>
              <a:gd name="T4" fmla="*/ 2147483647 w 840"/>
              <a:gd name="T5" fmla="*/ 2147483647 h 318"/>
              <a:gd name="T6" fmla="*/ 0 60000 65536"/>
              <a:gd name="T7" fmla="*/ 0 60000 65536"/>
              <a:gd name="T8" fmla="*/ 0 60000 65536"/>
              <a:gd name="T9" fmla="*/ 0 w 840"/>
              <a:gd name="T10" fmla="*/ 0 h 318"/>
              <a:gd name="T11" fmla="*/ 840 w 840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0" h="318">
                <a:moveTo>
                  <a:pt x="0" y="0"/>
                </a:moveTo>
                <a:cubicBezTo>
                  <a:pt x="132" y="156"/>
                  <a:pt x="265" y="312"/>
                  <a:pt x="405" y="315"/>
                </a:cubicBezTo>
                <a:cubicBezTo>
                  <a:pt x="545" y="318"/>
                  <a:pt x="765" y="68"/>
                  <a:pt x="840" y="1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36" name="Line 64"/>
          <p:cNvSpPr>
            <a:spLocks noChangeShapeType="1"/>
          </p:cNvSpPr>
          <p:nvPr/>
        </p:nvSpPr>
        <p:spPr bwMode="auto">
          <a:xfrm>
            <a:off x="6681788" y="3192463"/>
            <a:ext cx="58737" cy="5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37" name="Line 65"/>
          <p:cNvSpPr>
            <a:spLocks noChangeShapeType="1"/>
          </p:cNvSpPr>
          <p:nvPr/>
        </p:nvSpPr>
        <p:spPr bwMode="auto">
          <a:xfrm flipV="1">
            <a:off x="6757988" y="3179763"/>
            <a:ext cx="15875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38" name="Line 66"/>
          <p:cNvSpPr>
            <a:spLocks noChangeShapeType="1"/>
          </p:cNvSpPr>
          <p:nvPr/>
        </p:nvSpPr>
        <p:spPr bwMode="auto">
          <a:xfrm flipH="1">
            <a:off x="1146175" y="5618163"/>
            <a:ext cx="124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39" name="Group 70"/>
          <p:cNvGrpSpPr>
            <a:grpSpLocks/>
          </p:cNvGrpSpPr>
          <p:nvPr/>
        </p:nvGrpSpPr>
        <p:grpSpPr bwMode="auto">
          <a:xfrm>
            <a:off x="1146175" y="2028825"/>
            <a:ext cx="385763" cy="3589338"/>
            <a:chOff x="300" y="1215"/>
            <a:chExt cx="182" cy="3266"/>
          </a:xfrm>
        </p:grpSpPr>
        <p:sp>
          <p:nvSpPr>
            <p:cNvPr id="8256" name="Line 67"/>
            <p:cNvSpPr>
              <a:spLocks noChangeShapeType="1"/>
            </p:cNvSpPr>
            <p:nvPr/>
          </p:nvSpPr>
          <p:spPr bwMode="auto">
            <a:xfrm flipV="1">
              <a:off x="300" y="1215"/>
              <a:ext cx="0" cy="3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57" name="Line 68"/>
            <p:cNvSpPr>
              <a:spLocks noChangeShapeType="1"/>
            </p:cNvSpPr>
            <p:nvPr/>
          </p:nvSpPr>
          <p:spPr bwMode="auto">
            <a:xfrm>
              <a:off x="300" y="121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240" name="Text Box 22"/>
          <p:cNvSpPr txBox="1">
            <a:spLocks noChangeArrowheads="1"/>
          </p:cNvSpPr>
          <p:nvPr/>
        </p:nvSpPr>
        <p:spPr bwMode="auto">
          <a:xfrm>
            <a:off x="2278063" y="5445125"/>
            <a:ext cx="1622425" cy="334963"/>
          </a:xfrm>
          <a:prstGeom prst="rect">
            <a:avLst/>
          </a:prstGeom>
          <a:solidFill>
            <a:srgbClr val="EBEBFF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address_type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241" name="Rectangle 73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60350"/>
            <a:ext cx="7497762" cy="1143000"/>
          </a:xfrm>
        </p:spPr>
        <p:txBody>
          <a:bodyPr/>
          <a:lstStyle/>
          <a:p>
            <a:r>
              <a:rPr lang="en-GB" altLang="en-US" smtClean="0"/>
              <a:t>Schema</a:t>
            </a:r>
          </a:p>
        </p:txBody>
      </p:sp>
      <p:sp>
        <p:nvSpPr>
          <p:cNvPr id="8242" name="Text Box 17"/>
          <p:cNvSpPr txBox="1">
            <a:spLocks noChangeArrowheads="1"/>
          </p:cNvSpPr>
          <p:nvPr/>
        </p:nvSpPr>
        <p:spPr bwMode="auto">
          <a:xfrm>
            <a:off x="3779838" y="1773238"/>
            <a:ext cx="1546225" cy="493712"/>
          </a:xfrm>
          <a:prstGeom prst="rect">
            <a:avLst/>
          </a:prstGeom>
          <a:solidFill>
            <a:srgbClr val="EBEBFF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classroom_varray_type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243" name="Line 76"/>
          <p:cNvSpPr>
            <a:spLocks noChangeShapeType="1"/>
          </p:cNvSpPr>
          <p:nvPr/>
        </p:nvSpPr>
        <p:spPr bwMode="auto">
          <a:xfrm flipV="1">
            <a:off x="2341563" y="41497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44" name="Line 77"/>
          <p:cNvSpPr>
            <a:spLocks noChangeShapeType="1"/>
          </p:cNvSpPr>
          <p:nvPr/>
        </p:nvSpPr>
        <p:spPr bwMode="auto">
          <a:xfrm>
            <a:off x="2341563" y="4581525"/>
            <a:ext cx="159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45" name="Line 78"/>
          <p:cNvSpPr>
            <a:spLocks noChangeShapeType="1"/>
          </p:cNvSpPr>
          <p:nvPr/>
        </p:nvSpPr>
        <p:spPr bwMode="auto">
          <a:xfrm flipV="1">
            <a:off x="2341563" y="37163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46" name="AutoShape 13"/>
          <p:cNvSpPr>
            <a:spLocks noChangeArrowheads="1"/>
          </p:cNvSpPr>
          <p:nvPr/>
        </p:nvSpPr>
        <p:spPr bwMode="auto">
          <a:xfrm>
            <a:off x="1735138" y="3886200"/>
            <a:ext cx="1296987" cy="2841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company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247" name="Line 79"/>
          <p:cNvSpPr>
            <a:spLocks noChangeShapeType="1"/>
          </p:cNvSpPr>
          <p:nvPr/>
        </p:nvSpPr>
        <p:spPr bwMode="auto">
          <a:xfrm flipV="1">
            <a:off x="4602163" y="37163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48" name="AutoShape 15"/>
          <p:cNvSpPr>
            <a:spLocks noChangeArrowheads="1"/>
          </p:cNvSpPr>
          <p:nvPr/>
        </p:nvSpPr>
        <p:spPr bwMode="auto">
          <a:xfrm>
            <a:off x="3897313" y="3898900"/>
            <a:ext cx="1592262" cy="28416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subject_area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249" name="Line 80"/>
          <p:cNvSpPr>
            <a:spLocks noChangeShapeType="1"/>
          </p:cNvSpPr>
          <p:nvPr/>
        </p:nvSpPr>
        <p:spPr bwMode="auto">
          <a:xfrm flipH="1">
            <a:off x="4003675" y="5013325"/>
            <a:ext cx="409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50" name="Line 81"/>
          <p:cNvSpPr>
            <a:spLocks noChangeShapeType="1"/>
          </p:cNvSpPr>
          <p:nvPr/>
        </p:nvSpPr>
        <p:spPr bwMode="auto">
          <a:xfrm>
            <a:off x="1270000" y="50292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51" name="Line 82"/>
          <p:cNvSpPr>
            <a:spLocks noChangeShapeType="1"/>
          </p:cNvSpPr>
          <p:nvPr/>
        </p:nvSpPr>
        <p:spPr bwMode="auto">
          <a:xfrm>
            <a:off x="1270000" y="3543300"/>
            <a:ext cx="0" cy="148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52" name="Line 83"/>
          <p:cNvSpPr>
            <a:spLocks noChangeShapeType="1"/>
          </p:cNvSpPr>
          <p:nvPr/>
        </p:nvSpPr>
        <p:spPr bwMode="auto">
          <a:xfrm>
            <a:off x="3778250" y="4572000"/>
            <a:ext cx="163513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53" name="Line 84"/>
          <p:cNvSpPr>
            <a:spLocks noChangeShapeType="1"/>
          </p:cNvSpPr>
          <p:nvPr/>
        </p:nvSpPr>
        <p:spPr bwMode="auto">
          <a:xfrm flipV="1">
            <a:off x="3789363" y="4445000"/>
            <a:ext cx="1651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54" name="AutoShape 9"/>
          <p:cNvSpPr>
            <a:spLocks noChangeArrowheads="1"/>
          </p:cNvSpPr>
          <p:nvPr/>
        </p:nvSpPr>
        <p:spPr bwMode="auto">
          <a:xfrm>
            <a:off x="3925888" y="4421188"/>
            <a:ext cx="1295400" cy="2841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invoice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  <p:sp>
        <p:nvSpPr>
          <p:cNvPr id="8255" name="AutoShape 10"/>
          <p:cNvSpPr>
            <a:spLocks noChangeArrowheads="1"/>
          </p:cNvSpPr>
          <p:nvPr/>
        </p:nvSpPr>
        <p:spPr bwMode="auto">
          <a:xfrm>
            <a:off x="3998913" y="2493963"/>
            <a:ext cx="1298575" cy="28416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200" b="1">
                <a:latin typeface="Arial" charset="0"/>
                <a:cs typeface="Times New Roman" pitchFamily="18" charset="0"/>
              </a:rPr>
              <a:t>offering</a:t>
            </a:r>
            <a:endParaRPr lang="en-GB" altLang="en-US" sz="1800" b="1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Querying Object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989138"/>
            <a:ext cx="7129462" cy="4176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altLang="en-US" dirty="0"/>
              <a:t>Querying using </a:t>
            </a:r>
            <a:r>
              <a:rPr lang="en-GB" altLang="en-US" dirty="0" smtClean="0"/>
              <a:t>standard </a:t>
            </a:r>
            <a:r>
              <a:rPr lang="en-GB" altLang="en-US" dirty="0"/>
              <a:t>syntax</a:t>
            </a:r>
          </a:p>
          <a:p>
            <a:pPr eaLnBrk="1" hangingPunct="1">
              <a:lnSpc>
                <a:spcPct val="80000"/>
              </a:lnSpc>
              <a:defRPr/>
            </a:pPr>
            <a:endParaRPr lang="en-GB" altLang="en-US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2000" dirty="0" smtClean="0"/>
              <a:t>SELECT </a:t>
            </a:r>
            <a:r>
              <a:rPr lang="en-GB" altLang="en-US" sz="2000" i="1" dirty="0" err="1" smtClean="0">
                <a:solidFill>
                  <a:srgbClr val="003366"/>
                </a:solidFill>
              </a:rPr>
              <a:t>column_name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, </a:t>
            </a:r>
            <a:r>
              <a:rPr lang="en-GB" altLang="en-US" sz="2000" i="1" dirty="0" err="1">
                <a:solidFill>
                  <a:srgbClr val="003366"/>
                </a:solidFill>
              </a:rPr>
              <a:t>column_name</a:t>
            </a:r>
            <a:r>
              <a:rPr lang="en-GB" altLang="en-US" sz="2000" dirty="0" smtClean="0"/>
              <a:t> FROM </a:t>
            </a:r>
            <a:r>
              <a:rPr lang="en-GB" altLang="en-US" sz="2000" i="1" dirty="0" err="1" smtClean="0">
                <a:solidFill>
                  <a:srgbClr val="003366"/>
                </a:solidFill>
              </a:rPr>
              <a:t>table_name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altLang="en-US" sz="2000" i="1" dirty="0">
              <a:solidFill>
                <a:srgbClr val="003366"/>
              </a:solidFill>
            </a:endParaRPr>
          </a:p>
          <a:p>
            <a:pPr lvl="1" eaLnBrk="1" hangingPunct="1">
              <a:lnSpc>
                <a:spcPct val="80000"/>
              </a:lnSpc>
              <a:buFont typeface="Brush Script MT" pitchFamily="66" charset="0"/>
              <a:buNone/>
              <a:defRPr/>
            </a:pPr>
            <a:r>
              <a:rPr lang="en-GB" altLang="en-US" sz="2000" dirty="0"/>
              <a:t>SELECT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street, city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FROM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addresses;</a:t>
            </a:r>
            <a:endParaRPr lang="en-GB" altLang="en-US" sz="2000" dirty="0" smtClean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endParaRPr lang="en-GB" altLang="en-US" sz="2000" dirty="0" smtClean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dirty="0" smtClean="0"/>
              <a:t>STREET 			CITY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dirty="0" smtClean="0"/>
              <a:t>----------------------------------     -----------------------------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en-US" sz="2000" dirty="0" smtClean="0"/>
              <a:t>3 PLACE DE CONCORDE</a:t>
            </a:r>
            <a:r>
              <a:rPr lang="en-US" altLang="en-US" sz="2000" dirty="0" smtClean="0"/>
              <a:t> 	PARIS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en-US" sz="2000" dirty="0" smtClean="0"/>
              <a:t>1600 PENNSYLVANIA</a:t>
            </a:r>
            <a:r>
              <a:rPr lang="en-US" altLang="en-US" sz="2000" dirty="0" smtClean="0"/>
              <a:t> 	WASHINGTON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altLang="en-US" sz="2000" dirty="0" smtClean="0"/>
              <a:t>22 TRAFALGAR SQUARE</a:t>
            </a:r>
            <a:r>
              <a:rPr lang="en-US" altLang="en-US" sz="2000" dirty="0" smtClean="0"/>
              <a:t> 	LONDON</a:t>
            </a:r>
          </a:p>
          <a:p>
            <a:pPr lvl="1" eaLnBrk="1" hangingPunct="1">
              <a:lnSpc>
                <a:spcPct val="80000"/>
              </a:lnSpc>
              <a:buFont typeface="Brush Script MT" pitchFamily="66" charset="0"/>
              <a:buNone/>
              <a:defRPr/>
            </a:pPr>
            <a:endParaRPr lang="en-GB" altLang="en-US" sz="12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GB" altLang="en-US" dirty="0" smtClean="0"/>
              <a:t>Doesn't show </a:t>
            </a:r>
            <a:r>
              <a:rPr lang="en-GB" altLang="en-US" dirty="0" err="1" smtClean="0"/>
              <a:t>OID</a:t>
            </a:r>
            <a:r>
              <a:rPr lang="en-GB" altLang="en-US" dirty="0" smtClean="0"/>
              <a:t>, even if </a:t>
            </a:r>
            <a:r>
              <a:rPr lang="en-GB" altLang="en-US" i="1" dirty="0">
                <a:solidFill>
                  <a:srgbClr val="003366"/>
                </a:solidFill>
              </a:rPr>
              <a:t>select * </a:t>
            </a:r>
            <a:r>
              <a:rPr lang="en-GB" altLang="en-US" dirty="0" smtClean="0"/>
              <a:t>is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00113" y="817563"/>
            <a:ext cx="7343775" cy="1201737"/>
          </a:xfrm>
        </p:spPr>
        <p:txBody>
          <a:bodyPr/>
          <a:lstStyle/>
          <a:p>
            <a:r>
              <a:rPr lang="en-GB" altLang="en-US" sz="2800" dirty="0" smtClean="0"/>
              <a:t>Extracting a </a:t>
            </a:r>
            <a:r>
              <a:rPr lang="en-GB" altLang="en-US" sz="2800" dirty="0" err="1" smtClean="0"/>
              <a:t>REFerence</a:t>
            </a:r>
            <a:r>
              <a:rPr lang="en-GB" altLang="en-US" sz="2800" dirty="0" smtClean="0"/>
              <a:t> from Object Tables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00113" y="1989138"/>
            <a:ext cx="7488237" cy="4176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dirty="0" smtClean="0"/>
              <a:t>Query for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ref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erence</a:t>
            </a:r>
            <a:r>
              <a:rPr lang="en-GB" altLang="en-US" dirty="0" smtClean="0"/>
              <a:t>), the same way as with inserts</a:t>
            </a:r>
          </a:p>
          <a:p>
            <a:pPr eaLnBrk="1" hangingPunct="1">
              <a:lnSpc>
                <a:spcPct val="80000"/>
              </a:lnSpc>
            </a:pPr>
            <a:endParaRPr lang="en-GB" altLang="en-US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000" dirty="0" smtClean="0"/>
              <a:t>SELECT REF(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a</a:t>
            </a:r>
            <a:r>
              <a:rPr lang="en-GB" altLang="en-US" sz="2000" dirty="0" smtClean="0"/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000" dirty="0" smtClean="0"/>
              <a:t> FROM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addresses</a:t>
            </a:r>
            <a:r>
              <a:rPr lang="en-GB" altLang="en-US" sz="2000" dirty="0" smtClean="0"/>
              <a:t> 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en-US" sz="2000" dirty="0" smtClean="0"/>
              <a:t>WHERE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street</a:t>
            </a:r>
            <a:r>
              <a:rPr lang="en-GB" altLang="en-US" sz="2000" dirty="0" smtClean="0"/>
              <a:t> = </a:t>
            </a:r>
            <a:r>
              <a:rPr lang="en-US" altLang="en-US" sz="2000" dirty="0" smtClean="0"/>
              <a:t>'</a:t>
            </a:r>
            <a:r>
              <a:rPr lang="en-GB" altLang="en-US" sz="2000" dirty="0" smtClean="0"/>
              <a:t>67 KENSINGTON AVENUE </a:t>
            </a:r>
            <a:r>
              <a:rPr lang="en-US" altLang="en-US" sz="2000" dirty="0" smtClean="0"/>
              <a:t>';</a:t>
            </a:r>
            <a:endParaRPr lang="en-GB" alt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GB" altLang="en-US" sz="12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en-US" sz="2000" dirty="0" smtClean="0"/>
              <a:t>    REF(a)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en-US" sz="2000" dirty="0" smtClean="0"/>
              <a:t>	-------------------------------------------------------------------------------------------------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en-US" sz="2000" dirty="0" smtClean="0"/>
              <a:t>	0000220208F25EDD0F26D640E89335023A0508BCBA8C536CA9707C4C08A285066A5E5131DE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00113" y="817563"/>
            <a:ext cx="7343775" cy="1201737"/>
          </a:xfrm>
        </p:spPr>
        <p:txBody>
          <a:bodyPr/>
          <a:lstStyle/>
          <a:p>
            <a:r>
              <a:rPr lang="en-GB" altLang="en-US" sz="2800" smtClean="0"/>
              <a:t>Extracting a REFerence from Object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89138"/>
            <a:ext cx="7488237" cy="4176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altLang="en-US" dirty="0" smtClean="0"/>
              <a:t>Query for </a:t>
            </a:r>
            <a:r>
              <a:rPr lang="en-GB" altLang="en-US" sz="2000" i="1" dirty="0">
                <a:solidFill>
                  <a:srgbClr val="003366"/>
                </a:solidFill>
              </a:rPr>
              <a:t>ref</a:t>
            </a:r>
            <a:r>
              <a:rPr lang="en-GB" altLang="en-US" dirty="0" smtClean="0"/>
              <a:t>(</a:t>
            </a:r>
            <a:r>
              <a:rPr lang="en-GB" altLang="en-US" dirty="0" err="1" smtClean="0"/>
              <a:t>erence</a:t>
            </a:r>
            <a:r>
              <a:rPr lang="en-GB" altLang="en-US" dirty="0" smtClean="0"/>
              <a:t>), the same way as with inserts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GB" altLang="en-US" dirty="0" smtClean="0"/>
          </a:p>
          <a:p>
            <a:pPr lvl="1" eaLnBrk="1" hangingPunct="1">
              <a:lnSpc>
                <a:spcPct val="80000"/>
              </a:lnSpc>
              <a:buFont typeface="Brush Script MT" pitchFamily="66" charset="0"/>
              <a:buNone/>
              <a:defRPr/>
            </a:pPr>
            <a:r>
              <a:rPr lang="en-GB" altLang="en-US" sz="2000" dirty="0" smtClean="0"/>
              <a:t>SELECT REF(</a:t>
            </a:r>
            <a:r>
              <a:rPr lang="en-GB" altLang="en-US" sz="2000" i="1" dirty="0">
                <a:solidFill>
                  <a:srgbClr val="003366"/>
                </a:solidFill>
              </a:rPr>
              <a:t>a</a:t>
            </a:r>
            <a:r>
              <a:rPr lang="en-GB" altLang="en-US" sz="2000" dirty="0" smtClean="0"/>
              <a:t>)</a:t>
            </a:r>
            <a:r>
              <a:rPr lang="en-GB" altLang="en-US" sz="2000" dirty="0"/>
              <a:t> , street, city, </a:t>
            </a:r>
            <a:r>
              <a:rPr lang="en-GB" altLang="en-US" sz="2000" dirty="0" smtClean="0"/>
              <a:t>country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2000" dirty="0" smtClean="0"/>
              <a:t>FROM </a:t>
            </a:r>
            <a:r>
              <a:rPr lang="en-GB" altLang="en-US" sz="2000" i="1" dirty="0">
                <a:solidFill>
                  <a:srgbClr val="003366"/>
                </a:solidFill>
              </a:rPr>
              <a:t>addresses</a:t>
            </a:r>
            <a:r>
              <a:rPr lang="en-GB" altLang="en-US" sz="2000" dirty="0" smtClean="0"/>
              <a:t>  </a:t>
            </a:r>
            <a:r>
              <a:rPr lang="en-GB" altLang="en-US" sz="2000" i="1" dirty="0">
                <a:solidFill>
                  <a:srgbClr val="003366"/>
                </a:solidFill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2000" dirty="0" smtClean="0"/>
              <a:t>WHERE </a:t>
            </a:r>
            <a:r>
              <a:rPr lang="en-GB" altLang="en-US" sz="2000" i="1" dirty="0">
                <a:solidFill>
                  <a:srgbClr val="003366"/>
                </a:solidFill>
              </a:rPr>
              <a:t>street</a:t>
            </a:r>
            <a:r>
              <a:rPr lang="en-GB" altLang="en-US" sz="2000" dirty="0" smtClean="0"/>
              <a:t> = </a:t>
            </a:r>
            <a:r>
              <a:rPr lang="en-US" altLang="en-US" sz="2000" dirty="0" smtClean="0"/>
              <a:t>'</a:t>
            </a:r>
            <a:r>
              <a:rPr lang="en-GB" altLang="en-US" sz="2000" dirty="0" smtClean="0"/>
              <a:t>67 </a:t>
            </a:r>
            <a:r>
              <a:rPr lang="en-GB" altLang="en-US" sz="2000" dirty="0"/>
              <a:t>KENSINGTON AVENUE </a:t>
            </a:r>
            <a:r>
              <a:rPr lang="en-US" altLang="en-US" sz="2000" dirty="0" smtClean="0"/>
              <a:t>';</a:t>
            </a:r>
            <a:endParaRPr lang="en-GB" altLang="en-US" sz="2000" dirty="0" smtClean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endParaRPr lang="en-GB" altLang="en-US" sz="1200" dirty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altLang="en-US" sz="2000" dirty="0" smtClean="0"/>
              <a:t>REF(a)                    </a:t>
            </a:r>
            <a:r>
              <a:rPr lang="en-US" altLang="en-US" sz="2000" dirty="0" smtClean="0"/>
              <a:t>STREET      CITY                          COUNTRY</a:t>
            </a:r>
          </a:p>
          <a:p>
            <a:pPr marL="742950" lvl="1" indent="-285750">
              <a:lnSpc>
                <a:spcPct val="90000"/>
              </a:lnSpc>
              <a:buFont typeface="Brush Script MT" pitchFamily="66" charset="0"/>
              <a:buNone/>
              <a:defRPr/>
            </a:pPr>
            <a:r>
              <a:rPr lang="en-US" altLang="en-US" sz="2000" dirty="0" smtClean="0"/>
              <a:t>--------------------           --------------     -----------------------------     ----------------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altLang="en-US" sz="2000" dirty="0" smtClean="0"/>
              <a:t>0000220208</a:t>
            </a:r>
            <a:r>
              <a:rPr lang="en-GB" altLang="en-US" sz="2000" dirty="0" smtClean="0"/>
              <a:t>3     PLACE DE   CONCORDE</a:t>
            </a:r>
            <a:r>
              <a:rPr lang="en-US" altLang="en-US" sz="2000" dirty="0" smtClean="0"/>
              <a:t> PARIS   FRANCE</a:t>
            </a:r>
            <a:endParaRPr lang="pt-BR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altLang="en-US" sz="2000" dirty="0" smtClean="0"/>
              <a:t>      F25EDD0F26D6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altLang="en-US" sz="2000" dirty="0" smtClean="0"/>
              <a:t>      40E89335023A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altLang="en-US" sz="2000" dirty="0" smtClean="0"/>
              <a:t>      0508BCBA8C53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altLang="en-US" sz="2000" dirty="0" smtClean="0"/>
              <a:t>      066A5E5131DE</a:t>
            </a:r>
            <a:endParaRPr lang="en-US" altLang="en-US" sz="2000" dirty="0" smtClean="0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6540500" y="5859463"/>
            <a:ext cx="1849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ObjectQueries.txt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16013" y="692150"/>
            <a:ext cx="6964362" cy="1201738"/>
          </a:xfrm>
        </p:spPr>
        <p:txBody>
          <a:bodyPr/>
          <a:lstStyle/>
          <a:p>
            <a:r>
              <a:rPr lang="en-GB" altLang="en-US" dirty="0" smtClean="0"/>
              <a:t>Querying Object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773238"/>
            <a:ext cx="7345363" cy="4392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GB" altLang="en-US" dirty="0" smtClean="0"/>
              <a:t>Can query using standard syntax</a:t>
            </a:r>
          </a:p>
          <a:p>
            <a:pPr eaLnBrk="1" hangingPunct="1">
              <a:lnSpc>
                <a:spcPct val="80000"/>
              </a:lnSpc>
              <a:defRPr/>
            </a:pPr>
            <a:endParaRPr lang="en-GB" altLang="en-US" sz="7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2000" dirty="0" smtClean="0"/>
              <a:t>SELECT </a:t>
            </a:r>
            <a:r>
              <a:rPr lang="en-GB" altLang="en-US" sz="2000" i="1" dirty="0" err="1" smtClean="0">
                <a:solidFill>
                  <a:srgbClr val="003366"/>
                </a:solidFill>
              </a:rPr>
              <a:t>column_name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, </a:t>
            </a:r>
            <a:r>
              <a:rPr lang="en-GB" altLang="en-US" sz="2000" i="1" dirty="0" err="1" smtClean="0">
                <a:solidFill>
                  <a:srgbClr val="003366"/>
                </a:solidFill>
              </a:rPr>
              <a:t>object_column_name</a:t>
            </a:r>
            <a:endParaRPr lang="en-GB" altLang="en-US" sz="2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2000" dirty="0" smtClean="0"/>
              <a:t>FROM  </a:t>
            </a:r>
            <a:r>
              <a:rPr lang="en-GB" altLang="en-US" sz="2000" i="1" dirty="0" err="1">
                <a:solidFill>
                  <a:srgbClr val="003366"/>
                </a:solidFill>
              </a:rPr>
              <a:t>table_name</a:t>
            </a:r>
            <a:r>
              <a:rPr lang="en-GB" altLang="en-US" i="1" dirty="0" smtClean="0">
                <a:solidFill>
                  <a:srgbClr val="00336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altLang="en-US" i="1" dirty="0">
              <a:solidFill>
                <a:srgbClr val="00336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2000" dirty="0"/>
              <a:t>SELECT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address </a:t>
            </a:r>
            <a:r>
              <a:rPr lang="en-GB" altLang="en-US" sz="2000" dirty="0" smtClean="0"/>
              <a:t>FROM  </a:t>
            </a:r>
            <a:r>
              <a:rPr lang="en-GB" altLang="en-US" sz="2000" i="1" dirty="0" smtClean="0">
                <a:solidFill>
                  <a:srgbClr val="003366"/>
                </a:solidFill>
              </a:rPr>
              <a:t>sites;</a:t>
            </a:r>
            <a:endParaRPr lang="en-GB" altLang="en-US" sz="2000" i="1" dirty="0">
              <a:solidFill>
                <a:srgbClr val="00336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altLang="en-US" i="1" dirty="0" smtClean="0">
              <a:solidFill>
                <a:srgbClr val="003366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1800" dirty="0" smtClean="0"/>
              <a:t>ADDRESS(STREET, CITY, COUNTRY)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1800" dirty="0" smtClean="0"/>
              <a:t>---------------------------------------------------------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1800" dirty="0" err="1" smtClean="0"/>
              <a:t>ADDRESS_TYPE</a:t>
            </a:r>
            <a:r>
              <a:rPr lang="en-GB" altLang="en-US" sz="1800" dirty="0" smtClean="0"/>
              <a:t>('3 PLACE DE CONCORDE', 'PARIS', 'FRANCE')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1800" dirty="0" err="1" smtClean="0"/>
              <a:t>ADDRESS_TYPE</a:t>
            </a:r>
            <a:r>
              <a:rPr lang="en-GB" altLang="en-US" sz="1800" dirty="0" smtClean="0"/>
              <a:t>('1600 PENNSYLVANIA', 'WASHINGTON', 'USA')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en-US" sz="1800" dirty="0" err="1" smtClean="0"/>
              <a:t>ADDRESS_TYPE</a:t>
            </a:r>
            <a:r>
              <a:rPr lang="en-GB" altLang="en-US" sz="1800" dirty="0" smtClean="0"/>
              <a:t>('22 TRAFALGAR SQUARE', 'LONDON', 'UK')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altLang="en-US" sz="1200" dirty="0"/>
          </a:p>
          <a:p>
            <a:pPr marL="273050" lvl="1" eaLnBrk="1" hangingPunct="1">
              <a:lnSpc>
                <a:spcPct val="80000"/>
              </a:lnSpc>
              <a:defRPr/>
            </a:pPr>
            <a:r>
              <a:rPr lang="en-GB" altLang="en-US" sz="2400" dirty="0"/>
              <a:t>Not user friendly or suitable for front ends</a:t>
            </a:r>
          </a:p>
          <a:p>
            <a:pPr marL="273050" lvl="1" eaLnBrk="1" hangingPunct="1">
              <a:lnSpc>
                <a:spcPct val="80000"/>
              </a:lnSpc>
              <a:defRPr/>
            </a:pPr>
            <a:r>
              <a:rPr lang="en-GB" altLang="en-US" sz="2400" dirty="0"/>
              <a:t>Better to extract </a:t>
            </a:r>
            <a:r>
              <a:rPr lang="en-GB" altLang="en-US" sz="2400" dirty="0" smtClean="0"/>
              <a:t>elements </a:t>
            </a:r>
            <a:r>
              <a:rPr lang="en-GB" altLang="en-US" sz="2400" dirty="0"/>
              <a:t>of the </a:t>
            </a:r>
            <a:r>
              <a:rPr lang="en-GB" altLang="en-US" sz="2400" dirty="0" smtClean="0"/>
              <a:t>object type</a:t>
            </a:r>
            <a:endParaRPr lang="en-GB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620713"/>
            <a:ext cx="7497762" cy="863600"/>
          </a:xfrm>
          <a:noFill/>
        </p:spPr>
        <p:txBody>
          <a:bodyPr/>
          <a:lstStyle/>
          <a:p>
            <a:r>
              <a:rPr lang="en-GB" altLang="en-US" sz="4000" dirty="0" smtClean="0"/>
              <a:t>Querying Using Dot Notation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700213"/>
            <a:ext cx="7345362" cy="4392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Must use  </a:t>
            </a:r>
            <a:r>
              <a:rPr lang="en-GB" altLang="en-US" i="1" dirty="0" smtClean="0">
                <a:solidFill>
                  <a:srgbClr val="003366"/>
                </a:solidFill>
              </a:rPr>
              <a:t>table alias</a:t>
            </a:r>
            <a:r>
              <a:rPr lang="en-GB" altLang="en-US" dirty="0" smtClean="0"/>
              <a:t> and </a:t>
            </a:r>
            <a:r>
              <a:rPr lang="en-GB" altLang="en-US" i="1" dirty="0" smtClean="0">
                <a:solidFill>
                  <a:srgbClr val="003366"/>
                </a:solidFill>
              </a:rPr>
              <a:t>object attribute</a:t>
            </a:r>
          </a:p>
          <a:p>
            <a:pPr>
              <a:lnSpc>
                <a:spcPct val="90000"/>
              </a:lnSpc>
            </a:pPr>
            <a:r>
              <a:rPr lang="en-GB" altLang="en-US" dirty="0" smtClean="0"/>
              <a:t>Extract individual </a:t>
            </a:r>
            <a:r>
              <a:rPr lang="en-GB" altLang="en-US" i="1" dirty="0" smtClean="0">
                <a:solidFill>
                  <a:srgbClr val="003366"/>
                </a:solidFill>
              </a:rPr>
              <a:t>attributes</a:t>
            </a:r>
            <a:r>
              <a:rPr lang="en-GB" altLang="en-US" dirty="0" smtClean="0"/>
              <a:t> of </a:t>
            </a:r>
            <a:r>
              <a:rPr lang="en-GB" altLang="en-US" i="1" dirty="0" smtClean="0">
                <a:solidFill>
                  <a:srgbClr val="003366"/>
                </a:solidFill>
              </a:rPr>
              <a:t>object</a:t>
            </a:r>
          </a:p>
          <a:p>
            <a:pPr>
              <a:lnSpc>
                <a:spcPct val="90000"/>
              </a:lnSpc>
            </a:pPr>
            <a:endParaRPr lang="en-GB" altLang="en-US" i="1" dirty="0" smtClean="0">
              <a:solidFill>
                <a:srgbClr val="003366"/>
              </a:solidFill>
            </a:endParaRP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SELECT 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alias.column_name.attribute</a:t>
            </a:r>
            <a:r>
              <a:rPr lang="en-US" altLang="en-US" sz="2000" dirty="0" smtClean="0"/>
              <a:t> FROM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tablename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>
                <a:solidFill>
                  <a:srgbClr val="003366"/>
                </a:solidFill>
              </a:rPr>
              <a:t>alias</a:t>
            </a:r>
            <a:r>
              <a:rPr lang="en-US" altLang="en-US" sz="2000" dirty="0" smtClean="0"/>
              <a:t>;</a:t>
            </a:r>
          </a:p>
          <a:p>
            <a:pPr marL="742950" lvl="1" indent="-285750">
              <a:lnSpc>
                <a:spcPct val="90000"/>
              </a:lnSpc>
            </a:pPr>
            <a:endParaRPr lang="en-GB" altLang="en-US" sz="2000" dirty="0" smtClean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SELECT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s.address.street</a:t>
            </a:r>
            <a:r>
              <a:rPr lang="en-US" altLang="en-US" sz="2000" i="1" dirty="0" smtClean="0">
                <a:solidFill>
                  <a:srgbClr val="003366"/>
                </a:solidFill>
              </a:rPr>
              <a:t>,  </a:t>
            </a:r>
            <a:r>
              <a:rPr lang="en-US" altLang="en-US" sz="2000" dirty="0" smtClean="0"/>
              <a:t> </a:t>
            </a:r>
            <a:r>
              <a:rPr lang="en-US" altLang="en-US" sz="2000" i="1" dirty="0" err="1" smtClean="0">
                <a:solidFill>
                  <a:srgbClr val="003366"/>
                </a:solidFill>
              </a:rPr>
              <a:t>s.address.city</a:t>
            </a:r>
            <a:r>
              <a:rPr lang="en-US" altLang="en-US" sz="2000" dirty="0" smtClean="0"/>
              <a:t> FROM </a:t>
            </a:r>
            <a:r>
              <a:rPr lang="en-US" altLang="en-US" sz="2000" i="1" dirty="0" smtClean="0">
                <a:solidFill>
                  <a:srgbClr val="003366"/>
                </a:solidFill>
              </a:rPr>
              <a:t>sites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>
                <a:solidFill>
                  <a:srgbClr val="003366"/>
                </a:solidFill>
              </a:rPr>
              <a:t>s</a:t>
            </a:r>
            <a:r>
              <a:rPr lang="en-US" altLang="en-US" sz="2000" dirty="0" smtClean="0"/>
              <a:t>;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S.ADDRESS.STREET 	              S.ADDRESS.CITY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-----------------------------------               -----------------------------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000" dirty="0" smtClean="0"/>
              <a:t>3 PLACE DE CONCORDE</a:t>
            </a:r>
            <a:r>
              <a:rPr lang="en-US" altLang="en-US" sz="2000" dirty="0" smtClean="0"/>
              <a:t> 	PARIS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000" dirty="0" smtClean="0"/>
              <a:t>1600 PENNSYLVANIA</a:t>
            </a:r>
            <a:r>
              <a:rPr lang="en-US" altLang="en-US" sz="2000" dirty="0" smtClean="0"/>
              <a:t> 	WASHINGTON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000" dirty="0" smtClean="0"/>
              <a:t>22 TRAFALGAR SQUARE</a:t>
            </a:r>
            <a:r>
              <a:rPr lang="en-US" altLang="en-US" sz="2000" dirty="0" smtClean="0"/>
              <a:t> 	LONDON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7165975" y="3573463"/>
            <a:ext cx="358775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charset="0"/>
              <a:cs typeface="Times New Roman" pitchFamily="18" charset="0"/>
            </a:endParaRPr>
          </a:p>
        </p:txBody>
      </p:sp>
      <p:sp>
        <p:nvSpPr>
          <p:cNvPr id="52229" name="Freeform 5"/>
          <p:cNvSpPr>
            <a:spLocks/>
          </p:cNvSpPr>
          <p:nvPr/>
        </p:nvSpPr>
        <p:spPr bwMode="auto">
          <a:xfrm>
            <a:off x="4716463" y="3201988"/>
            <a:ext cx="2592387" cy="444500"/>
          </a:xfrm>
          <a:custGeom>
            <a:avLst/>
            <a:gdLst>
              <a:gd name="T0" fmla="*/ 2147483647 w 1678"/>
              <a:gd name="T1" fmla="*/ 2147483647 h 280"/>
              <a:gd name="T2" fmla="*/ 2147483647 w 1678"/>
              <a:gd name="T3" fmla="*/ 2147483647 h 280"/>
              <a:gd name="T4" fmla="*/ 0 w 1678"/>
              <a:gd name="T5" fmla="*/ 2147483647 h 280"/>
              <a:gd name="T6" fmla="*/ 0 60000 65536"/>
              <a:gd name="T7" fmla="*/ 0 60000 65536"/>
              <a:gd name="T8" fmla="*/ 0 60000 65536"/>
              <a:gd name="T9" fmla="*/ 0 w 1678"/>
              <a:gd name="T10" fmla="*/ 0 h 280"/>
              <a:gd name="T11" fmla="*/ 1678 w 1678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8" h="280">
                <a:moveTo>
                  <a:pt x="1678" y="234"/>
                </a:moveTo>
                <a:cubicBezTo>
                  <a:pt x="1342" y="117"/>
                  <a:pt x="1006" y="0"/>
                  <a:pt x="726" y="8"/>
                </a:cubicBezTo>
                <a:cubicBezTo>
                  <a:pt x="446" y="16"/>
                  <a:pt x="121" y="235"/>
                  <a:pt x="0" y="2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4429125" y="3573463"/>
            <a:ext cx="358775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>
              <a:latin typeface="Arial" charset="0"/>
              <a:cs typeface="Times New Roman" pitchFamily="18" charset="0"/>
            </a:endParaRPr>
          </a:p>
        </p:txBody>
      </p:sp>
      <p:sp>
        <p:nvSpPr>
          <p:cNvPr id="13319" name="TextBox 1"/>
          <p:cNvSpPr txBox="1">
            <a:spLocks noChangeArrowheads="1"/>
          </p:cNvSpPr>
          <p:nvPr/>
        </p:nvSpPr>
        <p:spPr bwMode="auto">
          <a:xfrm>
            <a:off x="6540500" y="5859463"/>
            <a:ext cx="1849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/>
              <a:t>ObjectQueries.txt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  <p:bldP spid="522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ustom 1">
      <a:dk1>
        <a:sysClr val="windowText" lastClr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19329</TotalTime>
  <Words>1326</Words>
  <Application>Microsoft Office PowerPoint</Application>
  <PresentationFormat>On-screen Show (4:3)</PresentationFormat>
  <Paragraphs>334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Brush Script MT</vt:lpstr>
      <vt:lpstr>Calibri</vt:lpstr>
      <vt:lpstr>Constantia</vt:lpstr>
      <vt:lpstr>Franklin Gothic Book</vt:lpstr>
      <vt:lpstr>Rage Italic</vt:lpstr>
      <vt:lpstr>Times New Roman</vt:lpstr>
      <vt:lpstr>Verdana</vt:lpstr>
      <vt:lpstr>Wingdings</vt:lpstr>
      <vt:lpstr>Wingdings 2</vt:lpstr>
      <vt:lpstr>Pushpin</vt:lpstr>
      <vt:lpstr>Databases 2 Objects and Queries</vt:lpstr>
      <vt:lpstr>Objectives</vt:lpstr>
      <vt:lpstr>Review</vt:lpstr>
      <vt:lpstr>Schema</vt:lpstr>
      <vt:lpstr>Querying Object Tables</vt:lpstr>
      <vt:lpstr>Extracting a REFerence from Object Tables</vt:lpstr>
      <vt:lpstr>Extracting a REFerence from Object Tables</vt:lpstr>
      <vt:lpstr>Querying Object Columns</vt:lpstr>
      <vt:lpstr>Querying Using Dot Notation </vt:lpstr>
      <vt:lpstr>Querying Tables with REFs</vt:lpstr>
      <vt:lpstr>Querying using DEREF</vt:lpstr>
      <vt:lpstr>Query Using Dot Notation</vt:lpstr>
      <vt:lpstr>Querying Tables with Refs</vt:lpstr>
      <vt:lpstr>Querying Ref Activity</vt:lpstr>
      <vt:lpstr>Querying with a VArray</vt:lpstr>
      <vt:lpstr>Querying a VArray Useful Output</vt:lpstr>
      <vt:lpstr>VArray - Example</vt:lpstr>
      <vt:lpstr>Querying a Table with a Nest</vt:lpstr>
      <vt:lpstr>Querying a Nested Table Useful Output</vt:lpstr>
      <vt:lpstr>Querying Nested Table Only</vt:lpstr>
      <vt:lpstr>Review Week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2 CSY2038</dc:title>
  <dc:creator>Carole Morrell</dc:creator>
  <cp:lastModifiedBy>Aasish Thapa</cp:lastModifiedBy>
  <cp:revision>110</cp:revision>
  <dcterms:created xsi:type="dcterms:W3CDTF">2015-08-21T13:35:31Z</dcterms:created>
  <dcterms:modified xsi:type="dcterms:W3CDTF">2020-11-22T17:45:47Z</dcterms:modified>
</cp:coreProperties>
</file>