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81773" autoAdjust="0"/>
  </p:normalViewPr>
  <p:slideViewPr>
    <p:cSldViewPr>
      <p:cViewPr varScale="1">
        <p:scale>
          <a:sx n="60" d="100"/>
          <a:sy n="60" d="100"/>
        </p:scale>
        <p:origin x="168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A7CCE0E-FE1F-49A4-BA83-4C4DD4D73FEF}" type="datetimeFigureOut">
              <a:rPr lang="en-GB"/>
              <a:pPr>
                <a:defRPr/>
              </a:pPr>
              <a:t>08/11/2020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30828B4-18E2-41E9-8FD8-EBA38622E63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7294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594C4D-1B93-4FA6-98AA-2C0FF7C27EB1}" type="slidenum">
              <a:rPr lang="en-GB" alt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GB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0828B4-18E2-41E9-8FD8-EBA38622E635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245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7BB7F4-3E1E-4387-B32F-000440D90524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0828B4-18E2-41E9-8FD8-EBA38622E635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487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4C6474-3FFB-4DA3-8D18-7A452FCFC390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15AF18-F0EB-4B18-896B-04544C447133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7BB7F4-3E1E-4387-B32F-000440D90524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4C6474-3FFB-4DA3-8D18-7A452FCFC390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15AF18-F0EB-4B18-896B-04544C447133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4C6474-3FFB-4DA3-8D18-7A452FCFC390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4C6474-3FFB-4DA3-8D18-7A452FCFC390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z="1000" smtClean="0"/>
          </a:p>
        </p:txBody>
      </p:sp>
      <p:sp>
        <p:nvSpPr>
          <p:cNvPr id="4710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4AD5AD1-4586-4F5D-B971-2ECA76DFE545}" type="slidenum">
              <a:rPr lang="en-GB" altLang="en-US"/>
              <a:pPr algn="r" eaLnBrk="1" hangingPunct="1">
                <a:spcBef>
                  <a:spcPct val="0"/>
                </a:spcBef>
              </a:pPr>
              <a:t>3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15AF18-F0EB-4B18-896B-04544C447133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4C6474-3FFB-4DA3-8D18-7A452FCFC390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baseline="0" dirty="0" smtClean="0"/>
              <a:t>6 - 2 = 4</a:t>
            </a:r>
          </a:p>
          <a:p>
            <a:endParaRPr lang="en-GB" altLang="en-US" baseline="0" dirty="0" smtClean="0"/>
          </a:p>
          <a:p>
            <a:r>
              <a:rPr lang="en-GB" altLang="en-US" baseline="0" dirty="0" smtClean="0"/>
              <a:t>Is not the same as </a:t>
            </a:r>
          </a:p>
          <a:p>
            <a:r>
              <a:rPr lang="en-GB" altLang="en-US" baseline="0" dirty="0" smtClean="0"/>
              <a:t>2 – 6 = -4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15AF18-F0EB-4B18-896B-04544C447133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4C6474-3FFB-4DA3-8D18-7A452FCFC390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z="1000" dirty="0" smtClean="0"/>
          </a:p>
        </p:txBody>
      </p:sp>
      <p:sp>
        <p:nvSpPr>
          <p:cNvPr id="5837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C8B8D38-CAED-4B87-A7C3-44766234E30D}" type="slidenum">
              <a:rPr lang="en-GB" sz="1200">
                <a:latin typeface="Calibri" pitchFamily="34" charset="0"/>
              </a:rPr>
              <a:pPr algn="r"/>
              <a:t>33</a:t>
            </a:fld>
            <a:endParaRPr lang="en-GB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7C9219-4E64-445C-B72A-DDD56C276801}" type="slidenum">
              <a:rPr lang="en-GB" alt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GB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FAA1E0-B8B4-4C35-A079-75950F91B694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0C5D83-17AC-424B-A48B-F9DFAB8D08EF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02ACCA-D523-4FF8-AA2F-01B8C160B2AF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0F17AF-FA72-4C02-8E93-A0CB68074DC4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4C6474-3FFB-4DA3-8D18-7A452FCFC390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15AF18-F0EB-4B18-896B-04544C447133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7BB7F4-3E1E-4387-B32F-000440D90524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Freeform 6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0600" y="1017588"/>
            <a:ext cx="7178675" cy="483076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1009650"/>
            <a:ext cx="7180263" cy="4832350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769938" y="701675"/>
            <a:ext cx="56673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7854950" y="749300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88" y="5357813"/>
            <a:ext cx="12144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7709A-41F5-42DD-B45A-0D12DB1DB406}" type="datetimeFigureOut">
              <a:rPr lang="en-GB"/>
              <a:pPr>
                <a:defRPr/>
              </a:pPr>
              <a:t>08/11/2020</a:t>
            </a:fld>
            <a:endParaRPr lang="en-GB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750" y="5357813"/>
            <a:ext cx="50339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475" y="5357813"/>
            <a:ext cx="554038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7862B051-71F9-451F-AD38-EC41CD01793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23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D8E98-7E06-4FE3-9571-EDD00EFB42E6}" type="datetimeFigureOut">
              <a:rPr lang="en-GB"/>
              <a:pPr>
                <a:defRPr/>
              </a:pPr>
              <a:t>08/11/2020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24981-8691-40AA-A342-447B29CB98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01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919E8-C807-4A44-B43E-FD05C29D51E0}" type="datetimeFigureOut">
              <a:rPr lang="en-GB"/>
              <a:pPr>
                <a:defRPr/>
              </a:pPr>
              <a:t>08/11/2020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44CE0-EBC2-438E-A764-B671CA0ADB8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85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95F3D-B8B2-4546-B22C-AF7A46562A96}" type="datetimeFigureOut">
              <a:rPr lang="en-GB"/>
              <a:pPr>
                <a:defRPr/>
              </a:pPr>
              <a:t>08/11/2020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D0718-9272-44CE-8BD9-6AB91D987E8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91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8BFB3-1920-4BF4-A4CE-7875ACE02AE1}" type="datetimeFigureOut">
              <a:rPr lang="en-GB"/>
              <a:pPr>
                <a:defRPr/>
              </a:pPr>
              <a:t>08/11/2020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18250-6DAF-4029-B316-0C2FB6BF34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72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42527-F9D1-485A-9378-23A98744ABC0}" type="datetimeFigureOut">
              <a:rPr lang="en-GB"/>
              <a:pPr>
                <a:defRPr/>
              </a:pPr>
              <a:t>08/11/2020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8EAB4-8B77-4BEB-9C76-C69D3FA66D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94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F0DF8-AC81-4748-ADC9-F7EF0B14E2D4}" type="datetimeFigureOut">
              <a:rPr lang="en-GB"/>
              <a:pPr>
                <a:defRPr/>
              </a:pPr>
              <a:t>08/11/2020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CE4B9-1D3D-439A-A0E1-417E0E325C2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04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2D4AE-4DCB-41CB-91B9-1EEB1DB4CB4F}" type="datetimeFigureOut">
              <a:rPr lang="en-GB"/>
              <a:pPr>
                <a:defRPr/>
              </a:pPr>
              <a:t>08/11/2020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C5A1C-1E1F-4CC5-9099-5F52F5E3C7F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35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3BF05-1EF9-4B31-ACC3-F8E4E17BAC85}" type="datetimeFigureOut">
              <a:rPr lang="en-GB"/>
              <a:pPr>
                <a:defRPr/>
              </a:pPr>
              <a:t>08/11/2020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5D8A7-7285-4F00-AE18-0B8E4B55DB6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27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8" name="Freeform 7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 rot="60000">
            <a:off x="4468813" y="604838"/>
            <a:ext cx="3789362" cy="572293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rot="60000">
            <a:off x="4471988" y="603250"/>
            <a:ext cx="3787775" cy="5722938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 rot="21540000">
            <a:off x="749300" y="576263"/>
            <a:ext cx="3789363" cy="572293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300" y="576263"/>
            <a:ext cx="3789363" cy="5721350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2371725" y="293688"/>
            <a:ext cx="566738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6280150" y="333375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2063" y="5886450"/>
            <a:ext cx="1212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90181-4907-463C-9E84-36659F04C973}" type="datetimeFigureOut">
              <a:rPr lang="en-GB"/>
              <a:pPr>
                <a:defRPr/>
              </a:pPr>
              <a:t>08/11/2020</a:t>
            </a:fld>
            <a:endParaRPr lang="en-GB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 rot="21540000">
            <a:off x="914400" y="5829300"/>
            <a:ext cx="35226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8088" y="5897563"/>
            <a:ext cx="5540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0ED4-BDA0-4E4D-BA3D-0793D75F8C3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9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8" name="Freeform 7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 rot="21540000">
            <a:off x="749300" y="576263"/>
            <a:ext cx="3789363" cy="572293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rot="21540000">
            <a:off x="744538" y="576263"/>
            <a:ext cx="3789362" cy="5721350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 rot="60000">
            <a:off x="4468813" y="604838"/>
            <a:ext cx="3789362" cy="572293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 rot="60000">
            <a:off x="4464050" y="603250"/>
            <a:ext cx="3789363" cy="5722938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2371725" y="293688"/>
            <a:ext cx="566738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6280150" y="333375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238" y="5888038"/>
            <a:ext cx="12144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75631-2E2E-44F6-9541-4D7643B87E7C}" type="datetimeFigureOut">
              <a:rPr lang="en-GB"/>
              <a:pPr>
                <a:defRPr/>
              </a:pPr>
              <a:t>08/11/2020</a:t>
            </a:fld>
            <a:endParaRPr lang="en-GB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 rot="21540000">
            <a:off x="914400" y="5830888"/>
            <a:ext cx="3319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850" y="5900738"/>
            <a:ext cx="554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6D07A-FC67-4946-9D08-0923FB95B22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89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838" y="574675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838" y="576263"/>
            <a:ext cx="7696200" cy="5715000"/>
          </a:xfrm>
          <a:prstGeom prst="rect">
            <a:avLst/>
          </a:prstGeom>
          <a:blipFill dpi="0" rotWithShape="1">
            <a:blip r:embed="rId14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32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544513" y="273050"/>
            <a:ext cx="56673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8115300" y="298450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Title Placeholder 1"/>
          <p:cNvSpPr>
            <a:spLocks noGrp="1"/>
          </p:cNvSpPr>
          <p:nvPr>
            <p:ph type="title"/>
          </p:nvPr>
        </p:nvSpPr>
        <p:spPr bwMode="auto">
          <a:xfrm>
            <a:off x="1095375" y="817563"/>
            <a:ext cx="6964363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63675" y="2119313"/>
            <a:ext cx="6196013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775" y="5808663"/>
            <a:ext cx="1212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Rage Italic" pitchFamily="66" charset="0"/>
                <a:cs typeface="+mn-cs"/>
              </a:defRPr>
            </a:lvl1pPr>
          </a:lstStyle>
          <a:p>
            <a:pPr>
              <a:defRPr/>
            </a:pPr>
            <a:fld id="{5C2A3882-DA15-45BF-B649-36EE5F60BD70}" type="datetimeFigureOut">
              <a:rPr lang="en-GB"/>
              <a:pPr>
                <a:defRPr/>
              </a:pPr>
              <a:t>08/11/2020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5808663"/>
            <a:ext cx="5540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Rage Italic" pitchFamily="66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800" y="5808663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Rage Italic" pitchFamily="66" charset="0"/>
                <a:cs typeface="+mn-cs"/>
              </a:defRPr>
            </a:lvl1pPr>
          </a:lstStyle>
          <a:p>
            <a:pPr>
              <a:defRPr/>
            </a:pPr>
            <a:fld id="{5C14B8B7-577A-4B19-90F8-3F45B501DB4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6" r:id="rId8"/>
    <p:sldLayoutId id="2147484077" r:id="rId9"/>
    <p:sldLayoutId id="2147484073" r:id="rId10"/>
    <p:sldLayoutId id="21474840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6446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1727200" y="1795463"/>
            <a:ext cx="5722938" cy="1827212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Databases 2</a:t>
            </a:r>
            <a:br>
              <a:rPr lang="en-GB" altLang="en-US" dirty="0" smtClean="0"/>
            </a:br>
            <a:r>
              <a:rPr lang="en-GB" altLang="en-US" dirty="0" smtClean="0"/>
              <a:t>Relational Algebra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975"/>
            <a:ext cx="5711825" cy="1524000"/>
          </a:xfrm>
        </p:spPr>
        <p:txBody>
          <a:bodyPr/>
          <a:lstStyle/>
          <a:p>
            <a:pPr eaLnBrk="1" hangingPunct="1"/>
            <a:r>
              <a:rPr lang="en-GB" altLang="en-US" smtClean="0"/>
              <a:t>Carole Morrell</a:t>
            </a:r>
          </a:p>
        </p:txBody>
      </p:sp>
    </p:spTree>
    <p:extLst>
      <p:ext uri="{BB962C8B-B14F-4D97-AF65-F5344CB8AC3E}">
        <p14:creationId xmlns:p14="http://schemas.microsoft.com/office/powerpoint/2010/main" val="418992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Projection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1916113"/>
            <a:ext cx="7343775" cy="4249737"/>
          </a:xfrm>
        </p:spPr>
        <p:txBody>
          <a:bodyPr/>
          <a:lstStyle/>
          <a:p>
            <a:pPr>
              <a:defRPr/>
            </a:pPr>
            <a:r>
              <a:rPr lang="en-GB" dirty="0"/>
              <a:t>Based</a:t>
            </a:r>
            <a:r>
              <a:rPr lang="en-GB" dirty="0" smtClean="0"/>
              <a:t> on the </a:t>
            </a:r>
            <a:r>
              <a:rPr lang="en-GB" i="1" dirty="0">
                <a:solidFill>
                  <a:srgbClr val="003366"/>
                </a:solidFill>
              </a:rPr>
              <a:t>customers</a:t>
            </a:r>
            <a:r>
              <a:rPr lang="en-GB" dirty="0" smtClean="0"/>
              <a:t> table </a:t>
            </a:r>
          </a:p>
          <a:p>
            <a:pPr>
              <a:defRPr/>
            </a:pPr>
            <a:r>
              <a:rPr lang="en-GB" dirty="0" smtClean="0"/>
              <a:t>Write a query to display: </a:t>
            </a:r>
          </a:p>
          <a:p>
            <a:pPr>
              <a:defRPr/>
            </a:pPr>
            <a:r>
              <a:rPr lang="en-GB" dirty="0" smtClean="0"/>
              <a:t>All </a:t>
            </a:r>
            <a:r>
              <a:rPr lang="en-GB" i="1" dirty="0">
                <a:solidFill>
                  <a:srgbClr val="003366"/>
                </a:solidFill>
              </a:rPr>
              <a:t>customers</a:t>
            </a:r>
            <a:r>
              <a:rPr lang="en-GB" dirty="0" smtClean="0"/>
              <a:t> and their </a:t>
            </a:r>
            <a:r>
              <a:rPr lang="en-GB" i="1" dirty="0">
                <a:solidFill>
                  <a:srgbClr val="003366"/>
                </a:solidFill>
              </a:rPr>
              <a:t>contact number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 smtClean="0"/>
              <a:t>Commas separate attributes as they do in </a:t>
            </a:r>
            <a:r>
              <a:rPr lang="en-GB" dirty="0" err="1" smtClean="0"/>
              <a:t>DDL</a:t>
            </a:r>
            <a:endParaRPr lang="en-GB" dirty="0" smtClean="0"/>
          </a:p>
          <a:p>
            <a:pPr>
              <a:defRPr/>
            </a:pPr>
            <a:r>
              <a:rPr lang="en-GB" dirty="0" smtClean="0"/>
              <a:t>No </a:t>
            </a:r>
            <a:r>
              <a:rPr lang="en-GB" dirty="0" smtClean="0">
                <a:solidFill>
                  <a:srgbClr val="002060"/>
                </a:solidFill>
              </a:rPr>
              <a:t>WHERE</a:t>
            </a:r>
            <a:r>
              <a:rPr lang="en-GB" dirty="0" smtClean="0"/>
              <a:t> clause in this activity</a:t>
            </a:r>
          </a:p>
          <a:p>
            <a:pPr>
              <a:defRPr/>
            </a:pPr>
            <a:r>
              <a:rPr lang="en-GB" dirty="0" smtClean="0"/>
              <a:t>Just </a:t>
            </a:r>
            <a:r>
              <a:rPr lang="en-GB" i="1" dirty="0">
                <a:solidFill>
                  <a:srgbClr val="003366"/>
                </a:solidFill>
              </a:rPr>
              <a:t>projecting</a:t>
            </a:r>
            <a:r>
              <a:rPr lang="en-GB" dirty="0" smtClean="0"/>
              <a:t> columns </a:t>
            </a:r>
          </a:p>
          <a:p>
            <a:pPr marL="0" indent="0">
              <a:buNone/>
              <a:defRPr/>
            </a:pPr>
            <a:endParaRPr lang="en-GB" sz="1100" dirty="0" smtClean="0"/>
          </a:p>
        </p:txBody>
      </p:sp>
    </p:spTree>
    <p:extLst>
      <p:ext uri="{BB962C8B-B14F-4D97-AF65-F5344CB8AC3E}">
        <p14:creationId xmlns:p14="http://schemas.microsoft.com/office/powerpoint/2010/main" val="19759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844824"/>
            <a:ext cx="7056784" cy="4464496"/>
          </a:xfrm>
        </p:spPr>
        <p:txBody>
          <a:bodyPr/>
          <a:lstStyle/>
          <a:p>
            <a:r>
              <a:rPr lang="en-GB" dirty="0" smtClean="0"/>
              <a:t>Possible answer</a:t>
            </a:r>
          </a:p>
          <a:p>
            <a:endParaRPr lang="en-GB" sz="1200" dirty="0"/>
          </a:p>
          <a:p>
            <a:pPr marL="366713" lvl="1" indent="0">
              <a:buNone/>
            </a:pPr>
            <a:r>
              <a:rPr lang="en-GB" dirty="0" smtClean="0"/>
              <a:t>SELECT surname, </a:t>
            </a:r>
            <a:r>
              <a:rPr lang="en-GB" dirty="0" err="1" smtClean="0"/>
              <a:t>firstname</a:t>
            </a:r>
            <a:r>
              <a:rPr lang="en-GB" dirty="0" smtClean="0"/>
              <a:t>, phone</a:t>
            </a:r>
          </a:p>
          <a:p>
            <a:pPr marL="366713" lvl="1" indent="0">
              <a:buNone/>
            </a:pPr>
            <a:r>
              <a:rPr lang="en-GB" dirty="0" smtClean="0"/>
              <a:t>FROM customers;</a:t>
            </a:r>
          </a:p>
          <a:p>
            <a:pPr marL="366713" lvl="1" indent="0">
              <a:buNone/>
            </a:pPr>
            <a:endParaRPr lang="en-GB" sz="1800" dirty="0" smtClean="0"/>
          </a:p>
          <a:p>
            <a:pPr marL="273050" lvl="1"/>
            <a:r>
              <a:rPr lang="en-GB" sz="2400" dirty="0"/>
              <a:t>What would the resulting relation look </a:t>
            </a:r>
            <a:r>
              <a:rPr lang="en-GB" sz="2400" dirty="0" smtClean="0"/>
              <a:t>like?</a:t>
            </a:r>
          </a:p>
          <a:p>
            <a:pPr marL="273050" lvl="1"/>
            <a:endParaRPr lang="en-GB" sz="1600" dirty="0" smtClean="0"/>
          </a:p>
          <a:p>
            <a:pPr marL="0" lvl="1" indent="0">
              <a:buNone/>
            </a:pPr>
            <a:r>
              <a:rPr lang="en-GB" altLang="en-US" sz="2400" dirty="0"/>
              <a:t> </a:t>
            </a:r>
            <a:r>
              <a:rPr lang="en-GB" altLang="en-US" sz="2400" dirty="0" smtClean="0"/>
              <a:t>   </a:t>
            </a:r>
            <a:r>
              <a:rPr lang="en-US" altLang="en-US" sz="2400" cap="small" dirty="0" smtClean="0"/>
              <a:t>surname         </a:t>
            </a:r>
            <a:r>
              <a:rPr lang="en-US" altLang="en-US" sz="2400" cap="small" dirty="0" err="1" smtClean="0"/>
              <a:t>firstname</a:t>
            </a:r>
            <a:r>
              <a:rPr lang="en-US" altLang="en-US" sz="2400" cap="small" dirty="0" smtClean="0"/>
              <a:t>        phone</a:t>
            </a:r>
            <a:endParaRPr lang="en-GB" altLang="en-US" sz="2400" cap="small" dirty="0"/>
          </a:p>
          <a:p>
            <a:pPr marL="722313" lvl="1" indent="-447675">
              <a:buFont typeface="Wingdings 2" pitchFamily="18" charset="2"/>
              <a:buNone/>
            </a:pPr>
            <a:r>
              <a:rPr lang="en-GB" sz="2400" dirty="0" err="1">
                <a:latin typeface="Calibri Light" panose="020F0302020204030204" pitchFamily="34" charset="0"/>
              </a:rPr>
              <a:t>SULLAH</a:t>
            </a:r>
            <a:r>
              <a:rPr lang="en-GB" sz="2400" dirty="0">
                <a:latin typeface="Calibri Light" panose="020F0302020204030204" pitchFamily="34" charset="0"/>
              </a:rPr>
              <a:t> </a:t>
            </a:r>
            <a:r>
              <a:rPr lang="en-GB" sz="2400" dirty="0" smtClean="0">
                <a:latin typeface="Calibri Light" panose="020F0302020204030204" pitchFamily="34" charset="0"/>
              </a:rPr>
              <a:t>            JANE                 012345555</a:t>
            </a:r>
            <a:endParaRPr lang="en-GB" sz="2400" dirty="0">
              <a:latin typeface="Calibri Light" panose="020F0302020204030204" pitchFamily="34" charset="0"/>
            </a:endParaRPr>
          </a:p>
          <a:p>
            <a:pPr marL="722313" lvl="1" indent="-447675">
              <a:buFont typeface="Wingdings 2" pitchFamily="18" charset="2"/>
              <a:buNone/>
            </a:pPr>
            <a:r>
              <a:rPr lang="en-GB" sz="2400" dirty="0">
                <a:latin typeface="Calibri Light" panose="020F0302020204030204" pitchFamily="34" charset="0"/>
              </a:rPr>
              <a:t>JONES   </a:t>
            </a:r>
            <a:r>
              <a:rPr lang="en-GB" sz="2400" dirty="0" smtClean="0">
                <a:latin typeface="Calibri Light" panose="020F0302020204030204" pitchFamily="34" charset="0"/>
              </a:rPr>
              <a:t>             LISA                  012346666</a:t>
            </a:r>
            <a:endParaRPr lang="en-GB" sz="2400" dirty="0">
              <a:latin typeface="Calibri Light" panose="020F0302020204030204" pitchFamily="34" charset="0"/>
            </a:endParaRPr>
          </a:p>
          <a:p>
            <a:pPr marL="722313" lvl="1" indent="-447675">
              <a:buFont typeface="Wingdings 2" pitchFamily="18" charset="2"/>
              <a:buNone/>
            </a:pPr>
            <a:r>
              <a:rPr lang="en-GB" sz="2400" dirty="0" smtClean="0">
                <a:latin typeface="Calibri Light" panose="020F0302020204030204" pitchFamily="34" charset="0"/>
              </a:rPr>
              <a:t>AHMED             MO                   0123427777</a:t>
            </a:r>
            <a:endParaRPr lang="en-US" altLang="en-US" sz="24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09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Restriction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772816"/>
            <a:ext cx="7128792" cy="4320480"/>
          </a:xfrm>
        </p:spPr>
        <p:txBody>
          <a:bodyPr/>
          <a:lstStyle/>
          <a:p>
            <a:r>
              <a:rPr lang="en-GB" dirty="0" smtClean="0"/>
              <a:t>Used to be known as O-Restriction</a:t>
            </a:r>
          </a:p>
          <a:p>
            <a:r>
              <a:rPr lang="en-GB" dirty="0"/>
              <a:t>' O</a:t>
            </a:r>
            <a:r>
              <a:rPr lang="en-GB" dirty="0" smtClean="0"/>
              <a:t>' for comparison </a:t>
            </a:r>
            <a:r>
              <a:rPr lang="en-GB" i="1" dirty="0" smtClean="0">
                <a:solidFill>
                  <a:srgbClr val="002060"/>
                </a:solidFill>
              </a:rPr>
              <a:t>operations</a:t>
            </a:r>
          </a:p>
          <a:p>
            <a:pPr marL="366713" lvl="1" indent="0">
              <a:buNone/>
            </a:pPr>
            <a:r>
              <a:rPr lang="en-GB" dirty="0" smtClean="0"/>
              <a:t>=      &lt;&gt;     !=      &lt;      &gt;      &lt;=      &gt;=    </a:t>
            </a:r>
          </a:p>
          <a:p>
            <a:pPr marL="273050" lvl="1"/>
            <a:r>
              <a:rPr lang="en-GB" sz="2400" i="1" dirty="0">
                <a:solidFill>
                  <a:srgbClr val="002060"/>
                </a:solidFill>
              </a:rPr>
              <a:t>Restricts</a:t>
            </a:r>
            <a:r>
              <a:rPr lang="en-GB" sz="2400" dirty="0"/>
              <a:t> the rows </a:t>
            </a:r>
            <a:r>
              <a:rPr lang="en-GB" sz="2400" dirty="0" smtClean="0"/>
              <a:t>displayed</a:t>
            </a:r>
          </a:p>
          <a:p>
            <a:pPr marL="273050" lvl="1"/>
            <a:r>
              <a:rPr lang="en-GB" sz="2400" i="1" dirty="0">
                <a:solidFill>
                  <a:srgbClr val="002060"/>
                </a:solidFill>
              </a:rPr>
              <a:t>Restrictions</a:t>
            </a:r>
            <a:r>
              <a:rPr lang="en-GB" sz="2400" dirty="0" smtClean="0"/>
              <a:t> declared in the </a:t>
            </a:r>
            <a:r>
              <a:rPr lang="en-GB" sz="2400" dirty="0" smtClean="0">
                <a:solidFill>
                  <a:srgbClr val="002060"/>
                </a:solidFill>
              </a:rPr>
              <a:t>WHERE</a:t>
            </a:r>
            <a:r>
              <a:rPr lang="en-GB" sz="2400" dirty="0" smtClean="0"/>
              <a:t> clause</a:t>
            </a:r>
          </a:p>
          <a:p>
            <a:pPr marL="273050" lvl="1"/>
            <a:r>
              <a:rPr lang="en-GB" sz="2400" dirty="0" smtClean="0"/>
              <a:t>Can </a:t>
            </a:r>
            <a:r>
              <a:rPr lang="en-GB" sz="2400" i="1" dirty="0">
                <a:solidFill>
                  <a:srgbClr val="002060"/>
                </a:solidFill>
              </a:rPr>
              <a:t>combine</a:t>
            </a:r>
            <a:r>
              <a:rPr lang="en-GB" sz="2400" dirty="0" smtClean="0"/>
              <a:t> with projection and other operations</a:t>
            </a:r>
          </a:p>
          <a:p>
            <a:pPr marL="273050" lvl="1"/>
            <a:r>
              <a:rPr lang="en-GB" sz="2400" dirty="0" smtClean="0"/>
              <a:t>Can compound using </a:t>
            </a:r>
            <a:r>
              <a:rPr lang="en-GB" sz="2400" dirty="0">
                <a:solidFill>
                  <a:srgbClr val="002060"/>
                </a:solidFill>
              </a:rPr>
              <a:t>AND</a:t>
            </a:r>
          </a:p>
          <a:p>
            <a:pPr marL="273050" lvl="1"/>
            <a:r>
              <a:rPr lang="en-GB" sz="2400" dirty="0" smtClean="0"/>
              <a:t>Example </a:t>
            </a:r>
          </a:p>
          <a:p>
            <a:pPr marL="274637" lvl="2" indent="0">
              <a:buNone/>
            </a:pPr>
            <a:r>
              <a:rPr lang="en-GB" dirty="0" smtClean="0"/>
              <a:t>	WHERE </a:t>
            </a:r>
            <a:r>
              <a:rPr lang="en-GB" i="1" dirty="0" smtClean="0">
                <a:solidFill>
                  <a:srgbClr val="002060"/>
                </a:solidFill>
              </a:rPr>
              <a:t>surname</a:t>
            </a:r>
            <a:r>
              <a:rPr lang="en-GB" dirty="0" smtClean="0">
                <a:solidFill>
                  <a:srgbClr val="002060"/>
                </a:solidFill>
              </a:rPr>
              <a:t> </a:t>
            </a:r>
            <a:r>
              <a:rPr lang="en-GB" dirty="0" smtClean="0"/>
              <a:t>= '</a:t>
            </a:r>
            <a:r>
              <a:rPr lang="en-GB" dirty="0" err="1" smtClean="0"/>
              <a:t>ZANG</a:t>
            </a:r>
            <a:r>
              <a:rPr lang="en-GB" dirty="0" smtClean="0"/>
              <a:t>'</a:t>
            </a:r>
          </a:p>
          <a:p>
            <a:pPr marL="274637" lvl="2" indent="0">
              <a:buNone/>
            </a:pPr>
            <a:r>
              <a:rPr lang="en-GB" dirty="0" smtClean="0"/>
              <a:t>	AND </a:t>
            </a:r>
            <a:r>
              <a:rPr lang="en-GB" i="1" dirty="0">
                <a:solidFill>
                  <a:srgbClr val="002060"/>
                </a:solidFill>
              </a:rPr>
              <a:t>gender</a:t>
            </a:r>
            <a:r>
              <a:rPr lang="en-GB" dirty="0" smtClean="0"/>
              <a:t> = 'FEMALE'</a:t>
            </a:r>
          </a:p>
          <a:p>
            <a:pPr marL="273050" lvl="1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5286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Restriction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1916113"/>
            <a:ext cx="7343775" cy="4249737"/>
          </a:xfrm>
        </p:spPr>
        <p:txBody>
          <a:bodyPr/>
          <a:lstStyle/>
          <a:p>
            <a:pPr>
              <a:defRPr/>
            </a:pPr>
            <a:r>
              <a:rPr lang="en-GB" dirty="0"/>
              <a:t>Based</a:t>
            </a:r>
            <a:r>
              <a:rPr lang="en-GB" dirty="0" smtClean="0"/>
              <a:t> on the </a:t>
            </a:r>
            <a:r>
              <a:rPr lang="en-GB" i="1" dirty="0">
                <a:solidFill>
                  <a:srgbClr val="003366"/>
                </a:solidFill>
              </a:rPr>
              <a:t>customers</a:t>
            </a:r>
            <a:r>
              <a:rPr lang="en-GB" dirty="0" smtClean="0"/>
              <a:t> table </a:t>
            </a:r>
          </a:p>
          <a:p>
            <a:pPr>
              <a:defRPr/>
            </a:pPr>
            <a:r>
              <a:rPr lang="en-GB" dirty="0" smtClean="0"/>
              <a:t>Write a query to display: </a:t>
            </a:r>
          </a:p>
          <a:p>
            <a:pPr>
              <a:defRPr/>
            </a:pPr>
            <a:r>
              <a:rPr lang="en-GB" dirty="0" smtClean="0"/>
              <a:t>All </a:t>
            </a:r>
            <a:r>
              <a:rPr lang="en-GB" i="1" dirty="0">
                <a:solidFill>
                  <a:srgbClr val="003366"/>
                </a:solidFill>
              </a:rPr>
              <a:t>male</a:t>
            </a:r>
            <a:r>
              <a:rPr lang="en-GB" dirty="0" smtClean="0"/>
              <a:t> </a:t>
            </a:r>
            <a:r>
              <a:rPr lang="en-GB" i="1" dirty="0" smtClean="0">
                <a:solidFill>
                  <a:srgbClr val="003366"/>
                </a:solidFill>
              </a:rPr>
              <a:t>customers</a:t>
            </a:r>
            <a:r>
              <a:rPr lang="en-GB" dirty="0" smtClean="0"/>
              <a:t> </a:t>
            </a:r>
            <a:r>
              <a:rPr lang="en-GB" dirty="0"/>
              <a:t>and their</a:t>
            </a:r>
            <a:r>
              <a:rPr lang="en-GB" dirty="0" smtClean="0"/>
              <a:t> </a:t>
            </a:r>
            <a:r>
              <a:rPr lang="en-GB" i="1" dirty="0">
                <a:solidFill>
                  <a:srgbClr val="003366"/>
                </a:solidFill>
              </a:rPr>
              <a:t>contact number</a:t>
            </a:r>
          </a:p>
          <a:p>
            <a:pPr>
              <a:defRPr/>
            </a:pPr>
            <a:endParaRPr lang="en-GB" i="1" dirty="0">
              <a:solidFill>
                <a:srgbClr val="003366"/>
              </a:solidFill>
            </a:endParaRPr>
          </a:p>
          <a:p>
            <a:pPr marL="0" indent="0">
              <a:buNone/>
              <a:defRPr/>
            </a:pPr>
            <a:endParaRPr lang="en-GB" sz="1100" dirty="0" smtClean="0"/>
          </a:p>
        </p:txBody>
      </p:sp>
    </p:spTree>
    <p:extLst>
      <p:ext uri="{BB962C8B-B14F-4D97-AF65-F5344CB8AC3E}">
        <p14:creationId xmlns:p14="http://schemas.microsoft.com/office/powerpoint/2010/main" val="191663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20688"/>
            <a:ext cx="6964363" cy="1201737"/>
          </a:xfrm>
        </p:spPr>
        <p:txBody>
          <a:bodyPr/>
          <a:lstStyle/>
          <a:p>
            <a:r>
              <a:rPr lang="en-GB" dirty="0" smtClean="0"/>
              <a:t>Restriction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628800"/>
            <a:ext cx="7056784" cy="4464496"/>
          </a:xfrm>
        </p:spPr>
        <p:txBody>
          <a:bodyPr/>
          <a:lstStyle/>
          <a:p>
            <a:r>
              <a:rPr lang="en-GB" dirty="0" smtClean="0"/>
              <a:t>Possible answer</a:t>
            </a:r>
          </a:p>
          <a:p>
            <a:endParaRPr lang="en-GB" sz="1200" dirty="0"/>
          </a:p>
          <a:p>
            <a:pPr marL="366713" lvl="1" indent="0">
              <a:buNone/>
            </a:pPr>
            <a:r>
              <a:rPr lang="en-GB" dirty="0" smtClean="0"/>
              <a:t>SELECT title, surname, </a:t>
            </a:r>
            <a:r>
              <a:rPr lang="en-GB" dirty="0" err="1" smtClean="0"/>
              <a:t>firstname</a:t>
            </a:r>
            <a:r>
              <a:rPr lang="en-GB" dirty="0" smtClean="0"/>
              <a:t>, phone</a:t>
            </a:r>
          </a:p>
          <a:p>
            <a:pPr marL="366713" lvl="1" indent="0">
              <a:buNone/>
            </a:pPr>
            <a:r>
              <a:rPr lang="en-GB" dirty="0" smtClean="0"/>
              <a:t>FROM customers</a:t>
            </a:r>
          </a:p>
          <a:p>
            <a:pPr marL="366713" lvl="1" indent="0">
              <a:buNone/>
            </a:pPr>
            <a:r>
              <a:rPr lang="en-GB" dirty="0" smtClean="0"/>
              <a:t>WHERE title  = 'MR';</a:t>
            </a:r>
          </a:p>
          <a:p>
            <a:pPr marL="366713" lvl="1" indent="0">
              <a:buNone/>
            </a:pPr>
            <a:endParaRPr lang="en-GB" sz="1800" dirty="0" smtClean="0"/>
          </a:p>
          <a:p>
            <a:pPr marL="273050" lvl="1"/>
            <a:r>
              <a:rPr lang="en-GB" sz="2400" dirty="0"/>
              <a:t>What would the resulting relation look </a:t>
            </a:r>
            <a:r>
              <a:rPr lang="en-GB" sz="2400" dirty="0" smtClean="0"/>
              <a:t>like?</a:t>
            </a:r>
          </a:p>
          <a:p>
            <a:pPr marL="273050" lvl="1"/>
            <a:endParaRPr lang="en-GB" sz="1600" dirty="0" smtClean="0"/>
          </a:p>
          <a:p>
            <a:pPr marL="0" lvl="1" indent="0">
              <a:buNone/>
            </a:pPr>
            <a:r>
              <a:rPr lang="en-GB" altLang="en-US" sz="2400" dirty="0"/>
              <a:t> </a:t>
            </a:r>
            <a:r>
              <a:rPr lang="en-GB" altLang="en-US" sz="2400" dirty="0" smtClean="0"/>
              <a:t>   </a:t>
            </a:r>
            <a:r>
              <a:rPr lang="en-GB" altLang="en-US" sz="2400" dirty="0">
                <a:latin typeface="Calibri Light" panose="020F0302020204030204" pitchFamily="34" charset="0"/>
              </a:rPr>
              <a:t>TITLE</a:t>
            </a:r>
            <a:r>
              <a:rPr lang="en-GB" altLang="en-US" sz="2400" dirty="0" smtClean="0"/>
              <a:t>       </a:t>
            </a:r>
            <a:r>
              <a:rPr lang="en-US" altLang="en-US" sz="2400" cap="small" dirty="0" smtClean="0"/>
              <a:t>surname         </a:t>
            </a:r>
            <a:r>
              <a:rPr lang="en-US" altLang="en-US" sz="2400" cap="small" dirty="0" err="1" smtClean="0"/>
              <a:t>firstname</a:t>
            </a:r>
            <a:r>
              <a:rPr lang="en-US" altLang="en-US" sz="2400" cap="small" dirty="0" smtClean="0"/>
              <a:t>        phone</a:t>
            </a:r>
            <a:endParaRPr lang="en-GB" altLang="en-US" sz="2400" cap="small" dirty="0"/>
          </a:p>
          <a:p>
            <a:pPr marL="722313" lvl="1" indent="-447675">
              <a:buFont typeface="Wingdings 2" pitchFamily="18" charset="2"/>
              <a:buNone/>
            </a:pPr>
            <a:r>
              <a:rPr lang="en-GB" sz="2400" dirty="0" smtClean="0">
                <a:latin typeface="Calibri Light" panose="020F0302020204030204" pitchFamily="34" charset="0"/>
              </a:rPr>
              <a:t>MR           AHMED             MO                   0123427777</a:t>
            </a:r>
          </a:p>
          <a:p>
            <a:pPr marL="273050" lvl="1"/>
            <a:endParaRPr lang="en-GB" sz="2400" dirty="0" smtClean="0"/>
          </a:p>
          <a:p>
            <a:pPr marL="273050" lvl="1"/>
            <a:r>
              <a:rPr lang="en-GB" sz="2400" dirty="0" smtClean="0"/>
              <a:t>What would you change for women?</a:t>
            </a:r>
            <a:endParaRPr lang="en-GB" sz="2400" dirty="0"/>
          </a:p>
          <a:p>
            <a:pPr marL="722313" lvl="1" indent="-447675">
              <a:buFont typeface="Wingdings 2" pitchFamily="18" charset="2"/>
              <a:buNone/>
            </a:pPr>
            <a:endParaRPr lang="en-US" altLang="en-US" sz="2400" dirty="0">
              <a:latin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79912" y="2780928"/>
            <a:ext cx="3545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2060"/>
                </a:solidFill>
              </a:rPr>
              <a:t>MR is stored in uppercase</a:t>
            </a:r>
          </a:p>
          <a:p>
            <a:r>
              <a:rPr lang="en-GB" dirty="0" smtClean="0">
                <a:solidFill>
                  <a:srgbClr val="002060"/>
                </a:solidFill>
              </a:rPr>
              <a:t>So query must use </a:t>
            </a:r>
            <a:r>
              <a:rPr lang="en-GB" b="1" i="1" dirty="0" smtClean="0">
                <a:solidFill>
                  <a:srgbClr val="002060"/>
                </a:solidFill>
              </a:rPr>
              <a:t>uppercase</a:t>
            </a:r>
            <a:r>
              <a:rPr lang="en-GB" dirty="0" smtClean="0">
                <a:solidFill>
                  <a:srgbClr val="002060"/>
                </a:solidFill>
              </a:rPr>
              <a:t> </a:t>
            </a:r>
            <a:r>
              <a:rPr lang="en-GB" dirty="0">
                <a:solidFill>
                  <a:srgbClr val="002060"/>
                </a:solidFill>
              </a:rPr>
              <a:t>'MR'</a:t>
            </a:r>
            <a:endParaRPr lang="en-GB" dirty="0" smtClean="0">
              <a:solidFill>
                <a:srgbClr val="002060"/>
              </a:solidFill>
            </a:endParaRPr>
          </a:p>
          <a:p>
            <a:r>
              <a:rPr lang="en-GB" dirty="0" smtClean="0">
                <a:solidFill>
                  <a:srgbClr val="002060"/>
                </a:solidFill>
              </a:rPr>
              <a:t>Otherwise no rows returned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73554" y="1988840"/>
            <a:ext cx="498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2060"/>
                </a:solidFill>
              </a:rPr>
              <a:t>Include </a:t>
            </a:r>
            <a:r>
              <a:rPr lang="en-GB" i="1" dirty="0" smtClean="0">
                <a:solidFill>
                  <a:srgbClr val="002060"/>
                </a:solidFill>
              </a:rPr>
              <a:t>title</a:t>
            </a:r>
            <a:r>
              <a:rPr lang="en-GB" dirty="0" smtClean="0">
                <a:solidFill>
                  <a:srgbClr val="002060"/>
                </a:solidFill>
              </a:rPr>
              <a:t> in select list to provide a visual check</a:t>
            </a:r>
            <a:endParaRPr lang="en-GB" dirty="0">
              <a:solidFill>
                <a:srgbClr val="00206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267744" y="2636912"/>
            <a:ext cx="5040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59832" y="3501008"/>
            <a:ext cx="5040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40640" y="3077146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28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4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6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9" grpId="1"/>
      <p:bldP spid="9" grpId="2"/>
      <p:bldP spid="9" grpId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620713"/>
            <a:ext cx="7497762" cy="863600"/>
          </a:xfrm>
          <a:noFill/>
        </p:spPr>
        <p:txBody>
          <a:bodyPr/>
          <a:lstStyle/>
          <a:p>
            <a:r>
              <a:rPr lang="en-GB" altLang="en-US" dirty="0">
                <a:solidFill>
                  <a:srgbClr val="002060"/>
                </a:solidFill>
              </a:rPr>
              <a:t>Activity</a:t>
            </a:r>
            <a:r>
              <a:rPr lang="en-GB" altLang="en-US" sz="4000" dirty="0" smtClean="0"/>
              <a:t> </a:t>
            </a:r>
            <a:r>
              <a:rPr lang="en-GB" altLang="en-US" dirty="0">
                <a:solidFill>
                  <a:srgbClr val="002060"/>
                </a:solidFill>
              </a:rPr>
              <a:t>Scenario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700213"/>
            <a:ext cx="7632774" cy="43926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dirty="0" smtClean="0"/>
              <a:t>Scenario based on 2 tables as below</a:t>
            </a:r>
            <a:endParaRPr lang="en-GB" altLang="en-US" i="1" dirty="0" smtClean="0">
              <a:solidFill>
                <a:srgbClr val="003366"/>
              </a:solidFill>
            </a:endParaRPr>
          </a:p>
          <a:p>
            <a:pPr marL="722313" lvl="1" indent="-447675">
              <a:buFont typeface="Wingdings 2" pitchFamily="18" charset="2"/>
              <a:buNone/>
            </a:pPr>
            <a:r>
              <a:rPr lang="en-GB" sz="2000" dirty="0" smtClean="0"/>
              <a:t>			</a:t>
            </a:r>
            <a:endParaRPr lang="en-GB" sz="2000" dirty="0"/>
          </a:p>
          <a:p>
            <a:pPr marL="722313" lvl="1" indent="-722313">
              <a:buFont typeface="Wingdings 2" pitchFamily="18" charset="2"/>
              <a:buNone/>
            </a:pPr>
            <a:r>
              <a:rPr lang="en-GB" sz="2000" dirty="0" smtClean="0">
                <a:solidFill>
                  <a:srgbClr val="002060"/>
                </a:solidFill>
              </a:rPr>
              <a:t>People</a:t>
            </a:r>
            <a:r>
              <a:rPr lang="en-GB" sz="2000" dirty="0"/>
              <a:t>	</a:t>
            </a:r>
            <a:r>
              <a:rPr lang="en-GB" sz="2000" dirty="0" smtClean="0"/>
              <a:t>			        </a:t>
            </a:r>
            <a:r>
              <a:rPr lang="en-GB" sz="2000" dirty="0" smtClean="0">
                <a:solidFill>
                  <a:srgbClr val="002060"/>
                </a:solidFill>
              </a:rPr>
              <a:t>Offices</a:t>
            </a:r>
            <a:r>
              <a:rPr lang="en-GB" sz="2000" dirty="0" smtClean="0"/>
              <a:t>			</a:t>
            </a:r>
            <a:endParaRPr lang="en-US" altLang="en-US" sz="20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115153"/>
              </p:ext>
            </p:extLst>
          </p:nvPr>
        </p:nvGraphicFramePr>
        <p:xfrm>
          <a:off x="827584" y="2852936"/>
          <a:ext cx="7197987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1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3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7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3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STAFF_ID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FIRSTNAME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TOWN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OFFICE_ID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NAME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LOCATION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JANE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NORTHAMPTON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O200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HEAD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BEDFORD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LISA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BEDFORD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O201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ADMIN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BEDFORD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P3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MO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OLNEY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O202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SALES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LUTON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71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Cartesian Product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116013" y="1916113"/>
            <a:ext cx="7127875" cy="4176712"/>
          </a:xfrm>
        </p:spPr>
        <p:txBody>
          <a:bodyPr/>
          <a:lstStyle/>
          <a:p>
            <a:r>
              <a:rPr lang="en-GB" altLang="en-US" dirty="0" smtClean="0"/>
              <a:t>Uses </a:t>
            </a:r>
            <a:r>
              <a:rPr lang="en-GB" altLang="en-US" i="1" dirty="0">
                <a:solidFill>
                  <a:schemeClr val="tx2">
                    <a:lumMod val="50000"/>
                  </a:schemeClr>
                </a:solidFill>
              </a:rPr>
              <a:t>multiple</a:t>
            </a:r>
            <a:r>
              <a:rPr lang="en-GB" altLang="en-US" dirty="0" smtClean="0"/>
              <a:t> tables</a:t>
            </a:r>
          </a:p>
          <a:p>
            <a:r>
              <a:rPr lang="en-GB" altLang="en-US" i="1" dirty="0" smtClean="0">
                <a:solidFill>
                  <a:schemeClr val="tx2">
                    <a:lumMod val="50000"/>
                  </a:schemeClr>
                </a:solidFill>
              </a:rPr>
              <a:t>Multiplication </a:t>
            </a:r>
            <a:r>
              <a:rPr lang="en-GB" altLang="en-US" dirty="0"/>
              <a:t>of 2 or more tables </a:t>
            </a:r>
            <a:endParaRPr lang="en-GB" altLang="en-US" dirty="0" smtClean="0"/>
          </a:p>
          <a:p>
            <a:r>
              <a:rPr lang="en-GB" dirty="0" smtClean="0"/>
              <a:t>Results is </a:t>
            </a:r>
            <a:r>
              <a:rPr lang="en-GB" i="1" dirty="0">
                <a:solidFill>
                  <a:schemeClr val="tx2">
                    <a:lumMod val="50000"/>
                  </a:schemeClr>
                </a:solidFill>
              </a:rPr>
              <a:t>all components </a:t>
            </a:r>
            <a:r>
              <a:rPr lang="en-GB" dirty="0" smtClean="0"/>
              <a:t>of Table Dee </a:t>
            </a:r>
            <a:r>
              <a:rPr lang="en-GB" i="1" dirty="0" smtClean="0">
                <a:solidFill>
                  <a:schemeClr val="tx2">
                    <a:lumMod val="50000"/>
                  </a:schemeClr>
                </a:solidFill>
              </a:rPr>
              <a:t>multiplied</a:t>
            </a:r>
            <a:r>
              <a:rPr lang="en-GB" dirty="0" smtClean="0"/>
              <a:t> by </a:t>
            </a:r>
            <a:r>
              <a:rPr lang="en-GB" i="1" dirty="0">
                <a:solidFill>
                  <a:schemeClr val="tx2">
                    <a:lumMod val="50000"/>
                  </a:schemeClr>
                </a:solidFill>
              </a:rPr>
              <a:t>all components </a:t>
            </a:r>
            <a:r>
              <a:rPr lang="en-GB" dirty="0" smtClean="0"/>
              <a:t>of Table Dum</a:t>
            </a:r>
          </a:p>
          <a:p>
            <a:r>
              <a:rPr lang="en-GB" altLang="en-US" i="1" dirty="0">
                <a:solidFill>
                  <a:schemeClr val="tx2">
                    <a:lumMod val="50000"/>
                  </a:schemeClr>
                </a:solidFill>
              </a:rPr>
              <a:t>Little useful information </a:t>
            </a:r>
            <a:r>
              <a:rPr lang="en-GB" altLang="en-US" dirty="0" smtClean="0"/>
              <a:t>is gleaned</a:t>
            </a:r>
          </a:p>
          <a:p>
            <a:pPr marL="273050" lvl="1"/>
            <a:r>
              <a:rPr lang="en-GB" sz="2400" dirty="0" smtClean="0"/>
              <a:t>Why?</a:t>
            </a:r>
          </a:p>
          <a:p>
            <a:pPr marL="273050" lvl="1"/>
            <a:r>
              <a:rPr lang="en-GB" sz="2400" dirty="0" smtClean="0"/>
              <a:t>Example</a:t>
            </a:r>
          </a:p>
          <a:p>
            <a:pPr marL="274637" lvl="2" indent="0">
              <a:buNone/>
            </a:pPr>
            <a:r>
              <a:rPr lang="en-GB" dirty="0" smtClean="0"/>
              <a:t>	</a:t>
            </a:r>
            <a:r>
              <a:rPr lang="en-GB" altLang="en-US" sz="2000" dirty="0" smtClean="0"/>
              <a:t>SELECT </a:t>
            </a:r>
            <a:r>
              <a:rPr lang="en-GB" altLang="en-US" sz="2000" i="1" dirty="0" err="1" smtClean="0">
                <a:solidFill>
                  <a:srgbClr val="002060"/>
                </a:solidFill>
              </a:rPr>
              <a:t>student_id</a:t>
            </a:r>
            <a:r>
              <a:rPr lang="en-GB" altLang="en-US" sz="2000" i="1" dirty="0">
                <a:solidFill>
                  <a:srgbClr val="002060"/>
                </a:solidFill>
              </a:rPr>
              <a:t>, </a:t>
            </a:r>
            <a:r>
              <a:rPr lang="en-GB" altLang="en-US" sz="2000" i="1" dirty="0" err="1" smtClean="0">
                <a:solidFill>
                  <a:srgbClr val="002060"/>
                </a:solidFill>
              </a:rPr>
              <a:t>student_name</a:t>
            </a:r>
            <a:r>
              <a:rPr lang="en-GB" altLang="en-US" i="1" dirty="0">
                <a:solidFill>
                  <a:srgbClr val="002060"/>
                </a:solidFill>
              </a:rPr>
              <a:t>, </a:t>
            </a:r>
            <a:r>
              <a:rPr lang="en-GB" altLang="en-US" i="1" dirty="0" err="1">
                <a:solidFill>
                  <a:srgbClr val="002060"/>
                </a:solidFill>
              </a:rPr>
              <a:t>staff_id</a:t>
            </a:r>
            <a:r>
              <a:rPr lang="en-GB" altLang="en-US" i="1" dirty="0">
                <a:solidFill>
                  <a:srgbClr val="002060"/>
                </a:solidFill>
              </a:rPr>
              <a:t>, </a:t>
            </a:r>
            <a:r>
              <a:rPr lang="en-GB" altLang="en-US" i="1" dirty="0" err="1" smtClean="0">
                <a:solidFill>
                  <a:srgbClr val="002060"/>
                </a:solidFill>
              </a:rPr>
              <a:t>staff_name</a:t>
            </a:r>
            <a:endParaRPr lang="en-GB" altLang="en-US" i="1" dirty="0" smtClean="0">
              <a:solidFill>
                <a:srgbClr val="002060"/>
              </a:solidFill>
            </a:endParaRPr>
          </a:p>
          <a:p>
            <a:pPr marL="274637" lvl="2" indent="0">
              <a:buNone/>
            </a:pPr>
            <a:r>
              <a:rPr lang="en-GB" altLang="en-US" sz="2000" i="1" dirty="0">
                <a:solidFill>
                  <a:srgbClr val="002060"/>
                </a:solidFill>
              </a:rPr>
              <a:t> </a:t>
            </a:r>
            <a:r>
              <a:rPr lang="en-GB" altLang="en-US" sz="2000" i="1" dirty="0" smtClean="0">
                <a:solidFill>
                  <a:srgbClr val="002060"/>
                </a:solidFill>
              </a:rPr>
              <a:t>         </a:t>
            </a:r>
            <a:r>
              <a:rPr lang="en-GB" altLang="en-US" dirty="0"/>
              <a:t>FROM</a:t>
            </a:r>
            <a:r>
              <a:rPr lang="en-GB" altLang="en-US" sz="2000" i="1" dirty="0" smtClean="0">
                <a:solidFill>
                  <a:srgbClr val="002060"/>
                </a:solidFill>
              </a:rPr>
              <a:t> students, staff</a:t>
            </a:r>
          </a:p>
          <a:p>
            <a:pPr marL="274637" lvl="2" indent="0">
              <a:buNone/>
            </a:pPr>
            <a:r>
              <a:rPr lang="en-GB" altLang="en-US" i="1" dirty="0" smtClean="0">
                <a:solidFill>
                  <a:srgbClr val="002060"/>
                </a:solidFill>
              </a:rPr>
              <a:t>          </a:t>
            </a:r>
            <a:r>
              <a:rPr lang="en-GB" altLang="en-US" i="1" dirty="0" smtClean="0">
                <a:solidFill>
                  <a:schemeClr val="accent4">
                    <a:lumMod val="50000"/>
                  </a:schemeClr>
                </a:solidFill>
              </a:rPr>
              <a:t>- - no join clause</a:t>
            </a:r>
            <a:endParaRPr lang="en-GB" altLang="en-US" sz="2000" i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50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Cartesian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1916113"/>
            <a:ext cx="7488311" cy="4249737"/>
          </a:xfrm>
        </p:spPr>
        <p:txBody>
          <a:bodyPr/>
          <a:lstStyle/>
          <a:p>
            <a:pPr>
              <a:defRPr/>
            </a:pPr>
            <a:r>
              <a:rPr lang="en-GB" dirty="0"/>
              <a:t>Based</a:t>
            </a:r>
            <a:r>
              <a:rPr lang="en-GB" dirty="0" smtClean="0"/>
              <a:t> on the </a:t>
            </a:r>
            <a:r>
              <a:rPr lang="en-GB" i="1" dirty="0" smtClean="0">
                <a:solidFill>
                  <a:srgbClr val="003366"/>
                </a:solidFill>
              </a:rPr>
              <a:t>people and offices </a:t>
            </a:r>
            <a:r>
              <a:rPr lang="en-GB" dirty="0" smtClean="0"/>
              <a:t>tables </a:t>
            </a:r>
          </a:p>
          <a:p>
            <a:pPr>
              <a:defRPr/>
            </a:pPr>
            <a:r>
              <a:rPr lang="en-GB" dirty="0" smtClean="0"/>
              <a:t>Write a query to display a product of both tables</a:t>
            </a:r>
          </a:p>
          <a:p>
            <a:pPr>
              <a:defRPr/>
            </a:pPr>
            <a:endParaRPr lang="en-GB" dirty="0"/>
          </a:p>
          <a:p>
            <a:r>
              <a:rPr lang="en-GB" dirty="0"/>
              <a:t>Possible answer</a:t>
            </a:r>
          </a:p>
          <a:p>
            <a:endParaRPr lang="en-GB" sz="1200" dirty="0"/>
          </a:p>
          <a:p>
            <a:pPr marL="366713" lvl="1" indent="0">
              <a:buNone/>
            </a:pPr>
            <a:endParaRPr lang="en-GB" dirty="0" smtClean="0"/>
          </a:p>
          <a:p>
            <a:pPr marL="366713" lvl="1" indent="0">
              <a:buNone/>
            </a:pPr>
            <a:endParaRPr lang="en-GB" dirty="0"/>
          </a:p>
          <a:p>
            <a:pPr marL="366713" lvl="1" indent="0">
              <a:buNone/>
            </a:pPr>
            <a:endParaRPr lang="en-GB" dirty="0"/>
          </a:p>
          <a:p>
            <a:pPr marL="273050" lvl="1"/>
            <a:r>
              <a:rPr lang="en-GB" sz="2400" dirty="0"/>
              <a:t>What would the resulting relation look like</a:t>
            </a:r>
            <a:r>
              <a:rPr lang="en-GB" sz="2400" dirty="0" smtClean="0"/>
              <a:t>?</a:t>
            </a:r>
          </a:p>
          <a:p>
            <a:pPr marL="273050" lvl="1"/>
            <a:r>
              <a:rPr lang="en-GB" sz="2400" dirty="0" smtClean="0"/>
              <a:t>How many rows would be returned?</a:t>
            </a:r>
            <a:endParaRPr lang="en-GB" sz="2400" dirty="0"/>
          </a:p>
          <a:p>
            <a:pPr marL="366713" lvl="1" indent="0">
              <a:buNone/>
            </a:pPr>
            <a:endParaRPr lang="en-GB" dirty="0"/>
          </a:p>
          <a:p>
            <a:pPr marL="366713" lvl="1" indent="0">
              <a:buNone/>
            </a:pPr>
            <a:endParaRPr lang="en-GB" dirty="0"/>
          </a:p>
          <a:p>
            <a:pPr>
              <a:defRPr/>
            </a:pPr>
            <a:endParaRPr lang="en-GB" dirty="0" smtClean="0"/>
          </a:p>
          <a:p>
            <a:pPr marL="0" indent="0">
              <a:buNone/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071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620713"/>
            <a:ext cx="7497762" cy="863600"/>
          </a:xfrm>
          <a:noFill/>
        </p:spPr>
        <p:txBody>
          <a:bodyPr/>
          <a:lstStyle/>
          <a:p>
            <a:r>
              <a:rPr lang="en-GB" altLang="en-US" dirty="0" smtClean="0">
                <a:solidFill>
                  <a:srgbClr val="002060"/>
                </a:solidFill>
              </a:rPr>
              <a:t>Cartesian Product</a:t>
            </a:r>
            <a:endParaRPr lang="en-GB" altLang="en-US" dirty="0">
              <a:solidFill>
                <a:srgbClr val="002060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700213"/>
            <a:ext cx="7632774" cy="43926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dirty="0" smtClean="0"/>
              <a:t>9 rows returned</a:t>
            </a:r>
            <a:r>
              <a:rPr lang="en-GB" sz="2000" dirty="0" smtClean="0"/>
              <a:t>	(3 rows x 3 rows = 9)		</a:t>
            </a:r>
            <a:endParaRPr lang="en-US" altLang="en-US" sz="20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381276"/>
              </p:ext>
            </p:extLst>
          </p:nvPr>
        </p:nvGraphicFramePr>
        <p:xfrm>
          <a:off x="1043608" y="2276872"/>
          <a:ext cx="6989707" cy="370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1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3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7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3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err="1" smtClean="0">
                          <a:solidFill>
                            <a:schemeClr val="tx1"/>
                          </a:solidFill>
                        </a:rPr>
                        <a:t>STAFF_ID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>
                          <a:solidFill>
                            <a:schemeClr val="tx1"/>
                          </a:solidFill>
                        </a:rPr>
                        <a:t>FIRSTNAME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TOWN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>
                          <a:solidFill>
                            <a:schemeClr val="tx1"/>
                          </a:solidFill>
                        </a:rPr>
                        <a:t>OFFICE_ID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C00000"/>
                          </a:solidFill>
                        </a:rPr>
                        <a:t>P1</a:t>
                      </a:r>
                      <a:endParaRPr lang="en-GB" sz="16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C00000"/>
                          </a:solidFill>
                        </a:rPr>
                        <a:t>JANE </a:t>
                      </a:r>
                      <a:endParaRPr lang="en-GB" sz="16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C00000"/>
                          </a:solidFill>
                        </a:rPr>
                        <a:t>NORTHAMPTON</a:t>
                      </a:r>
                      <a:endParaRPr lang="en-GB" sz="16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002060"/>
                          </a:solidFill>
                        </a:rPr>
                        <a:t>O200</a:t>
                      </a:r>
                      <a:endParaRPr lang="en-GB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002060"/>
                          </a:solidFill>
                        </a:rPr>
                        <a:t>HEAD</a:t>
                      </a:r>
                      <a:endParaRPr lang="en-GB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002060"/>
                          </a:solidFill>
                        </a:rPr>
                        <a:t>BEDFORD</a:t>
                      </a:r>
                      <a:endParaRPr lang="en-GB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002060"/>
                          </a:solidFill>
                        </a:rPr>
                        <a:t>P2</a:t>
                      </a:r>
                      <a:endParaRPr lang="en-GB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002060"/>
                          </a:solidFill>
                        </a:rPr>
                        <a:t>LISA </a:t>
                      </a:r>
                      <a:endParaRPr lang="en-GB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002060"/>
                          </a:solidFill>
                        </a:rPr>
                        <a:t>BEDFORD</a:t>
                      </a:r>
                      <a:endParaRPr lang="en-GB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002060"/>
                          </a:solidFill>
                        </a:rPr>
                        <a:t>O200</a:t>
                      </a:r>
                      <a:endParaRPr lang="en-GB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002060"/>
                          </a:solidFill>
                        </a:rPr>
                        <a:t>HEAD</a:t>
                      </a:r>
                      <a:endParaRPr lang="en-GB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002060"/>
                          </a:solidFill>
                        </a:rPr>
                        <a:t>BEDFORD</a:t>
                      </a:r>
                      <a:endParaRPr lang="en-GB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P3</a:t>
                      </a:r>
                      <a:endParaRPr lang="en-GB" sz="16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MO </a:t>
                      </a:r>
                      <a:endParaRPr lang="en-GB" sz="16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OLNEY</a:t>
                      </a:r>
                      <a:endParaRPr lang="en-GB" sz="16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002060"/>
                          </a:solidFill>
                        </a:rPr>
                        <a:t>O200</a:t>
                      </a:r>
                      <a:endParaRPr lang="en-GB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002060"/>
                          </a:solidFill>
                        </a:rPr>
                        <a:t>HEAD</a:t>
                      </a:r>
                      <a:endParaRPr lang="en-GB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002060"/>
                          </a:solidFill>
                        </a:rPr>
                        <a:t>BEDFORD</a:t>
                      </a:r>
                      <a:endParaRPr lang="en-GB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C00000"/>
                          </a:solidFill>
                        </a:rPr>
                        <a:t>P1</a:t>
                      </a:r>
                      <a:endParaRPr lang="en-GB" sz="16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C00000"/>
                          </a:solidFill>
                        </a:rPr>
                        <a:t>JANE </a:t>
                      </a:r>
                      <a:endParaRPr lang="en-GB" sz="16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C00000"/>
                          </a:solidFill>
                        </a:rPr>
                        <a:t>NORTHAMPTON</a:t>
                      </a:r>
                      <a:endParaRPr lang="en-GB" sz="16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O201</a:t>
                      </a:r>
                      <a:endParaRPr lang="en-GB" sz="16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ADMIN</a:t>
                      </a:r>
                      <a:endParaRPr lang="en-GB" sz="16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BEDFORD</a:t>
                      </a:r>
                      <a:endParaRPr lang="en-GB" sz="16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002060"/>
                          </a:solidFill>
                        </a:rPr>
                        <a:t>P2</a:t>
                      </a:r>
                      <a:endParaRPr lang="en-GB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002060"/>
                          </a:solidFill>
                        </a:rPr>
                        <a:t>LISA </a:t>
                      </a:r>
                      <a:endParaRPr lang="en-GB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002060"/>
                          </a:solidFill>
                        </a:rPr>
                        <a:t>BEDFORD</a:t>
                      </a:r>
                      <a:endParaRPr lang="en-GB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O201</a:t>
                      </a:r>
                      <a:endParaRPr lang="en-GB" sz="16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ADMIN</a:t>
                      </a:r>
                      <a:endParaRPr lang="en-GB" sz="16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BEDFORD</a:t>
                      </a:r>
                      <a:endParaRPr lang="en-GB" sz="16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P3</a:t>
                      </a:r>
                      <a:endParaRPr lang="en-GB" sz="16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MO </a:t>
                      </a:r>
                      <a:endParaRPr lang="en-GB" sz="16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OLNEY</a:t>
                      </a:r>
                      <a:endParaRPr lang="en-GB" sz="16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O201</a:t>
                      </a:r>
                      <a:endParaRPr lang="en-GB" sz="16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ADMIN</a:t>
                      </a:r>
                      <a:endParaRPr lang="en-GB" sz="16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BEDFORD</a:t>
                      </a:r>
                      <a:endParaRPr lang="en-GB" sz="16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C00000"/>
                          </a:solidFill>
                        </a:rPr>
                        <a:t>P1</a:t>
                      </a:r>
                      <a:endParaRPr lang="en-GB" sz="16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C00000"/>
                          </a:solidFill>
                        </a:rPr>
                        <a:t>JANE </a:t>
                      </a:r>
                      <a:endParaRPr lang="en-GB" sz="16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C00000"/>
                          </a:solidFill>
                        </a:rPr>
                        <a:t>NORTHAMPTON</a:t>
                      </a:r>
                      <a:endParaRPr lang="en-GB" sz="16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C00000"/>
                          </a:solidFill>
                        </a:rPr>
                        <a:t>O202</a:t>
                      </a:r>
                      <a:endParaRPr lang="en-GB" sz="16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C00000"/>
                          </a:solidFill>
                        </a:rPr>
                        <a:t>SALES</a:t>
                      </a:r>
                      <a:endParaRPr lang="en-GB" sz="16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rgbClr val="C00000"/>
                          </a:solidFill>
                        </a:rPr>
                        <a:t>LUTON</a:t>
                      </a:r>
                      <a:endParaRPr lang="en-GB" sz="16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002060"/>
                          </a:solidFill>
                        </a:rPr>
                        <a:t>P2</a:t>
                      </a:r>
                      <a:endParaRPr lang="en-GB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002060"/>
                          </a:solidFill>
                        </a:rPr>
                        <a:t>LISA </a:t>
                      </a:r>
                      <a:endParaRPr lang="en-GB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002060"/>
                          </a:solidFill>
                        </a:rPr>
                        <a:t>BEDFORD</a:t>
                      </a:r>
                      <a:endParaRPr lang="en-GB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C00000"/>
                          </a:solidFill>
                        </a:rPr>
                        <a:t>O202</a:t>
                      </a:r>
                      <a:endParaRPr lang="en-GB" sz="16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C00000"/>
                          </a:solidFill>
                        </a:rPr>
                        <a:t>SALES</a:t>
                      </a:r>
                      <a:endParaRPr lang="en-GB" sz="16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rgbClr val="C00000"/>
                          </a:solidFill>
                        </a:rPr>
                        <a:t>LUTON</a:t>
                      </a:r>
                      <a:endParaRPr lang="en-GB" sz="16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P3</a:t>
                      </a:r>
                      <a:endParaRPr lang="en-GB" sz="16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MO </a:t>
                      </a:r>
                      <a:endParaRPr lang="en-GB" sz="16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OLNEY</a:t>
                      </a:r>
                      <a:endParaRPr lang="en-GB" sz="16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C00000"/>
                          </a:solidFill>
                        </a:rPr>
                        <a:t>O202</a:t>
                      </a:r>
                      <a:endParaRPr lang="en-GB" sz="16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C00000"/>
                          </a:solidFill>
                        </a:rPr>
                        <a:t>SALES</a:t>
                      </a:r>
                      <a:endParaRPr lang="en-GB" sz="16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rgbClr val="C00000"/>
                          </a:solidFill>
                        </a:rPr>
                        <a:t>LUTON</a:t>
                      </a:r>
                      <a:endParaRPr lang="en-GB" sz="16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27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Union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116013" y="1916113"/>
            <a:ext cx="7127875" cy="4176712"/>
          </a:xfrm>
        </p:spPr>
        <p:txBody>
          <a:bodyPr/>
          <a:lstStyle/>
          <a:p>
            <a:r>
              <a:rPr lang="en-GB" altLang="en-US" dirty="0" smtClean="0"/>
              <a:t>Uses multiple statements</a:t>
            </a:r>
          </a:p>
          <a:p>
            <a:r>
              <a:rPr lang="en-GB" altLang="en-US" dirty="0" smtClean="0"/>
              <a:t>Unions (adds/combines)  output from 2 or more select statements</a:t>
            </a:r>
          </a:p>
          <a:p>
            <a:r>
              <a:rPr lang="en-GB" dirty="0" smtClean="0"/>
              <a:t>Each statement must have:</a:t>
            </a:r>
          </a:p>
          <a:p>
            <a:pPr lvl="1"/>
            <a:r>
              <a:rPr lang="en-GB" altLang="en-US" dirty="0" smtClean="0"/>
              <a:t>The </a:t>
            </a:r>
            <a:r>
              <a:rPr lang="en-GB" altLang="en-US" i="1" dirty="0" smtClean="0">
                <a:solidFill>
                  <a:srgbClr val="002060"/>
                </a:solidFill>
              </a:rPr>
              <a:t>same number </a:t>
            </a:r>
            <a:r>
              <a:rPr lang="en-GB" altLang="en-US" dirty="0" smtClean="0"/>
              <a:t>of columns</a:t>
            </a:r>
          </a:p>
          <a:p>
            <a:pPr lvl="1"/>
            <a:r>
              <a:rPr lang="en-GB" altLang="en-US" dirty="0" smtClean="0"/>
              <a:t>With the </a:t>
            </a:r>
            <a:r>
              <a:rPr lang="en-GB" altLang="en-US" i="1" dirty="0">
                <a:solidFill>
                  <a:srgbClr val="002060"/>
                </a:solidFill>
              </a:rPr>
              <a:t>same datatype</a:t>
            </a:r>
          </a:p>
          <a:p>
            <a:r>
              <a:rPr lang="en-GB" altLang="en-US" dirty="0" smtClean="0"/>
              <a:t>Displays data that appears in </a:t>
            </a:r>
          </a:p>
          <a:p>
            <a:r>
              <a:rPr lang="en-GB" altLang="en-US" dirty="0" err="1" smtClean="0"/>
              <a:t>tabledum</a:t>
            </a:r>
            <a:r>
              <a:rPr lang="en-GB" altLang="en-US" dirty="0" smtClean="0"/>
              <a:t> </a:t>
            </a:r>
            <a:r>
              <a:rPr lang="en-GB" altLang="en-US" b="1" i="1" dirty="0">
                <a:solidFill>
                  <a:srgbClr val="002060"/>
                </a:solidFill>
              </a:rPr>
              <a:t>and/or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tabledee</a:t>
            </a:r>
            <a:endParaRPr lang="en-GB" altLang="en-US" dirty="0" smtClean="0"/>
          </a:p>
          <a:p>
            <a:r>
              <a:rPr lang="en-GB" altLang="en-US" dirty="0" smtClean="0"/>
              <a:t>Removes duplicates</a:t>
            </a:r>
          </a:p>
          <a:p>
            <a:r>
              <a:rPr lang="en-GB" altLang="en-US" dirty="0" smtClean="0"/>
              <a:t>Similar to </a:t>
            </a:r>
            <a:r>
              <a:rPr lang="en-GB" altLang="en-US" cap="small" dirty="0" smtClean="0"/>
              <a:t>full outer join</a:t>
            </a:r>
          </a:p>
        </p:txBody>
      </p:sp>
      <p:sp>
        <p:nvSpPr>
          <p:cNvPr id="4" name="Rectangle 4" descr="Wide upward diagonal"/>
          <p:cNvSpPr>
            <a:spLocks noChangeArrowheads="1"/>
          </p:cNvSpPr>
          <p:nvPr/>
        </p:nvSpPr>
        <p:spPr bwMode="auto">
          <a:xfrm>
            <a:off x="6417518" y="3788916"/>
            <a:ext cx="1181100" cy="135255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19050">
            <a:solidFill>
              <a:srgbClr val="00206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" name="Rectangle 5" descr="Wide upward diagonal"/>
          <p:cNvSpPr>
            <a:spLocks noChangeArrowheads="1"/>
          </p:cNvSpPr>
          <p:nvPr/>
        </p:nvSpPr>
        <p:spPr bwMode="auto">
          <a:xfrm>
            <a:off x="6703268" y="4474716"/>
            <a:ext cx="1181100" cy="135255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19050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849318" y="3573016"/>
            <a:ext cx="1008062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b="1" dirty="0">
                <a:solidFill>
                  <a:srgbClr val="002060"/>
                </a:solidFill>
              </a:rPr>
              <a:t>Union</a:t>
            </a:r>
          </a:p>
        </p:txBody>
      </p:sp>
    </p:spTree>
    <p:extLst>
      <p:ext uri="{BB962C8B-B14F-4D97-AF65-F5344CB8AC3E}">
        <p14:creationId xmlns:p14="http://schemas.microsoft.com/office/powerpoint/2010/main" val="419872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Objectives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Review</a:t>
            </a:r>
          </a:p>
          <a:p>
            <a:pPr lvl="1"/>
            <a:r>
              <a:rPr lang="en-GB" altLang="en-US" dirty="0" smtClean="0"/>
              <a:t>Data Manipulation Language</a:t>
            </a:r>
          </a:p>
          <a:p>
            <a:pPr lvl="1"/>
            <a:r>
              <a:rPr lang="en-GB" altLang="en-US" dirty="0" smtClean="0"/>
              <a:t>Queries</a:t>
            </a:r>
          </a:p>
          <a:p>
            <a:r>
              <a:rPr lang="en-GB" altLang="en-US" dirty="0" smtClean="0"/>
              <a:t>Introduce Relational Algebra</a:t>
            </a:r>
          </a:p>
          <a:p>
            <a:r>
              <a:rPr lang="en-GB" altLang="en-US" dirty="0" smtClean="0"/>
              <a:t>Work through examples</a:t>
            </a:r>
          </a:p>
        </p:txBody>
      </p:sp>
    </p:spTree>
    <p:extLst>
      <p:ext uri="{BB962C8B-B14F-4D97-AF65-F5344CB8AC3E}">
        <p14:creationId xmlns:p14="http://schemas.microsoft.com/office/powerpoint/2010/main" val="20679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844824"/>
            <a:ext cx="6984776" cy="3603625"/>
          </a:xfrm>
        </p:spPr>
        <p:txBody>
          <a:bodyPr/>
          <a:lstStyle/>
          <a:p>
            <a:pPr marL="273050" lvl="1"/>
            <a:r>
              <a:rPr lang="en-GB" sz="2400" dirty="0"/>
              <a:t>Example </a:t>
            </a:r>
          </a:p>
          <a:p>
            <a:pPr marL="274637" lvl="2" indent="0">
              <a:buNone/>
            </a:pPr>
            <a:r>
              <a:rPr lang="en-GB" dirty="0"/>
              <a:t>	SELECT </a:t>
            </a:r>
            <a:r>
              <a:rPr lang="en-GB" i="1" dirty="0" smtClean="0">
                <a:solidFill>
                  <a:srgbClr val="002060"/>
                </a:solidFill>
              </a:rPr>
              <a:t>attribute</a:t>
            </a:r>
            <a:r>
              <a:rPr lang="en-GB" dirty="0" smtClean="0">
                <a:solidFill>
                  <a:srgbClr val="002060"/>
                </a:solidFill>
              </a:rPr>
              <a:t>,</a:t>
            </a:r>
            <a:r>
              <a:rPr lang="en-GB" dirty="0" smtClean="0"/>
              <a:t> </a:t>
            </a:r>
            <a:r>
              <a:rPr lang="en-GB" i="1" dirty="0" smtClean="0">
                <a:solidFill>
                  <a:srgbClr val="002060"/>
                </a:solidFill>
              </a:rPr>
              <a:t>attribute </a:t>
            </a:r>
            <a:r>
              <a:rPr lang="en-GB" dirty="0"/>
              <a:t>FROM</a:t>
            </a:r>
            <a:r>
              <a:rPr lang="en-GB" i="1" dirty="0" smtClean="0">
                <a:solidFill>
                  <a:srgbClr val="002060"/>
                </a:solidFill>
              </a:rPr>
              <a:t> </a:t>
            </a:r>
            <a:r>
              <a:rPr lang="en-GB" i="1" dirty="0" err="1" smtClean="0">
                <a:solidFill>
                  <a:srgbClr val="002060"/>
                </a:solidFill>
              </a:rPr>
              <a:t>tablename</a:t>
            </a:r>
            <a:endParaRPr lang="en-GB" altLang="en-US" i="1" dirty="0">
              <a:solidFill>
                <a:srgbClr val="002060"/>
              </a:solidFill>
            </a:endParaRPr>
          </a:p>
          <a:p>
            <a:pPr lvl="1">
              <a:lnSpc>
                <a:spcPct val="80000"/>
              </a:lnSpc>
              <a:buFont typeface="Verdana" pitchFamily="34" charset="0"/>
              <a:buNone/>
            </a:pPr>
            <a:r>
              <a:rPr lang="en-GB" altLang="en-US" sz="2000" dirty="0"/>
              <a:t>	</a:t>
            </a:r>
            <a:r>
              <a:rPr lang="en-GB" altLang="en-US" sz="2000" dirty="0" smtClean="0"/>
              <a:t>	UNION</a:t>
            </a:r>
            <a:endParaRPr lang="en-GB" altLang="en-US" sz="2000" dirty="0"/>
          </a:p>
          <a:p>
            <a:pPr lvl="1">
              <a:lnSpc>
                <a:spcPct val="80000"/>
              </a:lnSpc>
              <a:buFont typeface="Verdana" pitchFamily="34" charset="0"/>
              <a:buNone/>
            </a:pPr>
            <a:r>
              <a:rPr lang="en-GB" altLang="en-US" sz="2000" dirty="0"/>
              <a:t>		SELECT </a:t>
            </a:r>
            <a:r>
              <a:rPr lang="en-GB" sz="2000" i="1" dirty="0">
                <a:solidFill>
                  <a:srgbClr val="002060"/>
                </a:solidFill>
              </a:rPr>
              <a:t>attribute</a:t>
            </a:r>
            <a:r>
              <a:rPr lang="en-GB" sz="2000" dirty="0">
                <a:solidFill>
                  <a:srgbClr val="002060"/>
                </a:solidFill>
              </a:rPr>
              <a:t>,</a:t>
            </a:r>
            <a:r>
              <a:rPr lang="en-GB" sz="2000" dirty="0"/>
              <a:t> </a:t>
            </a:r>
            <a:r>
              <a:rPr lang="en-GB" sz="2000" i="1" dirty="0">
                <a:solidFill>
                  <a:srgbClr val="002060"/>
                </a:solidFill>
              </a:rPr>
              <a:t>attribute </a:t>
            </a:r>
            <a:r>
              <a:rPr lang="en-GB" sz="2000" dirty="0"/>
              <a:t>FROM</a:t>
            </a:r>
            <a:r>
              <a:rPr lang="en-GB" sz="2000" i="1" dirty="0">
                <a:solidFill>
                  <a:srgbClr val="002060"/>
                </a:solidFill>
              </a:rPr>
              <a:t> </a:t>
            </a:r>
            <a:r>
              <a:rPr lang="en-GB" sz="2000" i="1" dirty="0" err="1" smtClean="0">
                <a:solidFill>
                  <a:srgbClr val="002060"/>
                </a:solidFill>
              </a:rPr>
              <a:t>tablename</a:t>
            </a:r>
            <a:r>
              <a:rPr lang="en-GB" sz="2000" i="1" dirty="0" smtClean="0">
                <a:solidFill>
                  <a:srgbClr val="002060"/>
                </a:solidFill>
              </a:rPr>
              <a:t>;</a:t>
            </a:r>
            <a:endParaRPr lang="en-GB" altLang="en-US" sz="2000" i="1" dirty="0">
              <a:solidFill>
                <a:srgbClr val="002060"/>
              </a:solidFill>
            </a:endParaRPr>
          </a:p>
          <a:p>
            <a:endParaRPr lang="en-GB" dirty="0" smtClean="0"/>
          </a:p>
          <a:p>
            <a:r>
              <a:rPr lang="en-GB" dirty="0" smtClean="0"/>
              <a:t>At least </a:t>
            </a:r>
            <a:r>
              <a:rPr lang="en-GB" i="1" dirty="0" smtClean="0">
                <a:solidFill>
                  <a:srgbClr val="002060"/>
                </a:solidFill>
              </a:rPr>
              <a:t>2 statements </a:t>
            </a:r>
            <a:r>
              <a:rPr lang="en-GB" dirty="0" smtClean="0"/>
              <a:t>required</a:t>
            </a:r>
          </a:p>
          <a:p>
            <a:r>
              <a:rPr lang="en-GB" i="1" dirty="0" smtClean="0">
                <a:solidFill>
                  <a:srgbClr val="002060"/>
                </a:solidFill>
              </a:rPr>
              <a:t>Slower</a:t>
            </a:r>
            <a:r>
              <a:rPr lang="en-GB" dirty="0" smtClean="0"/>
              <a:t> processing</a:t>
            </a:r>
          </a:p>
          <a:p>
            <a:pPr>
              <a:defRPr/>
            </a:pPr>
            <a:r>
              <a:rPr lang="en-GB" dirty="0"/>
              <a:t>Based on the </a:t>
            </a:r>
            <a:r>
              <a:rPr lang="en-GB" i="1" dirty="0">
                <a:solidFill>
                  <a:srgbClr val="003366"/>
                </a:solidFill>
              </a:rPr>
              <a:t>people and offices </a:t>
            </a:r>
            <a:r>
              <a:rPr lang="en-GB" dirty="0"/>
              <a:t>tables </a:t>
            </a:r>
          </a:p>
          <a:p>
            <a:pPr>
              <a:defRPr/>
            </a:pPr>
            <a:r>
              <a:rPr lang="en-GB" dirty="0"/>
              <a:t>Write a query to </a:t>
            </a:r>
            <a:r>
              <a:rPr lang="en-GB" dirty="0" smtClean="0"/>
              <a:t>union both </a:t>
            </a:r>
            <a:r>
              <a:rPr lang="en-GB" dirty="0"/>
              <a:t>tables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51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9" y="2119313"/>
            <a:ext cx="6616080" cy="3603625"/>
          </a:xfrm>
        </p:spPr>
        <p:txBody>
          <a:bodyPr/>
          <a:lstStyle/>
          <a:p>
            <a:r>
              <a:rPr lang="en-GB" dirty="0"/>
              <a:t>Possible answer</a:t>
            </a:r>
          </a:p>
          <a:p>
            <a:endParaRPr lang="en-GB" sz="1200" dirty="0"/>
          </a:p>
          <a:p>
            <a:pPr marL="366713" lvl="1" indent="0">
              <a:buNone/>
            </a:pPr>
            <a:endParaRPr lang="en-GB" dirty="0" smtClean="0"/>
          </a:p>
          <a:p>
            <a:pPr marL="366713" lvl="1" indent="0">
              <a:buNone/>
            </a:pPr>
            <a:endParaRPr lang="en-GB" dirty="0"/>
          </a:p>
          <a:p>
            <a:pPr marL="366713" lvl="1" indent="0">
              <a:buNone/>
            </a:pPr>
            <a:endParaRPr lang="en-GB" dirty="0" smtClean="0"/>
          </a:p>
          <a:p>
            <a:pPr marL="366713" lvl="1" indent="0">
              <a:buNone/>
            </a:pPr>
            <a:endParaRPr lang="en-GB" dirty="0"/>
          </a:p>
          <a:p>
            <a:pPr marL="366713" lvl="1" indent="0">
              <a:buNone/>
            </a:pPr>
            <a:endParaRPr lang="en-GB" dirty="0"/>
          </a:p>
          <a:p>
            <a:pPr marL="273050" lvl="1"/>
            <a:r>
              <a:rPr lang="en-GB" sz="2400" dirty="0"/>
              <a:t>What would the resulting relation look like?</a:t>
            </a:r>
          </a:p>
          <a:p>
            <a:pPr marL="273050" lvl="1"/>
            <a:r>
              <a:rPr lang="en-GB" sz="2400" dirty="0"/>
              <a:t>How many rows would be returned?</a:t>
            </a:r>
          </a:p>
          <a:p>
            <a:pPr marL="366713" lvl="1" indent="0">
              <a:buNone/>
            </a:pPr>
            <a:endParaRPr lang="en-GB" dirty="0"/>
          </a:p>
          <a:p>
            <a:pPr marL="366713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352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620713"/>
            <a:ext cx="7497762" cy="863600"/>
          </a:xfrm>
          <a:noFill/>
        </p:spPr>
        <p:txBody>
          <a:bodyPr/>
          <a:lstStyle/>
          <a:p>
            <a:r>
              <a:rPr lang="en-GB" altLang="en-US" dirty="0" smtClean="0">
                <a:solidFill>
                  <a:srgbClr val="002060"/>
                </a:solidFill>
              </a:rPr>
              <a:t>Union</a:t>
            </a:r>
            <a:endParaRPr lang="en-GB" altLang="en-US" dirty="0">
              <a:solidFill>
                <a:srgbClr val="002060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628800"/>
            <a:ext cx="7632774" cy="43926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dirty="0" smtClean="0"/>
              <a:t>6 rows returned</a:t>
            </a:r>
            <a:r>
              <a:rPr lang="en-GB" sz="2000" dirty="0" smtClean="0"/>
              <a:t>	</a:t>
            </a:r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endParaRPr lang="en-GB" sz="2000" dirty="0" smtClean="0"/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endParaRPr lang="en-GB" sz="2000" dirty="0" smtClean="0"/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endParaRPr lang="en-GB" sz="2000" dirty="0" smtClean="0"/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endParaRPr lang="en-GB" sz="2000" dirty="0" smtClean="0"/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 smtClean="0"/>
              <a:t>Column name from first statement used</a:t>
            </a:r>
          </a:p>
          <a:p>
            <a:pPr>
              <a:lnSpc>
                <a:spcPct val="90000"/>
              </a:lnSpc>
            </a:pPr>
            <a:r>
              <a:rPr lang="en-GB" sz="2000" dirty="0" smtClean="0"/>
              <a:t>Can be misleading		</a:t>
            </a:r>
            <a:endParaRPr lang="en-US" altLang="en-US" sz="20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299230"/>
              </p:ext>
            </p:extLst>
          </p:nvPr>
        </p:nvGraphicFramePr>
        <p:xfrm>
          <a:off x="1043608" y="2276872"/>
          <a:ext cx="6989707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1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3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7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3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err="1" smtClean="0">
                          <a:solidFill>
                            <a:schemeClr val="tx1"/>
                          </a:solidFill>
                        </a:rPr>
                        <a:t>STAFF_ID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>
                          <a:solidFill>
                            <a:schemeClr val="tx1"/>
                          </a:solidFill>
                        </a:rPr>
                        <a:t>FIRSTNAME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TOWN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OFFICE_ID</a:t>
                      </a:r>
                      <a:endParaRPr lang="en-GB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NAME</a:t>
                      </a:r>
                      <a:endParaRPr lang="en-GB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LOCATION</a:t>
                      </a:r>
                      <a:endParaRPr lang="en-GB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JANE 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NORTHAMPTON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O200</a:t>
                      </a:r>
                      <a:endParaRPr lang="en-GB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HEAD</a:t>
                      </a:r>
                      <a:endParaRPr lang="en-GB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BEDFORD</a:t>
                      </a:r>
                      <a:endParaRPr lang="en-GB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LISA 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BEDFORD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O200</a:t>
                      </a:r>
                      <a:endParaRPr lang="en-GB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HEAD</a:t>
                      </a:r>
                      <a:endParaRPr lang="en-GB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BEDFORD</a:t>
                      </a:r>
                      <a:endParaRPr lang="en-GB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MO 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OLNEY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O200</a:t>
                      </a:r>
                      <a:endParaRPr lang="en-GB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HEAD</a:t>
                      </a:r>
                      <a:endParaRPr lang="en-GB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BEDFORD</a:t>
                      </a:r>
                      <a:endParaRPr lang="en-GB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O200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HEAD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BEDFORD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O201</a:t>
                      </a:r>
                      <a:endParaRPr lang="en-GB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ADMIN</a:t>
                      </a:r>
                      <a:endParaRPr lang="en-GB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BEDFORD</a:t>
                      </a:r>
                      <a:endParaRPr lang="en-GB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O201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BEDFORD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O201</a:t>
                      </a:r>
                      <a:endParaRPr lang="en-GB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ADMIN</a:t>
                      </a:r>
                      <a:endParaRPr lang="en-GB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BEDFORD</a:t>
                      </a:r>
                      <a:endParaRPr lang="en-GB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O202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LUTON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O201</a:t>
                      </a:r>
                      <a:endParaRPr lang="en-GB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ADMIN</a:t>
                      </a:r>
                      <a:endParaRPr lang="en-GB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BEDFORD</a:t>
                      </a:r>
                      <a:endParaRPr lang="en-GB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27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9" y="2119313"/>
            <a:ext cx="6616080" cy="3603625"/>
          </a:xfrm>
        </p:spPr>
        <p:txBody>
          <a:bodyPr/>
          <a:lstStyle/>
          <a:p>
            <a:r>
              <a:rPr lang="en-GB" dirty="0"/>
              <a:t>Possible </a:t>
            </a:r>
            <a:r>
              <a:rPr lang="en-GB" dirty="0" smtClean="0"/>
              <a:t>alternative answer</a:t>
            </a:r>
            <a:endParaRPr lang="en-GB" dirty="0"/>
          </a:p>
          <a:p>
            <a:endParaRPr lang="en-GB" sz="1200" dirty="0"/>
          </a:p>
          <a:p>
            <a:pPr marL="366713" lvl="1" indent="0">
              <a:buNone/>
            </a:pPr>
            <a:endParaRPr lang="en-GB" dirty="0" smtClean="0"/>
          </a:p>
          <a:p>
            <a:pPr marL="366713" lvl="1" indent="0">
              <a:buNone/>
            </a:pPr>
            <a:endParaRPr lang="en-GB" dirty="0"/>
          </a:p>
          <a:p>
            <a:pPr marL="366713" lvl="1" indent="0">
              <a:buNone/>
            </a:pPr>
            <a:endParaRPr lang="en-GB" dirty="0" smtClean="0"/>
          </a:p>
          <a:p>
            <a:pPr marL="366713" lvl="1" indent="0">
              <a:buNone/>
            </a:pPr>
            <a:endParaRPr lang="en-GB" dirty="0"/>
          </a:p>
          <a:p>
            <a:pPr marL="273050" lvl="1"/>
            <a:r>
              <a:rPr lang="en-GB" sz="2400" dirty="0"/>
              <a:t>What would the resulting relation look like?</a:t>
            </a:r>
          </a:p>
          <a:p>
            <a:pPr marL="273050" lvl="1"/>
            <a:r>
              <a:rPr lang="en-GB" sz="2400" dirty="0"/>
              <a:t>How many rows would be returned?</a:t>
            </a:r>
          </a:p>
          <a:p>
            <a:pPr marL="366713" lvl="1" indent="0">
              <a:buNone/>
            </a:pPr>
            <a:endParaRPr lang="en-GB" dirty="0"/>
          </a:p>
          <a:p>
            <a:pPr marL="366713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612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620713"/>
            <a:ext cx="7497762" cy="863600"/>
          </a:xfrm>
          <a:noFill/>
        </p:spPr>
        <p:txBody>
          <a:bodyPr/>
          <a:lstStyle/>
          <a:p>
            <a:r>
              <a:rPr lang="en-GB" altLang="en-US" dirty="0" smtClean="0">
                <a:solidFill>
                  <a:srgbClr val="002060"/>
                </a:solidFill>
              </a:rPr>
              <a:t>Union</a:t>
            </a:r>
            <a:endParaRPr lang="en-GB" altLang="en-US" dirty="0">
              <a:solidFill>
                <a:srgbClr val="002060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628800"/>
            <a:ext cx="7632774" cy="43926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dirty="0" smtClean="0"/>
              <a:t>4 rows returned</a:t>
            </a:r>
            <a:r>
              <a:rPr lang="en-GB" sz="2000" dirty="0" smtClean="0"/>
              <a:t>	</a:t>
            </a:r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endParaRPr lang="en-GB" sz="2000" dirty="0" smtClean="0"/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endParaRPr lang="en-GB" sz="2000" dirty="0" smtClean="0"/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endParaRPr lang="en-GB" sz="2000" dirty="0" smtClean="0"/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endParaRPr lang="en-GB" sz="2000" dirty="0" smtClean="0"/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 smtClean="0"/>
              <a:t>All towns in </a:t>
            </a:r>
            <a:r>
              <a:rPr lang="en-GB" sz="2000" i="1" dirty="0" smtClean="0">
                <a:solidFill>
                  <a:srgbClr val="002060"/>
                </a:solidFill>
              </a:rPr>
              <a:t>either</a:t>
            </a:r>
            <a:r>
              <a:rPr lang="en-GB" sz="2000" dirty="0" smtClean="0"/>
              <a:t> people or offices</a:t>
            </a:r>
          </a:p>
          <a:p>
            <a:pPr>
              <a:lnSpc>
                <a:spcPct val="90000"/>
              </a:lnSpc>
            </a:pPr>
            <a:r>
              <a:rPr lang="en-GB" sz="2000" dirty="0" smtClean="0"/>
              <a:t>No duplicates shown</a:t>
            </a:r>
          </a:p>
          <a:p>
            <a:pPr>
              <a:lnSpc>
                <a:spcPct val="90000"/>
              </a:lnSpc>
            </a:pPr>
            <a:r>
              <a:rPr lang="en-GB" sz="2000" dirty="0" smtClean="0"/>
              <a:t>Less rows that previous example as columns resulted in duplicates		</a:t>
            </a:r>
            <a:endParaRPr lang="en-US" altLang="en-US" sz="20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508551"/>
              </p:ext>
            </p:extLst>
          </p:nvPr>
        </p:nvGraphicFramePr>
        <p:xfrm>
          <a:off x="2699792" y="2420888"/>
          <a:ext cx="164319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43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TOWN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NORTHAMPTON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BEDFORD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OLNEY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LUTON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49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Intersect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116013" y="1916113"/>
            <a:ext cx="7127875" cy="4176712"/>
          </a:xfrm>
        </p:spPr>
        <p:txBody>
          <a:bodyPr/>
          <a:lstStyle/>
          <a:p>
            <a:r>
              <a:rPr lang="en-GB" altLang="en-US" dirty="0" smtClean="0"/>
              <a:t>Uses multiple statements</a:t>
            </a:r>
          </a:p>
          <a:p>
            <a:r>
              <a:rPr lang="en-GB" altLang="en-US" dirty="0" smtClean="0"/>
              <a:t>Returns intersecting (overlapping)  values</a:t>
            </a:r>
          </a:p>
          <a:p>
            <a:r>
              <a:rPr lang="en-GB" dirty="0" smtClean="0"/>
              <a:t>Each statement must have:</a:t>
            </a:r>
          </a:p>
          <a:p>
            <a:pPr lvl="1"/>
            <a:r>
              <a:rPr lang="en-GB" altLang="en-US" dirty="0" smtClean="0"/>
              <a:t>The </a:t>
            </a:r>
            <a:r>
              <a:rPr lang="en-GB" altLang="en-US" i="1" dirty="0">
                <a:solidFill>
                  <a:srgbClr val="002060"/>
                </a:solidFill>
              </a:rPr>
              <a:t>same</a:t>
            </a:r>
            <a:r>
              <a:rPr lang="en-GB" altLang="en-US" dirty="0" smtClean="0"/>
              <a:t> </a:t>
            </a:r>
            <a:r>
              <a:rPr lang="en-GB" altLang="en-US" i="1" dirty="0" smtClean="0">
                <a:solidFill>
                  <a:srgbClr val="002060"/>
                </a:solidFill>
              </a:rPr>
              <a:t>number</a:t>
            </a:r>
            <a:r>
              <a:rPr lang="en-GB" altLang="en-US" dirty="0" smtClean="0">
                <a:solidFill>
                  <a:srgbClr val="002060"/>
                </a:solidFill>
              </a:rPr>
              <a:t> </a:t>
            </a:r>
            <a:r>
              <a:rPr lang="en-GB" altLang="en-US" dirty="0" smtClean="0"/>
              <a:t>of columns</a:t>
            </a:r>
          </a:p>
          <a:p>
            <a:pPr lvl="1"/>
            <a:r>
              <a:rPr lang="en-GB" altLang="en-US" dirty="0" smtClean="0"/>
              <a:t>With the </a:t>
            </a:r>
            <a:r>
              <a:rPr lang="en-GB" altLang="en-US" i="1" dirty="0">
                <a:solidFill>
                  <a:srgbClr val="002060"/>
                </a:solidFill>
              </a:rPr>
              <a:t>same</a:t>
            </a:r>
            <a:r>
              <a:rPr lang="en-GB" altLang="en-US" dirty="0" smtClean="0"/>
              <a:t> </a:t>
            </a:r>
            <a:r>
              <a:rPr lang="en-GB" altLang="en-US" i="1" dirty="0">
                <a:solidFill>
                  <a:srgbClr val="002060"/>
                </a:solidFill>
              </a:rPr>
              <a:t>datatype</a:t>
            </a:r>
          </a:p>
          <a:p>
            <a:r>
              <a:rPr lang="en-GB" altLang="en-US" dirty="0" smtClean="0"/>
              <a:t>Displays data that appears in </a:t>
            </a:r>
          </a:p>
          <a:p>
            <a:r>
              <a:rPr lang="en-GB" altLang="en-US" dirty="0" err="1" smtClean="0"/>
              <a:t>tabledum</a:t>
            </a:r>
            <a:r>
              <a:rPr lang="en-GB" altLang="en-US" dirty="0" smtClean="0"/>
              <a:t> </a:t>
            </a:r>
            <a:r>
              <a:rPr lang="en-GB" altLang="en-US" b="1" i="1" dirty="0" smtClean="0">
                <a:solidFill>
                  <a:srgbClr val="002060"/>
                </a:solidFill>
              </a:rPr>
              <a:t>and</a:t>
            </a:r>
            <a:r>
              <a:rPr lang="en-GB" altLang="en-US" dirty="0" smtClean="0">
                <a:solidFill>
                  <a:srgbClr val="002060"/>
                </a:solidFill>
              </a:rPr>
              <a:t> </a:t>
            </a:r>
            <a:r>
              <a:rPr lang="en-GB" altLang="en-US" dirty="0" err="1" smtClean="0"/>
              <a:t>tabledee</a:t>
            </a:r>
            <a:endParaRPr lang="en-GB" altLang="en-US" dirty="0" smtClean="0"/>
          </a:p>
          <a:p>
            <a:r>
              <a:rPr lang="en-GB" altLang="en-US" dirty="0" smtClean="0"/>
              <a:t>Removes duplicates</a:t>
            </a:r>
          </a:p>
          <a:p>
            <a:r>
              <a:rPr lang="en-GB" altLang="en-US" dirty="0" smtClean="0"/>
              <a:t>Similar to </a:t>
            </a:r>
            <a:r>
              <a:rPr lang="en-GB" altLang="en-US" cap="small" dirty="0" smtClean="0"/>
              <a:t>inner join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54725" y="3849688"/>
            <a:ext cx="1181100" cy="1352550"/>
          </a:xfrm>
          <a:prstGeom prst="rect">
            <a:avLst/>
          </a:prstGeom>
          <a:solidFill>
            <a:srgbClr val="FFFFFF"/>
          </a:solidFill>
          <a:ln w="19050">
            <a:solidFill>
              <a:srgbClr val="00206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340475" y="4535488"/>
            <a:ext cx="1181100" cy="1352550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9" name="Rectangle 6" descr="Wide upward diagonal"/>
          <p:cNvSpPr>
            <a:spLocks noChangeArrowheads="1"/>
          </p:cNvSpPr>
          <p:nvPr/>
        </p:nvSpPr>
        <p:spPr bwMode="auto">
          <a:xfrm>
            <a:off x="6330950" y="4535488"/>
            <a:ext cx="914400" cy="676275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19050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918325" y="3994150"/>
            <a:ext cx="11525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b="1" dirty="0">
                <a:solidFill>
                  <a:srgbClr val="002060"/>
                </a:solidFill>
              </a:rPr>
              <a:t>Intersect</a:t>
            </a:r>
          </a:p>
        </p:txBody>
      </p:sp>
    </p:spTree>
    <p:extLst>
      <p:ext uri="{BB962C8B-B14F-4D97-AF65-F5344CB8AC3E}">
        <p14:creationId xmlns:p14="http://schemas.microsoft.com/office/powerpoint/2010/main" val="163193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Intersect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844824"/>
            <a:ext cx="6984776" cy="3603625"/>
          </a:xfrm>
        </p:spPr>
        <p:txBody>
          <a:bodyPr/>
          <a:lstStyle/>
          <a:p>
            <a:pPr marL="273050" lvl="1"/>
            <a:r>
              <a:rPr lang="en-GB" sz="2400" dirty="0"/>
              <a:t>Example </a:t>
            </a:r>
          </a:p>
          <a:p>
            <a:pPr marL="274637" lvl="2" indent="0">
              <a:buNone/>
            </a:pPr>
            <a:r>
              <a:rPr lang="en-GB" dirty="0"/>
              <a:t>	SELECT </a:t>
            </a:r>
            <a:r>
              <a:rPr lang="en-GB" i="1" dirty="0" smtClean="0">
                <a:solidFill>
                  <a:srgbClr val="002060"/>
                </a:solidFill>
              </a:rPr>
              <a:t>attribute</a:t>
            </a:r>
            <a:r>
              <a:rPr lang="en-GB" dirty="0" smtClean="0">
                <a:solidFill>
                  <a:srgbClr val="002060"/>
                </a:solidFill>
              </a:rPr>
              <a:t>,</a:t>
            </a:r>
            <a:r>
              <a:rPr lang="en-GB" dirty="0" smtClean="0"/>
              <a:t> </a:t>
            </a:r>
            <a:r>
              <a:rPr lang="en-GB" i="1" dirty="0">
                <a:solidFill>
                  <a:srgbClr val="002060"/>
                </a:solidFill>
              </a:rPr>
              <a:t>attribute </a:t>
            </a:r>
            <a:r>
              <a:rPr lang="en-GB" dirty="0"/>
              <a:t>FROM</a:t>
            </a:r>
            <a:r>
              <a:rPr lang="en-GB" i="1" dirty="0">
                <a:solidFill>
                  <a:srgbClr val="002060"/>
                </a:solidFill>
              </a:rPr>
              <a:t> </a:t>
            </a:r>
            <a:r>
              <a:rPr lang="en-GB" i="1" dirty="0" err="1">
                <a:solidFill>
                  <a:srgbClr val="002060"/>
                </a:solidFill>
              </a:rPr>
              <a:t>tablename</a:t>
            </a:r>
            <a:endParaRPr lang="en-GB" altLang="en-US" i="1" dirty="0">
              <a:solidFill>
                <a:srgbClr val="002060"/>
              </a:solidFill>
            </a:endParaRPr>
          </a:p>
          <a:p>
            <a:pPr lvl="1">
              <a:lnSpc>
                <a:spcPct val="80000"/>
              </a:lnSpc>
              <a:buFont typeface="Verdana" pitchFamily="34" charset="0"/>
              <a:buNone/>
            </a:pPr>
            <a:r>
              <a:rPr lang="en-GB" altLang="en-US" sz="2000" dirty="0"/>
              <a:t>	</a:t>
            </a:r>
            <a:r>
              <a:rPr lang="en-GB" altLang="en-US" sz="2000" dirty="0" smtClean="0"/>
              <a:t>	INTERSECT</a:t>
            </a:r>
            <a:endParaRPr lang="en-GB" altLang="en-US" sz="2000" dirty="0"/>
          </a:p>
          <a:p>
            <a:pPr lvl="1">
              <a:lnSpc>
                <a:spcPct val="80000"/>
              </a:lnSpc>
              <a:buFont typeface="Verdana" pitchFamily="34" charset="0"/>
              <a:buNone/>
            </a:pPr>
            <a:r>
              <a:rPr lang="en-GB" altLang="en-US" sz="2000" dirty="0"/>
              <a:t>		SELECT </a:t>
            </a:r>
            <a:r>
              <a:rPr lang="en-GB" sz="2000" i="1" dirty="0">
                <a:solidFill>
                  <a:srgbClr val="002060"/>
                </a:solidFill>
              </a:rPr>
              <a:t>attribute</a:t>
            </a:r>
            <a:r>
              <a:rPr lang="en-GB" sz="2000" dirty="0">
                <a:solidFill>
                  <a:srgbClr val="002060"/>
                </a:solidFill>
              </a:rPr>
              <a:t>,</a:t>
            </a:r>
            <a:r>
              <a:rPr lang="en-GB" sz="2000" dirty="0"/>
              <a:t> </a:t>
            </a:r>
            <a:r>
              <a:rPr lang="en-GB" sz="2000" i="1" dirty="0">
                <a:solidFill>
                  <a:srgbClr val="002060"/>
                </a:solidFill>
              </a:rPr>
              <a:t>attribute </a:t>
            </a:r>
            <a:r>
              <a:rPr lang="en-GB" sz="2000" dirty="0"/>
              <a:t>FROM</a:t>
            </a:r>
            <a:r>
              <a:rPr lang="en-GB" sz="2000" i="1" dirty="0">
                <a:solidFill>
                  <a:srgbClr val="002060"/>
                </a:solidFill>
              </a:rPr>
              <a:t> </a:t>
            </a:r>
            <a:r>
              <a:rPr lang="en-GB" sz="2000" i="1" dirty="0" err="1">
                <a:solidFill>
                  <a:srgbClr val="002060"/>
                </a:solidFill>
              </a:rPr>
              <a:t>tablename</a:t>
            </a:r>
            <a:endParaRPr lang="en-GB" altLang="en-US" sz="2000" i="1" dirty="0">
              <a:solidFill>
                <a:srgbClr val="002060"/>
              </a:solidFill>
            </a:endParaRPr>
          </a:p>
          <a:p>
            <a:endParaRPr lang="en-GB" dirty="0" smtClean="0"/>
          </a:p>
          <a:p>
            <a:r>
              <a:rPr lang="en-GB" dirty="0" smtClean="0"/>
              <a:t>At least </a:t>
            </a:r>
            <a:r>
              <a:rPr lang="en-GB" i="1" dirty="0" smtClean="0">
                <a:solidFill>
                  <a:srgbClr val="002060"/>
                </a:solidFill>
              </a:rPr>
              <a:t>2 statements </a:t>
            </a:r>
            <a:r>
              <a:rPr lang="en-GB" dirty="0" smtClean="0"/>
              <a:t>required</a:t>
            </a:r>
          </a:p>
          <a:p>
            <a:r>
              <a:rPr lang="en-GB" i="1" dirty="0" smtClean="0">
                <a:solidFill>
                  <a:srgbClr val="002060"/>
                </a:solidFill>
              </a:rPr>
              <a:t>Slower</a:t>
            </a:r>
            <a:r>
              <a:rPr lang="en-GB" dirty="0" smtClean="0"/>
              <a:t> processing</a:t>
            </a:r>
          </a:p>
          <a:p>
            <a:pPr>
              <a:defRPr/>
            </a:pPr>
            <a:r>
              <a:rPr lang="en-GB" dirty="0"/>
              <a:t>Based on the </a:t>
            </a:r>
            <a:r>
              <a:rPr lang="en-GB" i="1" dirty="0">
                <a:solidFill>
                  <a:srgbClr val="003366"/>
                </a:solidFill>
              </a:rPr>
              <a:t>people and offices </a:t>
            </a:r>
            <a:r>
              <a:rPr lang="en-GB" dirty="0"/>
              <a:t>tables </a:t>
            </a:r>
          </a:p>
          <a:p>
            <a:pPr>
              <a:defRPr/>
            </a:pPr>
            <a:r>
              <a:rPr lang="en-GB" dirty="0"/>
              <a:t>Write a query to </a:t>
            </a:r>
            <a:r>
              <a:rPr lang="en-GB" dirty="0" smtClean="0"/>
              <a:t>intersect both </a:t>
            </a:r>
            <a:r>
              <a:rPr lang="en-GB" dirty="0"/>
              <a:t>tables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17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Intersect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9" y="2119313"/>
            <a:ext cx="6616080" cy="3603625"/>
          </a:xfrm>
        </p:spPr>
        <p:txBody>
          <a:bodyPr/>
          <a:lstStyle/>
          <a:p>
            <a:r>
              <a:rPr lang="en-GB" dirty="0"/>
              <a:t>Possible answer</a:t>
            </a:r>
          </a:p>
          <a:p>
            <a:endParaRPr lang="en-GB" sz="1200" dirty="0"/>
          </a:p>
          <a:p>
            <a:pPr marL="366713" lvl="1" indent="0">
              <a:buNone/>
            </a:pPr>
            <a:endParaRPr lang="en-GB" dirty="0" smtClean="0"/>
          </a:p>
          <a:p>
            <a:pPr marL="366713" lvl="1" indent="0">
              <a:buNone/>
            </a:pPr>
            <a:endParaRPr lang="en-GB" dirty="0"/>
          </a:p>
          <a:p>
            <a:pPr marL="366713" lvl="1" indent="0">
              <a:buNone/>
            </a:pPr>
            <a:endParaRPr lang="en-GB" dirty="0"/>
          </a:p>
          <a:p>
            <a:pPr marL="273050" lvl="1"/>
            <a:r>
              <a:rPr lang="en-GB" sz="2400" dirty="0"/>
              <a:t>What would the resulting relation look like?</a:t>
            </a:r>
          </a:p>
          <a:p>
            <a:pPr marL="273050" lvl="1"/>
            <a:r>
              <a:rPr lang="en-GB" sz="2400" dirty="0"/>
              <a:t>How many rows would be returned?</a:t>
            </a:r>
          </a:p>
          <a:p>
            <a:pPr marL="366713" lvl="1" indent="0">
              <a:buNone/>
            </a:pPr>
            <a:endParaRPr lang="en-GB" dirty="0"/>
          </a:p>
          <a:p>
            <a:pPr marL="366713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00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620713"/>
            <a:ext cx="7497762" cy="863600"/>
          </a:xfrm>
          <a:noFill/>
        </p:spPr>
        <p:txBody>
          <a:bodyPr/>
          <a:lstStyle/>
          <a:p>
            <a:r>
              <a:rPr lang="en-GB" altLang="en-US" dirty="0" smtClean="0">
                <a:solidFill>
                  <a:srgbClr val="002060"/>
                </a:solidFill>
              </a:rPr>
              <a:t>Intersect</a:t>
            </a:r>
            <a:endParaRPr lang="en-GB" altLang="en-US" dirty="0">
              <a:solidFill>
                <a:srgbClr val="002060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628800"/>
            <a:ext cx="7632774" cy="43926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dirty="0" smtClean="0"/>
              <a:t>1 row returned</a:t>
            </a:r>
            <a:r>
              <a:rPr lang="en-GB" sz="2000" dirty="0" smtClean="0"/>
              <a:t>	</a:t>
            </a:r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endParaRPr lang="en-GB" sz="2000" dirty="0" smtClean="0"/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endParaRPr lang="en-GB" sz="2000" dirty="0" smtClean="0"/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endParaRPr lang="en-GB" sz="2000" dirty="0" smtClean="0"/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endParaRPr lang="en-GB" sz="2000" dirty="0" smtClean="0"/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 smtClean="0"/>
              <a:t>Towns which appear in </a:t>
            </a:r>
            <a:r>
              <a:rPr lang="en-GB" sz="2000" i="1" dirty="0" smtClean="0">
                <a:solidFill>
                  <a:srgbClr val="002060"/>
                </a:solidFill>
              </a:rPr>
              <a:t>both</a:t>
            </a:r>
            <a:r>
              <a:rPr lang="en-GB" sz="2000" dirty="0" smtClean="0"/>
              <a:t> people </a:t>
            </a:r>
            <a:r>
              <a:rPr lang="en-GB" sz="2000" i="1" dirty="0">
                <a:solidFill>
                  <a:srgbClr val="002060"/>
                </a:solidFill>
              </a:rPr>
              <a:t>and</a:t>
            </a:r>
            <a:r>
              <a:rPr lang="en-GB" sz="2000" dirty="0" smtClean="0"/>
              <a:t> offices		</a:t>
            </a:r>
            <a:endParaRPr lang="en-US" altLang="en-US" sz="20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102359"/>
              </p:ext>
            </p:extLst>
          </p:nvPr>
        </p:nvGraphicFramePr>
        <p:xfrm>
          <a:off x="2771800" y="2636912"/>
          <a:ext cx="164319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43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TOWN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BEDFORD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53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Difference / Minus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116013" y="1916113"/>
            <a:ext cx="7127875" cy="4176712"/>
          </a:xfrm>
        </p:spPr>
        <p:txBody>
          <a:bodyPr/>
          <a:lstStyle/>
          <a:p>
            <a:r>
              <a:rPr lang="en-GB" altLang="en-US" dirty="0" smtClean="0"/>
              <a:t>Uses multiple statements</a:t>
            </a:r>
          </a:p>
          <a:p>
            <a:r>
              <a:rPr lang="en-GB" altLang="en-US" dirty="0" smtClean="0"/>
              <a:t>Finds the difference between 2 statements</a:t>
            </a:r>
          </a:p>
          <a:p>
            <a:r>
              <a:rPr lang="en-GB" altLang="en-US" dirty="0" smtClean="0"/>
              <a:t>Minuses (takes away) one set of results from the other</a:t>
            </a:r>
          </a:p>
          <a:p>
            <a:r>
              <a:rPr lang="en-GB" dirty="0" smtClean="0"/>
              <a:t>Each statement must have:</a:t>
            </a:r>
          </a:p>
          <a:p>
            <a:pPr lvl="1"/>
            <a:r>
              <a:rPr lang="en-GB" altLang="en-US" dirty="0" smtClean="0"/>
              <a:t>The </a:t>
            </a:r>
            <a:r>
              <a:rPr lang="en-GB" altLang="en-US" i="1" dirty="0">
                <a:solidFill>
                  <a:srgbClr val="002060"/>
                </a:solidFill>
              </a:rPr>
              <a:t>same</a:t>
            </a:r>
            <a:r>
              <a:rPr lang="en-GB" altLang="en-US" dirty="0" smtClean="0"/>
              <a:t> </a:t>
            </a:r>
            <a:r>
              <a:rPr lang="en-GB" altLang="en-US" i="1" dirty="0" smtClean="0">
                <a:solidFill>
                  <a:srgbClr val="002060"/>
                </a:solidFill>
              </a:rPr>
              <a:t>number</a:t>
            </a:r>
            <a:r>
              <a:rPr lang="en-GB" altLang="en-US" dirty="0" smtClean="0">
                <a:solidFill>
                  <a:srgbClr val="002060"/>
                </a:solidFill>
              </a:rPr>
              <a:t> </a:t>
            </a:r>
            <a:r>
              <a:rPr lang="en-GB" altLang="en-US" dirty="0" smtClean="0"/>
              <a:t>of columns</a:t>
            </a:r>
          </a:p>
          <a:p>
            <a:pPr lvl="1"/>
            <a:r>
              <a:rPr lang="en-GB" altLang="en-US" dirty="0" smtClean="0"/>
              <a:t>With the </a:t>
            </a:r>
            <a:r>
              <a:rPr lang="en-GB" altLang="en-US" i="1" dirty="0">
                <a:solidFill>
                  <a:srgbClr val="002060"/>
                </a:solidFill>
              </a:rPr>
              <a:t>same</a:t>
            </a:r>
            <a:r>
              <a:rPr lang="en-GB" altLang="en-US" dirty="0" smtClean="0"/>
              <a:t> </a:t>
            </a:r>
            <a:r>
              <a:rPr lang="en-GB" altLang="en-US" i="1" dirty="0">
                <a:solidFill>
                  <a:srgbClr val="002060"/>
                </a:solidFill>
              </a:rPr>
              <a:t>datatype</a:t>
            </a:r>
          </a:p>
          <a:p>
            <a:r>
              <a:rPr lang="en-GB" altLang="en-US" dirty="0" smtClean="0"/>
              <a:t>Displays data that appears in </a:t>
            </a:r>
          </a:p>
          <a:p>
            <a:r>
              <a:rPr lang="en-GB" altLang="en-US" dirty="0" err="1" smtClean="0"/>
              <a:t>tabledum</a:t>
            </a:r>
            <a:r>
              <a:rPr lang="en-GB" altLang="en-US" dirty="0" smtClean="0"/>
              <a:t> </a:t>
            </a:r>
            <a:r>
              <a:rPr lang="en-GB" altLang="en-US" b="1" i="1" dirty="0" smtClean="0">
                <a:solidFill>
                  <a:srgbClr val="002060"/>
                </a:solidFill>
              </a:rPr>
              <a:t>but not </a:t>
            </a:r>
            <a:r>
              <a:rPr lang="en-GB" altLang="en-US" dirty="0" err="1" smtClean="0"/>
              <a:t>tabledee</a:t>
            </a:r>
            <a:endParaRPr lang="en-GB" altLang="en-US" dirty="0" smtClean="0"/>
          </a:p>
          <a:p>
            <a:r>
              <a:rPr lang="en-GB" altLang="en-US" dirty="0" smtClean="0"/>
              <a:t>Order of statements is </a:t>
            </a:r>
            <a:r>
              <a:rPr lang="en-GB" altLang="en-US" i="1" dirty="0" smtClean="0">
                <a:solidFill>
                  <a:srgbClr val="002060"/>
                </a:solidFill>
              </a:rPr>
              <a:t>important</a:t>
            </a:r>
          </a:p>
        </p:txBody>
      </p:sp>
      <p:sp>
        <p:nvSpPr>
          <p:cNvPr id="11" name="Rectangle 4" descr="Dark downward diagonal"/>
          <p:cNvSpPr>
            <a:spLocks noChangeArrowheads="1"/>
          </p:cNvSpPr>
          <p:nvPr/>
        </p:nvSpPr>
        <p:spPr bwMode="auto">
          <a:xfrm>
            <a:off x="6567488" y="3836987"/>
            <a:ext cx="1181100" cy="1352550"/>
          </a:xfrm>
          <a:prstGeom prst="rect">
            <a:avLst/>
          </a:prstGeom>
          <a:pattFill prst="dkDnDiag">
            <a:fgClr>
              <a:srgbClr val="000000"/>
            </a:fgClr>
            <a:bgClr>
              <a:srgbClr val="FFFFFF"/>
            </a:bgClr>
          </a:pattFill>
          <a:ln w="19050">
            <a:solidFill>
              <a:srgbClr val="00206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853238" y="4524374"/>
            <a:ext cx="1181100" cy="1352550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854825" y="4530724"/>
            <a:ext cx="903288" cy="6699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7300913" y="3759199"/>
            <a:ext cx="86360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>
                <a:solidFill>
                  <a:srgbClr val="002060"/>
                </a:solidFill>
              </a:rPr>
              <a:t>Minus</a:t>
            </a:r>
          </a:p>
        </p:txBody>
      </p:sp>
    </p:spTree>
    <p:extLst>
      <p:ext uri="{BB962C8B-B14F-4D97-AF65-F5344CB8AC3E}">
        <p14:creationId xmlns:p14="http://schemas.microsoft.com/office/powerpoint/2010/main" val="231323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4213" y="404813"/>
            <a:ext cx="7962900" cy="900112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>
                <a:solidFill>
                  <a:schemeClr val="tx2">
                    <a:satMod val="130000"/>
                  </a:schemeClr>
                </a:solidFill>
              </a:rP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27088" y="1168400"/>
            <a:ext cx="7783512" cy="5213350"/>
          </a:xfrm>
        </p:spPr>
        <p:txBody>
          <a:bodyPr/>
          <a:lstStyle/>
          <a:p>
            <a:pPr eaLnBrk="1" hangingPunct="1"/>
            <a:r>
              <a:rPr lang="en-GB" altLang="en-US" sz="1800" dirty="0" smtClean="0"/>
              <a:t>What is the method to retrieve data in this format from a REF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GB" altLang="en-US" sz="1800" dirty="0" smtClean="0"/>
              <a:t>	address(street, city, country)?</a:t>
            </a:r>
          </a:p>
          <a:p>
            <a:pPr lvl="1" eaLnBrk="1" hangingPunct="1"/>
            <a:endParaRPr lang="en-GB" altLang="en-US" sz="1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 smtClean="0"/>
              <a:t>What is the best method to retrieve data in this format from a REF ?</a:t>
            </a:r>
          </a:p>
          <a:p>
            <a:pPr lvl="1" eaLnBrk="1" hangingPunct="1"/>
            <a:endParaRPr lang="en-GB" altLang="en-US" sz="1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 smtClean="0"/>
              <a:t>What is the additional bit used in querying tables with </a:t>
            </a:r>
            <a:r>
              <a:rPr lang="en-GB" altLang="en-US" sz="1800" dirty="0" err="1" smtClean="0"/>
              <a:t>VArrays</a:t>
            </a:r>
            <a:r>
              <a:rPr lang="en-GB" altLang="en-US" sz="1800" dirty="0" smtClean="0"/>
              <a:t> and Nest?</a:t>
            </a:r>
          </a:p>
          <a:p>
            <a:pPr lvl="1" eaLnBrk="1" hangingPunct="1"/>
            <a:endParaRPr lang="en-GB" altLang="en-US" sz="1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 smtClean="0"/>
              <a:t>Where is the error in the following code?</a:t>
            </a:r>
          </a:p>
          <a:p>
            <a:pPr lvl="1" eaLnBrk="1" hangingPunct="1"/>
            <a:endParaRPr lang="en-GB" altLang="en-US" sz="1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 smtClean="0"/>
              <a:t>What is the word that means a short alternative name for a table?</a:t>
            </a:r>
          </a:p>
          <a:p>
            <a:pPr lvl="1" eaLnBrk="1" hangingPunct="1"/>
            <a:endParaRPr lang="en-GB" altLang="en-US" sz="1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 smtClean="0"/>
              <a:t>What is another name for the </a:t>
            </a:r>
            <a:r>
              <a:rPr lang="en-GB" altLang="en-US" sz="1800" b="1" i="1" dirty="0" smtClean="0"/>
              <a:t>ref</a:t>
            </a:r>
            <a:r>
              <a:rPr lang="en-GB" altLang="en-US" sz="1800" dirty="0" smtClean="0"/>
              <a:t>erence used to reference an object table?</a:t>
            </a:r>
          </a:p>
          <a:p>
            <a:pPr lvl="1" eaLnBrk="1" hangingPunct="1"/>
            <a:endParaRPr lang="en-GB" altLang="en-US" sz="1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 smtClean="0"/>
              <a:t>How do you query an object type?</a:t>
            </a:r>
          </a:p>
          <a:p>
            <a:pPr lvl="1" eaLnBrk="1" hangingPunct="1"/>
            <a:endParaRPr lang="en-GB" altLang="en-US" sz="1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21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Minus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844824"/>
            <a:ext cx="6984776" cy="3603625"/>
          </a:xfrm>
        </p:spPr>
        <p:txBody>
          <a:bodyPr/>
          <a:lstStyle/>
          <a:p>
            <a:pPr marL="273050" lvl="1"/>
            <a:r>
              <a:rPr lang="en-GB" sz="2400" dirty="0"/>
              <a:t>Example </a:t>
            </a:r>
          </a:p>
          <a:p>
            <a:pPr marL="274637" lvl="2" indent="0">
              <a:buNone/>
            </a:pPr>
            <a:r>
              <a:rPr lang="en-GB" dirty="0"/>
              <a:t>	SELECT </a:t>
            </a:r>
            <a:r>
              <a:rPr lang="en-GB" i="1" dirty="0" smtClean="0">
                <a:solidFill>
                  <a:srgbClr val="002060"/>
                </a:solidFill>
              </a:rPr>
              <a:t>attribute</a:t>
            </a:r>
            <a:r>
              <a:rPr lang="en-GB" dirty="0" smtClean="0">
                <a:solidFill>
                  <a:srgbClr val="002060"/>
                </a:solidFill>
              </a:rPr>
              <a:t>,</a:t>
            </a:r>
            <a:r>
              <a:rPr lang="en-GB" dirty="0" smtClean="0"/>
              <a:t> </a:t>
            </a:r>
            <a:r>
              <a:rPr lang="en-GB" i="1" dirty="0" smtClean="0">
                <a:solidFill>
                  <a:srgbClr val="002060"/>
                </a:solidFill>
              </a:rPr>
              <a:t>attribute </a:t>
            </a:r>
            <a:r>
              <a:rPr lang="en-GB" dirty="0"/>
              <a:t>FROM</a:t>
            </a:r>
            <a:r>
              <a:rPr lang="en-GB" i="1" dirty="0">
                <a:solidFill>
                  <a:srgbClr val="002060"/>
                </a:solidFill>
              </a:rPr>
              <a:t> </a:t>
            </a:r>
            <a:r>
              <a:rPr lang="en-GB" i="1" dirty="0" err="1">
                <a:solidFill>
                  <a:srgbClr val="002060"/>
                </a:solidFill>
              </a:rPr>
              <a:t>tablename</a:t>
            </a:r>
            <a:endParaRPr lang="en-GB" altLang="en-US" i="1" dirty="0">
              <a:solidFill>
                <a:srgbClr val="002060"/>
              </a:solidFill>
            </a:endParaRPr>
          </a:p>
          <a:p>
            <a:pPr lvl="1">
              <a:lnSpc>
                <a:spcPct val="80000"/>
              </a:lnSpc>
              <a:buFont typeface="Verdana" pitchFamily="34" charset="0"/>
              <a:buNone/>
            </a:pPr>
            <a:r>
              <a:rPr lang="en-GB" altLang="en-US" sz="2000" dirty="0"/>
              <a:t>	</a:t>
            </a:r>
            <a:r>
              <a:rPr lang="en-GB" altLang="en-US" sz="2000" dirty="0" smtClean="0"/>
              <a:t>	MINUS</a:t>
            </a:r>
            <a:endParaRPr lang="en-GB" altLang="en-US" sz="2000" dirty="0"/>
          </a:p>
          <a:p>
            <a:pPr lvl="1">
              <a:lnSpc>
                <a:spcPct val="80000"/>
              </a:lnSpc>
              <a:buFont typeface="Verdana" pitchFamily="34" charset="0"/>
              <a:buNone/>
            </a:pPr>
            <a:r>
              <a:rPr lang="en-GB" altLang="en-US" sz="2000" dirty="0"/>
              <a:t>		SELECT </a:t>
            </a:r>
            <a:r>
              <a:rPr lang="en-GB" sz="2000" i="1" dirty="0">
                <a:solidFill>
                  <a:srgbClr val="002060"/>
                </a:solidFill>
              </a:rPr>
              <a:t>attribute</a:t>
            </a:r>
            <a:r>
              <a:rPr lang="en-GB" sz="2000" dirty="0">
                <a:solidFill>
                  <a:srgbClr val="002060"/>
                </a:solidFill>
              </a:rPr>
              <a:t>,</a:t>
            </a:r>
            <a:r>
              <a:rPr lang="en-GB" sz="2000" dirty="0"/>
              <a:t> </a:t>
            </a:r>
            <a:r>
              <a:rPr lang="en-GB" sz="2000" i="1" dirty="0" smtClean="0">
                <a:solidFill>
                  <a:srgbClr val="002060"/>
                </a:solidFill>
              </a:rPr>
              <a:t>attribute </a:t>
            </a:r>
            <a:r>
              <a:rPr lang="en-GB" sz="2000" dirty="0"/>
              <a:t>FROM</a:t>
            </a:r>
            <a:r>
              <a:rPr lang="en-GB" sz="2000" i="1" dirty="0">
                <a:solidFill>
                  <a:srgbClr val="002060"/>
                </a:solidFill>
              </a:rPr>
              <a:t> </a:t>
            </a:r>
            <a:r>
              <a:rPr lang="en-GB" sz="2000" i="1" dirty="0" err="1">
                <a:solidFill>
                  <a:srgbClr val="002060"/>
                </a:solidFill>
              </a:rPr>
              <a:t>tablename</a:t>
            </a:r>
            <a:endParaRPr lang="en-GB" altLang="en-US" sz="2000" i="1" dirty="0">
              <a:solidFill>
                <a:srgbClr val="002060"/>
              </a:solidFill>
            </a:endParaRPr>
          </a:p>
          <a:p>
            <a:endParaRPr lang="en-GB" dirty="0" smtClean="0"/>
          </a:p>
          <a:p>
            <a:r>
              <a:rPr lang="en-GB" dirty="0" smtClean="0"/>
              <a:t>At least </a:t>
            </a:r>
            <a:r>
              <a:rPr lang="en-GB" i="1" dirty="0" smtClean="0">
                <a:solidFill>
                  <a:srgbClr val="002060"/>
                </a:solidFill>
              </a:rPr>
              <a:t>2 statements </a:t>
            </a:r>
            <a:r>
              <a:rPr lang="en-GB" dirty="0" smtClean="0"/>
              <a:t>required</a:t>
            </a:r>
          </a:p>
          <a:p>
            <a:r>
              <a:rPr lang="en-GB" i="1" dirty="0" smtClean="0">
                <a:solidFill>
                  <a:srgbClr val="002060"/>
                </a:solidFill>
              </a:rPr>
              <a:t>Slower</a:t>
            </a:r>
            <a:r>
              <a:rPr lang="en-GB" dirty="0" smtClean="0"/>
              <a:t> processing</a:t>
            </a:r>
          </a:p>
          <a:p>
            <a:pPr>
              <a:defRPr/>
            </a:pPr>
            <a:r>
              <a:rPr lang="en-GB" dirty="0"/>
              <a:t>Based on the </a:t>
            </a:r>
            <a:r>
              <a:rPr lang="en-GB" i="1" dirty="0">
                <a:solidFill>
                  <a:srgbClr val="003366"/>
                </a:solidFill>
              </a:rPr>
              <a:t>people and offices </a:t>
            </a:r>
            <a:r>
              <a:rPr lang="en-GB" dirty="0"/>
              <a:t>tables </a:t>
            </a:r>
          </a:p>
          <a:p>
            <a:pPr>
              <a:defRPr/>
            </a:pPr>
            <a:r>
              <a:rPr lang="en-GB" dirty="0"/>
              <a:t>Write a query to </a:t>
            </a:r>
            <a:r>
              <a:rPr lang="en-GB" dirty="0" smtClean="0"/>
              <a:t>display towns where people live but there are no offices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74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Minus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2119313"/>
            <a:ext cx="7056783" cy="3603625"/>
          </a:xfrm>
        </p:spPr>
        <p:txBody>
          <a:bodyPr/>
          <a:lstStyle/>
          <a:p>
            <a:r>
              <a:rPr lang="en-GB" dirty="0" smtClean="0"/>
              <a:t>Possible solution</a:t>
            </a:r>
            <a:endParaRPr lang="en-GB" dirty="0"/>
          </a:p>
          <a:p>
            <a:endParaRPr lang="en-GB" sz="1200" dirty="0"/>
          </a:p>
          <a:p>
            <a:pPr marL="366713" lvl="1" indent="0">
              <a:buNone/>
            </a:pPr>
            <a:endParaRPr lang="en-GB" dirty="0" smtClean="0"/>
          </a:p>
          <a:p>
            <a:pPr marL="366713" lvl="1" indent="0">
              <a:buNone/>
            </a:pPr>
            <a:endParaRPr lang="en-GB" dirty="0"/>
          </a:p>
          <a:p>
            <a:pPr marL="366713" lvl="1" indent="0">
              <a:buNone/>
            </a:pPr>
            <a:endParaRPr lang="en-GB" dirty="0"/>
          </a:p>
          <a:p>
            <a:pPr marL="273050" lvl="1"/>
            <a:r>
              <a:rPr lang="en-GB" sz="2400" dirty="0"/>
              <a:t>What would the resulting relation look like?</a:t>
            </a:r>
          </a:p>
          <a:p>
            <a:pPr marL="273050" lvl="1"/>
            <a:r>
              <a:rPr lang="en-GB" sz="2400" dirty="0"/>
              <a:t>How many rows would be returned?</a:t>
            </a:r>
          </a:p>
          <a:p>
            <a:pPr marL="366713" lvl="1" indent="0">
              <a:buNone/>
            </a:pPr>
            <a:endParaRPr lang="en-GB" dirty="0"/>
          </a:p>
          <a:p>
            <a:pPr marL="366713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834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620713"/>
            <a:ext cx="7497762" cy="863600"/>
          </a:xfrm>
          <a:noFill/>
        </p:spPr>
        <p:txBody>
          <a:bodyPr/>
          <a:lstStyle/>
          <a:p>
            <a:r>
              <a:rPr lang="en-GB" altLang="en-US" dirty="0" smtClean="0">
                <a:solidFill>
                  <a:srgbClr val="002060"/>
                </a:solidFill>
              </a:rPr>
              <a:t>Minus</a:t>
            </a:r>
            <a:endParaRPr lang="en-GB" altLang="en-US" dirty="0">
              <a:solidFill>
                <a:srgbClr val="002060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628800"/>
            <a:ext cx="7416824" cy="43926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dirty="0" smtClean="0"/>
              <a:t>Towns where people live but there are </a:t>
            </a:r>
            <a:r>
              <a:rPr lang="en-GB" sz="2000" i="1" dirty="0" smtClean="0">
                <a:solidFill>
                  <a:srgbClr val="002060"/>
                </a:solidFill>
              </a:rPr>
              <a:t>no</a:t>
            </a:r>
            <a:r>
              <a:rPr lang="en-GB" sz="2000" dirty="0" smtClean="0"/>
              <a:t> offices		</a:t>
            </a:r>
          </a:p>
          <a:p>
            <a:pPr>
              <a:lnSpc>
                <a:spcPct val="90000"/>
              </a:lnSpc>
            </a:pPr>
            <a:r>
              <a:rPr lang="en-GB" altLang="en-US" sz="2000" dirty="0"/>
              <a:t>1 row returned</a:t>
            </a:r>
            <a:r>
              <a:rPr lang="en-GB" sz="2000" dirty="0"/>
              <a:t>	</a:t>
            </a:r>
          </a:p>
          <a:p>
            <a:pPr>
              <a:lnSpc>
                <a:spcPct val="90000"/>
              </a:lnSpc>
            </a:pPr>
            <a:endParaRPr lang="en-GB" sz="2000" dirty="0" smtClean="0"/>
          </a:p>
          <a:p>
            <a:pPr>
              <a:lnSpc>
                <a:spcPct val="90000"/>
              </a:lnSpc>
            </a:pPr>
            <a:endParaRPr lang="en-GB" sz="2000" dirty="0"/>
          </a:p>
          <a:p>
            <a:pPr marL="0" indent="0">
              <a:lnSpc>
                <a:spcPct val="90000"/>
              </a:lnSpc>
              <a:buNone/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 smtClean="0"/>
              <a:t>Towns where there are offices </a:t>
            </a:r>
            <a:r>
              <a:rPr lang="en-GB" sz="2000" i="1" dirty="0" smtClean="0">
                <a:solidFill>
                  <a:srgbClr val="002060"/>
                </a:solidFill>
              </a:rPr>
              <a:t>no</a:t>
            </a:r>
            <a:r>
              <a:rPr lang="en-GB" sz="2000" dirty="0" smtClean="0"/>
              <a:t> people live</a:t>
            </a:r>
            <a:endParaRPr lang="en-US" altLang="en-US" sz="2000" dirty="0" smtClean="0"/>
          </a:p>
          <a:p>
            <a:pPr>
              <a:lnSpc>
                <a:spcPct val="90000"/>
              </a:lnSpc>
            </a:pPr>
            <a:endParaRPr lang="en-GB" altLang="en-US" sz="2000" dirty="0"/>
          </a:p>
          <a:p>
            <a:pPr marL="366713" lvl="1" indent="0">
              <a:buNone/>
            </a:pPr>
            <a:r>
              <a:rPr lang="en-GB" dirty="0"/>
              <a:t>SELECT </a:t>
            </a:r>
            <a:r>
              <a:rPr lang="en-GB" dirty="0" err="1"/>
              <a:t>p.town</a:t>
            </a:r>
            <a:r>
              <a:rPr lang="en-GB" dirty="0"/>
              <a:t> FROM people p</a:t>
            </a:r>
          </a:p>
          <a:p>
            <a:pPr marL="366713" lvl="1" indent="0">
              <a:buNone/>
            </a:pPr>
            <a:r>
              <a:rPr lang="en-GB" dirty="0"/>
              <a:t>MINUS</a:t>
            </a:r>
          </a:p>
          <a:p>
            <a:pPr marL="366713" lvl="1" indent="0">
              <a:buNone/>
            </a:pPr>
            <a:r>
              <a:rPr lang="en-GB" dirty="0"/>
              <a:t>SELECT </a:t>
            </a:r>
            <a:r>
              <a:rPr lang="en-GB" dirty="0" err="1"/>
              <a:t>o.location</a:t>
            </a:r>
            <a:r>
              <a:rPr lang="en-GB" dirty="0"/>
              <a:t> FROM offices o</a:t>
            </a:r>
            <a:r>
              <a:rPr lang="en-GB" dirty="0" smtClean="0"/>
              <a:t>;</a:t>
            </a:r>
          </a:p>
          <a:p>
            <a:pPr marL="366713" lvl="1" indent="0">
              <a:buNone/>
            </a:pPr>
            <a:endParaRPr lang="en-GB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849897"/>
              </p:ext>
            </p:extLst>
          </p:nvPr>
        </p:nvGraphicFramePr>
        <p:xfrm>
          <a:off x="3563888" y="2348880"/>
          <a:ext cx="164319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43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TOWN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OLNEY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192185"/>
              </p:ext>
            </p:extLst>
          </p:nvPr>
        </p:nvGraphicFramePr>
        <p:xfrm>
          <a:off x="3635896" y="5373216"/>
          <a:ext cx="164319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43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TOWN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LUTON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94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71600" y="368647"/>
            <a:ext cx="7891462" cy="900113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dirty="0">
                <a:solidFill>
                  <a:srgbClr val="002060"/>
                </a:solidFill>
              </a:rP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5576" y="980729"/>
            <a:ext cx="7704856" cy="5256584"/>
          </a:xfrm>
        </p:spPr>
        <p:txBody>
          <a:bodyPr/>
          <a:lstStyle/>
          <a:p>
            <a:pPr eaLnBrk="1" hangingPunct="1"/>
            <a:r>
              <a:rPr lang="en-GB" sz="1600" dirty="0" smtClean="0"/>
              <a:t>Which type of query limits the number of columns, where do you specify this?</a:t>
            </a:r>
          </a:p>
          <a:p>
            <a:pPr lvl="1" eaLnBrk="1" hangingPunct="1"/>
            <a:endParaRPr lang="en-GB" sz="16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GB" sz="1600" dirty="0" smtClean="0"/>
              <a:t>Which </a:t>
            </a:r>
            <a:r>
              <a:rPr lang="en-GB" sz="1600" dirty="0"/>
              <a:t>type of query </a:t>
            </a:r>
            <a:r>
              <a:rPr lang="en-GB" sz="1600" dirty="0" smtClean="0"/>
              <a:t>limits the number of rows, where do you specify this?</a:t>
            </a:r>
          </a:p>
          <a:p>
            <a:pPr lvl="1" eaLnBrk="1" hangingPunct="1"/>
            <a:endParaRPr lang="en-GB" sz="16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GB" sz="1600" dirty="0" smtClean="0"/>
              <a:t>Where does the term Cartesian Product come from?</a:t>
            </a:r>
          </a:p>
          <a:p>
            <a:pPr lvl="1" eaLnBrk="1" hangingPunct="1"/>
            <a:endParaRPr lang="en-GB" sz="16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GB" sz="1600" dirty="0" smtClean="0"/>
              <a:t>How many columns should appear in the second statement of an intersect?</a:t>
            </a:r>
          </a:p>
          <a:p>
            <a:pPr lvl="1" eaLnBrk="1" hangingPunct="1"/>
            <a:endParaRPr lang="en-GB" sz="16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GB" sz="1600" dirty="0" smtClean="0"/>
              <a:t>What is the order of key words in a standard query?</a:t>
            </a:r>
          </a:p>
          <a:p>
            <a:pPr lvl="1" eaLnBrk="1" hangingPunct="1"/>
            <a:endParaRPr lang="en-GB" sz="16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GB" sz="1600" dirty="0" smtClean="0"/>
              <a:t>What are the two rules for union, intersect and minus?</a:t>
            </a:r>
          </a:p>
          <a:p>
            <a:pPr lvl="1" eaLnBrk="1" hangingPunct="1"/>
            <a:endParaRPr lang="en-GB" sz="16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GB" sz="1600" dirty="0" smtClean="0"/>
              <a:t>If the first and second statements have 3 columns, how many are shown in the result set?</a:t>
            </a:r>
          </a:p>
          <a:p>
            <a:pPr lvl="1" eaLnBrk="1" hangingPunct="1"/>
            <a:endParaRPr lang="en-GB" sz="16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GB" sz="1600" dirty="0" smtClean="0"/>
              <a:t>What happens to the result set of a query when you log off?</a:t>
            </a:r>
          </a:p>
          <a:p>
            <a:pPr lvl="1" eaLnBrk="1" hangingPunct="1"/>
            <a:endParaRPr lang="en-GB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36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Next Week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SQL built in functions</a:t>
            </a:r>
          </a:p>
          <a:p>
            <a:pPr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731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899592" y="817563"/>
            <a:ext cx="7344815" cy="1201737"/>
          </a:xfrm>
        </p:spPr>
        <p:txBody>
          <a:bodyPr/>
          <a:lstStyle/>
          <a:p>
            <a:r>
              <a:rPr lang="en-GB" altLang="en-US" dirty="0" smtClean="0"/>
              <a:t>Data Manipulation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916286"/>
            <a:ext cx="7129462" cy="4321026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GB" altLang="en-US" b="1" dirty="0" smtClean="0"/>
              <a:t>Q</a:t>
            </a:r>
            <a:r>
              <a:rPr lang="en-GB" altLang="en-US" dirty="0" smtClean="0"/>
              <a:t>uery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GB" altLang="en-US" b="1" dirty="0" smtClean="0"/>
              <a:t>U</a:t>
            </a:r>
            <a:r>
              <a:rPr lang="en-GB" altLang="en-US" dirty="0" smtClean="0"/>
              <a:t>pdate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GB" altLang="en-US" b="1" dirty="0" smtClean="0"/>
              <a:t>I</a:t>
            </a:r>
            <a:r>
              <a:rPr lang="en-GB" altLang="en-US" dirty="0" smtClean="0"/>
              <a:t>nsert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GB" altLang="en-US" b="1" dirty="0" smtClean="0"/>
              <a:t>D</a:t>
            </a:r>
            <a:r>
              <a:rPr lang="en-GB" altLang="en-US" dirty="0" smtClean="0"/>
              <a:t>elete</a:t>
            </a:r>
            <a:endParaRPr lang="en-GB" altLang="en-US" dirty="0"/>
          </a:p>
          <a:p>
            <a:pPr eaLnBrk="1" hangingPunct="1">
              <a:lnSpc>
                <a:spcPct val="80000"/>
              </a:lnSpc>
              <a:defRPr/>
            </a:pPr>
            <a:endParaRPr lang="en-GB" altLang="en-US" sz="2000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en-US" sz="2000" b="1" dirty="0" smtClean="0"/>
              <a:t>INSERT INTO </a:t>
            </a:r>
            <a:r>
              <a:rPr lang="en-GB" altLang="en-US" sz="2000" i="1" dirty="0" smtClean="0">
                <a:solidFill>
                  <a:srgbClr val="003366"/>
                </a:solidFill>
              </a:rPr>
              <a:t>customers (</a:t>
            </a:r>
            <a:r>
              <a:rPr lang="en-GB" altLang="en-US" sz="2000" i="1" dirty="0" err="1" smtClean="0">
                <a:solidFill>
                  <a:srgbClr val="003366"/>
                </a:solidFill>
              </a:rPr>
              <a:t>customer_id</a:t>
            </a:r>
            <a:r>
              <a:rPr lang="en-GB" altLang="en-US" sz="2000" i="1" dirty="0" smtClean="0">
                <a:solidFill>
                  <a:srgbClr val="003366"/>
                </a:solidFill>
              </a:rPr>
              <a:t>, surname, </a:t>
            </a:r>
            <a:r>
              <a:rPr lang="en-GB" altLang="en-US" sz="2000" i="1" dirty="0" err="1" smtClean="0">
                <a:solidFill>
                  <a:srgbClr val="003366"/>
                </a:solidFill>
              </a:rPr>
              <a:t>firstname</a:t>
            </a:r>
            <a:r>
              <a:rPr lang="en-GB" altLang="en-US" sz="2000" i="1" dirty="0" smtClean="0">
                <a:solidFill>
                  <a:srgbClr val="003366"/>
                </a:solidFill>
              </a:rPr>
              <a:t>)</a:t>
            </a:r>
            <a:r>
              <a:rPr lang="en-GB" altLang="en-US" sz="2000" dirty="0" smtClean="0"/>
              <a:t>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en-US" sz="2000" b="1" dirty="0"/>
              <a:t>VALUES</a:t>
            </a:r>
            <a:r>
              <a:rPr lang="en-GB" altLang="en-US" sz="2000" i="1" dirty="0" smtClean="0">
                <a:solidFill>
                  <a:srgbClr val="003366"/>
                </a:solidFill>
              </a:rPr>
              <a:t> (</a:t>
            </a:r>
            <a:r>
              <a:rPr lang="en-GB" altLang="en-US" sz="2000" dirty="0" smtClean="0"/>
              <a:t>100000</a:t>
            </a:r>
            <a:r>
              <a:rPr lang="en-GB" altLang="en-US" sz="2000" i="1" dirty="0" smtClean="0">
                <a:solidFill>
                  <a:srgbClr val="003366"/>
                </a:solidFill>
              </a:rPr>
              <a:t>,</a:t>
            </a:r>
            <a:r>
              <a:rPr lang="en-GB" sz="2000" dirty="0"/>
              <a:t> '</a:t>
            </a:r>
            <a:r>
              <a:rPr lang="en-GB" sz="2000" dirty="0" err="1"/>
              <a:t>SMITH','MARY</a:t>
            </a:r>
            <a:r>
              <a:rPr lang="en-GB" sz="2000" dirty="0"/>
              <a:t>')</a:t>
            </a:r>
            <a:r>
              <a:rPr lang="en-GB" altLang="en-US" sz="2000" i="1" dirty="0" smtClean="0">
                <a:solidFill>
                  <a:srgbClr val="003366"/>
                </a:solidFill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GB" altLang="en-US" sz="2000" i="1" dirty="0">
              <a:solidFill>
                <a:srgbClr val="003366"/>
              </a:solidFill>
            </a:endParaRPr>
          </a:p>
          <a:p>
            <a:pPr lvl="1" eaLnBrk="1" hangingPunct="1">
              <a:lnSpc>
                <a:spcPct val="80000"/>
              </a:lnSpc>
              <a:buNone/>
              <a:defRPr/>
            </a:pPr>
            <a:r>
              <a:rPr lang="en-GB" altLang="en-US" sz="2000" b="1" dirty="0"/>
              <a:t>UPDATE</a:t>
            </a:r>
            <a:r>
              <a:rPr lang="en-GB" altLang="en-US" sz="2000" dirty="0" smtClean="0"/>
              <a:t> </a:t>
            </a:r>
            <a:r>
              <a:rPr lang="en-GB" altLang="en-US" sz="2000" i="1" dirty="0" smtClean="0">
                <a:solidFill>
                  <a:srgbClr val="003366"/>
                </a:solidFill>
              </a:rPr>
              <a:t>customers</a:t>
            </a:r>
            <a:r>
              <a:rPr lang="en-GB" altLang="en-US" sz="2000" dirty="0" smtClean="0"/>
              <a:t> </a:t>
            </a:r>
            <a:r>
              <a:rPr lang="en-GB" altLang="en-US" sz="2000" b="1" dirty="0"/>
              <a:t>SET</a:t>
            </a:r>
            <a:r>
              <a:rPr lang="en-GB" altLang="en-US" sz="2000" dirty="0" smtClean="0"/>
              <a:t> </a:t>
            </a:r>
            <a:r>
              <a:rPr lang="en-GB" altLang="en-US" sz="2000" i="1" dirty="0" smtClean="0">
                <a:solidFill>
                  <a:srgbClr val="003366"/>
                </a:solidFill>
              </a:rPr>
              <a:t>surname = </a:t>
            </a:r>
            <a:r>
              <a:rPr lang="en-GB" sz="2000" dirty="0"/>
              <a:t>'MORRELL'</a:t>
            </a:r>
            <a:endParaRPr lang="en-GB" altLang="en-US" sz="2000" i="1" dirty="0">
              <a:solidFill>
                <a:srgbClr val="003366"/>
              </a:solidFill>
            </a:endParaRPr>
          </a:p>
          <a:p>
            <a:pPr lvl="1" eaLnBrk="1" hangingPunct="1">
              <a:lnSpc>
                <a:spcPct val="80000"/>
              </a:lnSpc>
              <a:buNone/>
              <a:defRPr/>
            </a:pPr>
            <a:r>
              <a:rPr lang="en-GB" altLang="en-US" sz="2000" b="1" dirty="0"/>
              <a:t>WHERE</a:t>
            </a:r>
            <a:r>
              <a:rPr lang="en-GB" altLang="en-US" sz="2000" i="1" dirty="0" smtClean="0">
                <a:solidFill>
                  <a:srgbClr val="003366"/>
                </a:solidFill>
              </a:rPr>
              <a:t> </a:t>
            </a:r>
            <a:r>
              <a:rPr lang="en-GB" altLang="en-US" sz="2000" i="1" dirty="0" err="1" smtClean="0">
                <a:solidFill>
                  <a:srgbClr val="003366"/>
                </a:solidFill>
              </a:rPr>
              <a:t>customer_id</a:t>
            </a:r>
            <a:r>
              <a:rPr lang="en-GB" altLang="en-US" sz="2000" i="1" dirty="0" smtClean="0">
                <a:solidFill>
                  <a:srgbClr val="003366"/>
                </a:solidFill>
              </a:rPr>
              <a:t> = </a:t>
            </a:r>
            <a:r>
              <a:rPr lang="en-GB" altLang="en-US" sz="2000" dirty="0"/>
              <a:t>100000</a:t>
            </a:r>
            <a:r>
              <a:rPr lang="en-GB" altLang="en-US" sz="2000" i="1" dirty="0" smtClean="0">
                <a:solidFill>
                  <a:srgbClr val="003366"/>
                </a:solidFill>
              </a:rPr>
              <a:t>;</a:t>
            </a:r>
          </a:p>
          <a:p>
            <a:pPr lvl="1" eaLnBrk="1" hangingPunct="1">
              <a:lnSpc>
                <a:spcPct val="80000"/>
              </a:lnSpc>
              <a:buNone/>
              <a:defRPr/>
            </a:pPr>
            <a:endParaRPr lang="en-GB" altLang="en-US" sz="2000" i="1" dirty="0">
              <a:solidFill>
                <a:srgbClr val="003366"/>
              </a:solidFill>
            </a:endParaRPr>
          </a:p>
          <a:p>
            <a:pPr lvl="1" eaLnBrk="1" hangingPunct="1">
              <a:lnSpc>
                <a:spcPct val="80000"/>
              </a:lnSpc>
              <a:buNone/>
              <a:defRPr/>
            </a:pPr>
            <a:r>
              <a:rPr lang="en-GB" altLang="en-US" sz="2000" b="1" dirty="0"/>
              <a:t>DELETE</a:t>
            </a:r>
            <a:r>
              <a:rPr lang="en-GB" altLang="en-US" sz="2000" dirty="0"/>
              <a:t> </a:t>
            </a:r>
            <a:r>
              <a:rPr lang="en-GB" altLang="en-US" sz="2000" b="1" dirty="0"/>
              <a:t>FROM</a:t>
            </a:r>
            <a:r>
              <a:rPr lang="en-GB" altLang="en-US" sz="2000" dirty="0"/>
              <a:t> </a:t>
            </a:r>
            <a:r>
              <a:rPr lang="en-GB" altLang="en-US" sz="2000" i="1" dirty="0" smtClean="0">
                <a:solidFill>
                  <a:srgbClr val="003366"/>
                </a:solidFill>
              </a:rPr>
              <a:t>customers</a:t>
            </a:r>
          </a:p>
          <a:p>
            <a:pPr lvl="1" eaLnBrk="1" hangingPunct="1">
              <a:lnSpc>
                <a:spcPct val="80000"/>
              </a:lnSpc>
              <a:buNone/>
              <a:defRPr/>
            </a:pPr>
            <a:r>
              <a:rPr lang="en-GB" altLang="en-US" sz="2000" b="1" dirty="0"/>
              <a:t>WHERE</a:t>
            </a:r>
            <a:r>
              <a:rPr lang="en-GB" altLang="en-US" sz="2000" i="1" dirty="0" smtClean="0">
                <a:solidFill>
                  <a:srgbClr val="003366"/>
                </a:solidFill>
              </a:rPr>
              <a:t> </a:t>
            </a:r>
            <a:r>
              <a:rPr lang="en-GB" altLang="en-US" sz="2000" i="1" dirty="0" err="1" smtClean="0">
                <a:solidFill>
                  <a:srgbClr val="003366"/>
                </a:solidFill>
              </a:rPr>
              <a:t>customer_id</a:t>
            </a:r>
            <a:r>
              <a:rPr lang="en-GB" altLang="en-US" sz="2000" i="1" dirty="0" smtClean="0">
                <a:solidFill>
                  <a:srgbClr val="003366"/>
                </a:solidFill>
              </a:rPr>
              <a:t> = 100000;</a:t>
            </a:r>
            <a:endParaRPr lang="en-GB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5501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900113" y="817563"/>
            <a:ext cx="7343775" cy="1201737"/>
          </a:xfrm>
        </p:spPr>
        <p:txBody>
          <a:bodyPr/>
          <a:lstStyle/>
          <a:p>
            <a:r>
              <a:rPr lang="en-GB" altLang="en-US" sz="2800" dirty="0" smtClean="0"/>
              <a:t>QUERIES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755576" y="1844824"/>
            <a:ext cx="7632848" cy="41767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dirty="0" smtClean="0"/>
              <a:t>The result of any relational operation is another relation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dirty="0" err="1"/>
              <a:t>i</a:t>
            </a:r>
            <a:r>
              <a:rPr lang="en-GB" altLang="en-US" dirty="0" err="1" smtClean="0"/>
              <a:t>e</a:t>
            </a:r>
            <a:r>
              <a:rPr lang="en-GB" altLang="en-US" dirty="0" smtClean="0"/>
              <a:t> queries return tables (relations) of data</a:t>
            </a:r>
          </a:p>
          <a:p>
            <a:pPr lvl="1" eaLnBrk="1" hangingPunct="1">
              <a:lnSpc>
                <a:spcPct val="80000"/>
              </a:lnSpc>
            </a:pPr>
            <a:endParaRPr lang="en-GB" altLang="en-US" dirty="0" smtClean="0"/>
          </a:p>
          <a:p>
            <a:pPr eaLnBrk="1" hangingPunct="1">
              <a:lnSpc>
                <a:spcPct val="80000"/>
              </a:lnSpc>
            </a:pPr>
            <a:r>
              <a:rPr lang="en-GB" altLang="en-US" dirty="0" smtClean="0"/>
              <a:t>Algebraic operations are </a:t>
            </a:r>
            <a:r>
              <a:rPr lang="en-GB" altLang="en-US" i="1" dirty="0" smtClean="0">
                <a:solidFill>
                  <a:schemeClr val="bg2">
                    <a:lumMod val="10000"/>
                  </a:schemeClr>
                </a:solidFill>
              </a:rPr>
              <a:t>read only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dirty="0" err="1" smtClean="0"/>
              <a:t>ie</a:t>
            </a:r>
            <a:r>
              <a:rPr lang="en-GB" altLang="en-US" dirty="0" smtClean="0"/>
              <a:t>: derive relation from another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dirty="0" smtClean="0"/>
              <a:t>They don’t make any changes to the data</a:t>
            </a:r>
          </a:p>
          <a:p>
            <a:pPr lvl="1" eaLnBrk="1" hangingPunct="1">
              <a:lnSpc>
                <a:spcPct val="80000"/>
              </a:lnSpc>
            </a:pPr>
            <a:endParaRPr lang="en-GB" altLang="en-US" dirty="0" smtClean="0"/>
          </a:p>
          <a:p>
            <a:pPr eaLnBrk="1" hangingPunct="1">
              <a:lnSpc>
                <a:spcPct val="80000"/>
              </a:lnSpc>
            </a:pPr>
            <a:r>
              <a:rPr lang="en-GB" altLang="en-US" dirty="0" smtClean="0"/>
              <a:t>Result of a query is </a:t>
            </a:r>
            <a:r>
              <a:rPr lang="en-GB" altLang="en-US" i="1" dirty="0">
                <a:solidFill>
                  <a:schemeClr val="bg2">
                    <a:lumMod val="10000"/>
                  </a:schemeClr>
                </a:solidFill>
              </a:rPr>
              <a:t>transient</a:t>
            </a:r>
            <a:r>
              <a:rPr lang="en-GB" altLang="en-US" dirty="0" smtClean="0"/>
              <a:t>, not permanent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dirty="0" smtClean="0"/>
              <a:t>Can make persistent using (</a:t>
            </a:r>
            <a:r>
              <a:rPr lang="en-GB" altLang="en-US" dirty="0" err="1" smtClean="0"/>
              <a:t>DDL</a:t>
            </a:r>
            <a:r>
              <a:rPr lang="en-GB" altLang="en-US" dirty="0" smtClean="0"/>
              <a:t>) views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453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900113" y="817563"/>
            <a:ext cx="7343775" cy="1201737"/>
          </a:xfrm>
        </p:spPr>
        <p:txBody>
          <a:bodyPr/>
          <a:lstStyle/>
          <a:p>
            <a:r>
              <a:rPr lang="en-GB" altLang="en-US" sz="2800" dirty="0" smtClean="0"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1772816"/>
            <a:ext cx="7488237" cy="4393034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GB" altLang="en-US" dirty="0" smtClean="0"/>
              <a:t>Basic form of a query:</a:t>
            </a:r>
          </a:p>
          <a:p>
            <a:pPr eaLnBrk="1" hangingPunct="1">
              <a:lnSpc>
                <a:spcPct val="80000"/>
              </a:lnSpc>
              <a:defRPr/>
            </a:pPr>
            <a:endParaRPr lang="en-GB" altLang="en-US" dirty="0" smtClean="0"/>
          </a:p>
          <a:p>
            <a:pPr lvl="1" eaLnBrk="1" hangingPunct="1">
              <a:lnSpc>
                <a:spcPct val="80000"/>
              </a:lnSpc>
              <a:buFont typeface="Brush Script MT" pitchFamily="66" charset="0"/>
              <a:buNone/>
              <a:defRPr/>
            </a:pPr>
            <a:r>
              <a:rPr lang="en-GB" altLang="en-US" sz="2000" dirty="0" smtClean="0"/>
              <a:t>SELECT </a:t>
            </a:r>
            <a:r>
              <a:rPr lang="en-GB" altLang="en-US" sz="2000" i="1" dirty="0" err="1">
                <a:solidFill>
                  <a:srgbClr val="003366"/>
                </a:solidFill>
              </a:rPr>
              <a:t>customer_id</a:t>
            </a:r>
            <a:r>
              <a:rPr lang="en-GB" altLang="en-US" sz="2000" i="1" dirty="0">
                <a:solidFill>
                  <a:srgbClr val="003366"/>
                </a:solidFill>
              </a:rPr>
              <a:t>, </a:t>
            </a:r>
            <a:r>
              <a:rPr lang="en-GB" altLang="en-US" sz="2000" i="1" dirty="0" err="1">
                <a:solidFill>
                  <a:srgbClr val="003366"/>
                </a:solidFill>
              </a:rPr>
              <a:t>firstname</a:t>
            </a:r>
            <a:r>
              <a:rPr lang="en-GB" altLang="en-US" sz="2000" i="1" dirty="0">
                <a:solidFill>
                  <a:srgbClr val="003366"/>
                </a:solidFill>
              </a:rPr>
              <a:t>, surname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en-US" sz="2000" dirty="0" smtClean="0"/>
              <a:t>FROM </a:t>
            </a:r>
            <a:r>
              <a:rPr lang="en-GB" altLang="en-US" sz="2000" i="1" dirty="0" smtClean="0">
                <a:solidFill>
                  <a:srgbClr val="003366"/>
                </a:solidFill>
              </a:rPr>
              <a:t>customers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en-US" sz="2000" i="1" dirty="0" smtClean="0">
                <a:solidFill>
                  <a:srgbClr val="003366"/>
                </a:solidFill>
              </a:rPr>
              <a:t> </a:t>
            </a:r>
            <a:endParaRPr lang="en-GB" altLang="en-US" sz="2000" i="1" dirty="0">
              <a:solidFill>
                <a:srgbClr val="003366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GB" altLang="en-US" sz="2000" i="1" dirty="0" smtClean="0">
              <a:solidFill>
                <a:srgbClr val="003366"/>
              </a:solidFill>
            </a:endParaRPr>
          </a:p>
          <a:p>
            <a:pPr marL="273050" lvl="1" eaLnBrk="1" hangingPunct="1">
              <a:lnSpc>
                <a:spcPct val="80000"/>
              </a:lnSpc>
              <a:defRPr/>
            </a:pPr>
            <a:r>
              <a:rPr lang="en-GB" altLang="en-US" sz="2400" dirty="0" smtClean="0"/>
              <a:t>Statement can be over one or more lines</a:t>
            </a:r>
          </a:p>
          <a:p>
            <a:pPr marL="547687" lvl="2" eaLnBrk="1" hangingPunct="1">
              <a:lnSpc>
                <a:spcPct val="80000"/>
              </a:lnSpc>
              <a:defRPr/>
            </a:pPr>
            <a:r>
              <a:rPr lang="en-GB" altLang="en-US" dirty="0" smtClean="0"/>
              <a:t>Error messages are by line number</a:t>
            </a:r>
          </a:p>
          <a:p>
            <a:pPr marL="273050" lvl="1" eaLnBrk="1" hangingPunct="1">
              <a:lnSpc>
                <a:spcPct val="80000"/>
              </a:lnSpc>
              <a:defRPr/>
            </a:pPr>
            <a:r>
              <a:rPr lang="en-GB" altLang="en-US" sz="2400" dirty="0" smtClean="0"/>
              <a:t>Convention has keywords left aligned</a:t>
            </a:r>
          </a:p>
          <a:p>
            <a:pPr marL="273050" lvl="1" eaLnBrk="1" hangingPunct="1">
              <a:lnSpc>
                <a:spcPct val="80000"/>
              </a:lnSpc>
              <a:defRPr/>
            </a:pPr>
            <a:r>
              <a:rPr lang="en-GB" altLang="en-US" sz="2400" dirty="0"/>
              <a:t>Avoid * in select statements</a:t>
            </a:r>
          </a:p>
          <a:p>
            <a:pPr marL="273050" lvl="1" eaLnBrk="1" hangingPunct="1">
              <a:lnSpc>
                <a:spcPct val="80000"/>
              </a:lnSpc>
              <a:defRPr/>
            </a:pPr>
            <a:endParaRPr lang="en-GB" altLang="en-US" sz="2400" dirty="0" smtClean="0"/>
          </a:p>
          <a:p>
            <a:pPr marL="273050" lvl="1" eaLnBrk="1" hangingPunct="1">
              <a:lnSpc>
                <a:spcPct val="80000"/>
              </a:lnSpc>
              <a:defRPr/>
            </a:pPr>
            <a:r>
              <a:rPr lang="en-GB" altLang="en-US" sz="2400" dirty="0" smtClean="0"/>
              <a:t>Oracle </a:t>
            </a:r>
            <a:r>
              <a:rPr lang="en-GB" altLang="en-US" sz="2400" dirty="0"/>
              <a:t>SQL is </a:t>
            </a:r>
            <a:r>
              <a:rPr lang="en-GB" altLang="en-US" sz="2400" b="1" i="1" dirty="0">
                <a:solidFill>
                  <a:schemeClr val="bg2">
                    <a:lumMod val="10000"/>
                  </a:schemeClr>
                </a:solidFill>
              </a:rPr>
              <a:t>not</a:t>
            </a:r>
            <a:r>
              <a:rPr lang="en-GB" altLang="en-US" sz="2400" i="1" dirty="0">
                <a:solidFill>
                  <a:schemeClr val="bg2">
                    <a:lumMod val="10000"/>
                  </a:schemeClr>
                </a:solidFill>
              </a:rPr>
              <a:t> case sensitive</a:t>
            </a:r>
          </a:p>
          <a:p>
            <a:pPr marL="273050" lvl="1" eaLnBrk="1" hangingPunct="1">
              <a:lnSpc>
                <a:spcPct val="80000"/>
              </a:lnSpc>
              <a:defRPr/>
            </a:pPr>
            <a:r>
              <a:rPr lang="en-GB" altLang="en-US" sz="2400" dirty="0"/>
              <a:t>Oracle stores data as </a:t>
            </a:r>
            <a:r>
              <a:rPr lang="en-GB" altLang="en-US" sz="2400" i="1" dirty="0">
                <a:solidFill>
                  <a:schemeClr val="bg2">
                    <a:lumMod val="10000"/>
                  </a:schemeClr>
                </a:solidFill>
              </a:rPr>
              <a:t>case </a:t>
            </a:r>
            <a:r>
              <a:rPr lang="en-GB" altLang="en-US" sz="2400" i="1" dirty="0" smtClean="0">
                <a:solidFill>
                  <a:schemeClr val="bg2">
                    <a:lumMod val="10000"/>
                  </a:schemeClr>
                </a:solidFill>
              </a:rPr>
              <a:t>sensitive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5784" y="2636912"/>
            <a:ext cx="7058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hangingPunct="1">
              <a:lnSpc>
                <a:spcPct val="150000"/>
              </a:lnSpc>
              <a:buFont typeface="Brush Script MT" pitchFamily="66" charset="0"/>
              <a:buNone/>
              <a:defRPr/>
            </a:pPr>
            <a:r>
              <a:rPr lang="en-GB" altLang="en-US" sz="2000" i="1" dirty="0" smtClean="0">
                <a:solidFill>
                  <a:srgbClr val="003366"/>
                </a:solidFill>
              </a:rPr>
              <a:t>                              c</a:t>
            </a:r>
          </a:p>
          <a:p>
            <a:pPr lvl="1" eaLnBrk="1" hangingPunct="1">
              <a:lnSpc>
                <a:spcPct val="150000"/>
              </a:lnSpc>
              <a:buFont typeface="Brush Script MT" pitchFamily="66" charset="0"/>
              <a:buNone/>
              <a:defRPr/>
            </a:pPr>
            <a:r>
              <a:rPr lang="en-GB" altLang="en-US" sz="2000" dirty="0" smtClean="0"/>
              <a:t>WHERE </a:t>
            </a:r>
            <a:r>
              <a:rPr lang="en-GB" altLang="en-US" sz="2000" i="1" dirty="0" err="1">
                <a:solidFill>
                  <a:srgbClr val="003366"/>
                </a:solidFill>
              </a:rPr>
              <a:t>firstname</a:t>
            </a:r>
            <a:r>
              <a:rPr lang="en-GB" altLang="en-US" sz="2000" i="1" dirty="0">
                <a:solidFill>
                  <a:srgbClr val="003366"/>
                </a:solidFill>
              </a:rPr>
              <a:t> </a:t>
            </a:r>
            <a:r>
              <a:rPr lang="en-GB" altLang="en-US" sz="2000" dirty="0"/>
              <a:t>= </a:t>
            </a:r>
            <a:r>
              <a:rPr lang="en-US" altLang="en-US" sz="2000" dirty="0"/>
              <a:t>'</a:t>
            </a:r>
            <a:r>
              <a:rPr lang="en-GB" altLang="en-US" sz="2000" dirty="0" smtClean="0"/>
              <a:t>CAROLE</a:t>
            </a:r>
            <a:r>
              <a:rPr lang="en-US" altLang="en-US" sz="2000" dirty="0" smtClean="0"/>
              <a:t>'; </a:t>
            </a:r>
            <a:r>
              <a:rPr lang="en-US" altLang="en-US" sz="2000" i="1" dirty="0" smtClean="0">
                <a:solidFill>
                  <a:schemeClr val="accent4">
                    <a:lumMod val="50000"/>
                  </a:schemeClr>
                </a:solidFill>
              </a:rPr>
              <a:t>- -WHERE clause is optional</a:t>
            </a:r>
            <a:endParaRPr lang="en-GB" altLang="en-US" sz="2000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14936" y="278092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192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116013" y="692150"/>
            <a:ext cx="6964362" cy="1201738"/>
          </a:xfrm>
        </p:spPr>
        <p:txBody>
          <a:bodyPr/>
          <a:lstStyle/>
          <a:p>
            <a:r>
              <a:rPr lang="en-GB" altLang="en-US" dirty="0" smtClean="0"/>
              <a:t>Relational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1773238"/>
            <a:ext cx="7345363" cy="43926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GB" altLang="en-US" dirty="0" smtClean="0"/>
              <a:t>7 main groupings</a:t>
            </a:r>
          </a:p>
          <a:p>
            <a:pPr eaLnBrk="1" hangingPunct="1">
              <a:lnSpc>
                <a:spcPct val="80000"/>
              </a:lnSpc>
              <a:defRPr/>
            </a:pPr>
            <a:endParaRPr lang="en-GB" altLang="en-US" sz="700" dirty="0" smtClean="0"/>
          </a:p>
          <a:p>
            <a:pPr marL="776287" lvl="2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GB" altLang="en-US" dirty="0" smtClean="0"/>
              <a:t>Projections</a:t>
            </a:r>
          </a:p>
          <a:p>
            <a:pPr marL="776287" lvl="2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GB" altLang="en-US" dirty="0" smtClean="0"/>
              <a:t>Restriction</a:t>
            </a:r>
          </a:p>
          <a:p>
            <a:pPr marL="776287" lvl="2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GB" altLang="en-US" dirty="0" smtClean="0"/>
              <a:t>Cartesian product</a:t>
            </a:r>
          </a:p>
          <a:p>
            <a:pPr marL="776287" lvl="2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GB" altLang="en-US" dirty="0" smtClean="0"/>
              <a:t>Union, intersection and differences (minus)</a:t>
            </a:r>
          </a:p>
          <a:p>
            <a:pPr marL="776287" lvl="2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GB" altLang="en-US" dirty="0" smtClean="0"/>
              <a:t>Join and natural join</a:t>
            </a:r>
          </a:p>
          <a:p>
            <a:pPr marL="776287" lvl="2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GB" altLang="en-US" dirty="0" smtClean="0"/>
              <a:t>Division</a:t>
            </a:r>
          </a:p>
          <a:p>
            <a:pPr marL="776287" lvl="2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GB" altLang="en-US" dirty="0" smtClean="0"/>
              <a:t>Factoring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3153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620713"/>
            <a:ext cx="7497762" cy="863600"/>
          </a:xfrm>
          <a:noFill/>
        </p:spPr>
        <p:txBody>
          <a:bodyPr/>
          <a:lstStyle/>
          <a:p>
            <a:r>
              <a:rPr lang="en-GB" altLang="en-US" dirty="0" smtClean="0">
                <a:solidFill>
                  <a:srgbClr val="002060"/>
                </a:solidFill>
              </a:rPr>
              <a:t>Scenario</a:t>
            </a:r>
            <a:endParaRPr lang="en-GB" altLang="en-US" dirty="0">
              <a:solidFill>
                <a:srgbClr val="002060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584" y="1700213"/>
            <a:ext cx="7560766" cy="43926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dirty="0" smtClean="0"/>
              <a:t>Scenario based on customers table as below</a:t>
            </a:r>
            <a:endParaRPr lang="en-GB" altLang="en-US" i="1" dirty="0" smtClean="0">
              <a:solidFill>
                <a:srgbClr val="003366"/>
              </a:solidFill>
            </a:endParaRPr>
          </a:p>
          <a:p>
            <a:pPr>
              <a:lnSpc>
                <a:spcPct val="90000"/>
              </a:lnSpc>
            </a:pPr>
            <a:endParaRPr lang="en-GB" altLang="en-US" i="1" dirty="0" smtClean="0">
              <a:solidFill>
                <a:srgbClr val="003366"/>
              </a:solidFill>
            </a:endParaRPr>
          </a:p>
          <a:p>
            <a:pPr marL="742950" lvl="1" indent="-28575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i="1" dirty="0" smtClean="0">
                <a:solidFill>
                  <a:srgbClr val="003366"/>
                </a:solidFill>
              </a:rPr>
              <a:t>customers </a:t>
            </a:r>
            <a:r>
              <a:rPr lang="en-US" altLang="en-US" sz="2000" dirty="0"/>
              <a:t>(customer_id</a:t>
            </a:r>
            <a:r>
              <a:rPr lang="en-US" altLang="en-US" sz="2000" dirty="0" smtClean="0"/>
              <a:t>, surname, firstname,title,town,phone)</a:t>
            </a:r>
          </a:p>
          <a:p>
            <a:pPr marL="742950" lvl="1" indent="-285750">
              <a:lnSpc>
                <a:spcPct val="90000"/>
              </a:lnSpc>
            </a:pPr>
            <a:endParaRPr lang="en-GB" altLang="en-US" sz="2000" dirty="0" smtClean="0"/>
          </a:p>
          <a:p>
            <a:pPr marL="722313" lvl="1" indent="-447675">
              <a:buFont typeface="Wingdings 2" pitchFamily="18" charset="2"/>
              <a:buNone/>
            </a:pPr>
            <a:r>
              <a:rPr lang="en-GB" sz="2000" dirty="0" smtClean="0"/>
              <a:t>1000, SULLAH, JANE, MISS, NORTHAMPTON,   012345555</a:t>
            </a:r>
          </a:p>
          <a:p>
            <a:pPr marL="722313" lvl="1" indent="-447675">
              <a:buFont typeface="Wingdings 2" pitchFamily="18" charset="2"/>
              <a:buNone/>
            </a:pPr>
            <a:r>
              <a:rPr lang="en-GB" sz="2000" dirty="0" smtClean="0"/>
              <a:t>1001, JONES,   LISA,   MRS,  NORTHAMPTON,   012346666</a:t>
            </a:r>
          </a:p>
          <a:p>
            <a:pPr marL="722313" lvl="1" indent="-447675">
              <a:buFont typeface="Wingdings 2" pitchFamily="18" charset="2"/>
              <a:buNone/>
            </a:pPr>
            <a:r>
              <a:rPr lang="en-GB" sz="2000" dirty="0" smtClean="0"/>
              <a:t>1002, AHMED, MO,    MR,    NORTHAMPTON,   0123427777</a:t>
            </a:r>
            <a:endParaRPr lang="en-US" altLang="en-US" sz="2000" dirty="0" smtClean="0"/>
          </a:p>
          <a:p>
            <a:pPr marL="742950" lvl="1" indent="-285750">
              <a:lnSpc>
                <a:spcPct val="90000"/>
              </a:lnSpc>
              <a:buFont typeface="Wingdings" pitchFamily="2" charset="2"/>
              <a:buNone/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4890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Projection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116013" y="1916113"/>
            <a:ext cx="7127875" cy="4176712"/>
          </a:xfrm>
        </p:spPr>
        <p:txBody>
          <a:bodyPr/>
          <a:lstStyle/>
          <a:p>
            <a:r>
              <a:rPr lang="en-GB" altLang="en-US" dirty="0" smtClean="0"/>
              <a:t>Basic query</a:t>
            </a:r>
          </a:p>
          <a:p>
            <a:r>
              <a:rPr lang="en-GB" altLang="en-US" dirty="0" smtClean="0"/>
              <a:t>Lists (</a:t>
            </a:r>
            <a:r>
              <a:rPr lang="en-GB" altLang="en-US" i="1" dirty="0" smtClean="0">
                <a:solidFill>
                  <a:schemeClr val="tx2">
                    <a:lumMod val="50000"/>
                  </a:schemeClr>
                </a:solidFill>
              </a:rPr>
              <a:t>projects</a:t>
            </a:r>
            <a:r>
              <a:rPr lang="en-GB" altLang="en-US" dirty="0" smtClean="0"/>
              <a:t>) specific columns/attributes</a:t>
            </a:r>
          </a:p>
          <a:p>
            <a:pPr lvl="1"/>
            <a:r>
              <a:rPr lang="en-GB" dirty="0" smtClean="0"/>
              <a:t>Separated by commas</a:t>
            </a:r>
            <a:endParaRPr lang="en-GB" altLang="en-US" dirty="0" smtClean="0"/>
          </a:p>
          <a:p>
            <a:r>
              <a:rPr lang="en-GB" altLang="en-US" dirty="0" smtClean="0"/>
              <a:t>Good practice to use projection instead of *</a:t>
            </a:r>
          </a:p>
          <a:p>
            <a:r>
              <a:rPr lang="en-GB" altLang="en-US" dirty="0" smtClean="0"/>
              <a:t>Why? </a:t>
            </a:r>
          </a:p>
          <a:p>
            <a:pPr marL="273050" lvl="1"/>
            <a:r>
              <a:rPr lang="en-GB" sz="2400" dirty="0" smtClean="0"/>
              <a:t>Example </a:t>
            </a:r>
          </a:p>
          <a:p>
            <a:pPr marL="274637" lvl="2" indent="0">
              <a:buNone/>
            </a:pPr>
            <a:r>
              <a:rPr lang="en-GB" dirty="0" smtClean="0"/>
              <a:t>	SELECT </a:t>
            </a:r>
            <a:r>
              <a:rPr lang="en-GB" i="1" dirty="0" err="1" smtClean="0">
                <a:solidFill>
                  <a:srgbClr val="002060"/>
                </a:solidFill>
              </a:rPr>
              <a:t>object_name</a:t>
            </a:r>
            <a:r>
              <a:rPr lang="en-GB" dirty="0" smtClean="0">
                <a:solidFill>
                  <a:srgbClr val="002060"/>
                </a:solidFill>
              </a:rPr>
              <a:t>,</a:t>
            </a:r>
            <a:r>
              <a:rPr lang="en-GB" dirty="0"/>
              <a:t> </a:t>
            </a:r>
            <a:r>
              <a:rPr lang="en-GB" i="1" dirty="0" err="1">
                <a:solidFill>
                  <a:srgbClr val="002060"/>
                </a:solidFill>
              </a:rPr>
              <a:t>object_type</a:t>
            </a:r>
            <a:endParaRPr lang="en-GB" altLang="en-US" i="1" dirty="0">
              <a:solidFill>
                <a:srgbClr val="002060"/>
              </a:solidFill>
            </a:endParaRPr>
          </a:p>
          <a:p>
            <a:pPr lvl="1">
              <a:lnSpc>
                <a:spcPct val="80000"/>
              </a:lnSpc>
              <a:buFont typeface="Verdana" pitchFamily="34" charset="0"/>
              <a:buNone/>
            </a:pPr>
            <a:r>
              <a:rPr lang="en-GB" altLang="en-US" sz="2000" dirty="0" smtClean="0"/>
              <a:t>OR</a:t>
            </a:r>
          </a:p>
          <a:p>
            <a:pPr lvl="1">
              <a:lnSpc>
                <a:spcPct val="80000"/>
              </a:lnSpc>
              <a:buFont typeface="Verdana" pitchFamily="34" charset="0"/>
              <a:buNone/>
            </a:pPr>
            <a:r>
              <a:rPr lang="en-GB" altLang="en-US" sz="2000" dirty="0" smtClean="0"/>
              <a:t>		SELECT </a:t>
            </a:r>
            <a:r>
              <a:rPr lang="en-GB" altLang="en-US" sz="2000" i="1" dirty="0" err="1" smtClean="0">
                <a:solidFill>
                  <a:srgbClr val="002060"/>
                </a:solidFill>
              </a:rPr>
              <a:t>student_id</a:t>
            </a:r>
            <a:r>
              <a:rPr lang="en-GB" altLang="en-US" sz="2000" i="1" dirty="0">
                <a:solidFill>
                  <a:srgbClr val="002060"/>
                </a:solidFill>
              </a:rPr>
              <a:t>, </a:t>
            </a:r>
            <a:r>
              <a:rPr lang="en-GB" altLang="en-US" sz="2000" i="1" dirty="0" err="1" smtClean="0">
                <a:solidFill>
                  <a:srgbClr val="002060"/>
                </a:solidFill>
              </a:rPr>
              <a:t>date_of_birth</a:t>
            </a:r>
            <a:r>
              <a:rPr lang="en-GB" altLang="en-US" sz="2000" i="1" dirty="0" smtClean="0">
                <a:solidFill>
                  <a:srgbClr val="002060"/>
                </a:solidFill>
              </a:rPr>
              <a:t>, address</a:t>
            </a:r>
            <a:endParaRPr lang="en-GB" altLang="en-US" sz="20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11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Custom 1">
      <a:dk1>
        <a:sysClr val="windowText" lastClr="000000"/>
      </a:dk1>
      <a:lt1>
        <a:srgbClr val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20197</TotalTime>
  <Words>1461</Words>
  <Application>Microsoft Office PowerPoint</Application>
  <PresentationFormat>On-screen Show (4:3)</PresentationFormat>
  <Paragraphs>506</Paragraphs>
  <Slides>34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Brush Script MT</vt:lpstr>
      <vt:lpstr>Calibri</vt:lpstr>
      <vt:lpstr>Calibri Light</vt:lpstr>
      <vt:lpstr>Constantia</vt:lpstr>
      <vt:lpstr>Franklin Gothic Book</vt:lpstr>
      <vt:lpstr>Rage Italic</vt:lpstr>
      <vt:lpstr>Verdana</vt:lpstr>
      <vt:lpstr>Wingdings</vt:lpstr>
      <vt:lpstr>Wingdings 2</vt:lpstr>
      <vt:lpstr>Pushpin</vt:lpstr>
      <vt:lpstr>Databases 2 Relational Algebra</vt:lpstr>
      <vt:lpstr>Objectives</vt:lpstr>
      <vt:lpstr>Review</vt:lpstr>
      <vt:lpstr>Data Manipulation Language</vt:lpstr>
      <vt:lpstr>QUERIES</vt:lpstr>
      <vt:lpstr>Queries</vt:lpstr>
      <vt:lpstr>Relational Algebra</vt:lpstr>
      <vt:lpstr>Scenario</vt:lpstr>
      <vt:lpstr>Projection</vt:lpstr>
      <vt:lpstr>Projection Example</vt:lpstr>
      <vt:lpstr>Projection</vt:lpstr>
      <vt:lpstr>Restriction</vt:lpstr>
      <vt:lpstr>Restriction Example</vt:lpstr>
      <vt:lpstr>Restriction</vt:lpstr>
      <vt:lpstr>Activity Scenario</vt:lpstr>
      <vt:lpstr>Cartesian Product</vt:lpstr>
      <vt:lpstr>Cartesian Example</vt:lpstr>
      <vt:lpstr>Cartesian Product</vt:lpstr>
      <vt:lpstr>Union</vt:lpstr>
      <vt:lpstr>Union</vt:lpstr>
      <vt:lpstr>Union</vt:lpstr>
      <vt:lpstr>Union</vt:lpstr>
      <vt:lpstr>Union</vt:lpstr>
      <vt:lpstr>Union</vt:lpstr>
      <vt:lpstr>Intersect</vt:lpstr>
      <vt:lpstr>Intersect</vt:lpstr>
      <vt:lpstr>Intersect </vt:lpstr>
      <vt:lpstr>Intersect</vt:lpstr>
      <vt:lpstr>Difference / Minus</vt:lpstr>
      <vt:lpstr>Minus</vt:lpstr>
      <vt:lpstr>Minus</vt:lpstr>
      <vt:lpstr>Minus</vt:lpstr>
      <vt:lpstr>Review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2 CSY2038</dc:title>
  <dc:creator>Carole Morrell</dc:creator>
  <cp:lastModifiedBy>Aasish Thapa</cp:lastModifiedBy>
  <cp:revision>134</cp:revision>
  <dcterms:created xsi:type="dcterms:W3CDTF">2015-08-21T13:35:31Z</dcterms:created>
  <dcterms:modified xsi:type="dcterms:W3CDTF">2020-11-08T02:58:52Z</dcterms:modified>
</cp:coreProperties>
</file>