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5" r:id="rId1"/>
  </p:sldMasterIdLst>
  <p:sldIdLst>
    <p:sldId id="256" r:id="rId2"/>
    <p:sldId id="261" r:id="rId3"/>
    <p:sldId id="257" r:id="rId4"/>
    <p:sldId id="258" r:id="rId5"/>
    <p:sldId id="259" r:id="rId6"/>
    <p:sldId id="260" r:id="rId7"/>
    <p:sldId id="267" r:id="rId8"/>
    <p:sldId id="266"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23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373641-95D2-40E4-8BF3-099C2EF6DF8B}"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5035F-45CC-4EE5-A45F-C43227780C80}" type="slidenum">
              <a:rPr lang="en-IN" smtClean="0"/>
              <a:t>‹#›</a:t>
            </a:fld>
            <a:endParaRPr lang="en-IN"/>
          </a:p>
        </p:txBody>
      </p:sp>
    </p:spTree>
    <p:extLst>
      <p:ext uri="{BB962C8B-B14F-4D97-AF65-F5344CB8AC3E}">
        <p14:creationId xmlns:p14="http://schemas.microsoft.com/office/powerpoint/2010/main" val="2687021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373641-95D2-40E4-8BF3-099C2EF6DF8B}"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5035F-45CC-4EE5-A45F-C43227780C80}" type="slidenum">
              <a:rPr lang="en-IN" smtClean="0"/>
              <a:t>‹#›</a:t>
            </a:fld>
            <a:endParaRPr lang="en-IN"/>
          </a:p>
        </p:txBody>
      </p:sp>
    </p:spTree>
    <p:extLst>
      <p:ext uri="{BB962C8B-B14F-4D97-AF65-F5344CB8AC3E}">
        <p14:creationId xmlns:p14="http://schemas.microsoft.com/office/powerpoint/2010/main" val="2686976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373641-95D2-40E4-8BF3-099C2EF6DF8B}"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5035F-45CC-4EE5-A45F-C43227780C80}" type="slidenum">
              <a:rPr lang="en-IN" smtClean="0"/>
              <a:t>‹#›</a:t>
            </a:fld>
            <a:endParaRPr lang="en-IN"/>
          </a:p>
        </p:txBody>
      </p:sp>
    </p:spTree>
    <p:extLst>
      <p:ext uri="{BB962C8B-B14F-4D97-AF65-F5344CB8AC3E}">
        <p14:creationId xmlns:p14="http://schemas.microsoft.com/office/powerpoint/2010/main" val="3854929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373641-95D2-40E4-8BF3-099C2EF6DF8B}" type="datetimeFigureOut">
              <a:rPr lang="en-IN" smtClean="0"/>
              <a:t>05-07-2021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65035F-45CC-4EE5-A45F-C43227780C80}" type="slidenum">
              <a:rPr lang="en-IN" smtClean="0"/>
              <a:t>‹#›</a:t>
            </a:fld>
            <a:endParaRPr lang="en-IN"/>
          </a:p>
        </p:txBody>
      </p:sp>
    </p:spTree>
    <p:extLst>
      <p:ext uri="{BB962C8B-B14F-4D97-AF65-F5344CB8AC3E}">
        <p14:creationId xmlns:p14="http://schemas.microsoft.com/office/powerpoint/2010/main" val="1594114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373641-95D2-40E4-8BF3-099C2EF6DF8B}"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5035F-45CC-4EE5-A45F-C43227780C80}" type="slidenum">
              <a:rPr lang="en-IN" smtClean="0"/>
              <a:t>‹#›</a:t>
            </a:fld>
            <a:endParaRPr lang="en-IN"/>
          </a:p>
        </p:txBody>
      </p:sp>
    </p:spTree>
    <p:extLst>
      <p:ext uri="{BB962C8B-B14F-4D97-AF65-F5344CB8AC3E}">
        <p14:creationId xmlns:p14="http://schemas.microsoft.com/office/powerpoint/2010/main" val="310005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D373641-95D2-40E4-8BF3-099C2EF6DF8B}" type="datetimeFigureOut">
              <a:rPr lang="en-IN" smtClean="0"/>
              <a:t>05-07-2021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265035F-45CC-4EE5-A45F-C43227780C80}" type="slidenum">
              <a:rPr lang="en-IN" smtClean="0"/>
              <a:t>‹#›</a:t>
            </a:fld>
            <a:endParaRPr lang="en-IN"/>
          </a:p>
        </p:txBody>
      </p:sp>
    </p:spTree>
    <p:extLst>
      <p:ext uri="{BB962C8B-B14F-4D97-AF65-F5344CB8AC3E}">
        <p14:creationId xmlns:p14="http://schemas.microsoft.com/office/powerpoint/2010/main" val="3924325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D373641-95D2-40E4-8BF3-099C2EF6DF8B}" type="datetimeFigureOut">
              <a:rPr lang="en-IN" smtClean="0"/>
              <a:t>05-07-2021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65035F-45CC-4EE5-A45F-C43227780C80}"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5591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373641-95D2-40E4-8BF3-099C2EF6DF8B}" type="datetimeFigureOut">
              <a:rPr lang="en-IN" smtClean="0"/>
              <a:t>05-07-2021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65035F-45CC-4EE5-A45F-C43227780C80}" type="slidenum">
              <a:rPr lang="en-IN" smtClean="0"/>
              <a:t>‹#›</a:t>
            </a:fld>
            <a:endParaRPr lang="en-IN"/>
          </a:p>
        </p:txBody>
      </p:sp>
    </p:spTree>
    <p:extLst>
      <p:ext uri="{BB962C8B-B14F-4D97-AF65-F5344CB8AC3E}">
        <p14:creationId xmlns:p14="http://schemas.microsoft.com/office/powerpoint/2010/main" val="927258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73641-95D2-40E4-8BF3-099C2EF6DF8B}" type="datetimeFigureOut">
              <a:rPr lang="en-IN" smtClean="0"/>
              <a:t>05-07-2021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65035F-45CC-4EE5-A45F-C43227780C80}" type="slidenum">
              <a:rPr lang="en-IN" smtClean="0"/>
              <a:t>‹#›</a:t>
            </a:fld>
            <a:endParaRPr lang="en-IN"/>
          </a:p>
        </p:txBody>
      </p:sp>
    </p:spTree>
    <p:extLst>
      <p:ext uri="{BB962C8B-B14F-4D97-AF65-F5344CB8AC3E}">
        <p14:creationId xmlns:p14="http://schemas.microsoft.com/office/powerpoint/2010/main" val="215356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D373641-95D2-40E4-8BF3-099C2EF6DF8B}" type="datetimeFigureOut">
              <a:rPr lang="en-IN" smtClean="0"/>
              <a:t>05-07-2021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1" name="Slide Number Placeholder 10"/>
          <p:cNvSpPr>
            <a:spLocks noGrp="1"/>
          </p:cNvSpPr>
          <p:nvPr>
            <p:ph type="sldNum" sz="quarter" idx="12"/>
          </p:nvPr>
        </p:nvSpPr>
        <p:spPr/>
        <p:txBody>
          <a:bodyPr/>
          <a:lstStyle/>
          <a:p>
            <a:fld id="{9265035F-45CC-4EE5-A45F-C43227780C80}" type="slidenum">
              <a:rPr lang="en-IN" smtClean="0"/>
              <a:t>‹#›</a:t>
            </a:fld>
            <a:endParaRPr lang="en-IN"/>
          </a:p>
        </p:txBody>
      </p:sp>
    </p:spTree>
    <p:extLst>
      <p:ext uri="{BB962C8B-B14F-4D97-AF65-F5344CB8AC3E}">
        <p14:creationId xmlns:p14="http://schemas.microsoft.com/office/powerpoint/2010/main" val="44895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D373641-95D2-40E4-8BF3-099C2EF6DF8B}" type="datetimeFigureOut">
              <a:rPr lang="en-IN" smtClean="0"/>
              <a:t>05-07-2021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0" name="Slide Number Placeholder 9"/>
          <p:cNvSpPr>
            <a:spLocks noGrp="1"/>
          </p:cNvSpPr>
          <p:nvPr>
            <p:ph type="sldNum" sz="quarter" idx="12"/>
          </p:nvPr>
        </p:nvSpPr>
        <p:spPr/>
        <p:txBody>
          <a:bodyPr/>
          <a:lstStyle/>
          <a:p>
            <a:fld id="{9265035F-45CC-4EE5-A45F-C43227780C80}" type="slidenum">
              <a:rPr lang="en-IN" smtClean="0"/>
              <a:t>‹#›</a:t>
            </a:fld>
            <a:endParaRPr lang="en-IN"/>
          </a:p>
        </p:txBody>
      </p:sp>
    </p:spTree>
    <p:extLst>
      <p:ext uri="{BB962C8B-B14F-4D97-AF65-F5344CB8AC3E}">
        <p14:creationId xmlns:p14="http://schemas.microsoft.com/office/powerpoint/2010/main" val="298633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D373641-95D2-40E4-8BF3-099C2EF6DF8B}" type="datetimeFigureOut">
              <a:rPr lang="en-IN" smtClean="0"/>
              <a:t>05-07-2021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265035F-45CC-4EE5-A45F-C43227780C80}" type="slidenum">
              <a:rPr lang="en-IN" smtClean="0"/>
              <a:t>‹#›</a:t>
            </a:fld>
            <a:endParaRPr lang="en-IN"/>
          </a:p>
        </p:txBody>
      </p:sp>
    </p:spTree>
    <p:extLst>
      <p:ext uri="{BB962C8B-B14F-4D97-AF65-F5344CB8AC3E}">
        <p14:creationId xmlns:p14="http://schemas.microsoft.com/office/powerpoint/2010/main" val="4115494078"/>
      </p:ext>
    </p:extLst>
  </p:cSld>
  <p:clrMap bg1="lt1" tx1="dk1" bg2="lt2" tx2="dk2" accent1="accent1" accent2="accent2" accent3="accent3" accent4="accent4" accent5="accent5" accent6="accent6" hlink="hlink" folHlink="folHlink"/>
  <p:sldLayoutIdLst>
    <p:sldLayoutId id="2147484106" r:id="rId1"/>
    <p:sldLayoutId id="2147484107" r:id="rId2"/>
    <p:sldLayoutId id="2147484108" r:id="rId3"/>
    <p:sldLayoutId id="2147484109" r:id="rId4"/>
    <p:sldLayoutId id="2147484110" r:id="rId5"/>
    <p:sldLayoutId id="2147484111" r:id="rId6"/>
    <p:sldLayoutId id="2147484112" r:id="rId7"/>
    <p:sldLayoutId id="2147484113" r:id="rId8"/>
    <p:sldLayoutId id="2147484114" r:id="rId9"/>
    <p:sldLayoutId id="2147484115" r:id="rId10"/>
    <p:sldLayoutId id="2147484116"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0E0E50-5306-4778-BE9E-081A338C16A6}"/>
              </a:ext>
            </a:extLst>
          </p:cNvPr>
          <p:cNvSpPr txBox="1">
            <a:spLocks/>
          </p:cNvSpPr>
          <p:nvPr/>
        </p:nvSpPr>
        <p:spPr>
          <a:xfrm>
            <a:off x="1537448" y="2761548"/>
            <a:ext cx="8574741" cy="8244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t>S</a:t>
            </a:r>
            <a:r>
              <a:rPr lang="en-IN" sz="2400" b="1" dirty="0"/>
              <a:t>MART HUMAN HEALTH MONITORING SYSTEM</a:t>
            </a:r>
          </a:p>
        </p:txBody>
      </p:sp>
      <p:sp>
        <p:nvSpPr>
          <p:cNvPr id="5" name="Rectangle 4">
            <a:extLst>
              <a:ext uri="{FF2B5EF4-FFF2-40B4-BE49-F238E27FC236}">
                <a16:creationId xmlns:a16="http://schemas.microsoft.com/office/drawing/2014/main" id="{F58A2E00-221D-4632-A5F8-CC04A32A71E2}"/>
              </a:ext>
            </a:extLst>
          </p:cNvPr>
          <p:cNvSpPr/>
          <p:nvPr/>
        </p:nvSpPr>
        <p:spPr>
          <a:xfrm>
            <a:off x="4761756" y="2356628"/>
            <a:ext cx="1673407" cy="369332"/>
          </a:xfrm>
          <a:prstGeom prst="rect">
            <a:avLst/>
          </a:prstGeom>
        </p:spPr>
        <p:txBody>
          <a:bodyPr wrap="none">
            <a:spAutoFit/>
          </a:bodyPr>
          <a:lstStyle/>
          <a:p>
            <a:r>
              <a:rPr lang="en-IN" dirty="0"/>
              <a:t>Presentation on</a:t>
            </a:r>
          </a:p>
        </p:txBody>
      </p:sp>
      <p:sp>
        <p:nvSpPr>
          <p:cNvPr id="6" name="Rectangle 5">
            <a:extLst>
              <a:ext uri="{FF2B5EF4-FFF2-40B4-BE49-F238E27FC236}">
                <a16:creationId xmlns:a16="http://schemas.microsoft.com/office/drawing/2014/main" id="{8CAE4CED-1693-43D3-B7DD-CFFCC4A444B8}"/>
              </a:ext>
            </a:extLst>
          </p:cNvPr>
          <p:cNvSpPr/>
          <p:nvPr/>
        </p:nvSpPr>
        <p:spPr>
          <a:xfrm>
            <a:off x="7490090" y="4850135"/>
            <a:ext cx="2151451" cy="400110"/>
          </a:xfrm>
          <a:prstGeom prst="rect">
            <a:avLst/>
          </a:prstGeom>
        </p:spPr>
        <p:txBody>
          <a:bodyPr wrap="square">
            <a:spAutoFit/>
          </a:bodyPr>
          <a:lstStyle/>
          <a:p>
            <a:r>
              <a:rPr lang="en-IN" sz="2000" dirty="0">
                <a:solidFill>
                  <a:schemeClr val="tx2">
                    <a:lumMod val="75000"/>
                  </a:schemeClr>
                </a:solidFill>
              </a:rPr>
              <a:t>TEAM MEMBERS :</a:t>
            </a:r>
          </a:p>
        </p:txBody>
      </p:sp>
      <p:sp>
        <p:nvSpPr>
          <p:cNvPr id="7" name="Rectangle 6">
            <a:extLst>
              <a:ext uri="{FF2B5EF4-FFF2-40B4-BE49-F238E27FC236}">
                <a16:creationId xmlns:a16="http://schemas.microsoft.com/office/drawing/2014/main" id="{2D3FBB39-FE4A-419E-A465-F9259A9BEF8C}"/>
              </a:ext>
            </a:extLst>
          </p:cNvPr>
          <p:cNvSpPr/>
          <p:nvPr/>
        </p:nvSpPr>
        <p:spPr>
          <a:xfrm>
            <a:off x="869577" y="4450555"/>
            <a:ext cx="6096000" cy="1261884"/>
          </a:xfrm>
          <a:prstGeom prst="rect">
            <a:avLst/>
          </a:prstGeom>
        </p:spPr>
        <p:txBody>
          <a:bodyPr>
            <a:spAutoFit/>
          </a:bodyPr>
          <a:lstStyle/>
          <a:p>
            <a:r>
              <a:rPr lang="en-IN" sz="2000" dirty="0">
                <a:solidFill>
                  <a:schemeClr val="tx2">
                    <a:lumMod val="75000"/>
                  </a:schemeClr>
                </a:solidFill>
              </a:rPr>
              <a:t>PROJECT GUIDE :</a:t>
            </a:r>
          </a:p>
          <a:p>
            <a:r>
              <a:rPr lang="en-IN" dirty="0"/>
              <a:t>Mr. </a:t>
            </a:r>
            <a:r>
              <a:rPr lang="en-IN" dirty="0" err="1"/>
              <a:t>Bhushith</a:t>
            </a:r>
            <a:r>
              <a:rPr lang="en-IN" dirty="0"/>
              <a:t> M.K</a:t>
            </a:r>
          </a:p>
          <a:p>
            <a:r>
              <a:rPr lang="en-IN" dirty="0">
                <a:latin typeface="Times New Roman" panose="02020603050405020304" pitchFamily="18" charset="0"/>
                <a:cs typeface="Times New Roman" panose="02020603050405020304" pitchFamily="18" charset="0"/>
              </a:rPr>
              <a:t> ASST. PROFESSOR</a:t>
            </a:r>
          </a:p>
          <a:p>
            <a:r>
              <a:rPr lang="en-IN" dirty="0">
                <a:latin typeface="Times New Roman" panose="02020603050405020304" pitchFamily="18" charset="0"/>
                <a:cs typeface="Times New Roman" panose="02020603050405020304" pitchFamily="18" charset="0"/>
              </a:rPr>
              <a:t>DEPARTMENT OF EEE</a:t>
            </a:r>
            <a:endParaRPr lang="en-IN" dirty="0"/>
          </a:p>
        </p:txBody>
      </p:sp>
      <p:pic>
        <p:nvPicPr>
          <p:cNvPr id="8" name="Picture 7">
            <a:extLst>
              <a:ext uri="{FF2B5EF4-FFF2-40B4-BE49-F238E27FC236}">
                <a16:creationId xmlns:a16="http://schemas.microsoft.com/office/drawing/2014/main" id="{67838660-54CF-4BAF-B638-F02466AF09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765" y="519860"/>
            <a:ext cx="1046683" cy="111704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4.png">
            <a:extLst>
              <a:ext uri="{FF2B5EF4-FFF2-40B4-BE49-F238E27FC236}">
                <a16:creationId xmlns:a16="http://schemas.microsoft.com/office/drawing/2014/main" id="{07B406F6-478E-43D8-A76A-EC032401DF95}"/>
              </a:ext>
            </a:extLst>
          </p:cNvPr>
          <p:cNvPicPr/>
          <p:nvPr/>
        </p:nvPicPr>
        <p:blipFill>
          <a:blip r:embed="rId3"/>
          <a:srcRect/>
          <a:stretch>
            <a:fillRect/>
          </a:stretch>
        </p:blipFill>
        <p:spPr>
          <a:xfrm>
            <a:off x="9920541" y="611702"/>
            <a:ext cx="1154837" cy="1025206"/>
          </a:xfrm>
          <a:prstGeom prst="rect">
            <a:avLst/>
          </a:prstGeom>
          <a:ln/>
        </p:spPr>
      </p:pic>
      <p:sp>
        <p:nvSpPr>
          <p:cNvPr id="10" name="Rectangle 9">
            <a:extLst>
              <a:ext uri="{FF2B5EF4-FFF2-40B4-BE49-F238E27FC236}">
                <a16:creationId xmlns:a16="http://schemas.microsoft.com/office/drawing/2014/main" id="{37E9487E-97EF-4E11-A7A8-48B83AA6257A}"/>
              </a:ext>
            </a:extLst>
          </p:cNvPr>
          <p:cNvSpPr/>
          <p:nvPr/>
        </p:nvSpPr>
        <p:spPr>
          <a:xfrm>
            <a:off x="7490090" y="5250245"/>
            <a:ext cx="4079058" cy="923330"/>
          </a:xfrm>
          <a:prstGeom prst="rect">
            <a:avLst/>
          </a:prstGeom>
        </p:spPr>
        <p:txBody>
          <a:bodyPr wrap="square">
            <a:spAutoFit/>
          </a:bodyPr>
          <a:lstStyle/>
          <a:p>
            <a:r>
              <a:rPr lang="en-IN" dirty="0"/>
              <a:t>Miss. Divya K R         -   (4NN18EE406)</a:t>
            </a:r>
          </a:p>
          <a:p>
            <a:r>
              <a:rPr lang="en-IN" dirty="0"/>
              <a:t>Miss. Pooja K            -   (4NN18EE417)</a:t>
            </a:r>
            <a:br>
              <a:rPr lang="en-IN" dirty="0"/>
            </a:br>
            <a:r>
              <a:rPr lang="en-IN" dirty="0"/>
              <a:t>Miss. Ruchitha K T   -   (4NN18EE421)</a:t>
            </a:r>
          </a:p>
        </p:txBody>
      </p:sp>
      <p:sp>
        <p:nvSpPr>
          <p:cNvPr id="11" name="Google Shape;55;p13">
            <a:extLst>
              <a:ext uri="{FF2B5EF4-FFF2-40B4-BE49-F238E27FC236}">
                <a16:creationId xmlns:a16="http://schemas.microsoft.com/office/drawing/2014/main" id="{5731F7D9-64F9-47FB-96A5-7E6D02C405BA}"/>
              </a:ext>
            </a:extLst>
          </p:cNvPr>
          <p:cNvSpPr txBox="1"/>
          <p:nvPr/>
        </p:nvSpPr>
        <p:spPr>
          <a:xfrm>
            <a:off x="2005306" y="642973"/>
            <a:ext cx="7476564" cy="85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0"/>
              </a:spcAft>
              <a:buClr>
                <a:schemeClr val="dk1"/>
              </a:buClr>
              <a:buSzPts val="1100"/>
              <a:buFont typeface="Arial"/>
              <a:buNone/>
            </a:pPr>
            <a:r>
              <a:rPr lang="en" sz="3600" dirty="0">
                <a:solidFill>
                  <a:schemeClr val="dk1"/>
                </a:solidFill>
                <a:latin typeface="Times New Roman"/>
                <a:ea typeface="Times New Roman"/>
                <a:cs typeface="Times New Roman"/>
                <a:sym typeface="Times New Roman"/>
              </a:rPr>
              <a:t>NIE Institute Of </a:t>
            </a:r>
            <a:r>
              <a:rPr lang="en" sz="4000" dirty="0">
                <a:solidFill>
                  <a:schemeClr val="dk1"/>
                </a:solidFill>
                <a:latin typeface="Times New Roman"/>
                <a:ea typeface="Times New Roman"/>
                <a:cs typeface="Times New Roman"/>
                <a:sym typeface="Times New Roman"/>
              </a:rPr>
              <a:t>Technology</a:t>
            </a:r>
            <a:r>
              <a:rPr lang="en" sz="3600" dirty="0">
                <a:solidFill>
                  <a:schemeClr val="dk1"/>
                </a:solidFill>
                <a:latin typeface="Times New Roman"/>
                <a:ea typeface="Times New Roman"/>
                <a:cs typeface="Times New Roman"/>
                <a:sym typeface="Times New Roman"/>
              </a:rPr>
              <a:t>, Mysuru</a:t>
            </a:r>
            <a:endParaRPr sz="3600" dirty="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2400" dirty="0">
                <a:solidFill>
                  <a:schemeClr val="dk1"/>
                </a:solidFill>
                <a:latin typeface="Times New Roman"/>
                <a:ea typeface="Times New Roman"/>
                <a:cs typeface="Times New Roman"/>
                <a:sym typeface="Times New Roman"/>
              </a:rPr>
              <a:t>  </a:t>
            </a:r>
            <a:r>
              <a:rPr lang="en" sz="1800" dirty="0">
                <a:solidFill>
                  <a:schemeClr val="dk1"/>
                </a:solidFill>
                <a:latin typeface="Times New Roman"/>
                <a:ea typeface="Times New Roman"/>
                <a:cs typeface="Times New Roman"/>
                <a:sym typeface="Times New Roman"/>
              </a:rPr>
              <a:t>Approved by AICTE, New Delhi | Affiliated to VTU, Belagavi</a:t>
            </a:r>
            <a:endParaRPr sz="1800" dirty="0">
              <a:solidFill>
                <a:schemeClr val="dk1"/>
              </a:solidFill>
              <a:latin typeface="Times New Roman"/>
              <a:ea typeface="Times New Roman"/>
              <a:cs typeface="Times New Roman"/>
              <a:sym typeface="Times New Roman"/>
            </a:endParaRPr>
          </a:p>
        </p:txBody>
      </p:sp>
      <p:sp>
        <p:nvSpPr>
          <p:cNvPr id="12" name="Rectangle 11">
            <a:extLst>
              <a:ext uri="{FF2B5EF4-FFF2-40B4-BE49-F238E27FC236}">
                <a16:creationId xmlns:a16="http://schemas.microsoft.com/office/drawing/2014/main" id="{D420A96A-9E70-4F91-96C1-552FCDBA5103}"/>
              </a:ext>
            </a:extLst>
          </p:cNvPr>
          <p:cNvSpPr/>
          <p:nvPr/>
        </p:nvSpPr>
        <p:spPr>
          <a:xfrm>
            <a:off x="1846730" y="1848073"/>
            <a:ext cx="7794811" cy="410882"/>
          </a:xfrm>
          <a:prstGeom prst="rect">
            <a:avLst/>
          </a:prstGeom>
        </p:spPr>
        <p:txBody>
          <a:bodyPr wrap="square">
            <a:spAutoFit/>
          </a:bodyPr>
          <a:lstStyle/>
          <a:p>
            <a:pPr lvl="0" algn="ctr">
              <a:lnSpc>
                <a:spcPct val="115000"/>
              </a:lnSpc>
            </a:pPr>
            <a:r>
              <a:rPr lang="en-US" b="1" dirty="0">
                <a:solidFill>
                  <a:srgbClr val="002060"/>
                </a:solidFill>
                <a:latin typeface="Times New Roman"/>
                <a:ea typeface="Times New Roman"/>
                <a:cs typeface="Times New Roman"/>
                <a:sym typeface="Times New Roman"/>
              </a:rPr>
              <a:t>DEPARTMENT OF ELECTRICAL AND ELECTRONICS  ENGINEERING</a:t>
            </a:r>
          </a:p>
        </p:txBody>
      </p:sp>
    </p:spTree>
    <p:extLst>
      <p:ext uri="{BB962C8B-B14F-4D97-AF65-F5344CB8AC3E}">
        <p14:creationId xmlns:p14="http://schemas.microsoft.com/office/powerpoint/2010/main" val="3570629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4AF29-2413-46B6-8A8F-4E8D2D1CB622}"/>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8228D779-AEF3-4337-A812-4610BBA752F1}"/>
              </a:ext>
            </a:extLst>
          </p:cNvPr>
          <p:cNvSpPr>
            <a:spLocks noGrp="1"/>
          </p:cNvSpPr>
          <p:nvPr>
            <p:ph idx="1"/>
          </p:nvPr>
        </p:nvSpPr>
        <p:spPr/>
        <p:txBody>
          <a:bodyPr/>
          <a:lstStyle/>
          <a:p>
            <a:r>
              <a:rPr lang="en-US" dirty="0"/>
              <a:t>Introduction</a:t>
            </a:r>
          </a:p>
          <a:p>
            <a:r>
              <a:rPr lang="en-US" dirty="0"/>
              <a:t>Methodology</a:t>
            </a:r>
          </a:p>
          <a:p>
            <a:r>
              <a:rPr lang="en-US" dirty="0"/>
              <a:t>Design</a:t>
            </a:r>
          </a:p>
          <a:p>
            <a:pPr marL="0" indent="0">
              <a:buNone/>
            </a:pPr>
            <a:endParaRPr lang="en-IN" dirty="0"/>
          </a:p>
        </p:txBody>
      </p:sp>
    </p:spTree>
    <p:extLst>
      <p:ext uri="{BB962C8B-B14F-4D97-AF65-F5344CB8AC3E}">
        <p14:creationId xmlns:p14="http://schemas.microsoft.com/office/powerpoint/2010/main" val="360592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2FF7-43E8-46F4-8AA2-527C8D064D7C}"/>
              </a:ext>
            </a:extLst>
          </p:cNvPr>
          <p:cNvSpPr>
            <a:spLocks noGrp="1"/>
          </p:cNvSpPr>
          <p:nvPr>
            <p:ph type="title"/>
          </p:nvPr>
        </p:nvSpPr>
        <p:spPr>
          <a:xfrm>
            <a:off x="2231136" y="288831"/>
            <a:ext cx="7729728" cy="1188720"/>
          </a:xfrm>
        </p:spPr>
        <p:txBody>
          <a:bodyPr/>
          <a:lstStyle/>
          <a:p>
            <a:r>
              <a:rPr lang="en-IN" dirty="0"/>
              <a:t>INTRODUCTION</a:t>
            </a:r>
          </a:p>
        </p:txBody>
      </p:sp>
      <p:sp>
        <p:nvSpPr>
          <p:cNvPr id="3" name="Content Placeholder 2">
            <a:extLst>
              <a:ext uri="{FF2B5EF4-FFF2-40B4-BE49-F238E27FC236}">
                <a16:creationId xmlns:a16="http://schemas.microsoft.com/office/drawing/2014/main" id="{B3A18E2E-6905-4FB9-8060-EA8CEB781761}"/>
              </a:ext>
            </a:extLst>
          </p:cNvPr>
          <p:cNvSpPr>
            <a:spLocks noGrp="1"/>
          </p:cNvSpPr>
          <p:nvPr>
            <p:ph idx="1"/>
          </p:nvPr>
        </p:nvSpPr>
        <p:spPr>
          <a:xfrm>
            <a:off x="2231136" y="1749287"/>
            <a:ext cx="7729728" cy="4611756"/>
          </a:xfrm>
        </p:spPr>
        <p:txBody>
          <a:bodyPr>
            <a:normAutofit/>
          </a:bodyPr>
          <a:lstStyle/>
          <a:p>
            <a:r>
              <a:rPr lang="en-US" dirty="0"/>
              <a:t>Now a day’s technology is running with time, it completely occupied the life style of human beings. It is being used everywhere in our daily life to fulfil our requirements. </a:t>
            </a:r>
          </a:p>
          <a:p>
            <a:r>
              <a:rPr lang="en-US" dirty="0"/>
              <a:t>In the recent development of internet of things(IoT) makes all objects interconnected and been recognized as the next technical revolution. Patient monitoring is one of the IoT application to monitor the patient health status.  Using IoT doctor can continuously monitor the patient’s on his smart phone and also the patient history will be stored on the web server and doctor can access the information whenever needed from anywhere.</a:t>
            </a:r>
          </a:p>
          <a:p>
            <a:r>
              <a:rPr lang="en-US" dirty="0"/>
              <a:t> Our project named “SMART HUMAN HEALTH MONITORING SYSTEM”. In this project we are making use of technology to sense serious health problems so that efficient medical services can be provided to the patient in appropriate time.  </a:t>
            </a:r>
          </a:p>
          <a:p>
            <a:endParaRPr lang="en-US" dirty="0"/>
          </a:p>
        </p:txBody>
      </p:sp>
    </p:spTree>
    <p:extLst>
      <p:ext uri="{BB962C8B-B14F-4D97-AF65-F5344CB8AC3E}">
        <p14:creationId xmlns:p14="http://schemas.microsoft.com/office/powerpoint/2010/main" val="441702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0C0CF4-62E5-4AE5-8C4F-B4B69F1D5CE7}"/>
              </a:ext>
            </a:extLst>
          </p:cNvPr>
          <p:cNvSpPr>
            <a:spLocks noGrp="1"/>
          </p:cNvSpPr>
          <p:nvPr>
            <p:ph idx="1"/>
          </p:nvPr>
        </p:nvSpPr>
        <p:spPr>
          <a:xfrm>
            <a:off x="1086678" y="331304"/>
            <a:ext cx="9925879" cy="5845659"/>
          </a:xfrm>
        </p:spPr>
        <p:txBody>
          <a:bodyPr>
            <a:normAutofit/>
          </a:bodyPr>
          <a:lstStyle/>
          <a:p>
            <a:r>
              <a:rPr lang="en-US" sz="2400" dirty="0"/>
              <a:t>Health monitoring system which monitors the physiological parameters of the patient which includes Body temperature, Heartbeat, Blood pressure.</a:t>
            </a:r>
          </a:p>
          <a:p>
            <a:r>
              <a:rPr lang="en-US" sz="2400" dirty="0"/>
              <a:t>This project aims in sending alert messages in emergency times, then alerting messages will be send to the mobile phone, the message consist of location of that person also. Here we get the alerting message from the GSM modem (SMS Message) and the location of that person can be found out with the help of GPS. So that the doctor can locate him/her and reach in time to save the life.</a:t>
            </a:r>
            <a:endParaRPr lang="en-IN" sz="2400" dirty="0"/>
          </a:p>
        </p:txBody>
      </p:sp>
    </p:spTree>
    <p:extLst>
      <p:ext uri="{BB962C8B-B14F-4D97-AF65-F5344CB8AC3E}">
        <p14:creationId xmlns:p14="http://schemas.microsoft.com/office/powerpoint/2010/main" val="403122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FEDB-C4EA-41F2-A7EF-B29982F5607D}"/>
              </a:ext>
            </a:extLst>
          </p:cNvPr>
          <p:cNvSpPr>
            <a:spLocks noGrp="1"/>
          </p:cNvSpPr>
          <p:nvPr>
            <p:ph type="title"/>
          </p:nvPr>
        </p:nvSpPr>
        <p:spPr>
          <a:xfrm>
            <a:off x="2231136" y="523240"/>
            <a:ext cx="7729728" cy="1188720"/>
          </a:xfrm>
        </p:spPr>
        <p:txBody>
          <a:bodyPr/>
          <a:lstStyle/>
          <a:p>
            <a:r>
              <a:rPr lang="en-IN" dirty="0"/>
              <a:t>METHODOLOGY</a:t>
            </a:r>
          </a:p>
        </p:txBody>
      </p:sp>
      <p:pic>
        <p:nvPicPr>
          <p:cNvPr id="5" name="Content Placeholder 4">
            <a:extLst>
              <a:ext uri="{FF2B5EF4-FFF2-40B4-BE49-F238E27FC236}">
                <a16:creationId xmlns:a16="http://schemas.microsoft.com/office/drawing/2014/main" id="{7BB91B06-8CE6-459F-A1AF-35D0FF7E98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2713" y="2345635"/>
            <a:ext cx="6573078" cy="3989125"/>
          </a:xfrm>
        </p:spPr>
      </p:pic>
    </p:spTree>
    <p:extLst>
      <p:ext uri="{BB962C8B-B14F-4D97-AF65-F5344CB8AC3E}">
        <p14:creationId xmlns:p14="http://schemas.microsoft.com/office/powerpoint/2010/main" val="283694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50167-13F9-4E7F-BCB0-8CA22870FAFA}"/>
              </a:ext>
            </a:extLst>
          </p:cNvPr>
          <p:cNvSpPr>
            <a:spLocks noGrp="1"/>
          </p:cNvSpPr>
          <p:nvPr>
            <p:ph idx="1"/>
          </p:nvPr>
        </p:nvSpPr>
        <p:spPr>
          <a:xfrm>
            <a:off x="1020416" y="145774"/>
            <a:ext cx="10045149" cy="6440556"/>
          </a:xfrm>
        </p:spPr>
        <p:txBody>
          <a:bodyPr>
            <a:normAutofit/>
          </a:bodyPr>
          <a:lstStyle/>
          <a:p>
            <a:r>
              <a:rPr lang="en-US" dirty="0"/>
              <a:t>Doctors are provided with a simple web-based application to track and monitoring the patient’s health conditions. The implemented web application is accessible through a standard web browser, smart phone and tablets devices. </a:t>
            </a:r>
          </a:p>
          <a:p>
            <a:r>
              <a:rPr lang="en-US" dirty="0"/>
              <a:t>The REST (RESTful) software architectural style has been adapted to insure the resulted web application is scalable and flexible.</a:t>
            </a:r>
          </a:p>
          <a:p>
            <a:r>
              <a:rPr lang="en-US" dirty="0"/>
              <a:t>The front-end represents the web-page which is accessible by the Doctors and Nurses. This part uses several web technologies such as HTML5, CSS the open source </a:t>
            </a:r>
            <a:r>
              <a:rPr lang="en-US" dirty="0" err="1"/>
              <a:t>JQuery</a:t>
            </a:r>
            <a:r>
              <a:rPr lang="en-US" dirty="0"/>
              <a:t> software library and </a:t>
            </a:r>
            <a:r>
              <a:rPr lang="en-US" dirty="0" err="1"/>
              <a:t>Javascript</a:t>
            </a:r>
            <a:r>
              <a:rPr lang="en-US" dirty="0"/>
              <a:t> client side programming language. </a:t>
            </a:r>
          </a:p>
          <a:p>
            <a:r>
              <a:rPr lang="en-US" dirty="0"/>
              <a:t> The middle tire which hosts the main server logic has been developed using PHP programming language and this logic has been deployed on an Apache web server. </a:t>
            </a:r>
          </a:p>
          <a:p>
            <a:r>
              <a:rPr lang="en-US" dirty="0"/>
              <a:t>System Hardware Model RESTful style to expose its internal functionality towards the client side web-page as well as this software tire leverage on the MySQL native driver for PHP in order to store and retrieve data. </a:t>
            </a:r>
          </a:p>
          <a:p>
            <a:r>
              <a:rPr lang="en-US" dirty="0"/>
              <a:t> The back-end tire which hosts the MySQL database server and this database is used to store all the patient data, system users, patients medical profiles and their corresponding alerts. </a:t>
            </a:r>
            <a:endParaRPr lang="en-IN" dirty="0"/>
          </a:p>
        </p:txBody>
      </p:sp>
    </p:spTree>
    <p:extLst>
      <p:ext uri="{BB962C8B-B14F-4D97-AF65-F5344CB8AC3E}">
        <p14:creationId xmlns:p14="http://schemas.microsoft.com/office/powerpoint/2010/main" val="4171866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DC49-0AE8-4F1E-8202-D257B7862E27}"/>
              </a:ext>
            </a:extLst>
          </p:cNvPr>
          <p:cNvSpPr>
            <a:spLocks noGrp="1"/>
          </p:cNvSpPr>
          <p:nvPr>
            <p:ph type="title"/>
          </p:nvPr>
        </p:nvSpPr>
        <p:spPr>
          <a:xfrm>
            <a:off x="838200" y="150281"/>
            <a:ext cx="10515600" cy="1325563"/>
          </a:xfrm>
        </p:spPr>
        <p:txBody>
          <a:bodyPr/>
          <a:lstStyle/>
          <a:p>
            <a:r>
              <a:rPr lang="en-IN" dirty="0"/>
              <a:t>DESIGN</a:t>
            </a:r>
          </a:p>
        </p:txBody>
      </p:sp>
      <p:sp>
        <p:nvSpPr>
          <p:cNvPr id="30" name="Rectangle: Rounded Corners 29">
            <a:extLst>
              <a:ext uri="{FF2B5EF4-FFF2-40B4-BE49-F238E27FC236}">
                <a16:creationId xmlns:a16="http://schemas.microsoft.com/office/drawing/2014/main" id="{849A2707-13DB-4F48-A4FD-88C82561DBA9}"/>
              </a:ext>
            </a:extLst>
          </p:cNvPr>
          <p:cNvSpPr/>
          <p:nvPr/>
        </p:nvSpPr>
        <p:spPr>
          <a:xfrm>
            <a:off x="5198163" y="2834942"/>
            <a:ext cx="2020954" cy="28889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Microcontroller</a:t>
            </a:r>
          </a:p>
        </p:txBody>
      </p:sp>
      <p:sp>
        <p:nvSpPr>
          <p:cNvPr id="31" name="Arrow: Right 30">
            <a:extLst>
              <a:ext uri="{FF2B5EF4-FFF2-40B4-BE49-F238E27FC236}">
                <a16:creationId xmlns:a16="http://schemas.microsoft.com/office/drawing/2014/main" id="{D01B8554-B0F4-42C8-9F9F-3125E84EEACA}"/>
              </a:ext>
            </a:extLst>
          </p:cNvPr>
          <p:cNvSpPr/>
          <p:nvPr/>
        </p:nvSpPr>
        <p:spPr>
          <a:xfrm>
            <a:off x="4058473" y="3814913"/>
            <a:ext cx="1139687" cy="212790"/>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32" name="Arrow: Right 31">
            <a:extLst>
              <a:ext uri="{FF2B5EF4-FFF2-40B4-BE49-F238E27FC236}">
                <a16:creationId xmlns:a16="http://schemas.microsoft.com/office/drawing/2014/main" id="{C41B4EB3-142F-46F6-8E0F-7744D6F29632}"/>
              </a:ext>
            </a:extLst>
          </p:cNvPr>
          <p:cNvSpPr/>
          <p:nvPr/>
        </p:nvSpPr>
        <p:spPr>
          <a:xfrm>
            <a:off x="4058473" y="4578880"/>
            <a:ext cx="1139687" cy="164035"/>
          </a:xfrm>
          <a:prstGeom prst="rightArrow">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33" name="Arrow: Right 32">
            <a:extLst>
              <a:ext uri="{FF2B5EF4-FFF2-40B4-BE49-F238E27FC236}">
                <a16:creationId xmlns:a16="http://schemas.microsoft.com/office/drawing/2014/main" id="{849A673E-9A84-4A02-A4AC-74C42756BB58}"/>
              </a:ext>
            </a:extLst>
          </p:cNvPr>
          <p:cNvSpPr/>
          <p:nvPr/>
        </p:nvSpPr>
        <p:spPr>
          <a:xfrm>
            <a:off x="4058474" y="3163925"/>
            <a:ext cx="1139687" cy="199742"/>
          </a:xfrm>
          <a:prstGeom prst="rightArrow">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34" name="Rectangle: Rounded Corners 33">
            <a:extLst>
              <a:ext uri="{FF2B5EF4-FFF2-40B4-BE49-F238E27FC236}">
                <a16:creationId xmlns:a16="http://schemas.microsoft.com/office/drawing/2014/main" id="{9291B2BE-4949-4078-A366-7E8A3FB87372}"/>
              </a:ext>
            </a:extLst>
          </p:cNvPr>
          <p:cNvSpPr/>
          <p:nvPr/>
        </p:nvSpPr>
        <p:spPr>
          <a:xfrm>
            <a:off x="1871861" y="4531858"/>
            <a:ext cx="2186609" cy="31473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Body temperature</a:t>
            </a:r>
          </a:p>
        </p:txBody>
      </p:sp>
      <p:sp>
        <p:nvSpPr>
          <p:cNvPr id="35" name="Rectangle: Rounded Corners 34">
            <a:extLst>
              <a:ext uri="{FF2B5EF4-FFF2-40B4-BE49-F238E27FC236}">
                <a16:creationId xmlns:a16="http://schemas.microsoft.com/office/drawing/2014/main" id="{E09DE80B-8D50-49C8-B4FA-15FC204255B0}"/>
              </a:ext>
            </a:extLst>
          </p:cNvPr>
          <p:cNvSpPr/>
          <p:nvPr/>
        </p:nvSpPr>
        <p:spPr>
          <a:xfrm>
            <a:off x="1871860" y="3792268"/>
            <a:ext cx="2186609" cy="31473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Heartbeat</a:t>
            </a:r>
          </a:p>
        </p:txBody>
      </p:sp>
      <p:sp>
        <p:nvSpPr>
          <p:cNvPr id="36" name="Rectangle: Rounded Corners 35">
            <a:extLst>
              <a:ext uri="{FF2B5EF4-FFF2-40B4-BE49-F238E27FC236}">
                <a16:creationId xmlns:a16="http://schemas.microsoft.com/office/drawing/2014/main" id="{6F3ABB03-551E-4D34-A4E0-2AA48A8C13DE}"/>
              </a:ext>
            </a:extLst>
          </p:cNvPr>
          <p:cNvSpPr/>
          <p:nvPr/>
        </p:nvSpPr>
        <p:spPr>
          <a:xfrm>
            <a:off x="1871859" y="3099432"/>
            <a:ext cx="2186609" cy="31473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Blood pressure</a:t>
            </a:r>
          </a:p>
        </p:txBody>
      </p:sp>
      <p:sp>
        <p:nvSpPr>
          <p:cNvPr id="37" name="Rectangle: Rounded Corners 36">
            <a:extLst>
              <a:ext uri="{FF2B5EF4-FFF2-40B4-BE49-F238E27FC236}">
                <a16:creationId xmlns:a16="http://schemas.microsoft.com/office/drawing/2014/main" id="{9C2BC9D8-F6D9-4F43-B9DA-04DA6E2631EC}"/>
              </a:ext>
            </a:extLst>
          </p:cNvPr>
          <p:cNvSpPr/>
          <p:nvPr/>
        </p:nvSpPr>
        <p:spPr>
          <a:xfrm>
            <a:off x="7921480" y="2967750"/>
            <a:ext cx="1563756" cy="47260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IoT</a:t>
            </a:r>
          </a:p>
        </p:txBody>
      </p:sp>
      <p:sp>
        <p:nvSpPr>
          <p:cNvPr id="38" name="Rectangle: Rounded Corners 37">
            <a:extLst>
              <a:ext uri="{FF2B5EF4-FFF2-40B4-BE49-F238E27FC236}">
                <a16:creationId xmlns:a16="http://schemas.microsoft.com/office/drawing/2014/main" id="{CDB07927-8DE3-4914-9876-479AFA1843BD}"/>
              </a:ext>
            </a:extLst>
          </p:cNvPr>
          <p:cNvSpPr/>
          <p:nvPr/>
        </p:nvSpPr>
        <p:spPr>
          <a:xfrm>
            <a:off x="7921482" y="4151058"/>
            <a:ext cx="1563754" cy="35780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GSM</a:t>
            </a:r>
          </a:p>
        </p:txBody>
      </p:sp>
      <p:sp>
        <p:nvSpPr>
          <p:cNvPr id="39" name="Rectangle: Rounded Corners 38">
            <a:extLst>
              <a:ext uri="{FF2B5EF4-FFF2-40B4-BE49-F238E27FC236}">
                <a16:creationId xmlns:a16="http://schemas.microsoft.com/office/drawing/2014/main" id="{D58D7515-A89A-4C36-905D-F9280481A96E}"/>
              </a:ext>
            </a:extLst>
          </p:cNvPr>
          <p:cNvSpPr/>
          <p:nvPr/>
        </p:nvSpPr>
        <p:spPr>
          <a:xfrm>
            <a:off x="7921482" y="3600437"/>
            <a:ext cx="1563754" cy="35780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GPS</a:t>
            </a:r>
          </a:p>
        </p:txBody>
      </p:sp>
      <p:sp>
        <p:nvSpPr>
          <p:cNvPr id="40" name="Rectangle: Rounded Corners 39">
            <a:extLst>
              <a:ext uri="{FF2B5EF4-FFF2-40B4-BE49-F238E27FC236}">
                <a16:creationId xmlns:a16="http://schemas.microsoft.com/office/drawing/2014/main" id="{99D06367-495A-492B-8F7E-FC656DD7FC44}"/>
              </a:ext>
            </a:extLst>
          </p:cNvPr>
          <p:cNvSpPr/>
          <p:nvPr/>
        </p:nvSpPr>
        <p:spPr>
          <a:xfrm>
            <a:off x="7921482" y="4734121"/>
            <a:ext cx="1818866" cy="35780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LED Indicator</a:t>
            </a:r>
          </a:p>
        </p:txBody>
      </p:sp>
      <p:sp>
        <p:nvSpPr>
          <p:cNvPr id="41" name="Rectangle: Rounded Corners 40">
            <a:extLst>
              <a:ext uri="{FF2B5EF4-FFF2-40B4-BE49-F238E27FC236}">
                <a16:creationId xmlns:a16="http://schemas.microsoft.com/office/drawing/2014/main" id="{8B63BAFD-045A-4194-8980-DAC4A30E72F3}"/>
              </a:ext>
            </a:extLst>
          </p:cNvPr>
          <p:cNvSpPr/>
          <p:nvPr/>
        </p:nvSpPr>
        <p:spPr>
          <a:xfrm>
            <a:off x="4992752" y="1853941"/>
            <a:ext cx="2226365" cy="58556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Regulated power supply</a:t>
            </a:r>
          </a:p>
        </p:txBody>
      </p:sp>
      <p:sp>
        <p:nvSpPr>
          <p:cNvPr id="42" name="Arrow: Right 41">
            <a:extLst>
              <a:ext uri="{FF2B5EF4-FFF2-40B4-BE49-F238E27FC236}">
                <a16:creationId xmlns:a16="http://schemas.microsoft.com/office/drawing/2014/main" id="{26BA5DED-F3F7-4585-8AF2-ABE8CD661CF2}"/>
              </a:ext>
            </a:extLst>
          </p:cNvPr>
          <p:cNvSpPr/>
          <p:nvPr/>
        </p:nvSpPr>
        <p:spPr>
          <a:xfrm>
            <a:off x="7219117" y="3156008"/>
            <a:ext cx="702366" cy="143539"/>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43" name="Arrow: Left 42">
            <a:extLst>
              <a:ext uri="{FF2B5EF4-FFF2-40B4-BE49-F238E27FC236}">
                <a16:creationId xmlns:a16="http://schemas.microsoft.com/office/drawing/2014/main" id="{759145C2-DEEA-4F8D-90A8-91D195A3D555}"/>
              </a:ext>
            </a:extLst>
          </p:cNvPr>
          <p:cNvSpPr/>
          <p:nvPr/>
        </p:nvSpPr>
        <p:spPr>
          <a:xfrm>
            <a:off x="7219117" y="3694977"/>
            <a:ext cx="702366" cy="168727"/>
          </a:xfrm>
          <a:prstGeom prst="lef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44" name="Arrow: Right 43">
            <a:extLst>
              <a:ext uri="{FF2B5EF4-FFF2-40B4-BE49-F238E27FC236}">
                <a16:creationId xmlns:a16="http://schemas.microsoft.com/office/drawing/2014/main" id="{E1DEAFA9-1493-4D7D-B9EB-E1088AFDAD26}"/>
              </a:ext>
            </a:extLst>
          </p:cNvPr>
          <p:cNvSpPr/>
          <p:nvPr/>
        </p:nvSpPr>
        <p:spPr>
          <a:xfrm>
            <a:off x="7219117" y="4260087"/>
            <a:ext cx="702366" cy="172193"/>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45" name="Arrow: Right 44">
            <a:extLst>
              <a:ext uri="{FF2B5EF4-FFF2-40B4-BE49-F238E27FC236}">
                <a16:creationId xmlns:a16="http://schemas.microsoft.com/office/drawing/2014/main" id="{39453812-0555-4DA8-AACA-8326B80F7AB6}"/>
              </a:ext>
            </a:extLst>
          </p:cNvPr>
          <p:cNvSpPr/>
          <p:nvPr/>
        </p:nvSpPr>
        <p:spPr>
          <a:xfrm>
            <a:off x="7219117" y="4807518"/>
            <a:ext cx="702366" cy="172193"/>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46" name="Arrow: Down 45">
            <a:extLst>
              <a:ext uri="{FF2B5EF4-FFF2-40B4-BE49-F238E27FC236}">
                <a16:creationId xmlns:a16="http://schemas.microsoft.com/office/drawing/2014/main" id="{02820D39-803A-4C9C-B72D-7B665822C55F}"/>
              </a:ext>
            </a:extLst>
          </p:cNvPr>
          <p:cNvSpPr/>
          <p:nvPr/>
        </p:nvSpPr>
        <p:spPr>
          <a:xfrm>
            <a:off x="5940283" y="2443164"/>
            <a:ext cx="331305" cy="391778"/>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63972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1A9F26-8AE1-4A3E-8AFA-6F3A5375D203}"/>
              </a:ext>
            </a:extLst>
          </p:cNvPr>
          <p:cNvSpPr>
            <a:spLocks noGrp="1"/>
          </p:cNvSpPr>
          <p:nvPr>
            <p:ph idx="1"/>
          </p:nvPr>
        </p:nvSpPr>
        <p:spPr>
          <a:xfrm>
            <a:off x="1033670" y="397565"/>
            <a:ext cx="10111408" cy="5779398"/>
          </a:xfrm>
        </p:spPr>
        <p:txBody>
          <a:bodyPr>
            <a:normAutofit/>
          </a:bodyPr>
          <a:lstStyle/>
          <a:p>
            <a:r>
              <a:rPr lang="en-US" dirty="0"/>
              <a:t>This section provides insights structure of the proposed system and explains the main building blocks and the interconnection relation-ships among the system blocks.</a:t>
            </a:r>
          </a:p>
          <a:p>
            <a:r>
              <a:rPr lang="en-US" dirty="0"/>
              <a:t> Mainly, the proposed system aims to cover an end-to-end smart health application that can be build up from two functional building blocks. </a:t>
            </a:r>
          </a:p>
          <a:p>
            <a:r>
              <a:rPr lang="en-US" dirty="0"/>
              <a:t> The ﬁrst block function is to gather all sensory data that are related to the monitored persons.</a:t>
            </a:r>
          </a:p>
          <a:p>
            <a:r>
              <a:rPr lang="en-US" dirty="0"/>
              <a:t>The second block functions are to stores the data, process and present the resulted information to the doctors and nursery staff.</a:t>
            </a:r>
          </a:p>
          <a:p>
            <a:r>
              <a:rPr lang="en-US" dirty="0"/>
              <a:t> When the patient’s heartbeat rate changes badly, the Arduino which recorded Pulse and Temperature Sensors readings, orders GSM shield to send an SMS message containing these readings, patient ID and the location of the patient which has been taken via GPS shield, to his doctor’s mobile phone.</a:t>
            </a:r>
            <a:endParaRPr lang="en-IN" dirty="0"/>
          </a:p>
        </p:txBody>
      </p:sp>
    </p:spTree>
    <p:extLst>
      <p:ext uri="{BB962C8B-B14F-4D97-AF65-F5344CB8AC3E}">
        <p14:creationId xmlns:p14="http://schemas.microsoft.com/office/powerpoint/2010/main" val="29023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1880-479B-49C0-8F2E-DE8046E46F1B}"/>
              </a:ext>
            </a:extLst>
          </p:cNvPr>
          <p:cNvSpPr>
            <a:spLocks noGrp="1"/>
          </p:cNvSpPr>
          <p:nvPr>
            <p:ph type="title"/>
          </p:nvPr>
        </p:nvSpPr>
        <p:spPr>
          <a:xfrm>
            <a:off x="2231136" y="2674223"/>
            <a:ext cx="7729728" cy="1188720"/>
          </a:xfr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a:lstStyle/>
          <a:p>
            <a:r>
              <a:rPr lang="en-US" dirty="0"/>
              <a:t>THANK YOU</a:t>
            </a:r>
            <a:endParaRPr lang="en-IN" dirty="0"/>
          </a:p>
        </p:txBody>
      </p:sp>
    </p:spTree>
    <p:extLst>
      <p:ext uri="{BB962C8B-B14F-4D97-AF65-F5344CB8AC3E}">
        <p14:creationId xmlns:p14="http://schemas.microsoft.com/office/powerpoint/2010/main" val="240686847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8354</TotalTime>
  <Words>688</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Times New Roman</vt:lpstr>
      <vt:lpstr>Parcel</vt:lpstr>
      <vt:lpstr>PowerPoint Presentation</vt:lpstr>
      <vt:lpstr>CONTENT</vt:lpstr>
      <vt:lpstr>INTRODUCTION</vt:lpstr>
      <vt:lpstr>PowerPoint Presentation</vt:lpstr>
      <vt:lpstr>METHODOLOGY</vt:lpstr>
      <vt:lpstr>PowerPoint Presentation</vt:lpstr>
      <vt:lpstr>DESIGN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k</dc:creator>
  <cp:lastModifiedBy>Manu Krishnan</cp:lastModifiedBy>
  <cp:revision>38</cp:revision>
  <dcterms:created xsi:type="dcterms:W3CDTF">2021-04-27T10:35:30Z</dcterms:created>
  <dcterms:modified xsi:type="dcterms:W3CDTF">2021-07-10T03:08:03Z</dcterms:modified>
</cp:coreProperties>
</file>