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Oswald Bold" charset="1" panose="00000800000000000000"/>
      <p:regular r:id="rId12"/>
    </p:embeddedFont>
    <p:embeddedFont>
      <p:font typeface="Montserrat Classic Bold" charset="1" panose="00000800000000000000"/>
      <p:regular r:id="rId13"/>
    </p:embeddedFont>
    <p:embeddedFont>
      <p:font typeface="DM Sans" charset="1" panose="00000000000000000000"/>
      <p:regular r:id="rId14"/>
    </p:embeddedFont>
    <p:embeddedFont>
      <p:font typeface="DM Sans Italics" charset="1" panose="00000000000000000000"/>
      <p:regular r:id="rId15"/>
    </p:embeddedFont>
    <p:embeddedFont>
      <p:font typeface="DM Sans Bold" charset="1" panose="000000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2.png" Type="http://schemas.openxmlformats.org/officeDocument/2006/relationships/image"/><Relationship Id="rId7" Target="../media/image3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1.png" Type="http://schemas.openxmlformats.org/officeDocument/2006/relationships/image"/><Relationship Id="rId4" Target="../media/image12.svg" Type="http://schemas.openxmlformats.org/officeDocument/2006/relationships/image"/><Relationship Id="rId5" Target="../media/image13.png" Type="http://schemas.openxmlformats.org/officeDocument/2006/relationships/image"/><Relationship Id="rId6" Target="../media/image14.svg" Type="http://schemas.openxmlformats.org/officeDocument/2006/relationships/image"/><Relationship Id="rId7" Target="../media/image2.png" Type="http://schemas.openxmlformats.org/officeDocument/2006/relationships/image"/><Relationship Id="rId8" Target="../media/image3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4236347" y="1694626"/>
            <a:ext cx="9815307" cy="5716488"/>
            <a:chOff x="0" y="0"/>
            <a:chExt cx="1895495" cy="110394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95495" cy="1103947"/>
            </a:xfrm>
            <a:custGeom>
              <a:avLst/>
              <a:gdLst/>
              <a:ahLst/>
              <a:cxnLst/>
              <a:rect r="r" b="b" t="t" l="l"/>
              <a:pathLst>
                <a:path h="1103947" w="1895495">
                  <a:moveTo>
                    <a:pt x="0" y="0"/>
                  </a:moveTo>
                  <a:lnTo>
                    <a:pt x="1895495" y="0"/>
                  </a:lnTo>
                  <a:lnTo>
                    <a:pt x="1895495" y="1103947"/>
                  </a:lnTo>
                  <a:lnTo>
                    <a:pt x="0" y="110394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1895495" cy="1122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4236347" y="3289795"/>
            <a:ext cx="9815307" cy="2703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85"/>
              </a:lnSpc>
            </a:pPr>
            <a:r>
              <a:rPr lang="en-US" b="true" sz="7888" spc="773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HOTEL BOOKING SYSTEM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997664" y="1746229"/>
            <a:ext cx="8478706" cy="1676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64"/>
              </a:lnSpc>
            </a:pPr>
            <a:r>
              <a:rPr lang="en-US" b="true" sz="4901" spc="48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SOFTWARE DESIGN PATTERNS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719596" y="7482578"/>
            <a:ext cx="12848809" cy="441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61"/>
              </a:lnSpc>
            </a:pPr>
            <a:r>
              <a:rPr lang="en-US" b="true" sz="2653" spc="140">
                <a:solidFill>
                  <a:srgbClr val="231F2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BY MAGZHAN KENESKHAN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662994" y="337474"/>
            <a:ext cx="4296549" cy="9570246"/>
            <a:chOff x="0" y="0"/>
            <a:chExt cx="1131601" cy="252055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31601" cy="2520559"/>
            </a:xfrm>
            <a:custGeom>
              <a:avLst/>
              <a:gdLst/>
              <a:ahLst/>
              <a:cxnLst/>
              <a:rect r="r" b="b" t="t" l="l"/>
              <a:pathLst>
                <a:path h="2520559" w="1131601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142191" y="4828880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142191" y="3396305"/>
            <a:ext cx="14329641" cy="2429437"/>
            <a:chOff x="0" y="0"/>
            <a:chExt cx="5490306" cy="93082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490306" cy="930822"/>
            </a:xfrm>
            <a:custGeom>
              <a:avLst/>
              <a:gdLst/>
              <a:ahLst/>
              <a:cxnLst/>
              <a:rect r="r" b="b" t="t" l="l"/>
              <a:pathLst>
                <a:path h="930822" w="5490306">
                  <a:moveTo>
                    <a:pt x="0" y="0"/>
                  </a:moveTo>
                  <a:lnTo>
                    <a:pt x="5490306" y="0"/>
                  </a:lnTo>
                  <a:lnTo>
                    <a:pt x="5490306" y="930822"/>
                  </a:lnTo>
                  <a:lnTo>
                    <a:pt x="0" y="930822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5490306" cy="94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2474235" y="3673321"/>
            <a:ext cx="1156649" cy="1173721"/>
          </a:xfrm>
          <a:custGeom>
            <a:avLst/>
            <a:gdLst/>
            <a:ahLst/>
            <a:cxnLst/>
            <a:rect r="r" b="b" t="t" l="l"/>
            <a:pathLst>
              <a:path h="1173721" w="1156649">
                <a:moveTo>
                  <a:pt x="0" y="0"/>
                </a:moveTo>
                <a:lnTo>
                  <a:pt x="1156649" y="0"/>
                </a:lnTo>
                <a:lnTo>
                  <a:pt x="1156649" y="1173721"/>
                </a:lnTo>
                <a:lnTo>
                  <a:pt x="0" y="11737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2779578" y="7545545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142191" y="7210022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2142191" y="6282394"/>
            <a:ext cx="14329641" cy="3212150"/>
            <a:chOff x="0" y="0"/>
            <a:chExt cx="5490306" cy="1230714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5490306" cy="1230714"/>
            </a:xfrm>
            <a:custGeom>
              <a:avLst/>
              <a:gdLst/>
              <a:ahLst/>
              <a:cxnLst/>
              <a:rect r="r" b="b" t="t" l="l"/>
              <a:pathLst>
                <a:path h="1230714" w="5490306">
                  <a:moveTo>
                    <a:pt x="0" y="0"/>
                  </a:moveTo>
                  <a:lnTo>
                    <a:pt x="5490306" y="0"/>
                  </a:lnTo>
                  <a:lnTo>
                    <a:pt x="5490306" y="1230714"/>
                  </a:lnTo>
                  <a:lnTo>
                    <a:pt x="0" y="1230714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19050"/>
              <a:ext cx="5490306" cy="12497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2471429" y="7299097"/>
            <a:ext cx="1159455" cy="1178744"/>
          </a:xfrm>
          <a:custGeom>
            <a:avLst/>
            <a:gdLst/>
            <a:ahLst/>
            <a:cxnLst/>
            <a:rect r="r" b="b" t="t" l="l"/>
            <a:pathLst>
              <a:path h="1178744" w="1159455">
                <a:moveTo>
                  <a:pt x="0" y="0"/>
                </a:moveTo>
                <a:lnTo>
                  <a:pt x="1159455" y="0"/>
                </a:lnTo>
                <a:lnTo>
                  <a:pt x="1159455" y="1178743"/>
                </a:lnTo>
                <a:lnTo>
                  <a:pt x="0" y="117874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2142191" y="936230"/>
            <a:ext cx="7750485" cy="2460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877"/>
              </a:lnSpc>
            </a:pPr>
            <a:r>
              <a:rPr lang="en-US" b="true" sz="7157" spc="701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INTRODUCTION TO THE PROJECT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630884" y="3397153"/>
            <a:ext cx="11395006" cy="2389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69"/>
              </a:lnSpc>
            </a:pPr>
            <a:r>
              <a:rPr lang="en-US" sz="2296" spc="225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Project Goals:</a:t>
            </a:r>
          </a:p>
          <a:p>
            <a:pPr algn="l" marL="495831" indent="-247916" lvl="1">
              <a:lnSpc>
                <a:spcPts val="3169"/>
              </a:lnSpc>
              <a:buFont typeface="Arial"/>
              <a:buChar char="•"/>
            </a:pPr>
            <a:r>
              <a:rPr lang="en-US" sz="2296" spc="225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Build a user-friendly booking system that manages room availability, client reservations, and user interactions.</a:t>
            </a:r>
          </a:p>
          <a:p>
            <a:pPr algn="l" marL="495831" indent="-247916" lvl="1">
              <a:lnSpc>
                <a:spcPts val="3169"/>
              </a:lnSpc>
              <a:spcBef>
                <a:spcPct val="0"/>
              </a:spcBef>
              <a:buFont typeface="Arial"/>
              <a:buChar char="•"/>
            </a:pPr>
            <a:r>
              <a:rPr lang="en-US" sz="2296" spc="225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Ensure the system is scalable, maintainable, and modular by using appropriate design patterns and architectural principles.</a:t>
            </a:r>
          </a:p>
          <a:p>
            <a:pPr algn="l" marL="0" indent="0" lvl="0">
              <a:lnSpc>
                <a:spcPts val="3169"/>
              </a:lnSpc>
              <a:spcBef>
                <a:spcPct val="0"/>
              </a:spcBef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3824115" y="6516365"/>
            <a:ext cx="8743062" cy="2696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7229" indent="-238614" lvl="1">
              <a:lnSpc>
                <a:spcPts val="3050"/>
              </a:lnSpc>
              <a:buFont typeface="Arial"/>
              <a:buChar char="•"/>
            </a:pPr>
            <a:r>
              <a:rPr lang="en-US" sz="2210" spc="21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Features Overview:</a:t>
            </a:r>
          </a:p>
          <a:p>
            <a:pPr algn="l" marL="954458" indent="-318153" lvl="2">
              <a:lnSpc>
                <a:spcPts val="3050"/>
              </a:lnSpc>
              <a:buFont typeface="Arial"/>
              <a:buChar char="⚬"/>
            </a:pPr>
            <a:r>
              <a:rPr lang="en-US" sz="2210" spc="21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Room booking and availability management</a:t>
            </a:r>
          </a:p>
          <a:p>
            <a:pPr algn="l" marL="954458" indent="-318153" lvl="2">
              <a:lnSpc>
                <a:spcPts val="3050"/>
              </a:lnSpc>
              <a:buFont typeface="Arial"/>
              <a:buChar char="⚬"/>
            </a:pPr>
            <a:r>
              <a:rPr lang="en-US" sz="2210" spc="21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Customer notifications and order status updates</a:t>
            </a:r>
          </a:p>
          <a:p>
            <a:pPr algn="l" marL="954458" indent="-318153" lvl="2">
              <a:lnSpc>
                <a:spcPts val="3050"/>
              </a:lnSpc>
              <a:buFont typeface="Arial"/>
              <a:buChar char="⚬"/>
            </a:pPr>
            <a:r>
              <a:rPr lang="en-US" sz="2210" spc="21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Flexible pricing strategies</a:t>
            </a:r>
          </a:p>
          <a:p>
            <a:pPr algn="l" marL="954458" indent="-318153" lvl="2">
              <a:lnSpc>
                <a:spcPts val="3050"/>
              </a:lnSpc>
              <a:buFont typeface="Arial"/>
              <a:buChar char="⚬"/>
            </a:pPr>
            <a:r>
              <a:rPr lang="en-US" sz="2210" spc="21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Room management with add/update/remove capabilities</a:t>
            </a:r>
          </a:p>
          <a:p>
            <a:pPr algn="l" marL="0" indent="0" lvl="0">
              <a:lnSpc>
                <a:spcPts val="305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3086100"/>
            <a:chOff x="0" y="0"/>
            <a:chExt cx="4816593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2222643" y="4659681"/>
            <a:ext cx="4473739" cy="636748"/>
            <a:chOff x="0" y="0"/>
            <a:chExt cx="1178269" cy="16770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78269" cy="167703"/>
            </a:xfrm>
            <a:custGeom>
              <a:avLst/>
              <a:gdLst/>
              <a:ahLst/>
              <a:cxnLst/>
              <a:rect r="r" b="b" t="t" l="l"/>
              <a:pathLst>
                <a:path h="167703" w="1178269">
                  <a:moveTo>
                    <a:pt x="0" y="0"/>
                  </a:moveTo>
                  <a:lnTo>
                    <a:pt x="1178269" y="0"/>
                  </a:lnTo>
                  <a:lnTo>
                    <a:pt x="1178269" y="167703"/>
                  </a:lnTo>
                  <a:lnTo>
                    <a:pt x="0" y="16770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1178269" cy="2248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i="true" spc="29">
                  <a:solidFill>
                    <a:srgbClr val="FFFFFF"/>
                  </a:solidFill>
                  <a:latin typeface="DM Sans Italics"/>
                  <a:ea typeface="DM Sans Italics"/>
                  <a:cs typeface="DM Sans Italics"/>
                  <a:sym typeface="DM Sans Italics"/>
                </a:rPr>
                <a:t>Why MVC?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675712" y="500569"/>
            <a:ext cx="14936577" cy="2322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13"/>
              </a:lnSpc>
            </a:pPr>
            <a:r>
              <a:rPr lang="en-US" b="true" sz="6748" spc="661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CHOSEN ARCHITECTURE  PATTERN: MVC (MODEL-VIEW-CONTROLLER)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6893475" y="3510391"/>
            <a:ext cx="9034431" cy="2808103"/>
            <a:chOff x="0" y="0"/>
            <a:chExt cx="1744696" cy="54229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744696" cy="542290"/>
            </a:xfrm>
            <a:custGeom>
              <a:avLst/>
              <a:gdLst/>
              <a:ahLst/>
              <a:cxnLst/>
              <a:rect r="r" b="b" t="t" l="l"/>
              <a:pathLst>
                <a:path h="542290" w="1744696">
                  <a:moveTo>
                    <a:pt x="0" y="0"/>
                  </a:moveTo>
                  <a:lnTo>
                    <a:pt x="1744696" y="0"/>
                  </a:lnTo>
                  <a:lnTo>
                    <a:pt x="1744696" y="542290"/>
                  </a:lnTo>
                  <a:lnTo>
                    <a:pt x="0" y="5422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19050"/>
              <a:ext cx="1744696" cy="5613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7224667" y="3767306"/>
            <a:ext cx="8900334" cy="23833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27768" indent="-213884" lvl="1">
              <a:lnSpc>
                <a:spcPts val="2734"/>
              </a:lnSpc>
              <a:buFont typeface="Arial"/>
              <a:buChar char="•"/>
            </a:pPr>
            <a:r>
              <a:rPr lang="en-US" sz="1981" spc="19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Separates business logic (Model), UI (View), and user interaction (Controller).</a:t>
            </a:r>
          </a:p>
          <a:p>
            <a:pPr algn="l" marL="427768" indent="-213884" lvl="1">
              <a:lnSpc>
                <a:spcPts val="2734"/>
              </a:lnSpc>
              <a:buFont typeface="Arial"/>
              <a:buChar char="•"/>
            </a:pPr>
            <a:r>
              <a:rPr lang="en-US" sz="1981" spc="19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Allows for independent development and testing of each component.</a:t>
            </a:r>
          </a:p>
          <a:p>
            <a:pPr algn="l" marL="427768" indent="-213884" lvl="1">
              <a:lnSpc>
                <a:spcPts val="2734"/>
              </a:lnSpc>
              <a:buFont typeface="Arial"/>
              <a:buChar char="•"/>
            </a:pPr>
            <a:r>
              <a:rPr lang="en-US" sz="1981" spc="19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Supports scalable, modular development and makes it easier to add new features.</a:t>
            </a:r>
          </a:p>
          <a:p>
            <a:pPr algn="l">
              <a:lnSpc>
                <a:spcPts val="2734"/>
              </a:lnSpc>
            </a:pPr>
          </a:p>
        </p:txBody>
      </p:sp>
      <p:grpSp>
        <p:nvGrpSpPr>
          <p:cNvPr name="Group 16" id="16"/>
          <p:cNvGrpSpPr/>
          <p:nvPr/>
        </p:nvGrpSpPr>
        <p:grpSpPr>
          <a:xfrm rot="0">
            <a:off x="11410691" y="7299570"/>
            <a:ext cx="4670833" cy="1665448"/>
            <a:chOff x="0" y="0"/>
            <a:chExt cx="1230178" cy="43863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230178" cy="438636"/>
            </a:xfrm>
            <a:custGeom>
              <a:avLst/>
              <a:gdLst/>
              <a:ahLst/>
              <a:cxnLst/>
              <a:rect r="r" b="b" t="t" l="l"/>
              <a:pathLst>
                <a:path h="438636" w="1230178">
                  <a:moveTo>
                    <a:pt x="0" y="0"/>
                  </a:moveTo>
                  <a:lnTo>
                    <a:pt x="1230178" y="0"/>
                  </a:lnTo>
                  <a:lnTo>
                    <a:pt x="1230178" y="438636"/>
                  </a:lnTo>
                  <a:lnTo>
                    <a:pt x="0" y="438636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57150"/>
              <a:ext cx="1230178" cy="4957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i="true" spc="29">
                  <a:solidFill>
                    <a:srgbClr val="FFFFFF"/>
                  </a:solidFill>
                  <a:latin typeface="DM Sans Italics"/>
                  <a:ea typeface="DM Sans Italics"/>
                  <a:cs typeface="DM Sans Italics"/>
                  <a:sym typeface="DM Sans Italics"/>
                </a:rPr>
                <a:t>How MVC is Implemented in the Project: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2179166" y="6572062"/>
            <a:ext cx="9034431" cy="2808103"/>
            <a:chOff x="0" y="0"/>
            <a:chExt cx="1744696" cy="54229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744696" cy="542290"/>
            </a:xfrm>
            <a:custGeom>
              <a:avLst/>
              <a:gdLst/>
              <a:ahLst/>
              <a:cxnLst/>
              <a:rect r="r" b="b" t="t" l="l"/>
              <a:pathLst>
                <a:path h="542290" w="1744696">
                  <a:moveTo>
                    <a:pt x="0" y="0"/>
                  </a:moveTo>
                  <a:lnTo>
                    <a:pt x="1744696" y="0"/>
                  </a:lnTo>
                  <a:lnTo>
                    <a:pt x="1744696" y="542290"/>
                  </a:lnTo>
                  <a:lnTo>
                    <a:pt x="0" y="5422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19050"/>
              <a:ext cx="1744696" cy="5613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2510357" y="6828977"/>
            <a:ext cx="8512431" cy="23833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27768" indent="-213884" lvl="1">
              <a:lnSpc>
                <a:spcPts val="2734"/>
              </a:lnSpc>
              <a:buFont typeface="Arial"/>
              <a:buChar char="•"/>
            </a:pPr>
            <a:r>
              <a:rPr lang="en-US" sz="1981" spc="19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Model: Manages room and booking data and interacts with the database.</a:t>
            </a:r>
          </a:p>
          <a:p>
            <a:pPr algn="l" marL="427768" indent="-213884" lvl="1">
              <a:lnSpc>
                <a:spcPts val="2734"/>
              </a:lnSpc>
              <a:buFont typeface="Arial"/>
              <a:buChar char="•"/>
            </a:pPr>
            <a:r>
              <a:rPr lang="en-US" sz="1981" spc="19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View: User interface displays room information, booking statuses, etc.</a:t>
            </a:r>
          </a:p>
          <a:p>
            <a:pPr algn="l" marL="427768" indent="-213884" lvl="1">
              <a:lnSpc>
                <a:spcPts val="2734"/>
              </a:lnSpc>
              <a:buFont typeface="Arial"/>
              <a:buChar char="•"/>
            </a:pPr>
            <a:r>
              <a:rPr lang="en-US" sz="1981" spc="19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Controller: Handles business logic, including room booking, availability checks, and status changes.</a:t>
            </a:r>
          </a:p>
          <a:p>
            <a:pPr algn="l">
              <a:lnSpc>
                <a:spcPts val="2734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663659" y="6071953"/>
            <a:ext cx="960682" cy="1052540"/>
          </a:xfrm>
          <a:custGeom>
            <a:avLst/>
            <a:gdLst/>
            <a:ahLst/>
            <a:cxnLst/>
            <a:rect r="r" b="b" t="t" l="l"/>
            <a:pathLst>
              <a:path h="1052540" w="960682">
                <a:moveTo>
                  <a:pt x="0" y="0"/>
                </a:moveTo>
                <a:lnTo>
                  <a:pt x="960682" y="0"/>
                </a:lnTo>
                <a:lnTo>
                  <a:pt x="960682" y="1052541"/>
                </a:lnTo>
                <a:lnTo>
                  <a:pt x="0" y="10525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106315" y="7936159"/>
            <a:ext cx="1104804" cy="1121111"/>
          </a:xfrm>
          <a:custGeom>
            <a:avLst/>
            <a:gdLst/>
            <a:ahLst/>
            <a:cxnLst/>
            <a:rect r="r" b="b" t="t" l="l"/>
            <a:pathLst>
              <a:path h="1121111" w="1104804">
                <a:moveTo>
                  <a:pt x="0" y="0"/>
                </a:moveTo>
                <a:lnTo>
                  <a:pt x="1104805" y="0"/>
                </a:lnTo>
                <a:lnTo>
                  <a:pt x="1104805" y="1121111"/>
                </a:lnTo>
                <a:lnTo>
                  <a:pt x="0" y="11211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830975" y="2981747"/>
            <a:ext cx="3888894" cy="1537267"/>
            <a:chOff x="0" y="0"/>
            <a:chExt cx="1024235" cy="40487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24235" cy="404877"/>
            </a:xfrm>
            <a:custGeom>
              <a:avLst/>
              <a:gdLst/>
              <a:ahLst/>
              <a:cxnLst/>
              <a:rect r="r" b="b" t="t" l="l"/>
              <a:pathLst>
                <a:path h="404877" w="1024235">
                  <a:moveTo>
                    <a:pt x="0" y="0"/>
                  </a:moveTo>
                  <a:lnTo>
                    <a:pt x="1024235" y="0"/>
                  </a:lnTo>
                  <a:lnTo>
                    <a:pt x="1024235" y="404877"/>
                  </a:lnTo>
                  <a:lnTo>
                    <a:pt x="0" y="404877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1024235" cy="4620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b="true" sz="2981" spc="29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Creational Patterns: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887170" y="1277407"/>
            <a:ext cx="11552977" cy="1166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b="true" sz="6947" spc="368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DESIGN PATTERNS OVERVIEW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17991" y="4695832"/>
            <a:ext cx="5087534" cy="4342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55639" indent="-227820" lvl="1">
              <a:lnSpc>
                <a:spcPts val="2912"/>
              </a:lnSpc>
              <a:buFont typeface="Arial"/>
              <a:buChar char="•"/>
            </a:pPr>
            <a:r>
              <a:rPr lang="en-US" b="true" sz="2110" spc="206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Singleton: Ensures a single instance of DatabaseConnectionManager to manage room reservations and prevent conflicts.</a:t>
            </a:r>
          </a:p>
          <a:p>
            <a:pPr algn="ctr" marL="455639" indent="-227820" lvl="1">
              <a:lnSpc>
                <a:spcPts val="2912"/>
              </a:lnSpc>
              <a:buFont typeface="Arial"/>
              <a:buChar char="•"/>
            </a:pPr>
            <a:r>
              <a:rPr lang="en-US" b="true" sz="2110" spc="206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Factory Method: Used for creating specific room types (e.g., Suite, Double, Single) based on user requirements without specifying exact class names.</a:t>
            </a:r>
          </a:p>
          <a:p>
            <a:pPr algn="ctr" marL="0" indent="0" lvl="0">
              <a:lnSpc>
                <a:spcPts val="2912"/>
              </a:lnSpc>
              <a:spcBef>
                <a:spcPct val="0"/>
              </a:spcBef>
            </a:pPr>
          </a:p>
        </p:txBody>
      </p:sp>
      <p:grpSp>
        <p:nvGrpSpPr>
          <p:cNvPr name="Group 10" id="10"/>
          <p:cNvGrpSpPr/>
          <p:nvPr/>
        </p:nvGrpSpPr>
        <p:grpSpPr>
          <a:xfrm rot="0">
            <a:off x="7482427" y="2981747"/>
            <a:ext cx="4039224" cy="1537267"/>
            <a:chOff x="0" y="0"/>
            <a:chExt cx="1063829" cy="40487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063829" cy="404877"/>
            </a:xfrm>
            <a:custGeom>
              <a:avLst/>
              <a:gdLst/>
              <a:ahLst/>
              <a:cxnLst/>
              <a:rect r="r" b="b" t="t" l="l"/>
              <a:pathLst>
                <a:path h="404877" w="1063829">
                  <a:moveTo>
                    <a:pt x="0" y="0"/>
                  </a:moveTo>
                  <a:lnTo>
                    <a:pt x="1063829" y="0"/>
                  </a:lnTo>
                  <a:lnTo>
                    <a:pt x="1063829" y="404877"/>
                  </a:lnTo>
                  <a:lnTo>
                    <a:pt x="0" y="404877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57150"/>
              <a:ext cx="1063829" cy="4620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b="true" sz="2981" spc="29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Structural Patterns: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6953947" y="4591628"/>
            <a:ext cx="4757051" cy="4324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55639" indent="-227820" lvl="1">
              <a:lnSpc>
                <a:spcPts val="2912"/>
              </a:lnSpc>
              <a:buFont typeface="Arial"/>
              <a:buChar char="•"/>
            </a:pPr>
            <a:r>
              <a:rPr lang="en-US" b="true" sz="2110" spc="206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Adapter: Allows integration with a potential car-sharing service, transforming requests to fit the hotel booking format.</a:t>
            </a:r>
          </a:p>
          <a:p>
            <a:pPr algn="ctr" marL="455639" indent="-227820" lvl="1">
              <a:lnSpc>
                <a:spcPts val="2912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110" spc="206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Facade: Simplifies booking operations by providing a single interface to handle room booking, availability checks, and cancellations.</a:t>
            </a:r>
          </a:p>
          <a:p>
            <a:pPr algn="ctr" marL="0" indent="0" lvl="0">
              <a:lnSpc>
                <a:spcPts val="2774"/>
              </a:lnSpc>
              <a:spcBef>
                <a:spcPct val="0"/>
              </a:spcBef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2747276" y="4763650"/>
            <a:ext cx="4576130" cy="39808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55639" indent="-227820" lvl="1">
              <a:lnSpc>
                <a:spcPts val="2912"/>
              </a:lnSpc>
              <a:buFont typeface="Arial"/>
              <a:buChar char="•"/>
            </a:pPr>
            <a:r>
              <a:rPr lang="en-US" b="true" sz="2110" spc="206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Observer: Notifies clients of booking status updates (e.g., approaching check-in time, room availability).</a:t>
            </a:r>
          </a:p>
          <a:p>
            <a:pPr algn="ctr" marL="455639" indent="-227820" lvl="1">
              <a:lnSpc>
                <a:spcPts val="2912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110" spc="206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Strategy: Manages different pricing strategies (e.g., by distance, time, or fixed rate) for flexible and adaptable billing.</a:t>
            </a:r>
          </a:p>
          <a:p>
            <a:pPr algn="ctr" marL="0" indent="0" lvl="0">
              <a:lnSpc>
                <a:spcPts val="2912"/>
              </a:lnSpc>
              <a:spcBef>
                <a:spcPct val="0"/>
              </a:spcBef>
            </a:pP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4479722" y="-4833750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4176364">
            <a:off x="-4105129" y="653023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001598" y="2981747"/>
            <a:ext cx="4067485" cy="1537267"/>
            <a:chOff x="0" y="0"/>
            <a:chExt cx="1071272" cy="404877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071272" cy="404877"/>
            </a:xfrm>
            <a:custGeom>
              <a:avLst/>
              <a:gdLst/>
              <a:ahLst/>
              <a:cxnLst/>
              <a:rect r="r" b="b" t="t" l="l"/>
              <a:pathLst>
                <a:path h="404877" w="1071272">
                  <a:moveTo>
                    <a:pt x="0" y="0"/>
                  </a:moveTo>
                  <a:lnTo>
                    <a:pt x="1071272" y="0"/>
                  </a:lnTo>
                  <a:lnTo>
                    <a:pt x="1071272" y="404877"/>
                  </a:lnTo>
                  <a:lnTo>
                    <a:pt x="0" y="404877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57150"/>
              <a:ext cx="1071272" cy="4620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14"/>
                </a:lnSpc>
                <a:spcBef>
                  <a:spcPct val="0"/>
                </a:spcBef>
              </a:pPr>
              <a:r>
                <a:rPr lang="en-US" b="true" sz="2981" spc="29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Behavioral Patterns: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770706" y="-3368517"/>
            <a:ext cx="4959890" cy="495989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F4F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346033" y="305452"/>
            <a:ext cx="13941967" cy="1995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64"/>
              </a:lnSpc>
            </a:pPr>
            <a:r>
              <a:rPr lang="en-US" b="true" sz="5771" spc="565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 DEMONSTRATIONS OF KEY FUNCTIONALITIES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17639" y="2710660"/>
            <a:ext cx="15452723" cy="6042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2"/>
              </a:lnSpc>
            </a:pPr>
            <a:r>
              <a:rPr lang="en-US" sz="2893" spc="283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  1.Room Booking and Availability Check:</a:t>
            </a:r>
          </a:p>
          <a:p>
            <a:pPr algn="l" marL="624699" indent="-312350" lvl="1">
              <a:lnSpc>
                <a:spcPts val="3992"/>
              </a:lnSpc>
              <a:buFont typeface="Arial"/>
              <a:buChar char="•"/>
            </a:pPr>
            <a:r>
              <a:rPr lang="en-US" sz="2893" spc="283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T</a:t>
            </a:r>
            <a:r>
              <a:rPr lang="en-US" sz="2893" spc="283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he process of booking a room and the system’s response when a room is available or unavailable.</a:t>
            </a:r>
          </a:p>
          <a:p>
            <a:pPr algn="l">
              <a:lnSpc>
                <a:spcPts val="3992"/>
              </a:lnSpc>
            </a:pPr>
            <a:r>
              <a:rPr lang="en-US" sz="2893" spc="283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  2.</a:t>
            </a:r>
            <a:r>
              <a:rPr lang="en-US" sz="2893" spc="283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Order Status Updates (Observer Pattern):</a:t>
            </a:r>
          </a:p>
          <a:p>
            <a:pPr algn="l" marL="624699" indent="-312350" lvl="1">
              <a:lnSpc>
                <a:spcPts val="3992"/>
              </a:lnSpc>
              <a:buFont typeface="Arial"/>
              <a:buChar char="•"/>
            </a:pPr>
            <a:r>
              <a:rPr lang="en-US" sz="2893" spc="283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Demonstrates how a customer receives notifications on booking status changes.</a:t>
            </a:r>
          </a:p>
          <a:p>
            <a:pPr algn="l">
              <a:lnSpc>
                <a:spcPts val="3992"/>
              </a:lnSpc>
            </a:pPr>
            <a:r>
              <a:rPr lang="en-US" sz="2893" spc="283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  3.</a:t>
            </a:r>
            <a:r>
              <a:rPr lang="en-US" sz="2893" spc="283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Pricing Strategy Selection (Strategy Pattern):</a:t>
            </a:r>
          </a:p>
          <a:p>
            <a:pPr algn="l" marL="624699" indent="-312350" lvl="1">
              <a:lnSpc>
                <a:spcPts val="3992"/>
              </a:lnSpc>
              <a:buFont typeface="Arial"/>
              <a:buChar char="•"/>
            </a:pPr>
            <a:r>
              <a:rPr lang="en-US" sz="2893" spc="283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Show examples of different pricing calculations based on the selected strategy (by distance, time, etc.).</a:t>
            </a:r>
          </a:p>
          <a:p>
            <a:pPr algn="l">
              <a:lnSpc>
                <a:spcPts val="3992"/>
              </a:lnSpc>
            </a:pPr>
            <a:r>
              <a:rPr lang="en-US" sz="2893" spc="283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  4.Payment Integration</a:t>
            </a:r>
            <a:r>
              <a:rPr lang="en-US" sz="2893" spc="283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 (Adapter Pattern):</a:t>
            </a:r>
          </a:p>
          <a:p>
            <a:pPr algn="l" marL="624699" indent="-312350" lvl="1">
              <a:lnSpc>
                <a:spcPts val="3992"/>
              </a:lnSpc>
              <a:buFont typeface="Arial"/>
              <a:buChar char="•"/>
            </a:pPr>
            <a:r>
              <a:rPr lang="en-US" sz="2893" spc="283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Demonstrate payment processing via PayPal using PayPalAdapter</a:t>
            </a:r>
          </a:p>
          <a:p>
            <a:pPr algn="l">
              <a:lnSpc>
                <a:spcPts val="3992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9667203" y="-11112133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2" y="0"/>
                </a:lnTo>
                <a:lnTo>
                  <a:pt x="15841852" y="16255633"/>
                </a:lnTo>
                <a:lnTo>
                  <a:pt x="0" y="16255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969372" y="306823"/>
            <a:ext cx="14349257" cy="1310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723"/>
              </a:lnSpc>
            </a:pPr>
            <a:r>
              <a:rPr lang="en-US" b="true" sz="7770" spc="761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CHALLENGES AND SOLUTIONS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5792963" y="-2984316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663580" y="2588439"/>
            <a:ext cx="12505564" cy="55462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5699" indent="-312849" lvl="1">
              <a:lnSpc>
                <a:spcPts val="3999"/>
              </a:lnSpc>
              <a:buFont typeface="Arial"/>
              <a:buChar char="•"/>
            </a:pPr>
            <a:r>
              <a:rPr lang="en-US" sz="2898" spc="284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Challenge 1: Integrating multiple payment methods.</a:t>
            </a:r>
          </a:p>
          <a:p>
            <a:pPr algn="l" marL="625699" indent="-312849" lvl="1">
              <a:lnSpc>
                <a:spcPts val="3999"/>
              </a:lnSpc>
              <a:buFont typeface="Arial"/>
              <a:buChar char="•"/>
            </a:pPr>
            <a:r>
              <a:rPr lang="en-US" sz="2898" spc="284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Solution: Used the Adapter pattern to standardize different payment providers.</a:t>
            </a:r>
          </a:p>
          <a:p>
            <a:pPr algn="l" marL="625699" indent="-312849" lvl="1">
              <a:lnSpc>
                <a:spcPts val="3999"/>
              </a:lnSpc>
              <a:buFont typeface="Arial"/>
              <a:buChar char="•"/>
            </a:pPr>
            <a:r>
              <a:rPr lang="en-US" sz="2898" spc="284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Challenge 2: Complex pricing model requirements.</a:t>
            </a:r>
          </a:p>
          <a:p>
            <a:pPr algn="l" marL="625699" indent="-312849" lvl="1">
              <a:lnSpc>
                <a:spcPts val="3999"/>
              </a:lnSpc>
              <a:buFont typeface="Arial"/>
              <a:buChar char="•"/>
            </a:pPr>
            <a:r>
              <a:rPr lang="en-US" sz="2898" spc="284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Solution: Implemented Strategy pattern to easily switch between different pricing mechanisms.</a:t>
            </a:r>
          </a:p>
          <a:p>
            <a:pPr algn="l" marL="625699" indent="-312849" lvl="1">
              <a:lnSpc>
                <a:spcPts val="3999"/>
              </a:lnSpc>
              <a:buFont typeface="Arial"/>
              <a:buChar char="•"/>
            </a:pPr>
            <a:r>
              <a:rPr lang="en-US" sz="2898" spc="284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Challenge 3: Notifications for Multiple Clients</a:t>
            </a:r>
          </a:p>
          <a:p>
            <a:pPr algn="l" marL="625699" indent="-312849" lvl="1">
              <a:lnSpc>
                <a:spcPts val="3999"/>
              </a:lnSpc>
              <a:buFont typeface="Arial"/>
              <a:buChar char="•"/>
            </a:pPr>
            <a:r>
              <a:rPr lang="en-US" sz="2898" spc="284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Solution: Implemented Observer pattern to manage notifications efficiently, allowing the system to notify multiple clients of booking updates simultaneously.</a:t>
            </a:r>
          </a:p>
          <a:p>
            <a:pPr algn="l">
              <a:lnSpc>
                <a:spcPts val="3999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DAGVxpYfRnk</dc:identifier>
  <dcterms:modified xsi:type="dcterms:W3CDTF">2011-08-01T06:04:30Z</dcterms:modified>
  <cp:revision>1</cp:revision>
  <dc:title>Grey minimalist business project presentation </dc:title>
</cp:coreProperties>
</file>