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5" r:id="rId9"/>
    <p:sldId id="266" r:id="rId10"/>
    <p:sldId id="264"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77" d="100"/>
          <a:sy n="77" d="100"/>
        </p:scale>
        <p:origin x="72" y="6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85B3-76F1-7CF1-77D2-4C66422E12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4330FB-A947-30D7-259F-23653A69C0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976812-665F-72ED-FC78-18830A141ED0}"/>
              </a:ext>
            </a:extLst>
          </p:cNvPr>
          <p:cNvSpPr>
            <a:spLocks noGrp="1"/>
          </p:cNvSpPr>
          <p:nvPr>
            <p:ph type="dt" sz="half" idx="10"/>
          </p:nvPr>
        </p:nvSpPr>
        <p:spPr/>
        <p:txBody>
          <a:bodyPr/>
          <a:lstStyle/>
          <a:p>
            <a:fld id="{2CD4936D-2BEC-4DC0-98B6-44E2F712AD3A}" type="datetimeFigureOut">
              <a:rPr lang="en-US" smtClean="0"/>
              <a:t>5/19/2023</a:t>
            </a:fld>
            <a:endParaRPr lang="en-US"/>
          </a:p>
        </p:txBody>
      </p:sp>
      <p:sp>
        <p:nvSpPr>
          <p:cNvPr id="5" name="Footer Placeholder 4">
            <a:extLst>
              <a:ext uri="{FF2B5EF4-FFF2-40B4-BE49-F238E27FC236}">
                <a16:creationId xmlns:a16="http://schemas.microsoft.com/office/drawing/2014/main" id="{D5296D8D-852B-D024-BDFA-F77295E201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40DECD-1490-3523-E72B-1FCE27CD8FE4}"/>
              </a:ext>
            </a:extLst>
          </p:cNvPr>
          <p:cNvSpPr>
            <a:spLocks noGrp="1"/>
          </p:cNvSpPr>
          <p:nvPr>
            <p:ph type="sldNum" sz="quarter" idx="12"/>
          </p:nvPr>
        </p:nvSpPr>
        <p:spPr/>
        <p:txBody>
          <a:bodyPr/>
          <a:lstStyle/>
          <a:p>
            <a:fld id="{4622E645-2C4B-4EE7-8576-CE17FEE39B1E}" type="slidenum">
              <a:rPr lang="en-US" smtClean="0"/>
              <a:t>‹#›</a:t>
            </a:fld>
            <a:endParaRPr lang="en-US"/>
          </a:p>
        </p:txBody>
      </p:sp>
    </p:spTree>
    <p:extLst>
      <p:ext uri="{BB962C8B-B14F-4D97-AF65-F5344CB8AC3E}">
        <p14:creationId xmlns:p14="http://schemas.microsoft.com/office/powerpoint/2010/main" val="3598927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BFF13-F03E-5F91-68CE-D801F6761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25F785-498F-C5EB-6A84-A1BC77B0B5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FD0869-CA58-E113-54B8-F90182A3CADF}"/>
              </a:ext>
            </a:extLst>
          </p:cNvPr>
          <p:cNvSpPr>
            <a:spLocks noGrp="1"/>
          </p:cNvSpPr>
          <p:nvPr>
            <p:ph type="dt" sz="half" idx="10"/>
          </p:nvPr>
        </p:nvSpPr>
        <p:spPr/>
        <p:txBody>
          <a:bodyPr/>
          <a:lstStyle/>
          <a:p>
            <a:fld id="{2CD4936D-2BEC-4DC0-98B6-44E2F712AD3A}" type="datetimeFigureOut">
              <a:rPr lang="en-US" smtClean="0"/>
              <a:t>5/19/2023</a:t>
            </a:fld>
            <a:endParaRPr lang="en-US"/>
          </a:p>
        </p:txBody>
      </p:sp>
      <p:sp>
        <p:nvSpPr>
          <p:cNvPr id="5" name="Footer Placeholder 4">
            <a:extLst>
              <a:ext uri="{FF2B5EF4-FFF2-40B4-BE49-F238E27FC236}">
                <a16:creationId xmlns:a16="http://schemas.microsoft.com/office/drawing/2014/main" id="{8F47DD06-3CD5-D0C6-743E-2EB2826D4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BB8B96-6741-0918-4CCD-8BEE5DD67E18}"/>
              </a:ext>
            </a:extLst>
          </p:cNvPr>
          <p:cNvSpPr>
            <a:spLocks noGrp="1"/>
          </p:cNvSpPr>
          <p:nvPr>
            <p:ph type="sldNum" sz="quarter" idx="12"/>
          </p:nvPr>
        </p:nvSpPr>
        <p:spPr/>
        <p:txBody>
          <a:bodyPr/>
          <a:lstStyle/>
          <a:p>
            <a:fld id="{4622E645-2C4B-4EE7-8576-CE17FEE39B1E}" type="slidenum">
              <a:rPr lang="en-US" smtClean="0"/>
              <a:t>‹#›</a:t>
            </a:fld>
            <a:endParaRPr lang="en-US"/>
          </a:p>
        </p:txBody>
      </p:sp>
    </p:spTree>
    <p:extLst>
      <p:ext uri="{BB962C8B-B14F-4D97-AF65-F5344CB8AC3E}">
        <p14:creationId xmlns:p14="http://schemas.microsoft.com/office/powerpoint/2010/main" val="108448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A2B0C5-5EEF-E877-3E14-29B55E96C8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58C70D-53C7-4F94-63ED-56A0095BCC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B30AE6-D9BC-EE71-8015-4AD8D29AD58F}"/>
              </a:ext>
            </a:extLst>
          </p:cNvPr>
          <p:cNvSpPr>
            <a:spLocks noGrp="1"/>
          </p:cNvSpPr>
          <p:nvPr>
            <p:ph type="dt" sz="half" idx="10"/>
          </p:nvPr>
        </p:nvSpPr>
        <p:spPr/>
        <p:txBody>
          <a:bodyPr/>
          <a:lstStyle/>
          <a:p>
            <a:fld id="{2CD4936D-2BEC-4DC0-98B6-44E2F712AD3A}" type="datetimeFigureOut">
              <a:rPr lang="en-US" smtClean="0"/>
              <a:t>5/19/2023</a:t>
            </a:fld>
            <a:endParaRPr lang="en-US"/>
          </a:p>
        </p:txBody>
      </p:sp>
      <p:sp>
        <p:nvSpPr>
          <p:cNvPr id="5" name="Footer Placeholder 4">
            <a:extLst>
              <a:ext uri="{FF2B5EF4-FFF2-40B4-BE49-F238E27FC236}">
                <a16:creationId xmlns:a16="http://schemas.microsoft.com/office/drawing/2014/main" id="{8A4AC67A-4059-0344-5043-0B29A58DF0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0B1AD3-21EA-31FF-F09F-51270273DA8D}"/>
              </a:ext>
            </a:extLst>
          </p:cNvPr>
          <p:cNvSpPr>
            <a:spLocks noGrp="1"/>
          </p:cNvSpPr>
          <p:nvPr>
            <p:ph type="sldNum" sz="quarter" idx="12"/>
          </p:nvPr>
        </p:nvSpPr>
        <p:spPr/>
        <p:txBody>
          <a:bodyPr/>
          <a:lstStyle/>
          <a:p>
            <a:fld id="{4622E645-2C4B-4EE7-8576-CE17FEE39B1E}" type="slidenum">
              <a:rPr lang="en-US" smtClean="0"/>
              <a:t>‹#›</a:t>
            </a:fld>
            <a:endParaRPr lang="en-US"/>
          </a:p>
        </p:txBody>
      </p:sp>
    </p:spTree>
    <p:extLst>
      <p:ext uri="{BB962C8B-B14F-4D97-AF65-F5344CB8AC3E}">
        <p14:creationId xmlns:p14="http://schemas.microsoft.com/office/powerpoint/2010/main" val="2068281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08589-1B8E-6F8E-D64E-6D21539556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6C4F8D-B10A-D90A-D299-70D7DAB801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A93364-13E4-26B1-0005-C82B1E3E4BEB}"/>
              </a:ext>
            </a:extLst>
          </p:cNvPr>
          <p:cNvSpPr>
            <a:spLocks noGrp="1"/>
          </p:cNvSpPr>
          <p:nvPr>
            <p:ph type="dt" sz="half" idx="10"/>
          </p:nvPr>
        </p:nvSpPr>
        <p:spPr/>
        <p:txBody>
          <a:bodyPr/>
          <a:lstStyle/>
          <a:p>
            <a:fld id="{2CD4936D-2BEC-4DC0-98B6-44E2F712AD3A}" type="datetimeFigureOut">
              <a:rPr lang="en-US" smtClean="0"/>
              <a:t>5/19/2023</a:t>
            </a:fld>
            <a:endParaRPr lang="en-US"/>
          </a:p>
        </p:txBody>
      </p:sp>
      <p:sp>
        <p:nvSpPr>
          <p:cNvPr id="5" name="Footer Placeholder 4">
            <a:extLst>
              <a:ext uri="{FF2B5EF4-FFF2-40B4-BE49-F238E27FC236}">
                <a16:creationId xmlns:a16="http://schemas.microsoft.com/office/drawing/2014/main" id="{9F3F0B07-3FD5-C2EF-8A07-250A12BD8F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AAB7B-A934-AC4E-5B9E-57ABB02FD294}"/>
              </a:ext>
            </a:extLst>
          </p:cNvPr>
          <p:cNvSpPr>
            <a:spLocks noGrp="1"/>
          </p:cNvSpPr>
          <p:nvPr>
            <p:ph type="sldNum" sz="quarter" idx="12"/>
          </p:nvPr>
        </p:nvSpPr>
        <p:spPr/>
        <p:txBody>
          <a:bodyPr/>
          <a:lstStyle/>
          <a:p>
            <a:fld id="{4622E645-2C4B-4EE7-8576-CE17FEE39B1E}" type="slidenum">
              <a:rPr lang="en-US" smtClean="0"/>
              <a:t>‹#›</a:t>
            </a:fld>
            <a:endParaRPr lang="en-US"/>
          </a:p>
        </p:txBody>
      </p:sp>
    </p:spTree>
    <p:extLst>
      <p:ext uri="{BB962C8B-B14F-4D97-AF65-F5344CB8AC3E}">
        <p14:creationId xmlns:p14="http://schemas.microsoft.com/office/powerpoint/2010/main" val="1490380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0D2B8-552B-DC68-0CED-E791455CE9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1D44B0-AC2E-DCC1-49CC-F44501035F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6EA660-7CCF-A20E-9E09-117949D3890B}"/>
              </a:ext>
            </a:extLst>
          </p:cNvPr>
          <p:cNvSpPr>
            <a:spLocks noGrp="1"/>
          </p:cNvSpPr>
          <p:nvPr>
            <p:ph type="dt" sz="half" idx="10"/>
          </p:nvPr>
        </p:nvSpPr>
        <p:spPr/>
        <p:txBody>
          <a:bodyPr/>
          <a:lstStyle/>
          <a:p>
            <a:fld id="{2CD4936D-2BEC-4DC0-98B6-44E2F712AD3A}" type="datetimeFigureOut">
              <a:rPr lang="en-US" smtClean="0"/>
              <a:t>5/19/2023</a:t>
            </a:fld>
            <a:endParaRPr lang="en-US"/>
          </a:p>
        </p:txBody>
      </p:sp>
      <p:sp>
        <p:nvSpPr>
          <p:cNvPr id="5" name="Footer Placeholder 4">
            <a:extLst>
              <a:ext uri="{FF2B5EF4-FFF2-40B4-BE49-F238E27FC236}">
                <a16:creationId xmlns:a16="http://schemas.microsoft.com/office/drawing/2014/main" id="{91582E91-A1F5-D95E-DA14-B2C316E3D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64B938-4D99-DD40-805D-A62700B17CE6}"/>
              </a:ext>
            </a:extLst>
          </p:cNvPr>
          <p:cNvSpPr>
            <a:spLocks noGrp="1"/>
          </p:cNvSpPr>
          <p:nvPr>
            <p:ph type="sldNum" sz="quarter" idx="12"/>
          </p:nvPr>
        </p:nvSpPr>
        <p:spPr/>
        <p:txBody>
          <a:bodyPr/>
          <a:lstStyle/>
          <a:p>
            <a:fld id="{4622E645-2C4B-4EE7-8576-CE17FEE39B1E}" type="slidenum">
              <a:rPr lang="en-US" smtClean="0"/>
              <a:t>‹#›</a:t>
            </a:fld>
            <a:endParaRPr lang="en-US"/>
          </a:p>
        </p:txBody>
      </p:sp>
    </p:spTree>
    <p:extLst>
      <p:ext uri="{BB962C8B-B14F-4D97-AF65-F5344CB8AC3E}">
        <p14:creationId xmlns:p14="http://schemas.microsoft.com/office/powerpoint/2010/main" val="1335489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B6012-2770-1A0A-E88A-FF28AC4DD9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01B2FB-7546-1A99-8F8D-B12F6875BE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46B6A8-2A5E-ED7B-25AC-7B5264CE4B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5CC053-F259-1D55-16CB-6B23B231A722}"/>
              </a:ext>
            </a:extLst>
          </p:cNvPr>
          <p:cNvSpPr>
            <a:spLocks noGrp="1"/>
          </p:cNvSpPr>
          <p:nvPr>
            <p:ph type="dt" sz="half" idx="10"/>
          </p:nvPr>
        </p:nvSpPr>
        <p:spPr/>
        <p:txBody>
          <a:bodyPr/>
          <a:lstStyle/>
          <a:p>
            <a:fld id="{2CD4936D-2BEC-4DC0-98B6-44E2F712AD3A}" type="datetimeFigureOut">
              <a:rPr lang="en-US" smtClean="0"/>
              <a:t>5/19/2023</a:t>
            </a:fld>
            <a:endParaRPr lang="en-US"/>
          </a:p>
        </p:txBody>
      </p:sp>
      <p:sp>
        <p:nvSpPr>
          <p:cNvPr id="6" name="Footer Placeholder 5">
            <a:extLst>
              <a:ext uri="{FF2B5EF4-FFF2-40B4-BE49-F238E27FC236}">
                <a16:creationId xmlns:a16="http://schemas.microsoft.com/office/drawing/2014/main" id="{F4779527-B6BE-C7EB-4CB8-2EF6014C07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662D27-089D-FD3D-4C7B-602B294A4DFC}"/>
              </a:ext>
            </a:extLst>
          </p:cNvPr>
          <p:cNvSpPr>
            <a:spLocks noGrp="1"/>
          </p:cNvSpPr>
          <p:nvPr>
            <p:ph type="sldNum" sz="quarter" idx="12"/>
          </p:nvPr>
        </p:nvSpPr>
        <p:spPr/>
        <p:txBody>
          <a:bodyPr/>
          <a:lstStyle/>
          <a:p>
            <a:fld id="{4622E645-2C4B-4EE7-8576-CE17FEE39B1E}" type="slidenum">
              <a:rPr lang="en-US" smtClean="0"/>
              <a:t>‹#›</a:t>
            </a:fld>
            <a:endParaRPr lang="en-US"/>
          </a:p>
        </p:txBody>
      </p:sp>
    </p:spTree>
    <p:extLst>
      <p:ext uri="{BB962C8B-B14F-4D97-AF65-F5344CB8AC3E}">
        <p14:creationId xmlns:p14="http://schemas.microsoft.com/office/powerpoint/2010/main" val="416018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4B28-E30A-82E5-CEA6-7B51080667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26BA9-D260-A0D4-5CDB-CD6A85504D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BD2A12-72B2-C5B0-CAF2-456DF4EAA6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B8BB12-E7BC-B105-C6E5-E3EB23D18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1F01B9-3675-4C23-E3E5-B40AFD33E3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BB40D0-A35D-7BED-4EBC-BDA9095B2D7D}"/>
              </a:ext>
            </a:extLst>
          </p:cNvPr>
          <p:cNvSpPr>
            <a:spLocks noGrp="1"/>
          </p:cNvSpPr>
          <p:nvPr>
            <p:ph type="dt" sz="half" idx="10"/>
          </p:nvPr>
        </p:nvSpPr>
        <p:spPr/>
        <p:txBody>
          <a:bodyPr/>
          <a:lstStyle/>
          <a:p>
            <a:fld id="{2CD4936D-2BEC-4DC0-98B6-44E2F712AD3A}" type="datetimeFigureOut">
              <a:rPr lang="en-US" smtClean="0"/>
              <a:t>5/19/2023</a:t>
            </a:fld>
            <a:endParaRPr lang="en-US"/>
          </a:p>
        </p:txBody>
      </p:sp>
      <p:sp>
        <p:nvSpPr>
          <p:cNvPr id="8" name="Footer Placeholder 7">
            <a:extLst>
              <a:ext uri="{FF2B5EF4-FFF2-40B4-BE49-F238E27FC236}">
                <a16:creationId xmlns:a16="http://schemas.microsoft.com/office/drawing/2014/main" id="{0F35581C-16FF-C41B-E153-839A14BFD1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BE5BC5-60FB-642B-7F2E-BE3FAE2D8019}"/>
              </a:ext>
            </a:extLst>
          </p:cNvPr>
          <p:cNvSpPr>
            <a:spLocks noGrp="1"/>
          </p:cNvSpPr>
          <p:nvPr>
            <p:ph type="sldNum" sz="quarter" idx="12"/>
          </p:nvPr>
        </p:nvSpPr>
        <p:spPr/>
        <p:txBody>
          <a:bodyPr/>
          <a:lstStyle/>
          <a:p>
            <a:fld id="{4622E645-2C4B-4EE7-8576-CE17FEE39B1E}" type="slidenum">
              <a:rPr lang="en-US" smtClean="0"/>
              <a:t>‹#›</a:t>
            </a:fld>
            <a:endParaRPr lang="en-US"/>
          </a:p>
        </p:txBody>
      </p:sp>
    </p:spTree>
    <p:extLst>
      <p:ext uri="{BB962C8B-B14F-4D97-AF65-F5344CB8AC3E}">
        <p14:creationId xmlns:p14="http://schemas.microsoft.com/office/powerpoint/2010/main" val="3451694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731E-76DF-CF40-01AB-859D40B25B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82BAAA-0567-2527-802E-BCDF20BE819F}"/>
              </a:ext>
            </a:extLst>
          </p:cNvPr>
          <p:cNvSpPr>
            <a:spLocks noGrp="1"/>
          </p:cNvSpPr>
          <p:nvPr>
            <p:ph type="dt" sz="half" idx="10"/>
          </p:nvPr>
        </p:nvSpPr>
        <p:spPr/>
        <p:txBody>
          <a:bodyPr/>
          <a:lstStyle/>
          <a:p>
            <a:fld id="{2CD4936D-2BEC-4DC0-98B6-44E2F712AD3A}" type="datetimeFigureOut">
              <a:rPr lang="en-US" smtClean="0"/>
              <a:t>5/19/2023</a:t>
            </a:fld>
            <a:endParaRPr lang="en-US"/>
          </a:p>
        </p:txBody>
      </p:sp>
      <p:sp>
        <p:nvSpPr>
          <p:cNvPr id="4" name="Footer Placeholder 3">
            <a:extLst>
              <a:ext uri="{FF2B5EF4-FFF2-40B4-BE49-F238E27FC236}">
                <a16:creationId xmlns:a16="http://schemas.microsoft.com/office/drawing/2014/main" id="{1BF4170F-DF08-FEAA-0963-712AA74FED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D78F5A-3473-A449-16DF-96B86E3FDE07}"/>
              </a:ext>
            </a:extLst>
          </p:cNvPr>
          <p:cNvSpPr>
            <a:spLocks noGrp="1"/>
          </p:cNvSpPr>
          <p:nvPr>
            <p:ph type="sldNum" sz="quarter" idx="12"/>
          </p:nvPr>
        </p:nvSpPr>
        <p:spPr/>
        <p:txBody>
          <a:bodyPr/>
          <a:lstStyle/>
          <a:p>
            <a:fld id="{4622E645-2C4B-4EE7-8576-CE17FEE39B1E}" type="slidenum">
              <a:rPr lang="en-US" smtClean="0"/>
              <a:t>‹#›</a:t>
            </a:fld>
            <a:endParaRPr lang="en-US"/>
          </a:p>
        </p:txBody>
      </p:sp>
    </p:spTree>
    <p:extLst>
      <p:ext uri="{BB962C8B-B14F-4D97-AF65-F5344CB8AC3E}">
        <p14:creationId xmlns:p14="http://schemas.microsoft.com/office/powerpoint/2010/main" val="262821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3DAABD-49F9-793C-DF75-3E0C810EA30F}"/>
              </a:ext>
            </a:extLst>
          </p:cNvPr>
          <p:cNvSpPr>
            <a:spLocks noGrp="1"/>
          </p:cNvSpPr>
          <p:nvPr>
            <p:ph type="dt" sz="half" idx="10"/>
          </p:nvPr>
        </p:nvSpPr>
        <p:spPr/>
        <p:txBody>
          <a:bodyPr/>
          <a:lstStyle/>
          <a:p>
            <a:fld id="{2CD4936D-2BEC-4DC0-98B6-44E2F712AD3A}" type="datetimeFigureOut">
              <a:rPr lang="en-US" smtClean="0"/>
              <a:t>5/19/2023</a:t>
            </a:fld>
            <a:endParaRPr lang="en-US"/>
          </a:p>
        </p:txBody>
      </p:sp>
      <p:sp>
        <p:nvSpPr>
          <p:cNvPr id="3" name="Footer Placeholder 2">
            <a:extLst>
              <a:ext uri="{FF2B5EF4-FFF2-40B4-BE49-F238E27FC236}">
                <a16:creationId xmlns:a16="http://schemas.microsoft.com/office/drawing/2014/main" id="{24E3B140-951E-2DA6-A6AA-A4D4D57896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AC972C-BAA7-0879-28D3-365127680A5E}"/>
              </a:ext>
            </a:extLst>
          </p:cNvPr>
          <p:cNvSpPr>
            <a:spLocks noGrp="1"/>
          </p:cNvSpPr>
          <p:nvPr>
            <p:ph type="sldNum" sz="quarter" idx="12"/>
          </p:nvPr>
        </p:nvSpPr>
        <p:spPr/>
        <p:txBody>
          <a:bodyPr/>
          <a:lstStyle/>
          <a:p>
            <a:fld id="{4622E645-2C4B-4EE7-8576-CE17FEE39B1E}" type="slidenum">
              <a:rPr lang="en-US" smtClean="0"/>
              <a:t>‹#›</a:t>
            </a:fld>
            <a:endParaRPr lang="en-US"/>
          </a:p>
        </p:txBody>
      </p:sp>
    </p:spTree>
    <p:extLst>
      <p:ext uri="{BB962C8B-B14F-4D97-AF65-F5344CB8AC3E}">
        <p14:creationId xmlns:p14="http://schemas.microsoft.com/office/powerpoint/2010/main" val="57097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DF4F3-12D3-0C44-0764-4FA10FE3C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F6B89D-F1C3-43B5-E7E3-073781E987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E249DD-2654-4681-2885-EFA7318653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B1EC8D-DFE3-0759-958B-B47D877CF8A5}"/>
              </a:ext>
            </a:extLst>
          </p:cNvPr>
          <p:cNvSpPr>
            <a:spLocks noGrp="1"/>
          </p:cNvSpPr>
          <p:nvPr>
            <p:ph type="dt" sz="half" idx="10"/>
          </p:nvPr>
        </p:nvSpPr>
        <p:spPr/>
        <p:txBody>
          <a:bodyPr/>
          <a:lstStyle/>
          <a:p>
            <a:fld id="{2CD4936D-2BEC-4DC0-98B6-44E2F712AD3A}" type="datetimeFigureOut">
              <a:rPr lang="en-US" smtClean="0"/>
              <a:t>5/19/2023</a:t>
            </a:fld>
            <a:endParaRPr lang="en-US"/>
          </a:p>
        </p:txBody>
      </p:sp>
      <p:sp>
        <p:nvSpPr>
          <p:cNvPr id="6" name="Footer Placeholder 5">
            <a:extLst>
              <a:ext uri="{FF2B5EF4-FFF2-40B4-BE49-F238E27FC236}">
                <a16:creationId xmlns:a16="http://schemas.microsoft.com/office/drawing/2014/main" id="{F9E05E37-CBE1-3508-EB24-C1E3F51DAF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B21425-4F2A-5F85-F584-4CA0E2737058}"/>
              </a:ext>
            </a:extLst>
          </p:cNvPr>
          <p:cNvSpPr>
            <a:spLocks noGrp="1"/>
          </p:cNvSpPr>
          <p:nvPr>
            <p:ph type="sldNum" sz="quarter" idx="12"/>
          </p:nvPr>
        </p:nvSpPr>
        <p:spPr/>
        <p:txBody>
          <a:bodyPr/>
          <a:lstStyle/>
          <a:p>
            <a:fld id="{4622E645-2C4B-4EE7-8576-CE17FEE39B1E}" type="slidenum">
              <a:rPr lang="en-US" smtClean="0"/>
              <a:t>‹#›</a:t>
            </a:fld>
            <a:endParaRPr lang="en-US"/>
          </a:p>
        </p:txBody>
      </p:sp>
    </p:spTree>
    <p:extLst>
      <p:ext uri="{BB962C8B-B14F-4D97-AF65-F5344CB8AC3E}">
        <p14:creationId xmlns:p14="http://schemas.microsoft.com/office/powerpoint/2010/main" val="1707903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371DD-95D5-EF75-1404-1075D2AF5E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688BE8-5A9C-438B-512C-94B7AB5BAF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301EB2-8549-65E5-E15A-3997D9E46A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E5D309-EE31-6CA7-D38D-23A1FC077709}"/>
              </a:ext>
            </a:extLst>
          </p:cNvPr>
          <p:cNvSpPr>
            <a:spLocks noGrp="1"/>
          </p:cNvSpPr>
          <p:nvPr>
            <p:ph type="dt" sz="half" idx="10"/>
          </p:nvPr>
        </p:nvSpPr>
        <p:spPr/>
        <p:txBody>
          <a:bodyPr/>
          <a:lstStyle/>
          <a:p>
            <a:fld id="{2CD4936D-2BEC-4DC0-98B6-44E2F712AD3A}" type="datetimeFigureOut">
              <a:rPr lang="en-US" smtClean="0"/>
              <a:t>5/19/2023</a:t>
            </a:fld>
            <a:endParaRPr lang="en-US"/>
          </a:p>
        </p:txBody>
      </p:sp>
      <p:sp>
        <p:nvSpPr>
          <p:cNvPr id="6" name="Footer Placeholder 5">
            <a:extLst>
              <a:ext uri="{FF2B5EF4-FFF2-40B4-BE49-F238E27FC236}">
                <a16:creationId xmlns:a16="http://schemas.microsoft.com/office/drawing/2014/main" id="{B43B8D40-5E69-0246-BBD8-5943CB170C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5056E4-D15C-3C8C-67F1-0085228BC048}"/>
              </a:ext>
            </a:extLst>
          </p:cNvPr>
          <p:cNvSpPr>
            <a:spLocks noGrp="1"/>
          </p:cNvSpPr>
          <p:nvPr>
            <p:ph type="sldNum" sz="quarter" idx="12"/>
          </p:nvPr>
        </p:nvSpPr>
        <p:spPr/>
        <p:txBody>
          <a:bodyPr/>
          <a:lstStyle/>
          <a:p>
            <a:fld id="{4622E645-2C4B-4EE7-8576-CE17FEE39B1E}" type="slidenum">
              <a:rPr lang="en-US" smtClean="0"/>
              <a:t>‹#›</a:t>
            </a:fld>
            <a:endParaRPr lang="en-US"/>
          </a:p>
        </p:txBody>
      </p:sp>
    </p:spTree>
    <p:extLst>
      <p:ext uri="{BB962C8B-B14F-4D97-AF65-F5344CB8AC3E}">
        <p14:creationId xmlns:p14="http://schemas.microsoft.com/office/powerpoint/2010/main" val="734377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96B4BF-42DC-29EF-895B-AB76CB6C4F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BF7B3B-0E6F-6681-A81B-DA08D4842C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5EFDFE-D00B-5901-A6FE-FE1EF61B68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4936D-2BEC-4DC0-98B6-44E2F712AD3A}" type="datetimeFigureOut">
              <a:rPr lang="en-US" smtClean="0"/>
              <a:t>5/19/2023</a:t>
            </a:fld>
            <a:endParaRPr lang="en-US"/>
          </a:p>
        </p:txBody>
      </p:sp>
      <p:sp>
        <p:nvSpPr>
          <p:cNvPr id="5" name="Footer Placeholder 4">
            <a:extLst>
              <a:ext uri="{FF2B5EF4-FFF2-40B4-BE49-F238E27FC236}">
                <a16:creationId xmlns:a16="http://schemas.microsoft.com/office/drawing/2014/main" id="{DF8D6905-112D-6268-DD36-060BFB537C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2F7AAA-FDEB-1D3C-D48C-3093CB38B5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22E645-2C4B-4EE7-8576-CE17FEE39B1E}" type="slidenum">
              <a:rPr lang="en-US" smtClean="0"/>
              <a:t>‹#›</a:t>
            </a:fld>
            <a:endParaRPr lang="en-US"/>
          </a:p>
        </p:txBody>
      </p:sp>
    </p:spTree>
    <p:extLst>
      <p:ext uri="{BB962C8B-B14F-4D97-AF65-F5344CB8AC3E}">
        <p14:creationId xmlns:p14="http://schemas.microsoft.com/office/powerpoint/2010/main" val="1299231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946297-8B63-CE8D-6F2A-CFA4AD2E8D47}"/>
              </a:ext>
            </a:extLst>
          </p:cNvPr>
          <p:cNvSpPr>
            <a:spLocks noGrp="1"/>
          </p:cNvSpPr>
          <p:nvPr>
            <p:ph type="ctrTitle"/>
          </p:nvPr>
        </p:nvSpPr>
        <p:spPr>
          <a:xfrm>
            <a:off x="1285241" y="1008993"/>
            <a:ext cx="9231410" cy="3542045"/>
          </a:xfrm>
        </p:spPr>
        <p:txBody>
          <a:bodyPr anchor="b">
            <a:normAutofit/>
          </a:bodyPr>
          <a:lstStyle/>
          <a:p>
            <a:pPr algn="l"/>
            <a:r>
              <a:rPr lang="en-US" sz="11500"/>
              <a:t>Strategy Design Pattern</a:t>
            </a:r>
          </a:p>
        </p:txBody>
      </p:sp>
      <p:sp>
        <p:nvSpPr>
          <p:cNvPr id="3" name="Subtitle 2">
            <a:extLst>
              <a:ext uri="{FF2B5EF4-FFF2-40B4-BE49-F238E27FC236}">
                <a16:creationId xmlns:a16="http://schemas.microsoft.com/office/drawing/2014/main" id="{587F79B5-6B93-7A16-AA65-91ACD78F114E}"/>
              </a:ext>
            </a:extLst>
          </p:cNvPr>
          <p:cNvSpPr>
            <a:spLocks noGrp="1"/>
          </p:cNvSpPr>
          <p:nvPr>
            <p:ph type="subTitle" idx="1"/>
          </p:nvPr>
        </p:nvSpPr>
        <p:spPr>
          <a:xfrm>
            <a:off x="1285241" y="4582814"/>
            <a:ext cx="7132335" cy="1312657"/>
          </a:xfrm>
        </p:spPr>
        <p:txBody>
          <a:bodyPr anchor="t">
            <a:normAutofit/>
          </a:bodyPr>
          <a:lstStyle/>
          <a:p>
            <a:pPr algn="l"/>
            <a:endParaRPr 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964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01BAAE9-A57F-3672-39EC-B2302970E1A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dirty="0">
                <a:solidFill>
                  <a:srgbClr val="FFFFFF"/>
                </a:solidFill>
              </a:rPr>
              <a:t>T</a:t>
            </a:r>
            <a:r>
              <a:rPr lang="en-US" sz="4000" kern="1200" dirty="0">
                <a:solidFill>
                  <a:srgbClr val="FFFFFF"/>
                </a:solidFill>
                <a:latin typeface="+mj-lt"/>
                <a:ea typeface="+mj-ea"/>
                <a:cs typeface="+mj-cs"/>
              </a:rPr>
              <a:t>he strategy interface</a:t>
            </a:r>
          </a:p>
        </p:txBody>
      </p:sp>
      <p:pic>
        <p:nvPicPr>
          <p:cNvPr id="5" name="Content Placeholder 4">
            <a:extLst>
              <a:ext uri="{FF2B5EF4-FFF2-40B4-BE49-F238E27FC236}">
                <a16:creationId xmlns:a16="http://schemas.microsoft.com/office/drawing/2014/main" id="{45425F84-2A06-49D0-1401-9AAE4CADF6C7}"/>
              </a:ext>
            </a:extLst>
          </p:cNvPr>
          <p:cNvPicPr>
            <a:picLocks noGrp="1" noChangeAspect="1"/>
          </p:cNvPicPr>
          <p:nvPr>
            <p:ph idx="1"/>
          </p:nvPr>
        </p:nvPicPr>
        <p:blipFill>
          <a:blip r:embed="rId2"/>
          <a:stretch>
            <a:fillRect/>
          </a:stretch>
        </p:blipFill>
        <p:spPr>
          <a:xfrm>
            <a:off x="4502428" y="2318041"/>
            <a:ext cx="7225748" cy="2221918"/>
          </a:xfrm>
          <a:prstGeom prst="rect">
            <a:avLst/>
          </a:prstGeom>
        </p:spPr>
      </p:pic>
    </p:spTree>
    <p:extLst>
      <p:ext uri="{BB962C8B-B14F-4D97-AF65-F5344CB8AC3E}">
        <p14:creationId xmlns:p14="http://schemas.microsoft.com/office/powerpoint/2010/main" val="919744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2AF46B6-039F-2A02-8125-E1B80AD50A25}"/>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effectLst/>
                <a:latin typeface="+mj-lt"/>
                <a:ea typeface="+mj-ea"/>
                <a:cs typeface="+mj-cs"/>
              </a:rPr>
              <a:t>The Concrete Strategy</a:t>
            </a:r>
            <a:endParaRPr lang="en-US" sz="4000" kern="120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AA1E9C7D-C318-BED8-A16E-9724623835C6}"/>
              </a:ext>
            </a:extLst>
          </p:cNvPr>
          <p:cNvPicPr>
            <a:picLocks noGrp="1" noChangeAspect="1"/>
          </p:cNvPicPr>
          <p:nvPr>
            <p:ph idx="1"/>
          </p:nvPr>
        </p:nvPicPr>
        <p:blipFill rotWithShape="1">
          <a:blip r:embed="rId2"/>
          <a:srcRect r="29387"/>
          <a:stretch/>
        </p:blipFill>
        <p:spPr>
          <a:xfrm>
            <a:off x="4600327" y="467208"/>
            <a:ext cx="7029949" cy="5923584"/>
          </a:xfrm>
          <a:prstGeom prst="rect">
            <a:avLst/>
          </a:prstGeom>
        </p:spPr>
      </p:pic>
    </p:spTree>
    <p:extLst>
      <p:ext uri="{BB962C8B-B14F-4D97-AF65-F5344CB8AC3E}">
        <p14:creationId xmlns:p14="http://schemas.microsoft.com/office/powerpoint/2010/main" val="1725217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151788B-584D-04ED-9DA3-8C4992321AEF}"/>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dirty="0">
                <a:solidFill>
                  <a:srgbClr val="FFFFFF"/>
                </a:solidFill>
                <a:effectLst/>
                <a:latin typeface="+mj-lt"/>
                <a:ea typeface="+mj-ea"/>
                <a:cs typeface="+mj-cs"/>
              </a:rPr>
              <a:t>The Concrete Strategy</a:t>
            </a:r>
            <a:br>
              <a:rPr lang="en-US" sz="4000" b="1" kern="1200" dirty="0">
                <a:solidFill>
                  <a:srgbClr val="FFFFFF"/>
                </a:solidFill>
                <a:effectLst/>
                <a:latin typeface="+mj-lt"/>
                <a:ea typeface="+mj-ea"/>
                <a:cs typeface="+mj-cs"/>
              </a:rPr>
            </a:br>
            <a:r>
              <a:rPr lang="en-US" sz="4000" b="1" kern="1200" dirty="0">
                <a:solidFill>
                  <a:srgbClr val="FFFFFF"/>
                </a:solidFill>
                <a:effectLst/>
                <a:latin typeface="+mj-lt"/>
                <a:ea typeface="+mj-ea"/>
                <a:cs typeface="+mj-cs"/>
              </a:rPr>
              <a:t>(con…)</a:t>
            </a:r>
            <a:endParaRPr lang="en-US" sz="4000" kern="1200" dirty="0">
              <a:solidFill>
                <a:srgbClr val="FFFFFF"/>
              </a:solidFill>
              <a:latin typeface="+mj-lt"/>
              <a:ea typeface="+mj-ea"/>
              <a:cs typeface="+mj-cs"/>
            </a:endParaRPr>
          </a:p>
        </p:txBody>
      </p:sp>
      <p:pic>
        <p:nvPicPr>
          <p:cNvPr id="13" name="Content Placeholder 12">
            <a:extLst>
              <a:ext uri="{FF2B5EF4-FFF2-40B4-BE49-F238E27FC236}">
                <a16:creationId xmlns:a16="http://schemas.microsoft.com/office/drawing/2014/main" id="{7A9D3AB7-D17D-2884-F183-C726E784ECA7}"/>
              </a:ext>
            </a:extLst>
          </p:cNvPr>
          <p:cNvPicPr>
            <a:picLocks noGrp="1" noChangeAspect="1"/>
          </p:cNvPicPr>
          <p:nvPr>
            <p:ph idx="1"/>
          </p:nvPr>
        </p:nvPicPr>
        <p:blipFill>
          <a:blip r:embed="rId2"/>
          <a:stretch>
            <a:fillRect/>
          </a:stretch>
        </p:blipFill>
        <p:spPr>
          <a:xfrm>
            <a:off x="4502428" y="1216115"/>
            <a:ext cx="7225748" cy="4425770"/>
          </a:xfrm>
          <a:prstGeom prst="rect">
            <a:avLst/>
          </a:prstGeom>
        </p:spPr>
      </p:pic>
    </p:spTree>
    <p:extLst>
      <p:ext uri="{BB962C8B-B14F-4D97-AF65-F5344CB8AC3E}">
        <p14:creationId xmlns:p14="http://schemas.microsoft.com/office/powerpoint/2010/main" val="290819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1F03-52BF-E9B9-5621-CE3C1CABDB71}"/>
              </a:ext>
            </a:extLst>
          </p:cNvPr>
          <p:cNvSpPr>
            <a:spLocks noGrp="1"/>
          </p:cNvSpPr>
          <p:nvPr>
            <p:ph type="title"/>
          </p:nvPr>
        </p:nvSpPr>
        <p:spPr/>
        <p:txBody>
          <a:bodyPr/>
          <a:lstStyle/>
          <a:p>
            <a:r>
              <a:rPr lang="en-US" dirty="0"/>
              <a:t>What is strategy design pattern</a:t>
            </a:r>
          </a:p>
        </p:txBody>
      </p:sp>
      <p:sp>
        <p:nvSpPr>
          <p:cNvPr id="3" name="Content Placeholder 2">
            <a:extLst>
              <a:ext uri="{FF2B5EF4-FFF2-40B4-BE49-F238E27FC236}">
                <a16:creationId xmlns:a16="http://schemas.microsoft.com/office/drawing/2014/main" id="{2F04D876-A142-0F31-200C-DFB2939F1568}"/>
              </a:ext>
            </a:extLst>
          </p:cNvPr>
          <p:cNvSpPr>
            <a:spLocks noGrp="1"/>
          </p:cNvSpPr>
          <p:nvPr>
            <p:ph idx="1"/>
          </p:nvPr>
        </p:nvSpPr>
        <p:spPr/>
        <p:txBody>
          <a:bodyPr/>
          <a:lstStyle/>
          <a:p>
            <a:pPr lvl="1"/>
            <a:r>
              <a:rPr lang="en-US" sz="3600" dirty="0"/>
              <a:t>Strategy pattern</a:t>
            </a:r>
            <a:r>
              <a:rPr lang="en-US" sz="4400" dirty="0"/>
              <a:t> </a:t>
            </a:r>
            <a:r>
              <a:rPr lang="en-US" sz="3200" dirty="0"/>
              <a:t>: </a:t>
            </a:r>
            <a:r>
              <a:rPr lang="en-US" sz="2800" kern="100" dirty="0">
                <a:effectLst/>
                <a:latin typeface="Calibri" panose="020F0502020204030204" pitchFamily="34" charset="0"/>
                <a:ea typeface="Calibri" panose="020F0502020204030204" pitchFamily="34" charset="0"/>
                <a:cs typeface="Arial" panose="020B0604020202020204" pitchFamily="34" charset="0"/>
              </a:rPr>
              <a:t>is a behavioral design pattern that allows the behavior of an object to be selected at runtime. </a:t>
            </a:r>
          </a:p>
          <a:p>
            <a:pPr lvl="1"/>
            <a:endParaRPr lang="en-US" sz="2800" kern="100" dirty="0">
              <a:latin typeface="Calibri" panose="020F0502020204030204" pitchFamily="34" charset="0"/>
              <a:ea typeface="Calibri" panose="020F0502020204030204" pitchFamily="34" charset="0"/>
              <a:cs typeface="Arial" panose="020B0604020202020204" pitchFamily="34" charset="0"/>
            </a:endParaRPr>
          </a:p>
          <a:p>
            <a:pPr lvl="1"/>
            <a:endParaRPr lang="en-US" sz="2800" kern="100" dirty="0">
              <a:effectLst/>
              <a:latin typeface="Calibri" panose="020F0502020204030204" pitchFamily="34" charset="0"/>
              <a:ea typeface="Calibri" panose="020F0502020204030204" pitchFamily="34" charset="0"/>
              <a:cs typeface="Arial" panose="020B0604020202020204" pitchFamily="34" charset="0"/>
            </a:endParaRPr>
          </a:p>
          <a:p>
            <a:pPr lvl="1"/>
            <a:endParaRPr lang="en-US" sz="2800" kern="100" dirty="0">
              <a:effectLst/>
              <a:latin typeface="Calibri" panose="020F0502020204030204" pitchFamily="34" charset="0"/>
              <a:ea typeface="Calibri" panose="020F0502020204030204" pitchFamily="34" charset="0"/>
              <a:cs typeface="Arial" panose="020B0604020202020204" pitchFamily="34" charset="0"/>
            </a:endParaRPr>
          </a:p>
          <a:p>
            <a:r>
              <a:rPr lang="en-US" b="0" i="0" dirty="0">
                <a:solidFill>
                  <a:srgbClr val="FFFFFF"/>
                </a:solidFill>
                <a:effectLst/>
                <a:latin typeface="Nunito" pitchFamily="2" charset="0"/>
              </a:rPr>
              <a:t>s a behavioral design pattern that allows</a:t>
            </a:r>
            <a:endParaRPr lang="en-US" dirty="0"/>
          </a:p>
        </p:txBody>
      </p:sp>
    </p:spTree>
    <p:extLst>
      <p:ext uri="{BB962C8B-B14F-4D97-AF65-F5344CB8AC3E}">
        <p14:creationId xmlns:p14="http://schemas.microsoft.com/office/powerpoint/2010/main" val="3453793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B2D58-EE5F-4EDF-E15A-5758A24D08F7}"/>
              </a:ext>
            </a:extLst>
          </p:cNvPr>
          <p:cNvSpPr>
            <a:spLocks noGrp="1"/>
          </p:cNvSpPr>
          <p:nvPr>
            <p:ph type="title"/>
          </p:nvPr>
        </p:nvSpPr>
        <p:spPr/>
        <p:txBody>
          <a:bodyPr/>
          <a:lstStyle/>
          <a:p>
            <a:r>
              <a:rPr lang="en-US" dirty="0"/>
              <a:t>What is strategy design pattern (con..)</a:t>
            </a:r>
          </a:p>
        </p:txBody>
      </p:sp>
      <p:sp>
        <p:nvSpPr>
          <p:cNvPr id="3" name="Content Placeholder 2">
            <a:extLst>
              <a:ext uri="{FF2B5EF4-FFF2-40B4-BE49-F238E27FC236}">
                <a16:creationId xmlns:a16="http://schemas.microsoft.com/office/drawing/2014/main" id="{AFE31383-CB12-70B8-646F-71EBB5199871}"/>
              </a:ext>
            </a:extLst>
          </p:cNvPr>
          <p:cNvSpPr>
            <a:spLocks noGrp="1"/>
          </p:cNvSpPr>
          <p:nvPr>
            <p:ph idx="1"/>
          </p:nvPr>
        </p:nvSpPr>
        <p:spPr/>
        <p:txBody>
          <a:bodyPr/>
          <a:lstStyle/>
          <a:p>
            <a:endParaRPr lang="en-US" kern="100" dirty="0">
              <a:effectLst/>
              <a:latin typeface="Calibri" panose="020F0502020204030204" pitchFamily="34" charset="0"/>
              <a:ea typeface="Calibri" panose="020F0502020204030204" pitchFamily="34" charset="0"/>
              <a:cs typeface="Arial" panose="020B0604020202020204" pitchFamily="34" charset="0"/>
            </a:endParaRPr>
          </a:p>
          <a:p>
            <a:r>
              <a:rPr lang="en-US" kern="100" dirty="0">
                <a:effectLst/>
                <a:latin typeface="Calibri" panose="020F0502020204030204" pitchFamily="34" charset="0"/>
                <a:ea typeface="Calibri" panose="020F0502020204030204" pitchFamily="34" charset="0"/>
                <a:cs typeface="Arial" panose="020B0604020202020204" pitchFamily="34" charset="0"/>
              </a:rPr>
              <a:t>The Strategy pattern is based on the idea of encapsulating a family of algorithms into separate classes that implement a common interface. The pattern consists of three main components: the Context, the Strategy, and the Concrete Strategy.</a:t>
            </a:r>
          </a:p>
          <a:p>
            <a:endParaRPr lang="en-US" dirty="0"/>
          </a:p>
        </p:txBody>
      </p:sp>
    </p:spTree>
    <p:extLst>
      <p:ext uri="{BB962C8B-B14F-4D97-AF65-F5344CB8AC3E}">
        <p14:creationId xmlns:p14="http://schemas.microsoft.com/office/powerpoint/2010/main" val="136359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75E12-03D9-0B5F-89DA-C2734B61590B}"/>
              </a:ext>
            </a:extLst>
          </p:cNvPr>
          <p:cNvSpPr>
            <a:spLocks noGrp="1"/>
          </p:cNvSpPr>
          <p:nvPr>
            <p:ph type="title"/>
          </p:nvPr>
        </p:nvSpPr>
        <p:spPr/>
        <p:txBody>
          <a:bodyPr/>
          <a:lstStyle/>
          <a:p>
            <a:r>
              <a:rPr lang="en-US" dirty="0"/>
              <a:t>How strategy pattern work</a:t>
            </a:r>
          </a:p>
        </p:txBody>
      </p:sp>
      <p:sp>
        <p:nvSpPr>
          <p:cNvPr id="3" name="Content Placeholder 2">
            <a:extLst>
              <a:ext uri="{FF2B5EF4-FFF2-40B4-BE49-F238E27FC236}">
                <a16:creationId xmlns:a16="http://schemas.microsoft.com/office/drawing/2014/main" id="{77F78711-127A-A9AD-8376-ACD1D3153815}"/>
              </a:ext>
            </a:extLst>
          </p:cNvPr>
          <p:cNvSpPr>
            <a:spLocks noGrp="1"/>
          </p:cNvSpPr>
          <p:nvPr>
            <p:ph idx="1"/>
          </p:nvPr>
        </p:nvSpPr>
        <p:spPr/>
        <p:txBody>
          <a:bodyPr>
            <a:normAutofit/>
          </a:bodyPr>
          <a:lstStyle/>
          <a:p>
            <a:endParaRPr lang="en-US" dirty="0"/>
          </a:p>
          <a:p>
            <a:r>
              <a:rPr lang="en-US" dirty="0"/>
              <a:t>As we mentioned </a:t>
            </a:r>
            <a:r>
              <a:rPr lang="en-US" kern="100" dirty="0">
                <a:effectLst/>
                <a:latin typeface="Calibri" panose="020F0502020204030204" pitchFamily="34" charset="0"/>
                <a:ea typeface="Calibri" panose="020F0502020204030204" pitchFamily="34" charset="0"/>
                <a:cs typeface="Arial" panose="020B0604020202020204" pitchFamily="34" charset="0"/>
              </a:rPr>
              <a:t>The Strategy pattern consists of three main components: </a:t>
            </a:r>
            <a:r>
              <a:rPr lang="en-US" b="1" kern="100" dirty="0">
                <a:effectLst/>
                <a:latin typeface="Calibri" panose="020F0502020204030204" pitchFamily="34" charset="0"/>
                <a:ea typeface="Calibri" panose="020F0502020204030204" pitchFamily="34" charset="0"/>
                <a:cs typeface="Arial" panose="020B0604020202020204" pitchFamily="34" charset="0"/>
              </a:rPr>
              <a:t>the Context</a:t>
            </a:r>
            <a:r>
              <a:rPr lang="en-US" kern="100" dirty="0">
                <a:effectLst/>
                <a:latin typeface="Calibri" panose="020F0502020204030204" pitchFamily="34" charset="0"/>
                <a:ea typeface="Calibri" panose="020F0502020204030204" pitchFamily="34" charset="0"/>
                <a:cs typeface="Arial" panose="020B0604020202020204" pitchFamily="34" charset="0"/>
              </a:rPr>
              <a:t>, </a:t>
            </a:r>
            <a:r>
              <a:rPr lang="en-US" b="1" kern="100" dirty="0">
                <a:effectLst/>
                <a:latin typeface="Calibri" panose="020F0502020204030204" pitchFamily="34" charset="0"/>
                <a:ea typeface="Calibri" panose="020F0502020204030204" pitchFamily="34" charset="0"/>
                <a:cs typeface="Arial" panose="020B0604020202020204" pitchFamily="34" charset="0"/>
              </a:rPr>
              <a:t>the Strategy</a:t>
            </a:r>
            <a:r>
              <a:rPr lang="en-US" kern="100" dirty="0">
                <a:effectLst/>
                <a:latin typeface="Calibri" panose="020F0502020204030204" pitchFamily="34" charset="0"/>
                <a:ea typeface="Calibri" panose="020F0502020204030204" pitchFamily="34" charset="0"/>
                <a:cs typeface="Arial" panose="020B0604020202020204" pitchFamily="34" charset="0"/>
              </a:rPr>
              <a:t>, and </a:t>
            </a:r>
            <a:r>
              <a:rPr lang="en-US" b="1" kern="100" dirty="0">
                <a:effectLst/>
                <a:latin typeface="Calibri" panose="020F0502020204030204" pitchFamily="34" charset="0"/>
                <a:ea typeface="Calibri" panose="020F0502020204030204" pitchFamily="34" charset="0"/>
                <a:cs typeface="Arial" panose="020B0604020202020204" pitchFamily="34" charset="0"/>
              </a:rPr>
              <a:t>the Concrete Strategy</a:t>
            </a:r>
            <a:endParaRPr lang="en-US" sz="3600" b="1" kern="100" dirty="0">
              <a:latin typeface="Calibri" panose="020F0502020204030204" pitchFamily="34" charset="0"/>
              <a:cs typeface="Arial" panose="020B0604020202020204" pitchFamily="34" charset="0"/>
            </a:endParaRPr>
          </a:p>
          <a:p>
            <a:r>
              <a:rPr lang="en-US" sz="2400" b="1" kern="100" dirty="0">
                <a:effectLst/>
                <a:latin typeface="Calibri" panose="020F0502020204030204" pitchFamily="34" charset="0"/>
                <a:ea typeface="Calibri" panose="020F0502020204030204" pitchFamily="34" charset="0"/>
                <a:cs typeface="Arial" panose="020B0604020202020204" pitchFamily="34" charset="0"/>
              </a:rPr>
              <a:t>The Context </a:t>
            </a:r>
            <a:r>
              <a:rPr lang="en-US" sz="2400" kern="100" dirty="0">
                <a:effectLst/>
                <a:latin typeface="Calibri" panose="020F0502020204030204" pitchFamily="34" charset="0"/>
                <a:ea typeface="Calibri" panose="020F0502020204030204" pitchFamily="34" charset="0"/>
                <a:cs typeface="Arial" panose="020B0604020202020204" pitchFamily="34" charset="0"/>
              </a:rPr>
              <a:t>is the class that contains the object whose behavior needs to be changed dynamically.</a:t>
            </a:r>
          </a:p>
          <a:p>
            <a:r>
              <a:rPr lang="en-US" sz="2400" kern="100" dirty="0">
                <a:effectLst/>
                <a:latin typeface="Calibri" panose="020F0502020204030204" pitchFamily="34" charset="0"/>
                <a:ea typeface="Calibri" panose="020F0502020204030204" pitchFamily="34" charset="0"/>
                <a:cs typeface="Arial" panose="020B0604020202020204" pitchFamily="34" charset="0"/>
              </a:rPr>
              <a:t> </a:t>
            </a:r>
            <a:r>
              <a:rPr lang="en-US" sz="2400" b="1" kern="100" dirty="0">
                <a:effectLst/>
                <a:latin typeface="Calibri" panose="020F0502020204030204" pitchFamily="34" charset="0"/>
                <a:ea typeface="Calibri" panose="020F0502020204030204" pitchFamily="34" charset="0"/>
                <a:cs typeface="Arial" panose="020B0604020202020204" pitchFamily="34" charset="0"/>
              </a:rPr>
              <a:t>The Strategy </a:t>
            </a:r>
            <a:r>
              <a:rPr lang="en-US" sz="2400" kern="100" dirty="0">
                <a:effectLst/>
                <a:latin typeface="Calibri" panose="020F0502020204030204" pitchFamily="34" charset="0"/>
                <a:ea typeface="Calibri" panose="020F0502020204030204" pitchFamily="34" charset="0"/>
                <a:cs typeface="Arial" panose="020B0604020202020204" pitchFamily="34" charset="0"/>
              </a:rPr>
              <a:t>is the interface or abstract class that defines the common methods for all the algorithms that can be used by the Context object. </a:t>
            </a:r>
          </a:p>
          <a:p>
            <a:r>
              <a:rPr lang="en-US" sz="2400" b="1" kern="100" dirty="0">
                <a:effectLst/>
                <a:latin typeface="Calibri" panose="020F0502020204030204" pitchFamily="34" charset="0"/>
                <a:ea typeface="Calibri" panose="020F0502020204030204" pitchFamily="34" charset="0"/>
                <a:cs typeface="Arial" panose="020B0604020202020204" pitchFamily="34" charset="0"/>
              </a:rPr>
              <a:t>The Concrete Strategy </a:t>
            </a:r>
            <a:r>
              <a:rPr lang="en-US" sz="2400" kern="100" dirty="0">
                <a:effectLst/>
                <a:latin typeface="Calibri" panose="020F0502020204030204" pitchFamily="34" charset="0"/>
                <a:ea typeface="Calibri" panose="020F0502020204030204" pitchFamily="34" charset="0"/>
                <a:cs typeface="Arial" panose="020B0604020202020204" pitchFamily="34" charset="0"/>
              </a:rPr>
              <a:t>is the class that implements the Strategy interface and provides the actual implementation of the algorithm.</a:t>
            </a:r>
          </a:p>
          <a:p>
            <a:endParaRPr lang="en-US" dirty="0"/>
          </a:p>
        </p:txBody>
      </p:sp>
    </p:spTree>
    <p:extLst>
      <p:ext uri="{BB962C8B-B14F-4D97-AF65-F5344CB8AC3E}">
        <p14:creationId xmlns:p14="http://schemas.microsoft.com/office/powerpoint/2010/main" val="2351754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BF73-5ABF-5BC5-04B0-C85A204DFE78}"/>
              </a:ext>
            </a:extLst>
          </p:cNvPr>
          <p:cNvSpPr>
            <a:spLocks noGrp="1"/>
          </p:cNvSpPr>
          <p:nvPr>
            <p:ph type="title"/>
          </p:nvPr>
        </p:nvSpPr>
        <p:spPr/>
        <p:txBody>
          <a:bodyPr/>
          <a:lstStyle/>
          <a:p>
            <a:r>
              <a:rPr lang="en-US" dirty="0"/>
              <a:t>How to use strategy pattern</a:t>
            </a:r>
          </a:p>
        </p:txBody>
      </p:sp>
      <p:sp>
        <p:nvSpPr>
          <p:cNvPr id="3" name="Content Placeholder 2">
            <a:extLst>
              <a:ext uri="{FF2B5EF4-FFF2-40B4-BE49-F238E27FC236}">
                <a16:creationId xmlns:a16="http://schemas.microsoft.com/office/drawing/2014/main" id="{B4ED560E-9901-E74E-3214-FF7A392D4E4E}"/>
              </a:ext>
            </a:extLst>
          </p:cNvPr>
          <p:cNvSpPr>
            <a:spLocks noGrp="1"/>
          </p:cNvSpPr>
          <p:nvPr>
            <p:ph idx="1"/>
          </p:nvPr>
        </p:nvSpPr>
        <p:spPr/>
        <p:txBody>
          <a:bodyPr/>
          <a:lstStyle/>
          <a:p>
            <a:endParaRPr lang="en-US" sz="2400" kern="100" dirty="0">
              <a:latin typeface="Calibri" panose="020F0502020204030204" pitchFamily="34" charset="0"/>
              <a:ea typeface="Calibri" panose="020F0502020204030204" pitchFamily="34" charset="0"/>
              <a:cs typeface="Arial" panose="020B0604020202020204" pitchFamily="34" charset="0"/>
            </a:endParaRPr>
          </a:p>
          <a:p>
            <a:r>
              <a:rPr lang="en-US" sz="2400" kern="100" dirty="0">
                <a:effectLst/>
                <a:latin typeface="Calibri" panose="020F0502020204030204" pitchFamily="34" charset="0"/>
                <a:ea typeface="Calibri" panose="020F0502020204030204" pitchFamily="34" charset="0"/>
                <a:cs typeface="Arial" panose="020B0604020202020204" pitchFamily="34" charset="0"/>
              </a:rPr>
              <a:t>To use the Strategy pattern, you first create a Context object. Then, you create one or more Concrete Strategy objects that implement the Strategy interface. Finally, you set the Strategy object for the Context object by calling its </a:t>
            </a:r>
            <a:r>
              <a:rPr lang="en-US" sz="2400" kern="100" dirty="0" err="1">
                <a:effectLst/>
                <a:latin typeface="Calibri" panose="020F0502020204030204" pitchFamily="34" charset="0"/>
                <a:ea typeface="Calibri" panose="020F0502020204030204" pitchFamily="34" charset="0"/>
                <a:cs typeface="Arial" panose="020B0604020202020204" pitchFamily="34" charset="0"/>
              </a:rPr>
              <a:t>setStrategy</a:t>
            </a:r>
            <a:r>
              <a:rPr lang="en-US" sz="2400" kern="100" dirty="0">
                <a:effectLst/>
                <a:latin typeface="Calibri" panose="020F0502020204030204" pitchFamily="34" charset="0"/>
                <a:ea typeface="Calibri" panose="020F0502020204030204" pitchFamily="34" charset="0"/>
                <a:cs typeface="Arial" panose="020B0604020202020204" pitchFamily="34" charset="0"/>
              </a:rPr>
              <a:t>() method. </a:t>
            </a:r>
          </a:p>
          <a:p>
            <a:endParaRPr lang="en-US" sz="2400" kern="100" dirty="0">
              <a:latin typeface="Calibri" panose="020F0502020204030204" pitchFamily="34" charset="0"/>
              <a:ea typeface="Calibri" panose="020F0502020204030204" pitchFamily="34" charset="0"/>
              <a:cs typeface="Arial" panose="020B0604020202020204" pitchFamily="34" charset="0"/>
            </a:endParaRPr>
          </a:p>
          <a:p>
            <a:r>
              <a:rPr lang="en-US" sz="2400" kern="100" dirty="0">
                <a:effectLst/>
                <a:latin typeface="Calibri" panose="020F0502020204030204" pitchFamily="34" charset="0"/>
                <a:ea typeface="Calibri" panose="020F0502020204030204" pitchFamily="34" charset="0"/>
                <a:cs typeface="Arial" panose="020B0604020202020204" pitchFamily="34" charset="0"/>
              </a:rPr>
              <a:t>At runtime, the Context object uses the selected Concrete Strategy object to perform its operations.</a:t>
            </a:r>
          </a:p>
          <a:p>
            <a:endParaRPr lang="en-US" dirty="0"/>
          </a:p>
        </p:txBody>
      </p:sp>
    </p:spTree>
    <p:extLst>
      <p:ext uri="{BB962C8B-B14F-4D97-AF65-F5344CB8AC3E}">
        <p14:creationId xmlns:p14="http://schemas.microsoft.com/office/powerpoint/2010/main" val="4282783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BD52D-C0F6-2E67-3FBE-2392B98AFD17}"/>
              </a:ext>
            </a:extLst>
          </p:cNvPr>
          <p:cNvSpPr>
            <a:spLocks noGrp="1"/>
          </p:cNvSpPr>
          <p:nvPr>
            <p:ph type="title"/>
          </p:nvPr>
        </p:nvSpPr>
        <p:spPr>
          <a:xfrm>
            <a:off x="838200" y="365126"/>
            <a:ext cx="10515600" cy="1022516"/>
          </a:xfrm>
        </p:spPr>
        <p:txBody>
          <a:bodyPr/>
          <a:lstStyle/>
          <a:p>
            <a:r>
              <a:rPr lang="en-US" dirty="0"/>
              <a:t>Advantages of strategy pattern</a:t>
            </a:r>
          </a:p>
        </p:txBody>
      </p:sp>
      <p:sp>
        <p:nvSpPr>
          <p:cNvPr id="3" name="Content Placeholder 2">
            <a:extLst>
              <a:ext uri="{FF2B5EF4-FFF2-40B4-BE49-F238E27FC236}">
                <a16:creationId xmlns:a16="http://schemas.microsoft.com/office/drawing/2014/main" id="{0C9A913A-7DB3-1D97-43C9-1CB853304AE7}"/>
              </a:ext>
            </a:extLst>
          </p:cNvPr>
          <p:cNvSpPr>
            <a:spLocks noGrp="1"/>
          </p:cNvSpPr>
          <p:nvPr>
            <p:ph idx="1"/>
          </p:nvPr>
        </p:nvSpPr>
        <p:spPr/>
        <p:txBody>
          <a:bodyPr/>
          <a:lstStyle/>
          <a:p>
            <a:r>
              <a:rPr lang="en-US" sz="2000" b="1" kern="100" dirty="0">
                <a:effectLst/>
                <a:latin typeface="Calibri" panose="020F0502020204030204" pitchFamily="34" charset="0"/>
                <a:ea typeface="Calibri" panose="020F0502020204030204" pitchFamily="34" charset="0"/>
                <a:cs typeface="Arial" panose="020B0604020202020204" pitchFamily="34" charset="0"/>
              </a:rPr>
              <a:t>Flexibility</a:t>
            </a:r>
            <a:r>
              <a:rPr lang="en-US" sz="2000" kern="100" dirty="0">
                <a:effectLst/>
                <a:latin typeface="Calibri" panose="020F0502020204030204" pitchFamily="34" charset="0"/>
                <a:ea typeface="Calibri" panose="020F0502020204030204" pitchFamily="34" charset="0"/>
                <a:cs typeface="Arial" panose="020B0604020202020204" pitchFamily="34" charset="0"/>
              </a:rPr>
              <a:t>: The Strategy pattern allows the behavior of an object to be changed dynamically at runtime by selecting different algorithms.</a:t>
            </a:r>
            <a:endParaRPr lang="en-US" dirty="0"/>
          </a:p>
          <a:p>
            <a:r>
              <a:rPr lang="en-US" sz="2000" b="1" kern="100" dirty="0">
                <a:effectLst/>
                <a:latin typeface="Calibri" panose="020F0502020204030204" pitchFamily="34" charset="0"/>
                <a:ea typeface="Calibri" panose="020F0502020204030204" pitchFamily="34" charset="0"/>
                <a:cs typeface="Arial" panose="020B0604020202020204" pitchFamily="34" charset="0"/>
              </a:rPr>
              <a:t>Modularity</a:t>
            </a:r>
            <a:r>
              <a:rPr lang="en-US" sz="2000" kern="100" dirty="0">
                <a:effectLst/>
                <a:latin typeface="Calibri" panose="020F0502020204030204" pitchFamily="34" charset="0"/>
                <a:ea typeface="Calibri" panose="020F0502020204030204" pitchFamily="34" charset="0"/>
                <a:cs typeface="Arial" panose="020B0604020202020204" pitchFamily="34" charset="0"/>
              </a:rPr>
              <a:t>: The pattern encapsulates the algorithms in separate classes, making it easy to add or remove algorithms without affecting other parts of the code.</a:t>
            </a:r>
            <a:endParaRPr lang="en-US" dirty="0"/>
          </a:p>
          <a:p>
            <a:r>
              <a:rPr lang="en-US" sz="2000" b="1" kern="100" dirty="0">
                <a:effectLst/>
                <a:latin typeface="Calibri" panose="020F0502020204030204" pitchFamily="34" charset="0"/>
                <a:ea typeface="Calibri" panose="020F0502020204030204" pitchFamily="34" charset="0"/>
                <a:cs typeface="Arial" panose="020B0604020202020204" pitchFamily="34" charset="0"/>
              </a:rPr>
              <a:t>Testability</a:t>
            </a:r>
            <a:r>
              <a:rPr lang="en-US" sz="2000" kern="100" dirty="0">
                <a:effectLst/>
                <a:latin typeface="Calibri" panose="020F0502020204030204" pitchFamily="34" charset="0"/>
                <a:ea typeface="Calibri" panose="020F0502020204030204" pitchFamily="34" charset="0"/>
                <a:cs typeface="Arial" panose="020B0604020202020204" pitchFamily="34" charset="0"/>
              </a:rPr>
              <a:t>: The pattern makes it easy to test the different algorithms separately, without affecting the overall behavior of the code.</a:t>
            </a:r>
          </a:p>
          <a:p>
            <a:r>
              <a:rPr lang="en-US" sz="2000" b="1" kern="100" dirty="0">
                <a:effectLst/>
                <a:latin typeface="Calibri" panose="020F0502020204030204" pitchFamily="34" charset="0"/>
                <a:ea typeface="Calibri" panose="020F0502020204030204" pitchFamily="34" charset="0"/>
                <a:cs typeface="Arial" panose="020B0604020202020204" pitchFamily="34" charset="0"/>
              </a:rPr>
              <a:t>Open-Closed Principle</a:t>
            </a:r>
            <a:r>
              <a:rPr lang="en-US" sz="2000" kern="100" dirty="0">
                <a:effectLst/>
                <a:latin typeface="Calibri" panose="020F0502020204030204" pitchFamily="34" charset="0"/>
                <a:ea typeface="Calibri" panose="020F0502020204030204" pitchFamily="34" charset="0"/>
                <a:cs typeface="Arial" panose="020B0604020202020204" pitchFamily="34" charset="0"/>
              </a:rPr>
              <a:t>: The Strategy pattern follows the Open-Closed Principle, which states that a class should be open for extension but closed for modification.</a:t>
            </a:r>
          </a:p>
          <a:p>
            <a:r>
              <a:rPr lang="en-US" dirty="0"/>
              <a:t>Note:</a:t>
            </a: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en-US" sz="2000" kern="100" dirty="0">
                <a:effectLst/>
                <a:latin typeface="Calibri" panose="020F0502020204030204" pitchFamily="34" charset="0"/>
                <a:ea typeface="Calibri" panose="020F0502020204030204" pitchFamily="34" charset="0"/>
                <a:cs typeface="Arial" panose="020B0604020202020204" pitchFamily="34" charset="0"/>
              </a:rPr>
              <a:t>However, the Strategy pattern can also have some drawbacks, including increased complexity due to the use of multiple classes, and potential performance issues if the selection of algorithms is done frequently at runtime.</a:t>
            </a:r>
          </a:p>
          <a:p>
            <a:endParaRPr lang="en-US" dirty="0"/>
          </a:p>
        </p:txBody>
      </p:sp>
    </p:spTree>
    <p:extLst>
      <p:ext uri="{BB962C8B-B14F-4D97-AF65-F5344CB8AC3E}">
        <p14:creationId xmlns:p14="http://schemas.microsoft.com/office/powerpoint/2010/main" val="3446838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4F4628-A05C-3876-DE02-14305B32476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Strategy pattern class </a:t>
            </a:r>
            <a:r>
              <a:rPr lang="en-US" sz="3200" kern="1200" dirty="0" err="1">
                <a:solidFill>
                  <a:schemeClr val="bg1"/>
                </a:solidFill>
                <a:latin typeface="+mj-lt"/>
                <a:ea typeface="+mj-ea"/>
                <a:cs typeface="+mj-cs"/>
              </a:rPr>
              <a:t>digram</a:t>
            </a:r>
            <a:endParaRPr lang="en-US" sz="3200" kern="1200" dirty="0">
              <a:solidFill>
                <a:schemeClr val="bg1"/>
              </a:solidFill>
              <a:latin typeface="+mj-lt"/>
              <a:ea typeface="+mj-ea"/>
              <a:cs typeface="+mj-cs"/>
            </a:endParaRPr>
          </a:p>
        </p:txBody>
      </p:sp>
      <p:pic>
        <p:nvPicPr>
          <p:cNvPr id="5" name="Content Placeholder 4" descr="A picture containing text, line, screenshot, font&#10;&#10;Description automatically generated">
            <a:extLst>
              <a:ext uri="{FF2B5EF4-FFF2-40B4-BE49-F238E27FC236}">
                <a16:creationId xmlns:a16="http://schemas.microsoft.com/office/drawing/2014/main" id="{D2C3FB01-1D06-533E-1DCB-81794EAB69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718576"/>
            <a:ext cx="10905066" cy="4307501"/>
          </a:xfrm>
          <a:prstGeom prst="rect">
            <a:avLst/>
          </a:prstGeom>
        </p:spPr>
      </p:pic>
    </p:spTree>
    <p:extLst>
      <p:ext uri="{BB962C8B-B14F-4D97-AF65-F5344CB8AC3E}">
        <p14:creationId xmlns:p14="http://schemas.microsoft.com/office/powerpoint/2010/main" val="3022036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65728-22FC-FD85-12B9-B38ACFF10AD9}"/>
              </a:ext>
            </a:extLst>
          </p:cNvPr>
          <p:cNvSpPr>
            <a:spLocks noGrp="1"/>
          </p:cNvSpPr>
          <p:nvPr>
            <p:ph type="title"/>
          </p:nvPr>
        </p:nvSpPr>
        <p:spPr/>
        <p:txBody>
          <a:bodyPr/>
          <a:lstStyle/>
          <a:p>
            <a:r>
              <a:rPr lang="en-US" dirty="0"/>
              <a:t>Tree components of strategy pattern </a:t>
            </a:r>
          </a:p>
        </p:txBody>
      </p:sp>
      <p:sp>
        <p:nvSpPr>
          <p:cNvPr id="3" name="Content Placeholder 2">
            <a:extLst>
              <a:ext uri="{FF2B5EF4-FFF2-40B4-BE49-F238E27FC236}">
                <a16:creationId xmlns:a16="http://schemas.microsoft.com/office/drawing/2014/main" id="{453B3764-A699-093B-482C-379F1DE5499A}"/>
              </a:ext>
            </a:extLst>
          </p:cNvPr>
          <p:cNvSpPr>
            <a:spLocks noGrp="1"/>
          </p:cNvSpPr>
          <p:nvPr>
            <p:ph idx="1"/>
          </p:nvPr>
        </p:nvSpPr>
        <p:spPr/>
        <p:txBody>
          <a:bodyPr>
            <a:normAutofit/>
          </a:bodyPr>
          <a:lstStyle/>
          <a:p>
            <a:endParaRPr lang="en-US" sz="3600" dirty="0"/>
          </a:p>
          <a:p>
            <a:endParaRPr lang="en-US" sz="3600" dirty="0"/>
          </a:p>
          <a:p>
            <a:r>
              <a:rPr lang="en-US" sz="3600" dirty="0"/>
              <a:t>In the next slides I will show the main 3 components of strategy pattern form our GYM APP Code</a:t>
            </a:r>
          </a:p>
        </p:txBody>
      </p:sp>
    </p:spTree>
    <p:extLst>
      <p:ext uri="{BB962C8B-B14F-4D97-AF65-F5344CB8AC3E}">
        <p14:creationId xmlns:p14="http://schemas.microsoft.com/office/powerpoint/2010/main" val="2888390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FF956EB-03BE-27CA-5BF1-97350A6E820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The context class</a:t>
            </a:r>
          </a:p>
        </p:txBody>
      </p:sp>
      <p:pic>
        <p:nvPicPr>
          <p:cNvPr id="5" name="Content Placeholder 4">
            <a:extLst>
              <a:ext uri="{FF2B5EF4-FFF2-40B4-BE49-F238E27FC236}">
                <a16:creationId xmlns:a16="http://schemas.microsoft.com/office/drawing/2014/main" id="{54A8C992-411C-5EFC-F490-20F980614BD0}"/>
              </a:ext>
            </a:extLst>
          </p:cNvPr>
          <p:cNvPicPr>
            <a:picLocks noGrp="1" noChangeAspect="1"/>
          </p:cNvPicPr>
          <p:nvPr>
            <p:ph idx="1"/>
          </p:nvPr>
        </p:nvPicPr>
        <p:blipFill rotWithShape="1">
          <a:blip r:embed="rId2"/>
          <a:srcRect r="33542" b="1"/>
          <a:stretch/>
        </p:blipFill>
        <p:spPr>
          <a:xfrm>
            <a:off x="4600360" y="467208"/>
            <a:ext cx="7029884" cy="5923584"/>
          </a:xfrm>
          <a:prstGeom prst="rect">
            <a:avLst/>
          </a:prstGeom>
        </p:spPr>
      </p:pic>
    </p:spTree>
    <p:extLst>
      <p:ext uri="{BB962C8B-B14F-4D97-AF65-F5344CB8AC3E}">
        <p14:creationId xmlns:p14="http://schemas.microsoft.com/office/powerpoint/2010/main" val="3814068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430</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Nunito</vt:lpstr>
      <vt:lpstr>Office Theme</vt:lpstr>
      <vt:lpstr>Strategy Design Pattern</vt:lpstr>
      <vt:lpstr>What is strategy design pattern</vt:lpstr>
      <vt:lpstr>What is strategy design pattern (con..)</vt:lpstr>
      <vt:lpstr>How strategy pattern work</vt:lpstr>
      <vt:lpstr>How to use strategy pattern</vt:lpstr>
      <vt:lpstr>Advantages of strategy pattern</vt:lpstr>
      <vt:lpstr>Strategy pattern class digram</vt:lpstr>
      <vt:lpstr>Tree components of strategy pattern </vt:lpstr>
      <vt:lpstr>The context class</vt:lpstr>
      <vt:lpstr>The strategy interface</vt:lpstr>
      <vt:lpstr>The Concrete Strategy</vt:lpstr>
      <vt:lpstr>The Concrete Strategy (con…)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 Design Pattern</dc:title>
  <dc:creator>MahmoudHassan</dc:creator>
  <cp:lastModifiedBy>MahmoudHassan</cp:lastModifiedBy>
  <cp:revision>1</cp:revision>
  <dcterms:created xsi:type="dcterms:W3CDTF">2023-05-19T11:10:59Z</dcterms:created>
  <dcterms:modified xsi:type="dcterms:W3CDTF">2023-05-19T12:44:32Z</dcterms:modified>
</cp:coreProperties>
</file>