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929D0-3C42-4A3B-9BB5-F1A18AEB98F7}">
  <a:tblStyle styleId="{435929D0-3C42-4A3B-9BB5-F1A18AEB98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9F3EFA5-5157-46EB-91B3-363BA87757A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	byte y = (byte)x;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print y the result will be 64 oops??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 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byte y = checked((byte)x);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run it will give an exception that the data will lost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another way to write ckecked keyword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byte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checked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{y = (byte)x;}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2df79270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2df79270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62df792705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2df79270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62df79270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62df792705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	byte y = (byte)x;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print y the result will be 64 oops??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 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byte y = checked((byte)x);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run it will give an exception that the data will lost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another way to write ckecked keyword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byte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checked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{y = (byte)x;}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2df79270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2df79270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62df79270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62df79270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62df79270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62df79270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	byte y = (byte)x;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print y the result will be 64 oops??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 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byte y = checked((byte)x);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and try to run it will give an exception that the data will lost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another way to write ckecked keyword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 x = 200000;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byte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checked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  {y = (byte)x;}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2df79270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2df79270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362df792705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edium.com/@musheikh47/optimized-looping-in-c-d7a96f74d55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urce.dot.net/#System.Private.CoreLib/src/libraries/System.Private.CoreLib/src/System/String.cs,8281103e6f23cb5c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ource.dot.net/#System.Private.CoreLib/src/libraries/System.Private.CoreLib/src/System/String.cs,8281103e6f23cb5c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ource.dot.net/#System.Private.CoreLib/src/libraries/System.Private.CoreLib/src/System/Text/StringBuilder.cs,adf60ee46ebd299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ource.dot.net/#System.Private.CoreLib/src/libraries/System.Private.CoreLib/src/System/Text/StringBuilder.cs,adf60ee46ebd299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247975" y="1898850"/>
            <a:ext cx="208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1.4 Switch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762725" y="4168325"/>
            <a:ext cx="15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 </a:t>
            </a:r>
            <a:endParaRPr b="1" i="0" sz="3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775625" y="1840875"/>
            <a:ext cx="7992900" cy="488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(expression)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value1: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Code block executed if expression == value1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value2: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Code block executed if expression == value2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value3: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Code block executed if expression == value3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default: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Code block executed if none of the cases match 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break;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}</a:t>
            </a:r>
            <a:endParaRPr b="1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0" y="2454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/>
        </p:nvSpPr>
        <p:spPr>
          <a:xfrm>
            <a:off x="2432250" y="1364925"/>
            <a:ext cx="5340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endParaRPr b="1" i="0" sz="3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8641800" y="1364925"/>
            <a:ext cx="13929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  <a:endParaRPr b="1" i="0" sz="3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900" y="2859500"/>
            <a:ext cx="40767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7764125" y="4731300"/>
            <a:ext cx="3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  <a:r>
              <a:rPr b="0" i="0" lang="en-U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only needs to take one step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763" y="2087625"/>
            <a:ext cx="3186975" cy="40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/>
        </p:nvSpPr>
        <p:spPr>
          <a:xfrm>
            <a:off x="1105812" y="6096000"/>
            <a:ext cx="31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b="0" i="0" lang="en-US" sz="14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falls through 3 separate if cases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0" y="2454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/>
        </p:nvSpPr>
        <p:spPr>
          <a:xfrm>
            <a:off x="3043003" y="24571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0" y="2380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Evolution of switch in C#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52400" y="1447800"/>
            <a:ext cx="1190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Version (C# 1.0 - C# 6.0)</a:t>
            </a:r>
            <a:endParaRPr b="1" i="0" sz="24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62450" y="2182350"/>
            <a:ext cx="1091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switch statement was quite basic and worked only with integral types such as int, char, byte, short, long, or enumerations.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62450" y="3950250"/>
            <a:ext cx="111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Only constant expressions are allowed in </a:t>
            </a:r>
            <a:r>
              <a:rPr b="0" i="0" lang="en-US" sz="1800" u="none" cap="none" strike="noStrike">
                <a:solidFill>
                  <a:schemeClr val="dk2"/>
                </a:solidFill>
                <a:highlight>
                  <a:srgbClr val="F2F2F2"/>
                </a:highlight>
                <a:latin typeface="Comic Sans MS"/>
                <a:ea typeface="Comic Sans MS"/>
                <a:cs typeface="Comic Sans MS"/>
                <a:sym typeface="Comic Sans MS"/>
              </a:rPr>
              <a:t>case</a:t>
            </a:r>
            <a:r>
              <a:rPr b="0" i="0" lang="en-US" sz="18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labels.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362450" y="3216750"/>
            <a:ext cx="108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could only handle primitive types or enums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/>
        </p:nvSpPr>
        <p:spPr>
          <a:xfrm>
            <a:off x="3043003" y="21523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152400" y="1524000"/>
            <a:ext cx="119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switch statement in C# has evolved significantly over time, becoming more powerful and expressive</a:t>
            </a:r>
            <a:endParaRPr b="1" i="0" sz="18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362450" y="2106150"/>
            <a:ext cx="102441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7826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3103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C# 7 :</a:t>
            </a:r>
            <a:r>
              <a:rPr b="1" i="0" lang="en-US" sz="1600" u="none" cap="none" strike="noStrike">
                <a:solidFill>
                  <a:srgbClr val="03103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introduced pattern matching, making switch statements more flexible.</a:t>
            </a:r>
            <a:endParaRPr b="1" i="0" sz="2000" u="none" cap="none" strike="noStrike">
              <a:solidFill>
                <a:schemeClr val="dk2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272950" y="3035250"/>
            <a:ext cx="1147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starting with C# 7 we can use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pattern matching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switch cases and another feature that comes with pattern matching is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guards.</a:t>
            </a:r>
            <a:endParaRPr b="1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switch statement could perform pattern matching on types and values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0" y="2380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Evolution of switch in C#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3043003" y="22285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133525" y="1420975"/>
            <a:ext cx="1196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3103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C#8 : </a:t>
            </a:r>
            <a:r>
              <a:rPr b="1" lang="en-US" sz="1600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i="0" lang="en-US" sz="16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ame with a whole new exciting thing called “</a:t>
            </a:r>
            <a:r>
              <a:rPr b="1" i="1" lang="en-US" sz="1600" u="none" cap="none" strike="noStrike">
                <a:solidFill>
                  <a:srgbClr val="2424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Expressions</a:t>
            </a:r>
            <a:r>
              <a:rPr b="1" i="0" lang="en-US" sz="16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” , Enhance Pattern matching to Work without alias name , can work with nullable types and  Limited support for relational Patterns [Partially]</a:t>
            </a:r>
            <a:endParaRPr b="1" i="0" sz="1600" u="none" cap="none" strike="noStrike">
              <a:solidFill>
                <a:srgbClr val="2424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762725" y="3568900"/>
            <a:ext cx="15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 </a:t>
            </a:r>
            <a:endParaRPr b="1" i="0" sz="3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2775625" y="2356575"/>
            <a:ext cx="7992900" cy="35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0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</a:t>
            </a: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 = option </a:t>
            </a:r>
            <a:r>
              <a:rPr b="1" i="0" lang="en-US" sz="20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  <a:endParaRPr b="1" i="0" sz="20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{</a:t>
            </a:r>
            <a:endParaRPr b="1" i="0" sz="18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"1" =&gt; "Using Option 1",</a:t>
            </a:r>
            <a:endParaRPr b="1" i="0" sz="18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"2" =&gt; "Using Option 2",</a:t>
            </a:r>
            <a:endParaRPr b="1" i="0" sz="18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"3" =&gt; "Using Option 3",</a:t>
            </a:r>
            <a:endParaRPr b="1" i="0" sz="18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_ =&gt; "Unsupported option",</a:t>
            </a:r>
            <a:endParaRPr b="1" i="0" sz="18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32F6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};</a:t>
            </a:r>
            <a:endParaRPr b="1" i="0" sz="1900" u="none" cap="none" strike="noStrike">
              <a:solidFill>
                <a:srgbClr val="032F6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324150" y="5875975"/>
            <a:ext cx="116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Switch expressions can be Constant pattern , Discard pattern , Property pattern</a:t>
            </a:r>
            <a:endParaRPr b="1" i="0" sz="2000" u="none" cap="none" strike="noStrike">
              <a:solidFill>
                <a:srgbClr val="03103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0" y="2380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Evolution of switch in C#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/>
        </p:nvSpPr>
        <p:spPr>
          <a:xfrm>
            <a:off x="3043003" y="23809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34750" y="1725763"/>
            <a:ext cx="1172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3103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C# 9 : </a:t>
            </a:r>
            <a:r>
              <a:rPr b="0" i="0" lang="en-US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Switch expressions Features extended using new patterns introduced like Relational patterns [Fully Introduced ] , Logical patterns and enhanced property patterns .</a:t>
            </a:r>
            <a:endParaRPr b="0" i="0" sz="1400" u="none" cap="none" strike="noStrike">
              <a:solidFill>
                <a:srgbClr val="2424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34750" y="3106825"/>
            <a:ext cx="11526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Relational patterns : </a:t>
            </a:r>
            <a:r>
              <a:rPr b="0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allow you to use relational operator(&lt;, &gt;, &lt;= or &gt;=) in your expression to match the pattern</a:t>
            </a:r>
            <a:endParaRPr b="0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34750" y="4326025"/>
            <a:ext cx="11783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Logical</a:t>
            </a:r>
            <a:r>
              <a:rPr b="0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patterns : </a:t>
            </a:r>
            <a:r>
              <a:rPr b="0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b="1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9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C# 9 allow you to use one or more logical operators (not, and, or) in your expression to match the pattern</a:t>
            </a:r>
            <a:endParaRPr b="0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0" y="2380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9565"/>
              </a:lnSpc>
              <a:spcBef>
                <a:spcPts val="2700"/>
              </a:spcBef>
              <a:spcAft>
                <a:spcPts val="2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Evolution of switch in C#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0" y="2657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</a:t>
            </a:r>
            <a:r>
              <a:rPr b="0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152400" y="1402450"/>
            <a:ext cx="73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Looping | </a:t>
            </a:r>
            <a:r>
              <a:rPr b="1" i="0" lang="en-US" sz="2400" u="none" cap="none" strike="noStrike">
                <a:solidFill>
                  <a:srgbClr val="16161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Iteration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Statements</a:t>
            </a:r>
            <a:endParaRPr b="1" i="0" sz="24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428800" y="2019225"/>
            <a:ext cx="116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statements are used to repeat a block of code multiple times until a specific condition is met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276600" y="2615825"/>
            <a:ext cx="11337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for Loop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for loop is used when the number of iterations is known beforehand.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276600" y="3413825"/>
            <a:ext cx="11560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while Loop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while loop executes as long as the specified condition is true. The condition is evaluated before each iteration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276600" y="4192625"/>
            <a:ext cx="116391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do-while Loop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do-while loop is similar to the while loop, but the condition is evaluated after the loop's body, meaning the block of code will always execute at least once.  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276600" y="5200025"/>
            <a:ext cx="10872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foreach Loop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foreach loop is used to iterate over collections such as arrays, lists, or other enumerable types.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2293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Fractions And Discard 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33400" y="1583550"/>
            <a:ext cx="1117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float (Single Precision Floating-Point)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4 bytes (32 bits).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Precision: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Approximately 7 digits of precision.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3400" y="3216941"/>
            <a:ext cx="813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double (Double Precision Floating-Point)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8 bytes (64 bits).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Precision: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Approximately 15-16 digits of precision.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3400" y="4850333"/>
            <a:ext cx="857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decimal (High Precision Floating-Point)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16 bytes (128 bits).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Precision:</a:t>
            </a:r>
            <a:r>
              <a:rPr b="0" i="0" lang="en-US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Approximately 28-29 digits of precision.</a:t>
            </a:r>
            <a:endParaRPr b="0" i="0" sz="20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416400" y="1401025"/>
            <a:ext cx="41907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Console.WriteLine(1);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Console.WriteLine(2);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Console.WriteLine(3);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Console.WriteLine(4);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Console.WriteLine(5);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Console.WriteLine(6);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Console.WriteLine(7);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Console.WriteLine(8);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Console.WriteLine(9);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Console.WriteLine(10);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179975" y="3953725"/>
            <a:ext cx="518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Statements [10 step ]</a:t>
            </a:r>
            <a:endParaRPr b="1" i="0" sz="27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429000" y="1775925"/>
            <a:ext cx="576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for Loop</a:t>
            </a:r>
            <a:endParaRPr b="1" i="0" sz="3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568800" y="2772625"/>
            <a:ext cx="5627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(int i = 1; i &lt;= 10; i++)</a:t>
            </a:r>
            <a:endParaRPr b="0" i="0" sz="25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0" i="0" sz="25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Console.WriteLine(i);</a:t>
            </a:r>
            <a:endParaRPr b="0" i="0" sz="25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25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7808901" y="1729750"/>
            <a:ext cx="296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 i = 1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7808897" y="2076500"/>
            <a:ext cx="349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i &lt;= 10 // true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7808911" y="2477550"/>
            <a:ext cx="23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print (1)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7747801" y="2891013"/>
            <a:ext cx="233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……..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……..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720750" y="5183825"/>
            <a:ext cx="518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32 Statements [32 step ]</a:t>
            </a:r>
            <a:endParaRPr b="1" i="0" sz="27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7613750" y="1780925"/>
            <a:ext cx="2721000" cy="117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57" name="Google Shape;357;p34"/>
          <p:cNvGrpSpPr/>
          <p:nvPr/>
        </p:nvGrpSpPr>
        <p:grpSpPr>
          <a:xfrm>
            <a:off x="7687956" y="3622825"/>
            <a:ext cx="4064100" cy="1398300"/>
            <a:chOff x="7687956" y="3622825"/>
            <a:chExt cx="4064100" cy="1398300"/>
          </a:xfrm>
        </p:grpSpPr>
        <p:sp>
          <p:nvSpPr>
            <p:cNvPr id="358" name="Google Shape;358;p34"/>
            <p:cNvSpPr txBox="1"/>
            <p:nvPr/>
          </p:nvSpPr>
          <p:spPr>
            <a:xfrm>
              <a:off x="7687961" y="3622825"/>
              <a:ext cx="340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28. i ++ // i = 10</a:t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34"/>
            <p:cNvSpPr txBox="1"/>
            <p:nvPr/>
          </p:nvSpPr>
          <p:spPr>
            <a:xfrm>
              <a:off x="7687956" y="4071325"/>
              <a:ext cx="4064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29. 10 &lt;= 10 // True</a:t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34"/>
            <p:cNvSpPr txBox="1"/>
            <p:nvPr/>
          </p:nvSpPr>
          <p:spPr>
            <a:xfrm>
              <a:off x="7687956" y="4528525"/>
              <a:ext cx="4064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30. Print(10)</a:t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61" name="Google Shape;361;p34"/>
          <p:cNvSpPr txBox="1"/>
          <p:nvPr/>
        </p:nvSpPr>
        <p:spPr>
          <a:xfrm>
            <a:off x="7687961" y="4994425"/>
            <a:ext cx="340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31. i ++ // i = 11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7687956" y="5442925"/>
            <a:ext cx="40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32. 11 &lt;= 10 // False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/>
        </p:nvSpPr>
        <p:spPr>
          <a:xfrm>
            <a:off x="492600" y="1553425"/>
            <a:ext cx="419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Manual Code Repetition IL  :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2248" l="0" r="0" t="0"/>
          <a:stretch/>
        </p:blipFill>
        <p:spPr>
          <a:xfrm>
            <a:off x="4797550" y="1469050"/>
            <a:ext cx="6007075" cy="49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/>
        </p:nvSpPr>
        <p:spPr>
          <a:xfrm>
            <a:off x="416400" y="1858225"/>
            <a:ext cx="419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Loop IL :</a:t>
            </a:r>
            <a:endParaRPr b="0" i="0" sz="22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6" name="Google Shape;3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725" y="2381425"/>
            <a:ext cx="67913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6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/>
        </p:nvSpPr>
        <p:spPr>
          <a:xfrm>
            <a:off x="649000" y="2123150"/>
            <a:ext cx="260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endParaRPr b="0" i="0" sz="4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649000" y="4713950"/>
            <a:ext cx="260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foreach </a:t>
            </a:r>
            <a:endParaRPr b="0" i="0" sz="4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4454350" y="1679150"/>
            <a:ext cx="5551200" cy="16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(initialization; condition; increment/decrement)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Code to execute during each iteration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4454350" y="4269950"/>
            <a:ext cx="5551200" cy="16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foreach (var item in collection)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Code to execute for each item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38"/>
          <p:cNvGraphicFramePr/>
          <p:nvPr/>
        </p:nvGraphicFramePr>
        <p:xfrm>
          <a:off x="1362675" y="232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{435929D0-3C42-4A3B-9BB5-F1A18AEB98F7}</a:tableStyleId>
              </a:tblPr>
              <a:tblGrid>
                <a:gridCol w="3298625"/>
                <a:gridCol w="3298625"/>
                <a:gridCol w="3298625"/>
              </a:tblGrid>
              <a:tr h="62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POV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for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foreach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Performance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faster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slightly slower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134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Collection Modification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 modify the collection or elements 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Cannot modify the collection during iteration.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134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Access To Index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Has access to the index of each element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Does not provide access to the index</a:t>
                      </a:r>
                      <a:endParaRPr sz="21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2" name="Google Shape;392;p38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{29F3EFA5-5157-46EB-91B3-363BA87757A1}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" name="Google Shape;393;p38"/>
          <p:cNvSpPr txBox="1"/>
          <p:nvPr/>
        </p:nvSpPr>
        <p:spPr>
          <a:xfrm>
            <a:off x="172325" y="1431475"/>
            <a:ext cx="54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&amp; foreach</a:t>
            </a:r>
            <a:endParaRPr b="1" i="0" sz="3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/>
        </p:nvSpPr>
        <p:spPr>
          <a:xfrm>
            <a:off x="649000" y="2123150"/>
            <a:ext cx="260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endParaRPr b="0" i="0" sz="4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649000" y="4713950"/>
            <a:ext cx="260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do-while</a:t>
            </a:r>
            <a:endParaRPr b="0" i="0" sz="4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4454350" y="1679150"/>
            <a:ext cx="5551200" cy="16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Code to execute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4454350" y="4269950"/>
            <a:ext cx="5551200" cy="16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Code to execute 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 while (Condition)</a:t>
            </a:r>
            <a:endParaRPr b="0" i="0" sz="17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/>
        </p:nvSpPr>
        <p:spPr>
          <a:xfrm>
            <a:off x="248525" y="1431475"/>
            <a:ext cx="54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&amp; do-while</a:t>
            </a:r>
            <a:endParaRPr b="1" i="0" sz="3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644900" y="2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{435929D0-3C42-4A3B-9BB5-F1A18AEB98F7}</a:tableStyleId>
              </a:tblPr>
              <a:tblGrid>
                <a:gridCol w="3564950"/>
                <a:gridCol w="3524350"/>
                <a:gridCol w="3524350"/>
              </a:tblGrid>
              <a:tr h="62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POV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while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do-while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91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Condition Check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Condition is checked before the loop starts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Condition is checked after the loop runs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9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Execution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The loop may not execute if the condition is false initially.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The loop always executes at least once.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134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Use Case</a:t>
                      </a:r>
                      <a:endParaRPr b="1" sz="20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you want the loop to execute only if the condition is true at the start.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when the loop should run at least once, regardless of the condition.</a:t>
                      </a:r>
                      <a:endParaRPr sz="1900" u="none" cap="none" strike="noStrike">
                        <a:solidFill>
                          <a:schemeClr val="dk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0" name="Google Shape;410;p40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Google Shape;416;p41"/>
          <p:cNvCxnSpPr/>
          <p:nvPr/>
        </p:nvCxnSpPr>
        <p:spPr>
          <a:xfrm>
            <a:off x="1780529" y="2486667"/>
            <a:ext cx="3278700" cy="0"/>
          </a:xfrm>
          <a:prstGeom prst="straightConnector1">
            <a:avLst/>
          </a:prstGeom>
          <a:solidFill>
            <a:srgbClr val="599BD5"/>
          </a:solidFill>
          <a:ln cap="flat" cmpd="sng" w="12700">
            <a:solidFill>
              <a:srgbClr val="599B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1"/>
          <p:cNvSpPr txBox="1"/>
          <p:nvPr/>
        </p:nvSpPr>
        <p:spPr>
          <a:xfrm>
            <a:off x="1780524" y="2486675"/>
            <a:ext cx="39234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6200" lIns="236200" spcFirstLastPara="1" rIns="236200" wrap="square" tIns="236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</a:pPr>
            <a:r>
              <a:rPr b="0" i="0" lang="en-US" sz="6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8" name="Google Shape;418;p41"/>
          <p:cNvCxnSpPr/>
          <p:nvPr/>
        </p:nvCxnSpPr>
        <p:spPr>
          <a:xfrm>
            <a:off x="1780529" y="4052449"/>
            <a:ext cx="3278700" cy="0"/>
          </a:xfrm>
          <a:prstGeom prst="straightConnector1">
            <a:avLst/>
          </a:prstGeom>
          <a:solidFill>
            <a:srgbClr val="599BD5"/>
          </a:solidFill>
          <a:ln cap="flat" cmpd="sng" w="12700">
            <a:solidFill>
              <a:srgbClr val="599B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41"/>
          <p:cNvSpPr/>
          <p:nvPr/>
        </p:nvSpPr>
        <p:spPr>
          <a:xfrm>
            <a:off x="1780529" y="4052449"/>
            <a:ext cx="3278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1780524" y="4052453"/>
            <a:ext cx="39234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6200" lIns="236200" spcFirstLastPara="1" rIns="236200" wrap="square" tIns="236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</a:pPr>
            <a:r>
              <a:rPr b="0" i="0" lang="en-US" sz="6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each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10726250" y="6180400"/>
            <a:ext cx="12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Medium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41"/>
          <p:cNvCxnSpPr/>
          <p:nvPr/>
        </p:nvCxnSpPr>
        <p:spPr>
          <a:xfrm>
            <a:off x="6352529" y="2410467"/>
            <a:ext cx="3278700" cy="0"/>
          </a:xfrm>
          <a:prstGeom prst="straightConnector1">
            <a:avLst/>
          </a:prstGeom>
          <a:solidFill>
            <a:srgbClr val="599BD5"/>
          </a:solidFill>
          <a:ln cap="flat" cmpd="sng" w="12700">
            <a:solidFill>
              <a:srgbClr val="599B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41"/>
          <p:cNvSpPr txBox="1"/>
          <p:nvPr/>
        </p:nvSpPr>
        <p:spPr>
          <a:xfrm>
            <a:off x="6352524" y="2410475"/>
            <a:ext cx="39234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6200" lIns="236200" spcFirstLastPara="1" rIns="236200" wrap="square" tIns="236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</a:pPr>
            <a:r>
              <a:rPr b="0" i="0" lang="en-US" sz="6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4" name="Google Shape;424;p41"/>
          <p:cNvCxnSpPr/>
          <p:nvPr/>
        </p:nvCxnSpPr>
        <p:spPr>
          <a:xfrm>
            <a:off x="6352529" y="3976249"/>
            <a:ext cx="3278700" cy="0"/>
          </a:xfrm>
          <a:prstGeom prst="straightConnector1">
            <a:avLst/>
          </a:prstGeom>
          <a:solidFill>
            <a:srgbClr val="599BD5"/>
          </a:solidFill>
          <a:ln cap="flat" cmpd="sng" w="12700">
            <a:solidFill>
              <a:srgbClr val="599BD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41"/>
          <p:cNvSpPr/>
          <p:nvPr/>
        </p:nvSpPr>
        <p:spPr>
          <a:xfrm>
            <a:off x="6352529" y="3976249"/>
            <a:ext cx="3278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6352524" y="3976253"/>
            <a:ext cx="39234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6200" lIns="236200" spcFirstLastPara="1" rIns="236200" wrap="square" tIns="2362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</a:pPr>
            <a:r>
              <a:rPr b="0" i="0" lang="en-US" sz="6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do-while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22800" y="266875"/>
            <a:ext cx="1216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Looping | Iteration Statements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410825" y="2698900"/>
            <a:ext cx="990000" cy="107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905841" y="2698900"/>
            <a:ext cx="5282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905850" y="2698901"/>
            <a:ext cx="725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0" spcFirstLastPara="1" rIns="0" wrap="square" tIns="71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4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Implicit Casting</a:t>
            </a:r>
            <a:endParaRPr b="0" i="0" sz="4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410825" y="4292552"/>
            <a:ext cx="990000" cy="107580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905841" y="4292552"/>
            <a:ext cx="5282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905850" y="4292557"/>
            <a:ext cx="725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0" spcFirstLastPara="1" rIns="0" wrap="square" tIns="71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4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Explicit Casting</a:t>
            </a:r>
            <a:endParaRPr b="0" i="0" sz="4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0" y="2753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Casting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28600" y="1371600"/>
            <a:ext cx="1187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Casting refers to converting a value from one type to another. There are two types of casting in C#:</a:t>
            </a:r>
            <a:endParaRPr b="0" i="0" sz="24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00825" y="3719800"/>
            <a:ext cx="855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Implicit casting happens automatically when a smaller type is assigned to a larger type, and there is no risk of data loss.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79850" y="5346800"/>
            <a:ext cx="915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Explicit casting (manual casting) is needed when converting from a larger type to a smaller type, or from an incompatible type . This can result a data loss or errors.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/>
        </p:nvSpPr>
        <p:spPr>
          <a:xfrm>
            <a:off x="0" y="2658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304800" y="1524000"/>
            <a:ext cx="116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Built in Class [Reference Data Type] and represented as a sequence of characters.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304800" y="2209800"/>
            <a:ext cx="1148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immutable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[once a string object is created, its value cannot be changed]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operation that modifies a string actually creates a new string object, leaving the original string unchanged.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304800" y="3886200"/>
            <a:ext cx="1060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Internally is  represented as an array of characters. Each character in the string corresponds to a single char element in an array, where each char needs 2 Bytes.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/>
        </p:nvSpPr>
        <p:spPr>
          <a:xfrm>
            <a:off x="482575" y="1641263"/>
            <a:ext cx="41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name1 = “Amr”;</a:t>
            </a:r>
            <a:endParaRPr b="0" i="0" sz="2200" u="none" cap="none" strike="noStrike">
              <a:solidFill>
                <a:srgbClr val="C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482575" y="2342175"/>
            <a:ext cx="41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name2 = “May”;</a:t>
            </a:r>
            <a:endParaRPr b="0" i="0" sz="22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482575" y="2987175"/>
            <a:ext cx="41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Name2 = Name1; //Amr</a:t>
            </a:r>
            <a:endParaRPr b="0" i="0" sz="22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452344" y="3705450"/>
            <a:ext cx="298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Name1 = </a:t>
            </a:r>
            <a:r>
              <a:rPr b="0" i="0" lang="en-US" sz="2200" u="none" cap="none" strike="noStrike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“Omar”</a:t>
            </a:r>
            <a:r>
              <a:rPr b="0" i="0" lang="en-US" sz="22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0" i="0" sz="22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482575" y="4599275"/>
            <a:ext cx="67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Console.Writeline(Name1); // Omar</a:t>
            </a:r>
            <a:endParaRPr b="0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82575" y="5271700"/>
            <a:ext cx="672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Console.Writeline(Name2); // Amr</a:t>
            </a:r>
            <a:endParaRPr b="0" i="0" sz="2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53" name="Google Shape;453;p44"/>
          <p:cNvGrpSpPr/>
          <p:nvPr/>
        </p:nvGrpSpPr>
        <p:grpSpPr>
          <a:xfrm>
            <a:off x="6305425" y="1946006"/>
            <a:ext cx="5674550" cy="4652820"/>
            <a:chOff x="6305425" y="2255575"/>
            <a:chExt cx="5674550" cy="4106275"/>
          </a:xfrm>
        </p:grpSpPr>
        <p:sp>
          <p:nvSpPr>
            <p:cNvPr id="454" name="Google Shape;454;p44"/>
            <p:cNvSpPr/>
            <p:nvPr/>
          </p:nvSpPr>
          <p:spPr>
            <a:xfrm>
              <a:off x="6305425" y="3139575"/>
              <a:ext cx="1945800" cy="2719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 txBox="1"/>
            <p:nvPr/>
          </p:nvSpPr>
          <p:spPr>
            <a:xfrm>
              <a:off x="6922025" y="5859350"/>
              <a:ext cx="909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8946975" y="2255575"/>
              <a:ext cx="3033000" cy="36039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 txBox="1"/>
            <p:nvPr/>
          </p:nvSpPr>
          <p:spPr>
            <a:xfrm>
              <a:off x="10133825" y="5859350"/>
              <a:ext cx="909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b="0" i="0" sz="2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44"/>
          <p:cNvSpPr/>
          <p:nvPr/>
        </p:nvSpPr>
        <p:spPr>
          <a:xfrm>
            <a:off x="6447850" y="4826575"/>
            <a:ext cx="1659600" cy="6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name01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59" name="Google Shape;459;p44"/>
          <p:cNvGrpSpPr/>
          <p:nvPr/>
        </p:nvGrpSpPr>
        <p:grpSpPr>
          <a:xfrm>
            <a:off x="9089950" y="4197775"/>
            <a:ext cx="2699400" cy="715500"/>
            <a:chOff x="9089950" y="4883575"/>
            <a:chExt cx="2699400" cy="715500"/>
          </a:xfrm>
        </p:grpSpPr>
        <p:sp>
          <p:nvSpPr>
            <p:cNvPr id="460" name="Google Shape;460;p44"/>
            <p:cNvSpPr/>
            <p:nvPr/>
          </p:nvSpPr>
          <p:spPr>
            <a:xfrm>
              <a:off x="9089950" y="4883575"/>
              <a:ext cx="2699400" cy="7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 A         m          r</a:t>
              </a:r>
              <a:endParaRPr b="0" i="0" sz="20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61" name="Google Shape;461;p44"/>
            <p:cNvCxnSpPr/>
            <p:nvPr/>
          </p:nvCxnSpPr>
          <p:spPr>
            <a:xfrm>
              <a:off x="10005525" y="4893125"/>
              <a:ext cx="19200" cy="7059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44"/>
            <p:cNvCxnSpPr/>
            <p:nvPr/>
          </p:nvCxnSpPr>
          <p:spPr>
            <a:xfrm>
              <a:off x="10996125" y="4893125"/>
              <a:ext cx="19200" cy="7059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63" name="Google Shape;463;p44"/>
          <p:cNvCxnSpPr>
            <a:endCxn id="460" idx="1"/>
          </p:cNvCxnSpPr>
          <p:nvPr/>
        </p:nvCxnSpPr>
        <p:spPr>
          <a:xfrm flipH="1" rot="10800000">
            <a:off x="7841650" y="4555525"/>
            <a:ext cx="1248300" cy="662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4" name="Google Shape;464;p44"/>
          <p:cNvSpPr/>
          <p:nvPr/>
        </p:nvSpPr>
        <p:spPr>
          <a:xfrm>
            <a:off x="6447850" y="3302575"/>
            <a:ext cx="1659600" cy="66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name02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44"/>
          <p:cNvSpPr/>
          <p:nvPr/>
        </p:nvSpPr>
        <p:spPr>
          <a:xfrm>
            <a:off x="9089950" y="3207175"/>
            <a:ext cx="2699400" cy="7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M         a          y</a:t>
            </a:r>
            <a:endParaRPr b="0" i="0" sz="2000" u="none" cap="none" strike="noStrik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6" name="Google Shape;466;p44"/>
          <p:cNvCxnSpPr/>
          <p:nvPr/>
        </p:nvCxnSpPr>
        <p:spPr>
          <a:xfrm>
            <a:off x="10005525" y="3216725"/>
            <a:ext cx="19200" cy="70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44"/>
          <p:cNvCxnSpPr/>
          <p:nvPr/>
        </p:nvCxnSpPr>
        <p:spPr>
          <a:xfrm>
            <a:off x="10996125" y="3216725"/>
            <a:ext cx="19200" cy="70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44"/>
          <p:cNvCxnSpPr>
            <a:endCxn id="460" idx="1"/>
          </p:cNvCxnSpPr>
          <p:nvPr/>
        </p:nvCxnSpPr>
        <p:spPr>
          <a:xfrm>
            <a:off x="7528150" y="3981925"/>
            <a:ext cx="1561800" cy="573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44"/>
          <p:cNvSpPr/>
          <p:nvPr/>
        </p:nvSpPr>
        <p:spPr>
          <a:xfrm>
            <a:off x="8253250" y="3238325"/>
            <a:ext cx="639000" cy="66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44"/>
          <p:cNvCxnSpPr>
            <a:endCxn id="465" idx="1"/>
          </p:cNvCxnSpPr>
          <p:nvPr/>
        </p:nvCxnSpPr>
        <p:spPr>
          <a:xfrm flipH="1" rot="10800000">
            <a:off x="7775050" y="3564925"/>
            <a:ext cx="1314900" cy="108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71" name="Google Shape;471;p44"/>
          <p:cNvGrpSpPr/>
          <p:nvPr/>
        </p:nvGrpSpPr>
        <p:grpSpPr>
          <a:xfrm>
            <a:off x="9089950" y="5112175"/>
            <a:ext cx="2699400" cy="715500"/>
            <a:chOff x="9089950" y="5112175"/>
            <a:chExt cx="2699400" cy="715500"/>
          </a:xfrm>
        </p:grpSpPr>
        <p:sp>
          <p:nvSpPr>
            <p:cNvPr id="472" name="Google Shape;472;p44"/>
            <p:cNvSpPr/>
            <p:nvPr/>
          </p:nvSpPr>
          <p:spPr>
            <a:xfrm>
              <a:off x="9089950" y="5112175"/>
              <a:ext cx="2699400" cy="7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38761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O      m       a      r</a:t>
              </a:r>
              <a:endParaRPr b="0" i="0" sz="2000" u="none" cap="none" strike="noStrike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73" name="Google Shape;473;p44"/>
            <p:cNvCxnSpPr/>
            <p:nvPr/>
          </p:nvCxnSpPr>
          <p:spPr>
            <a:xfrm>
              <a:off x="9853125" y="5121725"/>
              <a:ext cx="19200" cy="7059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44"/>
            <p:cNvCxnSpPr/>
            <p:nvPr/>
          </p:nvCxnSpPr>
          <p:spPr>
            <a:xfrm>
              <a:off x="11224725" y="5121725"/>
              <a:ext cx="19200" cy="7059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44"/>
            <p:cNvCxnSpPr/>
            <p:nvPr/>
          </p:nvCxnSpPr>
          <p:spPr>
            <a:xfrm>
              <a:off x="10538925" y="5121725"/>
              <a:ext cx="19200" cy="705900"/>
            </a:xfrm>
            <a:prstGeom prst="straightConnector1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6" name="Google Shape;476;p44"/>
          <p:cNvSpPr/>
          <p:nvPr/>
        </p:nvSpPr>
        <p:spPr>
          <a:xfrm>
            <a:off x="8279200" y="4555525"/>
            <a:ext cx="639000" cy="66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4"/>
          <p:cNvCxnSpPr/>
          <p:nvPr/>
        </p:nvCxnSpPr>
        <p:spPr>
          <a:xfrm>
            <a:off x="8107450" y="5438125"/>
            <a:ext cx="1229100" cy="213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44"/>
          <p:cNvSpPr txBox="1"/>
          <p:nvPr/>
        </p:nvSpPr>
        <p:spPr>
          <a:xfrm>
            <a:off x="0" y="2658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/>
        </p:nvSpPr>
        <p:spPr>
          <a:xfrm>
            <a:off x="0" y="2658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Stringbuilder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0" name="Google Shape;490;p46"/>
          <p:cNvSpPr txBox="1"/>
          <p:nvPr/>
        </p:nvSpPr>
        <p:spPr>
          <a:xfrm>
            <a:off x="304800" y="1676400"/>
            <a:ext cx="1168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Built in Class [Reference Data Type] and represented as a sequence of characters.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1" name="Google Shape;491;p46"/>
          <p:cNvSpPr txBox="1"/>
          <p:nvPr/>
        </p:nvSpPr>
        <p:spPr>
          <a:xfrm>
            <a:off x="304800" y="2362200"/>
            <a:ext cx="114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mutable string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[if an object of stringbuilder is created, its value can be changed]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304800" y="3048000"/>
            <a:ext cx="106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Internally is represented as a linked list of characters. 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/>
        </p:nvSpPr>
        <p:spPr>
          <a:xfrm>
            <a:off x="211257" y="2230575"/>
            <a:ext cx="587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StringBuilder Message = New StringBuilder();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287445" y="2951775"/>
            <a:ext cx="52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Message.Append = “Hello”;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287457" y="3444375"/>
            <a:ext cx="390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Message.Append = “ Route”;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47"/>
          <p:cNvSpPr txBox="1"/>
          <p:nvPr/>
        </p:nvSpPr>
        <p:spPr>
          <a:xfrm>
            <a:off x="211250" y="4143950"/>
            <a:ext cx="635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Console.Writeline(Message); // Hello Route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2" name="Google Shape;502;p47"/>
          <p:cNvSpPr/>
          <p:nvPr/>
        </p:nvSpPr>
        <p:spPr>
          <a:xfrm>
            <a:off x="6808625" y="3228950"/>
            <a:ext cx="1898700" cy="2630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>
            <a:off x="73792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8953625" y="2255575"/>
            <a:ext cx="2910300" cy="360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7"/>
          <p:cNvSpPr txBox="1"/>
          <p:nvPr/>
        </p:nvSpPr>
        <p:spPr>
          <a:xfrm>
            <a:off x="100300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25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6939725" y="4900475"/>
            <a:ext cx="1544400" cy="4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9228575" y="4900475"/>
            <a:ext cx="1348800" cy="4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47"/>
          <p:cNvCxnSpPr>
            <a:stCxn id="506" idx="3"/>
            <a:endCxn id="507" idx="1"/>
          </p:cNvCxnSpPr>
          <p:nvPr/>
        </p:nvCxnSpPr>
        <p:spPr>
          <a:xfrm>
            <a:off x="8484125" y="5146775"/>
            <a:ext cx="7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9" name="Google Shape;509;p47"/>
          <p:cNvSpPr/>
          <p:nvPr/>
        </p:nvSpPr>
        <p:spPr>
          <a:xfrm>
            <a:off x="9248675" y="4900475"/>
            <a:ext cx="2320200" cy="49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Route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0" y="2658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Stringbuilder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 txBox="1"/>
          <p:nvPr/>
        </p:nvSpPr>
        <p:spPr>
          <a:xfrm>
            <a:off x="0" y="2497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609600" y="1447800"/>
            <a:ext cx="106932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mic Sans MS"/>
              <a:buChar char="●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data structure that holds a fixed-size sequence of elements of the same type.</a:t>
            </a:r>
            <a:endParaRPr b="0" i="0" sz="2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mic Sans MS"/>
              <a:buChar char="●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Arrays allow you to store multiple values in a single variable.</a:t>
            </a:r>
            <a:endParaRPr b="0" i="0" sz="2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2060"/>
              </a:buClr>
              <a:buSzPts val="2000"/>
              <a:buFont typeface="Comic Sans MS"/>
              <a:buChar char="●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very useful when you need to work with collections of data that are related in some way</a:t>
            </a:r>
            <a:endParaRPr b="0" i="0" sz="20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315400" y="3673075"/>
            <a:ext cx="566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Characteristic of Array in C# :</a:t>
            </a:r>
            <a:endParaRPr b="1" i="0" sz="2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762000" y="4343400"/>
            <a:ext cx="3286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103D"/>
              </a:buClr>
              <a:buSzPts val="2000"/>
              <a:buFont typeface="Comic Sans MS"/>
              <a:buAutoNum type="arabicPeriod"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Fixed Size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103D"/>
              </a:buClr>
              <a:buSzPts val="2000"/>
              <a:buFont typeface="Comic Sans MS"/>
              <a:buAutoNum type="arabicPeriod"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Same Data Type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103D"/>
              </a:buClr>
              <a:buSzPts val="2000"/>
              <a:buFont typeface="Comic Sans MS"/>
              <a:buAutoNum type="arabicPeriod"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Zero-based Indexing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2700350" y="4394550"/>
            <a:ext cx="940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array is created. You can’t change it during runtime (unless you create a new array)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6" name="Google Shape;526;p49"/>
          <p:cNvSpPr txBox="1"/>
          <p:nvPr/>
        </p:nvSpPr>
        <p:spPr>
          <a:xfrm>
            <a:off x="3514400" y="4977725"/>
            <a:ext cx="74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elements in an array must be of the same type (all ints, all strings)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7" name="Google Shape;527;p49"/>
          <p:cNvSpPr txBox="1"/>
          <p:nvPr/>
        </p:nvSpPr>
        <p:spPr>
          <a:xfrm>
            <a:off x="4048200" y="5560900"/>
            <a:ext cx="65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Meaning that the first element is at index 0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/>
          <p:nvPr/>
        </p:nvSpPr>
        <p:spPr>
          <a:xfrm>
            <a:off x="229450" y="1684725"/>
            <a:ext cx="566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Array in C# :</a:t>
            </a:r>
            <a:endParaRPr b="1" i="0" sz="3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4" name="Google Shape;534;p50"/>
          <p:cNvSpPr txBox="1"/>
          <p:nvPr/>
        </p:nvSpPr>
        <p:spPr>
          <a:xfrm>
            <a:off x="500075" y="2658400"/>
            <a:ext cx="75486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Comic Sans MS"/>
              <a:buAutoNum type="arabicPeriod"/>
            </a:pPr>
            <a:r>
              <a:rPr b="0" i="0" lang="en-US" sz="2500" u="none" cap="none" strike="noStrike">
                <a:solidFill>
                  <a:srgbClr val="21212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Dimensional Array</a:t>
            </a:r>
            <a:endParaRPr b="0" i="0" sz="2500" u="none" cap="none" strike="noStrike">
              <a:solidFill>
                <a:srgbClr val="2121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2500"/>
              <a:buFont typeface="Comic Sans MS"/>
              <a:buAutoNum type="arabicPeriod"/>
            </a:pPr>
            <a:r>
              <a:rPr b="0" i="0" lang="en-US" sz="2500" u="none" cap="none" strike="noStrike">
                <a:solidFill>
                  <a:srgbClr val="2121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Multidimensional Array (2D , 3D)</a:t>
            </a:r>
            <a:endParaRPr b="0" i="0" sz="2500" u="none" cap="none" strike="noStrike">
              <a:solidFill>
                <a:srgbClr val="2121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2500"/>
              <a:buFont typeface="Comic Sans MS"/>
              <a:buAutoNum type="arabicPeriod"/>
            </a:pPr>
            <a:r>
              <a:rPr b="0" i="0" lang="en-US" sz="2500" u="none" cap="none" strike="noStrike">
                <a:solidFill>
                  <a:srgbClr val="21212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Jagged Array</a:t>
            </a:r>
            <a:endParaRPr b="0" i="0" sz="2500" u="none" cap="none" strike="noStrike">
              <a:solidFill>
                <a:srgbClr val="21212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5" name="Google Shape;535;p50"/>
          <p:cNvSpPr txBox="1"/>
          <p:nvPr/>
        </p:nvSpPr>
        <p:spPr>
          <a:xfrm>
            <a:off x="0" y="2497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/>
        </p:nvSpPr>
        <p:spPr>
          <a:xfrm>
            <a:off x="305650" y="1456125"/>
            <a:ext cx="566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Dimensional Array</a:t>
            </a:r>
            <a:r>
              <a:rPr b="1" i="0" lang="en-US" sz="3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 :</a:t>
            </a:r>
            <a:endParaRPr b="1" i="0" sz="3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2" name="Google Shape;5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350" y="2184175"/>
            <a:ext cx="7217576" cy="38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1"/>
          <p:cNvSpPr txBox="1"/>
          <p:nvPr/>
        </p:nvSpPr>
        <p:spPr>
          <a:xfrm>
            <a:off x="0" y="2497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/>
        </p:nvSpPr>
        <p:spPr>
          <a:xfrm>
            <a:off x="229450" y="1456125"/>
            <a:ext cx="628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Multidimensional Array : </a:t>
            </a:r>
            <a:endParaRPr b="1" i="0" sz="3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0" name="Google Shape;5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50" y="2415150"/>
            <a:ext cx="5397000" cy="33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2"/>
          <p:cNvPicPr preferRelativeResize="0"/>
          <p:nvPr/>
        </p:nvPicPr>
        <p:blipFill rotWithShape="1">
          <a:blip r:embed="rId4">
            <a:alphaModFix/>
          </a:blip>
          <a:srcRect b="0" l="0" r="0" t="14080"/>
          <a:stretch/>
        </p:blipFill>
        <p:spPr>
          <a:xfrm>
            <a:off x="6667500" y="2366975"/>
            <a:ext cx="4786300" cy="32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2"/>
          <p:cNvSpPr txBox="1"/>
          <p:nvPr/>
        </p:nvSpPr>
        <p:spPr>
          <a:xfrm>
            <a:off x="2264575" y="5712625"/>
            <a:ext cx="15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2D Array</a:t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3" name="Google Shape;553;p52"/>
          <p:cNvSpPr txBox="1"/>
          <p:nvPr/>
        </p:nvSpPr>
        <p:spPr>
          <a:xfrm>
            <a:off x="7827175" y="5712625"/>
            <a:ext cx="15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3D Array</a:t>
            </a:r>
            <a:endParaRPr b="0" i="0" sz="2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4" name="Google Shape;554;p52"/>
          <p:cNvSpPr txBox="1"/>
          <p:nvPr/>
        </p:nvSpPr>
        <p:spPr>
          <a:xfrm>
            <a:off x="0" y="2497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77425" y="1403500"/>
            <a:ext cx="990000" cy="1075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372441" y="1403500"/>
            <a:ext cx="5282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372450" y="1403501"/>
            <a:ext cx="725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0" spcFirstLastPara="1" rIns="0" wrap="square" tIns="71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4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Convert</a:t>
            </a:r>
            <a:endParaRPr b="0" i="0" sz="4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77425" y="2880102"/>
            <a:ext cx="990000" cy="107580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372441" y="2880102"/>
            <a:ext cx="5282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372450" y="2880107"/>
            <a:ext cx="725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0" spcFirstLastPara="1" rIns="0" wrap="square" tIns="71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4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Parse</a:t>
            </a:r>
            <a:endParaRPr b="0" i="0" sz="4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867425" y="2272000"/>
            <a:ext cx="951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provides methods to convert between types . It handles null values by converting to 0 and throws exceptions when the conversion is invalid or not supported.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949551" y="3781950"/>
            <a:ext cx="951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is used to convert a string representation of a number into a numeric type , It Will throws exceptions when the string is not in a valid format or is null.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877425" y="4356702"/>
            <a:ext cx="990000" cy="1075800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372450" y="4356707"/>
            <a:ext cx="725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100" lIns="0" spcFirstLastPara="1" rIns="0" wrap="square" tIns="71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0" i="0" lang="en-US" sz="4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TryParse</a:t>
            </a:r>
            <a:endParaRPr b="0" i="0" sz="4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949551" y="5278150"/>
            <a:ext cx="951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is a safe alternative to Parse , Convert a string to a specified type and returns a boolean indicating success or failure. It does not throw exceptions.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0" y="2753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Casting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3"/>
          <p:cNvSpPr txBox="1"/>
          <p:nvPr/>
        </p:nvSpPr>
        <p:spPr>
          <a:xfrm>
            <a:off x="305650" y="1913325"/>
            <a:ext cx="628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Jagged Array :</a:t>
            </a:r>
            <a:endParaRPr b="1" i="0" sz="35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1" name="Google Shape;561;p53"/>
          <p:cNvPicPr preferRelativeResize="0"/>
          <p:nvPr/>
        </p:nvPicPr>
        <p:blipFill rotWithShape="1">
          <a:blip r:embed="rId3">
            <a:alphaModFix/>
          </a:blip>
          <a:srcRect b="0" l="4260" r="0" t="40786"/>
          <a:stretch/>
        </p:blipFill>
        <p:spPr>
          <a:xfrm>
            <a:off x="1916925" y="2812275"/>
            <a:ext cx="8572475" cy="33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3"/>
          <p:cNvSpPr txBox="1"/>
          <p:nvPr/>
        </p:nvSpPr>
        <p:spPr>
          <a:xfrm>
            <a:off x="0" y="2497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/>
          <p:nvPr/>
        </p:nvSpPr>
        <p:spPr>
          <a:xfrm>
            <a:off x="385775" y="1392375"/>
            <a:ext cx="61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[] Numbers ;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385775" y="3561375"/>
            <a:ext cx="332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Numbers[1] ; // 50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78250" y="4413275"/>
            <a:ext cx="55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* 4 = 4 + Base Address =&gt; 0X0004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1" name="Google Shape;571;p54"/>
          <p:cNvSpPr/>
          <p:nvPr/>
        </p:nvSpPr>
        <p:spPr>
          <a:xfrm>
            <a:off x="5967913" y="3228950"/>
            <a:ext cx="2553600" cy="2630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7018148" y="5859350"/>
            <a:ext cx="97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8785093" y="2255575"/>
            <a:ext cx="3115500" cy="360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4"/>
          <p:cNvSpPr txBox="1"/>
          <p:nvPr/>
        </p:nvSpPr>
        <p:spPr>
          <a:xfrm>
            <a:off x="9855793" y="5859350"/>
            <a:ext cx="97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2500" u="none" cap="none" strike="noStrik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54"/>
          <p:cNvCxnSpPr>
            <a:stCxn id="576" idx="3"/>
          </p:cNvCxnSpPr>
          <p:nvPr/>
        </p:nvCxnSpPr>
        <p:spPr>
          <a:xfrm flipH="1" rot="10800000">
            <a:off x="8221427" y="5046575"/>
            <a:ext cx="7125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7" name="Google Shape;577;p54"/>
          <p:cNvSpPr txBox="1"/>
          <p:nvPr/>
        </p:nvSpPr>
        <p:spPr>
          <a:xfrm>
            <a:off x="9187400" y="3177775"/>
            <a:ext cx="183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 Bytes</a:t>
            </a:r>
            <a:endParaRPr b="0" i="0" sz="19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8" name="Google Shape;578;p54"/>
          <p:cNvSpPr txBox="1"/>
          <p:nvPr/>
        </p:nvSpPr>
        <p:spPr>
          <a:xfrm>
            <a:off x="10523300" y="3730375"/>
            <a:ext cx="88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4"/>
          <p:cNvSpPr txBox="1"/>
          <p:nvPr/>
        </p:nvSpPr>
        <p:spPr>
          <a:xfrm>
            <a:off x="0" y="2224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Dimensional Array 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0" name="Google Shape;580;p54"/>
          <p:cNvSpPr txBox="1"/>
          <p:nvPr/>
        </p:nvSpPr>
        <p:spPr>
          <a:xfrm>
            <a:off x="385775" y="2078175"/>
            <a:ext cx="61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 = new int [3];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81" name="Google Shape;581;p54"/>
          <p:cNvGrpSpPr/>
          <p:nvPr/>
        </p:nvGrpSpPr>
        <p:grpSpPr>
          <a:xfrm>
            <a:off x="6144227" y="4900475"/>
            <a:ext cx="2077200" cy="492600"/>
            <a:chOff x="5763227" y="4900475"/>
            <a:chExt cx="2077200" cy="492600"/>
          </a:xfrm>
        </p:grpSpPr>
        <p:sp>
          <p:nvSpPr>
            <p:cNvPr id="576" name="Google Shape;576;p54"/>
            <p:cNvSpPr/>
            <p:nvPr/>
          </p:nvSpPr>
          <p:spPr>
            <a:xfrm>
              <a:off x="5763227" y="4900475"/>
              <a:ext cx="2077200" cy="492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Numbers     NULL</a:t>
              </a:r>
              <a:endParaRPr b="1" i="0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82" name="Google Shape;582;p54"/>
            <p:cNvCxnSpPr>
              <a:stCxn id="576" idx="0"/>
              <a:endCxn id="576" idx="2"/>
            </p:cNvCxnSpPr>
            <p:nvPr/>
          </p:nvCxnSpPr>
          <p:spPr>
            <a:xfrm>
              <a:off x="6801827" y="4900475"/>
              <a:ext cx="0" cy="49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3" name="Google Shape;583;p54"/>
          <p:cNvSpPr txBox="1"/>
          <p:nvPr/>
        </p:nvSpPr>
        <p:spPr>
          <a:xfrm>
            <a:off x="385775" y="2763975"/>
            <a:ext cx="61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 [1] = 50;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84" name="Google Shape;584;p54"/>
          <p:cNvGrpSpPr/>
          <p:nvPr/>
        </p:nvGrpSpPr>
        <p:grpSpPr>
          <a:xfrm>
            <a:off x="8997978" y="3730375"/>
            <a:ext cx="1443890" cy="1662600"/>
            <a:chOff x="8923775" y="3730375"/>
            <a:chExt cx="1348800" cy="1662600"/>
          </a:xfrm>
        </p:grpSpPr>
        <p:sp>
          <p:nvSpPr>
            <p:cNvPr id="585" name="Google Shape;585;p54"/>
            <p:cNvSpPr/>
            <p:nvPr/>
          </p:nvSpPr>
          <p:spPr>
            <a:xfrm>
              <a:off x="8923775" y="3730375"/>
              <a:ext cx="1348800" cy="1662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54"/>
            <p:cNvCxnSpPr/>
            <p:nvPr/>
          </p:nvCxnSpPr>
          <p:spPr>
            <a:xfrm>
              <a:off x="8926325" y="4261625"/>
              <a:ext cx="1332600" cy="1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54"/>
            <p:cNvCxnSpPr/>
            <p:nvPr/>
          </p:nvCxnSpPr>
          <p:spPr>
            <a:xfrm>
              <a:off x="8926325" y="4795025"/>
              <a:ext cx="1332600" cy="1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8" name="Google Shape;588;p54"/>
          <p:cNvGrpSpPr/>
          <p:nvPr/>
        </p:nvGrpSpPr>
        <p:grpSpPr>
          <a:xfrm>
            <a:off x="9006662" y="3745675"/>
            <a:ext cx="1443900" cy="1662600"/>
            <a:chOff x="12268962" y="134275"/>
            <a:chExt cx="1443900" cy="1662600"/>
          </a:xfrm>
        </p:grpSpPr>
        <p:sp>
          <p:nvSpPr>
            <p:cNvPr id="589" name="Google Shape;589;p54"/>
            <p:cNvSpPr/>
            <p:nvPr/>
          </p:nvSpPr>
          <p:spPr>
            <a:xfrm>
              <a:off x="12268962" y="134275"/>
              <a:ext cx="1443900" cy="1662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54"/>
            <p:cNvCxnSpPr/>
            <p:nvPr/>
          </p:nvCxnSpPr>
          <p:spPr>
            <a:xfrm>
              <a:off x="12271692" y="665525"/>
              <a:ext cx="1426500" cy="1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54"/>
            <p:cNvCxnSpPr/>
            <p:nvPr/>
          </p:nvCxnSpPr>
          <p:spPr>
            <a:xfrm>
              <a:off x="12271692" y="1198925"/>
              <a:ext cx="1426500" cy="1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2" name="Google Shape;592;p54"/>
          <p:cNvSpPr txBox="1"/>
          <p:nvPr/>
        </p:nvSpPr>
        <p:spPr>
          <a:xfrm>
            <a:off x="7269375" y="4946675"/>
            <a:ext cx="888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0X0000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3" name="Google Shape;593;p54"/>
          <p:cNvSpPr txBox="1"/>
          <p:nvPr/>
        </p:nvSpPr>
        <p:spPr>
          <a:xfrm>
            <a:off x="385775" y="5009175"/>
            <a:ext cx="332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Numbers[3] = 10 ;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4" name="Google Shape;594;p54"/>
          <p:cNvSpPr txBox="1"/>
          <p:nvPr/>
        </p:nvSpPr>
        <p:spPr>
          <a:xfrm>
            <a:off x="154450" y="5632475"/>
            <a:ext cx="57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* 4 = 12 + Base Address =&gt; 0X00012</a:t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/>
        </p:nvSpPr>
        <p:spPr>
          <a:xfrm>
            <a:off x="19400" y="2482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D Array [Rectangular]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601" name="Google Shape;601;p55"/>
          <p:cNvGraphicFramePr/>
          <p:nvPr/>
        </p:nvGraphicFramePr>
        <p:xfrm>
          <a:off x="3242126" y="29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{435929D0-3C42-4A3B-9BB5-F1A18AEB98F7}</a:tableStyleId>
              </a:tblPr>
              <a:tblGrid>
                <a:gridCol w="1757650"/>
                <a:gridCol w="1757650"/>
                <a:gridCol w="1757650"/>
                <a:gridCol w="1757650"/>
                <a:gridCol w="1757650"/>
              </a:tblGrid>
              <a:tr h="9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89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  <a:tr h="9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99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88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  <a:tr h="9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75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89 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78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1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100</a:t>
                      </a:r>
                      <a:endParaRPr sz="21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02" name="Google Shape;602;p55"/>
          <p:cNvSpPr txBox="1"/>
          <p:nvPr/>
        </p:nvSpPr>
        <p:spPr>
          <a:xfrm>
            <a:off x="157550" y="1786375"/>
            <a:ext cx="936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 [ , ] Marks = new int[3 , 5];</a:t>
            </a:r>
            <a:endParaRPr b="1" i="0" sz="2200" u="none" cap="none" strike="noStrik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3" name="Google Shape;603;p55"/>
          <p:cNvSpPr txBox="1"/>
          <p:nvPr/>
        </p:nvSpPr>
        <p:spPr>
          <a:xfrm>
            <a:off x="3499525" y="1286575"/>
            <a:ext cx="89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Row        Column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4" name="Google Shape;604;p55"/>
          <p:cNvCxnSpPr/>
          <p:nvPr/>
        </p:nvCxnSpPr>
        <p:spPr>
          <a:xfrm rot="10800000">
            <a:off x="3764750" y="1596400"/>
            <a:ext cx="1461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55"/>
          <p:cNvCxnSpPr/>
          <p:nvPr/>
        </p:nvCxnSpPr>
        <p:spPr>
          <a:xfrm flipH="1" rot="10800000">
            <a:off x="4344575" y="1689000"/>
            <a:ext cx="1137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6" name="Google Shape;606;p55"/>
          <p:cNvSpPr txBox="1"/>
          <p:nvPr/>
        </p:nvSpPr>
        <p:spPr>
          <a:xfrm>
            <a:off x="3597400" y="2304250"/>
            <a:ext cx="936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 1                    Sub 2                  Sub 3                   Sub 4                  Sub 5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0                           1                          2                          3                         4                    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1593425" y="3294625"/>
            <a:ext cx="175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1    0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2    1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3    2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Google Shape;608;p55"/>
          <p:cNvSpPr txBox="1"/>
          <p:nvPr/>
        </p:nvSpPr>
        <p:spPr>
          <a:xfrm>
            <a:off x="179950" y="5825725"/>
            <a:ext cx="227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Marks [ 1 , 2 ] = </a:t>
            </a:r>
            <a:endParaRPr b="0" i="0" sz="19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9" name="Google Shape;609;p55"/>
          <p:cNvSpPr txBox="1"/>
          <p:nvPr/>
        </p:nvSpPr>
        <p:spPr>
          <a:xfrm>
            <a:off x="2348625" y="5820675"/>
            <a:ext cx="227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 b="0" i="0" sz="19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0" name="Google Shape;610;p55"/>
          <p:cNvSpPr/>
          <p:nvPr/>
        </p:nvSpPr>
        <p:spPr>
          <a:xfrm>
            <a:off x="6777575" y="3942725"/>
            <a:ext cx="1737600" cy="9390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6"/>
          <p:cNvSpPr/>
          <p:nvPr/>
        </p:nvSpPr>
        <p:spPr>
          <a:xfrm>
            <a:off x="22025" y="255075"/>
            <a:ext cx="12192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Jagged Array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843450" y="1642700"/>
            <a:ext cx="2003100" cy="38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 txBox="1"/>
          <p:nvPr/>
        </p:nvSpPr>
        <p:spPr>
          <a:xfrm>
            <a:off x="535525" y="5512500"/>
            <a:ext cx="78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Dimension Array Of Arrays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p56"/>
          <p:cNvCxnSpPr/>
          <p:nvPr/>
        </p:nvCxnSpPr>
        <p:spPr>
          <a:xfrm>
            <a:off x="862730" y="2868575"/>
            <a:ext cx="20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56"/>
          <p:cNvCxnSpPr/>
          <p:nvPr/>
        </p:nvCxnSpPr>
        <p:spPr>
          <a:xfrm>
            <a:off x="862730" y="4087775"/>
            <a:ext cx="20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56"/>
          <p:cNvSpPr/>
          <p:nvPr/>
        </p:nvSpPr>
        <p:spPr>
          <a:xfrm>
            <a:off x="4136350" y="1642700"/>
            <a:ext cx="4576500" cy="11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/>
          <p:nvPr/>
        </p:nvSpPr>
        <p:spPr>
          <a:xfrm>
            <a:off x="4136350" y="3014300"/>
            <a:ext cx="2950800" cy="11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4136350" y="4309700"/>
            <a:ext cx="1530000" cy="112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6"/>
          <p:cNvSpPr txBox="1"/>
          <p:nvPr/>
        </p:nvSpPr>
        <p:spPr>
          <a:xfrm>
            <a:off x="1166075" y="1780825"/>
            <a:ext cx="15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Add. OF Array 01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6"/>
          <p:cNvSpPr txBox="1"/>
          <p:nvPr/>
        </p:nvSpPr>
        <p:spPr>
          <a:xfrm>
            <a:off x="1166075" y="3000025"/>
            <a:ext cx="15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Add. OF Array 02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6"/>
          <p:cNvSpPr txBox="1"/>
          <p:nvPr/>
        </p:nvSpPr>
        <p:spPr>
          <a:xfrm>
            <a:off x="1166075" y="4295425"/>
            <a:ext cx="15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Add. OF Array 03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p56"/>
          <p:cNvCxnSpPr/>
          <p:nvPr/>
        </p:nvCxnSpPr>
        <p:spPr>
          <a:xfrm flipH="1" rot="10800000">
            <a:off x="2696075" y="2279125"/>
            <a:ext cx="1440300" cy="3960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6"/>
          <p:cNvCxnSpPr/>
          <p:nvPr/>
        </p:nvCxnSpPr>
        <p:spPr>
          <a:xfrm flipH="1" rot="10800000">
            <a:off x="2619875" y="3498325"/>
            <a:ext cx="1440300" cy="3960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6"/>
          <p:cNvCxnSpPr/>
          <p:nvPr/>
        </p:nvCxnSpPr>
        <p:spPr>
          <a:xfrm flipH="1" rot="10800000">
            <a:off x="2543675" y="4869925"/>
            <a:ext cx="1440300" cy="39600"/>
          </a:xfrm>
          <a:prstGeom prst="straightConnector1">
            <a:avLst/>
          </a:prstGeom>
          <a:noFill/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7"/>
          <p:cNvSpPr/>
          <p:nvPr/>
        </p:nvSpPr>
        <p:spPr>
          <a:xfrm>
            <a:off x="5250" y="281800"/>
            <a:ext cx="75777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 Methods 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6" name="Google Shape;636;p57"/>
          <p:cNvSpPr txBox="1"/>
          <p:nvPr/>
        </p:nvSpPr>
        <p:spPr>
          <a:xfrm>
            <a:off x="157650" y="1390625"/>
            <a:ext cx="118794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Array.Sort() :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Sorts the elements of the array in ascending order.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Array.Reverse() :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Reverses the order of the elements in the array.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Array.Copy() : 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Copies a range of elements from one array to another.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Array.Clear() : 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sets elements of the array within a specified range with the default value.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Array.IndexOf() :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Finds the index of the first occurrence of a specified value in the array.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Array.LastIndexOf() : 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Finds the index of the last occurrence of a specified value in the array.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2060"/>
              </a:buClr>
              <a:buSzPts val="1900"/>
              <a:buFont typeface="Comic Sans MS"/>
              <a:buChar char="●"/>
            </a:pPr>
            <a:r>
              <a:rPr b="1" i="0" lang="en-US" sz="1900" u="none" cap="none" strike="noStrik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Array.Resize() : </a:t>
            </a:r>
            <a:r>
              <a:rPr b="0" i="0" lang="en-US" sz="19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creates a new array and copies the elements from the old array to the new one</a:t>
            </a:r>
            <a:endParaRPr b="0" i="0" sz="19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7" name="Google Shape;637;p57"/>
          <p:cNvSpPr txBox="1"/>
          <p:nvPr/>
        </p:nvSpPr>
        <p:spPr>
          <a:xfrm>
            <a:off x="7582979" y="527500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member Methods</a:t>
            </a:r>
            <a:endParaRPr b="0" i="0" sz="3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908382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/>
        </p:nvSpPr>
        <p:spPr>
          <a:xfrm>
            <a:off x="1034736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2121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053241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908382" y="2050577"/>
            <a:ext cx="126600" cy="11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8"/>
          <p:cNvSpPr/>
          <p:nvPr/>
        </p:nvSpPr>
        <p:spPr>
          <a:xfrm>
            <a:off x="1034736" y="2893845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2121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053241" y="2910311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--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487813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18"/>
          <p:cNvSpPr/>
          <p:nvPr/>
        </p:nvSpPr>
        <p:spPr>
          <a:xfrm>
            <a:off x="2614167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487813" y="2050577"/>
            <a:ext cx="126600" cy="11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18"/>
          <p:cNvSpPr/>
          <p:nvPr/>
        </p:nvSpPr>
        <p:spPr>
          <a:xfrm>
            <a:off x="2614167" y="2893845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487813" y="2050577"/>
            <a:ext cx="126600" cy="182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8"/>
          <p:cNvSpPr/>
          <p:nvPr/>
        </p:nvSpPr>
        <p:spPr>
          <a:xfrm>
            <a:off x="2614167" y="3596570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487813" y="2050577"/>
            <a:ext cx="126600" cy="25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18"/>
          <p:cNvSpPr/>
          <p:nvPr/>
        </p:nvSpPr>
        <p:spPr>
          <a:xfrm>
            <a:off x="2614167" y="4299293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487813" y="2050577"/>
            <a:ext cx="126600" cy="323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8"/>
          <p:cNvSpPr/>
          <p:nvPr/>
        </p:nvSpPr>
        <p:spPr>
          <a:xfrm>
            <a:off x="2614167" y="5002017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067244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8"/>
          <p:cNvSpPr/>
          <p:nvPr/>
        </p:nvSpPr>
        <p:spPr>
          <a:xfrm>
            <a:off x="4193600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067244" y="2050577"/>
            <a:ext cx="126600" cy="11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8"/>
          <p:cNvSpPr/>
          <p:nvPr/>
        </p:nvSpPr>
        <p:spPr>
          <a:xfrm>
            <a:off x="4193600" y="2893845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067244" y="2050577"/>
            <a:ext cx="126600" cy="182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8"/>
          <p:cNvSpPr/>
          <p:nvPr/>
        </p:nvSpPr>
        <p:spPr>
          <a:xfrm>
            <a:off x="4193600" y="3596570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067244" y="2050577"/>
            <a:ext cx="126600" cy="25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8"/>
          <p:cNvSpPr/>
          <p:nvPr/>
        </p:nvSpPr>
        <p:spPr>
          <a:xfrm>
            <a:off x="4193600" y="4299293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067244" y="2050577"/>
            <a:ext cx="126600" cy="323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8"/>
          <p:cNvSpPr/>
          <p:nvPr/>
        </p:nvSpPr>
        <p:spPr>
          <a:xfrm>
            <a:off x="4193600" y="5002017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067244" y="2050577"/>
            <a:ext cx="126600" cy="393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8"/>
          <p:cNvSpPr/>
          <p:nvPr/>
        </p:nvSpPr>
        <p:spPr>
          <a:xfrm>
            <a:off x="4193600" y="570474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646677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18"/>
          <p:cNvSpPr/>
          <p:nvPr/>
        </p:nvSpPr>
        <p:spPr>
          <a:xfrm>
            <a:off x="5773031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646677" y="2050577"/>
            <a:ext cx="126600" cy="11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18"/>
          <p:cNvSpPr/>
          <p:nvPr/>
        </p:nvSpPr>
        <p:spPr>
          <a:xfrm>
            <a:off x="5773031" y="2893845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646677" y="2050577"/>
            <a:ext cx="126600" cy="182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8"/>
          <p:cNvSpPr/>
          <p:nvPr/>
        </p:nvSpPr>
        <p:spPr>
          <a:xfrm>
            <a:off x="5773031" y="3596570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646677" y="2050577"/>
            <a:ext cx="126600" cy="25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8"/>
          <p:cNvSpPr/>
          <p:nvPr/>
        </p:nvSpPr>
        <p:spPr>
          <a:xfrm>
            <a:off x="5773031" y="4299293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646677" y="2050577"/>
            <a:ext cx="126600" cy="323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18"/>
          <p:cNvSpPr/>
          <p:nvPr/>
        </p:nvSpPr>
        <p:spPr>
          <a:xfrm>
            <a:off x="5773031" y="5002017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646677" y="2050577"/>
            <a:ext cx="126600" cy="393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18"/>
          <p:cNvSpPr/>
          <p:nvPr/>
        </p:nvSpPr>
        <p:spPr>
          <a:xfrm>
            <a:off x="5773031" y="570474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226108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8"/>
          <p:cNvSpPr/>
          <p:nvPr/>
        </p:nvSpPr>
        <p:spPr>
          <a:xfrm>
            <a:off x="7352462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226108" y="2050577"/>
            <a:ext cx="126600" cy="112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18"/>
          <p:cNvSpPr/>
          <p:nvPr/>
        </p:nvSpPr>
        <p:spPr>
          <a:xfrm>
            <a:off x="7352462" y="2893845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7226108" y="2050577"/>
            <a:ext cx="126600" cy="182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8"/>
          <p:cNvSpPr/>
          <p:nvPr/>
        </p:nvSpPr>
        <p:spPr>
          <a:xfrm>
            <a:off x="7352462" y="3596570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D778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82026" y="1488361"/>
            <a:ext cx="10739916" cy="562323"/>
            <a:chOff x="848900" y="1850425"/>
            <a:chExt cx="10596858" cy="555600"/>
          </a:xfrm>
        </p:grpSpPr>
        <p:sp>
          <p:nvSpPr>
            <p:cNvPr id="157" name="Google Shape;157;p18"/>
            <p:cNvSpPr/>
            <p:nvPr/>
          </p:nvSpPr>
          <p:spPr>
            <a:xfrm>
              <a:off x="7082472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rgbClr val="D77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7100730" y="1866694"/>
              <a:ext cx="1210200" cy="522900"/>
            </a:xfrm>
            <a:prstGeom prst="rect">
              <a:avLst/>
            </a:prstGeom>
            <a:solidFill>
              <a:srgbClr val="D77850"/>
            </a:solidFill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Logical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848900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867158" y="1866694"/>
              <a:ext cx="1210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Unary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407294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2425552" y="1866694"/>
              <a:ext cx="1210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Binary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965686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3983944" y="1866694"/>
              <a:ext cx="1210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Assignment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524080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5542338" y="1866694"/>
              <a:ext cx="1210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Relational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640866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rgbClr val="188038"/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8659124" y="1866694"/>
              <a:ext cx="1210200" cy="522900"/>
            </a:xfrm>
            <a:prstGeom prst="rect">
              <a:avLst/>
            </a:prstGeom>
            <a:solidFill>
              <a:srgbClr val="188038"/>
            </a:solidFill>
            <a:ln cap="flat" cmpd="sng" w="9525">
              <a:solidFill>
                <a:srgbClr val="1880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Bitwise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0199258" y="1850425"/>
              <a:ext cx="1246500" cy="5556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7D8F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10217516" y="1866694"/>
              <a:ext cx="1210200" cy="522900"/>
            </a:xfrm>
            <a:prstGeom prst="rect">
              <a:avLst/>
            </a:prstGeom>
            <a:noFill/>
            <a:ln cap="flat" cmpd="sng" w="9525">
              <a:solidFill>
                <a:srgbClr val="7D8F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9050" lIns="28575" spcFirstLastPara="1" rIns="28575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Ternary </a:t>
              </a:r>
              <a:endParaRPr b="0" i="0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10384972" y="2050577"/>
            <a:ext cx="126600" cy="4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8"/>
          <p:cNvSpPr/>
          <p:nvPr/>
        </p:nvSpPr>
        <p:spPr>
          <a:xfrm>
            <a:off x="10511326" y="2191121"/>
            <a:ext cx="1010700" cy="562200"/>
          </a:xfrm>
          <a:prstGeom prst="roundRect">
            <a:avLst>
              <a:gd fmla="val 10000" name="adj"/>
            </a:avLst>
          </a:prstGeom>
          <a:solidFill>
            <a:schemeClr val="lt1">
              <a:alpha val="88627"/>
            </a:schemeClr>
          </a:solidFill>
          <a:ln cap="flat" cmpd="sng" w="12700">
            <a:solidFill>
              <a:srgbClr val="7D8F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0529831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? :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0" y="23567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Operators</a:t>
            </a:r>
            <a:endParaRPr b="1" i="0" sz="5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632672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632672" y="2910311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632672" y="3613036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632672" y="4315760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2632672" y="5018483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212104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212104" y="2910311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212104" y="3613036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212104" y="4315760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*=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212104" y="5018483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4212104" y="572120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%=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791536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791536" y="2910311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5791536" y="3613036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5791536" y="4315760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&lt;=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791536" y="5018483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791536" y="572120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7370967" y="2207587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370967" y="2910311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&amp;&amp;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370967" y="3613036"/>
            <a:ext cx="9738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55225" spcFirstLastPara="1" rIns="55225" wrap="square" tIns="368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||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8805541" y="2050577"/>
            <a:ext cx="1137054" cy="4199440"/>
            <a:chOff x="8729341" y="2431577"/>
            <a:chExt cx="1137054" cy="4199440"/>
          </a:xfrm>
        </p:grpSpPr>
        <p:sp>
          <p:nvSpPr>
            <p:cNvPr id="196" name="Google Shape;196;p18"/>
            <p:cNvSpPr/>
            <p:nvPr/>
          </p:nvSpPr>
          <p:spPr>
            <a:xfrm>
              <a:off x="8729341" y="2431577"/>
              <a:ext cx="126600" cy="421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97" name="Google Shape;197;p18"/>
            <p:cNvSpPr/>
            <p:nvPr/>
          </p:nvSpPr>
          <p:spPr>
            <a:xfrm>
              <a:off x="8855695" y="2572121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729341" y="2431577"/>
              <a:ext cx="126600" cy="1124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99" name="Google Shape;199;p18"/>
            <p:cNvSpPr/>
            <p:nvPr/>
          </p:nvSpPr>
          <p:spPr>
            <a:xfrm>
              <a:off x="8855695" y="3274845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729341" y="2431577"/>
              <a:ext cx="126600" cy="1827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1" name="Google Shape;201;p18"/>
            <p:cNvSpPr/>
            <p:nvPr/>
          </p:nvSpPr>
          <p:spPr>
            <a:xfrm>
              <a:off x="8855695" y="3977570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729341" y="2431577"/>
              <a:ext cx="126600" cy="2529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3" name="Google Shape;203;p18"/>
            <p:cNvSpPr/>
            <p:nvPr/>
          </p:nvSpPr>
          <p:spPr>
            <a:xfrm>
              <a:off x="8855695" y="4680293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729341" y="2431577"/>
              <a:ext cx="126600" cy="3232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5" name="Google Shape;205;p18"/>
            <p:cNvSpPr/>
            <p:nvPr/>
          </p:nvSpPr>
          <p:spPr>
            <a:xfrm>
              <a:off x="8855695" y="5383017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8874199" y="2588587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|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8874199" y="3291311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&amp;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8874199" y="3994036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^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8874199" y="4696760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~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8874199" y="5399483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&lt;&lt;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8729341" y="3117377"/>
              <a:ext cx="126600" cy="3232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2" name="Google Shape;212;p18"/>
            <p:cNvSpPr/>
            <p:nvPr/>
          </p:nvSpPr>
          <p:spPr>
            <a:xfrm>
              <a:off x="8855695" y="6068817"/>
              <a:ext cx="1010700" cy="562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1880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874199" y="6085283"/>
              <a:ext cx="973800" cy="5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&gt;&gt;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-18650" y="21990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Operators Priority and Associativity </a:t>
            </a:r>
            <a:endParaRPr b="1" i="0" sz="5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33750" y="1754200"/>
            <a:ext cx="4444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 priority and associativity determine the order in which operators are evaluated in an expression.</a:t>
            </a:r>
            <a:endParaRPr b="1" i="0" sz="24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20" name="Google Shape;220;p19"/>
          <p:cNvGraphicFramePr/>
          <p:nvPr/>
        </p:nvGraphicFramePr>
        <p:xfrm>
          <a:off x="4803625" y="149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{435929D0-3C42-4A3B-9BB5-F1A18AEB98F7}</a:tableStyleId>
              </a:tblPr>
              <a:tblGrid>
                <a:gridCol w="1320150"/>
                <a:gridCol w="3845375"/>
                <a:gridCol w="1815300"/>
              </a:tblGrid>
              <a:tr h="33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Priority</a:t>
                      </a:r>
                      <a:endParaRPr b="1" sz="16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Operator</a:t>
                      </a:r>
                      <a:endParaRPr b="1" sz="16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Associativity</a:t>
                      </a:r>
                      <a:endParaRPr b="1" sz="16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 ) (parentheses)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++, -- (post-increment, post-decrement)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++, -- (pre-increment, pre-decrement)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Right-to-left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!, ~ (logical NOT, bitwise NOT)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Right-to-left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*, /, % (multiplication, division, modulus)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+, - (addition, subtraction)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&lt;&lt;, &gt;&gt; (bitwise shift left, shift right)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&lt;, &lt;=, &gt;, &gt;= (comparison operators)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==, != (equality operators)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&amp; , ^ , | ,  (bitwise AND , bitwise XOR , bitwise OR)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&amp;&amp; , || (logical AND, logical OR)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Left-to-right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? : (ternary conditional)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Right-to-left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1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=, +=, -=, *=, /=, %= (assignment operators)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03103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Right-to-left</a:t>
                      </a:r>
                      <a:endParaRPr sz="1100" u="none" cap="none" strike="noStrike">
                        <a:solidFill>
                          <a:srgbClr val="03103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-14925" y="245825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Formatting </a:t>
            </a:r>
            <a:endParaRPr b="1" i="0" sz="45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58950" y="1735125"/>
            <a:ext cx="53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String Interpolation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718125" y="2185300"/>
            <a:ext cx="1024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interpolation allows you to embed expressions inside string  using curly braces {} and a dollar sign ($) before the string. 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58949" y="3016400"/>
            <a:ext cx="509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String.Format Method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40136" y="3505200"/>
            <a:ext cx="114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allows you to insert placeholders into a string template and replace them with values at runtime.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58949" y="3973800"/>
            <a:ext cx="509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Composite Formatting</a:t>
            </a:r>
            <a:endParaRPr b="1" i="0" sz="2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640136" y="4419600"/>
            <a:ext cx="1059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Composite formatting is similar to String.Format, but it’s a simpler way to use placeholders directly within Console.WriteLine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00400" y="5296200"/>
            <a:ext cx="370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String Concatenation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09600" y="5715000"/>
            <a:ext cx="1092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concatenate strings using the + operator or the string.Concat() method. However, string concatenation is not the most efficient method for complex string operations due to the immutability of strings in C#.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/>
        </p:nvSpPr>
        <p:spPr>
          <a:xfrm>
            <a:off x="0" y="23532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</a:t>
            </a:r>
            <a:r>
              <a:rPr b="0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152400" y="2164450"/>
            <a:ext cx="734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103D"/>
              </a:buClr>
              <a:buSzPts val="2400"/>
              <a:buFont typeface="Comic Sans MS"/>
              <a:buAutoNum type="arabicPeriod"/>
            </a:pPr>
            <a:r>
              <a:rPr b="1" i="0" lang="en-US" sz="24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| </a:t>
            </a:r>
            <a:r>
              <a:rPr b="1" i="0" lang="en-US" sz="2400" u="none" cap="none" strike="noStrike">
                <a:solidFill>
                  <a:srgbClr val="16161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Selection</a:t>
            </a:r>
            <a:r>
              <a:rPr b="1" i="0" lang="en-US" sz="24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Statements</a:t>
            </a:r>
            <a:endParaRPr b="1" i="0" sz="24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762000" y="1371600"/>
            <a:ext cx="1077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to control the flow of execution in a program. They allow you to make decisions, loop over collections, or execute blocks of code conditionally.</a:t>
            </a:r>
            <a:endParaRPr b="0" i="0" sz="18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304800" y="2667000"/>
            <a:ext cx="1163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statements allow the program to make decisions based on conditions and execute different blocks of code depending on whether a condition is true or false.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276600" y="3530225"/>
            <a:ext cx="11337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if Statement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evaluates a condition and executes the associated block of code if the condition is true.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76600" y="4175825"/>
            <a:ext cx="11560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else Statement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else statement is used to provide an alternative block of code when the if condition is false.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276600" y="4878425"/>
            <a:ext cx="10274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else if Statement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else if statement allows for multiple conditions to be checked sequentially.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76600" y="5581025"/>
            <a:ext cx="1087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1.4 switch Statement</a:t>
            </a:r>
            <a:endParaRPr b="1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switch statement is used to select one of many code blocks to be executed based on the value of a variable.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/>
        </p:nvSpPr>
        <p:spPr>
          <a:xfrm>
            <a:off x="0" y="245450"/>
            <a:ext cx="1219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endParaRPr b="0" i="0" sz="4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304800" y="1447800"/>
            <a:ext cx="1163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statements allow the program to make decisions based on conditions and execute different blocks of code depending on whether a condition is true or false.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276600" y="2299900"/>
            <a:ext cx="20889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if </a:t>
            </a:r>
            <a:endParaRPr b="1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else</a:t>
            </a:r>
            <a:endParaRPr b="1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else if</a:t>
            </a:r>
            <a:endParaRPr b="0" i="0" sz="14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676775" y="4233050"/>
            <a:ext cx="15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3103D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 </a:t>
            </a:r>
            <a:endParaRPr b="1" i="0" sz="3000" u="none" cap="none" strike="noStrike">
              <a:solidFill>
                <a:srgbClr val="03103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2775625" y="2299900"/>
            <a:ext cx="7992900" cy="353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(condition1) 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 // Code block if condition1 is true } 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if (condition2)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{ // Code block if condition2 is true }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else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{ // Code block if neither condition1 nor condition2 is true }</a:t>
            </a:r>
            <a:endParaRPr b="1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