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notesMasterIdLst>
    <p:notesMasterId r:id="rId40"/>
  </p:notesMasterIdLst>
  <p:sldIdLst>
    <p:sldId id="256" r:id="rId2"/>
    <p:sldId id="269" r:id="rId3"/>
    <p:sldId id="266" r:id="rId4"/>
    <p:sldId id="263" r:id="rId5"/>
    <p:sldId id="267" r:id="rId6"/>
    <p:sldId id="268" r:id="rId7"/>
    <p:sldId id="260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8" r:id="rId24"/>
    <p:sldId id="286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6357" autoAdjust="0"/>
  </p:normalViewPr>
  <p:slideViewPr>
    <p:cSldViewPr snapToGrid="0">
      <p:cViewPr varScale="1">
        <p:scale>
          <a:sx n="63" d="100"/>
          <a:sy n="63" d="100"/>
        </p:scale>
        <p:origin x="725" y="53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D999A-A40F-4580-98C0-7FAE140394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B0D937-A0F4-4F94-BC66-E218530920E9}">
      <dgm:prSet custT="1"/>
      <dgm:spPr/>
      <dgm:t>
        <a:bodyPr/>
        <a:lstStyle/>
        <a:p>
          <a:pPr algn="just"/>
          <a:r>
            <a:rPr lang="en-GB" sz="2800" i="0" dirty="0" err="1"/>
            <a:t>Jupyter</a:t>
          </a:r>
          <a:r>
            <a:rPr lang="en-GB" sz="2800" i="0" dirty="0"/>
            <a:t> </a:t>
          </a:r>
          <a:r>
            <a:rPr lang="en-GB" sz="2800" i="0" dirty="0" err="1"/>
            <a:t>Notebookis</a:t>
          </a:r>
          <a:r>
            <a:rPr lang="en-GB" sz="2800" i="0" dirty="0"/>
            <a:t> the backbone for this project</a:t>
          </a:r>
          <a:endParaRPr lang="en-US" sz="2800" dirty="0"/>
        </a:p>
      </dgm:t>
    </dgm:pt>
    <dgm:pt modelId="{F14504E5-DA31-44DA-817C-4862FFD14EFE}" type="parTrans" cxnId="{0FAE2175-4AAC-4919-968A-EA8484C22211}">
      <dgm:prSet/>
      <dgm:spPr/>
      <dgm:t>
        <a:bodyPr/>
        <a:lstStyle/>
        <a:p>
          <a:endParaRPr lang="en-US"/>
        </a:p>
      </dgm:t>
    </dgm:pt>
    <dgm:pt modelId="{AB04E6D0-BB39-4AE4-9C59-3AD20975F62F}" type="sibTrans" cxnId="{0FAE2175-4AAC-4919-968A-EA8484C22211}">
      <dgm:prSet/>
      <dgm:spPr/>
      <dgm:t>
        <a:bodyPr/>
        <a:lstStyle/>
        <a:p>
          <a:endParaRPr lang="en-US"/>
        </a:p>
      </dgm:t>
    </dgm:pt>
    <dgm:pt modelId="{2C269E66-88A3-4718-93A8-E5F952BD7A31}">
      <dgm:prSet custT="1"/>
      <dgm:spPr/>
      <dgm:t>
        <a:bodyPr/>
        <a:lstStyle/>
        <a:p>
          <a:pPr algn="just"/>
          <a:r>
            <a:rPr lang="en-GB" sz="2800" i="0" dirty="0"/>
            <a:t>It is a free Python environment that supports many popular machine learning libraries .</a:t>
          </a:r>
          <a:endParaRPr lang="en-US" sz="2800" dirty="0"/>
        </a:p>
      </dgm:t>
    </dgm:pt>
    <dgm:pt modelId="{E1F48A2E-40A5-4869-B0EF-2E4467F0AB33}" type="parTrans" cxnId="{D65A2DCD-D082-4C31-9882-E1809E34E915}">
      <dgm:prSet/>
      <dgm:spPr/>
      <dgm:t>
        <a:bodyPr/>
        <a:lstStyle/>
        <a:p>
          <a:endParaRPr lang="en-US"/>
        </a:p>
      </dgm:t>
    </dgm:pt>
    <dgm:pt modelId="{B1EE2D17-B67B-447B-B225-C9E0F7B3B49F}" type="sibTrans" cxnId="{D65A2DCD-D082-4C31-9882-E1809E34E915}">
      <dgm:prSet/>
      <dgm:spPr/>
      <dgm:t>
        <a:bodyPr/>
        <a:lstStyle/>
        <a:p>
          <a:endParaRPr lang="en-US"/>
        </a:p>
      </dgm:t>
    </dgm:pt>
    <dgm:pt modelId="{B4F9D341-FABE-4A8C-8B7F-586B15CCB7EC}" type="pres">
      <dgm:prSet presAssocID="{DA6D999A-A40F-4580-98C0-7FAE14039443}" presName="linear" presStyleCnt="0">
        <dgm:presLayoutVars>
          <dgm:animLvl val="lvl"/>
          <dgm:resizeHandles val="exact"/>
        </dgm:presLayoutVars>
      </dgm:prSet>
      <dgm:spPr/>
    </dgm:pt>
    <dgm:pt modelId="{55F21D89-1BC6-4F74-A46E-93D6AD28D6C1}" type="pres">
      <dgm:prSet presAssocID="{76B0D937-A0F4-4F94-BC66-E218530920E9}" presName="parentText" presStyleLbl="node1" presStyleIdx="0" presStyleCnt="2" custLinFactNeighborY="18406">
        <dgm:presLayoutVars>
          <dgm:chMax val="0"/>
          <dgm:bulletEnabled val="1"/>
        </dgm:presLayoutVars>
      </dgm:prSet>
      <dgm:spPr/>
    </dgm:pt>
    <dgm:pt modelId="{4DD40BB6-4574-4913-8458-8104D0D2DA55}" type="pres">
      <dgm:prSet presAssocID="{AB04E6D0-BB39-4AE4-9C59-3AD20975F62F}" presName="spacer" presStyleCnt="0"/>
      <dgm:spPr/>
    </dgm:pt>
    <dgm:pt modelId="{697A0DDE-DD44-4A35-BE32-49A65393FD37}" type="pres">
      <dgm:prSet presAssocID="{2C269E66-88A3-4718-93A8-E5F952BD7A31}" presName="parentText" presStyleLbl="node1" presStyleIdx="1" presStyleCnt="2" custLinFactY="25296" custLinFactNeighborY="100000">
        <dgm:presLayoutVars>
          <dgm:chMax val="0"/>
          <dgm:bulletEnabled val="1"/>
        </dgm:presLayoutVars>
      </dgm:prSet>
      <dgm:spPr/>
    </dgm:pt>
  </dgm:ptLst>
  <dgm:cxnLst>
    <dgm:cxn modelId="{9D0F434E-E447-42C2-B555-2E3207FB5F7D}" type="presOf" srcId="{2C269E66-88A3-4718-93A8-E5F952BD7A31}" destId="{697A0DDE-DD44-4A35-BE32-49A65393FD37}" srcOrd="0" destOrd="0" presId="urn:microsoft.com/office/officeart/2005/8/layout/vList2"/>
    <dgm:cxn modelId="{0FAE2175-4AAC-4919-968A-EA8484C22211}" srcId="{DA6D999A-A40F-4580-98C0-7FAE14039443}" destId="{76B0D937-A0F4-4F94-BC66-E218530920E9}" srcOrd="0" destOrd="0" parTransId="{F14504E5-DA31-44DA-817C-4862FFD14EFE}" sibTransId="{AB04E6D0-BB39-4AE4-9C59-3AD20975F62F}"/>
    <dgm:cxn modelId="{033493A5-1B0C-4546-BB02-7D9C434B59A5}" type="presOf" srcId="{76B0D937-A0F4-4F94-BC66-E218530920E9}" destId="{55F21D89-1BC6-4F74-A46E-93D6AD28D6C1}" srcOrd="0" destOrd="0" presId="urn:microsoft.com/office/officeart/2005/8/layout/vList2"/>
    <dgm:cxn modelId="{D65A2DCD-D082-4C31-9882-E1809E34E915}" srcId="{DA6D999A-A40F-4580-98C0-7FAE14039443}" destId="{2C269E66-88A3-4718-93A8-E5F952BD7A31}" srcOrd="1" destOrd="0" parTransId="{E1F48A2E-40A5-4869-B0EF-2E4467F0AB33}" sibTransId="{B1EE2D17-B67B-447B-B225-C9E0F7B3B49F}"/>
    <dgm:cxn modelId="{7A3208D8-40E6-4442-ABE9-C9E5972027CB}" type="presOf" srcId="{DA6D999A-A40F-4580-98C0-7FAE14039443}" destId="{B4F9D341-FABE-4A8C-8B7F-586B15CCB7EC}" srcOrd="0" destOrd="0" presId="urn:microsoft.com/office/officeart/2005/8/layout/vList2"/>
    <dgm:cxn modelId="{C923BAD9-C745-472B-8425-896CF1DE945B}" type="presParOf" srcId="{B4F9D341-FABE-4A8C-8B7F-586B15CCB7EC}" destId="{55F21D89-1BC6-4F74-A46E-93D6AD28D6C1}" srcOrd="0" destOrd="0" presId="urn:microsoft.com/office/officeart/2005/8/layout/vList2"/>
    <dgm:cxn modelId="{B9A4EDC0-D912-45FE-B6DA-BBBEBC0A26D2}" type="presParOf" srcId="{B4F9D341-FABE-4A8C-8B7F-586B15CCB7EC}" destId="{4DD40BB6-4574-4913-8458-8104D0D2DA55}" srcOrd="1" destOrd="0" presId="urn:microsoft.com/office/officeart/2005/8/layout/vList2"/>
    <dgm:cxn modelId="{944F2FB7-1721-431B-8E5F-EB4E9DF06CD6}" type="presParOf" srcId="{B4F9D341-FABE-4A8C-8B7F-586B15CCB7EC}" destId="{697A0DDE-DD44-4A35-BE32-49A65393FD3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94F24F-66F2-46CC-8AA1-EA7CDA30260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07D18F1-C2D4-484A-ADDA-E0E99C2A84FD}">
      <dgm:prSet/>
      <dgm:spPr/>
      <dgm:t>
        <a:bodyPr/>
        <a:lstStyle/>
        <a:p>
          <a:r>
            <a:rPr lang="en-GB" i="0" dirty="0"/>
            <a:t>On </a:t>
          </a:r>
          <a:r>
            <a:rPr lang="en-GB" i="0" dirty="0" err="1"/>
            <a:t>analyzing</a:t>
          </a:r>
          <a:r>
            <a:rPr lang="en-GB" i="0" dirty="0"/>
            <a:t> the Bank Loan Case Study Dataset, I've got a deeper understanding of the importance of Outliers and its effects.</a:t>
          </a:r>
          <a:endParaRPr lang="en-US" dirty="0"/>
        </a:p>
      </dgm:t>
    </dgm:pt>
    <dgm:pt modelId="{513E3728-4512-4BAB-B18D-BCFD552D878E}" type="parTrans" cxnId="{A2D2FFB6-320D-4289-8F42-E316A8E5D42B}">
      <dgm:prSet/>
      <dgm:spPr/>
      <dgm:t>
        <a:bodyPr/>
        <a:lstStyle/>
        <a:p>
          <a:endParaRPr lang="en-US"/>
        </a:p>
      </dgm:t>
    </dgm:pt>
    <dgm:pt modelId="{FFA8F086-D35E-482B-9B74-832905C01BA5}" type="sibTrans" cxnId="{A2D2FFB6-320D-4289-8F42-E316A8E5D42B}">
      <dgm:prSet/>
      <dgm:spPr/>
      <dgm:t>
        <a:bodyPr/>
        <a:lstStyle/>
        <a:p>
          <a:endParaRPr lang="en-US"/>
        </a:p>
      </dgm:t>
    </dgm:pt>
    <dgm:pt modelId="{888E3DEE-3274-4325-8D3D-5A77771DDA4D}">
      <dgm:prSet/>
      <dgm:spPr/>
      <dgm:t>
        <a:bodyPr/>
        <a:lstStyle/>
        <a:p>
          <a:r>
            <a:rPr lang="en-GB" i="0" dirty="0"/>
            <a:t>The usage of Python Machine Learning commands have become clearer.</a:t>
          </a:r>
          <a:endParaRPr lang="en-US" dirty="0"/>
        </a:p>
      </dgm:t>
    </dgm:pt>
    <dgm:pt modelId="{07590725-6573-45E9-846D-63B62E903E9F}" type="parTrans" cxnId="{1F15F3C2-24BF-4CC8-BE75-7294726CF0C4}">
      <dgm:prSet/>
      <dgm:spPr/>
      <dgm:t>
        <a:bodyPr/>
        <a:lstStyle/>
        <a:p>
          <a:endParaRPr lang="en-US"/>
        </a:p>
      </dgm:t>
    </dgm:pt>
    <dgm:pt modelId="{E8B4EB6D-F534-4673-9E9E-93CCC7B8B207}" type="sibTrans" cxnId="{1F15F3C2-24BF-4CC8-BE75-7294726CF0C4}">
      <dgm:prSet/>
      <dgm:spPr/>
      <dgm:t>
        <a:bodyPr/>
        <a:lstStyle/>
        <a:p>
          <a:endParaRPr lang="en-US"/>
        </a:p>
      </dgm:t>
    </dgm:pt>
    <dgm:pt modelId="{9F5BA7B6-482F-4083-BEC2-E61808919996}">
      <dgm:prSet/>
      <dgm:spPr/>
      <dgm:t>
        <a:bodyPr/>
        <a:lstStyle/>
        <a:p>
          <a:r>
            <a:rPr lang="en-GB" i="0" dirty="0"/>
            <a:t>I can implement the Advanced Statistical Functions and Visualization tools for datasets in a much better way.</a:t>
          </a:r>
          <a:endParaRPr lang="en-US" dirty="0"/>
        </a:p>
      </dgm:t>
    </dgm:pt>
    <dgm:pt modelId="{7F4EEC84-56E2-4CAE-BB88-131AA6D5F5A8}" type="parTrans" cxnId="{33CACE6C-3956-4187-842A-374650A752AD}">
      <dgm:prSet/>
      <dgm:spPr/>
      <dgm:t>
        <a:bodyPr/>
        <a:lstStyle/>
        <a:p>
          <a:endParaRPr lang="en-US"/>
        </a:p>
      </dgm:t>
    </dgm:pt>
    <dgm:pt modelId="{C71E4218-1894-4F78-B15D-798AE8EC4135}" type="sibTrans" cxnId="{33CACE6C-3956-4187-842A-374650A752AD}">
      <dgm:prSet/>
      <dgm:spPr/>
      <dgm:t>
        <a:bodyPr/>
        <a:lstStyle/>
        <a:p>
          <a:endParaRPr lang="en-US"/>
        </a:p>
      </dgm:t>
    </dgm:pt>
    <dgm:pt modelId="{525CC862-A241-438D-B7E6-1283C5A4AD6C}" type="pres">
      <dgm:prSet presAssocID="{F394F24F-66F2-46CC-8AA1-EA7CDA302609}" presName="root" presStyleCnt="0">
        <dgm:presLayoutVars>
          <dgm:dir/>
          <dgm:resizeHandles val="exact"/>
        </dgm:presLayoutVars>
      </dgm:prSet>
      <dgm:spPr/>
    </dgm:pt>
    <dgm:pt modelId="{D7872628-E5F2-4CEF-AFD2-95C04B14B2C2}" type="pres">
      <dgm:prSet presAssocID="{C07D18F1-C2D4-484A-ADDA-E0E99C2A84FD}" presName="compNode" presStyleCnt="0"/>
      <dgm:spPr/>
    </dgm:pt>
    <dgm:pt modelId="{0A4C1245-A2C1-4635-B450-395756EB26CD}" type="pres">
      <dgm:prSet presAssocID="{C07D18F1-C2D4-484A-ADDA-E0E99C2A84FD}" presName="bgRect" presStyleLbl="bgShp" presStyleIdx="0" presStyleCnt="3" custLinFactNeighborX="17397" custLinFactNeighborY="-63778"/>
      <dgm:spPr/>
    </dgm:pt>
    <dgm:pt modelId="{62CAB269-3EF7-4407-8CF1-98F93C2E37A5}" type="pres">
      <dgm:prSet presAssocID="{C07D18F1-C2D4-484A-ADDA-E0E99C2A84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068ED24-A3A7-4420-8917-C0AB9B4AC54F}" type="pres">
      <dgm:prSet presAssocID="{C07D18F1-C2D4-484A-ADDA-E0E99C2A84FD}" presName="spaceRect" presStyleCnt="0"/>
      <dgm:spPr/>
    </dgm:pt>
    <dgm:pt modelId="{55ED00E0-0E92-4FCB-B96A-7C0A4EF6CD1C}" type="pres">
      <dgm:prSet presAssocID="{C07D18F1-C2D4-484A-ADDA-E0E99C2A84FD}" presName="parTx" presStyleLbl="revTx" presStyleIdx="0" presStyleCnt="3">
        <dgm:presLayoutVars>
          <dgm:chMax val="0"/>
          <dgm:chPref val="0"/>
        </dgm:presLayoutVars>
      </dgm:prSet>
      <dgm:spPr/>
    </dgm:pt>
    <dgm:pt modelId="{D63FE8FE-0833-4C6C-90FD-1FD74349852C}" type="pres">
      <dgm:prSet presAssocID="{FFA8F086-D35E-482B-9B74-832905C01BA5}" presName="sibTrans" presStyleCnt="0"/>
      <dgm:spPr/>
    </dgm:pt>
    <dgm:pt modelId="{85CBE2D3-A090-43D5-AE74-BA9224077AB4}" type="pres">
      <dgm:prSet presAssocID="{888E3DEE-3274-4325-8D3D-5A77771DDA4D}" presName="compNode" presStyleCnt="0"/>
      <dgm:spPr/>
    </dgm:pt>
    <dgm:pt modelId="{656B6B24-6F4B-46E0-A5AF-A3F8ED00CB84}" type="pres">
      <dgm:prSet presAssocID="{888E3DEE-3274-4325-8D3D-5A77771DDA4D}" presName="bgRect" presStyleLbl="bgShp" presStyleIdx="1" presStyleCnt="3"/>
      <dgm:spPr/>
    </dgm:pt>
    <dgm:pt modelId="{0EAF44A4-07FA-4E94-B92B-12735372943D}" type="pres">
      <dgm:prSet presAssocID="{888E3DEE-3274-4325-8D3D-5A77771DDA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59D80B0-2A10-4F82-A751-E8464DAC047A}" type="pres">
      <dgm:prSet presAssocID="{888E3DEE-3274-4325-8D3D-5A77771DDA4D}" presName="spaceRect" presStyleCnt="0"/>
      <dgm:spPr/>
    </dgm:pt>
    <dgm:pt modelId="{3FAF07ED-8F53-4F1B-B2DA-3CD143046F2F}" type="pres">
      <dgm:prSet presAssocID="{888E3DEE-3274-4325-8D3D-5A77771DDA4D}" presName="parTx" presStyleLbl="revTx" presStyleIdx="1" presStyleCnt="3">
        <dgm:presLayoutVars>
          <dgm:chMax val="0"/>
          <dgm:chPref val="0"/>
        </dgm:presLayoutVars>
      </dgm:prSet>
      <dgm:spPr/>
    </dgm:pt>
    <dgm:pt modelId="{3BF17F79-817F-4148-82F3-06FF9679456E}" type="pres">
      <dgm:prSet presAssocID="{E8B4EB6D-F534-4673-9E9E-93CCC7B8B207}" presName="sibTrans" presStyleCnt="0"/>
      <dgm:spPr/>
    </dgm:pt>
    <dgm:pt modelId="{A5D5C3D9-2063-415B-A123-63D817F4D801}" type="pres">
      <dgm:prSet presAssocID="{9F5BA7B6-482F-4083-BEC2-E61808919996}" presName="compNode" presStyleCnt="0"/>
      <dgm:spPr/>
    </dgm:pt>
    <dgm:pt modelId="{5BFC4714-5FC5-4A84-8DAC-C53FBB60C31F}" type="pres">
      <dgm:prSet presAssocID="{9F5BA7B6-482F-4083-BEC2-E61808919996}" presName="bgRect" presStyleLbl="bgShp" presStyleIdx="2" presStyleCnt="3"/>
      <dgm:spPr/>
    </dgm:pt>
    <dgm:pt modelId="{6BF47C1C-74D8-44F0-AC50-CBE46778F245}" type="pres">
      <dgm:prSet presAssocID="{9F5BA7B6-482F-4083-BEC2-E618089199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68AD9FA-228F-4BAD-A664-638A2E7D240F}" type="pres">
      <dgm:prSet presAssocID="{9F5BA7B6-482F-4083-BEC2-E61808919996}" presName="spaceRect" presStyleCnt="0"/>
      <dgm:spPr/>
    </dgm:pt>
    <dgm:pt modelId="{C8AB84DB-B326-48D1-BBA2-2A77FB20B019}" type="pres">
      <dgm:prSet presAssocID="{9F5BA7B6-482F-4083-BEC2-E618089199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CACE6C-3956-4187-842A-374650A752AD}" srcId="{F394F24F-66F2-46CC-8AA1-EA7CDA302609}" destId="{9F5BA7B6-482F-4083-BEC2-E61808919996}" srcOrd="2" destOrd="0" parTransId="{7F4EEC84-56E2-4CAE-BB88-131AA6D5F5A8}" sibTransId="{C71E4218-1894-4F78-B15D-798AE8EC4135}"/>
    <dgm:cxn modelId="{1B2AF14D-57A6-410E-92A2-AE8D978CDD4E}" type="presOf" srcId="{888E3DEE-3274-4325-8D3D-5A77771DDA4D}" destId="{3FAF07ED-8F53-4F1B-B2DA-3CD143046F2F}" srcOrd="0" destOrd="0" presId="urn:microsoft.com/office/officeart/2018/2/layout/IconVerticalSolidList"/>
    <dgm:cxn modelId="{FFE31774-6AE5-4A83-80E6-B09D035B4E18}" type="presOf" srcId="{9F5BA7B6-482F-4083-BEC2-E61808919996}" destId="{C8AB84DB-B326-48D1-BBA2-2A77FB20B019}" srcOrd="0" destOrd="0" presId="urn:microsoft.com/office/officeart/2018/2/layout/IconVerticalSolidList"/>
    <dgm:cxn modelId="{4F859097-9A74-47EF-97F9-4863A34532B8}" type="presOf" srcId="{C07D18F1-C2D4-484A-ADDA-E0E99C2A84FD}" destId="{55ED00E0-0E92-4FCB-B96A-7C0A4EF6CD1C}" srcOrd="0" destOrd="0" presId="urn:microsoft.com/office/officeart/2018/2/layout/IconVerticalSolidList"/>
    <dgm:cxn modelId="{A2D2FFB6-320D-4289-8F42-E316A8E5D42B}" srcId="{F394F24F-66F2-46CC-8AA1-EA7CDA302609}" destId="{C07D18F1-C2D4-484A-ADDA-E0E99C2A84FD}" srcOrd="0" destOrd="0" parTransId="{513E3728-4512-4BAB-B18D-BCFD552D878E}" sibTransId="{FFA8F086-D35E-482B-9B74-832905C01BA5}"/>
    <dgm:cxn modelId="{DD5866B7-2CC5-445B-A79A-6554AA6A51CF}" type="presOf" srcId="{F394F24F-66F2-46CC-8AA1-EA7CDA302609}" destId="{525CC862-A241-438D-B7E6-1283C5A4AD6C}" srcOrd="0" destOrd="0" presId="urn:microsoft.com/office/officeart/2018/2/layout/IconVerticalSolidList"/>
    <dgm:cxn modelId="{1F15F3C2-24BF-4CC8-BE75-7294726CF0C4}" srcId="{F394F24F-66F2-46CC-8AA1-EA7CDA302609}" destId="{888E3DEE-3274-4325-8D3D-5A77771DDA4D}" srcOrd="1" destOrd="0" parTransId="{07590725-6573-45E9-846D-63B62E903E9F}" sibTransId="{E8B4EB6D-F534-4673-9E9E-93CCC7B8B207}"/>
    <dgm:cxn modelId="{F8DB8790-45D2-4F75-A60A-7A3D70D65316}" type="presParOf" srcId="{525CC862-A241-438D-B7E6-1283C5A4AD6C}" destId="{D7872628-E5F2-4CEF-AFD2-95C04B14B2C2}" srcOrd="0" destOrd="0" presId="urn:microsoft.com/office/officeart/2018/2/layout/IconVerticalSolidList"/>
    <dgm:cxn modelId="{FC8095C9-0FEA-4959-9B44-88F90A0A27D7}" type="presParOf" srcId="{D7872628-E5F2-4CEF-AFD2-95C04B14B2C2}" destId="{0A4C1245-A2C1-4635-B450-395756EB26CD}" srcOrd="0" destOrd="0" presId="urn:microsoft.com/office/officeart/2018/2/layout/IconVerticalSolidList"/>
    <dgm:cxn modelId="{67090DD0-F9C0-46A4-8F23-85F7608AC461}" type="presParOf" srcId="{D7872628-E5F2-4CEF-AFD2-95C04B14B2C2}" destId="{62CAB269-3EF7-4407-8CF1-98F93C2E37A5}" srcOrd="1" destOrd="0" presId="urn:microsoft.com/office/officeart/2018/2/layout/IconVerticalSolidList"/>
    <dgm:cxn modelId="{0FC6EB01-B184-4CEE-81BE-7509DC950508}" type="presParOf" srcId="{D7872628-E5F2-4CEF-AFD2-95C04B14B2C2}" destId="{C068ED24-A3A7-4420-8917-C0AB9B4AC54F}" srcOrd="2" destOrd="0" presId="urn:microsoft.com/office/officeart/2018/2/layout/IconVerticalSolidList"/>
    <dgm:cxn modelId="{70B96E25-52CA-41E7-BA2A-4E6FB1E4EE81}" type="presParOf" srcId="{D7872628-E5F2-4CEF-AFD2-95C04B14B2C2}" destId="{55ED00E0-0E92-4FCB-B96A-7C0A4EF6CD1C}" srcOrd="3" destOrd="0" presId="urn:microsoft.com/office/officeart/2018/2/layout/IconVerticalSolidList"/>
    <dgm:cxn modelId="{8D8749E5-99C7-4BB2-B68E-3BA9F7CEAE7F}" type="presParOf" srcId="{525CC862-A241-438D-B7E6-1283C5A4AD6C}" destId="{D63FE8FE-0833-4C6C-90FD-1FD74349852C}" srcOrd="1" destOrd="0" presId="urn:microsoft.com/office/officeart/2018/2/layout/IconVerticalSolidList"/>
    <dgm:cxn modelId="{D5FEA679-8C4D-41A9-82D3-C3C5E91166B0}" type="presParOf" srcId="{525CC862-A241-438D-B7E6-1283C5A4AD6C}" destId="{85CBE2D3-A090-43D5-AE74-BA9224077AB4}" srcOrd="2" destOrd="0" presId="urn:microsoft.com/office/officeart/2018/2/layout/IconVerticalSolidList"/>
    <dgm:cxn modelId="{DDC2F029-B669-4E64-868C-65A2BC6EFA8E}" type="presParOf" srcId="{85CBE2D3-A090-43D5-AE74-BA9224077AB4}" destId="{656B6B24-6F4B-46E0-A5AF-A3F8ED00CB84}" srcOrd="0" destOrd="0" presId="urn:microsoft.com/office/officeart/2018/2/layout/IconVerticalSolidList"/>
    <dgm:cxn modelId="{564EEB53-0A76-427D-B5C4-D224C78AFC94}" type="presParOf" srcId="{85CBE2D3-A090-43D5-AE74-BA9224077AB4}" destId="{0EAF44A4-07FA-4E94-B92B-12735372943D}" srcOrd="1" destOrd="0" presId="urn:microsoft.com/office/officeart/2018/2/layout/IconVerticalSolidList"/>
    <dgm:cxn modelId="{67D3B952-296B-4A6C-85CE-498A04BDF7E5}" type="presParOf" srcId="{85CBE2D3-A090-43D5-AE74-BA9224077AB4}" destId="{859D80B0-2A10-4F82-A751-E8464DAC047A}" srcOrd="2" destOrd="0" presId="urn:microsoft.com/office/officeart/2018/2/layout/IconVerticalSolidList"/>
    <dgm:cxn modelId="{1229DA41-B777-49BC-9D7B-12EBC5776E58}" type="presParOf" srcId="{85CBE2D3-A090-43D5-AE74-BA9224077AB4}" destId="{3FAF07ED-8F53-4F1B-B2DA-3CD143046F2F}" srcOrd="3" destOrd="0" presId="urn:microsoft.com/office/officeart/2018/2/layout/IconVerticalSolidList"/>
    <dgm:cxn modelId="{EE7CBACD-D684-4B9E-AD6D-C30D10AE538D}" type="presParOf" srcId="{525CC862-A241-438D-B7E6-1283C5A4AD6C}" destId="{3BF17F79-817F-4148-82F3-06FF9679456E}" srcOrd="3" destOrd="0" presId="urn:microsoft.com/office/officeart/2018/2/layout/IconVerticalSolidList"/>
    <dgm:cxn modelId="{F501A652-8FAC-436D-8F7C-75A03903225F}" type="presParOf" srcId="{525CC862-A241-438D-B7E6-1283C5A4AD6C}" destId="{A5D5C3D9-2063-415B-A123-63D817F4D801}" srcOrd="4" destOrd="0" presId="urn:microsoft.com/office/officeart/2018/2/layout/IconVerticalSolidList"/>
    <dgm:cxn modelId="{67D74CEE-6904-46ED-AB30-88C19CC7418A}" type="presParOf" srcId="{A5D5C3D9-2063-415B-A123-63D817F4D801}" destId="{5BFC4714-5FC5-4A84-8DAC-C53FBB60C31F}" srcOrd="0" destOrd="0" presId="urn:microsoft.com/office/officeart/2018/2/layout/IconVerticalSolidList"/>
    <dgm:cxn modelId="{524F4618-1EEA-4BD9-9C8A-1F57C2FE059D}" type="presParOf" srcId="{A5D5C3D9-2063-415B-A123-63D817F4D801}" destId="{6BF47C1C-74D8-44F0-AC50-CBE46778F245}" srcOrd="1" destOrd="0" presId="urn:microsoft.com/office/officeart/2018/2/layout/IconVerticalSolidList"/>
    <dgm:cxn modelId="{F401483E-70EC-4008-B720-AB8ACFEE5CEE}" type="presParOf" srcId="{A5D5C3D9-2063-415B-A123-63D817F4D801}" destId="{D68AD9FA-228F-4BAD-A664-638A2E7D240F}" srcOrd="2" destOrd="0" presId="urn:microsoft.com/office/officeart/2018/2/layout/IconVerticalSolidList"/>
    <dgm:cxn modelId="{21149A39-4BA8-48FA-92AF-48FC68298AA8}" type="presParOf" srcId="{A5D5C3D9-2063-415B-A123-63D817F4D801}" destId="{C8AB84DB-B326-48D1-BBA2-2A77FB20B0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21D89-1BC6-4F74-A46E-93D6AD28D6C1}">
      <dsp:nvSpPr>
        <dsp:cNvPr id="0" name=""/>
        <dsp:cNvSpPr/>
      </dsp:nvSpPr>
      <dsp:spPr>
        <a:xfrm>
          <a:off x="0" y="553531"/>
          <a:ext cx="612648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0" kern="1200" dirty="0" err="1"/>
            <a:t>Jupyter</a:t>
          </a:r>
          <a:r>
            <a:rPr lang="en-GB" sz="2800" i="0" kern="1200" dirty="0"/>
            <a:t> </a:t>
          </a:r>
          <a:r>
            <a:rPr lang="en-GB" sz="2800" i="0" kern="1200" dirty="0" err="1"/>
            <a:t>Notebookis</a:t>
          </a:r>
          <a:r>
            <a:rPr lang="en-GB" sz="2800" i="0" kern="1200" dirty="0"/>
            <a:t> the backbone for this project</a:t>
          </a:r>
          <a:endParaRPr lang="en-US" sz="2800" kern="1200" dirty="0"/>
        </a:p>
      </dsp:txBody>
      <dsp:txXfrm>
        <a:off x="76105" y="629636"/>
        <a:ext cx="5974270" cy="1406815"/>
      </dsp:txXfrm>
    </dsp:sp>
    <dsp:sp modelId="{697A0DDE-DD44-4A35-BE32-49A65393FD37}">
      <dsp:nvSpPr>
        <dsp:cNvPr id="0" name=""/>
        <dsp:cNvSpPr/>
      </dsp:nvSpPr>
      <dsp:spPr>
        <a:xfrm>
          <a:off x="0" y="2784375"/>
          <a:ext cx="612648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0" kern="1200" dirty="0"/>
            <a:t>It is a free Python environment that supports many popular machine learning libraries .</a:t>
          </a:r>
          <a:endParaRPr lang="en-US" sz="2800" kern="1200" dirty="0"/>
        </a:p>
      </dsp:txBody>
      <dsp:txXfrm>
        <a:off x="76105" y="2860480"/>
        <a:ext cx="5974270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C1245-A2C1-4635-B450-395756EB26CD}">
      <dsp:nvSpPr>
        <dsp:cNvPr id="0" name=""/>
        <dsp:cNvSpPr/>
      </dsp:nvSpPr>
      <dsp:spPr>
        <a:xfrm>
          <a:off x="0" y="0"/>
          <a:ext cx="6480491" cy="12323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AB269-3EF7-4407-8CF1-98F93C2E37A5}">
      <dsp:nvSpPr>
        <dsp:cNvPr id="0" name=""/>
        <dsp:cNvSpPr/>
      </dsp:nvSpPr>
      <dsp:spPr>
        <a:xfrm>
          <a:off x="372781" y="277802"/>
          <a:ext cx="677785" cy="6777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D00E0-0E92-4FCB-B96A-7C0A4EF6CD1C}">
      <dsp:nvSpPr>
        <dsp:cNvPr id="0" name=""/>
        <dsp:cNvSpPr/>
      </dsp:nvSpPr>
      <dsp:spPr>
        <a:xfrm>
          <a:off x="1423348" y="526"/>
          <a:ext cx="5057142" cy="123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22" tIns="130422" rIns="130422" bIns="1304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i="0" kern="1200" dirty="0"/>
            <a:t>On </a:t>
          </a:r>
          <a:r>
            <a:rPr lang="en-GB" sz="2000" i="0" kern="1200" dirty="0" err="1"/>
            <a:t>analyzing</a:t>
          </a:r>
          <a:r>
            <a:rPr lang="en-GB" sz="2000" i="0" kern="1200" dirty="0"/>
            <a:t> the Bank Loan Case Study Dataset, I've got a deeper understanding of the importance of Outliers and its effects.</a:t>
          </a:r>
          <a:endParaRPr lang="en-US" sz="2000" kern="1200" dirty="0"/>
        </a:p>
      </dsp:txBody>
      <dsp:txXfrm>
        <a:off x="1423348" y="526"/>
        <a:ext cx="5057142" cy="1232336"/>
      </dsp:txXfrm>
    </dsp:sp>
    <dsp:sp modelId="{656B6B24-6F4B-46E0-A5AF-A3F8ED00CB84}">
      <dsp:nvSpPr>
        <dsp:cNvPr id="0" name=""/>
        <dsp:cNvSpPr/>
      </dsp:nvSpPr>
      <dsp:spPr>
        <a:xfrm>
          <a:off x="0" y="1540947"/>
          <a:ext cx="6480491" cy="12323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F44A4-07FA-4E94-B92B-12735372943D}">
      <dsp:nvSpPr>
        <dsp:cNvPr id="0" name=""/>
        <dsp:cNvSpPr/>
      </dsp:nvSpPr>
      <dsp:spPr>
        <a:xfrm>
          <a:off x="372781" y="1818223"/>
          <a:ext cx="677785" cy="6777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F07ED-8F53-4F1B-B2DA-3CD143046F2F}">
      <dsp:nvSpPr>
        <dsp:cNvPr id="0" name=""/>
        <dsp:cNvSpPr/>
      </dsp:nvSpPr>
      <dsp:spPr>
        <a:xfrm>
          <a:off x="1423348" y="1540947"/>
          <a:ext cx="5057142" cy="123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22" tIns="130422" rIns="130422" bIns="1304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i="0" kern="1200" dirty="0"/>
            <a:t>The usage of Python Machine Learning commands have become clearer.</a:t>
          </a:r>
          <a:endParaRPr lang="en-US" sz="2000" kern="1200" dirty="0"/>
        </a:p>
      </dsp:txBody>
      <dsp:txXfrm>
        <a:off x="1423348" y="1540947"/>
        <a:ext cx="5057142" cy="1232336"/>
      </dsp:txXfrm>
    </dsp:sp>
    <dsp:sp modelId="{5BFC4714-5FC5-4A84-8DAC-C53FBB60C31F}">
      <dsp:nvSpPr>
        <dsp:cNvPr id="0" name=""/>
        <dsp:cNvSpPr/>
      </dsp:nvSpPr>
      <dsp:spPr>
        <a:xfrm>
          <a:off x="0" y="3081368"/>
          <a:ext cx="6480491" cy="12323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7C1C-74D8-44F0-AC50-CBE46778F245}">
      <dsp:nvSpPr>
        <dsp:cNvPr id="0" name=""/>
        <dsp:cNvSpPr/>
      </dsp:nvSpPr>
      <dsp:spPr>
        <a:xfrm>
          <a:off x="372781" y="3358644"/>
          <a:ext cx="677785" cy="6777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B84DB-B326-48D1-BBA2-2A77FB20B019}">
      <dsp:nvSpPr>
        <dsp:cNvPr id="0" name=""/>
        <dsp:cNvSpPr/>
      </dsp:nvSpPr>
      <dsp:spPr>
        <a:xfrm>
          <a:off x="1423348" y="3081368"/>
          <a:ext cx="5057142" cy="123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22" tIns="130422" rIns="130422" bIns="1304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i="0" kern="1200" dirty="0"/>
            <a:t>I can implement the Advanced Statistical Functions and Visualization tools for datasets in a much better way.</a:t>
          </a:r>
          <a:endParaRPr lang="en-US" sz="2000" kern="1200" dirty="0"/>
        </a:p>
      </dsp:txBody>
      <dsp:txXfrm>
        <a:off x="1423348" y="3081368"/>
        <a:ext cx="5057142" cy="1232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4/30/2023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4/30/2023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4/30/2023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4/30/2023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4/30/2023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4/30/2023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4/30/2023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4/30/2023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4/30/2023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4/30/2023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4/30/2023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4/30/2023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4/30/2023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4/30/2023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4/30/2023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6017624" cy="4268965"/>
          </a:xfrm>
        </p:spPr>
        <p:txBody>
          <a:bodyPr/>
          <a:lstStyle/>
          <a:p>
            <a:r>
              <a:rPr lang="en-US" dirty="0"/>
              <a:t>BANK LOAN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98" y="1807498"/>
            <a:ext cx="4633806" cy="3886166"/>
          </a:xfrm>
        </p:spPr>
        <p:txBody>
          <a:bodyPr/>
          <a:lstStyle/>
          <a:p>
            <a:r>
              <a:rPr lang="en-US" dirty="0"/>
              <a:t>Final Project –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100" dirty="0"/>
          </a:p>
          <a:p>
            <a:r>
              <a:rPr lang="en-US" sz="2100" dirty="0"/>
              <a:t>Submitted by: Mahalakshmi Sreenivasan</a:t>
            </a:r>
          </a:p>
        </p:txBody>
      </p:sp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1B5E9-EF58-0D8A-0AB7-8E505406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1F4ED71-DC2C-9BD8-7F4E-C4806C25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1376" y="0"/>
            <a:ext cx="4376928" cy="1026708"/>
          </a:xfrm>
        </p:spPr>
        <p:txBody>
          <a:bodyPr>
            <a:normAutofit/>
          </a:bodyPr>
          <a:lstStyle/>
          <a:p>
            <a:r>
              <a:rPr lang="en-US" sz="4000" dirty="0"/>
              <a:t>Error Handling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74CFDC-FA84-3609-A4B6-67456F3E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16" y="1353210"/>
            <a:ext cx="5415701" cy="3730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77E22B-CAFB-E489-3570-2A26014D4D35}"/>
              </a:ext>
            </a:extLst>
          </p:cNvPr>
          <p:cNvSpPr txBox="1"/>
          <p:nvPr/>
        </p:nvSpPr>
        <p:spPr>
          <a:xfrm>
            <a:off x="6847906" y="5222871"/>
            <a:ext cx="4329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The ‘Y’ and ‘N’ are converted to ‘1’ and ‘0’ respectively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0E2DB6-D271-E4DF-2BC0-B1CA60E5E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22" y="1353210"/>
            <a:ext cx="5200840" cy="37308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678E36-A749-E871-C33E-B56E57F189B7}"/>
              </a:ext>
            </a:extLst>
          </p:cNvPr>
          <p:cNvSpPr txBox="1"/>
          <p:nvPr/>
        </p:nvSpPr>
        <p:spPr>
          <a:xfrm>
            <a:off x="759548" y="5222871"/>
            <a:ext cx="3807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Negative Values columns are made Positive</a:t>
            </a:r>
          </a:p>
        </p:txBody>
      </p:sp>
    </p:spTree>
    <p:extLst>
      <p:ext uri="{BB962C8B-B14F-4D97-AF65-F5344CB8AC3E}">
        <p14:creationId xmlns:p14="http://schemas.microsoft.com/office/powerpoint/2010/main" val="222117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D8A3E-DD45-B2C0-0DDF-3C071DF0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5A243-F7A2-86F1-F086-C3C5EECA636E}"/>
              </a:ext>
            </a:extLst>
          </p:cNvPr>
          <p:cNvSpPr txBox="1"/>
          <p:nvPr/>
        </p:nvSpPr>
        <p:spPr>
          <a:xfrm>
            <a:off x="7912608" y="1255776"/>
            <a:ext cx="35909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Here, the unnecessary columns are identified and dropped.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This helps for a better Data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10B7F-2956-15B4-5DE1-A7B571D98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40" y="250608"/>
            <a:ext cx="7344436" cy="60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7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0C860BC-D831-70B3-2C0F-775E28C5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4684" y="109728"/>
            <a:ext cx="3833906" cy="1415796"/>
          </a:xfrm>
        </p:spPr>
        <p:txBody>
          <a:bodyPr anchor="b">
            <a:normAutofit/>
          </a:bodyPr>
          <a:lstStyle/>
          <a:p>
            <a:r>
              <a:rPr lang="en-US" sz="4000" dirty="0"/>
              <a:t>Outlier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06DFF-7A69-3C03-B415-1BC62B74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3D2E340-0663-474B-992C-9192B5C45E57}" type="slidenum">
              <a:rPr lang="en-US" noProof="0" smtClean="0"/>
              <a:pPr>
                <a:spcAft>
                  <a:spcPts val="600"/>
                </a:spcAft>
              </a:pPr>
              <a:t>12</a:t>
            </a:fld>
            <a:endParaRPr lang="en-US" noProof="0"/>
          </a:p>
        </p:txBody>
      </p:sp>
      <p:sp>
        <p:nvSpPr>
          <p:cNvPr id="2055" name="Text Placeholder 3">
            <a:extLst>
              <a:ext uri="{FF2B5EF4-FFF2-40B4-BE49-F238E27FC236}">
                <a16:creationId xmlns:a16="http://schemas.microsoft.com/office/drawing/2014/main" id="{2943D9DC-A8A1-3E86-FCEC-60965349D4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7989" y="1706880"/>
            <a:ext cx="4196561" cy="4498848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50" dirty="0"/>
              <a:t>The IQR for AMT_INCOME_TOTAL is very slim and there are a lot of outliers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50" dirty="0"/>
              <a:t>The Q3 of AMT_CREDIT is larger than Q1 and there exists many outliers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50" dirty="0"/>
              <a:t>The Q3 of AMT_ANNUITY is larger than Q1 and there exists many outliers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50" dirty="0"/>
              <a:t>In CNT_CHILDREN, there exists outliers for children &gt;2.5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50" dirty="0"/>
              <a:t>In REGION_POPULATION_RELATIVE, Q3 is greater than Q1 and there exists only 1 outlier; after 0.07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50" dirty="0"/>
              <a:t>The IQR in DAYS_EMPLOYED is very slim and many outliers exist  after 10000 and 350000</a:t>
            </a:r>
          </a:p>
        </p:txBody>
      </p:sp>
      <p:pic>
        <p:nvPicPr>
          <p:cNvPr id="2050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4DFD9BB-52A7-028A-75FF-85FFEEDF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2560" y="414528"/>
            <a:ext cx="6541451" cy="612038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11056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8F30-5139-ABDD-9F4F-5520C36A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8584" y="-316992"/>
            <a:ext cx="5755181" cy="1298015"/>
          </a:xfrm>
        </p:spPr>
        <p:txBody>
          <a:bodyPr>
            <a:normAutofit/>
          </a:bodyPr>
          <a:lstStyle/>
          <a:p>
            <a:r>
              <a:rPr lang="en-US" sz="4000" dirty="0"/>
              <a:t>Data Imbalance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5364C-C844-7BF0-0A7F-6A46148B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05F38-FCF6-9D03-BC4D-D2A4A50715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4112" y="1164336"/>
            <a:ext cx="4450080" cy="533400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Data Imbalance is checked for various columns: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TARGET,CODE_GENDER,NAME_TYPE_SUITE,NAME_INCOME_TYPE,NAME_EDUCATION_TYPE,NAME_FAMILY_STATUS,NAME_HOUSING_TYPE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TARGET has the maximum imbalance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Data Imbalance Ratio = 11.387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894F26-B109-C36D-A9C2-47FD4F85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6" y="182880"/>
            <a:ext cx="6562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9BDC4-A7E1-7FE7-8320-CA0E50223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54" y="4533079"/>
            <a:ext cx="4450080" cy="17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9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B0229-D1B3-BA98-D275-1D460655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580F65-BC94-3DCF-EC4E-A5F799121E05}"/>
              </a:ext>
            </a:extLst>
          </p:cNvPr>
          <p:cNvSpPr txBox="1">
            <a:spLocks/>
          </p:cNvSpPr>
          <p:nvPr/>
        </p:nvSpPr>
        <p:spPr>
          <a:xfrm>
            <a:off x="3371309" y="1417259"/>
            <a:ext cx="5718048" cy="772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dirty="0"/>
              <a:t>Univariate Analysis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0096C61-582B-DDE3-0634-F424E092192B}"/>
              </a:ext>
            </a:extLst>
          </p:cNvPr>
          <p:cNvSpPr txBox="1">
            <a:spLocks/>
          </p:cNvSpPr>
          <p:nvPr/>
        </p:nvSpPr>
        <p:spPr>
          <a:xfrm>
            <a:off x="313944" y="2681606"/>
            <a:ext cx="11564112" cy="1987011"/>
          </a:xfrm>
          <a:prstGeom prst="rect">
            <a:avLst/>
          </a:prstGeom>
        </p:spPr>
        <p:txBody>
          <a:bodyPr/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It is a statistical analysis technique used to study a single variable.</a:t>
            </a:r>
          </a:p>
          <a:p>
            <a:pPr algn="just"/>
            <a:r>
              <a:rPr lang="en-US" sz="2400" dirty="0"/>
              <a:t>Analysis is done for both Categorical and Continuous data using Bar Graphs and Density Plot, respectively</a:t>
            </a:r>
          </a:p>
        </p:txBody>
      </p:sp>
    </p:spTree>
    <p:extLst>
      <p:ext uri="{BB962C8B-B14F-4D97-AF65-F5344CB8AC3E}">
        <p14:creationId xmlns:p14="http://schemas.microsoft.com/office/powerpoint/2010/main" val="586700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1982D-EFC3-FD7B-70FF-C13ED8F3E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348" y="89204"/>
            <a:ext cx="3688650" cy="81915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CATEGORICAL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EF6D5-F4C4-FC2F-DCCF-789227E0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F226CDD-87A1-6A59-6DE9-016C24ABB39E}"/>
              </a:ext>
            </a:extLst>
          </p:cNvPr>
          <p:cNvSpPr txBox="1">
            <a:spLocks/>
          </p:cNvSpPr>
          <p:nvPr/>
        </p:nvSpPr>
        <p:spPr>
          <a:xfrm>
            <a:off x="261844" y="908354"/>
            <a:ext cx="368865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1) Loan Type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4EF47C-A82E-8D44-3415-B98E1BA0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8" y="1727504"/>
            <a:ext cx="112585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8CDD91-6C9D-00DF-08C3-6D5375FE44F8}"/>
              </a:ext>
            </a:extLst>
          </p:cNvPr>
          <p:cNvSpPr txBox="1">
            <a:spLocks/>
          </p:cNvSpPr>
          <p:nvPr/>
        </p:nvSpPr>
        <p:spPr>
          <a:xfrm>
            <a:off x="426436" y="5092826"/>
            <a:ext cx="11058428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For both the cases, Revolving Loans are less compared to Cash Loans</a:t>
            </a:r>
          </a:p>
        </p:txBody>
      </p:sp>
    </p:spTree>
    <p:extLst>
      <p:ext uri="{BB962C8B-B14F-4D97-AF65-F5344CB8AC3E}">
        <p14:creationId xmlns:p14="http://schemas.microsoft.com/office/powerpoint/2010/main" val="274540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BBA61-1880-04D7-E3D4-791EDDF6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1646F8-8467-EE1A-E3B2-6AF83D3AF3A6}"/>
              </a:ext>
            </a:extLst>
          </p:cNvPr>
          <p:cNvSpPr txBox="1">
            <a:spLocks/>
          </p:cNvSpPr>
          <p:nvPr/>
        </p:nvSpPr>
        <p:spPr>
          <a:xfrm>
            <a:off x="237460" y="371906"/>
            <a:ext cx="368865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2) Gender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F2EF9A-685E-D3FA-4972-B4EDB09BC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60" y="1191056"/>
            <a:ext cx="112585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9BD6588-3B6E-6EFF-C55F-7245DFE06164}"/>
              </a:ext>
            </a:extLst>
          </p:cNvPr>
          <p:cNvSpPr txBox="1">
            <a:spLocks/>
          </p:cNvSpPr>
          <p:nvPr/>
        </p:nvSpPr>
        <p:spPr>
          <a:xfrm>
            <a:off x="437582" y="4847794"/>
            <a:ext cx="11058428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There are more Female Defaulters and </a:t>
            </a:r>
            <a:r>
              <a:rPr lang="en-US" sz="2400" dirty="0" err="1"/>
              <a:t>Repayers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136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BEE26-4E4C-8C16-3261-BDAA94B3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50F05C1-717B-ED5A-680A-AFDF6FDF435D}"/>
              </a:ext>
            </a:extLst>
          </p:cNvPr>
          <p:cNvSpPr txBox="1">
            <a:spLocks/>
          </p:cNvSpPr>
          <p:nvPr/>
        </p:nvSpPr>
        <p:spPr>
          <a:xfrm>
            <a:off x="237460" y="371906"/>
            <a:ext cx="368865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3) Client Accompaniment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D55C60-ED13-E46E-4BCF-F2C71A594B98}"/>
              </a:ext>
            </a:extLst>
          </p:cNvPr>
          <p:cNvSpPr txBox="1">
            <a:spLocks/>
          </p:cNvSpPr>
          <p:nvPr/>
        </p:nvSpPr>
        <p:spPr>
          <a:xfrm>
            <a:off x="437582" y="4847794"/>
            <a:ext cx="11058428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Most of the Defaulters and </a:t>
            </a:r>
            <a:r>
              <a:rPr lang="en-US" sz="2400" dirty="0" err="1"/>
              <a:t>Repayers</a:t>
            </a:r>
            <a:r>
              <a:rPr lang="en-US" sz="2400" dirty="0"/>
              <a:t> were unaccompanied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CF9A576-5F66-4BA3-AF6F-037589C1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60" y="1423987"/>
            <a:ext cx="112966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14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716C0-0FA3-54FA-8CA2-4F7928CB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F24E69F-F0B1-14B9-6C1A-F20997702FD9}"/>
              </a:ext>
            </a:extLst>
          </p:cNvPr>
          <p:cNvSpPr txBox="1">
            <a:spLocks/>
          </p:cNvSpPr>
          <p:nvPr/>
        </p:nvSpPr>
        <p:spPr>
          <a:xfrm>
            <a:off x="237460" y="371906"/>
            <a:ext cx="368865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4) Income Type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4F5BA90-AC6C-1168-83F2-F20AC9593292}"/>
              </a:ext>
            </a:extLst>
          </p:cNvPr>
          <p:cNvSpPr txBox="1">
            <a:spLocks/>
          </p:cNvSpPr>
          <p:nvPr/>
        </p:nvSpPr>
        <p:spPr>
          <a:xfrm>
            <a:off x="437582" y="4847794"/>
            <a:ext cx="11058428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There are more Working People who are Defaulters and </a:t>
            </a:r>
            <a:r>
              <a:rPr lang="en-US" sz="2400" dirty="0" err="1"/>
              <a:t>Repayers</a:t>
            </a:r>
            <a:endParaRPr lang="en-US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CE81ED-50ED-95FE-2023-ED8D48562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1" y="1314069"/>
            <a:ext cx="113347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91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DDE5DB-2DD1-821C-440B-6741EBCC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0125F49-42CA-5FA1-3909-DFE0C0A0CB70}"/>
              </a:ext>
            </a:extLst>
          </p:cNvPr>
          <p:cNvSpPr txBox="1">
            <a:spLocks/>
          </p:cNvSpPr>
          <p:nvPr/>
        </p:nvSpPr>
        <p:spPr>
          <a:xfrm>
            <a:off x="237460" y="371906"/>
            <a:ext cx="368865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5) Age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79BA987-CEEF-E261-3FF0-29DCFDF19AC5}"/>
              </a:ext>
            </a:extLst>
          </p:cNvPr>
          <p:cNvSpPr txBox="1">
            <a:spLocks/>
          </p:cNvSpPr>
          <p:nvPr/>
        </p:nvSpPr>
        <p:spPr>
          <a:xfrm>
            <a:off x="437582" y="4847794"/>
            <a:ext cx="11058428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There are more Middle- Aged people as Defaulters and </a:t>
            </a:r>
            <a:r>
              <a:rPr lang="en-US" sz="2400" dirty="0" err="1"/>
              <a:t>Repayers</a:t>
            </a:r>
            <a:endParaRPr 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C3AD66-7FC8-44A7-248E-DC1CFBDD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60" y="1423987"/>
            <a:ext cx="112585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0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9328" y="243840"/>
            <a:ext cx="5181600" cy="1609344"/>
          </a:xfrm>
        </p:spPr>
        <p:txBody>
          <a:bodyPr>
            <a:normAutofit/>
          </a:bodyPr>
          <a:lstStyle/>
          <a:p>
            <a:r>
              <a:rPr lang="en-US" sz="4200" dirty="0"/>
              <a:t>PROJECT DESCRIPTION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2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0F1B44-16D0-836A-3189-351990E43D0B}"/>
              </a:ext>
            </a:extLst>
          </p:cNvPr>
          <p:cNvSpPr txBox="1"/>
          <p:nvPr/>
        </p:nvSpPr>
        <p:spPr>
          <a:xfrm>
            <a:off x="5166360" y="243840"/>
            <a:ext cx="6455664" cy="6046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I have been given 3 datasets relating to Bank Loan Case Study.  They are: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application_data</a:t>
            </a:r>
            <a:r>
              <a:rPr lang="en-US" sz="2000" dirty="0">
                <a:solidFill>
                  <a:schemeClr val="tx1"/>
                </a:solidFill>
              </a:rPr>
              <a:t>: contains information of the client at the time of loan application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previous_application</a:t>
            </a:r>
            <a:r>
              <a:rPr lang="en-US" sz="2000" dirty="0">
                <a:solidFill>
                  <a:schemeClr val="tx1"/>
                </a:solidFill>
              </a:rPr>
              <a:t>: contains information about the client’s previous loan 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columns_description</a:t>
            </a:r>
            <a:r>
              <a:rPr lang="en-US" sz="2000" dirty="0">
                <a:solidFill>
                  <a:schemeClr val="tx1"/>
                </a:solidFill>
              </a:rPr>
              <a:t>: describes meaning of the variables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It is expected to use the concepts of EDA to determine the driving factors behind loan default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Concepts of Statistics, MS Excel and </a:t>
            </a:r>
            <a:r>
              <a:rPr lang="en-US" sz="2000" dirty="0" err="1">
                <a:solidFill>
                  <a:schemeClr val="tx1"/>
                </a:solidFill>
              </a:rPr>
              <a:t>Jupyter</a:t>
            </a:r>
            <a:r>
              <a:rPr lang="en-US" sz="2000" dirty="0">
                <a:solidFill>
                  <a:schemeClr val="tx1"/>
                </a:solidFill>
              </a:rPr>
              <a:t> Notebook are used to analyze the dataset and obtain the required results.</a:t>
            </a:r>
          </a:p>
        </p:txBody>
      </p:sp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24B76-7C03-4B6C-56C0-41EAE0AE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FFA44FA-29B0-3DD1-AE6A-362D4EDE31C6}"/>
              </a:ext>
            </a:extLst>
          </p:cNvPr>
          <p:cNvSpPr txBox="1">
            <a:spLocks/>
          </p:cNvSpPr>
          <p:nvPr/>
        </p:nvSpPr>
        <p:spPr>
          <a:xfrm>
            <a:off x="237460" y="371906"/>
            <a:ext cx="368865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6) Education Type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4EFCE63-514A-14CA-8224-E334DDB7EB37}"/>
              </a:ext>
            </a:extLst>
          </p:cNvPr>
          <p:cNvSpPr txBox="1">
            <a:spLocks/>
          </p:cNvSpPr>
          <p:nvPr/>
        </p:nvSpPr>
        <p:spPr>
          <a:xfrm>
            <a:off x="437582" y="4847794"/>
            <a:ext cx="11058428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People with Secondary Level Education are more as Defaulters and </a:t>
            </a:r>
            <a:r>
              <a:rPr lang="en-US" sz="2400" dirty="0" err="1"/>
              <a:t>Repayers</a:t>
            </a:r>
            <a:endParaRPr lang="en-US" sz="24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F7FCF61-BD16-6C1E-961D-75A5DEF6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58" y="1428750"/>
            <a:ext cx="112680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697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88E02-B105-46F7-EB9A-0B606EA0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21</a:t>
            </a:fld>
            <a:endParaRPr lang="en-US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E8782D-3816-5BF0-3393-40D74568C7FA}"/>
              </a:ext>
            </a:extLst>
          </p:cNvPr>
          <p:cNvSpPr txBox="1">
            <a:spLocks/>
          </p:cNvSpPr>
          <p:nvPr/>
        </p:nvSpPr>
        <p:spPr>
          <a:xfrm>
            <a:off x="237460" y="371906"/>
            <a:ext cx="368865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7) Family Status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43BBF2D-BEB6-FBB1-CA1A-66218B3D38FF}"/>
              </a:ext>
            </a:extLst>
          </p:cNvPr>
          <p:cNvSpPr txBox="1">
            <a:spLocks/>
          </p:cNvSpPr>
          <p:nvPr/>
        </p:nvSpPr>
        <p:spPr>
          <a:xfrm>
            <a:off x="437582" y="4847794"/>
            <a:ext cx="11058428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There are more Married people as Defaulters and </a:t>
            </a:r>
            <a:r>
              <a:rPr lang="en-US" sz="2400" dirty="0" err="1"/>
              <a:t>Repayers</a:t>
            </a:r>
            <a:endParaRPr lang="en-US" sz="2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F2A8416-7AB7-FD74-3F62-2526CE7E7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21" y="1521333"/>
            <a:ext cx="112585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989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1E3593-B248-5CE0-387B-45BD4C55CE2C}"/>
              </a:ext>
            </a:extLst>
          </p:cNvPr>
          <p:cNvSpPr txBox="1">
            <a:spLocks/>
          </p:cNvSpPr>
          <p:nvPr/>
        </p:nvSpPr>
        <p:spPr>
          <a:xfrm>
            <a:off x="103348" y="89204"/>
            <a:ext cx="3688650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CONTINUOUS DATA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6377D6E-CFD9-EFCE-71BD-357D1A6C3118}"/>
              </a:ext>
            </a:extLst>
          </p:cNvPr>
          <p:cNvSpPr txBox="1">
            <a:spLocks/>
          </p:cNvSpPr>
          <p:nvPr/>
        </p:nvSpPr>
        <p:spPr>
          <a:xfrm>
            <a:off x="261844" y="908354"/>
            <a:ext cx="368865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1) Credit Amount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CD138B3-21C3-3F9E-9DEB-8BDAD32AF4D8}"/>
              </a:ext>
            </a:extLst>
          </p:cNvPr>
          <p:cNvSpPr txBox="1">
            <a:spLocks/>
          </p:cNvSpPr>
          <p:nvPr/>
        </p:nvSpPr>
        <p:spPr>
          <a:xfrm>
            <a:off x="426436" y="5373242"/>
            <a:ext cx="11058428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Defaulters: As credit amount reduces, the number of defaulters increases</a:t>
            </a:r>
          </a:p>
          <a:p>
            <a:pPr algn="just"/>
            <a:r>
              <a:rPr lang="en-US" sz="2400" dirty="0"/>
              <a:t>Non- Defaulters: As credit amount reduces, the number of non- defaulters increases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5DF59291-7E88-4F7A-BC4E-5337DA63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6" y="1581150"/>
            <a:ext cx="11058428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643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3ECF4B-ACD4-2945-2B31-687F5695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CF02D6-1E43-7CA5-D978-9DAD63E5A418}"/>
              </a:ext>
            </a:extLst>
          </p:cNvPr>
          <p:cNvSpPr txBox="1">
            <a:spLocks/>
          </p:cNvSpPr>
          <p:nvPr/>
        </p:nvSpPr>
        <p:spPr>
          <a:xfrm>
            <a:off x="298420" y="304229"/>
            <a:ext cx="368865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2) Annuity Amount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D846238-EE68-2E5C-AC46-6A0810948FF8}"/>
              </a:ext>
            </a:extLst>
          </p:cNvPr>
          <p:cNvSpPr txBox="1">
            <a:spLocks/>
          </p:cNvSpPr>
          <p:nvPr/>
        </p:nvSpPr>
        <p:spPr>
          <a:xfrm>
            <a:off x="426436" y="5198017"/>
            <a:ext cx="11058428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05CFAA0-0A13-C0D1-1FB3-53D2639B5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6" y="1123379"/>
            <a:ext cx="11058428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7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3BE98-DBE9-218F-0B4C-65F4F7A5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24</a:t>
            </a:fld>
            <a:endParaRPr lang="en-US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D79193-7A44-CDE6-6E68-7F89557811AD}"/>
              </a:ext>
            </a:extLst>
          </p:cNvPr>
          <p:cNvSpPr txBox="1">
            <a:spLocks/>
          </p:cNvSpPr>
          <p:nvPr/>
        </p:nvSpPr>
        <p:spPr>
          <a:xfrm>
            <a:off x="298420" y="304229"/>
            <a:ext cx="368865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3) Goods Amount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7ECD997-46F1-11F9-4A8D-9FCDCADE81AA}"/>
              </a:ext>
            </a:extLst>
          </p:cNvPr>
          <p:cNvSpPr txBox="1">
            <a:spLocks/>
          </p:cNvSpPr>
          <p:nvPr/>
        </p:nvSpPr>
        <p:spPr>
          <a:xfrm>
            <a:off x="426436" y="5198017"/>
            <a:ext cx="11058428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Both Defaulters and  Non- Defaulters show the same pattern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45786B8-3263-85AD-FA5D-0D2BCE9A4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6" y="1126427"/>
            <a:ext cx="11058428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80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03CCE-1974-3598-547B-1AE7F6E6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25</a:t>
            </a:fld>
            <a:endParaRPr lang="en-US" noProof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E1C4BA-0EB0-1408-7060-0F37FE3577DE}"/>
              </a:ext>
            </a:extLst>
          </p:cNvPr>
          <p:cNvSpPr txBox="1">
            <a:spLocks/>
          </p:cNvSpPr>
          <p:nvPr/>
        </p:nvSpPr>
        <p:spPr>
          <a:xfrm>
            <a:off x="3371309" y="1417259"/>
            <a:ext cx="5718048" cy="772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dirty="0"/>
              <a:t>Bivariate Analysis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5C7594-9F2A-3421-DD28-8080D78DAB70}"/>
              </a:ext>
            </a:extLst>
          </p:cNvPr>
          <p:cNvSpPr txBox="1">
            <a:spLocks/>
          </p:cNvSpPr>
          <p:nvPr/>
        </p:nvSpPr>
        <p:spPr>
          <a:xfrm>
            <a:off x="313944" y="2681606"/>
            <a:ext cx="11564112" cy="1987011"/>
          </a:xfrm>
          <a:prstGeom prst="rect">
            <a:avLst/>
          </a:prstGeom>
        </p:spPr>
        <p:txBody>
          <a:bodyPr/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It is a statistical analysis technique used to study the relationship between two variables.</a:t>
            </a:r>
          </a:p>
          <a:p>
            <a:pPr algn="just"/>
            <a:r>
              <a:rPr lang="en-US" sz="2400" dirty="0"/>
              <a:t>It can be used to study the relationship between two continuous variables, two categorical variables, or a combination of one continuous and one categorical variable.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Example: Relation between AMT_CREDIT and various other columns</a:t>
            </a:r>
          </a:p>
        </p:txBody>
      </p:sp>
    </p:spTree>
    <p:extLst>
      <p:ext uri="{BB962C8B-B14F-4D97-AF65-F5344CB8AC3E}">
        <p14:creationId xmlns:p14="http://schemas.microsoft.com/office/powerpoint/2010/main" val="1070388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CD100-EB28-00D7-E885-EAB03D65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26</a:t>
            </a:fld>
            <a:endParaRPr lang="en-US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4079721-C305-D860-8FDF-289E939DB3C7}"/>
              </a:ext>
            </a:extLst>
          </p:cNvPr>
          <p:cNvSpPr txBox="1">
            <a:spLocks/>
          </p:cNvSpPr>
          <p:nvPr/>
        </p:nvSpPr>
        <p:spPr>
          <a:xfrm>
            <a:off x="8095361" y="66133"/>
            <a:ext cx="368865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1) Defaulter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70521F7-EF53-D12D-B377-593789287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297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0EA6AF-DC25-5B57-55B5-08750D0CF217}"/>
              </a:ext>
            </a:extLst>
          </p:cNvPr>
          <p:cNvSpPr txBox="1">
            <a:spLocks/>
          </p:cNvSpPr>
          <p:nvPr/>
        </p:nvSpPr>
        <p:spPr>
          <a:xfrm>
            <a:off x="8095361" y="1521260"/>
            <a:ext cx="3688650" cy="5562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 Credit Amount for Revolving Loans are low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There is no credit difference between Genders, Car Owners,  and those who own House or Flat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 Unemployed people have got a low amount of loan received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 people with Lower Secondary Education got lower amount of loan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Married people have more loan credited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 Young group of people have received lower amount of loans</a:t>
            </a:r>
          </a:p>
          <a:p>
            <a:pPr algn="just"/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8344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7D84A-31CE-C806-C3C8-25AA3249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27</a:t>
            </a:fld>
            <a:endParaRPr lang="en-US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ACD5C94-9DCE-3EE2-1D3F-D7459ECCF593}"/>
              </a:ext>
            </a:extLst>
          </p:cNvPr>
          <p:cNvSpPr txBox="1">
            <a:spLocks/>
          </p:cNvSpPr>
          <p:nvPr/>
        </p:nvSpPr>
        <p:spPr>
          <a:xfrm>
            <a:off x="8095361" y="66133"/>
            <a:ext cx="368865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1) Non- Defaulter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ACF3A74-D06B-FF71-2FFE-59F0078AE5D7}"/>
              </a:ext>
            </a:extLst>
          </p:cNvPr>
          <p:cNvSpPr txBox="1">
            <a:spLocks/>
          </p:cNvSpPr>
          <p:nvPr/>
        </p:nvSpPr>
        <p:spPr>
          <a:xfrm>
            <a:off x="8095361" y="1153507"/>
            <a:ext cx="3688650" cy="6356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 Credit Amount for Revolving Loans are low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There is no credit difference between Genders, Car Owners,  and those who own House or Flat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 Unemployed people have got a spike in amount of loan received.  Also, the Businessmen have got high loan credits.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 people with an Academic Degree got a greater amount of loan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Married people have more loan credited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 Middle- Age group of people have received lower amount of loans</a:t>
            </a:r>
          </a:p>
          <a:p>
            <a:pPr algn="just"/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sz="28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039666C-7AE3-15E1-FE81-C712E9125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735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714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528E-ED71-B4E2-24CD-7D90095B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584062"/>
            <a:ext cx="7031736" cy="891264"/>
          </a:xfrm>
        </p:spPr>
        <p:txBody>
          <a:bodyPr>
            <a:normAutofit/>
          </a:bodyPr>
          <a:lstStyle/>
          <a:p>
            <a:r>
              <a:rPr lang="en-US" sz="4000" dirty="0"/>
              <a:t>CORRELATION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36E24-A494-9052-556F-8E15E266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73C7F-0069-4C44-D8B1-7C5626563CA2}"/>
              </a:ext>
            </a:extLst>
          </p:cNvPr>
          <p:cNvSpPr txBox="1">
            <a:spLocks/>
          </p:cNvSpPr>
          <p:nvPr/>
        </p:nvSpPr>
        <p:spPr>
          <a:xfrm>
            <a:off x="313944" y="2230502"/>
            <a:ext cx="11564112" cy="2621914"/>
          </a:xfrm>
          <a:prstGeom prst="rect">
            <a:avLst/>
          </a:prstGeom>
        </p:spPr>
        <p:txBody>
          <a:bodyPr/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It is a statistical technique used to determine the strength and direction of the relationship between two variables.</a:t>
            </a:r>
          </a:p>
          <a:p>
            <a:pPr algn="just"/>
            <a:r>
              <a:rPr lang="en-US" sz="2400" dirty="0"/>
              <a:t>It helps to identify whether two variables are positively or negatively related to each other, and to what extent.</a:t>
            </a:r>
          </a:p>
          <a:p>
            <a:pPr algn="just"/>
            <a:r>
              <a:rPr lang="en-US" sz="2400" dirty="0"/>
              <a:t>Correlation Analysis determines which variables are most strongly related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08080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9AAF3A-4FF0-5C56-FA9F-E1F8CA8B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29</a:t>
            </a:fld>
            <a:endParaRPr lang="en-US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C73885-A089-C963-50AB-0290324D3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5282"/>
            <a:ext cx="12192000" cy="597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9D7BDBC-51CC-8F6A-CC3B-35E649878462}"/>
              </a:ext>
            </a:extLst>
          </p:cNvPr>
          <p:cNvSpPr txBox="1">
            <a:spLocks/>
          </p:cNvSpPr>
          <p:nvPr/>
        </p:nvSpPr>
        <p:spPr>
          <a:xfrm>
            <a:off x="274036" y="49206"/>
            <a:ext cx="368865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1) Pair Plot- Defaulters</a:t>
            </a:r>
          </a:p>
        </p:txBody>
      </p:sp>
    </p:spTree>
    <p:extLst>
      <p:ext uri="{BB962C8B-B14F-4D97-AF65-F5344CB8AC3E}">
        <p14:creationId xmlns:p14="http://schemas.microsoft.com/office/powerpoint/2010/main" val="16817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559678"/>
            <a:ext cx="4486178" cy="2221622"/>
          </a:xfrm>
        </p:spPr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3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49E9B-9919-FA82-254C-EB7CDE07CB5A}"/>
              </a:ext>
            </a:extLst>
          </p:cNvPr>
          <p:cNvSpPr txBox="1"/>
          <p:nvPr/>
        </p:nvSpPr>
        <p:spPr>
          <a:xfrm>
            <a:off x="5303520" y="1670489"/>
            <a:ext cx="6096000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Firstly, I went through the datasets given.  Since they were large enough, I opened several Excel Worksheets for the same, to reduce chances of error and understand each record better.  Then , I executed each of them in </a:t>
            </a:r>
            <a:r>
              <a:rPr lang="en-US" sz="2000" dirty="0" err="1">
                <a:solidFill>
                  <a:schemeClr val="tx1"/>
                </a:solidFill>
              </a:rPr>
              <a:t>Jupyter</a:t>
            </a:r>
            <a:r>
              <a:rPr lang="en-US" sz="2000" dirty="0">
                <a:solidFill>
                  <a:schemeClr val="tx1"/>
                </a:solidFill>
              </a:rPr>
              <a:t> Notebook.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The column variables are read and understood from the </a:t>
            </a:r>
            <a:r>
              <a:rPr lang="en-US" sz="2000" dirty="0" err="1"/>
              <a:t>columns_description</a:t>
            </a:r>
            <a:r>
              <a:rPr lang="en-US" sz="2000" dirty="0"/>
              <a:t> excel sheet.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I have also done a decent research on the </a:t>
            </a:r>
            <a:r>
              <a:rPr lang="en-US" sz="2000" dirty="0"/>
              <a:t>terms new to me.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D0134-9D5D-E9A6-DFC5-B204D06F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30</a:t>
            </a:fld>
            <a:endParaRPr lang="en-US" noProof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29DE39B-3F5D-3356-8206-0B05A4E432E7}"/>
              </a:ext>
            </a:extLst>
          </p:cNvPr>
          <p:cNvSpPr txBox="1">
            <a:spLocks/>
          </p:cNvSpPr>
          <p:nvPr/>
        </p:nvSpPr>
        <p:spPr>
          <a:xfrm>
            <a:off x="274036" y="49206"/>
            <a:ext cx="368865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1) Pair Plot- </a:t>
            </a:r>
            <a:r>
              <a:rPr lang="en-US" sz="2800" dirty="0" err="1"/>
              <a:t>Repayers</a:t>
            </a:r>
            <a:endParaRPr 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0490AD-8FA0-D02F-9C42-55C31B727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356"/>
            <a:ext cx="12192000" cy="598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93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FD496E-E85C-FF89-3120-9571FB3D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31</a:t>
            </a:fld>
            <a:endParaRPr lang="en-US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5117DA0-3D1F-23C5-9667-976996072CA6}"/>
              </a:ext>
            </a:extLst>
          </p:cNvPr>
          <p:cNvSpPr txBox="1">
            <a:spLocks/>
          </p:cNvSpPr>
          <p:nvPr/>
        </p:nvSpPr>
        <p:spPr>
          <a:xfrm>
            <a:off x="651988" y="293046"/>
            <a:ext cx="10003820" cy="514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From the above Pair Plots, it can be observed that:</a:t>
            </a:r>
          </a:p>
          <a:p>
            <a:pPr algn="just"/>
            <a:endParaRPr lang="en-US" sz="1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AMT_CREDIT, AMT_ANNUITY and AMT_GOODS_PRICE have quite a similar relation, that is, they can be correlated.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As the credit rises, the prices of consumer goods and EMI amount rise.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But they do not give a good indicator for defaulter detection.</a:t>
            </a:r>
          </a:p>
        </p:txBody>
      </p:sp>
    </p:spTree>
    <p:extLst>
      <p:ext uri="{BB962C8B-B14F-4D97-AF65-F5344CB8AC3E}">
        <p14:creationId xmlns:p14="http://schemas.microsoft.com/office/powerpoint/2010/main" val="487896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FC200-5483-8895-DB7C-56556906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32</a:t>
            </a:fld>
            <a:endParaRPr lang="en-US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F93935-B650-8099-9A8D-A0C321986C42}"/>
              </a:ext>
            </a:extLst>
          </p:cNvPr>
          <p:cNvSpPr txBox="1">
            <a:spLocks/>
          </p:cNvSpPr>
          <p:nvPr/>
        </p:nvSpPr>
        <p:spPr>
          <a:xfrm>
            <a:off x="274036" y="49206"/>
            <a:ext cx="368865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1) </a:t>
            </a:r>
            <a:r>
              <a:rPr lang="en-US" sz="2800" dirty="0" err="1"/>
              <a:t>HeatMap</a:t>
            </a:r>
            <a:r>
              <a:rPr lang="en-US" sz="2800" dirty="0"/>
              <a:t> - Defaulters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6A3A00-B838-41BF-1A97-81A60768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038987"/>
            <a:ext cx="100965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02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6AC08-7B9A-B400-0805-5CB6D7E3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33</a:t>
            </a:fld>
            <a:endParaRPr lang="en-US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7DA49EC-6204-BE0C-E2C2-D55733C46308}"/>
              </a:ext>
            </a:extLst>
          </p:cNvPr>
          <p:cNvSpPr txBox="1">
            <a:spLocks/>
          </p:cNvSpPr>
          <p:nvPr/>
        </p:nvSpPr>
        <p:spPr>
          <a:xfrm>
            <a:off x="274036" y="49206"/>
            <a:ext cx="368865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1) </a:t>
            </a:r>
            <a:r>
              <a:rPr lang="en-US" sz="2800" dirty="0" err="1"/>
              <a:t>HeatMap</a:t>
            </a:r>
            <a:r>
              <a:rPr lang="en-US" sz="2800" dirty="0"/>
              <a:t> - </a:t>
            </a:r>
            <a:r>
              <a:rPr lang="en-US" sz="2800" dirty="0" err="1"/>
              <a:t>Repayers</a:t>
            </a:r>
            <a:endParaRPr lang="en-US" sz="2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2B6A21F-13BB-707B-0E43-538B5E30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7" y="1209675"/>
            <a:ext cx="10585457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276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C7466-E837-3C2D-8242-B693F052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34</a:t>
            </a:fld>
            <a:endParaRPr lang="en-US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B9BDEE-9B20-49EA-0AB4-70E5617C6503}"/>
              </a:ext>
            </a:extLst>
          </p:cNvPr>
          <p:cNvSpPr txBox="1">
            <a:spLocks/>
          </p:cNvSpPr>
          <p:nvPr/>
        </p:nvSpPr>
        <p:spPr>
          <a:xfrm>
            <a:off x="651988" y="293046"/>
            <a:ext cx="10003820" cy="514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From the above Heat Maps, it can be observed that:</a:t>
            </a:r>
          </a:p>
          <a:p>
            <a:pPr algn="just"/>
            <a:endParaRPr lang="en-US" sz="1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AMT_CREDIT is inversely proportional to DAYS_BIRTH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AMT_CREDIT is inversely proportional to CNT_CHILDREN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AMT_CREDIT, AMT_GOODS_PRICE are high in densely populated regions</a:t>
            </a:r>
          </a:p>
        </p:txBody>
      </p:sp>
    </p:spTree>
    <p:extLst>
      <p:ext uri="{BB962C8B-B14F-4D97-AF65-F5344CB8AC3E}">
        <p14:creationId xmlns:p14="http://schemas.microsoft.com/office/powerpoint/2010/main" val="3325548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BC3F-FB6D-CE65-45B4-E605A055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76" y="425566"/>
            <a:ext cx="5254752" cy="598562"/>
          </a:xfrm>
        </p:spPr>
        <p:txBody>
          <a:bodyPr>
            <a:normAutofit/>
          </a:bodyPr>
          <a:lstStyle/>
          <a:p>
            <a:r>
              <a:rPr lang="en-US" sz="2800" dirty="0"/>
              <a:t>Correlation Top10- Defaulters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1BFA1-76B1-697E-2C8A-CCEA073C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35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D1A77-9E1B-BB25-4228-37D481EE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7" y="1207008"/>
            <a:ext cx="5632953" cy="37185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A0D7C0-9952-D05E-D394-3003A534B32F}"/>
              </a:ext>
            </a:extLst>
          </p:cNvPr>
          <p:cNvSpPr txBox="1">
            <a:spLocks/>
          </p:cNvSpPr>
          <p:nvPr/>
        </p:nvSpPr>
        <p:spPr>
          <a:xfrm>
            <a:off x="6284976" y="425566"/>
            <a:ext cx="5254752" cy="598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Correlation Top10- </a:t>
            </a:r>
            <a:r>
              <a:rPr lang="en-US" sz="2800" dirty="0" err="1"/>
              <a:t>Repayers</a:t>
            </a:r>
            <a:r>
              <a:rPr lang="en-US" sz="28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52691-683C-049A-42D7-AAA178270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8" y="1207008"/>
            <a:ext cx="5632953" cy="3718560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888B458-A1EC-3C5B-5658-73A223A879D9}"/>
              </a:ext>
            </a:extLst>
          </p:cNvPr>
          <p:cNvSpPr txBox="1">
            <a:spLocks/>
          </p:cNvSpPr>
          <p:nvPr/>
        </p:nvSpPr>
        <p:spPr>
          <a:xfrm>
            <a:off x="219207" y="5135428"/>
            <a:ext cx="11564112" cy="1031127"/>
          </a:xfrm>
          <a:prstGeom prst="rect">
            <a:avLst/>
          </a:prstGeom>
        </p:spPr>
        <p:txBody>
          <a:bodyPr/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There is not much difference seen between the correlations.</a:t>
            </a:r>
          </a:p>
          <a:p>
            <a:pPr marL="0" indent="0" algn="just">
              <a:buNone/>
            </a:pPr>
            <a:r>
              <a:rPr lang="en-US" dirty="0"/>
              <a:t>Therefore, Correlations are at the same level.</a:t>
            </a:r>
          </a:p>
        </p:txBody>
      </p:sp>
    </p:spTree>
    <p:extLst>
      <p:ext uri="{BB962C8B-B14F-4D97-AF65-F5344CB8AC3E}">
        <p14:creationId xmlns:p14="http://schemas.microsoft.com/office/powerpoint/2010/main" val="2006147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A9A029-158A-FB31-C44A-00A4BBDC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36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E0E23-A40D-9587-08D9-804A41A8C444}"/>
              </a:ext>
            </a:extLst>
          </p:cNvPr>
          <p:cNvSpPr txBox="1"/>
          <p:nvPr/>
        </p:nvSpPr>
        <p:spPr>
          <a:xfrm>
            <a:off x="468141" y="358101"/>
            <a:ext cx="9309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Now, lets load the dataset previous_application.csv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26090B-91A1-33B5-0766-3862F122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248" y="219456"/>
            <a:ext cx="3084576" cy="1587540"/>
          </a:xfrm>
        </p:spPr>
        <p:txBody>
          <a:bodyPr>
            <a:normAutofit/>
          </a:bodyPr>
          <a:lstStyle/>
          <a:p>
            <a:r>
              <a:rPr lang="en-US" sz="4000" dirty="0"/>
              <a:t>Loading the Dataset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35F7EB-5020-9752-D5A9-52B8A424CE32}"/>
              </a:ext>
            </a:extLst>
          </p:cNvPr>
          <p:cNvSpPr txBox="1">
            <a:spLocks/>
          </p:cNvSpPr>
          <p:nvPr/>
        </p:nvSpPr>
        <p:spPr>
          <a:xfrm>
            <a:off x="-633984" y="2018678"/>
            <a:ext cx="3084576" cy="15875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Cleaning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AB3B4-13DF-36F5-D5E3-48C038DCE8A4}"/>
              </a:ext>
            </a:extLst>
          </p:cNvPr>
          <p:cNvSpPr txBox="1"/>
          <p:nvPr/>
        </p:nvSpPr>
        <p:spPr>
          <a:xfrm>
            <a:off x="3180861" y="2175619"/>
            <a:ext cx="9309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NULL values are replaced and unwanted columns are removed.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4A0FD4-A474-ED3C-58CC-9E15E9691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61" y="2812448"/>
            <a:ext cx="4120896" cy="36874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B10488-6C1F-8128-8B47-653BA048C1F5}"/>
              </a:ext>
            </a:extLst>
          </p:cNvPr>
          <p:cNvSpPr txBox="1"/>
          <p:nvPr/>
        </p:nvSpPr>
        <p:spPr>
          <a:xfrm>
            <a:off x="7406640" y="4220717"/>
            <a:ext cx="474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The updated structure of the dataset is given.</a:t>
            </a:r>
          </a:p>
        </p:txBody>
      </p:sp>
    </p:spTree>
    <p:extLst>
      <p:ext uri="{BB962C8B-B14F-4D97-AF65-F5344CB8AC3E}">
        <p14:creationId xmlns:p14="http://schemas.microsoft.com/office/powerpoint/2010/main" val="1267060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BE64E7-988F-BA5E-7281-A8D3ACD0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37</a:t>
            </a:fld>
            <a:endParaRPr lang="en-US" noProof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FBC0B6-3696-706D-9528-CFCCF733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952" y="792480"/>
            <a:ext cx="3084576" cy="1587540"/>
          </a:xfrm>
        </p:spPr>
        <p:txBody>
          <a:bodyPr>
            <a:normAutofit/>
          </a:bodyPr>
          <a:lstStyle/>
          <a:p>
            <a:r>
              <a:rPr lang="en-US" sz="4000" dirty="0"/>
              <a:t>Outlier Analysis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75311E-09DD-0997-5CE9-09F2E622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8839199" cy="684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000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C120-160D-2C86-DE1B-BA5CBD002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743" y="1182624"/>
            <a:ext cx="4334591" cy="2838730"/>
          </a:xfrm>
        </p:spPr>
        <p:txBody>
          <a:bodyPr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A835D-87F3-63CB-F3E2-E2286E51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130" y="1548385"/>
            <a:ext cx="4633806" cy="34623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demonstrated as to how and whom a company should distribute loans 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Exploratory Data Analysis (EDA) is used to determine the Risk factors in the Banking and Financial Industries,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48140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459867"/>
            <a:ext cx="3833906" cy="2221622"/>
          </a:xfrm>
        </p:spPr>
        <p:txBody>
          <a:bodyPr/>
          <a:lstStyle/>
          <a:p>
            <a:r>
              <a:rPr lang="en-US" dirty="0"/>
              <a:t>Tech Stack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D67AD56-5D16-FFFE-535F-ADB513D97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37336"/>
              </p:ext>
            </p:extLst>
          </p:nvPr>
        </p:nvGraphicFramePr>
        <p:xfrm>
          <a:off x="5541646" y="1194182"/>
          <a:ext cx="612648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Image result for jupyter notebook">
            <a:extLst>
              <a:ext uri="{FF2B5EF4-FFF2-40B4-BE49-F238E27FC236}">
                <a16:creationId xmlns:a16="http://schemas.microsoft.com/office/drawing/2014/main" id="{ACF5884A-42B6-59E7-C6D4-CC60BB67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7" y="3203957"/>
            <a:ext cx="3519819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90" y="1207378"/>
            <a:ext cx="3833906" cy="2221622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3" name="Content Placeholder 3">
            <a:extLst>
              <a:ext uri="{FF2B5EF4-FFF2-40B4-BE49-F238E27FC236}">
                <a16:creationId xmlns:a16="http://schemas.microsoft.com/office/drawing/2014/main" id="{BCC6D217-C442-8CD1-0784-BB1F6227B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3428"/>
              </p:ext>
            </p:extLst>
          </p:nvPr>
        </p:nvGraphicFramePr>
        <p:xfrm>
          <a:off x="5303519" y="1038056"/>
          <a:ext cx="6480491" cy="4314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0B74-5475-4C20-9E4F-D93144C7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8360A-177E-E146-99A7-581A782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32" y="193656"/>
            <a:ext cx="11666936" cy="17047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Missing Data must be analyzed to avoid a large skew and difference in the required result.</a:t>
            </a:r>
          </a:p>
          <a:p>
            <a:pPr marL="0" indent="0" algn="just">
              <a:buNone/>
            </a:pPr>
            <a:r>
              <a:rPr lang="en-US" dirty="0"/>
              <a:t>We must determine the columns whose missing values have an impact on the dataset.  Then, an appropriate imputation method must be used.</a:t>
            </a:r>
          </a:p>
          <a:p>
            <a:pPr marL="0" indent="0" algn="just">
              <a:buNone/>
            </a:pPr>
            <a:r>
              <a:rPr lang="en-US" dirty="0"/>
              <a:t>For Example, Median and Mode can be used for Categorical Data. </a:t>
            </a:r>
          </a:p>
        </p:txBody>
      </p:sp>
      <p:grpSp>
        <p:nvGrpSpPr>
          <p:cNvPr id="7" name="Group 6" descr="Mouse Cursor Icon">
            <a:extLst>
              <a:ext uri="{FF2B5EF4-FFF2-40B4-BE49-F238E27FC236}">
                <a16:creationId xmlns:a16="http://schemas.microsoft.com/office/drawing/2014/main" id="{643E3450-B92D-4704-A017-74EA9B0F2E75}"/>
              </a:ext>
            </a:extLst>
          </p:cNvPr>
          <p:cNvGrpSpPr/>
          <p:nvPr/>
        </p:nvGrpSpPr>
        <p:grpSpPr>
          <a:xfrm>
            <a:off x="5540966" y="4526554"/>
            <a:ext cx="209957" cy="209957"/>
            <a:chOff x="5540351" y="4504508"/>
            <a:chExt cx="254048" cy="25404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9F3F1F-6FF1-4907-A469-28B65C79B6AC}"/>
                </a:ext>
              </a:extLst>
            </p:cNvPr>
            <p:cNvSpPr/>
            <p:nvPr/>
          </p:nvSpPr>
          <p:spPr>
            <a:xfrm>
              <a:off x="5540351" y="4504508"/>
              <a:ext cx="254048" cy="2540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Mouse cursor icon">
              <a:extLst>
                <a:ext uri="{FF2B5EF4-FFF2-40B4-BE49-F238E27FC236}">
                  <a16:creationId xmlns:a16="http://schemas.microsoft.com/office/drawing/2014/main" id="{36C1DCFE-C1BD-476B-84D7-4F971B2B6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93129" y="4557286"/>
              <a:ext cx="148493" cy="148493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FFED64-C39F-5E6E-FCE4-B3637D86E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82" y="1942044"/>
            <a:ext cx="8246782" cy="4722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BFE0E1-DF38-7294-26B8-578BD10FE0DA}"/>
              </a:ext>
            </a:extLst>
          </p:cNvPr>
          <p:cNvSpPr txBox="1"/>
          <p:nvPr/>
        </p:nvSpPr>
        <p:spPr>
          <a:xfrm>
            <a:off x="9051309" y="1065237"/>
            <a:ext cx="2871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(First, load the dataset application_data.csv)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EA1B393-4099-5209-A2C3-E4281A1F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1392" y="3328416"/>
            <a:ext cx="3084576" cy="1587540"/>
          </a:xfrm>
        </p:spPr>
        <p:txBody>
          <a:bodyPr>
            <a:normAutofit/>
          </a:bodyPr>
          <a:lstStyle/>
          <a:p>
            <a:r>
              <a:rPr lang="en-US" sz="4000" dirty="0"/>
              <a:t>Loading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297737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DABEE-3D23-351E-98F5-5AF52866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8</a:t>
            </a:fld>
            <a:endParaRPr lang="en-US" noProof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788B06-7812-B54B-F417-6E37A16CC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56" y="223840"/>
            <a:ext cx="9126155" cy="51772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5C7590-A91B-C9D6-6F13-A47DC4AF5E69}"/>
              </a:ext>
            </a:extLst>
          </p:cNvPr>
          <p:cNvSpPr txBox="1"/>
          <p:nvPr/>
        </p:nvSpPr>
        <p:spPr>
          <a:xfrm>
            <a:off x="670560" y="5607592"/>
            <a:ext cx="1085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 Data Inspection through info() and describe(), calculate Null Value Percentage (NVP) and visualize columns having NVP&gt;35%.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308482E-E487-DCDD-B20D-7C08D02D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3984" y="2018678"/>
            <a:ext cx="3084576" cy="1587540"/>
          </a:xfrm>
        </p:spPr>
        <p:txBody>
          <a:bodyPr>
            <a:normAutofit/>
          </a:bodyPr>
          <a:lstStyle/>
          <a:p>
            <a:r>
              <a:rPr lang="en-US" sz="4000" dirty="0"/>
              <a:t>Data Cleaning </a:t>
            </a:r>
          </a:p>
        </p:txBody>
      </p:sp>
    </p:spTree>
    <p:extLst>
      <p:ext uri="{BB962C8B-B14F-4D97-AF65-F5344CB8AC3E}">
        <p14:creationId xmlns:p14="http://schemas.microsoft.com/office/powerpoint/2010/main" val="406467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F2E3C-6935-723C-E9CA-3D237D31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0FEB4-B43A-587B-DE05-B05CF6173C26}"/>
              </a:ext>
            </a:extLst>
          </p:cNvPr>
          <p:cNvSpPr txBox="1"/>
          <p:nvPr/>
        </p:nvSpPr>
        <p:spPr>
          <a:xfrm>
            <a:off x="7741920" y="1643896"/>
            <a:ext cx="32374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Here, the columns with NVP&gt;35% are dropped.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So, the size of dataset reduces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C2FAFD-B5F7-5003-8B06-16479988C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2" y="217758"/>
            <a:ext cx="7045698" cy="63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0928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win32_fixed.potx" id="{CF094E1D-DD3F-4B88-853B-B22D3B2DB0B1}" vid="{887934D9-778B-4E95-9B07-31F217C0A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Biography presentation</Template>
  <TotalTime>602</TotalTime>
  <Words>1283</Words>
  <Application>Microsoft Office PowerPoint</Application>
  <PresentationFormat>Widescreen</PresentationFormat>
  <Paragraphs>172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Schoolbook</vt:lpstr>
      <vt:lpstr>Corbel</vt:lpstr>
      <vt:lpstr>Headlines</vt:lpstr>
      <vt:lpstr>BANK LOAN CASE STUDY</vt:lpstr>
      <vt:lpstr>PROJECT DESCRIPTION</vt:lpstr>
      <vt:lpstr>PROJECT APPROACH</vt:lpstr>
      <vt:lpstr>Tech Stack Used</vt:lpstr>
      <vt:lpstr>Insights</vt:lpstr>
      <vt:lpstr>RESULTS</vt:lpstr>
      <vt:lpstr>Loading the Dataset</vt:lpstr>
      <vt:lpstr>Data Cleaning </vt:lpstr>
      <vt:lpstr>PowerPoint Presentation</vt:lpstr>
      <vt:lpstr>Error Handling</vt:lpstr>
      <vt:lpstr>PowerPoint Presentation</vt:lpstr>
      <vt:lpstr>Outlier Analysis</vt:lpstr>
      <vt:lpstr>Data Imbalance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Top10- Defaulters </vt:lpstr>
      <vt:lpstr>Loading the Dataset</vt:lpstr>
      <vt:lpstr>Outlier Analysis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CASE STUDY</dc:title>
  <dc:creator>Sreenivas Narayana Swamy</dc:creator>
  <cp:lastModifiedBy>Sreenivas Narayana Swamy</cp:lastModifiedBy>
  <cp:revision>46</cp:revision>
  <dcterms:created xsi:type="dcterms:W3CDTF">2023-04-29T16:02:06Z</dcterms:created>
  <dcterms:modified xsi:type="dcterms:W3CDTF">2023-04-30T15:38:13Z</dcterms:modified>
</cp:coreProperties>
</file>