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
      <p:font typeface="Montserrat Black"/>
      <p:bold r:id="rId44"/>
      <p:boldItalic r:id="rId45"/>
    </p:embeddedFont>
    <p:embeddedFont>
      <p:font typeface="Montserrat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20397F3-F201-441C-AB6A-13A2904A535A}">
  <a:tblStyle styleId="{820397F3-F201-441C-AB6A-13A2904A53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42" Type="http://schemas.openxmlformats.org/officeDocument/2006/relationships/font" Target="fonts/Lato-italic.fntdata"/><Relationship Id="rId41" Type="http://schemas.openxmlformats.org/officeDocument/2006/relationships/font" Target="fonts/Lato-bold.fntdata"/><Relationship Id="rId44" Type="http://schemas.openxmlformats.org/officeDocument/2006/relationships/font" Target="fonts/MontserratBlack-bold.fntdata"/><Relationship Id="rId43" Type="http://schemas.openxmlformats.org/officeDocument/2006/relationships/font" Target="fonts/Lato-boldItalic.fntdata"/><Relationship Id="rId46" Type="http://schemas.openxmlformats.org/officeDocument/2006/relationships/font" Target="fonts/MontserratMedium-regular.fntdata"/><Relationship Id="rId45" Type="http://schemas.openxmlformats.org/officeDocument/2006/relationships/font" Target="fonts/Montserrat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Medium-italic.fntdata"/><Relationship Id="rId47" Type="http://schemas.openxmlformats.org/officeDocument/2006/relationships/font" Target="fonts/MontserratMedium-bold.fntdata"/><Relationship Id="rId49" Type="http://schemas.openxmlformats.org/officeDocument/2006/relationships/font" Target="fonts/MontserratMedium-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Montserrat-bold.fntdata"/><Relationship Id="rId36" Type="http://schemas.openxmlformats.org/officeDocument/2006/relationships/font" Target="fonts/Montserrat-regular.fntdata"/><Relationship Id="rId39" Type="http://schemas.openxmlformats.org/officeDocument/2006/relationships/font" Target="fonts/Montserrat-boldItalic.fntdata"/><Relationship Id="rId38" Type="http://schemas.openxmlformats.org/officeDocument/2006/relationships/font" Target="fonts/Montserra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dd942ac21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bdd942ac21_1_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dd942ac2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bdd942ac21_1_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dd942ac2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bdd942ac21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bdd942ac2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bdd942ac21_1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dd942ac2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bdd942ac21_1_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dd942ac21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bdd942ac21_1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dd942ac21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bdd942ac21_1_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e8b98a67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e8b98a67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e8b98a67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e8b98a67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e8b98a67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e8b98a67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e824fa99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e824fa99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e8b98a678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e8b98a678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e8b98a67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e8b98a67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d717245f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d717245f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e8b98a678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e8b98a678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e8b98a67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e8b98a67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8790ec82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8790ec82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48790ec82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48790ec82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d717245f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d717245f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ea48d4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ea48d4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e8b98a67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e8b98a67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8790ec82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8790ec82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48790ec82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48790ec82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d717245f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d717245f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48790ec82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8790ec82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d717245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d717245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dd942ac21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bdd942ac21_1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dd942ac2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bdd942ac21_1_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machinelearningmastery.com/multi-output-regression-models-with-python/" TargetMode="External"/><Relationship Id="rId4" Type="http://schemas.openxmlformats.org/officeDocument/2006/relationships/hyperlink" Target="https://www.youtube.com/watch?v=26J3bcqhfLE" TargetMode="External"/><Relationship Id="rId5" Type="http://schemas.openxmlformats.org/officeDocument/2006/relationships/hyperlink" Target="https://mahindrafirstchoice.herokuapp.com/" TargetMode="External"/><Relationship Id="rId6" Type="http://schemas.openxmlformats.org/officeDocument/2006/relationships/hyperlink" Target="https://github.com/RounakPython/Capstone_Project_Mahindra_First_Choice_Services" TargetMode="External"/><Relationship Id="rId7" Type="http://schemas.openxmlformats.org/officeDocument/2006/relationships/hyperlink" Target="https://public.tableau.com/profile/rounak.sharma#!/vizhome/Capstone_Project_Mahindra_First_Choice_Services/Capstone_ED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624800" y="422875"/>
            <a:ext cx="5022300" cy="237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600"/>
          </a:p>
          <a:p>
            <a:pPr indent="0" lvl="0" marL="0" rtl="0" algn="l">
              <a:spcBef>
                <a:spcPts val="0"/>
              </a:spcBef>
              <a:spcAft>
                <a:spcPts val="0"/>
              </a:spcAft>
              <a:buNone/>
            </a:pPr>
            <a:r>
              <a:rPr lang="en" sz="3600">
                <a:solidFill>
                  <a:schemeClr val="lt2"/>
                </a:solidFill>
              </a:rPr>
              <a:t>Greyatom Capstone</a:t>
            </a:r>
            <a:endParaRPr sz="3600">
              <a:solidFill>
                <a:schemeClr val="lt2"/>
              </a:solidFill>
            </a:endParaRPr>
          </a:p>
          <a:p>
            <a:pPr indent="0" lvl="0" marL="0" rtl="0" algn="l">
              <a:spcBef>
                <a:spcPts val="0"/>
              </a:spcBef>
              <a:spcAft>
                <a:spcPts val="0"/>
              </a:spcAft>
              <a:buNone/>
            </a:pPr>
            <a:r>
              <a:t/>
            </a:r>
            <a:endParaRPr sz="1933">
              <a:solidFill>
                <a:schemeClr val="lt2"/>
              </a:solidFill>
            </a:endParaRPr>
          </a:p>
          <a:p>
            <a:pPr indent="0" lvl="0" marL="0" rtl="0" algn="l">
              <a:spcBef>
                <a:spcPts val="0"/>
              </a:spcBef>
              <a:spcAft>
                <a:spcPts val="0"/>
              </a:spcAft>
              <a:buNone/>
            </a:pPr>
            <a:r>
              <a:rPr b="1" lang="en">
                <a:solidFill>
                  <a:schemeClr val="lt2"/>
                </a:solidFill>
              </a:rPr>
              <a:t>Mahindra First Choice</a:t>
            </a:r>
            <a:endParaRPr b="1">
              <a:solidFill>
                <a:schemeClr val="lt2"/>
              </a:solidFill>
            </a:endParaRPr>
          </a:p>
        </p:txBody>
      </p:sp>
      <p:sp>
        <p:nvSpPr>
          <p:cNvPr id="135" name="Google Shape;135;p13"/>
          <p:cNvSpPr txBox="1"/>
          <p:nvPr>
            <p:ph idx="1" type="subTitle"/>
          </p:nvPr>
        </p:nvSpPr>
        <p:spPr>
          <a:xfrm>
            <a:off x="5829175" y="3174875"/>
            <a:ext cx="2643600" cy="140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chemeClr val="lt2"/>
                </a:solidFill>
              </a:rPr>
              <a:t>Outstanding Outliers</a:t>
            </a:r>
            <a:endParaRPr b="1" sz="1800">
              <a:solidFill>
                <a:schemeClr val="lt2"/>
              </a:solidFill>
            </a:endParaRPr>
          </a:p>
          <a:p>
            <a:pPr indent="0" lvl="0" marL="0" rtl="0" algn="l">
              <a:spcBef>
                <a:spcPts val="0"/>
              </a:spcBef>
              <a:spcAft>
                <a:spcPts val="0"/>
              </a:spcAft>
              <a:buNone/>
            </a:pPr>
            <a:r>
              <a:rPr lang="en" sz="1800">
                <a:solidFill>
                  <a:schemeClr val="lt2"/>
                </a:solidFill>
              </a:rPr>
              <a:t>Arun Singh</a:t>
            </a:r>
            <a:endParaRPr sz="1800">
              <a:solidFill>
                <a:schemeClr val="lt2"/>
              </a:solidFill>
            </a:endParaRPr>
          </a:p>
          <a:p>
            <a:pPr indent="0" lvl="0" marL="0" rtl="0" algn="l">
              <a:spcBef>
                <a:spcPts val="0"/>
              </a:spcBef>
              <a:spcAft>
                <a:spcPts val="0"/>
              </a:spcAft>
              <a:buNone/>
            </a:pPr>
            <a:r>
              <a:rPr lang="en" sz="1800">
                <a:solidFill>
                  <a:schemeClr val="lt2"/>
                </a:solidFill>
              </a:rPr>
              <a:t>Rounak Sharma</a:t>
            </a:r>
            <a:endParaRPr sz="1800">
              <a:solidFill>
                <a:schemeClr val="lt2"/>
              </a:solidFill>
            </a:endParaRPr>
          </a:p>
          <a:p>
            <a:pPr indent="0" lvl="0" marL="0" rtl="0" algn="l">
              <a:spcBef>
                <a:spcPts val="0"/>
              </a:spcBef>
              <a:spcAft>
                <a:spcPts val="0"/>
              </a:spcAft>
              <a:buNone/>
            </a:pPr>
            <a:r>
              <a:rPr lang="en" sz="1800">
                <a:solidFill>
                  <a:schemeClr val="lt2"/>
                </a:solidFill>
              </a:rPr>
              <a:t>Aniket Naik</a:t>
            </a:r>
            <a:endParaRPr sz="1800">
              <a:solidFill>
                <a:schemeClr val="lt2"/>
              </a:solidFill>
            </a:endParaRPr>
          </a:p>
        </p:txBody>
      </p:sp>
      <p:pic>
        <p:nvPicPr>
          <p:cNvPr id="136" name="Google Shape;136;p13"/>
          <p:cNvPicPr preferRelativeResize="0"/>
          <p:nvPr/>
        </p:nvPicPr>
        <p:blipFill>
          <a:blip r:embed="rId3">
            <a:alphaModFix/>
          </a:blip>
          <a:stretch>
            <a:fillRect/>
          </a:stretch>
        </p:blipFill>
        <p:spPr>
          <a:xfrm>
            <a:off x="537826" y="945553"/>
            <a:ext cx="2783950" cy="18526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pic>
        <p:nvPicPr>
          <p:cNvPr descr="Citywise Service Count with Parts value" id="211" name="Google Shape;211;p22"/>
          <p:cNvPicPr preferRelativeResize="0"/>
          <p:nvPr/>
        </p:nvPicPr>
        <p:blipFill rotWithShape="1">
          <a:blip r:embed="rId3">
            <a:alphaModFix/>
          </a:blip>
          <a:srcRect b="0" l="0" r="0" t="0"/>
          <a:stretch/>
        </p:blipFill>
        <p:spPr>
          <a:xfrm>
            <a:off x="598875" y="456000"/>
            <a:ext cx="6577225" cy="4365249"/>
          </a:xfrm>
          <a:prstGeom prst="rect">
            <a:avLst/>
          </a:prstGeom>
          <a:noFill/>
          <a:ln>
            <a:noFill/>
          </a:ln>
        </p:spPr>
      </p:pic>
      <p:sp>
        <p:nvSpPr>
          <p:cNvPr id="212" name="Google Shape;212;p22"/>
          <p:cNvSpPr txBox="1"/>
          <p:nvPr/>
        </p:nvSpPr>
        <p:spPr>
          <a:xfrm>
            <a:off x="7263800" y="1114775"/>
            <a:ext cx="1629900" cy="400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a:p>
        </p:txBody>
      </p:sp>
      <p:sp>
        <p:nvSpPr>
          <p:cNvPr id="213" name="Google Shape;213;p22"/>
          <p:cNvSpPr txBox="1"/>
          <p:nvPr/>
        </p:nvSpPr>
        <p:spPr>
          <a:xfrm>
            <a:off x="7447250" y="1289925"/>
            <a:ext cx="1227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2"/>
                </a:solidFill>
                <a:latin typeface="Lato"/>
                <a:ea typeface="Lato"/>
                <a:cs typeface="Lato"/>
                <a:sym typeface="Lato"/>
              </a:rPr>
              <a:t>The South zone has highest parts value and service counts too.Thus we suggest the inventory departement that inventory for Southern States be increased.</a:t>
            </a:r>
            <a:endParaRPr>
              <a:solidFill>
                <a:schemeClr val="lt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descr="Technician Performance" id="218" name="Google Shape;218;p23"/>
          <p:cNvPicPr preferRelativeResize="0"/>
          <p:nvPr/>
        </p:nvPicPr>
        <p:blipFill rotWithShape="1">
          <a:blip r:embed="rId3">
            <a:alphaModFix/>
          </a:blip>
          <a:srcRect b="0" l="0" r="0" t="0"/>
          <a:stretch/>
        </p:blipFill>
        <p:spPr>
          <a:xfrm>
            <a:off x="526250" y="379800"/>
            <a:ext cx="6600275" cy="4416675"/>
          </a:xfrm>
          <a:prstGeom prst="rect">
            <a:avLst/>
          </a:prstGeom>
          <a:noFill/>
          <a:ln>
            <a:noFill/>
          </a:ln>
        </p:spPr>
      </p:pic>
      <p:sp>
        <p:nvSpPr>
          <p:cNvPr id="219" name="Google Shape;219;p23"/>
          <p:cNvSpPr txBox="1"/>
          <p:nvPr/>
        </p:nvSpPr>
        <p:spPr>
          <a:xfrm>
            <a:off x="7033600" y="1058550"/>
            <a:ext cx="21105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Saravanan has brought highest total value hence we can suggest the human resource department to compensate him with rewards/bonus .</a:t>
            </a:r>
            <a:endParaRPr>
              <a:solidFill>
                <a:schemeClr val="lt2"/>
              </a:solidFill>
              <a:latin typeface="Lato"/>
              <a:ea typeface="Lato"/>
              <a:cs typeface="Lato"/>
              <a:sym typeface="Lato"/>
            </a:endParaRPr>
          </a:p>
          <a:p>
            <a:pPr indent="0" lvl="0" marL="457200" rtl="0" algn="l">
              <a:spcBef>
                <a:spcPts val="0"/>
              </a:spcBef>
              <a:spcAft>
                <a:spcPts val="0"/>
              </a:spcAft>
              <a:buNone/>
            </a:pPr>
            <a:r>
              <a:t/>
            </a:r>
            <a:endParaRPr>
              <a:solidFill>
                <a:schemeClr val="lt2"/>
              </a:solidFill>
              <a:latin typeface="Lato"/>
              <a:ea typeface="Lato"/>
              <a:cs typeface="Lato"/>
              <a:sym typeface="Lato"/>
            </a:endParaRPr>
          </a:p>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Gurusamy shows around 3 lakh labour charge but he contributes less total value as compared to others.</a:t>
            </a:r>
            <a:endParaRPr>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pic>
        <p:nvPicPr>
          <p:cNvPr descr="Top12 Cities with total KMs reading" id="224" name="Google Shape;224;p24"/>
          <p:cNvPicPr preferRelativeResize="0"/>
          <p:nvPr/>
        </p:nvPicPr>
        <p:blipFill rotWithShape="1">
          <a:blip r:embed="rId3">
            <a:alphaModFix/>
          </a:blip>
          <a:srcRect b="0" l="0" r="0" t="0"/>
          <a:stretch/>
        </p:blipFill>
        <p:spPr>
          <a:xfrm>
            <a:off x="526250" y="401250"/>
            <a:ext cx="6623250" cy="4382825"/>
          </a:xfrm>
          <a:prstGeom prst="rect">
            <a:avLst/>
          </a:prstGeom>
          <a:noFill/>
          <a:ln>
            <a:noFill/>
          </a:ln>
        </p:spPr>
      </p:pic>
      <p:sp>
        <p:nvSpPr>
          <p:cNvPr id="225" name="Google Shape;225;p24"/>
          <p:cNvSpPr txBox="1"/>
          <p:nvPr/>
        </p:nvSpPr>
        <p:spPr>
          <a:xfrm>
            <a:off x="7217300" y="627575"/>
            <a:ext cx="18729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Lato"/>
              <a:buChar char="●"/>
            </a:pPr>
            <a:r>
              <a:rPr lang="en">
                <a:solidFill>
                  <a:schemeClr val="lt2"/>
                </a:solidFill>
                <a:latin typeface="Lato"/>
                <a:ea typeface="Lato"/>
                <a:cs typeface="Lato"/>
                <a:sym typeface="Lato"/>
              </a:rPr>
              <a:t>New upcoming plants can be planned accordingly keeping in mind the cities on the basis of KM readings.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pic>
        <p:nvPicPr>
          <p:cNvPr descr="Sales Organization Analysis" id="230" name="Google Shape;230;p25"/>
          <p:cNvPicPr preferRelativeResize="0"/>
          <p:nvPr/>
        </p:nvPicPr>
        <p:blipFill rotWithShape="1">
          <a:blip r:embed="rId3">
            <a:alphaModFix/>
          </a:blip>
          <a:srcRect b="0" l="0" r="0" t="0"/>
          <a:stretch/>
        </p:blipFill>
        <p:spPr>
          <a:xfrm>
            <a:off x="526250" y="340525"/>
            <a:ext cx="6724226" cy="4379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pic>
        <p:nvPicPr>
          <p:cNvPr descr="Count of Vehicle Model with Total Revenue" id="235" name="Google Shape;235;p26"/>
          <p:cNvPicPr preferRelativeResize="0"/>
          <p:nvPr/>
        </p:nvPicPr>
        <p:blipFill rotWithShape="1">
          <a:blip r:embed="rId3">
            <a:alphaModFix/>
          </a:blip>
          <a:srcRect b="0" l="0" r="0" t="0"/>
          <a:stretch/>
        </p:blipFill>
        <p:spPr>
          <a:xfrm>
            <a:off x="526250" y="340525"/>
            <a:ext cx="6761400" cy="44187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descr="Impact of Order type on Revenue" id="240" name="Google Shape;240;p27"/>
          <p:cNvPicPr preferRelativeResize="0"/>
          <p:nvPr/>
        </p:nvPicPr>
        <p:blipFill rotWithShape="1">
          <a:blip r:embed="rId3">
            <a:alphaModFix/>
          </a:blip>
          <a:srcRect b="0" l="0" r="0" t="0"/>
          <a:stretch/>
        </p:blipFill>
        <p:spPr>
          <a:xfrm>
            <a:off x="526250" y="325050"/>
            <a:ext cx="6736624" cy="4397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descr="Plant wise Customer count with Total Revenue" id="245" name="Google Shape;245;p28"/>
          <p:cNvPicPr preferRelativeResize="0"/>
          <p:nvPr/>
        </p:nvPicPr>
        <p:blipFill rotWithShape="1">
          <a:blip r:embed="rId3">
            <a:alphaModFix/>
          </a:blip>
          <a:srcRect b="0" l="0" r="0" t="0"/>
          <a:stretch/>
        </p:blipFill>
        <p:spPr>
          <a:xfrm>
            <a:off x="446475" y="319100"/>
            <a:ext cx="6791601" cy="4477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29"/>
          <p:cNvSpPr txBox="1"/>
          <p:nvPr/>
        </p:nvSpPr>
        <p:spPr>
          <a:xfrm>
            <a:off x="642650" y="1239850"/>
            <a:ext cx="3853200" cy="330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700">
                <a:solidFill>
                  <a:schemeClr val="lt2"/>
                </a:solidFill>
              </a:rPr>
              <a:t>What is RFM Analysis?</a:t>
            </a:r>
            <a:endParaRPr b="1" sz="1700">
              <a:solidFill>
                <a:schemeClr val="lt2"/>
              </a:solidFill>
            </a:endParaRPr>
          </a:p>
        </p:txBody>
      </p:sp>
      <p:sp>
        <p:nvSpPr>
          <p:cNvPr id="251" name="Google Shape;251;p29"/>
          <p:cNvSpPr txBox="1"/>
          <p:nvPr/>
        </p:nvSpPr>
        <p:spPr>
          <a:xfrm>
            <a:off x="508300" y="309875"/>
            <a:ext cx="1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252" name="Google Shape;252;p29"/>
          <p:cNvSpPr txBox="1"/>
          <p:nvPr/>
        </p:nvSpPr>
        <p:spPr>
          <a:xfrm>
            <a:off x="570500" y="164700"/>
            <a:ext cx="7618500" cy="677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Font typeface="Arial"/>
              <a:buNone/>
            </a:pPr>
            <a:r>
              <a:rPr lang="en" sz="3200">
                <a:solidFill>
                  <a:schemeClr val="lt2"/>
                </a:solidFill>
                <a:latin typeface="Montserrat Medium"/>
                <a:ea typeface="Montserrat Medium"/>
                <a:cs typeface="Montserrat Medium"/>
                <a:sym typeface="Montserrat Medium"/>
              </a:rPr>
              <a:t>Customer Segmentation using RFM</a:t>
            </a:r>
            <a:endParaRPr>
              <a:solidFill>
                <a:srgbClr val="FFFFFF"/>
              </a:solidFill>
              <a:latin typeface="Calibri"/>
              <a:ea typeface="Calibri"/>
              <a:cs typeface="Calibri"/>
              <a:sym typeface="Calibri"/>
            </a:endParaRPr>
          </a:p>
        </p:txBody>
      </p:sp>
      <p:sp>
        <p:nvSpPr>
          <p:cNvPr id="253" name="Google Shape;253;p29"/>
          <p:cNvSpPr txBox="1"/>
          <p:nvPr/>
        </p:nvSpPr>
        <p:spPr>
          <a:xfrm>
            <a:off x="483375" y="1648400"/>
            <a:ext cx="8266800" cy="340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2"/>
                </a:solidFill>
              </a:rPr>
              <a:t>RFM analysis enables personalized marketing, increases engagement, and allows you to create specific, relevant offers to the right groups of customers.RFM analysis is a data-driven customer behavior segmentation technique where RFM stands for recency, frequency, and monetary value.</a:t>
            </a:r>
            <a:endParaRPr sz="1300">
              <a:solidFill>
                <a:schemeClr val="lt2"/>
              </a:solidFill>
            </a:endParaRPr>
          </a:p>
          <a:p>
            <a:pPr indent="0" lvl="0" marL="0" rtl="0" algn="just">
              <a:spcBef>
                <a:spcPts val="0"/>
              </a:spcBef>
              <a:spcAft>
                <a:spcPts val="0"/>
              </a:spcAft>
              <a:buNone/>
            </a:pPr>
            <a:r>
              <a:rPr lang="en" sz="1300">
                <a:solidFill>
                  <a:schemeClr val="lt2"/>
                </a:solidFill>
              </a:rPr>
              <a:t>The idea is to segment customers based on when their last purchase was(Recency), how often they’ve purchased in the past(Frequency), and how much they spent(Monetary). All three of these measures have proven to be effective predictors of a customer’s willingness to engage in marketing messages and offers.</a:t>
            </a:r>
            <a:endParaRPr sz="1300">
              <a:solidFill>
                <a:schemeClr val="lt2"/>
              </a:solidFill>
            </a:endParaRPr>
          </a:p>
          <a:p>
            <a:pPr indent="0" lvl="0" marL="0" rtl="0" algn="just">
              <a:spcBef>
                <a:spcPts val="0"/>
              </a:spcBef>
              <a:spcAft>
                <a:spcPts val="0"/>
              </a:spcAft>
              <a:buNone/>
            </a:pPr>
            <a:r>
              <a:t/>
            </a:r>
            <a:endParaRPr sz="1300">
              <a:solidFill>
                <a:schemeClr val="lt2"/>
              </a:solidFill>
            </a:endParaRPr>
          </a:p>
          <a:p>
            <a:pPr indent="0" lvl="0" marL="0" rtl="0" algn="just">
              <a:spcBef>
                <a:spcPts val="0"/>
              </a:spcBef>
              <a:spcAft>
                <a:spcPts val="0"/>
              </a:spcAft>
              <a:buNone/>
            </a:pPr>
            <a:r>
              <a:rPr lang="en" sz="1300">
                <a:solidFill>
                  <a:schemeClr val="lt2"/>
                </a:solidFill>
              </a:rPr>
              <a:t>In our case , behavioral segmentation by 3 important features:</a:t>
            </a:r>
            <a:endParaRPr sz="1300">
              <a:solidFill>
                <a:schemeClr val="lt2"/>
              </a:solidFill>
            </a:endParaRPr>
          </a:p>
          <a:p>
            <a:pPr indent="0" lvl="0" marL="0" rtl="0" algn="just">
              <a:spcBef>
                <a:spcPts val="0"/>
              </a:spcBef>
              <a:spcAft>
                <a:spcPts val="0"/>
              </a:spcAft>
              <a:buNone/>
            </a:pPr>
            <a:r>
              <a:rPr lang="en" sz="1300">
                <a:solidFill>
                  <a:schemeClr val="lt2"/>
                </a:solidFill>
              </a:rPr>
              <a:t>Recency — number of days since the last service</a:t>
            </a:r>
            <a:endParaRPr sz="1300">
              <a:solidFill>
                <a:schemeClr val="lt2"/>
              </a:solidFill>
            </a:endParaRPr>
          </a:p>
          <a:p>
            <a:pPr indent="0" lvl="0" marL="0" rtl="0" algn="just">
              <a:spcBef>
                <a:spcPts val="0"/>
              </a:spcBef>
              <a:spcAft>
                <a:spcPts val="0"/>
              </a:spcAft>
              <a:buNone/>
            </a:pPr>
            <a:r>
              <a:rPr lang="en" sz="1300">
                <a:solidFill>
                  <a:schemeClr val="lt2"/>
                </a:solidFill>
              </a:rPr>
              <a:t>Frequency — number of services made over a given period</a:t>
            </a:r>
            <a:endParaRPr sz="1300">
              <a:solidFill>
                <a:schemeClr val="lt2"/>
              </a:solidFill>
            </a:endParaRPr>
          </a:p>
          <a:p>
            <a:pPr indent="0" lvl="0" marL="0" rtl="0" algn="just">
              <a:spcBef>
                <a:spcPts val="0"/>
              </a:spcBef>
              <a:spcAft>
                <a:spcPts val="0"/>
              </a:spcAft>
              <a:buNone/>
            </a:pPr>
            <a:r>
              <a:rPr lang="en" sz="1300">
                <a:solidFill>
                  <a:schemeClr val="lt2"/>
                </a:solidFill>
              </a:rPr>
              <a:t>Monetary — Amount spent over a given period of time</a:t>
            </a:r>
            <a:endParaRPr sz="1300">
              <a:solidFill>
                <a:schemeClr val="lt2"/>
              </a:solidFill>
            </a:endParaRPr>
          </a:p>
          <a:p>
            <a:pPr indent="0" lvl="0" marL="0" rtl="0" algn="just">
              <a:spcBef>
                <a:spcPts val="0"/>
              </a:spcBef>
              <a:spcAft>
                <a:spcPts val="0"/>
              </a:spcAft>
              <a:buNone/>
            </a:pPr>
            <a:r>
              <a:t/>
            </a:r>
            <a:endParaRPr sz="1300">
              <a:solidFill>
                <a:schemeClr val="lt2"/>
              </a:solidFill>
            </a:endParaRPr>
          </a:p>
          <a:p>
            <a:pPr indent="0" lvl="0" marL="0" rtl="0" algn="just">
              <a:spcBef>
                <a:spcPts val="0"/>
              </a:spcBef>
              <a:spcAft>
                <a:spcPts val="0"/>
              </a:spcAft>
              <a:buNone/>
            </a:pPr>
            <a:r>
              <a:rPr lang="en" sz="1300">
                <a:solidFill>
                  <a:schemeClr val="lt2"/>
                </a:solidFill>
              </a:rPr>
              <a:t>Each of the behavior is quantiled in 3 groups for all of the customers and assigned category from 3 to 1. </a:t>
            </a:r>
            <a:endParaRPr sz="1300">
              <a:solidFill>
                <a:schemeClr val="lt2"/>
              </a:solidFill>
            </a:endParaRPr>
          </a:p>
          <a:p>
            <a:pPr indent="0" lvl="0" marL="0" rtl="0" algn="just">
              <a:spcBef>
                <a:spcPts val="0"/>
              </a:spcBef>
              <a:spcAft>
                <a:spcPts val="0"/>
              </a:spcAft>
              <a:buNone/>
            </a:pPr>
            <a:r>
              <a:rPr lang="en" sz="1300">
                <a:solidFill>
                  <a:schemeClr val="lt2"/>
                </a:solidFill>
              </a:rPr>
              <a:t>3 being the most recent/frequent/revenue and 1 being the least recent/frequent/revenue 333 RFM score is the best.</a:t>
            </a:r>
            <a:endParaRPr sz="1300">
              <a:solidFill>
                <a:schemeClr val="lt2"/>
              </a:solidFill>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241350"/>
            <a:ext cx="7038900" cy="6351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Customer</a:t>
            </a:r>
            <a:r>
              <a:rPr b="1" lang="en" sz="1400">
                <a:solidFill>
                  <a:srgbClr val="292929"/>
                </a:solidFill>
                <a:latin typeface="Arial"/>
                <a:ea typeface="Arial"/>
                <a:cs typeface="Arial"/>
                <a:sym typeface="Arial"/>
              </a:rPr>
              <a:t> </a:t>
            </a:r>
            <a:r>
              <a:rPr lang="en" sz="3200">
                <a:solidFill>
                  <a:schemeClr val="lt2"/>
                </a:solidFill>
                <a:latin typeface="Montserrat Medium"/>
                <a:ea typeface="Montserrat Medium"/>
                <a:cs typeface="Montserrat Medium"/>
                <a:sym typeface="Montserrat Medium"/>
              </a:rPr>
              <a:t>Segments</a:t>
            </a:r>
            <a:endParaRPr/>
          </a:p>
        </p:txBody>
      </p:sp>
      <p:sp>
        <p:nvSpPr>
          <p:cNvPr id="259" name="Google Shape;259;p30"/>
          <p:cNvSpPr txBox="1"/>
          <p:nvPr/>
        </p:nvSpPr>
        <p:spPr>
          <a:xfrm>
            <a:off x="966725" y="1170550"/>
            <a:ext cx="7808100" cy="3494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 sz="1200">
                <a:solidFill>
                  <a:schemeClr val="lt2"/>
                </a:solidFill>
              </a:rPr>
              <a:t>1.  Core - Your Best Customers</a:t>
            </a:r>
            <a:endParaRPr b="1" sz="1200">
              <a:solidFill>
                <a:schemeClr val="lt2"/>
              </a:solidFill>
            </a:endParaRPr>
          </a:p>
          <a:p>
            <a:pPr indent="0" lvl="1" marL="342900" rtl="0" algn="just">
              <a:spcBef>
                <a:spcPts val="0"/>
              </a:spcBef>
              <a:spcAft>
                <a:spcPts val="0"/>
              </a:spcAft>
              <a:buClr>
                <a:srgbClr val="000000"/>
              </a:buClr>
              <a:buFont typeface="Arial"/>
              <a:buNone/>
            </a:pPr>
            <a:r>
              <a:rPr b="1" i="1" lang="en" sz="1100">
                <a:solidFill>
                  <a:schemeClr val="lt2"/>
                </a:solidFill>
              </a:rPr>
              <a:t>RFM Score: 333</a:t>
            </a:r>
            <a:endParaRPr sz="1100">
              <a:solidFill>
                <a:schemeClr val="lt2"/>
              </a:solidFill>
            </a:endParaRPr>
          </a:p>
          <a:p>
            <a:pPr indent="0" lvl="1" marL="342900" rtl="0" algn="just">
              <a:spcBef>
                <a:spcPts val="0"/>
              </a:spcBef>
              <a:spcAft>
                <a:spcPts val="0"/>
              </a:spcAft>
              <a:buClr>
                <a:srgbClr val="000000"/>
              </a:buClr>
              <a:buFont typeface="Arial"/>
              <a:buNone/>
            </a:pPr>
            <a:r>
              <a:rPr lang="en" sz="1100">
                <a:solidFill>
                  <a:schemeClr val="lt2"/>
                </a:solidFill>
              </a:rPr>
              <a:t>Who They Are: Highly engaged customers who have bought the most recent, the most often, and generated the    </a:t>
            </a:r>
            <a:endParaRPr sz="1100">
              <a:solidFill>
                <a:schemeClr val="lt2"/>
              </a:solidFill>
            </a:endParaRPr>
          </a:p>
          <a:p>
            <a:pPr indent="0" lvl="1" marL="1257300" rtl="0" algn="just">
              <a:spcBef>
                <a:spcPts val="0"/>
              </a:spcBef>
              <a:spcAft>
                <a:spcPts val="0"/>
              </a:spcAft>
              <a:buNone/>
            </a:pPr>
            <a:r>
              <a:rPr lang="en" sz="1100">
                <a:solidFill>
                  <a:schemeClr val="lt2"/>
                </a:solidFill>
              </a:rPr>
              <a:t>  most revenue.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2.  Loyal - Your Most Loyal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X3X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Customers who buy the most often from your store.</a:t>
            </a:r>
            <a:endParaRPr sz="1200">
              <a:solidFill>
                <a:schemeClr val="lt2"/>
              </a:solidFill>
              <a:latin typeface="Calibri"/>
              <a:ea typeface="Calibri"/>
              <a:cs typeface="Calibri"/>
              <a:sym typeface="Calibri"/>
            </a:endParaRPr>
          </a:p>
          <a:p>
            <a:pPr indent="0" lvl="0" marL="0" rtl="0" algn="just">
              <a:spcBef>
                <a:spcPts val="0"/>
              </a:spcBef>
              <a:spcAft>
                <a:spcPts val="0"/>
              </a:spcAft>
              <a:buClr>
                <a:srgbClr val="000000"/>
              </a:buClr>
              <a:buFont typeface="Arial"/>
              <a:buNone/>
            </a:pPr>
            <a:r>
              <a:rPr b="1" lang="en" sz="1200">
                <a:solidFill>
                  <a:schemeClr val="lt2"/>
                </a:solidFill>
              </a:rPr>
              <a:t>3.  Whales - Your Highest Paying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XX3</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Customers who have generated the most revenue for your store.</a:t>
            </a:r>
            <a:endParaRPr sz="1200">
              <a:solidFill>
                <a:schemeClr val="lt2"/>
              </a:solidFill>
              <a:latin typeface="Calibri"/>
              <a:ea typeface="Calibri"/>
              <a:cs typeface="Calibri"/>
              <a:sym typeface="Calibri"/>
            </a:endParaRPr>
          </a:p>
          <a:p>
            <a:pPr indent="0" lvl="0" marL="0" rtl="0" algn="just">
              <a:spcBef>
                <a:spcPts val="0"/>
              </a:spcBef>
              <a:spcAft>
                <a:spcPts val="0"/>
              </a:spcAft>
              <a:buClr>
                <a:srgbClr val="000000"/>
              </a:buClr>
              <a:buFont typeface="Arial"/>
              <a:buNone/>
            </a:pPr>
            <a:r>
              <a:rPr b="1" lang="en" sz="1200">
                <a:solidFill>
                  <a:schemeClr val="lt2"/>
                </a:solidFill>
              </a:rPr>
              <a:t>4.  Rookies - Your Newest Customers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31X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Recent buyers on your site.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5.  Slipping - Once Loyal, Now Gone</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11X</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Great past customers who haven't bought in awhile.</a:t>
            </a:r>
            <a:endParaRPr sz="1100">
              <a:solidFill>
                <a:schemeClr val="lt2"/>
              </a:solidFill>
            </a:endParaRPr>
          </a:p>
          <a:p>
            <a:pPr indent="0" lvl="0" marL="0" rtl="0" algn="just">
              <a:spcBef>
                <a:spcPts val="0"/>
              </a:spcBef>
              <a:spcAft>
                <a:spcPts val="0"/>
              </a:spcAft>
              <a:buClr>
                <a:srgbClr val="000000"/>
              </a:buClr>
              <a:buFont typeface="Arial"/>
              <a:buNone/>
            </a:pPr>
            <a:r>
              <a:rPr b="1" lang="en" sz="1200">
                <a:solidFill>
                  <a:schemeClr val="lt2"/>
                </a:solidFill>
              </a:rPr>
              <a:t>6.  Regular - The customers having common behaviour across these metrics.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RFM Score: Remaining Scores</a:t>
            </a:r>
            <a:endParaRPr sz="1100">
              <a:solidFill>
                <a:schemeClr val="lt2"/>
              </a:solidFill>
            </a:endParaRPr>
          </a:p>
          <a:p>
            <a:pPr indent="0" lvl="1" marL="342900" marR="0" rtl="0" algn="just">
              <a:lnSpc>
                <a:spcPct val="100000"/>
              </a:lnSpc>
              <a:spcBef>
                <a:spcPts val="0"/>
              </a:spcBef>
              <a:spcAft>
                <a:spcPts val="0"/>
              </a:spcAft>
              <a:buNone/>
            </a:pPr>
            <a:r>
              <a:rPr lang="en" sz="1100">
                <a:solidFill>
                  <a:schemeClr val="lt2"/>
                </a:solidFill>
              </a:rPr>
              <a:t>Who They Are: Customer who have average metrics across each RFM scores.</a:t>
            </a:r>
            <a:endParaRPr sz="1100">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065875" y="393750"/>
            <a:ext cx="2813400" cy="6846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RFM Analysis</a:t>
            </a:r>
            <a:endParaRPr sz="3200">
              <a:solidFill>
                <a:schemeClr val="lt2"/>
              </a:solidFill>
              <a:latin typeface="Montserrat Medium"/>
              <a:ea typeface="Montserrat Medium"/>
              <a:cs typeface="Montserrat Medium"/>
              <a:sym typeface="Montserrat Medium"/>
            </a:endParaRPr>
          </a:p>
        </p:txBody>
      </p:sp>
      <p:pic>
        <p:nvPicPr>
          <p:cNvPr id="265" name="Google Shape;265;p31"/>
          <p:cNvPicPr preferRelativeResize="0"/>
          <p:nvPr/>
        </p:nvPicPr>
        <p:blipFill rotWithShape="1">
          <a:blip r:embed="rId3">
            <a:alphaModFix/>
          </a:blip>
          <a:srcRect b="0" l="0" r="0" t="0"/>
          <a:stretch/>
        </p:blipFill>
        <p:spPr>
          <a:xfrm>
            <a:off x="1506450" y="965375"/>
            <a:ext cx="6469976" cy="4106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200">
                <a:solidFill>
                  <a:schemeClr val="lt2"/>
                </a:solidFill>
                <a:latin typeface="Montserrat Medium"/>
                <a:ea typeface="Montserrat Medium"/>
                <a:cs typeface="Montserrat Medium"/>
                <a:sym typeface="Montserrat Medium"/>
              </a:rPr>
              <a:t>Flow of Project</a:t>
            </a:r>
            <a:endParaRPr sz="3200">
              <a:solidFill>
                <a:schemeClr val="lt2"/>
              </a:solidFill>
              <a:latin typeface="Montserrat Medium"/>
              <a:ea typeface="Montserrat Medium"/>
              <a:cs typeface="Montserrat Medium"/>
              <a:sym typeface="Montserrat Medium"/>
            </a:endParaRPr>
          </a:p>
        </p:txBody>
      </p:sp>
      <p:sp>
        <p:nvSpPr>
          <p:cNvPr id="142" name="Google Shape;142;p14"/>
          <p:cNvSpPr/>
          <p:nvPr/>
        </p:nvSpPr>
        <p:spPr>
          <a:xfrm>
            <a:off x="285050" y="2850625"/>
            <a:ext cx="8520600" cy="11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6376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229105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9445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559795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7251400" y="2429225"/>
            <a:ext cx="161100" cy="4461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14184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312007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48217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822502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6523375" y="2974550"/>
            <a:ext cx="161100" cy="446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txBox="1"/>
          <p:nvPr/>
        </p:nvSpPr>
        <p:spPr>
          <a:xfrm>
            <a:off x="146900" y="2018375"/>
            <a:ext cx="11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rPr>
              <a:t>Overview</a:t>
            </a:r>
            <a:endParaRPr b="1" sz="1600">
              <a:solidFill>
                <a:schemeClr val="lt2"/>
              </a:solidFill>
            </a:endParaRPr>
          </a:p>
        </p:txBody>
      </p:sp>
      <p:sp>
        <p:nvSpPr>
          <p:cNvPr id="154" name="Google Shape;154;p14"/>
          <p:cNvSpPr txBox="1"/>
          <p:nvPr/>
        </p:nvSpPr>
        <p:spPr>
          <a:xfrm>
            <a:off x="904750" y="3389975"/>
            <a:ext cx="1208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Problem Statement</a:t>
            </a:r>
            <a:endParaRPr b="1" sz="1600">
              <a:solidFill>
                <a:schemeClr val="lt2"/>
              </a:solidFill>
            </a:endParaRPr>
          </a:p>
        </p:txBody>
      </p:sp>
      <p:sp>
        <p:nvSpPr>
          <p:cNvPr id="155" name="Google Shape;155;p14"/>
          <p:cNvSpPr txBox="1"/>
          <p:nvPr/>
        </p:nvSpPr>
        <p:spPr>
          <a:xfrm>
            <a:off x="1742950" y="1789775"/>
            <a:ext cx="1208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Dataset Details</a:t>
            </a:r>
            <a:endParaRPr b="1" sz="1600">
              <a:solidFill>
                <a:schemeClr val="lt2"/>
              </a:solidFill>
            </a:endParaRPr>
          </a:p>
        </p:txBody>
      </p:sp>
      <p:sp>
        <p:nvSpPr>
          <p:cNvPr id="156" name="Google Shape;156;p14"/>
          <p:cNvSpPr txBox="1"/>
          <p:nvPr/>
        </p:nvSpPr>
        <p:spPr>
          <a:xfrm>
            <a:off x="2528350" y="3389975"/>
            <a:ext cx="1379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Exploratory Data Analysis</a:t>
            </a:r>
            <a:endParaRPr b="1" sz="1600">
              <a:solidFill>
                <a:schemeClr val="lt2"/>
              </a:solidFill>
            </a:endParaRPr>
          </a:p>
        </p:txBody>
      </p:sp>
      <p:sp>
        <p:nvSpPr>
          <p:cNvPr id="157" name="Google Shape;157;p14"/>
          <p:cNvSpPr txBox="1"/>
          <p:nvPr/>
        </p:nvSpPr>
        <p:spPr>
          <a:xfrm>
            <a:off x="3197650" y="1789775"/>
            <a:ext cx="16143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Customer Segmentation</a:t>
            </a:r>
            <a:endParaRPr b="1" sz="1600">
              <a:solidFill>
                <a:schemeClr val="lt2"/>
              </a:solidFill>
            </a:endParaRPr>
          </a:p>
        </p:txBody>
      </p:sp>
      <p:sp>
        <p:nvSpPr>
          <p:cNvPr id="158" name="Google Shape;158;p14"/>
          <p:cNvSpPr txBox="1"/>
          <p:nvPr/>
        </p:nvSpPr>
        <p:spPr>
          <a:xfrm>
            <a:off x="4333750" y="3389975"/>
            <a:ext cx="1208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Pipeline</a:t>
            </a:r>
            <a:endParaRPr b="1" sz="1600">
              <a:solidFill>
                <a:schemeClr val="lt2"/>
              </a:solidFill>
            </a:endParaRPr>
          </a:p>
        </p:txBody>
      </p:sp>
      <p:sp>
        <p:nvSpPr>
          <p:cNvPr id="159" name="Google Shape;159;p14"/>
          <p:cNvSpPr txBox="1"/>
          <p:nvPr/>
        </p:nvSpPr>
        <p:spPr>
          <a:xfrm>
            <a:off x="4982825" y="1789775"/>
            <a:ext cx="1379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Feature Engineering</a:t>
            </a:r>
            <a:endParaRPr b="1" sz="1600">
              <a:solidFill>
                <a:schemeClr val="lt2"/>
              </a:solidFill>
            </a:endParaRPr>
          </a:p>
        </p:txBody>
      </p:sp>
      <p:sp>
        <p:nvSpPr>
          <p:cNvPr id="160" name="Google Shape;160;p14"/>
          <p:cNvSpPr txBox="1"/>
          <p:nvPr/>
        </p:nvSpPr>
        <p:spPr>
          <a:xfrm>
            <a:off x="5892250" y="3389975"/>
            <a:ext cx="1379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Feature Importance</a:t>
            </a:r>
            <a:endParaRPr b="1" sz="1600">
              <a:solidFill>
                <a:schemeClr val="lt2"/>
              </a:solidFill>
            </a:endParaRPr>
          </a:p>
        </p:txBody>
      </p:sp>
      <p:sp>
        <p:nvSpPr>
          <p:cNvPr id="161" name="Google Shape;161;p14"/>
          <p:cNvSpPr txBox="1"/>
          <p:nvPr/>
        </p:nvSpPr>
        <p:spPr>
          <a:xfrm>
            <a:off x="6609000" y="1789775"/>
            <a:ext cx="14985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Model and Approaches</a:t>
            </a:r>
            <a:endParaRPr b="1" sz="1600">
              <a:solidFill>
                <a:schemeClr val="lt2"/>
              </a:solidFill>
            </a:endParaRPr>
          </a:p>
        </p:txBody>
      </p:sp>
      <p:sp>
        <p:nvSpPr>
          <p:cNvPr id="162" name="Google Shape;162;p14"/>
          <p:cNvSpPr txBox="1"/>
          <p:nvPr/>
        </p:nvSpPr>
        <p:spPr>
          <a:xfrm>
            <a:off x="7066400" y="3389975"/>
            <a:ext cx="2153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chemeClr val="lt2"/>
                </a:solidFill>
              </a:rPr>
              <a:t>Value to the Business (Recommendations)</a:t>
            </a:r>
            <a:endParaRPr b="1" sz="160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028700" y="393750"/>
            <a:ext cx="7684200" cy="46011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1. Not Engaged </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A huge potential here. Run marketing campaigns to on-board them with good offers to add to the net new customer base.</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2.  Loyal - Your Most Loyal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X3X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Give loyalty points which can be encashed against service charges. </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i="1" lang="en" sz="1411">
                <a:solidFill>
                  <a:schemeClr val="lt2"/>
                </a:solidFill>
                <a:latin typeface="Arial"/>
                <a:ea typeface="Arial"/>
                <a:cs typeface="Arial"/>
                <a:sym typeface="Arial"/>
              </a:rPr>
              <a:t>Run referral program.</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3.  Whales - Your Highest Paying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XX3</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Make it more easier for them by providing free pick-up/drop. Provide additional feel good services. Run programs for new cars.</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4.  Rookies - Your Newest Customers</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31X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For stickiness, offer AMC packages.</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411">
              <a:solidFill>
                <a:schemeClr val="lt2"/>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522">
                <a:solidFill>
                  <a:schemeClr val="lt2"/>
                </a:solidFill>
                <a:latin typeface="Arial"/>
                <a:ea typeface="Arial"/>
                <a:cs typeface="Arial"/>
                <a:sym typeface="Arial"/>
              </a:rPr>
              <a:t>5.  Slipping - Once Loyal, Now Gone</a:t>
            </a:r>
            <a:endParaRPr sz="1522">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b="1" i="1" lang="en" sz="1411">
                <a:solidFill>
                  <a:schemeClr val="lt2"/>
                </a:solidFill>
                <a:latin typeface="Arial"/>
                <a:ea typeface="Arial"/>
                <a:cs typeface="Arial"/>
                <a:sym typeface="Arial"/>
              </a:rPr>
              <a:t>RFM Score: 11X</a:t>
            </a:r>
            <a:endParaRPr sz="1411">
              <a:solidFill>
                <a:schemeClr val="lt2"/>
              </a:solidFill>
              <a:latin typeface="Arial"/>
              <a:ea typeface="Arial"/>
              <a:cs typeface="Arial"/>
              <a:sym typeface="Arial"/>
            </a:endParaRPr>
          </a:p>
          <a:p>
            <a:pPr indent="0" lvl="1" marL="342900" rtl="0" algn="just">
              <a:spcBef>
                <a:spcPts val="0"/>
              </a:spcBef>
              <a:spcAft>
                <a:spcPts val="0"/>
              </a:spcAft>
              <a:buClr>
                <a:srgbClr val="000000"/>
              </a:buClr>
              <a:buFont typeface="Arial"/>
              <a:buNone/>
            </a:pPr>
            <a:r>
              <a:rPr lang="en" sz="1411">
                <a:solidFill>
                  <a:schemeClr val="lt2"/>
                </a:solidFill>
                <a:latin typeface="Arial"/>
                <a:ea typeface="Arial"/>
                <a:cs typeface="Arial"/>
                <a:sym typeface="Arial"/>
              </a:rPr>
              <a:t>Run program to reach out to them to understand what is stopping them from returning. If feedbacks available, analyze to understand the pain points.</a:t>
            </a:r>
            <a:endParaRPr sz="1411">
              <a:solidFill>
                <a:schemeClr val="lt2"/>
              </a:solidFill>
              <a:latin typeface="Arial"/>
              <a:ea typeface="Arial"/>
              <a:cs typeface="Arial"/>
              <a:sym typeface="Arial"/>
            </a:endParaRPr>
          </a:p>
          <a:p>
            <a:pPr indent="0" lvl="0" marL="0" rtl="0" algn="l">
              <a:spcBef>
                <a:spcPts val="0"/>
              </a:spcBef>
              <a:spcAft>
                <a:spcPts val="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6720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Pipeline(Handling Outliers)</a:t>
            </a:r>
            <a:endParaRPr/>
          </a:p>
        </p:txBody>
      </p:sp>
      <p:sp>
        <p:nvSpPr>
          <p:cNvPr id="276" name="Google Shape;276;p33"/>
          <p:cNvSpPr txBox="1"/>
          <p:nvPr/>
        </p:nvSpPr>
        <p:spPr>
          <a:xfrm>
            <a:off x="443900" y="1367000"/>
            <a:ext cx="8432700" cy="8772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lt2"/>
              </a:buClr>
              <a:buSzPts val="1500"/>
              <a:buChar char="●"/>
            </a:pPr>
            <a:r>
              <a:rPr lang="en" sz="1500">
                <a:solidFill>
                  <a:schemeClr val="lt2"/>
                </a:solidFill>
              </a:rPr>
              <a:t>For handling of outliers in the data we used IQR method.</a:t>
            </a:r>
            <a:endParaRPr sz="1500">
              <a:solidFill>
                <a:schemeClr val="lt2"/>
              </a:solidFill>
            </a:endParaRPr>
          </a:p>
          <a:p>
            <a:pPr indent="-323850" lvl="0" marL="457200" rtl="0" algn="l">
              <a:spcBef>
                <a:spcPts val="0"/>
              </a:spcBef>
              <a:spcAft>
                <a:spcPts val="0"/>
              </a:spcAft>
              <a:buClr>
                <a:schemeClr val="lt2"/>
              </a:buClr>
              <a:buSzPts val="1500"/>
              <a:buChar char="●"/>
            </a:pPr>
            <a:r>
              <a:rPr lang="en" sz="1500">
                <a:solidFill>
                  <a:schemeClr val="lt2"/>
                </a:solidFill>
              </a:rPr>
              <a:t>We took the data within the range of 0.001 to 0.999</a:t>
            </a:r>
            <a:endParaRPr sz="1500">
              <a:solidFill>
                <a:schemeClr val="lt2"/>
              </a:solidFill>
            </a:endParaRPr>
          </a:p>
          <a:p>
            <a:pPr indent="0" lvl="0" marL="457200" rtl="0" algn="l">
              <a:spcBef>
                <a:spcPts val="0"/>
              </a:spcBef>
              <a:spcAft>
                <a:spcPts val="0"/>
              </a:spcAft>
              <a:buNone/>
            </a:pPr>
            <a:r>
              <a:t/>
            </a:r>
            <a:endParaRPr sz="1500">
              <a:solidFill>
                <a:schemeClr val="lt2"/>
              </a:solidFill>
            </a:endParaRPr>
          </a:p>
        </p:txBody>
      </p:sp>
      <p:pic>
        <p:nvPicPr>
          <p:cNvPr id="277" name="Google Shape;277;p33"/>
          <p:cNvPicPr preferRelativeResize="0"/>
          <p:nvPr/>
        </p:nvPicPr>
        <p:blipFill>
          <a:blip r:embed="rId3">
            <a:alphaModFix/>
          </a:blip>
          <a:stretch>
            <a:fillRect/>
          </a:stretch>
        </p:blipFill>
        <p:spPr>
          <a:xfrm>
            <a:off x="6345725" y="2259250"/>
            <a:ext cx="2530975" cy="2647950"/>
          </a:xfrm>
          <a:prstGeom prst="rect">
            <a:avLst/>
          </a:prstGeom>
          <a:noFill/>
          <a:ln>
            <a:noFill/>
          </a:ln>
        </p:spPr>
      </p:pic>
      <p:pic>
        <p:nvPicPr>
          <p:cNvPr id="278" name="Google Shape;278;p33"/>
          <p:cNvPicPr preferRelativeResize="0"/>
          <p:nvPr/>
        </p:nvPicPr>
        <p:blipFill>
          <a:blip r:embed="rId4">
            <a:alphaModFix/>
          </a:blip>
          <a:stretch>
            <a:fillRect/>
          </a:stretch>
        </p:blipFill>
        <p:spPr>
          <a:xfrm>
            <a:off x="256675" y="2259250"/>
            <a:ext cx="5394976" cy="2647950"/>
          </a:xfrm>
          <a:prstGeom prst="rect">
            <a:avLst/>
          </a:prstGeom>
          <a:noFill/>
          <a:ln>
            <a:noFill/>
          </a:ln>
        </p:spPr>
      </p:pic>
      <p:sp>
        <p:nvSpPr>
          <p:cNvPr id="279" name="Google Shape;279;p33"/>
          <p:cNvSpPr/>
          <p:nvPr/>
        </p:nvSpPr>
        <p:spPr>
          <a:xfrm>
            <a:off x="5786150" y="3408350"/>
            <a:ext cx="442800" cy="38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type="title"/>
          </p:nvPr>
        </p:nvSpPr>
        <p:spPr>
          <a:xfrm>
            <a:off x="1297500" y="393750"/>
            <a:ext cx="7038900" cy="7341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Feature Engineering</a:t>
            </a:r>
            <a:endParaRPr sz="3200">
              <a:solidFill>
                <a:schemeClr val="lt2"/>
              </a:solidFill>
              <a:latin typeface="Montserrat Medium"/>
              <a:ea typeface="Montserrat Medium"/>
              <a:cs typeface="Montserrat Medium"/>
              <a:sym typeface="Montserrat Medium"/>
            </a:endParaRPr>
          </a:p>
        </p:txBody>
      </p:sp>
      <p:sp>
        <p:nvSpPr>
          <p:cNvPr id="285" name="Google Shape;285;p34"/>
          <p:cNvSpPr txBox="1"/>
          <p:nvPr>
            <p:ph idx="1" type="body"/>
          </p:nvPr>
        </p:nvSpPr>
        <p:spPr>
          <a:xfrm>
            <a:off x="1028700" y="1239400"/>
            <a:ext cx="7671900" cy="353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lt2"/>
                </a:solidFill>
                <a:latin typeface="Arial"/>
                <a:ea typeface="Arial"/>
                <a:cs typeface="Arial"/>
                <a:sym typeface="Arial"/>
              </a:rPr>
              <a:t>Methods Used for Feature Engineering</a:t>
            </a:r>
            <a:endParaRPr b="1" sz="2000">
              <a:solidFill>
                <a:schemeClr val="lt2"/>
              </a:solidFill>
              <a:latin typeface="Arial"/>
              <a:ea typeface="Arial"/>
              <a:cs typeface="Arial"/>
              <a:sym typeface="Arial"/>
            </a:endParaRPr>
          </a:p>
          <a:p>
            <a:pPr indent="-355600" lvl="0" marL="457200" rtl="0" algn="l">
              <a:spcBef>
                <a:spcPts val="1200"/>
              </a:spcBef>
              <a:spcAft>
                <a:spcPts val="0"/>
              </a:spcAft>
              <a:buClr>
                <a:schemeClr val="lt2"/>
              </a:buClr>
              <a:buSzPts val="2000"/>
              <a:buFont typeface="Arial"/>
              <a:buAutoNum type="arabicPeriod"/>
            </a:pPr>
            <a:r>
              <a:rPr b="1" lang="en" sz="2000">
                <a:solidFill>
                  <a:schemeClr val="lt2"/>
                </a:solidFill>
                <a:latin typeface="Arial"/>
                <a:ea typeface="Arial"/>
                <a:cs typeface="Arial"/>
                <a:sym typeface="Arial"/>
              </a:rPr>
              <a:t>One Hot Encoding</a:t>
            </a:r>
            <a:endParaRPr b="1" sz="20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Order Type</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Sales organization</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Item Category</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Target quantity UoM</a:t>
            </a:r>
            <a:endParaRPr sz="100">
              <a:solidFill>
                <a:schemeClr val="lt2"/>
              </a:solidFill>
              <a:latin typeface="Arial"/>
              <a:ea typeface="Arial"/>
              <a:cs typeface="Arial"/>
              <a:sym typeface="Arial"/>
            </a:endParaRPr>
          </a:p>
          <a:p>
            <a:pPr indent="0" lvl="0" marL="0" rtl="0" algn="l">
              <a:spcBef>
                <a:spcPts val="1200"/>
              </a:spcBef>
              <a:spcAft>
                <a:spcPts val="0"/>
              </a:spcAft>
              <a:buNone/>
            </a:pPr>
            <a:r>
              <a:t/>
            </a:r>
            <a:endParaRPr sz="100">
              <a:solidFill>
                <a:schemeClr val="lt2"/>
              </a:solidFill>
              <a:latin typeface="Arial"/>
              <a:ea typeface="Arial"/>
              <a:cs typeface="Arial"/>
              <a:sym typeface="Arial"/>
            </a:endParaRPr>
          </a:p>
          <a:p>
            <a:pPr indent="-342900" lvl="0" marL="457200" rtl="0" algn="l">
              <a:spcBef>
                <a:spcPts val="1200"/>
              </a:spcBef>
              <a:spcAft>
                <a:spcPts val="0"/>
              </a:spcAft>
              <a:buClr>
                <a:schemeClr val="lt2"/>
              </a:buClr>
              <a:buSzPts val="1800"/>
              <a:buFont typeface="Arial"/>
              <a:buAutoNum type="arabicPeriod"/>
            </a:pPr>
            <a:r>
              <a:rPr b="1" lang="en" sz="2000">
                <a:solidFill>
                  <a:schemeClr val="lt2"/>
                </a:solidFill>
                <a:latin typeface="Arial"/>
                <a:ea typeface="Arial"/>
                <a:cs typeface="Arial"/>
                <a:sym typeface="Arial"/>
              </a:rPr>
              <a:t>Frequency Encoding</a:t>
            </a:r>
            <a:endParaRPr sz="1800">
              <a:solidFill>
                <a:schemeClr val="lt2"/>
              </a:solidFill>
              <a:latin typeface="Arial"/>
              <a:ea typeface="Arial"/>
              <a:cs typeface="Arial"/>
              <a:sym typeface="Arial"/>
            </a:endParaRPr>
          </a:p>
          <a:p>
            <a:pPr indent="-342900" lvl="0" marL="914400" rtl="0" algn="l">
              <a:spcBef>
                <a:spcPts val="0"/>
              </a:spcBef>
              <a:spcAft>
                <a:spcPts val="0"/>
              </a:spcAft>
              <a:buClr>
                <a:schemeClr val="lt2"/>
              </a:buClr>
              <a:buSzPts val="1800"/>
              <a:buFont typeface="Arial"/>
              <a:buChar char="❖"/>
            </a:pPr>
            <a:r>
              <a:rPr lang="en" sz="1800">
                <a:solidFill>
                  <a:schemeClr val="lt2"/>
                </a:solidFill>
                <a:latin typeface="Arial"/>
                <a:ea typeface="Arial"/>
                <a:cs typeface="Arial"/>
                <a:sym typeface="Arial"/>
              </a:rPr>
              <a:t>Car Model</a:t>
            </a:r>
            <a:endParaRPr sz="1800">
              <a:solidFill>
                <a:schemeClr val="lt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1297500" y="393750"/>
            <a:ext cx="7038900" cy="70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Feature Importance</a:t>
            </a:r>
            <a:endParaRPr/>
          </a:p>
        </p:txBody>
      </p:sp>
      <p:pic>
        <p:nvPicPr>
          <p:cNvPr id="291" name="Google Shape;291;p35"/>
          <p:cNvPicPr preferRelativeResize="0"/>
          <p:nvPr/>
        </p:nvPicPr>
        <p:blipFill>
          <a:blip r:embed="rId3">
            <a:alphaModFix/>
          </a:blip>
          <a:stretch>
            <a:fillRect/>
          </a:stretch>
        </p:blipFill>
        <p:spPr>
          <a:xfrm>
            <a:off x="4015650" y="1177325"/>
            <a:ext cx="4845650" cy="3743075"/>
          </a:xfrm>
          <a:prstGeom prst="rect">
            <a:avLst/>
          </a:prstGeom>
          <a:noFill/>
          <a:ln>
            <a:noFill/>
          </a:ln>
        </p:spPr>
      </p:pic>
      <p:sp>
        <p:nvSpPr>
          <p:cNvPr id="292" name="Google Shape;292;p35"/>
          <p:cNvSpPr txBox="1"/>
          <p:nvPr/>
        </p:nvSpPr>
        <p:spPr>
          <a:xfrm>
            <a:off x="300900" y="1957050"/>
            <a:ext cx="33339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2"/>
                </a:solidFill>
              </a:rPr>
              <a:t>Methods Used</a:t>
            </a:r>
            <a:endParaRPr b="1" sz="18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Correlation</a:t>
            </a:r>
            <a:r>
              <a:rPr b="1" lang="en" sz="1600">
                <a:solidFill>
                  <a:schemeClr val="lt2"/>
                </a:solidFill>
              </a:rPr>
              <a:t> Matrix(Numerical</a:t>
            </a:r>
            <a:endParaRPr b="1" sz="1600">
              <a:solidFill>
                <a:schemeClr val="lt2"/>
              </a:solidFill>
            </a:endParaRPr>
          </a:p>
          <a:p>
            <a:pPr indent="0" lvl="0" marL="457200" rtl="0" algn="l">
              <a:spcBef>
                <a:spcPts val="0"/>
              </a:spcBef>
              <a:spcAft>
                <a:spcPts val="0"/>
              </a:spcAft>
              <a:buNone/>
            </a:pPr>
            <a:r>
              <a:rPr b="1" lang="en" sz="1600">
                <a:solidFill>
                  <a:schemeClr val="lt2"/>
                </a:solidFill>
              </a:rPr>
              <a:t> Features)</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Extra Trees Regressor</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Decision Tree Regressor</a:t>
            </a:r>
            <a:endParaRPr b="1" sz="1600">
              <a:solidFill>
                <a:schemeClr val="lt2"/>
              </a:solidFill>
            </a:endParaRPr>
          </a:p>
          <a:p>
            <a:pPr indent="-330200" lvl="0" marL="457200" rtl="0" algn="l">
              <a:spcBef>
                <a:spcPts val="0"/>
              </a:spcBef>
              <a:spcAft>
                <a:spcPts val="0"/>
              </a:spcAft>
              <a:buClr>
                <a:schemeClr val="lt2"/>
              </a:buClr>
              <a:buSzPts val="1600"/>
              <a:buChar char="❖"/>
            </a:pPr>
            <a:r>
              <a:rPr b="1" lang="en" sz="1600">
                <a:solidFill>
                  <a:schemeClr val="lt2"/>
                </a:solidFill>
              </a:rPr>
              <a:t>Random Forest Regressor</a:t>
            </a:r>
            <a:endParaRPr b="1" sz="1600">
              <a:solidFill>
                <a:schemeClr val="l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1297500" y="393750"/>
            <a:ext cx="7038900" cy="6846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Model and Approaches</a:t>
            </a:r>
            <a:endParaRPr sz="3200">
              <a:solidFill>
                <a:schemeClr val="lt2"/>
              </a:solidFill>
              <a:latin typeface="Montserrat Medium"/>
              <a:ea typeface="Montserrat Medium"/>
              <a:cs typeface="Montserrat Medium"/>
              <a:sym typeface="Montserrat Medium"/>
            </a:endParaRPr>
          </a:p>
        </p:txBody>
      </p:sp>
      <p:graphicFrame>
        <p:nvGraphicFramePr>
          <p:cNvPr id="298" name="Google Shape;298;p36"/>
          <p:cNvGraphicFramePr/>
          <p:nvPr/>
        </p:nvGraphicFramePr>
        <p:xfrm>
          <a:off x="506325" y="1264850"/>
          <a:ext cx="3000000" cy="3000000"/>
        </p:xfrm>
        <a:graphic>
          <a:graphicData uri="http://schemas.openxmlformats.org/drawingml/2006/table">
            <a:tbl>
              <a:tblPr>
                <a:noFill/>
                <a:tableStyleId>{820397F3-F201-441C-AB6A-13A2904A535A}</a:tableStyleId>
              </a:tblPr>
              <a:tblGrid>
                <a:gridCol w="3817175"/>
                <a:gridCol w="1572275"/>
                <a:gridCol w="1510250"/>
                <a:gridCol w="1373850"/>
              </a:tblGrid>
              <a:tr h="460825">
                <a:tc>
                  <a:txBody>
                    <a:bodyPr/>
                    <a:lstStyle/>
                    <a:p>
                      <a:pPr indent="0" lvl="0" marL="0" rtl="0" algn="l">
                        <a:spcBef>
                          <a:spcPts val="0"/>
                        </a:spcBef>
                        <a:spcAft>
                          <a:spcPts val="0"/>
                        </a:spcAft>
                        <a:buNone/>
                      </a:pPr>
                      <a:r>
                        <a:rPr b="1" lang="en" sz="1600">
                          <a:solidFill>
                            <a:schemeClr val="lt2"/>
                          </a:solidFill>
                        </a:rPr>
                        <a:t>Model</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RMSE Score</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MAE Score</a:t>
                      </a:r>
                      <a:endParaRPr b="1" sz="1600">
                        <a:solidFill>
                          <a:schemeClr val="lt2"/>
                        </a:solidFill>
                      </a:endParaRPr>
                    </a:p>
                  </a:txBody>
                  <a:tcPr marT="91425" marB="91425" marR="91425" marL="91425"/>
                </a:tc>
                <a:tc>
                  <a:txBody>
                    <a:bodyPr/>
                    <a:lstStyle/>
                    <a:p>
                      <a:pPr indent="0" lvl="0" marL="0" rtl="0" algn="l">
                        <a:spcBef>
                          <a:spcPts val="0"/>
                        </a:spcBef>
                        <a:spcAft>
                          <a:spcPts val="0"/>
                        </a:spcAft>
                        <a:buNone/>
                      </a:pPr>
                      <a:r>
                        <a:rPr b="1" lang="en" sz="1600">
                          <a:solidFill>
                            <a:schemeClr val="lt2"/>
                          </a:solidFill>
                        </a:rPr>
                        <a:t>R2 Score</a:t>
                      </a:r>
                      <a:endParaRPr b="1" sz="16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Linear Regression</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2330.87</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973.73</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0.64</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KNeighbors Regressor</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2421.53</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964.74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0.62</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Decision Tree Regression </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2559.34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830.10</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0.42</a:t>
                      </a:r>
                      <a:endParaRPr sz="1500">
                        <a:solidFill>
                          <a:schemeClr val="lt2"/>
                        </a:solidFill>
                      </a:endParaRPr>
                    </a:p>
                  </a:txBody>
                  <a:tcPr marT="91425" marB="91425" marR="91425" marL="91425"/>
                </a:tc>
              </a:tr>
              <a:tr h="460825">
                <a:tc>
                  <a:txBody>
                    <a:bodyPr/>
                    <a:lstStyle/>
                    <a:p>
                      <a:pPr indent="0" lvl="0" marL="0" rtl="0" algn="l">
                        <a:spcBef>
                          <a:spcPts val="0"/>
                        </a:spcBef>
                        <a:spcAft>
                          <a:spcPts val="0"/>
                        </a:spcAft>
                        <a:buNone/>
                      </a:pPr>
                      <a:r>
                        <a:rPr lang="en" sz="1500">
                          <a:solidFill>
                            <a:schemeClr val="lt2"/>
                          </a:solidFill>
                        </a:rPr>
                        <a:t>Random Forest Regression</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1904.27</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702.39</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0.71</a:t>
                      </a:r>
                      <a:endParaRPr sz="1500">
                        <a:solidFill>
                          <a:schemeClr val="lt2"/>
                        </a:solidFill>
                      </a:endParaRPr>
                    </a:p>
                  </a:txBody>
                  <a:tcPr marT="91425" marB="91425" marR="91425" marL="91425"/>
                </a:tc>
              </a:tr>
              <a:tr h="573075">
                <a:tc>
                  <a:txBody>
                    <a:bodyPr/>
                    <a:lstStyle/>
                    <a:p>
                      <a:pPr indent="0" lvl="0" marL="0" rtl="0" algn="l">
                        <a:spcBef>
                          <a:spcPts val="0"/>
                        </a:spcBef>
                        <a:spcAft>
                          <a:spcPts val="0"/>
                        </a:spcAft>
                        <a:buNone/>
                      </a:pPr>
                      <a:r>
                        <a:rPr b="1" lang="en" sz="1500">
                          <a:solidFill>
                            <a:schemeClr val="lt2"/>
                          </a:solidFill>
                        </a:rPr>
                        <a:t>Direct Multioutput Regression with Linear SVR</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3956.2</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1459.46</a:t>
                      </a:r>
                      <a:endParaRPr b="1" sz="1500">
                        <a:solidFill>
                          <a:schemeClr val="lt2"/>
                        </a:solidFill>
                      </a:endParaRPr>
                    </a:p>
                  </a:txBody>
                  <a:tcPr marT="91425" marB="91425" marR="91425" marL="91425"/>
                </a:tc>
                <a:tc>
                  <a:txBody>
                    <a:bodyPr/>
                    <a:lstStyle/>
                    <a:p>
                      <a:pPr indent="0" lvl="0" marL="0" rtl="0" algn="l">
                        <a:spcBef>
                          <a:spcPts val="0"/>
                        </a:spcBef>
                        <a:spcAft>
                          <a:spcPts val="0"/>
                        </a:spcAft>
                        <a:buNone/>
                      </a:pPr>
                      <a:r>
                        <a:rPr b="1" lang="en" sz="1500">
                          <a:solidFill>
                            <a:schemeClr val="lt2"/>
                          </a:solidFill>
                        </a:rPr>
                        <a:t>0.94</a:t>
                      </a:r>
                      <a:endParaRPr b="1" sz="1500">
                        <a:solidFill>
                          <a:schemeClr val="lt2"/>
                        </a:solidFill>
                      </a:endParaRPr>
                    </a:p>
                  </a:txBody>
                  <a:tcPr marT="91425" marB="91425" marR="91425" marL="91425"/>
                </a:tc>
              </a:tr>
              <a:tr h="573075">
                <a:tc>
                  <a:txBody>
                    <a:bodyPr/>
                    <a:lstStyle/>
                    <a:p>
                      <a:pPr indent="0" lvl="0" marL="0" rtl="0" algn="l">
                        <a:spcBef>
                          <a:spcPts val="0"/>
                        </a:spcBef>
                        <a:spcAft>
                          <a:spcPts val="0"/>
                        </a:spcAft>
                        <a:buNone/>
                      </a:pPr>
                      <a:r>
                        <a:rPr lang="en" sz="1500">
                          <a:solidFill>
                            <a:schemeClr val="lt2"/>
                          </a:solidFill>
                        </a:rPr>
                        <a:t>Chained Multioutput Regression with Linear SVR</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3644.4</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2603.06</a:t>
                      </a:r>
                      <a:endParaRPr sz="1500">
                        <a:solidFill>
                          <a:schemeClr val="lt2"/>
                        </a:solidFill>
                      </a:endParaRPr>
                    </a:p>
                  </a:txBody>
                  <a:tcPr marT="91425" marB="91425" marR="91425" marL="91425"/>
                </a:tc>
                <a:tc>
                  <a:txBody>
                    <a:bodyPr/>
                    <a:lstStyle/>
                    <a:p>
                      <a:pPr indent="0" lvl="0" marL="0" rtl="0" algn="l">
                        <a:spcBef>
                          <a:spcPts val="0"/>
                        </a:spcBef>
                        <a:spcAft>
                          <a:spcPts val="0"/>
                        </a:spcAft>
                        <a:buNone/>
                      </a:pPr>
                      <a:r>
                        <a:rPr lang="en" sz="1500">
                          <a:solidFill>
                            <a:schemeClr val="lt2"/>
                          </a:solidFill>
                        </a:rPr>
                        <a:t>0.85</a:t>
                      </a:r>
                      <a:endParaRPr sz="1500">
                        <a:solidFill>
                          <a:schemeClr val="lt2"/>
                        </a:solidFill>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1297500" y="317550"/>
            <a:ext cx="7038900" cy="596100"/>
          </a:xfrm>
          <a:prstGeom prst="rect">
            <a:avLst/>
          </a:prstGeom>
        </p:spPr>
        <p:txBody>
          <a:bodyPr anchorCtr="0" anchor="t" bIns="91425" lIns="91425" spcFirstLastPara="1" rIns="91425" wrap="square" tIns="91425">
            <a:normAutofit fontScale="90000"/>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Deployment</a:t>
            </a:r>
            <a:endParaRPr sz="3200">
              <a:solidFill>
                <a:schemeClr val="lt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t/>
            </a:r>
            <a:endParaRPr sz="3200">
              <a:solidFill>
                <a:schemeClr val="lt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None/>
            </a:pPr>
            <a:r>
              <a:t/>
            </a:r>
            <a:endParaRPr sz="3200">
              <a:solidFill>
                <a:schemeClr val="lt2"/>
              </a:solidFill>
              <a:latin typeface="Montserrat Medium"/>
              <a:ea typeface="Montserrat Medium"/>
              <a:cs typeface="Montserrat Medium"/>
              <a:sym typeface="Montserrat Medium"/>
            </a:endParaRPr>
          </a:p>
        </p:txBody>
      </p:sp>
      <p:pic>
        <p:nvPicPr>
          <p:cNvPr id="304" name="Google Shape;304;p37"/>
          <p:cNvPicPr preferRelativeResize="0"/>
          <p:nvPr/>
        </p:nvPicPr>
        <p:blipFill>
          <a:blip r:embed="rId3">
            <a:alphaModFix/>
          </a:blip>
          <a:stretch>
            <a:fillRect/>
          </a:stretch>
        </p:blipFill>
        <p:spPr>
          <a:xfrm>
            <a:off x="561100" y="989875"/>
            <a:ext cx="8278275" cy="3861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1297500" y="317550"/>
            <a:ext cx="7038900" cy="734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chemeClr val="lt2"/>
                </a:solidFill>
                <a:latin typeface="Montserrat Medium"/>
                <a:ea typeface="Montserrat Medium"/>
                <a:cs typeface="Montserrat Medium"/>
                <a:sym typeface="Montserrat Medium"/>
              </a:rPr>
              <a:t>Key Recommendation</a:t>
            </a:r>
            <a:endParaRPr sz="3200">
              <a:solidFill>
                <a:schemeClr val="lt2"/>
              </a:solidFill>
              <a:latin typeface="Montserrat Medium"/>
              <a:ea typeface="Montserrat Medium"/>
              <a:cs typeface="Montserrat Medium"/>
              <a:sym typeface="Montserrat Medium"/>
            </a:endParaRPr>
          </a:p>
        </p:txBody>
      </p:sp>
      <p:sp>
        <p:nvSpPr>
          <p:cNvPr id="310" name="Google Shape;310;p38"/>
          <p:cNvSpPr txBox="1"/>
          <p:nvPr>
            <p:ph idx="1" type="body"/>
          </p:nvPr>
        </p:nvSpPr>
        <p:spPr>
          <a:xfrm>
            <a:off x="841675" y="1262500"/>
            <a:ext cx="7855500" cy="3448500"/>
          </a:xfrm>
          <a:prstGeom prst="rect">
            <a:avLst/>
          </a:prstGeom>
        </p:spPr>
        <p:txBody>
          <a:bodyPr anchorCtr="0" anchor="t" bIns="91425" lIns="91425" spcFirstLastPara="1" rIns="91425" wrap="square" tIns="91425">
            <a:normAutofit lnSpcReduction="10000"/>
          </a:bodyPr>
          <a:lstStyle/>
          <a:p>
            <a:pPr indent="-317500" lvl="0" marL="457200" rtl="0" algn="l">
              <a:lnSpc>
                <a:spcPct val="100000"/>
              </a:lnSpc>
              <a:spcBef>
                <a:spcPts val="0"/>
              </a:spcBef>
              <a:spcAft>
                <a:spcPts val="0"/>
              </a:spcAft>
              <a:buClr>
                <a:schemeClr val="lt2"/>
              </a:buClr>
              <a:buSzPts val="1400"/>
              <a:buFont typeface="Lato"/>
              <a:buChar char="●"/>
            </a:pPr>
            <a:r>
              <a:rPr lang="en" sz="1400">
                <a:solidFill>
                  <a:schemeClr val="lt2"/>
                </a:solidFill>
              </a:rPr>
              <a:t>Camp Outdoor has 2 most no. of invoices which brought large number of revenue.Hence we recommend the marketing team to </a:t>
            </a:r>
            <a:r>
              <a:rPr b="1" lang="en" sz="1400">
                <a:solidFill>
                  <a:schemeClr val="lt2"/>
                </a:solidFill>
              </a:rPr>
              <a:t>increase the no. of outdoor service camps </a:t>
            </a:r>
            <a:r>
              <a:rPr lang="en" sz="1400">
                <a:solidFill>
                  <a:schemeClr val="lt2"/>
                </a:solidFill>
              </a:rPr>
              <a:t>to maximize reach and profits.</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The South zone has highest parts value and service counts too.Thus we suggest the inventory department that inventory for Southern States be increased.</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Saravanan has brought highest total value hence we can suggest the human resource department to compensate him with rewards/bonus .</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l">
              <a:lnSpc>
                <a:spcPct val="100000"/>
              </a:lnSpc>
              <a:spcBef>
                <a:spcPts val="0"/>
              </a:spcBef>
              <a:spcAft>
                <a:spcPts val="0"/>
              </a:spcAft>
              <a:buClr>
                <a:schemeClr val="lt2"/>
              </a:buClr>
              <a:buSzPts val="1400"/>
              <a:buFont typeface="Arial"/>
              <a:buChar char="●"/>
            </a:pPr>
            <a:r>
              <a:rPr lang="en" sz="1400">
                <a:solidFill>
                  <a:schemeClr val="lt2"/>
                </a:solidFill>
              </a:rPr>
              <a:t>New upcoming plants can be planned accordingly keeping in mind the cities on the basis of KM readings.</a:t>
            </a:r>
            <a:endParaRPr sz="1400">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a:p>
            <a:pPr indent="-317500" lvl="0" marL="457200" rtl="0" algn="just">
              <a:lnSpc>
                <a:spcPct val="100000"/>
              </a:lnSpc>
              <a:spcBef>
                <a:spcPts val="0"/>
              </a:spcBef>
              <a:spcAft>
                <a:spcPts val="0"/>
              </a:spcAft>
              <a:buClr>
                <a:schemeClr val="lt2"/>
              </a:buClr>
              <a:buSzPts val="1400"/>
              <a:buFont typeface="Lato"/>
              <a:buChar char="●"/>
            </a:pPr>
            <a:r>
              <a:rPr i="1" lang="en" sz="1411">
                <a:solidFill>
                  <a:schemeClr val="lt2"/>
                </a:solidFill>
              </a:rPr>
              <a:t>A huge potential for Not engaged clients. Run marketing campaigns to on-board them with good offers to add to the net new customer base.</a:t>
            </a:r>
            <a:endParaRPr sz="1411">
              <a:solidFill>
                <a:schemeClr val="lt2"/>
              </a:solidFill>
            </a:endParaRPr>
          </a:p>
          <a:p>
            <a:pPr indent="0" lvl="0" marL="457200" rtl="0" algn="l">
              <a:lnSpc>
                <a:spcPct val="100000"/>
              </a:lnSpc>
              <a:spcBef>
                <a:spcPts val="0"/>
              </a:spcBef>
              <a:spcAft>
                <a:spcPts val="0"/>
              </a:spcAft>
              <a:buNone/>
            </a:pPr>
            <a:r>
              <a:t/>
            </a:r>
            <a:endParaRPr sz="1400">
              <a:solidFill>
                <a:schemeClr val="lt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Future Scope</a:t>
            </a:r>
            <a:endParaRPr sz="3200">
              <a:solidFill>
                <a:schemeClr val="lt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a:p>
        </p:txBody>
      </p:sp>
      <p:sp>
        <p:nvSpPr>
          <p:cNvPr id="316" name="Google Shape;316;p39"/>
          <p:cNvSpPr txBox="1"/>
          <p:nvPr>
            <p:ph idx="1" type="body"/>
          </p:nvPr>
        </p:nvSpPr>
        <p:spPr>
          <a:xfrm>
            <a:off x="920850" y="1567550"/>
            <a:ext cx="7415400" cy="29112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Inventory Management for optimal parts distribution across all plants.</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More granular customer segmentation .</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a:p>
            <a:pPr indent="-330200" lvl="0" marL="457200" rtl="0" algn="l">
              <a:lnSpc>
                <a:spcPct val="100000"/>
              </a:lnSpc>
              <a:spcBef>
                <a:spcPts val="0"/>
              </a:spcBef>
              <a:spcAft>
                <a:spcPts val="0"/>
              </a:spcAft>
              <a:buClr>
                <a:schemeClr val="lt2"/>
              </a:buClr>
              <a:buSzPts val="1600"/>
              <a:buFont typeface="Arial"/>
              <a:buChar char="❖"/>
            </a:pPr>
            <a:r>
              <a:rPr b="1" lang="en" sz="1600">
                <a:solidFill>
                  <a:schemeClr val="lt2"/>
                </a:solidFill>
                <a:latin typeface="Arial"/>
                <a:ea typeface="Arial"/>
                <a:cs typeface="Arial"/>
                <a:sym typeface="Arial"/>
              </a:rPr>
              <a:t>Recommender system for new plants.</a:t>
            </a:r>
            <a:endParaRPr b="1" sz="1600">
              <a:solidFill>
                <a:schemeClr val="lt2"/>
              </a:solidFill>
              <a:latin typeface="Arial"/>
              <a:ea typeface="Arial"/>
              <a:cs typeface="Arial"/>
              <a:sym typeface="Arial"/>
            </a:endParaRPr>
          </a:p>
          <a:p>
            <a:pPr indent="0" lvl="0" marL="457200" rtl="0" algn="l">
              <a:lnSpc>
                <a:spcPct val="100000"/>
              </a:lnSpc>
              <a:spcBef>
                <a:spcPts val="0"/>
              </a:spcBef>
              <a:spcAft>
                <a:spcPts val="0"/>
              </a:spcAft>
              <a:buNone/>
            </a:pPr>
            <a:r>
              <a:t/>
            </a:r>
            <a:endParaRPr b="1" sz="1600">
              <a:solidFill>
                <a:schemeClr val="l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Useful Links</a:t>
            </a:r>
            <a:endParaRPr sz="3200">
              <a:solidFill>
                <a:schemeClr val="lt2"/>
              </a:solidFill>
              <a:latin typeface="Montserrat Medium"/>
              <a:ea typeface="Montserrat Medium"/>
              <a:cs typeface="Montserrat Medium"/>
              <a:sym typeface="Montserrat Medium"/>
            </a:endParaRPr>
          </a:p>
        </p:txBody>
      </p:sp>
      <p:sp>
        <p:nvSpPr>
          <p:cNvPr id="322" name="Google Shape;322;p40"/>
          <p:cNvSpPr txBox="1"/>
          <p:nvPr>
            <p:ph idx="1" type="body"/>
          </p:nvPr>
        </p:nvSpPr>
        <p:spPr>
          <a:xfrm>
            <a:off x="458575" y="1425300"/>
            <a:ext cx="8279100" cy="329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Multi Output</a:t>
            </a:r>
            <a:r>
              <a:rPr lang="en" sz="1500">
                <a:solidFill>
                  <a:schemeClr val="lt2"/>
                </a:solidFill>
                <a:latin typeface="Arial"/>
                <a:ea typeface="Arial"/>
                <a:cs typeface="Arial"/>
                <a:sym typeface="Arial"/>
              </a:rPr>
              <a:t> </a:t>
            </a:r>
            <a:r>
              <a:rPr lang="en" sz="1500">
                <a:solidFill>
                  <a:schemeClr val="lt2"/>
                </a:solidFill>
                <a:latin typeface="Arial"/>
                <a:ea typeface="Arial"/>
                <a:cs typeface="Arial"/>
                <a:sym typeface="Arial"/>
              </a:rPr>
              <a:t>Regression Model by Jason Brownlee : </a:t>
            </a:r>
            <a:r>
              <a:rPr lang="en" sz="1500" u="sng">
                <a:solidFill>
                  <a:schemeClr val="hlink"/>
                </a:solidFill>
                <a:latin typeface="Arial"/>
                <a:ea typeface="Arial"/>
                <a:cs typeface="Arial"/>
                <a:sym typeface="Arial"/>
                <a:hlinkClick r:id="rId3"/>
              </a:rPr>
              <a:t>https://machinelearningmastery.com/multi-output-regression-models-with-python/</a:t>
            </a:r>
            <a:endParaRPr sz="1500">
              <a:latin typeface="Arial"/>
              <a:ea typeface="Arial"/>
              <a:cs typeface="Arial"/>
              <a:sym typeface="Arial"/>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Multi Output Regression Model explanation by Krish Naik : </a:t>
            </a:r>
            <a:r>
              <a:rPr lang="en" sz="1500" u="sng">
                <a:solidFill>
                  <a:schemeClr val="hlink"/>
                </a:solidFill>
                <a:latin typeface="Arial"/>
                <a:ea typeface="Arial"/>
                <a:cs typeface="Arial"/>
                <a:sym typeface="Arial"/>
                <a:hlinkClick r:id="rId4"/>
              </a:rPr>
              <a:t>https://www.youtube.com/watch?v=26J3bcqhfLE</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Mahindra First Choice Prediction Project :</a:t>
            </a:r>
            <a:r>
              <a:rPr lang="en" sz="1500" u="sng">
                <a:solidFill>
                  <a:schemeClr val="hlink"/>
                </a:solidFill>
                <a:latin typeface="Arial"/>
                <a:ea typeface="Arial"/>
                <a:cs typeface="Arial"/>
                <a:sym typeface="Arial"/>
              </a:rPr>
              <a:t> </a:t>
            </a:r>
            <a:r>
              <a:rPr lang="en" sz="1500" u="sng">
                <a:solidFill>
                  <a:schemeClr val="hlink"/>
                </a:solidFill>
                <a:latin typeface="Arial"/>
                <a:ea typeface="Arial"/>
                <a:cs typeface="Arial"/>
                <a:sym typeface="Arial"/>
                <a:hlinkClick r:id="rId5"/>
              </a:rPr>
              <a:t>https://mahindrafirstchoice.herokuapp.com/</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Github Link for Capstone Project : </a:t>
            </a:r>
            <a:r>
              <a:rPr lang="en" sz="1500" u="sng">
                <a:solidFill>
                  <a:schemeClr val="hlink"/>
                </a:solidFill>
                <a:latin typeface="Arial"/>
                <a:ea typeface="Arial"/>
                <a:cs typeface="Arial"/>
                <a:sym typeface="Arial"/>
                <a:hlinkClick r:id="rId6"/>
              </a:rPr>
              <a:t>https://github.com/RounakPython/Capstone_Project_Mahindra_First_Choice_Services</a:t>
            </a:r>
            <a:endParaRPr/>
          </a:p>
          <a:p>
            <a:pPr indent="-311150" lvl="0" marL="457200" rtl="0" algn="l">
              <a:spcBef>
                <a:spcPts val="0"/>
              </a:spcBef>
              <a:spcAft>
                <a:spcPts val="0"/>
              </a:spcAft>
              <a:buSzPts val="1300"/>
              <a:buChar char="❖"/>
            </a:pPr>
            <a:r>
              <a:rPr lang="en" sz="1500">
                <a:solidFill>
                  <a:schemeClr val="lt2"/>
                </a:solidFill>
                <a:latin typeface="Arial"/>
                <a:ea typeface="Arial"/>
                <a:cs typeface="Arial"/>
                <a:sym typeface="Arial"/>
              </a:rPr>
              <a:t>Tableau Public Dashboard for Capstone EDA : </a:t>
            </a:r>
            <a:r>
              <a:rPr lang="en" sz="1500" u="sng">
                <a:solidFill>
                  <a:schemeClr val="hlink"/>
                </a:solidFill>
                <a:latin typeface="Arial"/>
                <a:ea typeface="Arial"/>
                <a:cs typeface="Arial"/>
                <a:sym typeface="Arial"/>
                <a:hlinkClick r:id="rId7"/>
              </a:rPr>
              <a:t>https://public.tableau.com/profile/rounak.sharma#!/vizhome/Capstone_Project_Mahindra_First_Choice_Services/Capstone_EDA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nvSpPr>
        <p:spPr>
          <a:xfrm>
            <a:off x="3822550" y="1496300"/>
            <a:ext cx="4641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lt2"/>
                </a:solidFill>
                <a:latin typeface="Montserrat Black"/>
                <a:ea typeface="Montserrat Black"/>
                <a:cs typeface="Montserrat Black"/>
                <a:sym typeface="Montserrat Black"/>
              </a:rPr>
              <a:t>Thank You For Your Patience!</a:t>
            </a:r>
            <a:endParaRPr sz="4000">
              <a:solidFill>
                <a:schemeClr val="lt2"/>
              </a:solidFill>
              <a:latin typeface="Montserrat Black"/>
              <a:ea typeface="Montserrat Black"/>
              <a:cs typeface="Montserrat Black"/>
              <a:sym typeface="Montserra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1297500" y="393750"/>
            <a:ext cx="7038900" cy="709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Business Overview</a:t>
            </a:r>
            <a:endParaRPr sz="3200">
              <a:solidFill>
                <a:schemeClr val="lt2"/>
              </a:solidFill>
              <a:latin typeface="Montserrat Medium"/>
              <a:ea typeface="Montserrat Medium"/>
              <a:cs typeface="Montserrat Medium"/>
              <a:sym typeface="Montserrat Medium"/>
            </a:endParaRPr>
          </a:p>
        </p:txBody>
      </p:sp>
      <p:sp>
        <p:nvSpPr>
          <p:cNvPr id="168" name="Google Shape;168;p15"/>
          <p:cNvSpPr txBox="1"/>
          <p:nvPr>
            <p:ph idx="1" type="body"/>
          </p:nvPr>
        </p:nvSpPr>
        <p:spPr>
          <a:xfrm>
            <a:off x="830400" y="1462500"/>
            <a:ext cx="7808400" cy="3210000"/>
          </a:xfrm>
          <a:prstGeom prst="rect">
            <a:avLst/>
          </a:prstGeom>
        </p:spPr>
        <p:txBody>
          <a:bodyPr anchorCtr="0" anchor="t" bIns="91425" lIns="91425" spcFirstLastPara="1" rIns="91425" wrap="square" tIns="91425">
            <a:noAutofit/>
          </a:bodyPr>
          <a:lstStyle/>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Mahindra First Choice Services (MFC Services) is a part of the USD 20.7 billion Mahindra group and is India's largest chain of multi-brand car and two-wheeler service workshops with a network of 500 franchise partners present in over 350 towns across 26 states.</a:t>
            </a:r>
            <a:endParaRPr sz="1500">
              <a:solidFill>
                <a:schemeClr val="lt2"/>
              </a:solidFill>
              <a:latin typeface="Arial"/>
              <a:ea typeface="Arial"/>
              <a:cs typeface="Arial"/>
              <a:sym typeface="Arial"/>
            </a:endParaRPr>
          </a:p>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Each four-wheeler service workshop is spread over an area of 7000 sq. ft- 15000 sq. ft and two-wheeler workshop area ranges from 600 sq. ft- 1200 sqft. MFC Services poised to deliver world-class automobile maintenance and service solutions.</a:t>
            </a:r>
            <a:endParaRPr sz="1500">
              <a:solidFill>
                <a:schemeClr val="lt2"/>
              </a:solidFill>
              <a:latin typeface="Arial"/>
              <a:ea typeface="Arial"/>
              <a:cs typeface="Arial"/>
              <a:sym typeface="Arial"/>
            </a:endParaRPr>
          </a:p>
          <a:p>
            <a:pPr indent="-323850" lvl="0" marL="457200" rtl="0" algn="just">
              <a:lnSpc>
                <a:spcPct val="115714"/>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At MFC Services, customers can save up to 20 percent servicing costs as compared to authorized service centers. With the motto to provide right inspection, right parts and right billing, Car and Bike owners can now 'Make the Right Choice' by choosing MFC Services to solve their woes.</a:t>
            </a:r>
            <a:endParaRPr sz="1500">
              <a:solidFill>
                <a:schemeClr val="lt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Problem Definition</a:t>
            </a:r>
            <a:endParaRPr sz="3200">
              <a:solidFill>
                <a:schemeClr val="lt2"/>
              </a:solidFill>
              <a:latin typeface="Montserrat Medium"/>
              <a:ea typeface="Montserrat Medium"/>
              <a:cs typeface="Montserrat Medium"/>
              <a:sym typeface="Montserrat Medium"/>
            </a:endParaRPr>
          </a:p>
        </p:txBody>
      </p:sp>
      <p:sp>
        <p:nvSpPr>
          <p:cNvPr id="174" name="Google Shape;174;p16"/>
          <p:cNvSpPr txBox="1"/>
          <p:nvPr>
            <p:ph idx="1" type="body"/>
          </p:nvPr>
        </p:nvSpPr>
        <p:spPr>
          <a:xfrm>
            <a:off x="311700" y="1552500"/>
            <a:ext cx="8520600" cy="3016500"/>
          </a:xfrm>
          <a:prstGeom prst="rect">
            <a:avLst/>
          </a:prstGeom>
        </p:spPr>
        <p:txBody>
          <a:bodyPr anchorCtr="0" anchor="t" bIns="91425" lIns="91425" spcFirstLastPara="1" rIns="91425" wrap="square" tIns="91425">
            <a:normAutofit fontScale="55000" lnSpcReduction="20000"/>
          </a:bodyPr>
          <a:lstStyle/>
          <a:p>
            <a:pPr indent="0" lvl="0" marL="0" marR="0" rtl="0" algn="just">
              <a:lnSpc>
                <a:spcPct val="116000"/>
              </a:lnSpc>
              <a:spcBef>
                <a:spcPts val="0"/>
              </a:spcBef>
              <a:spcAft>
                <a:spcPts val="0"/>
              </a:spcAft>
              <a:buNone/>
            </a:pPr>
            <a:r>
              <a:rPr b="1" lang="en" sz="2628">
                <a:solidFill>
                  <a:schemeClr val="lt2"/>
                </a:solidFill>
                <a:latin typeface="Arial"/>
                <a:ea typeface="Arial"/>
                <a:cs typeface="Arial"/>
                <a:sym typeface="Arial"/>
              </a:rPr>
              <a:t>Customer Segmentation</a:t>
            </a:r>
            <a:endParaRPr b="1" sz="2628">
              <a:solidFill>
                <a:schemeClr val="lt2"/>
              </a:solidFill>
              <a:latin typeface="Arial"/>
              <a:ea typeface="Arial"/>
              <a:cs typeface="Arial"/>
              <a:sym typeface="Arial"/>
            </a:endParaRPr>
          </a:p>
          <a:p>
            <a:pPr indent="0" lvl="0" marL="0" marR="0" rtl="0" algn="just">
              <a:lnSpc>
                <a:spcPct val="116000"/>
              </a:lnSpc>
              <a:spcBef>
                <a:spcPts val="0"/>
              </a:spcBef>
              <a:spcAft>
                <a:spcPts val="0"/>
              </a:spcAft>
              <a:buNone/>
            </a:pPr>
            <a:r>
              <a:t/>
            </a:r>
            <a:endParaRPr b="1" sz="2628">
              <a:solidFill>
                <a:schemeClr val="lt2"/>
              </a:solidFill>
              <a:latin typeface="Arial"/>
              <a:ea typeface="Arial"/>
              <a:cs typeface="Arial"/>
              <a:sym typeface="Arial"/>
            </a:endParaRPr>
          </a:p>
          <a:p>
            <a:pPr indent="0" lvl="0" marL="0" rtl="0" algn="just">
              <a:lnSpc>
                <a:spcPct val="116000"/>
              </a:lnSpc>
              <a:spcBef>
                <a:spcPts val="0"/>
              </a:spcBef>
              <a:spcAft>
                <a:spcPts val="0"/>
              </a:spcAft>
              <a:buNone/>
            </a:pPr>
            <a:r>
              <a:rPr lang="en" sz="2171">
                <a:solidFill>
                  <a:schemeClr val="lt2"/>
                </a:solidFill>
              </a:rPr>
              <a:t>The idea is to segment customers based on when their last purchase was(Recency), how often they’ve purchased in the past(Frequency)  and how much they spent(Monetary).</a:t>
            </a:r>
            <a:endParaRPr sz="2100">
              <a:solidFill>
                <a:srgbClr val="E7E6E6"/>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E7E6E6"/>
              </a:solidFill>
              <a:latin typeface="Arial"/>
              <a:ea typeface="Arial"/>
              <a:cs typeface="Arial"/>
              <a:sym typeface="Arial"/>
            </a:endParaRPr>
          </a:p>
          <a:p>
            <a:pPr indent="0" lvl="0" marL="0" rtl="0" algn="just">
              <a:lnSpc>
                <a:spcPct val="100000"/>
              </a:lnSpc>
              <a:spcBef>
                <a:spcPts val="0"/>
              </a:spcBef>
              <a:spcAft>
                <a:spcPts val="0"/>
              </a:spcAft>
              <a:buNone/>
            </a:pPr>
            <a:r>
              <a:t/>
            </a:r>
            <a:endParaRPr sz="1200">
              <a:solidFill>
                <a:srgbClr val="E7E6E6"/>
              </a:solidFill>
              <a:latin typeface="Arial"/>
              <a:ea typeface="Arial"/>
              <a:cs typeface="Arial"/>
              <a:sym typeface="Arial"/>
            </a:endParaRPr>
          </a:p>
          <a:p>
            <a:pPr indent="0" lvl="0" marL="0" rtl="0" algn="just">
              <a:lnSpc>
                <a:spcPct val="100000"/>
              </a:lnSpc>
              <a:spcBef>
                <a:spcPts val="0"/>
              </a:spcBef>
              <a:spcAft>
                <a:spcPts val="0"/>
              </a:spcAft>
              <a:buClr>
                <a:srgbClr val="000000"/>
              </a:buClr>
              <a:buFont typeface="Arial"/>
              <a:buNone/>
            </a:pPr>
            <a:r>
              <a:t/>
            </a:r>
            <a:endParaRPr sz="1200">
              <a:solidFill>
                <a:srgbClr val="E7E6E6"/>
              </a:solidFill>
              <a:latin typeface="Arial"/>
              <a:ea typeface="Arial"/>
              <a:cs typeface="Arial"/>
              <a:sym typeface="Arial"/>
            </a:endParaRPr>
          </a:p>
          <a:p>
            <a:pPr indent="0" lvl="0" marL="0" rtl="0" algn="just">
              <a:lnSpc>
                <a:spcPct val="135714"/>
              </a:lnSpc>
              <a:spcBef>
                <a:spcPts val="0"/>
              </a:spcBef>
              <a:spcAft>
                <a:spcPts val="0"/>
              </a:spcAft>
              <a:buNone/>
            </a:pPr>
            <a:r>
              <a:rPr b="1" lang="en" sz="2550">
                <a:solidFill>
                  <a:schemeClr val="lt2"/>
                </a:solidFill>
                <a:latin typeface="Arial"/>
                <a:ea typeface="Arial"/>
                <a:cs typeface="Arial"/>
                <a:sym typeface="Arial"/>
              </a:rPr>
              <a:t>Service time and cost Prediction</a:t>
            </a:r>
            <a:endParaRPr b="1" sz="255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t/>
            </a:r>
            <a:endParaRPr b="1" sz="255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rPr lang="en" sz="2171">
                <a:solidFill>
                  <a:schemeClr val="lt2"/>
                </a:solidFill>
              </a:rPr>
              <a:t>Building a machine learning model for </a:t>
            </a:r>
            <a:r>
              <a:rPr b="1" lang="en" sz="2171">
                <a:solidFill>
                  <a:schemeClr val="lt2"/>
                </a:solidFill>
              </a:rPr>
              <a:t>Multi-Output Regression</a:t>
            </a:r>
            <a:r>
              <a:rPr lang="en" sz="2171">
                <a:solidFill>
                  <a:schemeClr val="lt2"/>
                </a:solidFill>
              </a:rPr>
              <a:t> to predict the total cost of the service and time required to complete that service.</a:t>
            </a:r>
            <a:endParaRPr sz="2171">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lnSpc>
                <a:spcPct val="135714"/>
              </a:lnSpc>
              <a:spcBef>
                <a:spcPts val="0"/>
              </a:spcBef>
              <a:spcAft>
                <a:spcPts val="0"/>
              </a:spcAft>
              <a:buNone/>
            </a:pPr>
            <a:r>
              <a:t/>
            </a:r>
            <a:endParaRPr sz="1600">
              <a:solidFill>
                <a:schemeClr val="lt2"/>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Key Stakeholders</a:t>
            </a:r>
            <a:endParaRPr sz="3200">
              <a:solidFill>
                <a:schemeClr val="lt2"/>
              </a:solidFill>
              <a:latin typeface="Montserrat Medium"/>
              <a:ea typeface="Montserrat Medium"/>
              <a:cs typeface="Montserrat Medium"/>
              <a:sym typeface="Montserrat Medium"/>
            </a:endParaRPr>
          </a:p>
        </p:txBody>
      </p:sp>
      <p:sp>
        <p:nvSpPr>
          <p:cNvPr id="180" name="Google Shape;180;p17"/>
          <p:cNvSpPr txBox="1"/>
          <p:nvPr>
            <p:ph idx="1" type="body"/>
          </p:nvPr>
        </p:nvSpPr>
        <p:spPr>
          <a:xfrm>
            <a:off x="311700" y="1552500"/>
            <a:ext cx="8520600" cy="3016500"/>
          </a:xfrm>
          <a:prstGeom prst="rect">
            <a:avLst/>
          </a:prstGeom>
        </p:spPr>
        <p:txBody>
          <a:bodyPr anchorCtr="0" anchor="t" bIns="91425" lIns="91425" spcFirstLastPara="1" rIns="91425" wrap="square" tIns="91425">
            <a:normAutofit/>
          </a:bodyPr>
          <a:lstStyle/>
          <a:p>
            <a:pPr indent="0" lvl="0" marL="0" rtl="0" algn="l">
              <a:spcBef>
                <a:spcPts val="600"/>
              </a:spcBef>
              <a:spcAft>
                <a:spcPts val="0"/>
              </a:spcAft>
              <a:buNone/>
            </a:pPr>
            <a:r>
              <a:rPr lang="en" sz="1600">
                <a:solidFill>
                  <a:schemeClr val="lt2"/>
                </a:solidFill>
              </a:rPr>
              <a:t>We have identified the following as out key stakeholders in our problem</a:t>
            </a:r>
            <a:endParaRPr sz="1600">
              <a:solidFill>
                <a:schemeClr val="lt2"/>
              </a:solidFill>
            </a:endParaRPr>
          </a:p>
          <a:p>
            <a:pPr indent="0" lvl="0" marL="457200" rtl="0" algn="l">
              <a:spcBef>
                <a:spcPts val="600"/>
              </a:spcBef>
              <a:spcAft>
                <a:spcPts val="0"/>
              </a:spcAft>
              <a:buNone/>
            </a:pPr>
            <a:r>
              <a:t/>
            </a:r>
            <a:endParaRPr b="1" sz="200">
              <a:solidFill>
                <a:schemeClr val="lt2"/>
              </a:solidFill>
            </a:endParaRPr>
          </a:p>
          <a:p>
            <a:pPr indent="-330200" lvl="0" marL="457200" rtl="0" algn="l">
              <a:spcBef>
                <a:spcPts val="600"/>
              </a:spcBef>
              <a:spcAft>
                <a:spcPts val="0"/>
              </a:spcAft>
              <a:buClr>
                <a:schemeClr val="lt2"/>
              </a:buClr>
              <a:buSzPts val="1600"/>
              <a:buFont typeface="Average"/>
              <a:buChar char="●"/>
            </a:pPr>
            <a:r>
              <a:rPr b="1" lang="en" sz="1600">
                <a:solidFill>
                  <a:schemeClr val="lt2"/>
                </a:solidFill>
              </a:rPr>
              <a:t>Chief Financial Officer (CFO)</a:t>
            </a:r>
            <a:endParaRPr b="1" sz="1600">
              <a:solidFill>
                <a:schemeClr val="lt2"/>
              </a:solidFill>
            </a:endParaRPr>
          </a:p>
          <a:p>
            <a:pPr indent="-330200" lvl="0" marL="457200" rtl="0" algn="l">
              <a:spcBef>
                <a:spcPts val="0"/>
              </a:spcBef>
              <a:spcAft>
                <a:spcPts val="0"/>
              </a:spcAft>
              <a:buClr>
                <a:schemeClr val="lt2"/>
              </a:buClr>
              <a:buSzPts val="1600"/>
              <a:buFont typeface="Average"/>
              <a:buChar char="●"/>
            </a:pPr>
            <a:r>
              <a:rPr lang="en" sz="1600">
                <a:solidFill>
                  <a:schemeClr val="lt2"/>
                </a:solidFill>
              </a:rPr>
              <a:t>Head of Customer Care Department</a:t>
            </a:r>
            <a:endParaRPr sz="1600">
              <a:solidFill>
                <a:schemeClr val="lt2"/>
              </a:solidFill>
            </a:endParaRPr>
          </a:p>
          <a:p>
            <a:pPr indent="-330200" lvl="0" marL="457200" rtl="0" algn="l">
              <a:spcBef>
                <a:spcPts val="0"/>
              </a:spcBef>
              <a:spcAft>
                <a:spcPts val="0"/>
              </a:spcAft>
              <a:buClr>
                <a:schemeClr val="lt2"/>
              </a:buClr>
              <a:buSzPts val="1600"/>
              <a:buFont typeface="Average"/>
              <a:buChar char="●"/>
            </a:pPr>
            <a:r>
              <a:rPr lang="en" sz="1600">
                <a:solidFill>
                  <a:schemeClr val="lt2"/>
                </a:solidFill>
              </a:rPr>
              <a:t>Manager of Plants</a:t>
            </a:r>
            <a:endParaRPr sz="1600">
              <a:solidFill>
                <a:schemeClr val="lt2"/>
              </a:solidFill>
            </a:endParaRPr>
          </a:p>
          <a:p>
            <a:pPr indent="-330200" lvl="0" marL="457200" rtl="0" algn="l">
              <a:spcBef>
                <a:spcPts val="0"/>
              </a:spcBef>
              <a:spcAft>
                <a:spcPts val="0"/>
              </a:spcAft>
              <a:buClr>
                <a:schemeClr val="lt2"/>
              </a:buClr>
              <a:buSzPts val="1600"/>
              <a:buFont typeface="Roboto"/>
              <a:buChar char="●"/>
            </a:pPr>
            <a:r>
              <a:rPr lang="en" sz="1600">
                <a:solidFill>
                  <a:schemeClr val="lt2"/>
                </a:solidFill>
              </a:rPr>
              <a:t>Regional Sales Head </a:t>
            </a:r>
            <a:endParaRPr sz="1600">
              <a:solidFill>
                <a:schemeClr val="lt2"/>
              </a:solidFill>
            </a:endParaRPr>
          </a:p>
          <a:p>
            <a:pPr indent="0" lvl="0" marL="0" rtl="0" algn="l">
              <a:lnSpc>
                <a:spcPct val="135714"/>
              </a:lnSpc>
              <a:spcBef>
                <a:spcPts val="500"/>
              </a:spcBef>
              <a:spcAft>
                <a:spcPts val="0"/>
              </a:spcAft>
              <a:buNone/>
            </a:pPr>
            <a:r>
              <a:t/>
            </a:r>
            <a:endParaRPr sz="1600">
              <a:solidFill>
                <a:schemeClr val="lt2"/>
              </a:solidFill>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Data Science Metric</a:t>
            </a:r>
            <a:endParaRPr sz="3200">
              <a:solidFill>
                <a:schemeClr val="lt2"/>
              </a:solidFill>
              <a:latin typeface="Montserrat Medium"/>
              <a:ea typeface="Montserrat Medium"/>
              <a:cs typeface="Montserrat Medium"/>
              <a:sym typeface="Montserrat Medium"/>
            </a:endParaRPr>
          </a:p>
        </p:txBody>
      </p:sp>
      <p:sp>
        <p:nvSpPr>
          <p:cNvPr id="186" name="Google Shape;186;p18"/>
          <p:cNvSpPr txBox="1"/>
          <p:nvPr>
            <p:ph idx="1" type="body"/>
          </p:nvPr>
        </p:nvSpPr>
        <p:spPr>
          <a:xfrm>
            <a:off x="1016300" y="1567550"/>
            <a:ext cx="7684200" cy="2911200"/>
          </a:xfrm>
          <a:prstGeom prst="rect">
            <a:avLst/>
          </a:prstGeom>
        </p:spPr>
        <p:txBody>
          <a:bodyPr anchorCtr="0" anchor="t" bIns="91425" lIns="91425" spcFirstLastPara="1" rIns="91425" wrap="square" tIns="91425">
            <a:normAutofit/>
          </a:bodyPr>
          <a:lstStyle/>
          <a:p>
            <a:pPr indent="0" lvl="0" marL="0" rtl="0" algn="just">
              <a:lnSpc>
                <a:spcPct val="135714"/>
              </a:lnSpc>
              <a:spcBef>
                <a:spcPts val="0"/>
              </a:spcBef>
              <a:spcAft>
                <a:spcPts val="0"/>
              </a:spcAft>
              <a:buNone/>
            </a:pPr>
            <a:r>
              <a:rPr b="1" lang="en" sz="1800">
                <a:solidFill>
                  <a:schemeClr val="lt2"/>
                </a:solidFill>
                <a:latin typeface="Arial"/>
                <a:ea typeface="Arial"/>
                <a:cs typeface="Arial"/>
                <a:sym typeface="Arial"/>
              </a:rPr>
              <a:t>Multi-Output Regression Model</a:t>
            </a:r>
            <a:endParaRPr b="1" sz="1800">
              <a:solidFill>
                <a:schemeClr val="lt2"/>
              </a:solidFill>
              <a:latin typeface="Arial"/>
              <a:ea typeface="Arial"/>
              <a:cs typeface="Arial"/>
              <a:sym typeface="Arial"/>
            </a:endParaRPr>
          </a:p>
          <a:p>
            <a:pPr indent="0" lvl="0" marL="0" rtl="0" algn="just">
              <a:lnSpc>
                <a:spcPct val="135714"/>
              </a:lnSpc>
              <a:spcBef>
                <a:spcPts val="0"/>
              </a:spcBef>
              <a:spcAft>
                <a:spcPts val="0"/>
              </a:spcAft>
              <a:buNone/>
            </a:pPr>
            <a:r>
              <a:t/>
            </a:r>
            <a:endParaRPr sz="600">
              <a:solidFill>
                <a:schemeClr val="lt2"/>
              </a:solidFil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Mean Absolute Error (MAE)</a:t>
            </a:r>
            <a:endParaRPr sz="1500">
              <a:solidFill>
                <a:schemeClr val="lt2"/>
              </a:solidFill>
              <a:latin typeface="Arial"/>
              <a:ea typeface="Arial"/>
              <a:cs typeface="Arial"/>
              <a:sym typeface="Aria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Root Mean Square Error (RMSE)</a:t>
            </a:r>
            <a:endParaRPr sz="1500">
              <a:solidFill>
                <a:schemeClr val="lt2"/>
              </a:solidFill>
              <a:latin typeface="Arial"/>
              <a:ea typeface="Arial"/>
              <a:cs typeface="Arial"/>
              <a:sym typeface="Arial"/>
            </a:endParaRPr>
          </a:p>
          <a:p>
            <a:pPr indent="-323850" lvl="0" marL="457200" rtl="0" algn="l">
              <a:lnSpc>
                <a:spcPct val="135714"/>
              </a:lnSpc>
              <a:spcBef>
                <a:spcPts val="0"/>
              </a:spcBef>
              <a:spcAft>
                <a:spcPts val="0"/>
              </a:spcAft>
              <a:buClr>
                <a:schemeClr val="lt2"/>
              </a:buClr>
              <a:buSzPts val="1500"/>
              <a:buFont typeface="Arial"/>
              <a:buAutoNum type="arabicPeriod"/>
            </a:pPr>
            <a:r>
              <a:rPr lang="en" sz="1500">
                <a:solidFill>
                  <a:schemeClr val="lt2"/>
                </a:solidFill>
                <a:latin typeface="Arial"/>
                <a:ea typeface="Arial"/>
                <a:cs typeface="Arial"/>
                <a:sym typeface="Arial"/>
              </a:rPr>
              <a:t>R-Squared Score(R2)</a:t>
            </a:r>
            <a:endParaRPr sz="1500">
              <a:solidFill>
                <a:schemeClr val="lt2"/>
              </a:solidFill>
              <a:latin typeface="Arial"/>
              <a:ea typeface="Arial"/>
              <a:cs typeface="Arial"/>
              <a:sym typeface="Arial"/>
            </a:endParaRPr>
          </a:p>
          <a:p>
            <a:pPr indent="0" lvl="0" marL="45720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200">
                <a:solidFill>
                  <a:schemeClr val="lt2"/>
                </a:solidFill>
                <a:latin typeface="Montserrat Medium"/>
                <a:ea typeface="Montserrat Medium"/>
                <a:cs typeface="Montserrat Medium"/>
                <a:sym typeface="Montserrat Medium"/>
              </a:rPr>
              <a:t>Dataset</a:t>
            </a:r>
            <a:endParaRPr sz="3200">
              <a:solidFill>
                <a:schemeClr val="lt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sz="3200">
              <a:solidFill>
                <a:schemeClr val="lt2"/>
              </a:solidFill>
              <a:latin typeface="Montserrat Medium"/>
              <a:ea typeface="Montserrat Medium"/>
              <a:cs typeface="Montserrat Medium"/>
              <a:sym typeface="Montserrat Medium"/>
            </a:endParaRPr>
          </a:p>
          <a:p>
            <a:pPr indent="0" lvl="0" marL="0" rtl="0" algn="ctr">
              <a:spcBef>
                <a:spcPts val="0"/>
              </a:spcBef>
              <a:spcAft>
                <a:spcPts val="0"/>
              </a:spcAft>
              <a:buNone/>
            </a:pPr>
            <a:r>
              <a:t/>
            </a:r>
            <a:endParaRPr sz="3200">
              <a:solidFill>
                <a:schemeClr val="lt2"/>
              </a:solidFill>
              <a:latin typeface="Montserrat Medium"/>
              <a:ea typeface="Montserrat Medium"/>
              <a:cs typeface="Montserrat Medium"/>
              <a:sym typeface="Montserrat Medium"/>
            </a:endParaRPr>
          </a:p>
        </p:txBody>
      </p:sp>
      <p:sp>
        <p:nvSpPr>
          <p:cNvPr id="192" name="Google Shape;192;p19"/>
          <p:cNvSpPr txBox="1"/>
          <p:nvPr>
            <p:ph idx="1" type="body"/>
          </p:nvPr>
        </p:nvSpPr>
        <p:spPr>
          <a:xfrm>
            <a:off x="954325" y="796050"/>
            <a:ext cx="3867000" cy="419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lt2"/>
                </a:solidFill>
                <a:latin typeface="Arial"/>
                <a:ea typeface="Arial"/>
                <a:cs typeface="Arial"/>
                <a:sym typeface="Arial"/>
              </a:rPr>
              <a:t>Input Features</a:t>
            </a:r>
            <a:endParaRPr b="1" sz="20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Final Invoice</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KMs Reading</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Labour Total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Order Type</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Parts Total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Car Model</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Cust Count</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Plant Count</a:t>
            </a:r>
            <a:endParaRPr sz="15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JTD</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Order Item</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Item Category</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Target Quantity UoM</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Order Quantity</a:t>
            </a:r>
            <a:endParaRPr sz="1500">
              <a:solidFill>
                <a:schemeClr val="lt2"/>
              </a:solidFill>
              <a:latin typeface="Arial"/>
              <a:ea typeface="Arial"/>
              <a:cs typeface="Arial"/>
              <a:sym typeface="Arial"/>
            </a:endParaRPr>
          </a:p>
        </p:txBody>
      </p:sp>
      <p:sp>
        <p:nvSpPr>
          <p:cNvPr id="193" name="Google Shape;193;p19"/>
          <p:cNvSpPr txBox="1"/>
          <p:nvPr>
            <p:ph idx="1" type="body"/>
          </p:nvPr>
        </p:nvSpPr>
        <p:spPr>
          <a:xfrm>
            <a:off x="5093925" y="1304875"/>
            <a:ext cx="366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chemeClr val="lt2"/>
                </a:solidFill>
                <a:latin typeface="Arial"/>
                <a:ea typeface="Arial"/>
                <a:cs typeface="Arial"/>
                <a:sym typeface="Arial"/>
              </a:rPr>
              <a:t>Plant master</a:t>
            </a:r>
            <a:endParaRPr b="1" sz="1500">
              <a:solidFill>
                <a:schemeClr val="lt2"/>
              </a:solidFill>
              <a:latin typeface="Arial"/>
              <a:ea typeface="Arial"/>
              <a:cs typeface="Arial"/>
              <a:sym typeface="Arial"/>
            </a:endParaRPr>
          </a:p>
          <a:p>
            <a:pPr indent="-323850" lvl="0" marL="457200" rtl="0" algn="l">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City</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State</a:t>
            </a:r>
            <a:endParaRPr sz="1500">
              <a:solidFill>
                <a:schemeClr val="lt2"/>
              </a:solidFill>
              <a:latin typeface="Arial"/>
              <a:ea typeface="Arial"/>
              <a:cs typeface="Arial"/>
              <a:sym typeface="Arial"/>
            </a:endParaRPr>
          </a:p>
          <a:p>
            <a:pPr indent="-323850" lvl="0" marL="457200" rtl="0" algn="l">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Sales Organization</a:t>
            </a:r>
            <a:endParaRPr sz="1500">
              <a:solidFill>
                <a:schemeClr val="lt2"/>
              </a:solidFill>
              <a:latin typeface="Arial"/>
              <a:ea typeface="Arial"/>
              <a:cs typeface="Arial"/>
              <a:sym typeface="Arial"/>
            </a:endParaRPr>
          </a:p>
          <a:p>
            <a:pPr indent="0" lvl="0" marL="457200" marR="0" rtl="0" algn="l">
              <a:lnSpc>
                <a:spcPct val="115000"/>
              </a:lnSpc>
              <a:spcBef>
                <a:spcPts val="1200"/>
              </a:spcBef>
              <a:spcAft>
                <a:spcPts val="0"/>
              </a:spcAft>
              <a:buNone/>
            </a:pPr>
            <a:r>
              <a:t/>
            </a:r>
            <a:endParaRPr sz="1500">
              <a:solidFill>
                <a:schemeClr val="lt2"/>
              </a:solidFill>
              <a:latin typeface="Arial"/>
              <a:ea typeface="Arial"/>
              <a:cs typeface="Arial"/>
              <a:sym typeface="Arial"/>
            </a:endParaRPr>
          </a:p>
          <a:p>
            <a:pPr indent="0" lvl="0" marL="0" rtl="0" algn="l">
              <a:spcBef>
                <a:spcPts val="1200"/>
              </a:spcBef>
              <a:spcAft>
                <a:spcPts val="0"/>
              </a:spcAft>
              <a:buNone/>
            </a:pPr>
            <a:r>
              <a:rPr b="1" lang="en" sz="2000">
                <a:solidFill>
                  <a:schemeClr val="lt2"/>
                </a:solidFill>
                <a:latin typeface="Arial"/>
                <a:ea typeface="Arial"/>
                <a:cs typeface="Arial"/>
                <a:sym typeface="Arial"/>
              </a:rPr>
              <a:t>Output Features</a:t>
            </a:r>
            <a:endParaRPr b="1" sz="2000">
              <a:solidFill>
                <a:schemeClr val="lt2"/>
              </a:solidFill>
              <a:latin typeface="Arial"/>
              <a:ea typeface="Arial"/>
              <a:cs typeface="Arial"/>
              <a:sym typeface="Arial"/>
            </a:endParaRPr>
          </a:p>
          <a:p>
            <a:pPr indent="0" lvl="0" marL="0" rtl="0" algn="l">
              <a:spcBef>
                <a:spcPts val="1200"/>
              </a:spcBef>
              <a:spcAft>
                <a:spcPts val="0"/>
              </a:spcAft>
              <a:buNone/>
            </a:pPr>
            <a:r>
              <a:rPr b="1" lang="en" sz="1500">
                <a:solidFill>
                  <a:schemeClr val="lt2"/>
                </a:solidFill>
                <a:latin typeface="Arial"/>
                <a:ea typeface="Arial"/>
                <a:cs typeface="Arial"/>
                <a:sym typeface="Arial"/>
              </a:rPr>
              <a:t>Final Invoice</a:t>
            </a:r>
            <a:endParaRPr b="1" sz="1500">
              <a:solidFill>
                <a:schemeClr val="lt2"/>
              </a:solidFill>
              <a:latin typeface="Arial"/>
              <a:ea typeface="Arial"/>
              <a:cs typeface="Arial"/>
              <a:sym typeface="Arial"/>
            </a:endParaRPr>
          </a:p>
          <a:p>
            <a:pPr indent="-323850" lvl="0" marL="457200" marR="0" rtl="0" algn="l">
              <a:lnSpc>
                <a:spcPct val="115000"/>
              </a:lnSpc>
              <a:spcBef>
                <a:spcPts val="1200"/>
              </a:spcBef>
              <a:spcAft>
                <a:spcPts val="0"/>
              </a:spcAft>
              <a:buClr>
                <a:schemeClr val="lt2"/>
              </a:buClr>
              <a:buSzPts val="1500"/>
              <a:buFont typeface="Arial"/>
              <a:buChar char="❖"/>
            </a:pPr>
            <a:r>
              <a:rPr lang="en" sz="1500">
                <a:solidFill>
                  <a:schemeClr val="lt2"/>
                </a:solidFill>
                <a:latin typeface="Arial"/>
                <a:ea typeface="Arial"/>
                <a:cs typeface="Arial"/>
                <a:sym typeface="Arial"/>
              </a:rPr>
              <a:t>Total Value</a:t>
            </a:r>
            <a:endParaRPr sz="1500">
              <a:solidFill>
                <a:schemeClr val="lt2"/>
              </a:solidFill>
              <a:latin typeface="Arial"/>
              <a:ea typeface="Arial"/>
              <a:cs typeface="Arial"/>
              <a:sym typeface="Arial"/>
            </a:endParaRPr>
          </a:p>
          <a:p>
            <a:pPr indent="-323850" lvl="0" marL="457200" marR="0" rtl="0" algn="l">
              <a:lnSpc>
                <a:spcPct val="115000"/>
              </a:lnSpc>
              <a:spcBef>
                <a:spcPts val="0"/>
              </a:spcBef>
              <a:spcAft>
                <a:spcPts val="0"/>
              </a:spcAft>
              <a:buClr>
                <a:schemeClr val="lt2"/>
              </a:buClr>
              <a:buSzPts val="1500"/>
              <a:buFont typeface="Arial"/>
              <a:buChar char="❖"/>
            </a:pPr>
            <a:r>
              <a:rPr lang="en" sz="1500">
                <a:solidFill>
                  <a:schemeClr val="lt2"/>
                </a:solidFill>
                <a:latin typeface="Arial"/>
                <a:ea typeface="Arial"/>
                <a:cs typeface="Arial"/>
                <a:sym typeface="Arial"/>
              </a:rPr>
              <a:t>Service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pic>
        <p:nvPicPr>
          <p:cNvPr descr="Data Origin wise Invoice Count" id="198" name="Google Shape;198;p20"/>
          <p:cNvPicPr preferRelativeResize="0"/>
          <p:nvPr/>
        </p:nvPicPr>
        <p:blipFill rotWithShape="1">
          <a:blip r:embed="rId3">
            <a:alphaModFix/>
          </a:blip>
          <a:srcRect b="0" l="0" r="0" t="0"/>
          <a:stretch/>
        </p:blipFill>
        <p:spPr>
          <a:xfrm>
            <a:off x="578575" y="1053500"/>
            <a:ext cx="6240600" cy="3700275"/>
          </a:xfrm>
          <a:prstGeom prst="rect">
            <a:avLst/>
          </a:prstGeom>
          <a:noFill/>
          <a:ln>
            <a:noFill/>
          </a:ln>
        </p:spPr>
      </p:pic>
      <p:sp>
        <p:nvSpPr>
          <p:cNvPr id="199" name="Google Shape;199;p20"/>
          <p:cNvSpPr txBox="1"/>
          <p:nvPr/>
        </p:nvSpPr>
        <p:spPr>
          <a:xfrm>
            <a:off x="843050" y="286150"/>
            <a:ext cx="7721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lt2"/>
                </a:solidFill>
                <a:latin typeface="Montserrat"/>
                <a:ea typeface="Montserrat"/>
                <a:cs typeface="Montserrat"/>
                <a:sym typeface="Montserrat"/>
              </a:rPr>
              <a:t>Exploratory Data Analysis (Tableau)</a:t>
            </a:r>
            <a:endParaRPr sz="3000">
              <a:solidFill>
                <a:schemeClr val="lt2"/>
              </a:solidFill>
              <a:latin typeface="Montserrat"/>
              <a:ea typeface="Montserrat"/>
              <a:cs typeface="Montserrat"/>
              <a:sym typeface="Montserrat"/>
            </a:endParaRPr>
          </a:p>
        </p:txBody>
      </p:sp>
      <p:sp>
        <p:nvSpPr>
          <p:cNvPr id="200" name="Google Shape;200;p20"/>
          <p:cNvSpPr txBox="1"/>
          <p:nvPr/>
        </p:nvSpPr>
        <p:spPr>
          <a:xfrm>
            <a:off x="6741700" y="1296975"/>
            <a:ext cx="2130600" cy="2493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Reference customer has maximum number of invoice counts and has data coming from 7 diff partners</a:t>
            </a:r>
            <a:endParaRPr sz="1000">
              <a:solidFill>
                <a:schemeClr val="lt2"/>
              </a:solidFill>
              <a:latin typeface="Lato"/>
              <a:ea typeface="Lato"/>
              <a:cs typeface="Lato"/>
              <a:sym typeface="Lato"/>
            </a:endParaRPr>
          </a:p>
          <a:p>
            <a:pPr indent="0" lvl="0" marL="0" rtl="0" algn="l">
              <a:spcBef>
                <a:spcPts val="0"/>
              </a:spcBef>
              <a:spcAft>
                <a:spcPts val="0"/>
              </a:spcAft>
              <a:buNone/>
            </a:pPr>
            <a:r>
              <a:t/>
            </a:r>
            <a:endParaRPr sz="1000">
              <a:solidFill>
                <a:schemeClr val="lt2"/>
              </a:solidFill>
              <a:latin typeface="Lato"/>
              <a:ea typeface="Lato"/>
              <a:cs typeface="Lato"/>
              <a:sym typeface="Lato"/>
            </a:endParaRPr>
          </a:p>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Camp Outdoor has 2 most no. of invoices which brought large number of revenue.Hence we recommend the marketing team to increase the no. of outdoor service camps to maximize reach and profits.</a:t>
            </a:r>
            <a:endParaRPr sz="1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4" name="Shape 204"/>
        <p:cNvGrpSpPr/>
        <p:nvPr/>
      </p:nvGrpSpPr>
      <p:grpSpPr>
        <a:xfrm>
          <a:off x="0" y="0"/>
          <a:ext cx="0" cy="0"/>
          <a:chOff x="0" y="0"/>
          <a:chExt cx="0" cy="0"/>
        </a:xfrm>
      </p:grpSpPr>
      <p:pic>
        <p:nvPicPr>
          <p:cNvPr descr="Top 15 Services with Revenue" id="205" name="Google Shape;205;p21"/>
          <p:cNvPicPr preferRelativeResize="0"/>
          <p:nvPr/>
        </p:nvPicPr>
        <p:blipFill rotWithShape="1">
          <a:blip r:embed="rId3">
            <a:alphaModFix/>
          </a:blip>
          <a:srcRect b="0" l="0" r="0" t="0"/>
          <a:stretch/>
        </p:blipFill>
        <p:spPr>
          <a:xfrm>
            <a:off x="515550" y="440525"/>
            <a:ext cx="6487051" cy="4306375"/>
          </a:xfrm>
          <a:prstGeom prst="rect">
            <a:avLst/>
          </a:prstGeom>
          <a:noFill/>
          <a:ln>
            <a:noFill/>
          </a:ln>
        </p:spPr>
      </p:pic>
      <p:sp>
        <p:nvSpPr>
          <p:cNvPr id="206" name="Google Shape;206;p21"/>
          <p:cNvSpPr txBox="1"/>
          <p:nvPr/>
        </p:nvSpPr>
        <p:spPr>
          <a:xfrm>
            <a:off x="7252625" y="987900"/>
            <a:ext cx="1611000" cy="33246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More than 22% of the order items come under the MISC_other Charges type of service that brought maximum revenue.</a:t>
            </a:r>
            <a:endParaRPr sz="1000">
              <a:solidFill>
                <a:schemeClr val="lt2"/>
              </a:solidFill>
              <a:latin typeface="Lato"/>
              <a:ea typeface="Lato"/>
              <a:cs typeface="Lato"/>
              <a:sym typeface="Lato"/>
            </a:endParaRPr>
          </a:p>
          <a:p>
            <a:pPr indent="0" lvl="0" marL="0" rtl="0" algn="l">
              <a:spcBef>
                <a:spcPts val="0"/>
              </a:spcBef>
              <a:spcAft>
                <a:spcPts val="0"/>
              </a:spcAft>
              <a:buNone/>
            </a:pPr>
            <a:r>
              <a:t/>
            </a:r>
            <a:endParaRPr sz="1000">
              <a:solidFill>
                <a:schemeClr val="lt2"/>
              </a:solidFill>
              <a:latin typeface="Lato"/>
              <a:ea typeface="Lato"/>
              <a:cs typeface="Lato"/>
              <a:sym typeface="Lato"/>
            </a:endParaRPr>
          </a:p>
          <a:p>
            <a:pPr indent="-292100" lvl="0" marL="457200" rtl="0" algn="l">
              <a:spcBef>
                <a:spcPts val="0"/>
              </a:spcBef>
              <a:spcAft>
                <a:spcPts val="0"/>
              </a:spcAft>
              <a:buClr>
                <a:schemeClr val="lt2"/>
              </a:buClr>
              <a:buSzPts val="1000"/>
              <a:buFont typeface="Lato"/>
              <a:buChar char="●"/>
            </a:pPr>
            <a:r>
              <a:rPr lang="en" sz="1000">
                <a:solidFill>
                  <a:schemeClr val="lt2"/>
                </a:solidFill>
                <a:latin typeface="Lato"/>
                <a:ea typeface="Lato"/>
                <a:cs typeface="Lato"/>
                <a:sym typeface="Lato"/>
              </a:rPr>
              <a:t>URANIA SUPREMO being around 5% brings in decent amount of revenue of (16 Cr) being second highest.</a:t>
            </a:r>
            <a:endParaRPr sz="1000">
              <a:solidFill>
                <a:schemeClr val="lt2"/>
              </a:solidFill>
              <a:latin typeface="Lato"/>
              <a:ea typeface="Lato"/>
              <a:cs typeface="Lato"/>
              <a:sym typeface="Lato"/>
            </a:endParaRPr>
          </a:p>
          <a:p>
            <a:pPr indent="0" lvl="0" marL="457200" rtl="0" algn="l">
              <a:spcBef>
                <a:spcPts val="0"/>
              </a:spcBef>
              <a:spcAft>
                <a:spcPts val="0"/>
              </a:spcAft>
              <a:buNone/>
            </a:pPr>
            <a:r>
              <a:t/>
            </a:r>
            <a:endParaRPr sz="1000">
              <a:solidFill>
                <a:schemeClr val="lt2"/>
              </a:solidFill>
              <a:latin typeface="Lato"/>
              <a:ea typeface="Lato"/>
              <a:cs typeface="Lato"/>
              <a:sym typeface="Lato"/>
            </a:endParaRPr>
          </a:p>
          <a:p>
            <a:pPr indent="0" lvl="0" marL="45720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