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E2"/>
          </a:solidFill>
        </a:fill>
      </a:tcStyle>
    </a:wholeTbl>
    <a:band2H>
      <a:tcTxStyle b="def" i="def"/>
      <a:tcStyle>
        <a:tcBdr/>
        <a:fill>
          <a:solidFill>
            <a:srgbClr val="E6E8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2"/>
          </a:solidFill>
        </a:fill>
      </a:tcStyle>
    </a:wholeTbl>
    <a:band2H>
      <a:tcTxStyle b="def" i="def"/>
      <a:tcStyle>
        <a:tcBdr/>
        <a:fill>
          <a:solidFill>
            <a:srgbClr val="E8E9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1CB"/>
          </a:solidFill>
        </a:fill>
      </a:tcStyle>
    </a:wholeTbl>
    <a:band2H>
      <a:tcTxStyle b="def" i="def"/>
      <a:tcStyle>
        <a:tcBdr/>
        <a:fill>
          <a:solidFill>
            <a:srgbClr val="FC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1B212C"/>
        </a:fontRef>
        <a:srgbClr val="1B21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B212C"/>
        </a:fontRef>
        <a:srgbClr val="1B212C"/>
      </a:tcTxStyle>
      <a:tcStyle>
        <a:tcBdr>
          <a:left>
            <a:ln w="12700" cap="flat">
              <a:noFill/>
              <a:miter lim="400000"/>
            </a:ln>
          </a:left>
          <a:right>
            <a:ln w="12700" cap="flat">
              <a:noFill/>
              <a:miter lim="400000"/>
            </a:ln>
          </a:right>
          <a:top>
            <a:ln w="508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rot="5400000">
            <a:off x="7500300" y="504"/>
            <a:ext cx="1643701" cy="164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030"/>
            </a:srgbClr>
          </a:solidFill>
          <a:ln w="12700">
            <a:miter lim="400000"/>
          </a:ln>
        </p:spPr>
        <p:txBody>
          <a:bodyPr lIns="0" tIns="0" rIns="0" bIns="0" anchor="ctr"/>
          <a:lstStyle/>
          <a:p>
            <a:pPr>
              <a:defRPr>
                <a:solidFill>
                  <a:srgbClr val="000000"/>
                </a:solidFill>
              </a:defRPr>
            </a:pPr>
          </a:p>
        </p:txBody>
      </p:sp>
      <p:grpSp>
        <p:nvGrpSpPr>
          <p:cNvPr id="16" name="Google Shape;11;p2"/>
          <p:cNvGrpSpPr/>
          <p:nvPr/>
        </p:nvGrpSpPr>
        <p:grpSpPr>
          <a:xfrm>
            <a:off x="-1" y="490"/>
            <a:ext cx="5153707" cy="5134399"/>
            <a:chOff x="0" y="0"/>
            <a:chExt cx="5153705" cy="5134398"/>
          </a:xfrm>
        </p:grpSpPr>
        <p:sp>
          <p:nvSpPr>
            <p:cNvPr id="12" name="Google Shape;12;p2"/>
            <p:cNvSpPr/>
            <p:nvPr/>
          </p:nvSpPr>
          <p:spPr>
            <a:xfrm rot="16200000">
              <a:off x="9730" y="-9576"/>
              <a:ext cx="5134250" cy="51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rot="16200000">
              <a:off x="7343" y="1134430"/>
              <a:ext cx="3982213" cy="3996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95"/>
                  </a:moveTo>
                  <a:lnTo>
                    <a:pt x="12695"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rot="16200000">
              <a:off x="5785" y="-4290"/>
              <a:ext cx="2291522" cy="230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flipH="1">
              <a:off x="652821" y="587836"/>
              <a:ext cx="2300101" cy="229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 name="Title Text"/>
          <p:cNvSpPr txBox="1"/>
          <p:nvPr>
            <p:ph type="title"/>
          </p:nvPr>
        </p:nvSpPr>
        <p:spPr>
          <a:xfrm>
            <a:off x="3537149" y="1578399"/>
            <a:ext cx="5017501" cy="1578902"/>
          </a:xfrm>
          <a:prstGeom prst="rect">
            <a:avLst/>
          </a:prstGeom>
        </p:spPr>
        <p:txBody>
          <a:bodyPr/>
          <a:lstStyle>
            <a:lvl1pPr>
              <a:defRPr sz="4000"/>
            </a:lvl1pPr>
          </a:lstStyle>
          <a:p>
            <a:pPr/>
            <a:r>
              <a:t>Title Text</a:t>
            </a:r>
          </a:p>
        </p:txBody>
      </p:sp>
      <p:sp>
        <p:nvSpPr>
          <p:cNvPr id="18" name="Body Level One…"/>
          <p:cNvSpPr txBox="1"/>
          <p:nvPr>
            <p:ph type="body" sz="quarter" idx="1"/>
          </p:nvPr>
        </p:nvSpPr>
        <p:spPr>
          <a:xfrm>
            <a:off x="5083950" y="3924925"/>
            <a:ext cx="3470701" cy="506101"/>
          </a:xfrm>
          <a:prstGeom prst="rect">
            <a:avLst/>
          </a:prstGeom>
        </p:spPr>
        <p:txBody>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grpSp>
        <p:nvGrpSpPr>
          <p:cNvPr id="170" name="Google Shape;106;p11"/>
          <p:cNvGrpSpPr/>
          <p:nvPr/>
        </p:nvGrpSpPr>
        <p:grpSpPr>
          <a:xfrm>
            <a:off x="4406399" y="-1"/>
            <a:ext cx="4737602" cy="5143067"/>
            <a:chOff x="0" y="0"/>
            <a:chExt cx="4737600" cy="5143065"/>
          </a:xfrm>
        </p:grpSpPr>
        <p:sp>
          <p:nvSpPr>
            <p:cNvPr id="152" name="Google Shape;107;p11"/>
            <p:cNvSpPr/>
            <p:nvPr/>
          </p:nvSpPr>
          <p:spPr>
            <a:xfrm rot="5400000">
              <a:off x="1799" y="-1801"/>
              <a:ext cx="4734001"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08;p11"/>
            <p:cNvSpPr/>
            <p:nvPr/>
          </p:nvSpPr>
          <p:spPr>
            <a:xfrm rot="5400000">
              <a:off x="434724" y="5700"/>
              <a:ext cx="4298101"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4" name="Google Shape;109;p11"/>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5" name="Google Shape;110;p11"/>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11;p11"/>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12;p11"/>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13;p11"/>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14;p11"/>
            <p:cNvSpPr/>
            <p:nvPr/>
          </p:nvSpPr>
          <p:spPr>
            <a:xfrm flipH="1">
              <a:off x="2501698"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15;p11"/>
            <p:cNvSpPr/>
            <p:nvPr/>
          </p:nvSpPr>
          <p:spPr>
            <a:xfrm rot="16200000">
              <a:off x="2454740" y="2477810"/>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16;p11"/>
            <p:cNvSpPr/>
            <p:nvPr/>
          </p:nvSpPr>
          <p:spPr>
            <a:xfrm flipH="1">
              <a:off x="3558865" y="2692963"/>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17;p11"/>
            <p:cNvSpPr/>
            <p:nvPr/>
          </p:nvSpPr>
          <p:spPr>
            <a:xfrm flipH="1">
              <a:off x="3738682"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3" name="Google Shape;118;p11"/>
            <p:cNvSpPr/>
            <p:nvPr/>
          </p:nvSpPr>
          <p:spPr>
            <a:xfrm rot="16200000">
              <a:off x="2641198" y="309501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4" name="Google Shape;119;p11"/>
            <p:cNvSpPr/>
            <p:nvPr/>
          </p:nvSpPr>
          <p:spPr>
            <a:xfrm flipH="1">
              <a:off x="2870248" y="3302502"/>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20;p11"/>
            <p:cNvSpPr/>
            <p:nvPr/>
          </p:nvSpPr>
          <p:spPr>
            <a:xfrm rot="16200000">
              <a:off x="2821013" y="3710807"/>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6" name="Google Shape;121;p11"/>
            <p:cNvSpPr/>
            <p:nvPr/>
          </p:nvSpPr>
          <p:spPr>
            <a:xfrm flipH="1">
              <a:off x="3056047" y="3918294"/>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7" name="Google Shape;122;p11"/>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8" name="Google Shape;123;p11"/>
            <p:cNvSpPr/>
            <p:nvPr/>
          </p:nvSpPr>
          <p:spPr>
            <a:xfrm flipH="1">
              <a:off x="3928133" y="392596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9" name="Google Shape;124;p11"/>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1" name="Title Text"/>
          <p:cNvSpPr txBox="1"/>
          <p:nvPr>
            <p:ph type="title"/>
          </p:nvPr>
        </p:nvSpPr>
        <p:spPr>
          <a:xfrm>
            <a:off x="823850" y="1284674"/>
            <a:ext cx="4776000" cy="1300801"/>
          </a:xfrm>
          <a:prstGeom prst="rect">
            <a:avLst/>
          </a:prstGeom>
        </p:spPr>
        <p:txBody>
          <a:bodyPr/>
          <a:lstStyle>
            <a:lvl1pPr>
              <a:defRPr sz="8000"/>
            </a:lvl1pPr>
          </a:lstStyle>
          <a:p>
            <a:pPr/>
            <a:r>
              <a:t>Title Text</a:t>
            </a:r>
          </a:p>
        </p:txBody>
      </p:sp>
      <p:sp>
        <p:nvSpPr>
          <p:cNvPr id="172" name="Body Level One…"/>
          <p:cNvSpPr txBox="1"/>
          <p:nvPr>
            <p:ph type="body" sz="quarter" idx="1"/>
          </p:nvPr>
        </p:nvSpPr>
        <p:spPr>
          <a:xfrm>
            <a:off x="823850" y="2643123"/>
            <a:ext cx="4776000" cy="12189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44" name="Google Shape;20;p3"/>
          <p:cNvGrpSpPr/>
          <p:nvPr/>
        </p:nvGrpSpPr>
        <p:grpSpPr>
          <a:xfrm>
            <a:off x="4406399" y="-1"/>
            <a:ext cx="4737602" cy="5143067"/>
            <a:chOff x="0" y="0"/>
            <a:chExt cx="4737600" cy="5143065"/>
          </a:xfrm>
        </p:grpSpPr>
        <p:sp>
          <p:nvSpPr>
            <p:cNvPr id="26" name="Google Shape;21;p3"/>
            <p:cNvSpPr/>
            <p:nvPr/>
          </p:nvSpPr>
          <p:spPr>
            <a:xfrm rot="5400000">
              <a:off x="1799" y="-1801"/>
              <a:ext cx="4734001"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2;p3"/>
            <p:cNvSpPr/>
            <p:nvPr/>
          </p:nvSpPr>
          <p:spPr>
            <a:xfrm rot="5400000">
              <a:off x="434724" y="5700"/>
              <a:ext cx="4298101"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3;p3"/>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4;p3"/>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5;p3"/>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26;p3"/>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7;p3"/>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8;p3"/>
            <p:cNvSpPr/>
            <p:nvPr/>
          </p:nvSpPr>
          <p:spPr>
            <a:xfrm flipH="1">
              <a:off x="2501698"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29;p3"/>
            <p:cNvSpPr/>
            <p:nvPr/>
          </p:nvSpPr>
          <p:spPr>
            <a:xfrm rot="16200000">
              <a:off x="2454740" y="2477810"/>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0;p3"/>
            <p:cNvSpPr/>
            <p:nvPr/>
          </p:nvSpPr>
          <p:spPr>
            <a:xfrm flipH="1">
              <a:off x="3558865" y="2692963"/>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1;p3"/>
            <p:cNvSpPr/>
            <p:nvPr/>
          </p:nvSpPr>
          <p:spPr>
            <a:xfrm flipH="1">
              <a:off x="3738682"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2;p3"/>
            <p:cNvSpPr/>
            <p:nvPr/>
          </p:nvSpPr>
          <p:spPr>
            <a:xfrm rot="16200000">
              <a:off x="2641198" y="309501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3;p3"/>
            <p:cNvSpPr/>
            <p:nvPr/>
          </p:nvSpPr>
          <p:spPr>
            <a:xfrm flipH="1">
              <a:off x="2870248" y="3302502"/>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4;p3"/>
            <p:cNvSpPr/>
            <p:nvPr/>
          </p:nvSpPr>
          <p:spPr>
            <a:xfrm rot="16200000">
              <a:off x="2821013" y="3710807"/>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35;p3"/>
            <p:cNvSpPr/>
            <p:nvPr/>
          </p:nvSpPr>
          <p:spPr>
            <a:xfrm flipH="1">
              <a:off x="3056047" y="3918294"/>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6;p3"/>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7;p3"/>
            <p:cNvSpPr/>
            <p:nvPr/>
          </p:nvSpPr>
          <p:spPr>
            <a:xfrm flipH="1">
              <a:off x="3928133" y="392596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8;p3"/>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 name="Title Text"/>
          <p:cNvSpPr txBox="1"/>
          <p:nvPr>
            <p:ph type="title"/>
          </p:nvPr>
        </p:nvSpPr>
        <p:spPr>
          <a:xfrm>
            <a:off x="823850" y="2053000"/>
            <a:ext cx="4587000" cy="1148701"/>
          </a:xfrm>
          <a:prstGeom prst="rect">
            <a:avLst/>
          </a:prstGeom>
        </p:spPr>
        <p:txBody>
          <a:bodyPr anchor="ct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55" name="Google Shape;42;p4"/>
          <p:cNvGrpSpPr/>
          <p:nvPr/>
        </p:nvGrpSpPr>
        <p:grpSpPr>
          <a:xfrm>
            <a:off x="0" y="381000"/>
            <a:ext cx="1037851" cy="1016289"/>
            <a:chOff x="0" y="0"/>
            <a:chExt cx="1037849" cy="1016288"/>
          </a:xfrm>
        </p:grpSpPr>
        <p:sp>
          <p:nvSpPr>
            <p:cNvPr id="53" name="Google Shape;43;p4"/>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4;p4"/>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6" name="Title Text"/>
          <p:cNvSpPr txBox="1"/>
          <p:nvPr>
            <p:ph type="title"/>
          </p:nvPr>
        </p:nvSpPr>
        <p:spPr>
          <a:xfrm>
            <a:off x="1297499" y="393749"/>
            <a:ext cx="7038901" cy="914102"/>
          </a:xfrm>
          <a:prstGeom prst="rect">
            <a:avLst/>
          </a:prstGeom>
        </p:spPr>
        <p:txBody>
          <a:bodyPr/>
          <a:lstStyle>
            <a:lvl1pPr>
              <a:defRPr sz="2400"/>
            </a:lvl1pPr>
          </a:lstStyle>
          <a:p>
            <a:pPr/>
            <a:r>
              <a:t>Title Text</a:t>
            </a:r>
          </a:p>
        </p:txBody>
      </p:sp>
      <p:sp>
        <p:nvSpPr>
          <p:cNvPr id="57" name="Body Level One…"/>
          <p:cNvSpPr txBox="1"/>
          <p:nvPr>
            <p:ph type="body" idx="1"/>
          </p:nvPr>
        </p:nvSpPr>
        <p:spPr>
          <a:xfrm>
            <a:off x="1297499" y="1567549"/>
            <a:ext cx="7038901" cy="2911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67" name="Google Shape;49;p5"/>
          <p:cNvGrpSpPr/>
          <p:nvPr/>
        </p:nvGrpSpPr>
        <p:grpSpPr>
          <a:xfrm>
            <a:off x="0" y="381000"/>
            <a:ext cx="1037851" cy="1016289"/>
            <a:chOff x="0" y="0"/>
            <a:chExt cx="1037849" cy="1016288"/>
          </a:xfrm>
        </p:grpSpPr>
        <p:sp>
          <p:nvSpPr>
            <p:cNvPr id="65" name="Google Shape;50;p5"/>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51;p5"/>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8" name="Title Text"/>
          <p:cNvSpPr txBox="1"/>
          <p:nvPr>
            <p:ph type="title"/>
          </p:nvPr>
        </p:nvSpPr>
        <p:spPr>
          <a:xfrm>
            <a:off x="1297499" y="393749"/>
            <a:ext cx="7038901" cy="914102"/>
          </a:xfrm>
          <a:prstGeom prst="rect">
            <a:avLst/>
          </a:prstGeom>
        </p:spPr>
        <p:txBody>
          <a:bodyPr/>
          <a:lstStyle>
            <a:lvl1pPr>
              <a:defRPr sz="2400"/>
            </a:lvl1pPr>
          </a:lstStyle>
          <a:p>
            <a:pPr/>
            <a:r>
              <a:t>Title Text</a:t>
            </a:r>
          </a:p>
        </p:txBody>
      </p:sp>
      <p:sp>
        <p:nvSpPr>
          <p:cNvPr id="69" name="Body Level One…"/>
          <p:cNvSpPr txBox="1"/>
          <p:nvPr>
            <p:ph type="body" sz="half" idx="1"/>
          </p:nvPr>
        </p:nvSpPr>
        <p:spPr>
          <a:xfrm>
            <a:off x="1297499" y="1567549"/>
            <a:ext cx="3403201" cy="2911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0" name="Google Shape;54;p5"/>
          <p:cNvSpPr txBox="1"/>
          <p:nvPr>
            <p:ph type="body" sz="half" idx="13"/>
          </p:nvPr>
        </p:nvSpPr>
        <p:spPr>
          <a:xfrm>
            <a:off x="4933220" y="1567549"/>
            <a:ext cx="3403201" cy="2911201"/>
          </a:xfrm>
          <a:prstGeom prst="rect">
            <a:avLst/>
          </a:prstGeom>
        </p:spPr>
        <p:txBody>
          <a:bodyPr/>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80" name="Google Shape;57;p6"/>
          <p:cNvGrpSpPr/>
          <p:nvPr/>
        </p:nvGrpSpPr>
        <p:grpSpPr>
          <a:xfrm>
            <a:off x="0" y="381000"/>
            <a:ext cx="1037851" cy="1016289"/>
            <a:chOff x="0" y="0"/>
            <a:chExt cx="1037849" cy="1016288"/>
          </a:xfrm>
        </p:grpSpPr>
        <p:sp>
          <p:nvSpPr>
            <p:cNvPr id="78" name="Google Shape;58;p6"/>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9;p6"/>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1297499" y="393749"/>
            <a:ext cx="7038901" cy="914102"/>
          </a:xfrm>
          <a:prstGeom prst="rect">
            <a:avLst/>
          </a:prstGeom>
        </p:spPr>
        <p:txBody>
          <a:bodyPr/>
          <a:lstStyle>
            <a:lvl1pPr>
              <a:defRPr sz="24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91" name="Google Shape;63;p7"/>
          <p:cNvGrpSpPr/>
          <p:nvPr/>
        </p:nvGrpSpPr>
        <p:grpSpPr>
          <a:xfrm>
            <a:off x="0" y="381000"/>
            <a:ext cx="1037851" cy="1016289"/>
            <a:chOff x="0" y="0"/>
            <a:chExt cx="1037849" cy="1016288"/>
          </a:xfrm>
        </p:grpSpPr>
        <p:sp>
          <p:nvSpPr>
            <p:cNvPr id="89" name="Google Shape;64;p7"/>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65;p7"/>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2" name="Title Text"/>
          <p:cNvSpPr txBox="1"/>
          <p:nvPr>
            <p:ph type="title"/>
          </p:nvPr>
        </p:nvSpPr>
        <p:spPr>
          <a:xfrm>
            <a:off x="1297499" y="393749"/>
            <a:ext cx="3798901" cy="1493102"/>
          </a:xfrm>
          <a:prstGeom prst="rect">
            <a:avLst/>
          </a:prstGeom>
        </p:spPr>
        <p:txBody>
          <a:bodyPr/>
          <a:lstStyle>
            <a:lvl1pPr>
              <a:defRPr sz="2400"/>
            </a:lvl1pPr>
          </a:lstStyle>
          <a:p>
            <a:pPr/>
            <a:r>
              <a:t>Title Text</a:t>
            </a:r>
          </a:p>
        </p:txBody>
      </p:sp>
      <p:sp>
        <p:nvSpPr>
          <p:cNvPr id="93" name="Body Level One…"/>
          <p:cNvSpPr txBox="1"/>
          <p:nvPr>
            <p:ph type="body" sz="quarter" idx="1"/>
          </p:nvPr>
        </p:nvSpPr>
        <p:spPr>
          <a:xfrm>
            <a:off x="1297499" y="1972549"/>
            <a:ext cx="3798901" cy="24159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19" name="Google Shape;70;p8"/>
          <p:cNvGrpSpPr/>
          <p:nvPr/>
        </p:nvGrpSpPr>
        <p:grpSpPr>
          <a:xfrm>
            <a:off x="4406399" y="-1"/>
            <a:ext cx="4737602" cy="5143502"/>
            <a:chOff x="0" y="0"/>
            <a:chExt cx="4737600" cy="5143500"/>
          </a:xfrm>
        </p:grpSpPr>
        <p:sp>
          <p:nvSpPr>
            <p:cNvPr id="101" name="Google Shape;71;p8"/>
            <p:cNvSpPr/>
            <p:nvPr/>
          </p:nvSpPr>
          <p:spPr>
            <a:xfrm rot="5400000">
              <a:off x="1499" y="-1501"/>
              <a:ext cx="4734601"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72;p8"/>
            <p:cNvSpPr/>
            <p:nvPr/>
          </p:nvSpPr>
          <p:spPr>
            <a:xfrm rot="5400000">
              <a:off x="434424" y="5999"/>
              <a:ext cx="4298701" cy="428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73;p8"/>
            <p:cNvSpPr/>
            <p:nvPr/>
          </p:nvSpPr>
          <p:spPr>
            <a:xfrm rot="16200000">
              <a:off x="1211998" y="123664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74;p8"/>
            <p:cNvSpPr/>
            <p:nvPr/>
          </p:nvSpPr>
          <p:spPr>
            <a:xfrm flipH="1">
              <a:off x="1443456" y="144407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75;p8"/>
            <p:cNvSpPr/>
            <p:nvPr/>
          </p:nvSpPr>
          <p:spPr>
            <a:xfrm rot="16200000">
              <a:off x="1580680" y="2469742"/>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76;p8"/>
            <p:cNvSpPr/>
            <p:nvPr/>
          </p:nvSpPr>
          <p:spPr>
            <a:xfrm flipH="1">
              <a:off x="1815714" y="267717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77;p8"/>
            <p:cNvSpPr/>
            <p:nvPr/>
          </p:nvSpPr>
          <p:spPr>
            <a:xfrm rot="16200000">
              <a:off x="2268940" y="186224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78;p8"/>
            <p:cNvSpPr/>
            <p:nvPr/>
          </p:nvSpPr>
          <p:spPr>
            <a:xfrm flipH="1">
              <a:off x="2501698" y="2069679"/>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79;p8"/>
            <p:cNvSpPr/>
            <p:nvPr/>
          </p:nvSpPr>
          <p:spPr>
            <a:xfrm rot="16200000">
              <a:off x="2454740" y="2478087"/>
              <a:ext cx="808802"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80;p8"/>
            <p:cNvSpPr/>
            <p:nvPr/>
          </p:nvSpPr>
          <p:spPr>
            <a:xfrm flipH="1">
              <a:off x="3558865" y="2693191"/>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81;p8"/>
            <p:cNvSpPr/>
            <p:nvPr/>
          </p:nvSpPr>
          <p:spPr>
            <a:xfrm flipH="1">
              <a:off x="3738682" y="330903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82;p8"/>
            <p:cNvSpPr/>
            <p:nvPr/>
          </p:nvSpPr>
          <p:spPr>
            <a:xfrm rot="16200000">
              <a:off x="2641198" y="309534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83;p8"/>
            <p:cNvSpPr/>
            <p:nvPr/>
          </p:nvSpPr>
          <p:spPr>
            <a:xfrm flipH="1">
              <a:off x="2870248" y="3302781"/>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84;p8"/>
            <p:cNvSpPr/>
            <p:nvPr/>
          </p:nvSpPr>
          <p:spPr>
            <a:xfrm rot="16200000">
              <a:off x="2821013" y="3711189"/>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85;p8"/>
            <p:cNvSpPr/>
            <p:nvPr/>
          </p:nvSpPr>
          <p:spPr>
            <a:xfrm flipH="1">
              <a:off x="3056047" y="3918625"/>
              <a:ext cx="808802"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86;p8"/>
            <p:cNvSpPr/>
            <p:nvPr/>
          </p:nvSpPr>
          <p:spPr>
            <a:xfrm rot="16200000">
              <a:off x="3696091" y="37188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87;p8"/>
            <p:cNvSpPr/>
            <p:nvPr/>
          </p:nvSpPr>
          <p:spPr>
            <a:xfrm flipH="1">
              <a:off x="3928133" y="3926292"/>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88;p8"/>
            <p:cNvSpPr/>
            <p:nvPr/>
          </p:nvSpPr>
          <p:spPr>
            <a:xfrm rot="16200000">
              <a:off x="3881890" y="433470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0" name="Title Text"/>
          <p:cNvSpPr txBox="1"/>
          <p:nvPr>
            <p:ph type="title"/>
          </p:nvPr>
        </p:nvSpPr>
        <p:spPr>
          <a:xfrm>
            <a:off x="823850" y="866775"/>
            <a:ext cx="4587000" cy="3521101"/>
          </a:xfrm>
          <a:prstGeom prst="rect">
            <a:avLst/>
          </a:prstGeom>
        </p:spPr>
        <p:txBody>
          <a:bodyPr anchor="ct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30" name="Google Shape;92;p9"/>
          <p:cNvGrpSpPr/>
          <p:nvPr/>
        </p:nvGrpSpPr>
        <p:grpSpPr>
          <a:xfrm>
            <a:off x="0" y="381000"/>
            <a:ext cx="1037851" cy="1016289"/>
            <a:chOff x="0" y="0"/>
            <a:chExt cx="1037849" cy="1016288"/>
          </a:xfrm>
        </p:grpSpPr>
        <p:sp>
          <p:nvSpPr>
            <p:cNvPr id="128" name="Google Shape;93;p9"/>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94;p9"/>
            <p:cNvSpPr/>
            <p:nvPr/>
          </p:nvSpPr>
          <p:spPr>
            <a:xfrm flipH="1">
              <a:off x="229050" y="207487"/>
              <a:ext cx="808801" cy="808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1" name="Title Text"/>
          <p:cNvSpPr txBox="1"/>
          <p:nvPr>
            <p:ph type="title"/>
          </p:nvPr>
        </p:nvSpPr>
        <p:spPr>
          <a:xfrm>
            <a:off x="1297499" y="1658324"/>
            <a:ext cx="3036301" cy="1751701"/>
          </a:xfrm>
          <a:prstGeom prst="rect">
            <a:avLst/>
          </a:prstGeom>
        </p:spPr>
        <p:txBody>
          <a:bodyPr/>
          <a:lstStyle>
            <a:lvl1pPr>
              <a:defRPr sz="2400"/>
            </a:lvl1pPr>
          </a:lstStyle>
          <a:p>
            <a:pPr/>
            <a:r>
              <a:t>Title Text</a:t>
            </a:r>
          </a:p>
        </p:txBody>
      </p:sp>
      <p:sp>
        <p:nvSpPr>
          <p:cNvPr id="132" name="Body Level One…"/>
          <p:cNvSpPr txBox="1"/>
          <p:nvPr>
            <p:ph type="body" sz="quarter" idx="1"/>
          </p:nvPr>
        </p:nvSpPr>
        <p:spPr>
          <a:xfrm>
            <a:off x="1297499" y="3537999"/>
            <a:ext cx="3036301" cy="506101"/>
          </a:xfrm>
          <a:prstGeom prst="rect">
            <a:avLst/>
          </a:prstGeom>
        </p:spPr>
        <p:txBody>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Google Shape;97;p9"/>
          <p:cNvSpPr txBox="1"/>
          <p:nvPr>
            <p:ph type="body" sz="quarter" idx="13"/>
          </p:nvPr>
        </p:nvSpPr>
        <p:spPr>
          <a:xfrm>
            <a:off x="4648200" y="1696599"/>
            <a:ext cx="3676800" cy="2347501"/>
          </a:xfrm>
          <a:prstGeom prst="rect">
            <a:avLst/>
          </a:prstGeom>
        </p:spPr>
        <p:txBody>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43" name="Google Shape;100;p10"/>
          <p:cNvGrpSpPr/>
          <p:nvPr/>
        </p:nvGrpSpPr>
        <p:grpSpPr>
          <a:xfrm>
            <a:off x="-1" y="4128572"/>
            <a:ext cx="698927" cy="684658"/>
            <a:chOff x="0" y="0"/>
            <a:chExt cx="698925" cy="684656"/>
          </a:xfrm>
        </p:grpSpPr>
        <p:sp>
          <p:nvSpPr>
            <p:cNvPr id="141" name="Google Shape;101;p10"/>
            <p:cNvSpPr/>
            <p:nvPr/>
          </p:nvSpPr>
          <p:spPr>
            <a:xfrm rot="16200000">
              <a:off x="-1" y="0"/>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102;p10"/>
            <p:cNvSpPr/>
            <p:nvPr/>
          </p:nvSpPr>
          <p:spPr>
            <a:xfrm flipH="1">
              <a:off x="154125" y="139856"/>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4" name="Body Level One…"/>
          <p:cNvSpPr txBox="1"/>
          <p:nvPr>
            <p:ph type="body" sz="quarter" idx="1"/>
          </p:nvPr>
        </p:nvSpPr>
        <p:spPr>
          <a:xfrm>
            <a:off x="812725" y="4305375"/>
            <a:ext cx="6936000" cy="5238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B212C"/>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normAutofit fontScale="100000" lnSpcReduction="0"/>
          </a:bodyPr>
          <a:lstStyle>
            <a:lvl1pPr algn="r">
              <a:defRPr sz="1000">
                <a:solidFill>
                  <a:srgbClr val="FFFFFF"/>
                </a:solidFill>
                <a:latin typeface="Lato"/>
                <a:ea typeface="Lato"/>
                <a:cs typeface="Lato"/>
                <a:sym typeface="La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9pPr>
    </p:titleStyle>
    <p:bodyStyle>
      <a:lvl1pPr marL="457200" marR="0" indent="-311150"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34;p13"/>
          <p:cNvSpPr txBox="1"/>
          <p:nvPr>
            <p:ph type="ctrTitle"/>
          </p:nvPr>
        </p:nvSpPr>
        <p:spPr>
          <a:xfrm>
            <a:off x="3624800" y="435575"/>
            <a:ext cx="5022301" cy="2375400"/>
          </a:xfrm>
          <a:prstGeom prst="rect">
            <a:avLst/>
          </a:prstGeom>
        </p:spPr>
        <p:txBody>
          <a:bodyPr/>
          <a:lstStyle/>
          <a:p>
            <a:pPr>
              <a:defRPr sz="3600"/>
            </a:pPr>
          </a:p>
          <a:p>
            <a:pPr>
              <a:defRPr sz="3600"/>
            </a:pPr>
            <a:endParaRPr sz="1900">
              <a:solidFill>
                <a:srgbClr val="82C7A5"/>
              </a:solidFill>
            </a:endParaRPr>
          </a:p>
          <a:p>
            <a:pPr>
              <a:defRPr b="1" sz="3600">
                <a:solidFill>
                  <a:srgbClr val="82C7A5"/>
                </a:solidFill>
              </a:defRPr>
            </a:pPr>
            <a:r>
              <a:t>Mahindra First Choice</a:t>
            </a:r>
          </a:p>
        </p:txBody>
      </p:sp>
      <p:pic>
        <p:nvPicPr>
          <p:cNvPr id="190" name="Google Shape;136;p13" descr="Google Shape;136;p13"/>
          <p:cNvPicPr>
            <a:picLocks noChangeAspect="1"/>
          </p:cNvPicPr>
          <p:nvPr/>
        </p:nvPicPr>
        <p:blipFill>
          <a:blip r:embed="rId2">
            <a:extLst/>
          </a:blip>
          <a:stretch>
            <a:fillRect/>
          </a:stretch>
        </p:blipFill>
        <p:spPr>
          <a:xfrm>
            <a:off x="537825" y="945553"/>
            <a:ext cx="2783952" cy="185262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211;p22" descr="Google Shape;211;p22"/>
          <p:cNvPicPr>
            <a:picLocks noChangeAspect="1"/>
          </p:cNvPicPr>
          <p:nvPr/>
        </p:nvPicPr>
        <p:blipFill>
          <a:blip r:embed="rId2">
            <a:extLst/>
          </a:blip>
          <a:stretch>
            <a:fillRect/>
          </a:stretch>
        </p:blipFill>
        <p:spPr>
          <a:xfrm>
            <a:off x="598874" y="455999"/>
            <a:ext cx="6577226" cy="4365251"/>
          </a:xfrm>
          <a:prstGeom prst="rect">
            <a:avLst/>
          </a:prstGeom>
          <a:ln w="12700">
            <a:miter lim="400000"/>
          </a:ln>
        </p:spPr>
      </p:pic>
      <p:sp>
        <p:nvSpPr>
          <p:cNvPr id="239" name="Google Shape;213;p22"/>
          <p:cNvSpPr txBox="1"/>
          <p:nvPr/>
        </p:nvSpPr>
        <p:spPr>
          <a:xfrm>
            <a:off x="7447250" y="1289925"/>
            <a:ext cx="1227601" cy="3421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82C7A5"/>
                </a:solidFill>
                <a:latin typeface="Lato"/>
                <a:ea typeface="Lato"/>
                <a:cs typeface="Lato"/>
                <a:sym typeface="Lato"/>
              </a:defRPr>
            </a:lvl1pPr>
          </a:lstStyle>
          <a:p>
            <a:pPr/>
            <a:r>
              <a:t>The South zone has highest parts value and service counts too.Thus we suggest the inventory departement that inventory for Southern States be increased.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Google Shape;218;p23" descr="Google Shape;218;p23"/>
          <p:cNvPicPr>
            <a:picLocks noChangeAspect="1"/>
          </p:cNvPicPr>
          <p:nvPr/>
        </p:nvPicPr>
        <p:blipFill>
          <a:blip r:embed="rId2">
            <a:extLst/>
          </a:blip>
          <a:stretch>
            <a:fillRect/>
          </a:stretch>
        </p:blipFill>
        <p:spPr>
          <a:xfrm>
            <a:off x="526250" y="379800"/>
            <a:ext cx="6600275" cy="4416675"/>
          </a:xfrm>
          <a:prstGeom prst="rect">
            <a:avLst/>
          </a:prstGeom>
          <a:ln w="12700">
            <a:miter lim="400000"/>
          </a:ln>
        </p:spPr>
      </p:pic>
      <p:sp>
        <p:nvSpPr>
          <p:cNvPr id="242" name="Google Shape;219;p23"/>
          <p:cNvSpPr txBox="1"/>
          <p:nvPr/>
        </p:nvSpPr>
        <p:spPr>
          <a:xfrm>
            <a:off x="7033600" y="1058550"/>
            <a:ext cx="2110501" cy="42849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buClr>
                <a:srgbClr val="82C7A5"/>
              </a:buClr>
              <a:buSzPts val="1400"/>
              <a:buFont typeface="Helvetica"/>
              <a:buChar char="●"/>
              <a:defRPr>
                <a:solidFill>
                  <a:srgbClr val="82C7A5"/>
                </a:solidFill>
                <a:latin typeface="Lato"/>
                <a:ea typeface="Lato"/>
                <a:cs typeface="Lato"/>
                <a:sym typeface="Lato"/>
              </a:defRPr>
            </a:pPr>
            <a:r>
              <a:t>Saravanan has brought highest total value hence we can suggest the human resource department to compensate him with rewards/bonus .</a:t>
            </a:r>
          </a:p>
          <a:p>
            <a:pPr indent="457200">
              <a:defRPr>
                <a:solidFill>
                  <a:srgbClr val="000000"/>
                </a:solidFill>
              </a:defRPr>
            </a:pPr>
            <a:endParaRPr>
              <a:solidFill>
                <a:srgbClr val="82C7A5"/>
              </a:solidFill>
              <a:latin typeface="Lato"/>
              <a:ea typeface="Lato"/>
              <a:cs typeface="Lato"/>
              <a:sym typeface="Lato"/>
            </a:endParaRPr>
          </a:p>
          <a:p>
            <a:pPr marL="457200" indent="-317500">
              <a:buClr>
                <a:srgbClr val="82C7A5"/>
              </a:buClr>
              <a:buSzPts val="1400"/>
              <a:buFont typeface="Helvetica"/>
              <a:buChar char="●"/>
              <a:defRPr>
                <a:solidFill>
                  <a:srgbClr val="82C7A5"/>
                </a:solidFill>
                <a:latin typeface="Lato"/>
                <a:ea typeface="Lato"/>
                <a:cs typeface="Lato"/>
                <a:sym typeface="Lato"/>
              </a:defRPr>
            </a:pPr>
            <a:r>
              <a:t>Gurusamy shows around 3 lakh labour charge but he contributes less total value as compared to others.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4" name="Google Shape;224;p24" descr="Google Shape;224;p24"/>
          <p:cNvPicPr>
            <a:picLocks noChangeAspect="1"/>
          </p:cNvPicPr>
          <p:nvPr/>
        </p:nvPicPr>
        <p:blipFill>
          <a:blip r:embed="rId2">
            <a:extLst/>
          </a:blip>
          <a:stretch>
            <a:fillRect/>
          </a:stretch>
        </p:blipFill>
        <p:spPr>
          <a:xfrm>
            <a:off x="526250" y="401249"/>
            <a:ext cx="6623250" cy="4382827"/>
          </a:xfrm>
          <a:prstGeom prst="rect">
            <a:avLst/>
          </a:prstGeom>
          <a:ln w="12700">
            <a:miter lim="400000"/>
          </a:ln>
        </p:spPr>
      </p:pic>
      <p:sp>
        <p:nvSpPr>
          <p:cNvPr id="245" name="Google Shape;225;p24"/>
          <p:cNvSpPr txBox="1"/>
          <p:nvPr/>
        </p:nvSpPr>
        <p:spPr>
          <a:xfrm>
            <a:off x="7217299" y="627575"/>
            <a:ext cx="1872901" cy="191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317500">
              <a:buClr>
                <a:srgbClr val="82C7A5"/>
              </a:buClr>
              <a:buSzPts val="1400"/>
              <a:buFont typeface="Helvetica"/>
              <a:buChar char="●"/>
              <a:defRPr>
                <a:solidFill>
                  <a:srgbClr val="82C7A5"/>
                </a:solidFill>
                <a:latin typeface="Lato"/>
                <a:ea typeface="Lato"/>
                <a:cs typeface="Lato"/>
                <a:sym typeface="Lato"/>
              </a:defRPr>
            </a:lvl1pPr>
          </a:lstStyle>
          <a:p>
            <a:pPr/>
            <a:r>
              <a:t>New upcoming plants can be planned accordingly keeping in mind the cities on the basis of KM readings.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Google Shape;230;p25" descr="Google Shape;230;p25"/>
          <p:cNvPicPr>
            <a:picLocks noChangeAspect="1"/>
          </p:cNvPicPr>
          <p:nvPr/>
        </p:nvPicPr>
        <p:blipFill>
          <a:blip r:embed="rId2">
            <a:extLst/>
          </a:blip>
          <a:stretch>
            <a:fillRect/>
          </a:stretch>
        </p:blipFill>
        <p:spPr>
          <a:xfrm>
            <a:off x="526250" y="340524"/>
            <a:ext cx="6724226" cy="437975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Google Shape;235;p26" descr="Google Shape;235;p26"/>
          <p:cNvPicPr>
            <a:picLocks noChangeAspect="1"/>
          </p:cNvPicPr>
          <p:nvPr/>
        </p:nvPicPr>
        <p:blipFill>
          <a:blip r:embed="rId2">
            <a:extLst/>
          </a:blip>
          <a:stretch>
            <a:fillRect/>
          </a:stretch>
        </p:blipFill>
        <p:spPr>
          <a:xfrm>
            <a:off x="526250" y="340524"/>
            <a:ext cx="6761400" cy="441875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Google Shape;240;p27" descr="Google Shape;240;p27"/>
          <p:cNvPicPr>
            <a:picLocks noChangeAspect="1"/>
          </p:cNvPicPr>
          <p:nvPr/>
        </p:nvPicPr>
        <p:blipFill>
          <a:blip r:embed="rId2">
            <a:extLst/>
          </a:blip>
          <a:stretch>
            <a:fillRect/>
          </a:stretch>
        </p:blipFill>
        <p:spPr>
          <a:xfrm>
            <a:off x="526250" y="325049"/>
            <a:ext cx="6736624" cy="439705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Google Shape;245;p28" descr="Google Shape;245;p28"/>
          <p:cNvPicPr>
            <a:picLocks noChangeAspect="1"/>
          </p:cNvPicPr>
          <p:nvPr/>
        </p:nvPicPr>
        <p:blipFill>
          <a:blip r:embed="rId2">
            <a:extLst/>
          </a:blip>
          <a:stretch>
            <a:fillRect/>
          </a:stretch>
        </p:blipFill>
        <p:spPr>
          <a:xfrm>
            <a:off x="446474" y="319099"/>
            <a:ext cx="6791602" cy="447737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250;p29"/>
          <p:cNvSpPr txBox="1"/>
          <p:nvPr/>
        </p:nvSpPr>
        <p:spPr>
          <a:xfrm>
            <a:off x="642649" y="1239849"/>
            <a:ext cx="3853202" cy="315488"/>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defRPr b="1" sz="1700">
                <a:solidFill>
                  <a:srgbClr val="82C7A5"/>
                </a:solidFill>
              </a:defRPr>
            </a:lvl1pPr>
          </a:lstStyle>
          <a:p>
            <a:pPr/>
            <a:r>
              <a:t>What is RFM Analysis?</a:t>
            </a:r>
          </a:p>
        </p:txBody>
      </p:sp>
      <p:sp>
        <p:nvSpPr>
          <p:cNvPr id="256" name="Google Shape;252;p29"/>
          <p:cNvSpPr txBox="1"/>
          <p:nvPr/>
        </p:nvSpPr>
        <p:spPr>
          <a:xfrm>
            <a:off x="570499" y="170524"/>
            <a:ext cx="7618502" cy="66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200">
                <a:solidFill>
                  <a:srgbClr val="82C7A5"/>
                </a:solidFill>
                <a:latin typeface="Montserrat Medium"/>
                <a:ea typeface="Montserrat Medium"/>
                <a:cs typeface="Montserrat Medium"/>
                <a:sym typeface="Montserrat Medium"/>
              </a:defRPr>
            </a:lvl1pPr>
          </a:lstStyle>
          <a:p>
            <a:pPr/>
            <a:r>
              <a:t>Customer Segmentation using RFM</a:t>
            </a:r>
          </a:p>
        </p:txBody>
      </p:sp>
      <p:sp>
        <p:nvSpPr>
          <p:cNvPr id="257" name="Google Shape;253;p29"/>
          <p:cNvSpPr txBox="1"/>
          <p:nvPr/>
        </p:nvSpPr>
        <p:spPr>
          <a:xfrm>
            <a:off x="483374" y="1648399"/>
            <a:ext cx="8266802" cy="32254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1300">
                <a:solidFill>
                  <a:srgbClr val="82C7A5"/>
                </a:solidFill>
              </a:defRPr>
            </a:pPr>
            <a:r>
              <a:t>RFM analysis enables personalized marketing, increases engagement, and allows you to create specific, relevant offers to the right groups of customers.RFM analysis is a data-driven customer behavior segmentation technique where RFM stands for recency, frequency, and monetary value.</a:t>
            </a:r>
          </a:p>
          <a:p>
            <a:pPr algn="just">
              <a:defRPr sz="1300">
                <a:solidFill>
                  <a:srgbClr val="82C7A5"/>
                </a:solidFill>
              </a:defRPr>
            </a:pPr>
            <a:r>
              <a:t>The idea is to segment customers based on when their last purchase was(Recency), how often they’ve purchased in the past(Frequency), and how much they spent(Monetary). All three of these measures have proven to be effective predictors of a customer’s willingness to engage in marketing messages and offers.</a:t>
            </a:r>
          </a:p>
          <a:p>
            <a:pPr algn="just">
              <a:defRPr>
                <a:solidFill>
                  <a:srgbClr val="000000"/>
                </a:solidFill>
              </a:defRPr>
            </a:pPr>
            <a:endParaRPr sz="1300">
              <a:solidFill>
                <a:srgbClr val="82C7A5"/>
              </a:solidFill>
            </a:endParaRPr>
          </a:p>
          <a:p>
            <a:pPr algn="just">
              <a:defRPr sz="1300">
                <a:solidFill>
                  <a:srgbClr val="82C7A5"/>
                </a:solidFill>
              </a:defRPr>
            </a:pPr>
            <a:r>
              <a:t>In our case , behavioral segmentation by 3 important features:</a:t>
            </a:r>
          </a:p>
          <a:p>
            <a:pPr algn="just">
              <a:defRPr sz="1300">
                <a:solidFill>
                  <a:srgbClr val="82C7A5"/>
                </a:solidFill>
              </a:defRPr>
            </a:pPr>
            <a:r>
              <a:t>Recency — number of days since the last service</a:t>
            </a:r>
          </a:p>
          <a:p>
            <a:pPr algn="just">
              <a:defRPr sz="1300">
                <a:solidFill>
                  <a:srgbClr val="82C7A5"/>
                </a:solidFill>
              </a:defRPr>
            </a:pPr>
            <a:r>
              <a:t>Frequency — number of services made over a given period</a:t>
            </a:r>
          </a:p>
          <a:p>
            <a:pPr algn="just">
              <a:defRPr sz="1300">
                <a:solidFill>
                  <a:srgbClr val="82C7A5"/>
                </a:solidFill>
              </a:defRPr>
            </a:pPr>
            <a:r>
              <a:t>Monetary — Amount spent over a given period of time</a:t>
            </a:r>
          </a:p>
          <a:p>
            <a:pPr algn="just">
              <a:defRPr>
                <a:solidFill>
                  <a:srgbClr val="000000"/>
                </a:solidFill>
              </a:defRPr>
            </a:pPr>
            <a:endParaRPr sz="1300">
              <a:solidFill>
                <a:srgbClr val="82C7A5"/>
              </a:solidFill>
            </a:endParaRPr>
          </a:p>
          <a:p>
            <a:pPr algn="just">
              <a:defRPr sz="1300">
                <a:solidFill>
                  <a:srgbClr val="82C7A5"/>
                </a:solidFill>
              </a:defRPr>
            </a:pPr>
            <a:r>
              <a:t>Each of the behavior is quantiled in 3 groups for all of the customers and assigned category from 3 to 1. </a:t>
            </a:r>
          </a:p>
          <a:p>
            <a:pPr algn="just">
              <a:defRPr sz="1300">
                <a:solidFill>
                  <a:srgbClr val="82C7A5"/>
                </a:solidFill>
              </a:defRPr>
            </a:pPr>
            <a:r>
              <a:t>3 being the most recent/frequent/revenue and 1 being the least recent/frequent/revenue 333 RFM score is the best.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Google Shape;258;p30"/>
          <p:cNvSpPr txBox="1"/>
          <p:nvPr>
            <p:ph type="title"/>
          </p:nvPr>
        </p:nvSpPr>
        <p:spPr>
          <a:xfrm>
            <a:off x="1297500" y="241350"/>
            <a:ext cx="7038900" cy="635100"/>
          </a:xfrm>
          <a:prstGeom prst="rect">
            <a:avLst/>
          </a:prstGeom>
        </p:spPr>
        <p:txBody>
          <a:bodyPr/>
          <a:lstStyle/>
          <a:p>
            <a:pPr algn="ctr">
              <a:defRPr sz="2800">
                <a:solidFill>
                  <a:srgbClr val="82C7A5"/>
                </a:solidFill>
                <a:latin typeface="Montserrat Medium"/>
                <a:ea typeface="Montserrat Medium"/>
                <a:cs typeface="Montserrat Medium"/>
                <a:sym typeface="Montserrat Medium"/>
              </a:defRPr>
            </a:pPr>
            <a:r>
              <a:t>Customer</a:t>
            </a:r>
            <a:r>
              <a:rPr b="1" sz="1200">
                <a:solidFill>
                  <a:srgbClr val="292929"/>
                </a:solidFill>
                <a:latin typeface="+mn-lt"/>
                <a:ea typeface="+mn-ea"/>
                <a:cs typeface="+mn-cs"/>
                <a:sym typeface="Arial"/>
              </a:rPr>
              <a:t> </a:t>
            </a:r>
            <a:r>
              <a:t>Segments</a:t>
            </a:r>
          </a:p>
        </p:txBody>
      </p:sp>
      <p:sp>
        <p:nvSpPr>
          <p:cNvPr id="260" name="Google Shape;259;p30"/>
          <p:cNvSpPr txBox="1"/>
          <p:nvPr/>
        </p:nvSpPr>
        <p:spPr>
          <a:xfrm>
            <a:off x="966724" y="1170550"/>
            <a:ext cx="7808102" cy="322628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b="1" sz="1200">
                <a:solidFill>
                  <a:srgbClr val="82C7A5"/>
                </a:solidFill>
              </a:defRPr>
            </a:pPr>
            <a:r>
              <a:t>1.  Core - Your Best Customers</a:t>
            </a:r>
          </a:p>
          <a:p>
            <a:pPr lvl="1" indent="342900" algn="just">
              <a:defRPr b="1" i="1" sz="1100">
                <a:solidFill>
                  <a:srgbClr val="82C7A5"/>
                </a:solidFill>
              </a:defRPr>
            </a:pPr>
            <a:r>
              <a:t>RFM Score: 333</a:t>
            </a:r>
          </a:p>
          <a:p>
            <a:pPr lvl="1" indent="342900" algn="just">
              <a:defRPr sz="1100">
                <a:solidFill>
                  <a:srgbClr val="82C7A5"/>
                </a:solidFill>
              </a:defRPr>
            </a:pPr>
            <a:r>
              <a:t>Who They Are: Highly engaged customers who have bought the most recent, the most often, and generated the    </a:t>
            </a:r>
          </a:p>
          <a:p>
            <a:pPr lvl="1" indent="1257300" algn="just">
              <a:defRPr sz="1100">
                <a:solidFill>
                  <a:srgbClr val="82C7A5"/>
                </a:solidFill>
              </a:defRPr>
            </a:pPr>
            <a:r>
              <a:t>  most revenue.</a:t>
            </a:r>
          </a:p>
          <a:p>
            <a:pPr algn="just">
              <a:defRPr b="1" sz="1200">
                <a:solidFill>
                  <a:srgbClr val="82C7A5"/>
                </a:solidFill>
              </a:defRPr>
            </a:pPr>
            <a:r>
              <a:t>2.  Loyal - Your Most Loyal Customers</a:t>
            </a:r>
            <a:endParaRPr sz="1100"/>
          </a:p>
          <a:p>
            <a:pPr lvl="1" indent="342900" algn="just">
              <a:defRPr sz="1100">
                <a:solidFill>
                  <a:srgbClr val="82C7A5"/>
                </a:solidFill>
              </a:defRPr>
            </a:pPr>
            <a:r>
              <a:t>RFM Score: X3X</a:t>
            </a:r>
          </a:p>
          <a:p>
            <a:pPr lvl="1" indent="342900" algn="just">
              <a:defRPr sz="1100">
                <a:solidFill>
                  <a:srgbClr val="82C7A5"/>
                </a:solidFill>
              </a:defRPr>
            </a:pPr>
            <a:r>
              <a:t>Who They Are: Customers who buy the most often from your store.</a:t>
            </a:r>
            <a:endParaRPr sz="1200">
              <a:latin typeface="Calibri"/>
              <a:ea typeface="Calibri"/>
              <a:cs typeface="Calibri"/>
              <a:sym typeface="Calibri"/>
            </a:endParaRPr>
          </a:p>
          <a:p>
            <a:pPr algn="just">
              <a:defRPr b="1" sz="1200">
                <a:solidFill>
                  <a:srgbClr val="82C7A5"/>
                </a:solidFill>
              </a:defRPr>
            </a:pPr>
            <a:r>
              <a:t>3.  Whales - Your Highest Paying Customers</a:t>
            </a:r>
            <a:endParaRPr sz="1100"/>
          </a:p>
          <a:p>
            <a:pPr lvl="1" indent="342900" algn="just">
              <a:defRPr sz="1100">
                <a:solidFill>
                  <a:srgbClr val="82C7A5"/>
                </a:solidFill>
              </a:defRPr>
            </a:pPr>
            <a:r>
              <a:t>RFM Score: XX3</a:t>
            </a:r>
          </a:p>
          <a:p>
            <a:pPr lvl="1" indent="342900" algn="just">
              <a:defRPr sz="1100">
                <a:solidFill>
                  <a:srgbClr val="82C7A5"/>
                </a:solidFill>
              </a:defRPr>
            </a:pPr>
            <a:r>
              <a:t>Who They Are: Customers who have generated the most revenue for your store.</a:t>
            </a:r>
            <a:endParaRPr sz="1200">
              <a:latin typeface="Calibri"/>
              <a:ea typeface="Calibri"/>
              <a:cs typeface="Calibri"/>
              <a:sym typeface="Calibri"/>
            </a:endParaRPr>
          </a:p>
          <a:p>
            <a:pPr algn="just">
              <a:defRPr b="1" sz="1200">
                <a:solidFill>
                  <a:srgbClr val="82C7A5"/>
                </a:solidFill>
              </a:defRPr>
            </a:pPr>
            <a:r>
              <a:t>4.  Rookies - Your Newest Customers</a:t>
            </a:r>
            <a:endParaRPr sz="1100"/>
          </a:p>
          <a:p>
            <a:pPr lvl="1" indent="342900" algn="just">
              <a:defRPr sz="1100">
                <a:solidFill>
                  <a:srgbClr val="82C7A5"/>
                </a:solidFill>
              </a:defRPr>
            </a:pPr>
            <a:r>
              <a:t>RFM Score: 31X</a:t>
            </a:r>
          </a:p>
          <a:p>
            <a:pPr lvl="1" indent="342900" algn="just">
              <a:defRPr sz="1100">
                <a:solidFill>
                  <a:srgbClr val="82C7A5"/>
                </a:solidFill>
              </a:defRPr>
            </a:pPr>
            <a:r>
              <a:t>Who They Are: Recent buyers on your site.</a:t>
            </a:r>
          </a:p>
          <a:p>
            <a:pPr algn="just">
              <a:defRPr b="1" sz="1200">
                <a:solidFill>
                  <a:srgbClr val="82C7A5"/>
                </a:solidFill>
              </a:defRPr>
            </a:pPr>
            <a:r>
              <a:t>5.  Slipping - Once Loyal, Now Gone</a:t>
            </a:r>
            <a:endParaRPr sz="1100"/>
          </a:p>
          <a:p>
            <a:pPr lvl="1" indent="342900" algn="just">
              <a:defRPr sz="1100">
                <a:solidFill>
                  <a:srgbClr val="82C7A5"/>
                </a:solidFill>
              </a:defRPr>
            </a:pPr>
            <a:r>
              <a:t>RFM Score: 11X</a:t>
            </a:r>
          </a:p>
          <a:p>
            <a:pPr lvl="1" indent="342900" algn="just">
              <a:defRPr sz="1100">
                <a:solidFill>
                  <a:srgbClr val="82C7A5"/>
                </a:solidFill>
              </a:defRPr>
            </a:pPr>
            <a:r>
              <a:t>Who They Are: Great past customers who haven't bought in awhile.</a:t>
            </a:r>
          </a:p>
          <a:p>
            <a:pPr algn="just">
              <a:defRPr b="1" sz="1200">
                <a:solidFill>
                  <a:srgbClr val="82C7A5"/>
                </a:solidFill>
              </a:defRPr>
            </a:pPr>
            <a:r>
              <a:t>6.  Regular - The customers having common behaviour across these metrics.</a:t>
            </a:r>
            <a:endParaRPr sz="1100"/>
          </a:p>
          <a:p>
            <a:pPr lvl="1" indent="342900" algn="just">
              <a:defRPr sz="1100">
                <a:solidFill>
                  <a:srgbClr val="82C7A5"/>
                </a:solidFill>
              </a:defRPr>
            </a:pPr>
            <a:r>
              <a:t>RFM Score: Remaining Scores</a:t>
            </a:r>
          </a:p>
          <a:p>
            <a:pPr lvl="1" indent="342900" algn="just">
              <a:defRPr sz="1100">
                <a:solidFill>
                  <a:srgbClr val="82C7A5"/>
                </a:solidFill>
              </a:defRPr>
            </a:pPr>
            <a:r>
              <a:t>Who They Are: Customer who have average metrics across each RFM scores.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264;p31"/>
          <p:cNvSpPr txBox="1"/>
          <p:nvPr>
            <p:ph type="title"/>
          </p:nvPr>
        </p:nvSpPr>
        <p:spPr>
          <a:xfrm>
            <a:off x="1065874" y="393750"/>
            <a:ext cx="2813401" cy="684600"/>
          </a:xfrm>
          <a:prstGeom prst="rect">
            <a:avLst/>
          </a:prstGeom>
        </p:spPr>
        <p:txBody>
          <a:bodyPr/>
          <a:lstStyle>
            <a:lvl1pPr algn="ctr">
              <a:defRPr sz="2800">
                <a:solidFill>
                  <a:srgbClr val="82C7A5"/>
                </a:solidFill>
                <a:latin typeface="Montserrat Medium"/>
                <a:ea typeface="Montserrat Medium"/>
                <a:cs typeface="Montserrat Medium"/>
                <a:sym typeface="Montserrat Medium"/>
              </a:defRPr>
            </a:lvl1pPr>
          </a:lstStyle>
          <a:p>
            <a:pPr/>
            <a:r>
              <a:t>RFM Analysis</a:t>
            </a:r>
          </a:p>
        </p:txBody>
      </p:sp>
      <p:pic>
        <p:nvPicPr>
          <p:cNvPr id="263" name="Google Shape;265;p31" descr="Google Shape;265;p31"/>
          <p:cNvPicPr>
            <a:picLocks noChangeAspect="1"/>
          </p:cNvPicPr>
          <p:nvPr/>
        </p:nvPicPr>
        <p:blipFill>
          <a:blip r:embed="rId2">
            <a:extLst/>
          </a:blip>
          <a:stretch>
            <a:fillRect/>
          </a:stretch>
        </p:blipFill>
        <p:spPr>
          <a:xfrm>
            <a:off x="1506450" y="965374"/>
            <a:ext cx="6469977" cy="410632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41;p14"/>
          <p:cNvSpPr txBox="1"/>
          <p:nvPr>
            <p:ph type="title"/>
          </p:nvPr>
        </p:nvSpPr>
        <p:spPr>
          <a:xfrm>
            <a:off x="1297500" y="393749"/>
            <a:ext cx="7038900" cy="914102"/>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Flow of Project</a:t>
            </a:r>
          </a:p>
        </p:txBody>
      </p:sp>
      <p:sp>
        <p:nvSpPr>
          <p:cNvPr id="193" name="Google Shape;142;p14"/>
          <p:cNvSpPr/>
          <p:nvPr/>
        </p:nvSpPr>
        <p:spPr>
          <a:xfrm>
            <a:off x="285049" y="2850625"/>
            <a:ext cx="8520602" cy="111601"/>
          </a:xfrm>
          <a:prstGeom prst="roundRect">
            <a:avLst>
              <a:gd name="adj" fmla="val 16667"/>
            </a:avLst>
          </a:prstGeom>
          <a:solidFill>
            <a:srgbClr val="82C7A5"/>
          </a:solidFill>
          <a:ln>
            <a:solidFill>
              <a:srgbClr val="D9D9D9"/>
            </a:solidFill>
          </a:ln>
        </p:spPr>
        <p:txBody>
          <a:bodyPr lIns="0" tIns="0" rIns="0" bIns="0" anchor="ctr"/>
          <a:lstStyle/>
          <a:p>
            <a:pPr>
              <a:defRPr>
                <a:solidFill>
                  <a:srgbClr val="000000"/>
                </a:solidFill>
              </a:defRPr>
            </a:pPr>
          </a:p>
        </p:txBody>
      </p:sp>
      <p:sp>
        <p:nvSpPr>
          <p:cNvPr id="194" name="Google Shape;143;p14"/>
          <p:cNvSpPr/>
          <p:nvPr/>
        </p:nvSpPr>
        <p:spPr>
          <a:xfrm>
            <a:off x="637599" y="2429224"/>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00"/>
                </a:moveTo>
                <a:lnTo>
                  <a:pt x="10800" y="0"/>
                </a:lnTo>
                <a:lnTo>
                  <a:pt x="21600" y="3900"/>
                </a:lnTo>
                <a:lnTo>
                  <a:pt x="16200" y="3900"/>
                </a:lnTo>
                <a:lnTo>
                  <a:pt x="16200" y="21600"/>
                </a:lnTo>
                <a:lnTo>
                  <a:pt x="5400" y="21600"/>
                </a:lnTo>
                <a:lnTo>
                  <a:pt x="5400" y="39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195" name="Google Shape;144;p14"/>
          <p:cNvSpPr/>
          <p:nvPr/>
        </p:nvSpPr>
        <p:spPr>
          <a:xfrm>
            <a:off x="2291050" y="2429224"/>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00"/>
                </a:moveTo>
                <a:lnTo>
                  <a:pt x="10800" y="0"/>
                </a:lnTo>
                <a:lnTo>
                  <a:pt x="21600" y="3900"/>
                </a:lnTo>
                <a:lnTo>
                  <a:pt x="16200" y="3900"/>
                </a:lnTo>
                <a:lnTo>
                  <a:pt x="16200" y="21600"/>
                </a:lnTo>
                <a:lnTo>
                  <a:pt x="5400" y="21600"/>
                </a:lnTo>
                <a:lnTo>
                  <a:pt x="5400" y="39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196" name="Google Shape;145;p14"/>
          <p:cNvSpPr/>
          <p:nvPr/>
        </p:nvSpPr>
        <p:spPr>
          <a:xfrm>
            <a:off x="3944499" y="2429224"/>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00"/>
                </a:moveTo>
                <a:lnTo>
                  <a:pt x="10800" y="0"/>
                </a:lnTo>
                <a:lnTo>
                  <a:pt x="21600" y="3900"/>
                </a:lnTo>
                <a:lnTo>
                  <a:pt x="16200" y="3900"/>
                </a:lnTo>
                <a:lnTo>
                  <a:pt x="16200" y="21600"/>
                </a:lnTo>
                <a:lnTo>
                  <a:pt x="5400" y="21600"/>
                </a:lnTo>
                <a:lnTo>
                  <a:pt x="5400" y="39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197" name="Google Shape;146;p14"/>
          <p:cNvSpPr/>
          <p:nvPr/>
        </p:nvSpPr>
        <p:spPr>
          <a:xfrm>
            <a:off x="5597950" y="2429224"/>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00"/>
                </a:moveTo>
                <a:lnTo>
                  <a:pt x="10800" y="0"/>
                </a:lnTo>
                <a:lnTo>
                  <a:pt x="21600" y="3900"/>
                </a:lnTo>
                <a:lnTo>
                  <a:pt x="16200" y="3900"/>
                </a:lnTo>
                <a:lnTo>
                  <a:pt x="16200" y="21600"/>
                </a:lnTo>
                <a:lnTo>
                  <a:pt x="5400" y="21600"/>
                </a:lnTo>
                <a:lnTo>
                  <a:pt x="5400" y="39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198" name="Google Shape;147;p14"/>
          <p:cNvSpPr/>
          <p:nvPr/>
        </p:nvSpPr>
        <p:spPr>
          <a:xfrm>
            <a:off x="7251400" y="2429224"/>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00"/>
                </a:moveTo>
                <a:lnTo>
                  <a:pt x="10800" y="0"/>
                </a:lnTo>
                <a:lnTo>
                  <a:pt x="21600" y="3900"/>
                </a:lnTo>
                <a:lnTo>
                  <a:pt x="16200" y="3900"/>
                </a:lnTo>
                <a:lnTo>
                  <a:pt x="16200" y="21600"/>
                </a:lnTo>
                <a:lnTo>
                  <a:pt x="5400" y="21600"/>
                </a:lnTo>
                <a:lnTo>
                  <a:pt x="5400" y="39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199" name="Google Shape;148;p14"/>
          <p:cNvSpPr/>
          <p:nvPr/>
        </p:nvSpPr>
        <p:spPr>
          <a:xfrm>
            <a:off x="1418424" y="2974550"/>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700"/>
                </a:moveTo>
                <a:lnTo>
                  <a:pt x="5400" y="17700"/>
                </a:lnTo>
                <a:lnTo>
                  <a:pt x="5400" y="0"/>
                </a:lnTo>
                <a:lnTo>
                  <a:pt x="16200" y="0"/>
                </a:lnTo>
                <a:lnTo>
                  <a:pt x="16200" y="17700"/>
                </a:lnTo>
                <a:lnTo>
                  <a:pt x="21600" y="17700"/>
                </a:lnTo>
                <a:lnTo>
                  <a:pt x="10800" y="216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200" name="Google Shape;149;p14"/>
          <p:cNvSpPr/>
          <p:nvPr/>
        </p:nvSpPr>
        <p:spPr>
          <a:xfrm>
            <a:off x="3120075" y="2974550"/>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700"/>
                </a:moveTo>
                <a:lnTo>
                  <a:pt x="5400" y="17700"/>
                </a:lnTo>
                <a:lnTo>
                  <a:pt x="5400" y="0"/>
                </a:lnTo>
                <a:lnTo>
                  <a:pt x="16200" y="0"/>
                </a:lnTo>
                <a:lnTo>
                  <a:pt x="16200" y="17700"/>
                </a:lnTo>
                <a:lnTo>
                  <a:pt x="21600" y="17700"/>
                </a:lnTo>
                <a:lnTo>
                  <a:pt x="10800" y="216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201" name="Google Shape;150;p14"/>
          <p:cNvSpPr/>
          <p:nvPr/>
        </p:nvSpPr>
        <p:spPr>
          <a:xfrm>
            <a:off x="4821725" y="2974550"/>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700"/>
                </a:moveTo>
                <a:lnTo>
                  <a:pt x="5400" y="17700"/>
                </a:lnTo>
                <a:lnTo>
                  <a:pt x="5400" y="0"/>
                </a:lnTo>
                <a:lnTo>
                  <a:pt x="16200" y="0"/>
                </a:lnTo>
                <a:lnTo>
                  <a:pt x="16200" y="17700"/>
                </a:lnTo>
                <a:lnTo>
                  <a:pt x="21600" y="17700"/>
                </a:lnTo>
                <a:lnTo>
                  <a:pt x="10800" y="216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202" name="Google Shape;151;p14"/>
          <p:cNvSpPr/>
          <p:nvPr/>
        </p:nvSpPr>
        <p:spPr>
          <a:xfrm>
            <a:off x="8225025" y="2974550"/>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700"/>
                </a:moveTo>
                <a:lnTo>
                  <a:pt x="5400" y="17700"/>
                </a:lnTo>
                <a:lnTo>
                  <a:pt x="5400" y="0"/>
                </a:lnTo>
                <a:lnTo>
                  <a:pt x="16200" y="0"/>
                </a:lnTo>
                <a:lnTo>
                  <a:pt x="16200" y="17700"/>
                </a:lnTo>
                <a:lnTo>
                  <a:pt x="21600" y="17700"/>
                </a:lnTo>
                <a:lnTo>
                  <a:pt x="10800" y="216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203" name="Google Shape;152;p14"/>
          <p:cNvSpPr/>
          <p:nvPr/>
        </p:nvSpPr>
        <p:spPr>
          <a:xfrm>
            <a:off x="6523374" y="2974550"/>
            <a:ext cx="161101" cy="44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700"/>
                </a:moveTo>
                <a:lnTo>
                  <a:pt x="5400" y="17700"/>
                </a:lnTo>
                <a:lnTo>
                  <a:pt x="5400" y="0"/>
                </a:lnTo>
                <a:lnTo>
                  <a:pt x="16200" y="0"/>
                </a:lnTo>
                <a:lnTo>
                  <a:pt x="16200" y="17700"/>
                </a:lnTo>
                <a:lnTo>
                  <a:pt x="21600" y="17700"/>
                </a:lnTo>
                <a:lnTo>
                  <a:pt x="10800" y="21600"/>
                </a:lnTo>
                <a:close/>
              </a:path>
            </a:pathLst>
          </a:custGeom>
          <a:solidFill>
            <a:srgbClr val="82C7A5"/>
          </a:solidFill>
          <a:ln>
            <a:solidFill>
              <a:srgbClr val="D9D9D9"/>
            </a:solidFill>
          </a:ln>
        </p:spPr>
        <p:txBody>
          <a:bodyPr lIns="0" tIns="0" rIns="0" bIns="0" anchor="ctr"/>
          <a:lstStyle/>
          <a:p>
            <a:pPr>
              <a:defRPr>
                <a:solidFill>
                  <a:srgbClr val="000000"/>
                </a:solidFill>
              </a:defRPr>
            </a:pPr>
          </a:p>
        </p:txBody>
      </p:sp>
      <p:sp>
        <p:nvSpPr>
          <p:cNvPr id="204" name="Google Shape;153;p14"/>
          <p:cNvSpPr txBox="1"/>
          <p:nvPr/>
        </p:nvSpPr>
        <p:spPr>
          <a:xfrm>
            <a:off x="146899" y="2018375"/>
            <a:ext cx="1128002" cy="4048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600">
                <a:solidFill>
                  <a:srgbClr val="82C7A5"/>
                </a:solidFill>
              </a:defRPr>
            </a:lvl1pPr>
          </a:lstStyle>
          <a:p>
            <a:pPr/>
            <a:r>
              <a:t>Overview</a:t>
            </a:r>
          </a:p>
        </p:txBody>
      </p:sp>
      <p:sp>
        <p:nvSpPr>
          <p:cNvPr id="205" name="Google Shape;154;p14"/>
          <p:cNvSpPr txBox="1"/>
          <p:nvPr/>
        </p:nvSpPr>
        <p:spPr>
          <a:xfrm>
            <a:off x="904750" y="3389974"/>
            <a:ext cx="1208400" cy="6334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Problem Statement</a:t>
            </a:r>
          </a:p>
        </p:txBody>
      </p:sp>
      <p:sp>
        <p:nvSpPr>
          <p:cNvPr id="206" name="Google Shape;155;p14"/>
          <p:cNvSpPr txBox="1"/>
          <p:nvPr/>
        </p:nvSpPr>
        <p:spPr>
          <a:xfrm>
            <a:off x="1742950" y="1789775"/>
            <a:ext cx="1208400"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Dataset Details</a:t>
            </a:r>
          </a:p>
        </p:txBody>
      </p:sp>
      <p:sp>
        <p:nvSpPr>
          <p:cNvPr id="207" name="Google Shape;156;p14"/>
          <p:cNvSpPr txBox="1"/>
          <p:nvPr/>
        </p:nvSpPr>
        <p:spPr>
          <a:xfrm>
            <a:off x="2528349" y="3389974"/>
            <a:ext cx="1379101" cy="8620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Exploratory Data Analysis</a:t>
            </a:r>
          </a:p>
        </p:txBody>
      </p:sp>
      <p:sp>
        <p:nvSpPr>
          <p:cNvPr id="208" name="Google Shape;157;p14"/>
          <p:cNvSpPr txBox="1"/>
          <p:nvPr/>
        </p:nvSpPr>
        <p:spPr>
          <a:xfrm>
            <a:off x="3197649" y="1789775"/>
            <a:ext cx="16143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Customer Segmentation</a:t>
            </a:r>
          </a:p>
        </p:txBody>
      </p:sp>
      <p:sp>
        <p:nvSpPr>
          <p:cNvPr id="209" name="Google Shape;158;p14"/>
          <p:cNvSpPr txBox="1"/>
          <p:nvPr/>
        </p:nvSpPr>
        <p:spPr>
          <a:xfrm>
            <a:off x="4333749" y="3389974"/>
            <a:ext cx="1208401" cy="4048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Pipeline</a:t>
            </a:r>
          </a:p>
        </p:txBody>
      </p:sp>
      <p:sp>
        <p:nvSpPr>
          <p:cNvPr id="210" name="Google Shape;159;p14"/>
          <p:cNvSpPr txBox="1"/>
          <p:nvPr/>
        </p:nvSpPr>
        <p:spPr>
          <a:xfrm>
            <a:off x="4982824" y="1789775"/>
            <a:ext cx="13791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Feature Engineering</a:t>
            </a:r>
          </a:p>
        </p:txBody>
      </p:sp>
      <p:sp>
        <p:nvSpPr>
          <p:cNvPr id="211" name="Google Shape;160;p14"/>
          <p:cNvSpPr txBox="1"/>
          <p:nvPr/>
        </p:nvSpPr>
        <p:spPr>
          <a:xfrm>
            <a:off x="5892250" y="3389974"/>
            <a:ext cx="1379101" cy="6334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Feature Importance</a:t>
            </a:r>
          </a:p>
        </p:txBody>
      </p:sp>
      <p:sp>
        <p:nvSpPr>
          <p:cNvPr id="212" name="Google Shape;161;p14"/>
          <p:cNvSpPr txBox="1"/>
          <p:nvPr/>
        </p:nvSpPr>
        <p:spPr>
          <a:xfrm>
            <a:off x="6608999" y="1789775"/>
            <a:ext cx="14985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Model and Approaches</a:t>
            </a:r>
          </a:p>
        </p:txBody>
      </p:sp>
      <p:sp>
        <p:nvSpPr>
          <p:cNvPr id="213" name="Google Shape;162;p14"/>
          <p:cNvSpPr txBox="1"/>
          <p:nvPr/>
        </p:nvSpPr>
        <p:spPr>
          <a:xfrm>
            <a:off x="7066399" y="3389974"/>
            <a:ext cx="2153701" cy="8620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600">
                <a:solidFill>
                  <a:srgbClr val="82C7A5"/>
                </a:solidFill>
              </a:defRPr>
            </a:lvl1pPr>
          </a:lstStyle>
          <a:p>
            <a:pPr/>
            <a:r>
              <a:t>Value to the Business (Recommendations)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270;p32"/>
          <p:cNvSpPr txBox="1"/>
          <p:nvPr>
            <p:ph type="title"/>
          </p:nvPr>
        </p:nvSpPr>
        <p:spPr>
          <a:xfrm>
            <a:off x="1028700" y="393749"/>
            <a:ext cx="7684200" cy="4601102"/>
          </a:xfrm>
          <a:prstGeom prst="rect">
            <a:avLst/>
          </a:prstGeom>
        </p:spPr>
        <p:txBody>
          <a:bodyPr/>
          <a:lstStyle/>
          <a:p>
            <a:pPr algn="just">
              <a:defRPr b="1" sz="1300">
                <a:solidFill>
                  <a:srgbClr val="82C7A5"/>
                </a:solidFill>
                <a:latin typeface="+mn-lt"/>
                <a:ea typeface="+mn-ea"/>
                <a:cs typeface="+mn-cs"/>
                <a:sym typeface="Arial"/>
              </a:defRPr>
            </a:pPr>
            <a:r>
              <a:t>1. Not Engaged </a:t>
            </a:r>
            <a:endParaRPr sz="1500"/>
          </a:p>
          <a:p>
            <a:pPr lvl="1" indent="342900" algn="just">
              <a:defRPr i="1" sz="1200">
                <a:solidFill>
                  <a:srgbClr val="82C7A5"/>
                </a:solidFill>
                <a:latin typeface="+mn-lt"/>
                <a:ea typeface="+mn-ea"/>
                <a:cs typeface="+mn-cs"/>
                <a:sym typeface="Arial"/>
              </a:defRPr>
            </a:pPr>
            <a:r>
              <a:t>A huge potential here. Run marketing campaigns to on-board them with good offers to add to the net new customer base.</a:t>
            </a:r>
            <a:endParaRPr sz="1400"/>
          </a:p>
          <a:p>
            <a:pPr lvl="1" indent="342900" algn="just">
              <a:defRPr sz="2100"/>
            </a:pPr>
            <a:endParaRPr sz="1400">
              <a:solidFill>
                <a:srgbClr val="82C7A5"/>
              </a:solidFill>
              <a:latin typeface="+mn-lt"/>
              <a:ea typeface="+mn-ea"/>
              <a:cs typeface="+mn-cs"/>
              <a:sym typeface="Arial"/>
            </a:endParaRPr>
          </a:p>
          <a:p>
            <a:pPr algn="just">
              <a:defRPr b="1" sz="1300">
                <a:solidFill>
                  <a:srgbClr val="82C7A5"/>
                </a:solidFill>
                <a:latin typeface="+mn-lt"/>
                <a:ea typeface="+mn-ea"/>
                <a:cs typeface="+mn-cs"/>
                <a:sym typeface="Arial"/>
              </a:defRPr>
            </a:pPr>
            <a:r>
              <a:t>2.  Loyal - Your Most Loyal Customers</a:t>
            </a:r>
            <a:endParaRPr sz="1500"/>
          </a:p>
          <a:p>
            <a:pPr lvl="1" indent="342900" algn="just">
              <a:defRPr b="1" i="1" sz="1200">
                <a:solidFill>
                  <a:srgbClr val="82C7A5"/>
                </a:solidFill>
                <a:latin typeface="+mn-lt"/>
                <a:ea typeface="+mn-ea"/>
                <a:cs typeface="+mn-cs"/>
                <a:sym typeface="Arial"/>
              </a:defRPr>
            </a:pPr>
            <a:r>
              <a:t>RFM Score: X3X</a:t>
            </a:r>
            <a:endParaRPr sz="1400"/>
          </a:p>
          <a:p>
            <a:pPr lvl="1" indent="342900" algn="just">
              <a:defRPr i="1" sz="1200">
                <a:solidFill>
                  <a:srgbClr val="82C7A5"/>
                </a:solidFill>
                <a:latin typeface="+mn-lt"/>
                <a:ea typeface="+mn-ea"/>
                <a:cs typeface="+mn-cs"/>
                <a:sym typeface="Arial"/>
              </a:defRPr>
            </a:pPr>
            <a:r>
              <a:t>Give loyalty points which can be encashed against service charges. </a:t>
            </a:r>
            <a:endParaRPr sz="1400"/>
          </a:p>
          <a:p>
            <a:pPr lvl="1" indent="342900" algn="just">
              <a:defRPr i="1" sz="1200">
                <a:solidFill>
                  <a:srgbClr val="82C7A5"/>
                </a:solidFill>
                <a:latin typeface="+mn-lt"/>
                <a:ea typeface="+mn-ea"/>
                <a:cs typeface="+mn-cs"/>
                <a:sym typeface="Arial"/>
              </a:defRPr>
            </a:pPr>
            <a:r>
              <a:t>Run referral program.</a:t>
            </a:r>
            <a:endParaRPr sz="1400"/>
          </a:p>
          <a:p>
            <a:pPr algn="just">
              <a:defRPr sz="2100"/>
            </a:pPr>
            <a:endParaRPr sz="1400">
              <a:solidFill>
                <a:srgbClr val="82C7A5"/>
              </a:solidFill>
              <a:latin typeface="+mn-lt"/>
              <a:ea typeface="+mn-ea"/>
              <a:cs typeface="+mn-cs"/>
              <a:sym typeface="Arial"/>
            </a:endParaRPr>
          </a:p>
          <a:p>
            <a:pPr algn="just">
              <a:defRPr b="1" sz="1300">
                <a:solidFill>
                  <a:srgbClr val="82C7A5"/>
                </a:solidFill>
                <a:latin typeface="+mn-lt"/>
                <a:ea typeface="+mn-ea"/>
                <a:cs typeface="+mn-cs"/>
                <a:sym typeface="Arial"/>
              </a:defRPr>
            </a:pPr>
            <a:r>
              <a:t>3.  Whales - Your Highest Paying Customers</a:t>
            </a:r>
            <a:endParaRPr sz="1500"/>
          </a:p>
          <a:p>
            <a:pPr lvl="1" indent="342900" algn="just">
              <a:defRPr b="1" i="1" sz="1200">
                <a:solidFill>
                  <a:srgbClr val="82C7A5"/>
                </a:solidFill>
                <a:latin typeface="+mn-lt"/>
                <a:ea typeface="+mn-ea"/>
                <a:cs typeface="+mn-cs"/>
                <a:sym typeface="Arial"/>
              </a:defRPr>
            </a:pPr>
            <a:r>
              <a:t>RFM Score: XX3</a:t>
            </a:r>
            <a:endParaRPr sz="1400"/>
          </a:p>
          <a:p>
            <a:pPr lvl="1" indent="342900" algn="just">
              <a:defRPr sz="1200">
                <a:solidFill>
                  <a:srgbClr val="82C7A5"/>
                </a:solidFill>
                <a:latin typeface="+mn-lt"/>
                <a:ea typeface="+mn-ea"/>
                <a:cs typeface="+mn-cs"/>
                <a:sym typeface="Arial"/>
              </a:defRPr>
            </a:pPr>
            <a:r>
              <a:t>Make it more easier for them by providing free pick-up/drop. Provide additional feel good services. Run programs for new cars.</a:t>
            </a:r>
            <a:endParaRPr sz="1400"/>
          </a:p>
          <a:p>
            <a:pPr algn="just">
              <a:defRPr sz="2100"/>
            </a:pPr>
            <a:endParaRPr sz="1400">
              <a:solidFill>
                <a:srgbClr val="82C7A5"/>
              </a:solidFill>
              <a:latin typeface="+mn-lt"/>
              <a:ea typeface="+mn-ea"/>
              <a:cs typeface="+mn-cs"/>
              <a:sym typeface="Arial"/>
            </a:endParaRPr>
          </a:p>
          <a:p>
            <a:pPr algn="just">
              <a:defRPr b="1" sz="1300">
                <a:solidFill>
                  <a:srgbClr val="82C7A5"/>
                </a:solidFill>
                <a:latin typeface="+mn-lt"/>
                <a:ea typeface="+mn-ea"/>
                <a:cs typeface="+mn-cs"/>
                <a:sym typeface="Arial"/>
              </a:defRPr>
            </a:pPr>
            <a:r>
              <a:t>4.  Rookies - Your Newest Customers</a:t>
            </a:r>
            <a:endParaRPr sz="1500"/>
          </a:p>
          <a:p>
            <a:pPr lvl="1" indent="342900" algn="just">
              <a:defRPr b="1" i="1" sz="1200">
                <a:solidFill>
                  <a:srgbClr val="82C7A5"/>
                </a:solidFill>
                <a:latin typeface="+mn-lt"/>
                <a:ea typeface="+mn-ea"/>
                <a:cs typeface="+mn-cs"/>
                <a:sym typeface="Arial"/>
              </a:defRPr>
            </a:pPr>
            <a:r>
              <a:t>RFM Score: 31X</a:t>
            </a:r>
            <a:endParaRPr sz="1400"/>
          </a:p>
          <a:p>
            <a:pPr lvl="1" indent="342900" algn="just">
              <a:defRPr sz="1200">
                <a:solidFill>
                  <a:srgbClr val="82C7A5"/>
                </a:solidFill>
                <a:latin typeface="+mn-lt"/>
                <a:ea typeface="+mn-ea"/>
                <a:cs typeface="+mn-cs"/>
                <a:sym typeface="Arial"/>
              </a:defRPr>
            </a:pPr>
            <a:r>
              <a:t>For stickiness, offer AMC packages.</a:t>
            </a:r>
            <a:endParaRPr sz="1400"/>
          </a:p>
          <a:p>
            <a:pPr algn="just">
              <a:defRPr sz="2100"/>
            </a:pPr>
            <a:endParaRPr sz="1400">
              <a:solidFill>
                <a:srgbClr val="82C7A5"/>
              </a:solidFill>
              <a:latin typeface="+mn-lt"/>
              <a:ea typeface="+mn-ea"/>
              <a:cs typeface="+mn-cs"/>
              <a:sym typeface="Arial"/>
            </a:endParaRPr>
          </a:p>
          <a:p>
            <a:pPr algn="just">
              <a:defRPr b="1" sz="1300">
                <a:solidFill>
                  <a:srgbClr val="82C7A5"/>
                </a:solidFill>
                <a:latin typeface="+mn-lt"/>
                <a:ea typeface="+mn-ea"/>
                <a:cs typeface="+mn-cs"/>
                <a:sym typeface="Arial"/>
              </a:defRPr>
            </a:pPr>
            <a:r>
              <a:t>5.  Slipping - Once Loyal, Now Gone</a:t>
            </a:r>
            <a:endParaRPr sz="1500"/>
          </a:p>
          <a:p>
            <a:pPr lvl="1" indent="342900" algn="just">
              <a:defRPr b="1" i="1" sz="1200">
                <a:solidFill>
                  <a:srgbClr val="82C7A5"/>
                </a:solidFill>
                <a:latin typeface="+mn-lt"/>
                <a:ea typeface="+mn-ea"/>
                <a:cs typeface="+mn-cs"/>
                <a:sym typeface="Arial"/>
              </a:defRPr>
            </a:pPr>
            <a:r>
              <a:t>RFM Score: 11X</a:t>
            </a:r>
            <a:endParaRPr sz="1400"/>
          </a:p>
          <a:p>
            <a:pPr lvl="1" indent="342900" algn="just">
              <a:defRPr sz="1200">
                <a:solidFill>
                  <a:srgbClr val="82C7A5"/>
                </a:solidFill>
                <a:latin typeface="+mn-lt"/>
                <a:ea typeface="+mn-ea"/>
                <a:cs typeface="+mn-cs"/>
                <a:sym typeface="Arial"/>
              </a:defRPr>
            </a:pPr>
            <a:r>
              <a:t>Run program to reach out to them to understand what is stopping them from returning. If feedbacks available, analyze to understand the pain points.</a:t>
            </a:r>
            <a:endParaRPr sz="1400"/>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Google Shape;275;p33"/>
          <p:cNvSpPr txBox="1"/>
          <p:nvPr>
            <p:ph type="title"/>
          </p:nvPr>
        </p:nvSpPr>
        <p:spPr>
          <a:xfrm>
            <a:off x="1297500" y="393749"/>
            <a:ext cx="7038900" cy="672002"/>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Pipeline(Handling Outliers)</a:t>
            </a:r>
          </a:p>
        </p:txBody>
      </p:sp>
      <p:sp>
        <p:nvSpPr>
          <p:cNvPr id="268" name="Google Shape;276;p33"/>
          <p:cNvSpPr txBox="1"/>
          <p:nvPr/>
        </p:nvSpPr>
        <p:spPr>
          <a:xfrm>
            <a:off x="443899" y="1366999"/>
            <a:ext cx="8432701" cy="8243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23850">
              <a:buClr>
                <a:srgbClr val="82C7A5"/>
              </a:buClr>
              <a:buSzPts val="1500"/>
              <a:buFont typeface="Arial"/>
              <a:buChar char="●"/>
              <a:defRPr sz="1500">
                <a:solidFill>
                  <a:srgbClr val="82C7A5"/>
                </a:solidFill>
              </a:defRPr>
            </a:pPr>
            <a:r>
              <a:t>For handling of outliers in the data we used IQR method.</a:t>
            </a:r>
          </a:p>
          <a:p>
            <a:pPr marL="457200" indent="-323850">
              <a:buClr>
                <a:srgbClr val="82C7A5"/>
              </a:buClr>
              <a:buSzPts val="1500"/>
              <a:buFont typeface="Arial"/>
              <a:buChar char="●"/>
              <a:defRPr sz="1500">
                <a:solidFill>
                  <a:srgbClr val="82C7A5"/>
                </a:solidFill>
              </a:defRPr>
            </a:pPr>
            <a:r>
              <a:t>We took the data within the range of 0.001 to 0.999</a:t>
            </a:r>
          </a:p>
        </p:txBody>
      </p:sp>
      <p:pic>
        <p:nvPicPr>
          <p:cNvPr id="269" name="Google Shape;277;p33" descr="Google Shape;277;p33"/>
          <p:cNvPicPr>
            <a:picLocks noChangeAspect="1"/>
          </p:cNvPicPr>
          <p:nvPr/>
        </p:nvPicPr>
        <p:blipFill>
          <a:blip r:embed="rId2">
            <a:extLst/>
          </a:blip>
          <a:stretch>
            <a:fillRect/>
          </a:stretch>
        </p:blipFill>
        <p:spPr>
          <a:xfrm>
            <a:off x="6345725" y="2259250"/>
            <a:ext cx="2530976" cy="2647951"/>
          </a:xfrm>
          <a:prstGeom prst="rect">
            <a:avLst/>
          </a:prstGeom>
          <a:ln w="12700">
            <a:miter lim="400000"/>
          </a:ln>
        </p:spPr>
      </p:pic>
      <p:pic>
        <p:nvPicPr>
          <p:cNvPr id="270" name="Google Shape;278;p33" descr="Google Shape;278;p33"/>
          <p:cNvPicPr>
            <a:picLocks noChangeAspect="1"/>
          </p:cNvPicPr>
          <p:nvPr/>
        </p:nvPicPr>
        <p:blipFill>
          <a:blip r:embed="rId3">
            <a:extLst/>
          </a:blip>
          <a:stretch>
            <a:fillRect/>
          </a:stretch>
        </p:blipFill>
        <p:spPr>
          <a:xfrm>
            <a:off x="256675" y="2259250"/>
            <a:ext cx="5394977" cy="2647951"/>
          </a:xfrm>
          <a:prstGeom prst="rect">
            <a:avLst/>
          </a:prstGeom>
          <a:ln w="12700">
            <a:miter lim="400000"/>
          </a:ln>
        </p:spPr>
      </p:pic>
      <p:sp>
        <p:nvSpPr>
          <p:cNvPr id="271" name="Google Shape;279;p33"/>
          <p:cNvSpPr/>
          <p:nvPr/>
        </p:nvSpPr>
        <p:spPr>
          <a:xfrm>
            <a:off x="5786149" y="3408350"/>
            <a:ext cx="442801" cy="384301"/>
          </a:xfrm>
          <a:prstGeom prst="rightArrow">
            <a:avLst>
              <a:gd name="adj1" fmla="val 50000"/>
              <a:gd name="adj2" fmla="val 50000"/>
            </a:avLst>
          </a:prstGeom>
          <a:solidFill>
            <a:srgbClr val="82C7A5"/>
          </a:solidFill>
          <a:ln>
            <a:solidFill>
              <a:srgbClr val="D9D9D9"/>
            </a:solidFill>
          </a:ln>
        </p:spPr>
        <p:txBody>
          <a:bodyPr lIns="0" tIns="0" rIns="0" bIns="0" anchor="ctr"/>
          <a:lstStyle/>
          <a:p>
            <a:pPr>
              <a:defRPr>
                <a:solidFill>
                  <a:srgbClr val="000000"/>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Google Shape;284;p34"/>
          <p:cNvSpPr txBox="1"/>
          <p:nvPr>
            <p:ph type="title"/>
          </p:nvPr>
        </p:nvSpPr>
        <p:spPr>
          <a:xfrm>
            <a:off x="1297500" y="393749"/>
            <a:ext cx="7038900" cy="734102"/>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Feature Engineering</a:t>
            </a:r>
          </a:p>
        </p:txBody>
      </p:sp>
      <p:sp>
        <p:nvSpPr>
          <p:cNvPr id="274" name="Google Shape;285;p34"/>
          <p:cNvSpPr txBox="1"/>
          <p:nvPr>
            <p:ph type="body" idx="1"/>
          </p:nvPr>
        </p:nvSpPr>
        <p:spPr>
          <a:xfrm>
            <a:off x="1028700" y="1239400"/>
            <a:ext cx="7671900" cy="3532200"/>
          </a:xfrm>
          <a:prstGeom prst="rect">
            <a:avLst/>
          </a:prstGeom>
        </p:spPr>
        <p:txBody>
          <a:bodyPr/>
          <a:lstStyle/>
          <a:p>
            <a:pPr marL="0" indent="0">
              <a:buSzTx/>
              <a:buNone/>
              <a:defRPr b="1" sz="2000">
                <a:solidFill>
                  <a:srgbClr val="82C7A5"/>
                </a:solidFill>
                <a:latin typeface="+mn-lt"/>
                <a:ea typeface="+mn-ea"/>
                <a:cs typeface="+mn-cs"/>
                <a:sym typeface="Arial"/>
              </a:defRPr>
            </a:pPr>
            <a:r>
              <a:t>Methods Used for Feature Engineering</a:t>
            </a:r>
          </a:p>
          <a:p>
            <a:pPr indent="-355600">
              <a:spcBef>
                <a:spcPts val="1200"/>
              </a:spcBef>
              <a:buClr>
                <a:srgbClr val="82C7A5"/>
              </a:buClr>
              <a:buSzPts val="2000"/>
              <a:buFontTx/>
              <a:buAutoNum type="arabicPeriod" startAt="1"/>
              <a:defRPr b="1" sz="2000">
                <a:solidFill>
                  <a:srgbClr val="82C7A5"/>
                </a:solidFill>
                <a:latin typeface="+mn-lt"/>
                <a:ea typeface="+mn-ea"/>
                <a:cs typeface="+mn-cs"/>
                <a:sym typeface="Arial"/>
              </a:defRPr>
            </a:pPr>
            <a:r>
              <a:t>One Hot Encoding</a:t>
            </a:r>
          </a:p>
          <a:p>
            <a:pPr marL="914400" indent="-342900">
              <a:buClr>
                <a:srgbClr val="82C7A5"/>
              </a:buClr>
              <a:buSzPts val="1800"/>
              <a:buFont typeface="Arial"/>
              <a:buChar char="❖"/>
              <a:defRPr sz="1800">
                <a:solidFill>
                  <a:srgbClr val="82C7A5"/>
                </a:solidFill>
                <a:latin typeface="+mn-lt"/>
                <a:ea typeface="+mn-ea"/>
                <a:cs typeface="+mn-cs"/>
                <a:sym typeface="Arial"/>
              </a:defRPr>
            </a:pPr>
            <a:r>
              <a:t>Order Type</a:t>
            </a:r>
          </a:p>
          <a:p>
            <a:pPr marL="914400" indent="-342900">
              <a:buClr>
                <a:srgbClr val="82C7A5"/>
              </a:buClr>
              <a:buSzPts val="1800"/>
              <a:buFont typeface="Arial"/>
              <a:buChar char="❖"/>
              <a:defRPr sz="1800">
                <a:solidFill>
                  <a:srgbClr val="82C7A5"/>
                </a:solidFill>
                <a:latin typeface="+mn-lt"/>
                <a:ea typeface="+mn-ea"/>
                <a:cs typeface="+mn-cs"/>
                <a:sym typeface="Arial"/>
              </a:defRPr>
            </a:pPr>
            <a:r>
              <a:t>Sales organization</a:t>
            </a:r>
          </a:p>
          <a:p>
            <a:pPr marL="914400" indent="-342900">
              <a:buClr>
                <a:srgbClr val="82C7A5"/>
              </a:buClr>
              <a:buSzPts val="1800"/>
              <a:buFont typeface="Arial"/>
              <a:buChar char="❖"/>
              <a:defRPr sz="1800">
                <a:solidFill>
                  <a:srgbClr val="82C7A5"/>
                </a:solidFill>
                <a:latin typeface="+mn-lt"/>
                <a:ea typeface="+mn-ea"/>
                <a:cs typeface="+mn-cs"/>
                <a:sym typeface="Arial"/>
              </a:defRPr>
            </a:pPr>
            <a:r>
              <a:t>Item Category</a:t>
            </a:r>
          </a:p>
          <a:p>
            <a:pPr marL="914400" indent="-342900">
              <a:buClr>
                <a:srgbClr val="82C7A5"/>
              </a:buClr>
              <a:buSzPts val="1800"/>
              <a:buFont typeface="Arial"/>
              <a:buChar char="❖"/>
              <a:defRPr sz="1800">
                <a:solidFill>
                  <a:srgbClr val="82C7A5"/>
                </a:solidFill>
                <a:latin typeface="+mn-lt"/>
                <a:ea typeface="+mn-ea"/>
                <a:cs typeface="+mn-cs"/>
                <a:sym typeface="Arial"/>
              </a:defRPr>
            </a:pPr>
            <a:r>
              <a:t>Target quantity UoM</a:t>
            </a:r>
            <a:endParaRPr sz="100"/>
          </a:p>
          <a:p>
            <a:pPr marL="0" indent="0">
              <a:spcBef>
                <a:spcPts val="1200"/>
              </a:spcBef>
              <a:buSzTx/>
              <a:buNone/>
            </a:pPr>
            <a:endParaRPr sz="100">
              <a:solidFill>
                <a:srgbClr val="82C7A5"/>
              </a:solidFill>
              <a:latin typeface="+mn-lt"/>
              <a:ea typeface="+mn-ea"/>
              <a:cs typeface="+mn-cs"/>
              <a:sym typeface="Arial"/>
            </a:endParaRPr>
          </a:p>
          <a:p>
            <a:pPr indent="-342900">
              <a:spcBef>
                <a:spcPts val="1200"/>
              </a:spcBef>
              <a:buClr>
                <a:srgbClr val="82C7A5"/>
              </a:buClr>
              <a:buSzPts val="2000"/>
              <a:buFontTx/>
              <a:buAutoNum type="arabicPeriod" startAt="1"/>
              <a:defRPr b="1" sz="2000">
                <a:solidFill>
                  <a:srgbClr val="82C7A5"/>
                </a:solidFill>
                <a:latin typeface="+mn-lt"/>
                <a:ea typeface="+mn-ea"/>
                <a:cs typeface="+mn-cs"/>
                <a:sym typeface="Arial"/>
              </a:defRPr>
            </a:pPr>
            <a:r>
              <a:t>Frequency Encoding</a:t>
            </a:r>
            <a:endParaRPr sz="1800"/>
          </a:p>
          <a:p>
            <a:pPr marL="914400" indent="-342900">
              <a:buClr>
                <a:srgbClr val="82C7A5"/>
              </a:buClr>
              <a:buSzPts val="1800"/>
              <a:buFont typeface="Arial"/>
              <a:buChar char="❖"/>
              <a:defRPr sz="1800">
                <a:solidFill>
                  <a:srgbClr val="82C7A5"/>
                </a:solidFill>
                <a:latin typeface="+mn-lt"/>
                <a:ea typeface="+mn-ea"/>
                <a:cs typeface="+mn-cs"/>
                <a:sym typeface="Arial"/>
              </a:defRPr>
            </a:pPr>
            <a:r>
              <a:t>Car Model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Google Shape;290;p35"/>
          <p:cNvSpPr txBox="1"/>
          <p:nvPr>
            <p:ph type="title"/>
          </p:nvPr>
        </p:nvSpPr>
        <p:spPr>
          <a:xfrm>
            <a:off x="1297500" y="393750"/>
            <a:ext cx="7038900" cy="709200"/>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Feature Importance</a:t>
            </a:r>
          </a:p>
        </p:txBody>
      </p:sp>
      <p:pic>
        <p:nvPicPr>
          <p:cNvPr id="277" name="Google Shape;291;p35" descr="Google Shape;291;p35"/>
          <p:cNvPicPr>
            <a:picLocks noChangeAspect="1"/>
          </p:cNvPicPr>
          <p:nvPr/>
        </p:nvPicPr>
        <p:blipFill>
          <a:blip r:embed="rId2">
            <a:extLst/>
          </a:blip>
          <a:stretch>
            <a:fillRect/>
          </a:stretch>
        </p:blipFill>
        <p:spPr>
          <a:xfrm>
            <a:off x="4015649" y="1177325"/>
            <a:ext cx="4845651" cy="3743076"/>
          </a:xfrm>
          <a:prstGeom prst="rect">
            <a:avLst/>
          </a:prstGeom>
          <a:ln w="12700">
            <a:miter lim="400000"/>
          </a:ln>
        </p:spPr>
      </p:pic>
      <p:sp>
        <p:nvSpPr>
          <p:cNvPr id="278" name="Google Shape;292;p35"/>
          <p:cNvSpPr txBox="1"/>
          <p:nvPr/>
        </p:nvSpPr>
        <p:spPr>
          <a:xfrm>
            <a:off x="300900" y="1957049"/>
            <a:ext cx="3333900" cy="18145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800">
                <a:solidFill>
                  <a:srgbClr val="82C7A5"/>
                </a:solidFill>
              </a:defRPr>
            </a:pPr>
            <a:r>
              <a:t>Methods Used</a:t>
            </a:r>
          </a:p>
          <a:p>
            <a:pPr marL="457200" indent="-330200">
              <a:buClr>
                <a:srgbClr val="82C7A5"/>
              </a:buClr>
              <a:buSzPts val="1600"/>
              <a:buFont typeface="Arial"/>
              <a:buChar char="❖"/>
              <a:defRPr b="1" sz="1600">
                <a:solidFill>
                  <a:srgbClr val="82C7A5"/>
                </a:solidFill>
              </a:defRPr>
            </a:pPr>
            <a:r>
              <a:t>Correlation Matrix(Numerical</a:t>
            </a:r>
          </a:p>
          <a:p>
            <a:pPr indent="457200">
              <a:defRPr b="1" sz="1600">
                <a:solidFill>
                  <a:srgbClr val="82C7A5"/>
                </a:solidFill>
              </a:defRPr>
            </a:pPr>
            <a:r>
              <a:t> Features)</a:t>
            </a:r>
          </a:p>
          <a:p>
            <a:pPr marL="457200" indent="-330200">
              <a:buClr>
                <a:srgbClr val="82C7A5"/>
              </a:buClr>
              <a:buSzPts val="1600"/>
              <a:buFont typeface="Arial"/>
              <a:buChar char="❖"/>
              <a:defRPr b="1" sz="1600">
                <a:solidFill>
                  <a:srgbClr val="82C7A5"/>
                </a:solidFill>
              </a:defRPr>
            </a:pPr>
            <a:r>
              <a:t>Extra Trees Regressor</a:t>
            </a:r>
          </a:p>
          <a:p>
            <a:pPr marL="457200" indent="-330200">
              <a:buClr>
                <a:srgbClr val="82C7A5"/>
              </a:buClr>
              <a:buSzPts val="1600"/>
              <a:buFont typeface="Arial"/>
              <a:buChar char="❖"/>
              <a:defRPr b="1" sz="1600">
                <a:solidFill>
                  <a:srgbClr val="82C7A5"/>
                </a:solidFill>
              </a:defRPr>
            </a:pPr>
            <a:r>
              <a:t>Decision Tree Regressor</a:t>
            </a:r>
          </a:p>
          <a:p>
            <a:pPr marL="457200" indent="-330200">
              <a:buClr>
                <a:srgbClr val="82C7A5"/>
              </a:buClr>
              <a:buSzPts val="1600"/>
              <a:buFont typeface="Arial"/>
              <a:buChar char="❖"/>
              <a:defRPr b="1" sz="1600">
                <a:solidFill>
                  <a:srgbClr val="82C7A5"/>
                </a:solidFill>
              </a:defRPr>
            </a:pPr>
            <a:r>
              <a:t>Random Forest Regressor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Google Shape;297;p36"/>
          <p:cNvSpPr txBox="1"/>
          <p:nvPr>
            <p:ph type="title"/>
          </p:nvPr>
        </p:nvSpPr>
        <p:spPr>
          <a:xfrm>
            <a:off x="1297500" y="393750"/>
            <a:ext cx="7038900" cy="684600"/>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Model and Approaches</a:t>
            </a:r>
          </a:p>
        </p:txBody>
      </p:sp>
      <p:graphicFrame>
        <p:nvGraphicFramePr>
          <p:cNvPr id="281" name="Google Shape;298;p36"/>
          <p:cNvGraphicFramePr/>
          <p:nvPr/>
        </p:nvGraphicFramePr>
        <p:xfrm>
          <a:off x="506325" y="1264850"/>
          <a:ext cx="8273551" cy="34502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17175"/>
                <a:gridCol w="1572275"/>
                <a:gridCol w="1510250"/>
                <a:gridCol w="1373850"/>
              </a:tblGrid>
              <a:tr h="460825">
                <a:tc>
                  <a:txBody>
                    <a:bodyPr/>
                    <a:lstStyle/>
                    <a:p>
                      <a:pPr algn="l">
                        <a:defRPr sz="1800"/>
                      </a:pPr>
                      <a:r>
                        <a:rPr b="1" sz="1600">
                          <a:solidFill>
                            <a:srgbClr val="82C7A5"/>
                          </a:solidFill>
                          <a:sym typeface="Arial"/>
                        </a:rPr>
                        <a:t>Model</a:t>
                      </a:r>
                    </a:p>
                  </a:txBody>
                  <a:tcPr marL="91425" marR="91425" marT="91425" marB="91425" anchor="t" anchorCtr="0" horzOverflow="overflow"/>
                </a:tc>
                <a:tc>
                  <a:txBody>
                    <a:bodyPr/>
                    <a:lstStyle/>
                    <a:p>
                      <a:pPr algn="l">
                        <a:defRPr sz="1800"/>
                      </a:pPr>
                      <a:r>
                        <a:rPr b="1" sz="1600">
                          <a:solidFill>
                            <a:srgbClr val="82C7A5"/>
                          </a:solidFill>
                          <a:sym typeface="Arial"/>
                        </a:rPr>
                        <a:t>RMSE Score</a:t>
                      </a:r>
                    </a:p>
                  </a:txBody>
                  <a:tcPr marL="91425" marR="91425" marT="91425" marB="91425" anchor="t" anchorCtr="0" horzOverflow="overflow"/>
                </a:tc>
                <a:tc>
                  <a:txBody>
                    <a:bodyPr/>
                    <a:lstStyle/>
                    <a:p>
                      <a:pPr algn="l">
                        <a:defRPr sz="1800"/>
                      </a:pPr>
                      <a:r>
                        <a:rPr b="1" sz="1600">
                          <a:solidFill>
                            <a:srgbClr val="82C7A5"/>
                          </a:solidFill>
                          <a:sym typeface="Arial"/>
                        </a:rPr>
                        <a:t>MAE Score</a:t>
                      </a:r>
                    </a:p>
                  </a:txBody>
                  <a:tcPr marL="91425" marR="91425" marT="91425" marB="91425" anchor="t" anchorCtr="0" horzOverflow="overflow"/>
                </a:tc>
                <a:tc>
                  <a:txBody>
                    <a:bodyPr/>
                    <a:lstStyle/>
                    <a:p>
                      <a:pPr algn="l">
                        <a:defRPr sz="1800"/>
                      </a:pPr>
                      <a:r>
                        <a:rPr b="1" sz="1600">
                          <a:solidFill>
                            <a:srgbClr val="82C7A5"/>
                          </a:solidFill>
                          <a:sym typeface="Arial"/>
                        </a:rPr>
                        <a:t>R2 Score</a:t>
                      </a:r>
                    </a:p>
                  </a:txBody>
                  <a:tcPr marL="91425" marR="91425" marT="91425" marB="91425" anchor="t" anchorCtr="0" horzOverflow="overflow"/>
                </a:tc>
              </a:tr>
              <a:tr h="460825">
                <a:tc>
                  <a:txBody>
                    <a:bodyPr/>
                    <a:lstStyle/>
                    <a:p>
                      <a:pPr algn="l">
                        <a:defRPr sz="1800"/>
                      </a:pPr>
                      <a:r>
                        <a:rPr sz="1500">
                          <a:solidFill>
                            <a:srgbClr val="82C7A5"/>
                          </a:solidFill>
                          <a:sym typeface="Arial"/>
                        </a:rPr>
                        <a:t>Linear Regression</a:t>
                      </a:r>
                    </a:p>
                  </a:txBody>
                  <a:tcPr marL="91425" marR="91425" marT="91425" marB="91425" anchor="t" anchorCtr="0" horzOverflow="overflow"/>
                </a:tc>
                <a:tc>
                  <a:txBody>
                    <a:bodyPr/>
                    <a:lstStyle/>
                    <a:p>
                      <a:pPr algn="l">
                        <a:defRPr sz="1800"/>
                      </a:pPr>
                      <a:r>
                        <a:rPr sz="1500">
                          <a:solidFill>
                            <a:srgbClr val="82C7A5"/>
                          </a:solidFill>
                          <a:sym typeface="Arial"/>
                        </a:rPr>
                        <a:t>2330.87</a:t>
                      </a:r>
                    </a:p>
                  </a:txBody>
                  <a:tcPr marL="91425" marR="91425" marT="91425" marB="91425" anchor="t" anchorCtr="0" horzOverflow="overflow"/>
                </a:tc>
                <a:tc>
                  <a:txBody>
                    <a:bodyPr/>
                    <a:lstStyle/>
                    <a:p>
                      <a:pPr algn="l">
                        <a:defRPr sz="1800"/>
                      </a:pPr>
                      <a:r>
                        <a:rPr sz="1500">
                          <a:solidFill>
                            <a:srgbClr val="82C7A5"/>
                          </a:solidFill>
                          <a:sym typeface="Arial"/>
                        </a:rPr>
                        <a:t>973.73</a:t>
                      </a:r>
                    </a:p>
                  </a:txBody>
                  <a:tcPr marL="91425" marR="91425" marT="91425" marB="91425" anchor="t" anchorCtr="0" horzOverflow="overflow"/>
                </a:tc>
                <a:tc>
                  <a:txBody>
                    <a:bodyPr/>
                    <a:lstStyle/>
                    <a:p>
                      <a:pPr algn="l">
                        <a:defRPr sz="1800"/>
                      </a:pPr>
                      <a:r>
                        <a:rPr sz="1500">
                          <a:solidFill>
                            <a:srgbClr val="82C7A5"/>
                          </a:solidFill>
                          <a:sym typeface="Arial"/>
                        </a:rPr>
                        <a:t>0.64</a:t>
                      </a:r>
                    </a:p>
                  </a:txBody>
                  <a:tcPr marL="91425" marR="91425" marT="91425" marB="91425" anchor="t" anchorCtr="0" horzOverflow="overflow"/>
                </a:tc>
              </a:tr>
              <a:tr h="460825">
                <a:tc>
                  <a:txBody>
                    <a:bodyPr/>
                    <a:lstStyle/>
                    <a:p>
                      <a:pPr algn="l">
                        <a:defRPr sz="1800"/>
                      </a:pPr>
                      <a:r>
                        <a:rPr sz="1500">
                          <a:solidFill>
                            <a:srgbClr val="82C7A5"/>
                          </a:solidFill>
                          <a:sym typeface="Arial"/>
                        </a:rPr>
                        <a:t>KNeighbors Regressor</a:t>
                      </a:r>
                    </a:p>
                  </a:txBody>
                  <a:tcPr marL="91425" marR="91425" marT="91425" marB="91425" anchor="t" anchorCtr="0" horzOverflow="overflow"/>
                </a:tc>
                <a:tc>
                  <a:txBody>
                    <a:bodyPr/>
                    <a:lstStyle/>
                    <a:p>
                      <a:pPr algn="l">
                        <a:defRPr sz="1800"/>
                      </a:pPr>
                      <a:r>
                        <a:rPr sz="1500">
                          <a:solidFill>
                            <a:srgbClr val="82C7A5"/>
                          </a:solidFill>
                          <a:sym typeface="Arial"/>
                        </a:rPr>
                        <a:t>2421.53</a:t>
                      </a:r>
                    </a:p>
                  </a:txBody>
                  <a:tcPr marL="91425" marR="91425" marT="91425" marB="91425" anchor="t" anchorCtr="0" horzOverflow="overflow"/>
                </a:tc>
                <a:tc>
                  <a:txBody>
                    <a:bodyPr/>
                    <a:lstStyle/>
                    <a:p>
                      <a:pPr algn="l">
                        <a:defRPr sz="1800"/>
                      </a:pPr>
                      <a:r>
                        <a:rPr sz="1500">
                          <a:solidFill>
                            <a:srgbClr val="82C7A5"/>
                          </a:solidFill>
                          <a:sym typeface="Arial"/>
                        </a:rPr>
                        <a:t>964.74</a:t>
                      </a:r>
                    </a:p>
                  </a:txBody>
                  <a:tcPr marL="91425" marR="91425" marT="91425" marB="91425" anchor="t" anchorCtr="0" horzOverflow="overflow"/>
                </a:tc>
                <a:tc>
                  <a:txBody>
                    <a:bodyPr/>
                    <a:lstStyle/>
                    <a:p>
                      <a:pPr algn="l">
                        <a:defRPr sz="1800"/>
                      </a:pPr>
                      <a:r>
                        <a:rPr sz="1500">
                          <a:solidFill>
                            <a:srgbClr val="82C7A5"/>
                          </a:solidFill>
                          <a:sym typeface="Arial"/>
                        </a:rPr>
                        <a:t>0.62</a:t>
                      </a:r>
                    </a:p>
                  </a:txBody>
                  <a:tcPr marL="91425" marR="91425" marT="91425" marB="91425" anchor="t" anchorCtr="0" horzOverflow="overflow"/>
                </a:tc>
              </a:tr>
              <a:tr h="460825">
                <a:tc>
                  <a:txBody>
                    <a:bodyPr/>
                    <a:lstStyle/>
                    <a:p>
                      <a:pPr algn="l">
                        <a:defRPr sz="1800"/>
                      </a:pPr>
                      <a:r>
                        <a:rPr sz="1500">
                          <a:solidFill>
                            <a:srgbClr val="82C7A5"/>
                          </a:solidFill>
                          <a:sym typeface="Arial"/>
                        </a:rPr>
                        <a:t>Decision Tree Regression </a:t>
                      </a:r>
                    </a:p>
                  </a:txBody>
                  <a:tcPr marL="91425" marR="91425" marT="91425" marB="91425" anchor="t" anchorCtr="0" horzOverflow="overflow"/>
                </a:tc>
                <a:tc>
                  <a:txBody>
                    <a:bodyPr/>
                    <a:lstStyle/>
                    <a:p>
                      <a:pPr algn="l">
                        <a:defRPr sz="1800"/>
                      </a:pPr>
                      <a:r>
                        <a:rPr sz="1500">
                          <a:solidFill>
                            <a:srgbClr val="82C7A5"/>
                          </a:solidFill>
                          <a:sym typeface="Arial"/>
                        </a:rPr>
                        <a:t>2559.34</a:t>
                      </a:r>
                    </a:p>
                  </a:txBody>
                  <a:tcPr marL="91425" marR="91425" marT="91425" marB="91425" anchor="t" anchorCtr="0" horzOverflow="overflow"/>
                </a:tc>
                <a:tc>
                  <a:txBody>
                    <a:bodyPr/>
                    <a:lstStyle/>
                    <a:p>
                      <a:pPr algn="l">
                        <a:defRPr sz="1800"/>
                      </a:pPr>
                      <a:r>
                        <a:rPr sz="1500">
                          <a:solidFill>
                            <a:srgbClr val="82C7A5"/>
                          </a:solidFill>
                          <a:sym typeface="Arial"/>
                        </a:rPr>
                        <a:t>830.10</a:t>
                      </a:r>
                    </a:p>
                  </a:txBody>
                  <a:tcPr marL="91425" marR="91425" marT="91425" marB="91425" anchor="t" anchorCtr="0" horzOverflow="overflow"/>
                </a:tc>
                <a:tc>
                  <a:txBody>
                    <a:bodyPr/>
                    <a:lstStyle/>
                    <a:p>
                      <a:pPr algn="l">
                        <a:defRPr sz="1800"/>
                      </a:pPr>
                      <a:r>
                        <a:rPr sz="1500">
                          <a:solidFill>
                            <a:srgbClr val="82C7A5"/>
                          </a:solidFill>
                          <a:sym typeface="Arial"/>
                        </a:rPr>
                        <a:t>0.42</a:t>
                      </a:r>
                    </a:p>
                  </a:txBody>
                  <a:tcPr marL="91425" marR="91425" marT="91425" marB="91425" anchor="t" anchorCtr="0" horzOverflow="overflow"/>
                </a:tc>
              </a:tr>
              <a:tr h="460825">
                <a:tc>
                  <a:txBody>
                    <a:bodyPr/>
                    <a:lstStyle/>
                    <a:p>
                      <a:pPr algn="l">
                        <a:defRPr sz="1800"/>
                      </a:pPr>
                      <a:r>
                        <a:rPr sz="1500">
                          <a:solidFill>
                            <a:srgbClr val="82C7A5"/>
                          </a:solidFill>
                          <a:sym typeface="Arial"/>
                        </a:rPr>
                        <a:t>Random Forest Regression</a:t>
                      </a:r>
                    </a:p>
                  </a:txBody>
                  <a:tcPr marL="91425" marR="91425" marT="91425" marB="91425" anchor="t" anchorCtr="0" horzOverflow="overflow"/>
                </a:tc>
                <a:tc>
                  <a:txBody>
                    <a:bodyPr/>
                    <a:lstStyle/>
                    <a:p>
                      <a:pPr algn="l">
                        <a:defRPr sz="1800"/>
                      </a:pPr>
                      <a:r>
                        <a:rPr sz="1500">
                          <a:solidFill>
                            <a:srgbClr val="82C7A5"/>
                          </a:solidFill>
                          <a:sym typeface="Arial"/>
                        </a:rPr>
                        <a:t>1904.27</a:t>
                      </a:r>
                    </a:p>
                  </a:txBody>
                  <a:tcPr marL="91425" marR="91425" marT="91425" marB="91425" anchor="t" anchorCtr="0" horzOverflow="overflow"/>
                </a:tc>
                <a:tc>
                  <a:txBody>
                    <a:bodyPr/>
                    <a:lstStyle/>
                    <a:p>
                      <a:pPr algn="l">
                        <a:defRPr sz="1800"/>
                      </a:pPr>
                      <a:r>
                        <a:rPr sz="1500">
                          <a:solidFill>
                            <a:srgbClr val="82C7A5"/>
                          </a:solidFill>
                          <a:sym typeface="Arial"/>
                        </a:rPr>
                        <a:t>702.39</a:t>
                      </a:r>
                    </a:p>
                  </a:txBody>
                  <a:tcPr marL="91425" marR="91425" marT="91425" marB="91425" anchor="t" anchorCtr="0" horzOverflow="overflow"/>
                </a:tc>
                <a:tc>
                  <a:txBody>
                    <a:bodyPr/>
                    <a:lstStyle/>
                    <a:p>
                      <a:pPr algn="l">
                        <a:defRPr sz="1800"/>
                      </a:pPr>
                      <a:r>
                        <a:rPr sz="1500">
                          <a:solidFill>
                            <a:srgbClr val="82C7A5"/>
                          </a:solidFill>
                          <a:sym typeface="Arial"/>
                        </a:rPr>
                        <a:t>0.71</a:t>
                      </a:r>
                    </a:p>
                  </a:txBody>
                  <a:tcPr marL="91425" marR="91425" marT="91425" marB="91425" anchor="t" anchorCtr="0" horzOverflow="overflow"/>
                </a:tc>
              </a:tr>
              <a:tr h="573075">
                <a:tc>
                  <a:txBody>
                    <a:bodyPr/>
                    <a:lstStyle/>
                    <a:p>
                      <a:pPr algn="l">
                        <a:defRPr sz="1800"/>
                      </a:pPr>
                      <a:r>
                        <a:rPr b="1" sz="1500">
                          <a:solidFill>
                            <a:srgbClr val="82C7A5"/>
                          </a:solidFill>
                          <a:sym typeface="Arial"/>
                        </a:rPr>
                        <a:t>Direct Multioutput Regression with Linear SVR</a:t>
                      </a:r>
                    </a:p>
                  </a:txBody>
                  <a:tcPr marL="91425" marR="91425" marT="91425" marB="91425" anchor="t" anchorCtr="0" horzOverflow="overflow"/>
                </a:tc>
                <a:tc>
                  <a:txBody>
                    <a:bodyPr/>
                    <a:lstStyle/>
                    <a:p>
                      <a:pPr algn="l">
                        <a:defRPr sz="1800"/>
                      </a:pPr>
                      <a:r>
                        <a:rPr b="1" sz="1500">
                          <a:solidFill>
                            <a:srgbClr val="82C7A5"/>
                          </a:solidFill>
                          <a:sym typeface="Arial"/>
                        </a:rPr>
                        <a:t>3956.2</a:t>
                      </a:r>
                    </a:p>
                  </a:txBody>
                  <a:tcPr marL="91425" marR="91425" marT="91425" marB="91425" anchor="t" anchorCtr="0" horzOverflow="overflow"/>
                </a:tc>
                <a:tc>
                  <a:txBody>
                    <a:bodyPr/>
                    <a:lstStyle/>
                    <a:p>
                      <a:pPr algn="l">
                        <a:defRPr sz="1800"/>
                      </a:pPr>
                      <a:r>
                        <a:rPr b="1" sz="1500">
                          <a:solidFill>
                            <a:srgbClr val="82C7A5"/>
                          </a:solidFill>
                          <a:sym typeface="Arial"/>
                        </a:rPr>
                        <a:t>1459.46</a:t>
                      </a:r>
                    </a:p>
                  </a:txBody>
                  <a:tcPr marL="91425" marR="91425" marT="91425" marB="91425" anchor="t" anchorCtr="0" horzOverflow="overflow"/>
                </a:tc>
                <a:tc>
                  <a:txBody>
                    <a:bodyPr/>
                    <a:lstStyle/>
                    <a:p>
                      <a:pPr algn="l">
                        <a:defRPr sz="1800"/>
                      </a:pPr>
                      <a:r>
                        <a:rPr b="1" sz="1500">
                          <a:solidFill>
                            <a:srgbClr val="82C7A5"/>
                          </a:solidFill>
                          <a:sym typeface="Arial"/>
                        </a:rPr>
                        <a:t>0.94</a:t>
                      </a:r>
                    </a:p>
                  </a:txBody>
                  <a:tcPr marL="91425" marR="91425" marT="91425" marB="91425" anchor="t" anchorCtr="0" horzOverflow="overflow"/>
                </a:tc>
              </a:tr>
              <a:tr h="573075">
                <a:tc>
                  <a:txBody>
                    <a:bodyPr/>
                    <a:lstStyle/>
                    <a:p>
                      <a:pPr algn="l">
                        <a:defRPr sz="1800"/>
                      </a:pPr>
                      <a:r>
                        <a:rPr sz="1500">
                          <a:solidFill>
                            <a:srgbClr val="82C7A5"/>
                          </a:solidFill>
                          <a:sym typeface="Arial"/>
                        </a:rPr>
                        <a:t>Chained Multioutput Regression with Linear SVR</a:t>
                      </a:r>
                    </a:p>
                  </a:txBody>
                  <a:tcPr marL="91425" marR="91425" marT="91425" marB="91425" anchor="t" anchorCtr="0" horzOverflow="overflow"/>
                </a:tc>
                <a:tc>
                  <a:txBody>
                    <a:bodyPr/>
                    <a:lstStyle/>
                    <a:p>
                      <a:pPr algn="l">
                        <a:defRPr sz="1800"/>
                      </a:pPr>
                      <a:r>
                        <a:rPr sz="1500">
                          <a:solidFill>
                            <a:srgbClr val="82C7A5"/>
                          </a:solidFill>
                          <a:sym typeface="Arial"/>
                        </a:rPr>
                        <a:t>3644.4</a:t>
                      </a:r>
                    </a:p>
                  </a:txBody>
                  <a:tcPr marL="91425" marR="91425" marT="91425" marB="91425" anchor="t" anchorCtr="0" horzOverflow="overflow"/>
                </a:tc>
                <a:tc>
                  <a:txBody>
                    <a:bodyPr/>
                    <a:lstStyle/>
                    <a:p>
                      <a:pPr algn="l">
                        <a:defRPr sz="1800"/>
                      </a:pPr>
                      <a:r>
                        <a:rPr sz="1500">
                          <a:solidFill>
                            <a:srgbClr val="82C7A5"/>
                          </a:solidFill>
                          <a:sym typeface="Arial"/>
                        </a:rPr>
                        <a:t>2603.06</a:t>
                      </a:r>
                    </a:p>
                  </a:txBody>
                  <a:tcPr marL="91425" marR="91425" marT="91425" marB="91425" anchor="t" anchorCtr="0" horzOverflow="overflow"/>
                </a:tc>
                <a:tc>
                  <a:txBody>
                    <a:bodyPr/>
                    <a:lstStyle/>
                    <a:p>
                      <a:pPr algn="l">
                        <a:defRPr sz="1800"/>
                      </a:pPr>
                      <a:r>
                        <a:rPr sz="1500">
                          <a:solidFill>
                            <a:srgbClr val="82C7A5"/>
                          </a:solidFill>
                          <a:sym typeface="Arial"/>
                        </a:rPr>
                        <a:t>0.85</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Google Shape;303;p37"/>
          <p:cNvSpPr txBox="1"/>
          <p:nvPr>
            <p:ph type="title"/>
          </p:nvPr>
        </p:nvSpPr>
        <p:spPr>
          <a:xfrm>
            <a:off x="1297500" y="317549"/>
            <a:ext cx="7038900" cy="596101"/>
          </a:xfrm>
          <a:prstGeom prst="rect">
            <a:avLst/>
          </a:prstGeom>
        </p:spPr>
        <p:txBody>
          <a:bodyPr/>
          <a:lstStyle/>
          <a:p>
            <a:pPr algn="ctr" defTabSz="365760">
              <a:defRPr sz="1120">
                <a:solidFill>
                  <a:srgbClr val="82C7A5"/>
                </a:solidFill>
                <a:latin typeface="Montserrat Medium"/>
                <a:ea typeface="Montserrat Medium"/>
                <a:cs typeface="Montserrat Medium"/>
                <a:sym typeface="Montserrat Medium"/>
              </a:defRPr>
            </a:pPr>
            <a:r>
              <a:t>Deployment</a:t>
            </a:r>
            <a:endParaRPr sz="1280"/>
          </a:p>
          <a:p>
            <a:pPr algn="ctr" defTabSz="365760">
              <a:defRPr sz="840"/>
            </a:pPr>
            <a:endParaRPr sz="1280">
              <a:solidFill>
                <a:srgbClr val="82C7A5"/>
              </a:solidFill>
              <a:latin typeface="Montserrat Medium"/>
              <a:ea typeface="Montserrat Medium"/>
              <a:cs typeface="Montserrat Medium"/>
              <a:sym typeface="Montserrat Medium"/>
            </a:endParaRPr>
          </a:p>
        </p:txBody>
      </p:sp>
      <p:pic>
        <p:nvPicPr>
          <p:cNvPr id="284" name="Google Shape;304;p37" descr="Google Shape;304;p37"/>
          <p:cNvPicPr>
            <a:picLocks noChangeAspect="1"/>
          </p:cNvPicPr>
          <p:nvPr/>
        </p:nvPicPr>
        <p:blipFill>
          <a:blip r:embed="rId2">
            <a:extLst/>
          </a:blip>
          <a:stretch>
            <a:fillRect/>
          </a:stretch>
        </p:blipFill>
        <p:spPr>
          <a:xfrm>
            <a:off x="561100" y="989875"/>
            <a:ext cx="8278276" cy="386137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Google Shape;309;p38"/>
          <p:cNvSpPr txBox="1"/>
          <p:nvPr>
            <p:ph type="title"/>
          </p:nvPr>
        </p:nvSpPr>
        <p:spPr>
          <a:xfrm>
            <a:off x="1297500" y="317550"/>
            <a:ext cx="7038900" cy="734400"/>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Key Recommendation</a:t>
            </a:r>
          </a:p>
        </p:txBody>
      </p:sp>
      <p:sp>
        <p:nvSpPr>
          <p:cNvPr id="287" name="Google Shape;310;p38"/>
          <p:cNvSpPr txBox="1"/>
          <p:nvPr>
            <p:ph type="body" idx="1"/>
          </p:nvPr>
        </p:nvSpPr>
        <p:spPr>
          <a:xfrm>
            <a:off x="841674" y="1262499"/>
            <a:ext cx="7855502" cy="3448501"/>
          </a:xfrm>
          <a:prstGeom prst="rect">
            <a:avLst/>
          </a:prstGeom>
        </p:spPr>
        <p:txBody>
          <a:bodyPr/>
          <a:lstStyle/>
          <a:p>
            <a:pPr indent="-317500">
              <a:lnSpc>
                <a:spcPct val="90000"/>
              </a:lnSpc>
              <a:buClr>
                <a:srgbClr val="82C7A5"/>
              </a:buClr>
              <a:buSzPts val="1400"/>
              <a:defRPr sz="1400">
                <a:solidFill>
                  <a:srgbClr val="82C7A5"/>
                </a:solidFill>
              </a:defRPr>
            </a:pPr>
            <a:r>
              <a:t>Camp Outdoor has 2 most no. of invoices which brought large number of revenue.Hence we recommend the marketing team to </a:t>
            </a:r>
            <a:r>
              <a:rPr b="1"/>
              <a:t>increase the no. of outdoor service camps </a:t>
            </a:r>
            <a:r>
              <a:t>to maximise reach and profits.</a:t>
            </a:r>
          </a:p>
          <a:p>
            <a:pPr marL="0" indent="457200">
              <a:lnSpc>
                <a:spcPct val="90000"/>
              </a:lnSpc>
              <a:buSzTx/>
              <a:buNone/>
            </a:pPr>
            <a:endParaRPr sz="1400">
              <a:solidFill>
                <a:srgbClr val="82C7A5"/>
              </a:solidFill>
            </a:endParaRPr>
          </a:p>
          <a:p>
            <a:pPr indent="-317500">
              <a:lnSpc>
                <a:spcPct val="90000"/>
              </a:lnSpc>
              <a:buClr>
                <a:srgbClr val="82C7A5"/>
              </a:buClr>
              <a:buSzPts val="1400"/>
              <a:buFont typeface="Arial"/>
              <a:defRPr sz="1400">
                <a:solidFill>
                  <a:srgbClr val="82C7A5"/>
                </a:solidFill>
              </a:defRPr>
            </a:pPr>
            <a:r>
              <a:t>The South zone has highest parts value and service counts too.Thus we suggest the inventory department that inventory for Southern States be increased.</a:t>
            </a:r>
          </a:p>
          <a:p>
            <a:pPr indent="-317500">
              <a:lnSpc>
                <a:spcPct val="90000"/>
              </a:lnSpc>
              <a:buClr>
                <a:srgbClr val="82C7A5"/>
              </a:buClr>
              <a:buSzPts val="1400"/>
              <a:buFont typeface="Arial"/>
              <a:defRPr sz="1400">
                <a:solidFill>
                  <a:srgbClr val="82C7A5"/>
                </a:solidFill>
              </a:defRPr>
            </a:pPr>
          </a:p>
          <a:p>
            <a:pPr indent="-317500">
              <a:lnSpc>
                <a:spcPct val="90000"/>
              </a:lnSpc>
              <a:buClr>
                <a:srgbClr val="82C7A5"/>
              </a:buClr>
              <a:buSzPts val="1400"/>
              <a:buFont typeface="Arial"/>
              <a:defRPr sz="1400">
                <a:solidFill>
                  <a:srgbClr val="82C7A5"/>
                </a:solidFill>
              </a:defRPr>
            </a:pPr>
            <a:r>
              <a:t>Customers who have</a:t>
            </a:r>
            <a:r>
              <a:t>  brought highest total value hence we can suggest the human resource department to compensate him with rewards/bonus .</a:t>
            </a:r>
          </a:p>
          <a:p>
            <a:pPr marL="0" indent="457200">
              <a:lnSpc>
                <a:spcPct val="90000"/>
              </a:lnSpc>
              <a:buSzTx/>
              <a:buNone/>
            </a:pPr>
            <a:endParaRPr sz="1400">
              <a:solidFill>
                <a:srgbClr val="82C7A5"/>
              </a:solidFill>
            </a:endParaRPr>
          </a:p>
          <a:p>
            <a:pPr indent="-317500">
              <a:lnSpc>
                <a:spcPct val="90000"/>
              </a:lnSpc>
              <a:buClr>
                <a:srgbClr val="82C7A5"/>
              </a:buClr>
              <a:buSzPts val="1400"/>
              <a:buFont typeface="Arial"/>
              <a:defRPr sz="1400">
                <a:solidFill>
                  <a:srgbClr val="82C7A5"/>
                </a:solidFill>
              </a:defRPr>
            </a:pPr>
            <a:r>
              <a:t>New upcoming plants can be planned accordingly keeping in mind the cities on the basis of KM readings.</a:t>
            </a:r>
          </a:p>
          <a:p>
            <a:pPr marL="0" indent="457200">
              <a:lnSpc>
                <a:spcPct val="90000"/>
              </a:lnSpc>
              <a:buSzTx/>
              <a:buNone/>
            </a:pPr>
            <a:endParaRPr sz="1400">
              <a:solidFill>
                <a:srgbClr val="82C7A5"/>
              </a:solidFill>
            </a:endParaRPr>
          </a:p>
          <a:p>
            <a:pPr indent="-317500" algn="just">
              <a:lnSpc>
                <a:spcPct val="90000"/>
              </a:lnSpc>
              <a:buClr>
                <a:srgbClr val="82C7A5"/>
              </a:buClr>
              <a:buSzPts val="1400"/>
              <a:defRPr i="1" sz="1400">
                <a:solidFill>
                  <a:srgbClr val="82C7A5"/>
                </a:solidFill>
              </a:defRPr>
            </a:pPr>
            <a:r>
              <a:t>A huge potential for Not engaged clients. Run marketing campaigns to on-board them with good offers to add to the net new customer base.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Google Shape;315;p39"/>
          <p:cNvSpPr txBox="1"/>
          <p:nvPr>
            <p:ph type="title"/>
          </p:nvPr>
        </p:nvSpPr>
        <p:spPr>
          <a:xfrm>
            <a:off x="1297500" y="393749"/>
            <a:ext cx="7038900" cy="914102"/>
          </a:xfrm>
          <a:prstGeom prst="rect">
            <a:avLst/>
          </a:prstGeom>
        </p:spPr>
        <p:txBody>
          <a:bodyPr/>
          <a:lstStyle>
            <a:lvl1pPr algn="ctr" defTabSz="740663">
              <a:defRPr sz="2268">
                <a:solidFill>
                  <a:srgbClr val="82C7A5"/>
                </a:solidFill>
                <a:latin typeface="Montserrat Medium"/>
                <a:ea typeface="Montserrat Medium"/>
                <a:cs typeface="Montserrat Medium"/>
                <a:sym typeface="Montserrat Medium"/>
              </a:defRPr>
            </a:lvl1pPr>
          </a:lstStyle>
          <a:p>
            <a:pPr/>
            <a:r>
              <a:t>Future Scope</a:t>
            </a:r>
            <a:endParaRPr sz="2592"/>
          </a:p>
        </p:txBody>
      </p:sp>
      <p:sp>
        <p:nvSpPr>
          <p:cNvPr id="290" name="Google Shape;316;p39"/>
          <p:cNvSpPr txBox="1"/>
          <p:nvPr>
            <p:ph type="body" idx="1"/>
          </p:nvPr>
        </p:nvSpPr>
        <p:spPr>
          <a:xfrm>
            <a:off x="920849" y="1567549"/>
            <a:ext cx="7415402" cy="2911201"/>
          </a:xfrm>
          <a:prstGeom prst="rect">
            <a:avLst/>
          </a:prstGeom>
        </p:spPr>
        <p:txBody>
          <a:bodyPr/>
          <a:lstStyle/>
          <a:p>
            <a:pPr indent="-330200">
              <a:lnSpc>
                <a:spcPct val="100000"/>
              </a:lnSpc>
              <a:buClr>
                <a:srgbClr val="82C7A5"/>
              </a:buClr>
              <a:buSzPts val="1600"/>
              <a:buFont typeface="Arial"/>
              <a:buChar char="❖"/>
              <a:defRPr b="1" sz="1600">
                <a:solidFill>
                  <a:srgbClr val="82C7A5"/>
                </a:solidFill>
                <a:latin typeface="+mn-lt"/>
                <a:ea typeface="+mn-ea"/>
                <a:cs typeface="+mn-cs"/>
                <a:sym typeface="Arial"/>
              </a:defRPr>
            </a:pPr>
            <a:r>
              <a:t>Inventory Management for optimal parts distribution across all plants.</a:t>
            </a:r>
          </a:p>
          <a:p>
            <a:pPr marL="0" indent="457200">
              <a:lnSpc>
                <a:spcPct val="100000"/>
              </a:lnSpc>
              <a:buSzTx/>
              <a:buNone/>
            </a:pPr>
            <a:endParaRPr b="1" sz="1600">
              <a:solidFill>
                <a:srgbClr val="82C7A5"/>
              </a:solidFill>
              <a:latin typeface="+mn-lt"/>
              <a:ea typeface="+mn-ea"/>
              <a:cs typeface="+mn-cs"/>
              <a:sym typeface="Arial"/>
            </a:endParaRPr>
          </a:p>
          <a:p>
            <a:pPr indent="-330200">
              <a:lnSpc>
                <a:spcPct val="100000"/>
              </a:lnSpc>
              <a:buClr>
                <a:srgbClr val="82C7A5"/>
              </a:buClr>
              <a:buSzPts val="1600"/>
              <a:buFont typeface="Arial"/>
              <a:buChar char="❖"/>
              <a:defRPr b="1" sz="1600">
                <a:solidFill>
                  <a:srgbClr val="82C7A5"/>
                </a:solidFill>
                <a:latin typeface="+mn-lt"/>
                <a:ea typeface="+mn-ea"/>
                <a:cs typeface="+mn-cs"/>
                <a:sym typeface="Arial"/>
              </a:defRPr>
            </a:pPr>
            <a:r>
              <a:t>More granular customer segmentation .</a:t>
            </a:r>
          </a:p>
          <a:p>
            <a:pPr marL="0" indent="457200">
              <a:lnSpc>
                <a:spcPct val="100000"/>
              </a:lnSpc>
              <a:buSzTx/>
              <a:buNone/>
            </a:pPr>
            <a:endParaRPr b="1" sz="1600">
              <a:solidFill>
                <a:srgbClr val="82C7A5"/>
              </a:solidFill>
              <a:latin typeface="+mn-lt"/>
              <a:ea typeface="+mn-ea"/>
              <a:cs typeface="+mn-cs"/>
              <a:sym typeface="Arial"/>
            </a:endParaRPr>
          </a:p>
          <a:p>
            <a:pPr indent="-330200">
              <a:lnSpc>
                <a:spcPct val="100000"/>
              </a:lnSpc>
              <a:buClr>
                <a:srgbClr val="82C7A5"/>
              </a:buClr>
              <a:buSzPts val="1600"/>
              <a:buFont typeface="Arial"/>
              <a:buChar char="❖"/>
              <a:defRPr b="1" sz="1600">
                <a:solidFill>
                  <a:srgbClr val="82C7A5"/>
                </a:solidFill>
                <a:latin typeface="+mn-lt"/>
                <a:ea typeface="+mn-ea"/>
                <a:cs typeface="+mn-cs"/>
                <a:sym typeface="Arial"/>
              </a:defRPr>
            </a:pPr>
            <a:r>
              <a:t>Recommender system for new plants.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Google Shape;327;p41"/>
          <p:cNvSpPr txBox="1"/>
          <p:nvPr/>
        </p:nvSpPr>
        <p:spPr>
          <a:xfrm>
            <a:off x="3822549" y="1496300"/>
            <a:ext cx="4641002" cy="1402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4000">
                <a:solidFill>
                  <a:srgbClr val="82C7A5"/>
                </a:solidFill>
                <a:latin typeface="Montserrat Black"/>
                <a:ea typeface="Montserrat Black"/>
                <a:cs typeface="Montserrat Black"/>
                <a:sym typeface="Montserrat Black"/>
              </a:defRPr>
            </a:lvl1pPr>
          </a:lstStyle>
          <a:p>
            <a:pPr/>
            <a:r>
              <a:t>Thank You For Your Patience!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67;p15"/>
          <p:cNvSpPr txBox="1"/>
          <p:nvPr>
            <p:ph type="title"/>
          </p:nvPr>
        </p:nvSpPr>
        <p:spPr>
          <a:xfrm>
            <a:off x="1297500" y="393750"/>
            <a:ext cx="7038900" cy="709200"/>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Business Overview</a:t>
            </a:r>
          </a:p>
        </p:txBody>
      </p:sp>
      <p:sp>
        <p:nvSpPr>
          <p:cNvPr id="216" name="Google Shape;168;p15"/>
          <p:cNvSpPr txBox="1"/>
          <p:nvPr>
            <p:ph type="body" idx="1"/>
          </p:nvPr>
        </p:nvSpPr>
        <p:spPr>
          <a:xfrm>
            <a:off x="830399" y="1462499"/>
            <a:ext cx="7808402" cy="3210001"/>
          </a:xfrm>
          <a:prstGeom prst="rect">
            <a:avLst/>
          </a:prstGeom>
        </p:spPr>
        <p:txBody>
          <a:bodyPr/>
          <a:lstStyle/>
          <a:p>
            <a:pPr indent="-323850" algn="just">
              <a:lnSpc>
                <a:spcPct val="115714"/>
              </a:lnSpc>
              <a:buClr>
                <a:srgbClr val="82C7A5"/>
              </a:buClr>
              <a:buSzPts val="1500"/>
              <a:buFont typeface="Arial"/>
              <a:defRPr sz="1500">
                <a:solidFill>
                  <a:srgbClr val="82C7A5"/>
                </a:solidFill>
                <a:latin typeface="+mn-lt"/>
                <a:ea typeface="+mn-ea"/>
                <a:cs typeface="+mn-cs"/>
                <a:sym typeface="Arial"/>
              </a:defRPr>
            </a:pPr>
            <a:r>
              <a:t>Mahindra First Choice Services (MFC Services) is a part of the USD 20.7 billion Mahindra group and is India's largest chain of multi-brand car and two-wheeler service workshops with a network of 500 franchise partners present in over 350 towns across 26 states.</a:t>
            </a:r>
          </a:p>
          <a:p>
            <a:pPr indent="-323850" algn="just">
              <a:lnSpc>
                <a:spcPct val="115714"/>
              </a:lnSpc>
              <a:buClr>
                <a:srgbClr val="82C7A5"/>
              </a:buClr>
              <a:buSzPts val="1500"/>
              <a:buFont typeface="Arial"/>
              <a:defRPr sz="1500">
                <a:solidFill>
                  <a:srgbClr val="82C7A5"/>
                </a:solidFill>
                <a:latin typeface="+mn-lt"/>
                <a:ea typeface="+mn-ea"/>
                <a:cs typeface="+mn-cs"/>
                <a:sym typeface="Arial"/>
              </a:defRPr>
            </a:pPr>
            <a:r>
              <a:t>Each four-wheeler service workshop is spread over an area of 7000 sq. ft- 15000 sq. ft and two-wheeler workshop area ranges from 600 sq. ft- 1200 sqft. MFC Services poised to deliver world-class automobile maintenance and service solutions.</a:t>
            </a:r>
          </a:p>
          <a:p>
            <a:pPr indent="-323850" algn="just">
              <a:lnSpc>
                <a:spcPct val="115714"/>
              </a:lnSpc>
              <a:buClr>
                <a:srgbClr val="82C7A5"/>
              </a:buClr>
              <a:buSzPts val="1500"/>
              <a:buFont typeface="Arial"/>
              <a:defRPr sz="1500">
                <a:solidFill>
                  <a:srgbClr val="82C7A5"/>
                </a:solidFill>
                <a:latin typeface="+mn-lt"/>
                <a:ea typeface="+mn-ea"/>
                <a:cs typeface="+mn-cs"/>
                <a:sym typeface="Arial"/>
              </a:defRPr>
            </a:pPr>
            <a:r>
              <a:t>At MFC Services, customers can save up to 20 percent servicing costs as compared to authorized service centers. With the motto to provide right inspection, right parts and right billing, Car and Bike owners can now 'Make the Right Choice' by choosing MFC Services to solve their woes.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73;p16"/>
          <p:cNvSpPr txBox="1"/>
          <p:nvPr>
            <p:ph type="title"/>
          </p:nvPr>
        </p:nvSpPr>
        <p:spPr>
          <a:xfrm>
            <a:off x="1297500" y="393749"/>
            <a:ext cx="7038900" cy="914102"/>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Problem Definition</a:t>
            </a:r>
          </a:p>
        </p:txBody>
      </p:sp>
      <p:sp>
        <p:nvSpPr>
          <p:cNvPr id="219" name="Google Shape;174;p16"/>
          <p:cNvSpPr txBox="1"/>
          <p:nvPr>
            <p:ph type="body" idx="1"/>
          </p:nvPr>
        </p:nvSpPr>
        <p:spPr>
          <a:xfrm>
            <a:off x="311699" y="1552500"/>
            <a:ext cx="8520602" cy="3016500"/>
          </a:xfrm>
          <a:prstGeom prst="rect">
            <a:avLst/>
          </a:prstGeom>
        </p:spPr>
        <p:txBody>
          <a:bodyPr/>
          <a:lstStyle/>
          <a:p>
            <a:pPr marL="0" indent="0" algn="just">
              <a:lnSpc>
                <a:spcPct val="92800"/>
              </a:lnSpc>
              <a:buSzTx/>
              <a:buNone/>
              <a:defRPr b="1" sz="1400">
                <a:solidFill>
                  <a:srgbClr val="82C7A5"/>
                </a:solidFill>
                <a:latin typeface="+mn-lt"/>
                <a:ea typeface="+mn-ea"/>
                <a:cs typeface="+mn-cs"/>
                <a:sym typeface="Arial"/>
              </a:defRPr>
            </a:pPr>
            <a:r>
              <a:t>Customer Segmentation</a:t>
            </a:r>
            <a:endParaRPr sz="2600"/>
          </a:p>
          <a:p>
            <a:pPr marL="0" indent="0" algn="just">
              <a:lnSpc>
                <a:spcPct val="92800"/>
              </a:lnSpc>
              <a:buSzTx/>
              <a:buNone/>
              <a:defRPr sz="700"/>
            </a:pPr>
            <a:endParaRPr b="1" sz="2600">
              <a:solidFill>
                <a:srgbClr val="82C7A5"/>
              </a:solidFill>
              <a:latin typeface="+mn-lt"/>
              <a:ea typeface="+mn-ea"/>
              <a:cs typeface="+mn-cs"/>
              <a:sym typeface="Arial"/>
            </a:endParaRPr>
          </a:p>
          <a:p>
            <a:pPr marL="0" indent="0" algn="just">
              <a:lnSpc>
                <a:spcPct val="92800"/>
              </a:lnSpc>
              <a:buSzTx/>
              <a:buNone/>
              <a:defRPr sz="1100">
                <a:solidFill>
                  <a:srgbClr val="82C7A5"/>
                </a:solidFill>
              </a:defRPr>
            </a:pPr>
            <a:r>
              <a:t>The idea is to segment customers based on when their last purchase was(Recency), how often they’ve purchased in the past(Frequency)  and how much they spent(Monetary).</a:t>
            </a:r>
            <a:endParaRPr sz="2100">
              <a:solidFill>
                <a:srgbClr val="E7E6E6"/>
              </a:solidFill>
              <a:latin typeface="+mn-lt"/>
              <a:ea typeface="+mn-ea"/>
              <a:cs typeface="+mn-cs"/>
              <a:sym typeface="Arial"/>
            </a:endParaRPr>
          </a:p>
          <a:p>
            <a:pPr marL="0" indent="0" algn="just">
              <a:lnSpc>
                <a:spcPct val="80000"/>
              </a:lnSpc>
              <a:buSzTx/>
              <a:buNone/>
              <a:defRPr sz="700"/>
            </a:pPr>
            <a:endParaRPr sz="1200">
              <a:solidFill>
                <a:srgbClr val="E7E6E6"/>
              </a:solidFill>
              <a:latin typeface="+mn-lt"/>
              <a:ea typeface="+mn-ea"/>
              <a:cs typeface="+mn-cs"/>
              <a:sym typeface="Arial"/>
            </a:endParaRPr>
          </a:p>
          <a:p>
            <a:pPr marL="0" indent="0" algn="just">
              <a:lnSpc>
                <a:spcPct val="80000"/>
              </a:lnSpc>
              <a:buSzTx/>
              <a:buNone/>
              <a:defRPr sz="700"/>
            </a:pPr>
            <a:endParaRPr sz="1200">
              <a:solidFill>
                <a:srgbClr val="E7E6E6"/>
              </a:solidFill>
              <a:latin typeface="+mn-lt"/>
              <a:ea typeface="+mn-ea"/>
              <a:cs typeface="+mn-cs"/>
              <a:sym typeface="Arial"/>
            </a:endParaRPr>
          </a:p>
          <a:p>
            <a:pPr marL="0" indent="0" algn="just">
              <a:lnSpc>
                <a:spcPct val="80000"/>
              </a:lnSpc>
              <a:buSzTx/>
              <a:buNone/>
              <a:defRPr sz="700"/>
            </a:pPr>
            <a:endParaRPr sz="1200">
              <a:solidFill>
                <a:srgbClr val="E7E6E6"/>
              </a:solidFill>
              <a:latin typeface="+mn-lt"/>
              <a:ea typeface="+mn-ea"/>
              <a:cs typeface="+mn-cs"/>
              <a:sym typeface="Arial"/>
            </a:endParaRPr>
          </a:p>
          <a:p>
            <a:pPr marL="0" indent="0" algn="just">
              <a:lnSpc>
                <a:spcPct val="108571"/>
              </a:lnSpc>
              <a:buSzTx/>
              <a:buNone/>
              <a:defRPr b="1">
                <a:solidFill>
                  <a:srgbClr val="82C7A5"/>
                </a:solidFill>
                <a:latin typeface="+mn-lt"/>
                <a:ea typeface="+mn-ea"/>
                <a:cs typeface="+mn-cs"/>
                <a:sym typeface="Arial"/>
              </a:defRPr>
            </a:pPr>
            <a:r>
              <a:t>Service time and cost Prediction</a:t>
            </a:r>
            <a:endParaRPr sz="2500"/>
          </a:p>
          <a:p>
            <a:pPr marL="0" indent="0" algn="just">
              <a:lnSpc>
                <a:spcPct val="108571"/>
              </a:lnSpc>
              <a:buSzTx/>
              <a:buNone/>
              <a:defRPr sz="700"/>
            </a:pPr>
            <a:endParaRPr b="1" sz="2500">
              <a:solidFill>
                <a:srgbClr val="82C7A5"/>
              </a:solidFill>
              <a:latin typeface="+mn-lt"/>
              <a:ea typeface="+mn-ea"/>
              <a:cs typeface="+mn-cs"/>
              <a:sym typeface="Arial"/>
            </a:endParaRPr>
          </a:p>
          <a:p>
            <a:pPr marL="0" indent="0" algn="just">
              <a:lnSpc>
                <a:spcPct val="108571"/>
              </a:lnSpc>
              <a:buSzTx/>
              <a:buNone/>
              <a:defRPr sz="1100">
                <a:solidFill>
                  <a:srgbClr val="82C7A5"/>
                </a:solidFill>
              </a:defRPr>
            </a:pPr>
            <a:r>
              <a:t>Building a machine learning model for </a:t>
            </a:r>
            <a:r>
              <a:rPr b="1"/>
              <a:t>Multi-Output Regression</a:t>
            </a:r>
            <a:r>
              <a:t> to predict the total cost of the service and time required to complete that service.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79;p17"/>
          <p:cNvSpPr txBox="1"/>
          <p:nvPr>
            <p:ph type="title"/>
          </p:nvPr>
        </p:nvSpPr>
        <p:spPr>
          <a:xfrm>
            <a:off x="1297500" y="393749"/>
            <a:ext cx="7038900" cy="914102"/>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Key Stakeholders</a:t>
            </a:r>
          </a:p>
        </p:txBody>
      </p:sp>
      <p:sp>
        <p:nvSpPr>
          <p:cNvPr id="222" name="Google Shape;180;p17"/>
          <p:cNvSpPr txBox="1"/>
          <p:nvPr>
            <p:ph type="body" idx="1"/>
          </p:nvPr>
        </p:nvSpPr>
        <p:spPr>
          <a:xfrm>
            <a:off x="311699" y="1552500"/>
            <a:ext cx="8520602" cy="3016500"/>
          </a:xfrm>
          <a:prstGeom prst="rect">
            <a:avLst/>
          </a:prstGeom>
        </p:spPr>
        <p:txBody>
          <a:bodyPr/>
          <a:lstStyle/>
          <a:p>
            <a:pPr marL="0" indent="0">
              <a:spcBef>
                <a:spcPts val="600"/>
              </a:spcBef>
              <a:buSzTx/>
              <a:buNone/>
              <a:defRPr sz="1600">
                <a:solidFill>
                  <a:srgbClr val="82C7A5"/>
                </a:solidFill>
              </a:defRPr>
            </a:pPr>
            <a:r>
              <a:t>We have identified the following as out key stakeholders in our problem</a:t>
            </a:r>
          </a:p>
          <a:p>
            <a:pPr marL="0" indent="457200">
              <a:spcBef>
                <a:spcPts val="600"/>
              </a:spcBef>
              <a:buSzTx/>
              <a:buNone/>
            </a:pPr>
            <a:endParaRPr b="1" sz="200">
              <a:solidFill>
                <a:srgbClr val="82C7A5"/>
              </a:solidFill>
            </a:endParaRPr>
          </a:p>
          <a:p>
            <a:pPr indent="-330200">
              <a:spcBef>
                <a:spcPts val="600"/>
              </a:spcBef>
              <a:buClr>
                <a:srgbClr val="82C7A5"/>
              </a:buClr>
              <a:buSzPts val="1600"/>
              <a:defRPr b="1" sz="1600">
                <a:solidFill>
                  <a:srgbClr val="82C7A5"/>
                </a:solidFill>
              </a:defRPr>
            </a:pPr>
            <a:r>
              <a:t>Chief Financial Officer (CFO)</a:t>
            </a:r>
          </a:p>
          <a:p>
            <a:pPr indent="-330200">
              <a:buClr>
                <a:srgbClr val="82C7A5"/>
              </a:buClr>
              <a:buSzPts val="1600"/>
              <a:defRPr sz="1600">
                <a:solidFill>
                  <a:srgbClr val="82C7A5"/>
                </a:solidFill>
              </a:defRPr>
            </a:pPr>
            <a:r>
              <a:t>Head of Customer Care Department</a:t>
            </a:r>
          </a:p>
          <a:p>
            <a:pPr indent="-330200">
              <a:buClr>
                <a:srgbClr val="82C7A5"/>
              </a:buClr>
              <a:buSzPts val="1600"/>
              <a:defRPr sz="1600">
                <a:solidFill>
                  <a:srgbClr val="82C7A5"/>
                </a:solidFill>
              </a:defRPr>
            </a:pPr>
            <a:r>
              <a:t>Manager of Plants</a:t>
            </a:r>
          </a:p>
          <a:p>
            <a:pPr indent="-330200">
              <a:buClr>
                <a:srgbClr val="82C7A5"/>
              </a:buClr>
              <a:buSzPts val="1600"/>
              <a:defRPr sz="1600">
                <a:solidFill>
                  <a:srgbClr val="82C7A5"/>
                </a:solidFill>
              </a:defRPr>
            </a:pPr>
            <a:r>
              <a:t>Regional Sales Head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85;p18"/>
          <p:cNvSpPr txBox="1"/>
          <p:nvPr>
            <p:ph type="title"/>
          </p:nvPr>
        </p:nvSpPr>
        <p:spPr>
          <a:xfrm>
            <a:off x="1297500" y="393749"/>
            <a:ext cx="7038900" cy="914102"/>
          </a:xfrm>
          <a:prstGeom prst="rect">
            <a:avLst/>
          </a:prstGeom>
        </p:spPr>
        <p:txBody>
          <a:bodyPr/>
          <a:lstStyle>
            <a:lvl1pPr algn="ctr">
              <a:defRPr sz="3200">
                <a:solidFill>
                  <a:srgbClr val="82C7A5"/>
                </a:solidFill>
                <a:latin typeface="Montserrat Medium"/>
                <a:ea typeface="Montserrat Medium"/>
                <a:cs typeface="Montserrat Medium"/>
                <a:sym typeface="Montserrat Medium"/>
              </a:defRPr>
            </a:lvl1pPr>
          </a:lstStyle>
          <a:p>
            <a:pPr/>
            <a:r>
              <a:t>Data Science Metric</a:t>
            </a:r>
          </a:p>
        </p:txBody>
      </p:sp>
      <p:sp>
        <p:nvSpPr>
          <p:cNvPr id="225" name="Google Shape;186;p18"/>
          <p:cNvSpPr txBox="1"/>
          <p:nvPr>
            <p:ph type="body" idx="1"/>
          </p:nvPr>
        </p:nvSpPr>
        <p:spPr>
          <a:xfrm>
            <a:off x="1016300" y="1567549"/>
            <a:ext cx="7684200" cy="2911201"/>
          </a:xfrm>
          <a:prstGeom prst="rect">
            <a:avLst/>
          </a:prstGeom>
        </p:spPr>
        <p:txBody>
          <a:bodyPr/>
          <a:lstStyle/>
          <a:p>
            <a:pPr marL="0" indent="0" algn="just">
              <a:lnSpc>
                <a:spcPct val="135714"/>
              </a:lnSpc>
              <a:buSzTx/>
              <a:buNone/>
              <a:defRPr b="1" sz="1800">
                <a:solidFill>
                  <a:srgbClr val="82C7A5"/>
                </a:solidFill>
                <a:latin typeface="+mn-lt"/>
                <a:ea typeface="+mn-ea"/>
                <a:cs typeface="+mn-cs"/>
                <a:sym typeface="Arial"/>
              </a:defRPr>
            </a:pPr>
            <a:r>
              <a:t>Multi-Output Regression Model</a:t>
            </a:r>
          </a:p>
          <a:p>
            <a:pPr marL="0" indent="0" algn="just">
              <a:lnSpc>
                <a:spcPct val="135714"/>
              </a:lnSpc>
              <a:buSzTx/>
              <a:buNone/>
            </a:pPr>
            <a:endParaRPr sz="600">
              <a:solidFill>
                <a:srgbClr val="82C7A5"/>
              </a:solidFill>
            </a:endParaRPr>
          </a:p>
          <a:p>
            <a:pPr indent="-323850">
              <a:lnSpc>
                <a:spcPct val="135714"/>
              </a:lnSpc>
              <a:buClr>
                <a:srgbClr val="82C7A5"/>
              </a:buClr>
              <a:buSzPts val="1500"/>
              <a:buFontTx/>
              <a:buAutoNum type="arabicPeriod" startAt="1"/>
              <a:defRPr sz="1500">
                <a:solidFill>
                  <a:srgbClr val="82C7A5"/>
                </a:solidFill>
                <a:latin typeface="+mn-lt"/>
                <a:ea typeface="+mn-ea"/>
                <a:cs typeface="+mn-cs"/>
                <a:sym typeface="Arial"/>
              </a:defRPr>
            </a:pPr>
            <a:r>
              <a:t>Mean Absolute Error (MAE)</a:t>
            </a:r>
          </a:p>
          <a:p>
            <a:pPr indent="-323850">
              <a:lnSpc>
                <a:spcPct val="135714"/>
              </a:lnSpc>
              <a:buClr>
                <a:srgbClr val="82C7A5"/>
              </a:buClr>
              <a:buSzPts val="1500"/>
              <a:buFontTx/>
              <a:buAutoNum type="arabicPeriod" startAt="1"/>
              <a:defRPr sz="1500">
                <a:solidFill>
                  <a:srgbClr val="82C7A5"/>
                </a:solidFill>
                <a:latin typeface="+mn-lt"/>
                <a:ea typeface="+mn-ea"/>
                <a:cs typeface="+mn-cs"/>
                <a:sym typeface="Arial"/>
              </a:defRPr>
            </a:pPr>
            <a:r>
              <a:t>Root Mean Square Error (RMSE)</a:t>
            </a:r>
          </a:p>
          <a:p>
            <a:pPr indent="-323850">
              <a:lnSpc>
                <a:spcPct val="135714"/>
              </a:lnSpc>
              <a:buClr>
                <a:srgbClr val="82C7A5"/>
              </a:buClr>
              <a:buSzPts val="1500"/>
              <a:buFontTx/>
              <a:buAutoNum type="arabicPeriod" startAt="1"/>
              <a:defRPr sz="1500">
                <a:solidFill>
                  <a:srgbClr val="82C7A5"/>
                </a:solidFill>
                <a:latin typeface="+mn-lt"/>
                <a:ea typeface="+mn-ea"/>
                <a:cs typeface="+mn-cs"/>
                <a:sym typeface="Arial"/>
              </a:defRPr>
            </a:pPr>
            <a:r>
              <a:t>R-Squared Score(R2)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91;p19"/>
          <p:cNvSpPr txBox="1"/>
          <p:nvPr>
            <p:ph type="title"/>
          </p:nvPr>
        </p:nvSpPr>
        <p:spPr>
          <a:xfrm>
            <a:off x="1297500" y="393749"/>
            <a:ext cx="7038900" cy="914102"/>
          </a:xfrm>
          <a:prstGeom prst="rect">
            <a:avLst/>
          </a:prstGeom>
        </p:spPr>
        <p:txBody>
          <a:bodyPr/>
          <a:lstStyle/>
          <a:p>
            <a:pPr algn="ctr" defTabSz="484631">
              <a:defRPr sz="1483">
                <a:solidFill>
                  <a:srgbClr val="82C7A5"/>
                </a:solidFill>
                <a:latin typeface="Montserrat Medium"/>
                <a:ea typeface="Montserrat Medium"/>
                <a:cs typeface="Montserrat Medium"/>
                <a:sym typeface="Montserrat Medium"/>
              </a:defRPr>
            </a:pPr>
            <a:r>
              <a:t>Dataset</a:t>
            </a:r>
            <a:endParaRPr sz="1695"/>
          </a:p>
          <a:p>
            <a:pPr algn="ctr" defTabSz="484631">
              <a:defRPr sz="1112"/>
            </a:pPr>
            <a:endParaRPr sz="1695">
              <a:solidFill>
                <a:srgbClr val="82C7A5"/>
              </a:solidFill>
              <a:latin typeface="Montserrat Medium"/>
              <a:ea typeface="Montserrat Medium"/>
              <a:cs typeface="Montserrat Medium"/>
              <a:sym typeface="Montserrat Medium"/>
            </a:endParaRPr>
          </a:p>
        </p:txBody>
      </p:sp>
      <p:sp>
        <p:nvSpPr>
          <p:cNvPr id="228" name="Google Shape;192;p19"/>
          <p:cNvSpPr txBox="1"/>
          <p:nvPr>
            <p:ph type="body" sz="half" idx="1"/>
          </p:nvPr>
        </p:nvSpPr>
        <p:spPr>
          <a:xfrm>
            <a:off x="954324" y="796050"/>
            <a:ext cx="3867001" cy="4197600"/>
          </a:xfrm>
          <a:prstGeom prst="rect">
            <a:avLst/>
          </a:prstGeom>
        </p:spPr>
        <p:txBody>
          <a:bodyPr/>
          <a:lstStyle/>
          <a:p>
            <a:pPr marL="0" indent="0">
              <a:lnSpc>
                <a:spcPct val="92000"/>
              </a:lnSpc>
              <a:buSzTx/>
              <a:buNone/>
              <a:defRPr b="1" sz="2000">
                <a:solidFill>
                  <a:srgbClr val="82C7A5"/>
                </a:solidFill>
                <a:latin typeface="+mn-lt"/>
                <a:ea typeface="+mn-ea"/>
                <a:cs typeface="+mn-cs"/>
                <a:sym typeface="Arial"/>
              </a:defRPr>
            </a:pPr>
            <a:r>
              <a:t>Input Features</a:t>
            </a:r>
          </a:p>
          <a:p>
            <a:pPr marL="0" indent="0">
              <a:lnSpc>
                <a:spcPct val="92000"/>
              </a:lnSpc>
              <a:spcBef>
                <a:spcPts val="1200"/>
              </a:spcBef>
              <a:buSzTx/>
              <a:buNone/>
              <a:defRPr b="1" sz="1500">
                <a:solidFill>
                  <a:srgbClr val="82C7A5"/>
                </a:solidFill>
                <a:latin typeface="+mn-lt"/>
                <a:ea typeface="+mn-ea"/>
                <a:cs typeface="+mn-cs"/>
                <a:sym typeface="Arial"/>
              </a:defRPr>
            </a:pPr>
            <a:r>
              <a:t>Final Invoice</a:t>
            </a:r>
          </a:p>
          <a:p>
            <a:pPr indent="-323850">
              <a:lnSpc>
                <a:spcPct val="92000"/>
              </a:lnSpc>
              <a:spcBef>
                <a:spcPts val="1200"/>
              </a:spcBef>
              <a:buClr>
                <a:srgbClr val="82C7A5"/>
              </a:buClr>
              <a:buSzPts val="1500"/>
              <a:buFont typeface="Arial"/>
              <a:buChar char="❖"/>
              <a:defRPr sz="1500">
                <a:solidFill>
                  <a:srgbClr val="82C7A5"/>
                </a:solidFill>
                <a:latin typeface="+mn-lt"/>
                <a:ea typeface="+mn-ea"/>
                <a:cs typeface="+mn-cs"/>
                <a:sym typeface="Arial"/>
              </a:defRPr>
            </a:pPr>
            <a:r>
              <a:t>KMs Reading</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Labour Total</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Order Type</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Parts Total</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Car Model</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Cust Count</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Plant Count</a:t>
            </a:r>
          </a:p>
          <a:p>
            <a:pPr marL="0" indent="0">
              <a:lnSpc>
                <a:spcPct val="92000"/>
              </a:lnSpc>
              <a:spcBef>
                <a:spcPts val="1200"/>
              </a:spcBef>
              <a:buSzTx/>
              <a:buNone/>
              <a:defRPr b="1" sz="1500">
                <a:solidFill>
                  <a:srgbClr val="82C7A5"/>
                </a:solidFill>
                <a:latin typeface="+mn-lt"/>
                <a:ea typeface="+mn-ea"/>
                <a:cs typeface="+mn-cs"/>
                <a:sym typeface="Arial"/>
              </a:defRPr>
            </a:pPr>
            <a:r>
              <a:t>JTD</a:t>
            </a:r>
          </a:p>
          <a:p>
            <a:pPr indent="-323850">
              <a:lnSpc>
                <a:spcPct val="92000"/>
              </a:lnSpc>
              <a:spcBef>
                <a:spcPts val="1200"/>
              </a:spcBef>
              <a:buClr>
                <a:srgbClr val="82C7A5"/>
              </a:buClr>
              <a:buSzPts val="1500"/>
              <a:buFont typeface="Arial"/>
              <a:buChar char="❖"/>
              <a:defRPr sz="1500">
                <a:solidFill>
                  <a:srgbClr val="82C7A5"/>
                </a:solidFill>
                <a:latin typeface="+mn-lt"/>
                <a:ea typeface="+mn-ea"/>
                <a:cs typeface="+mn-cs"/>
                <a:sym typeface="Arial"/>
              </a:defRPr>
            </a:pPr>
            <a:r>
              <a:t>Order Item</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Item Category</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Target Quantity UoM</a:t>
            </a:r>
          </a:p>
          <a:p>
            <a:pPr indent="-323850">
              <a:lnSpc>
                <a:spcPct val="92000"/>
              </a:lnSpc>
              <a:buClr>
                <a:srgbClr val="82C7A5"/>
              </a:buClr>
              <a:buSzPts val="1500"/>
              <a:buFont typeface="Arial"/>
              <a:buChar char="❖"/>
              <a:defRPr sz="1500">
                <a:solidFill>
                  <a:srgbClr val="82C7A5"/>
                </a:solidFill>
                <a:latin typeface="+mn-lt"/>
                <a:ea typeface="+mn-ea"/>
                <a:cs typeface="+mn-cs"/>
                <a:sym typeface="Arial"/>
              </a:defRPr>
            </a:pPr>
            <a:r>
              <a:t>Order Quantity</a:t>
            </a:r>
          </a:p>
        </p:txBody>
      </p:sp>
      <p:sp>
        <p:nvSpPr>
          <p:cNvPr id="229" name="Google Shape;193;p19"/>
          <p:cNvSpPr txBox="1"/>
          <p:nvPr/>
        </p:nvSpPr>
        <p:spPr>
          <a:xfrm>
            <a:off x="5093925" y="1304875"/>
            <a:ext cx="3669001"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115000"/>
              </a:lnSpc>
              <a:defRPr b="1" sz="1500">
                <a:solidFill>
                  <a:srgbClr val="82C7A5"/>
                </a:solidFill>
              </a:defRPr>
            </a:pPr>
            <a:r>
              <a:t>Plant master</a:t>
            </a:r>
          </a:p>
          <a:p>
            <a:pPr marL="457200" indent="-323850">
              <a:lnSpc>
                <a:spcPct val="115000"/>
              </a:lnSpc>
              <a:spcBef>
                <a:spcPts val="1200"/>
              </a:spcBef>
              <a:buClr>
                <a:srgbClr val="82C7A5"/>
              </a:buClr>
              <a:buSzPts val="1500"/>
              <a:buFont typeface="Arial"/>
              <a:buChar char="❖"/>
              <a:defRPr sz="1500">
                <a:solidFill>
                  <a:srgbClr val="82C7A5"/>
                </a:solidFill>
              </a:defRPr>
            </a:pPr>
            <a:r>
              <a:t>City</a:t>
            </a:r>
          </a:p>
          <a:p>
            <a:pPr marL="457200" indent="-323850">
              <a:lnSpc>
                <a:spcPct val="115000"/>
              </a:lnSpc>
              <a:buClr>
                <a:srgbClr val="82C7A5"/>
              </a:buClr>
              <a:buSzPts val="1500"/>
              <a:buFont typeface="Arial"/>
              <a:buChar char="❖"/>
              <a:defRPr sz="1500">
                <a:solidFill>
                  <a:srgbClr val="82C7A5"/>
                </a:solidFill>
              </a:defRPr>
            </a:pPr>
            <a:r>
              <a:t>State</a:t>
            </a:r>
          </a:p>
          <a:p>
            <a:pPr marL="457200" indent="-323850">
              <a:lnSpc>
                <a:spcPct val="115000"/>
              </a:lnSpc>
              <a:buClr>
                <a:srgbClr val="82C7A5"/>
              </a:buClr>
              <a:buSzPts val="1500"/>
              <a:buFont typeface="Arial"/>
              <a:buChar char="❖"/>
              <a:defRPr sz="1500">
                <a:solidFill>
                  <a:srgbClr val="82C7A5"/>
                </a:solidFill>
              </a:defRPr>
            </a:pPr>
            <a:r>
              <a:t>Sales Organization</a:t>
            </a:r>
          </a:p>
          <a:p>
            <a:pPr indent="457200">
              <a:lnSpc>
                <a:spcPct val="115000"/>
              </a:lnSpc>
              <a:spcBef>
                <a:spcPts val="1200"/>
              </a:spcBef>
              <a:defRPr sz="1300">
                <a:solidFill>
                  <a:srgbClr val="FFFFFF"/>
                </a:solidFill>
                <a:latin typeface="Lato"/>
                <a:ea typeface="Lato"/>
                <a:cs typeface="Lato"/>
                <a:sym typeface="Lato"/>
              </a:defRPr>
            </a:pPr>
            <a:endParaRPr sz="1500">
              <a:solidFill>
                <a:srgbClr val="82C7A5"/>
              </a:solidFill>
            </a:endParaRPr>
          </a:p>
          <a:p>
            <a:pPr>
              <a:lnSpc>
                <a:spcPct val="115000"/>
              </a:lnSpc>
              <a:spcBef>
                <a:spcPts val="1200"/>
              </a:spcBef>
              <a:defRPr b="1" sz="2000">
                <a:solidFill>
                  <a:srgbClr val="82C7A5"/>
                </a:solidFill>
              </a:defRPr>
            </a:pPr>
            <a:r>
              <a:t>Output Features</a:t>
            </a:r>
          </a:p>
          <a:p>
            <a:pPr>
              <a:lnSpc>
                <a:spcPct val="115000"/>
              </a:lnSpc>
              <a:spcBef>
                <a:spcPts val="1200"/>
              </a:spcBef>
              <a:defRPr b="1" sz="1500">
                <a:solidFill>
                  <a:srgbClr val="82C7A5"/>
                </a:solidFill>
              </a:defRPr>
            </a:pPr>
            <a:r>
              <a:t>Final Invoice</a:t>
            </a:r>
          </a:p>
          <a:p>
            <a:pPr marL="457200" indent="-323850">
              <a:lnSpc>
                <a:spcPct val="115000"/>
              </a:lnSpc>
              <a:spcBef>
                <a:spcPts val="1200"/>
              </a:spcBef>
              <a:buClr>
                <a:srgbClr val="82C7A5"/>
              </a:buClr>
              <a:buSzPts val="1500"/>
              <a:buFont typeface="Arial"/>
              <a:buChar char="❖"/>
              <a:defRPr sz="1500">
                <a:solidFill>
                  <a:srgbClr val="82C7A5"/>
                </a:solidFill>
              </a:defRPr>
            </a:pPr>
            <a:r>
              <a:t>Total Value</a:t>
            </a:r>
          </a:p>
          <a:p>
            <a:pPr marL="457200" indent="-323850">
              <a:lnSpc>
                <a:spcPct val="115000"/>
              </a:lnSpc>
              <a:buClr>
                <a:srgbClr val="82C7A5"/>
              </a:buClr>
              <a:buSzPts val="1500"/>
              <a:buFont typeface="Arial"/>
              <a:buChar char="❖"/>
              <a:defRPr sz="1500">
                <a:solidFill>
                  <a:srgbClr val="82C7A5"/>
                </a:solidFill>
              </a:defRPr>
            </a:pPr>
            <a:r>
              <a:t>Service Time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1" name="Google Shape;198;p20" descr="Google Shape;198;p20"/>
          <p:cNvPicPr>
            <a:picLocks noChangeAspect="1"/>
          </p:cNvPicPr>
          <p:nvPr/>
        </p:nvPicPr>
        <p:blipFill>
          <a:blip r:embed="rId2">
            <a:extLst/>
          </a:blip>
          <a:stretch>
            <a:fillRect/>
          </a:stretch>
        </p:blipFill>
        <p:spPr>
          <a:xfrm>
            <a:off x="578575" y="1053500"/>
            <a:ext cx="6240601" cy="3700275"/>
          </a:xfrm>
          <a:prstGeom prst="rect">
            <a:avLst/>
          </a:prstGeom>
          <a:ln w="12700">
            <a:miter lim="400000"/>
          </a:ln>
        </p:spPr>
      </p:pic>
      <p:sp>
        <p:nvSpPr>
          <p:cNvPr id="232" name="Google Shape;199;p20"/>
          <p:cNvSpPr txBox="1"/>
          <p:nvPr/>
        </p:nvSpPr>
        <p:spPr>
          <a:xfrm>
            <a:off x="843049" y="286150"/>
            <a:ext cx="77211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3000">
                <a:solidFill>
                  <a:srgbClr val="82C7A5"/>
                </a:solidFill>
                <a:latin typeface="Montserrat"/>
                <a:ea typeface="Montserrat"/>
                <a:cs typeface="Montserrat"/>
                <a:sym typeface="Montserrat"/>
              </a:defRPr>
            </a:lvl1pPr>
          </a:lstStyle>
          <a:p>
            <a:pPr/>
            <a:r>
              <a:t>Exploratory Data Analysis (Tableau)</a:t>
            </a:r>
          </a:p>
        </p:txBody>
      </p:sp>
      <p:sp>
        <p:nvSpPr>
          <p:cNvPr id="233" name="Google Shape;200;p20"/>
          <p:cNvSpPr txBox="1"/>
          <p:nvPr/>
        </p:nvSpPr>
        <p:spPr>
          <a:xfrm>
            <a:off x="6741700" y="1296974"/>
            <a:ext cx="2130601" cy="2468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292100">
              <a:buClr>
                <a:srgbClr val="82C7A5"/>
              </a:buClr>
              <a:buSzPts val="1000"/>
              <a:buFont typeface="Helvetica"/>
              <a:buChar char="●"/>
              <a:defRPr sz="1000">
                <a:solidFill>
                  <a:srgbClr val="82C7A5"/>
                </a:solidFill>
                <a:latin typeface="Lato"/>
                <a:ea typeface="Lato"/>
                <a:cs typeface="Lato"/>
                <a:sym typeface="Lato"/>
              </a:defRPr>
            </a:pPr>
            <a:r>
              <a:t>Reference customer has maximum number of invoice counts and has data coming from 7 diff partners</a:t>
            </a:r>
          </a:p>
          <a:p>
            <a:pPr>
              <a:defRPr>
                <a:solidFill>
                  <a:srgbClr val="000000"/>
                </a:solidFill>
              </a:defRPr>
            </a:pPr>
            <a:endParaRPr sz="1000">
              <a:solidFill>
                <a:srgbClr val="82C7A5"/>
              </a:solidFill>
              <a:latin typeface="Lato"/>
              <a:ea typeface="Lato"/>
              <a:cs typeface="Lato"/>
              <a:sym typeface="Lato"/>
            </a:endParaRPr>
          </a:p>
          <a:p>
            <a:pPr marL="457200" indent="-292100">
              <a:buClr>
                <a:srgbClr val="82C7A5"/>
              </a:buClr>
              <a:buSzPts val="1000"/>
              <a:buFont typeface="Helvetica"/>
              <a:buChar char="●"/>
              <a:defRPr sz="1000">
                <a:solidFill>
                  <a:srgbClr val="82C7A5"/>
                </a:solidFill>
                <a:latin typeface="Lato"/>
                <a:ea typeface="Lato"/>
                <a:cs typeface="Lato"/>
                <a:sym typeface="Lato"/>
              </a:defRPr>
            </a:pPr>
            <a:r>
              <a:t>Camp Outdoor has 2 most no. of invoices which brought large number of revenue.Hence we recommend the marketing team to increase the no. of outdoor service camps to maximize reach and profits.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Google Shape;205;p21" descr="Google Shape;205;p21"/>
          <p:cNvPicPr>
            <a:picLocks noChangeAspect="1"/>
          </p:cNvPicPr>
          <p:nvPr/>
        </p:nvPicPr>
        <p:blipFill>
          <a:blip r:embed="rId2">
            <a:extLst/>
          </a:blip>
          <a:stretch>
            <a:fillRect/>
          </a:stretch>
        </p:blipFill>
        <p:spPr>
          <a:xfrm>
            <a:off x="515550" y="440525"/>
            <a:ext cx="6487051" cy="4306376"/>
          </a:xfrm>
          <a:prstGeom prst="rect">
            <a:avLst/>
          </a:prstGeom>
          <a:ln w="12700">
            <a:miter lim="400000"/>
          </a:ln>
        </p:spPr>
      </p:pic>
      <p:sp>
        <p:nvSpPr>
          <p:cNvPr id="236" name="Google Shape;206;p21"/>
          <p:cNvSpPr txBox="1"/>
          <p:nvPr/>
        </p:nvSpPr>
        <p:spPr>
          <a:xfrm>
            <a:off x="7252624" y="987899"/>
            <a:ext cx="1611001" cy="338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292100">
              <a:buClr>
                <a:srgbClr val="82C7A5"/>
              </a:buClr>
              <a:buSzPts val="1000"/>
              <a:buFont typeface="Helvetica"/>
              <a:buChar char="●"/>
              <a:defRPr sz="1000">
                <a:solidFill>
                  <a:srgbClr val="82C7A5"/>
                </a:solidFill>
                <a:latin typeface="Lato"/>
                <a:ea typeface="Lato"/>
                <a:cs typeface="Lato"/>
                <a:sym typeface="Lato"/>
              </a:defRPr>
            </a:pPr>
            <a:r>
              <a:t>More than 22% of the order items come under the MISC_other Charges type of service that brought maximum revenue.</a:t>
            </a:r>
          </a:p>
          <a:p>
            <a:pPr>
              <a:defRPr>
                <a:solidFill>
                  <a:srgbClr val="000000"/>
                </a:solidFill>
              </a:defRPr>
            </a:pPr>
            <a:endParaRPr sz="1000">
              <a:solidFill>
                <a:srgbClr val="82C7A5"/>
              </a:solidFill>
              <a:latin typeface="Lato"/>
              <a:ea typeface="Lato"/>
              <a:cs typeface="Lato"/>
              <a:sym typeface="Lato"/>
            </a:endParaRPr>
          </a:p>
          <a:p>
            <a:pPr marL="457200" indent="-292100">
              <a:buClr>
                <a:srgbClr val="82C7A5"/>
              </a:buClr>
              <a:buSzPts val="1000"/>
              <a:buFont typeface="Helvetica"/>
              <a:buChar char="●"/>
              <a:defRPr sz="1000">
                <a:solidFill>
                  <a:srgbClr val="82C7A5"/>
                </a:solidFill>
                <a:latin typeface="Lato"/>
                <a:ea typeface="Lato"/>
                <a:cs typeface="Lato"/>
                <a:sym typeface="Lato"/>
              </a:defRPr>
            </a:pPr>
            <a:r>
              <a:t>URANIA SUPREMO being around 5% brings in decent amount of revenue of (16 Cr) being second highest.</a:t>
            </a:r>
          </a:p>
          <a:p>
            <a:pPr indent="457200">
              <a:defRPr>
                <a:solidFill>
                  <a:srgbClr val="000000"/>
                </a:solidFill>
              </a:defRPr>
            </a:pPr>
            <a:endParaRPr sz="1000">
              <a:solidFill>
                <a:srgbClr val="82C7A5"/>
              </a:solidFill>
              <a:latin typeface="Lato"/>
              <a:ea typeface="Lato"/>
              <a:cs typeface="Lato"/>
              <a:sym typeface="Lato"/>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Helvetica"/>
        <a:ea typeface="Helvetica"/>
        <a:cs typeface="Helvetica"/>
      </a:majorFont>
      <a:minorFont>
        <a:latin typeface="Arial"/>
        <a:ea typeface="Arial"/>
        <a:cs typeface="Arial"/>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Helvetica"/>
        <a:ea typeface="Helvetica"/>
        <a:cs typeface="Helvetica"/>
      </a:majorFont>
      <a:minorFont>
        <a:latin typeface="Arial"/>
        <a:ea typeface="Arial"/>
        <a:cs typeface="Arial"/>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