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20" r:id="rId3"/>
    <p:sldId id="421" r:id="rId4"/>
    <p:sldId id="422" r:id="rId5"/>
    <p:sldId id="423" r:id="rId6"/>
    <p:sldId id="426" r:id="rId7"/>
    <p:sldId id="424" r:id="rId8"/>
    <p:sldId id="425" r:id="rId9"/>
    <p:sldId id="429" r:id="rId10"/>
    <p:sldId id="427" r:id="rId11"/>
    <p:sldId id="428" r:id="rId12"/>
    <p:sldId id="41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120" d="100"/>
          <a:sy n="120" d="100"/>
        </p:scale>
        <p:origin x="1368"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Fwynr6qPYrg" TargetMode="External"/><Relationship Id="rId2" Type="http://schemas.openxmlformats.org/officeDocument/2006/relationships/hyperlink" Target="https://youtu.be/BaaeLt4cOe0" TargetMode="External"/><Relationship Id="rId1" Type="http://schemas.openxmlformats.org/officeDocument/2006/relationships/slideLayout" Target="../slideLayouts/slideLayout2.xml"/><Relationship Id="rId4" Type="http://schemas.openxmlformats.org/officeDocument/2006/relationships/hyperlink" Target="https://github.com/maha-shrestha/restaurant-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Azure Search</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Shrestha , Maha</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A1BB-87BC-4F47-A771-B6CB2157B62C}"/>
              </a:ext>
            </a:extLst>
          </p:cNvPr>
          <p:cNvSpPr>
            <a:spLocks noGrp="1"/>
          </p:cNvSpPr>
          <p:nvPr>
            <p:ph type="title"/>
          </p:nvPr>
        </p:nvSpPr>
        <p:spPr/>
        <p:txBody>
          <a:bodyPr/>
          <a:lstStyle/>
          <a:p>
            <a:r>
              <a:rPr lang="en-US" dirty="0"/>
              <a:t>What I learned, and liked</a:t>
            </a:r>
          </a:p>
        </p:txBody>
      </p:sp>
      <p:sp>
        <p:nvSpPr>
          <p:cNvPr id="3" name="Content Placeholder 2">
            <a:extLst>
              <a:ext uri="{FF2B5EF4-FFF2-40B4-BE49-F238E27FC236}">
                <a16:creationId xmlns:a16="http://schemas.microsoft.com/office/drawing/2014/main" id="{898CE05E-231C-4CC8-891F-9CE06C255B24}"/>
              </a:ext>
            </a:extLst>
          </p:cNvPr>
          <p:cNvSpPr>
            <a:spLocks noGrp="1"/>
          </p:cNvSpPr>
          <p:nvPr>
            <p:ph idx="1"/>
          </p:nvPr>
        </p:nvSpPr>
        <p:spPr/>
        <p:txBody>
          <a:bodyPr/>
          <a:lstStyle/>
          <a:p>
            <a:r>
              <a:rPr lang="en-US" dirty="0"/>
              <a:t>I learned quite a bit while setting the Azure Service in Azure Portal - how easy it was to create a azure service, import data, create indexes, and schedule data imports periodically. </a:t>
            </a:r>
          </a:p>
          <a:p>
            <a:r>
              <a:rPr lang="en-US" dirty="0"/>
              <a:t>Also, got impressed how straightforward it was to configure to my search app to be able to point towards the azure service (just needed to provide right authentication keys, </a:t>
            </a:r>
            <a:r>
              <a:rPr lang="en-US" dirty="0" err="1"/>
              <a:t>url</a:t>
            </a:r>
            <a:r>
              <a:rPr lang="en-US" dirty="0"/>
              <a:t> and indexes).</a:t>
            </a:r>
          </a:p>
          <a:p>
            <a:r>
              <a:rPr lang="en-US" dirty="0"/>
              <a:t>Another factor I got impressed with is how instant the search was and how fast it responded with in my app.</a:t>
            </a:r>
          </a:p>
          <a:p>
            <a:endParaRPr lang="en-US" dirty="0"/>
          </a:p>
        </p:txBody>
      </p:sp>
      <p:sp>
        <p:nvSpPr>
          <p:cNvPr id="4" name="Footer Placeholder 3">
            <a:extLst>
              <a:ext uri="{FF2B5EF4-FFF2-40B4-BE49-F238E27FC236}">
                <a16:creationId xmlns:a16="http://schemas.microsoft.com/office/drawing/2014/main" id="{D08355B1-28E8-4F4D-B02D-1AF10E9DD882}"/>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9F8C638F-F045-4AF2-AC54-07ABBAA78738}"/>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Tree>
    <p:extLst>
      <p:ext uri="{BB962C8B-B14F-4D97-AF65-F5344CB8AC3E}">
        <p14:creationId xmlns:p14="http://schemas.microsoft.com/office/powerpoint/2010/main" val="55174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0E30-DF02-4E54-A372-42E6E5DB84A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283139E-A5D1-46F7-B26B-800C06EAF12F}"/>
              </a:ext>
            </a:extLst>
          </p:cNvPr>
          <p:cNvSpPr>
            <a:spLocks noGrp="1"/>
          </p:cNvSpPr>
          <p:nvPr>
            <p:ph idx="1"/>
          </p:nvPr>
        </p:nvSpPr>
        <p:spPr/>
        <p:txBody>
          <a:bodyPr/>
          <a:lstStyle/>
          <a:p>
            <a:pPr marL="0" indent="0">
              <a:buNone/>
            </a:pPr>
            <a:r>
              <a:rPr lang="en-US" dirty="0"/>
              <a:t>Add all below available features to make this Restaurant Search App more user friendly and desirable.</a:t>
            </a:r>
          </a:p>
          <a:p>
            <a:pPr marL="0" indent="0">
              <a:buNone/>
            </a:pPr>
            <a:r>
              <a:rPr lang="en-US" dirty="0"/>
              <a:t> </a:t>
            </a:r>
          </a:p>
          <a:p>
            <a:r>
              <a:rPr lang="en-US" dirty="0"/>
              <a:t>Use Geo-search feature to explore data based on the proximity of a search result to a physical location.</a:t>
            </a:r>
          </a:p>
          <a:p>
            <a:r>
              <a:rPr lang="en-US" dirty="0"/>
              <a:t>Enable Search suggestions to get type-ahead queries in a search bar.</a:t>
            </a:r>
          </a:p>
          <a:p>
            <a:r>
              <a:rPr lang="en-US" dirty="0"/>
              <a:t>Use Faceted navigation for self-directed filtering, like to filter restaurant by types or by price or reviews.</a:t>
            </a:r>
          </a:p>
          <a:p>
            <a:r>
              <a:rPr lang="en-US" dirty="0"/>
              <a:t>Add button to sort the query results.</a:t>
            </a:r>
          </a:p>
          <a:p>
            <a:r>
              <a:rPr lang="en-US" dirty="0"/>
              <a:t>Add checkboxes and dropdowns to be able to filter the query results or narrow the results.</a:t>
            </a:r>
          </a:p>
          <a:p>
            <a:endParaRPr lang="en-US" dirty="0"/>
          </a:p>
        </p:txBody>
      </p:sp>
      <p:sp>
        <p:nvSpPr>
          <p:cNvPr id="4" name="Footer Placeholder 3">
            <a:extLst>
              <a:ext uri="{FF2B5EF4-FFF2-40B4-BE49-F238E27FC236}">
                <a16:creationId xmlns:a16="http://schemas.microsoft.com/office/drawing/2014/main" id="{F74CC522-B3CA-401A-90E4-A3CC64CBE25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708EA24B-7DC5-4B27-A6B1-EAC016E8056B}"/>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Tree>
    <p:extLst>
      <p:ext uri="{BB962C8B-B14F-4D97-AF65-F5344CB8AC3E}">
        <p14:creationId xmlns:p14="http://schemas.microsoft.com/office/powerpoint/2010/main" val="353872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a:t>
            </a:r>
            <a:r>
              <a:rPr lang="en-US" dirty="0">
                <a:hlinkClick r:id="rId2"/>
              </a:rPr>
              <a:t>https://youtu.be/BaaeLt4cOe0</a:t>
            </a:r>
            <a:endParaRPr lang="en-US" dirty="0"/>
          </a:p>
          <a:p>
            <a:r>
              <a:rPr lang="en-US" dirty="0"/>
              <a:t>15 minutes (long):</a:t>
            </a:r>
            <a:r>
              <a:rPr lang="en-US" dirty="0">
                <a:hlinkClick r:id="rId3"/>
              </a:rPr>
              <a:t>https://youtu.be/Fwynr6qPYrg</a:t>
            </a:r>
            <a:endParaRPr lang="en-US" dirty="0"/>
          </a:p>
          <a:p>
            <a:r>
              <a:rPr lang="en-US" dirty="0"/>
              <a:t>GitHub Repository with all artifacts: </a:t>
            </a:r>
          </a:p>
          <a:p>
            <a:r>
              <a:rPr lang="en-US">
                <a:hlinkClick r:id="rId4"/>
              </a:rPr>
              <a:t>https://github.com/maha-shrestha/restaurant-search</a:t>
            </a:r>
            <a:endParaRPr lang="en-US"/>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Problem Statement</a:t>
            </a:r>
          </a:p>
        </p:txBody>
      </p:sp>
      <p:sp>
        <p:nvSpPr>
          <p:cNvPr id="7" name="Content Placeholder 6"/>
          <p:cNvSpPr>
            <a:spLocks noGrp="1"/>
          </p:cNvSpPr>
          <p:nvPr>
            <p:ph idx="1"/>
          </p:nvPr>
        </p:nvSpPr>
        <p:spPr/>
        <p:txBody>
          <a:bodyPr/>
          <a:lstStyle/>
          <a:p>
            <a:pPr marL="0" indent="0">
              <a:buNone/>
            </a:pPr>
            <a:r>
              <a:rPr lang="en-US" dirty="0"/>
              <a:t>Whenever a company or any entity looking to develop their own search pages that returns results like the famous search service providers in Google, Bing, Amazon, Yahoo, then they are left with choices on its development, implementation and scalability. </a:t>
            </a:r>
          </a:p>
          <a:p>
            <a:pPr marL="0" indent="0">
              <a:buNone/>
            </a:pPr>
            <a:r>
              <a:rPr lang="en-US" dirty="0"/>
              <a:t>Building the search page in traditional ways might not be as effective or compelling as in today’s age, where user wants the search to be multi-functional and multi-featured. For example, user might like to see suggestions based on few keywords, see results based on 5-mile radiuses, or get results based on his/her preference and relevance, and desires to get those results back fast. On top of that, user might want to be able to properly navigate between search results and be able to narrow down those results applying different filters. This is when Azure Search Service come to play to address all those factors to provide rich and great user search experience.</a:t>
            </a:r>
          </a:p>
          <a:p>
            <a:pPr marL="0" indent="0">
              <a:buNone/>
            </a:pPr>
            <a:r>
              <a:rPr lang="en-US" dirty="0"/>
              <a:t>As my final project, I have chosen to use “Azure Search Service” to build a search engine that lets user search for the restaurants by their name, type or zip code.</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E264-ED9B-4B22-B63B-6F5EE60891C3}"/>
              </a:ext>
            </a:extLst>
          </p:cNvPr>
          <p:cNvSpPr>
            <a:spLocks noGrp="1"/>
          </p:cNvSpPr>
          <p:nvPr>
            <p:ph type="title"/>
          </p:nvPr>
        </p:nvSpPr>
        <p:spPr/>
        <p:txBody>
          <a:bodyPr/>
          <a:lstStyle/>
          <a:p>
            <a:r>
              <a:rPr lang="en-US" b="1" dirty="0"/>
              <a:t>Overview of Azure Search Service</a:t>
            </a:r>
            <a:endParaRPr lang="en-US" dirty="0"/>
          </a:p>
        </p:txBody>
      </p:sp>
      <p:sp>
        <p:nvSpPr>
          <p:cNvPr id="3" name="Content Placeholder 2">
            <a:extLst>
              <a:ext uri="{FF2B5EF4-FFF2-40B4-BE49-F238E27FC236}">
                <a16:creationId xmlns:a16="http://schemas.microsoft.com/office/drawing/2014/main" id="{EF84D3CA-5F50-4075-8A7C-E973BDCAB6CF}"/>
              </a:ext>
            </a:extLst>
          </p:cNvPr>
          <p:cNvSpPr>
            <a:spLocks noGrp="1"/>
          </p:cNvSpPr>
          <p:nvPr>
            <p:ph idx="1"/>
          </p:nvPr>
        </p:nvSpPr>
        <p:spPr/>
        <p:txBody>
          <a:bodyPr/>
          <a:lstStyle/>
          <a:p>
            <a:r>
              <a:rPr lang="en-US" dirty="0"/>
              <a:t>Azure Search is a cloud base search-as-a-service solution with different search experience over the content in web, mobile and applications that is fast and scalable.</a:t>
            </a:r>
          </a:p>
          <a:p>
            <a:r>
              <a:rPr lang="en-US" dirty="0"/>
              <a:t>Azure search service helps build a search engine that lets user search using different categories pertaining to the search they are performing. </a:t>
            </a:r>
          </a:p>
          <a:p>
            <a:r>
              <a:rPr lang="en-US" dirty="0"/>
              <a:t>This Search service </a:t>
            </a:r>
            <a:r>
              <a:rPr lang="en-US" dirty="0" err="1"/>
              <a:t>api</a:t>
            </a:r>
            <a:r>
              <a:rPr lang="en-US" dirty="0"/>
              <a:t> provides ability to understand what user be looking for and come back different suggestions. It goes even further to able to return the search result based on geo location (like radius and coordinates) </a:t>
            </a:r>
          </a:p>
          <a:p>
            <a:r>
              <a:rPr lang="en-US" dirty="0"/>
              <a:t>Azure Search is highly scalable and easy to build using Azure Portal which saves a lot of time towards development and hosting of the software</a:t>
            </a:r>
          </a:p>
          <a:p>
            <a:endParaRPr lang="en-US" dirty="0"/>
          </a:p>
        </p:txBody>
      </p:sp>
      <p:sp>
        <p:nvSpPr>
          <p:cNvPr id="4" name="Footer Placeholder 3">
            <a:extLst>
              <a:ext uri="{FF2B5EF4-FFF2-40B4-BE49-F238E27FC236}">
                <a16:creationId xmlns:a16="http://schemas.microsoft.com/office/drawing/2014/main" id="{31CAC242-14C3-4408-A5CD-3389BD742C46}"/>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BDF142B9-69FA-4A10-A60E-3B57B3A7C8FD}"/>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13753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0D46-4660-4897-AB8A-DE648B7C82AB}"/>
              </a:ext>
            </a:extLst>
          </p:cNvPr>
          <p:cNvSpPr>
            <a:spLocks noGrp="1"/>
          </p:cNvSpPr>
          <p:nvPr>
            <p:ph type="title"/>
          </p:nvPr>
        </p:nvSpPr>
        <p:spPr/>
        <p:txBody>
          <a:bodyPr/>
          <a:lstStyle/>
          <a:p>
            <a:r>
              <a:rPr lang="en-US" dirty="0"/>
              <a:t>Technology and Software Used</a:t>
            </a:r>
          </a:p>
        </p:txBody>
      </p:sp>
      <p:sp>
        <p:nvSpPr>
          <p:cNvPr id="3" name="Content Placeholder 2">
            <a:extLst>
              <a:ext uri="{FF2B5EF4-FFF2-40B4-BE49-F238E27FC236}">
                <a16:creationId xmlns:a16="http://schemas.microsoft.com/office/drawing/2014/main" id="{79C12732-4586-4274-A8FF-053307A22A89}"/>
              </a:ext>
            </a:extLst>
          </p:cNvPr>
          <p:cNvSpPr>
            <a:spLocks noGrp="1"/>
          </p:cNvSpPr>
          <p:nvPr>
            <p:ph idx="1"/>
          </p:nvPr>
        </p:nvSpPr>
        <p:spPr/>
        <p:txBody>
          <a:bodyPr/>
          <a:lstStyle/>
          <a:p>
            <a:r>
              <a:rPr lang="en-US" dirty="0"/>
              <a:t>Azure Portal to create Azure Search service</a:t>
            </a:r>
          </a:p>
          <a:p>
            <a:r>
              <a:rPr lang="en-US" dirty="0"/>
              <a:t>Azure SQL as a Database System</a:t>
            </a:r>
          </a:p>
          <a:p>
            <a:r>
              <a:rPr lang="en-US" dirty="0"/>
              <a:t>CLI to create Azure SQL</a:t>
            </a:r>
          </a:p>
          <a:p>
            <a:r>
              <a:rPr lang="en-US" dirty="0" err="1"/>
              <a:t>NodeJs</a:t>
            </a:r>
            <a:r>
              <a:rPr lang="en-US" dirty="0"/>
              <a:t> to run the Search Application</a:t>
            </a:r>
          </a:p>
          <a:p>
            <a:r>
              <a:rPr lang="en-US" dirty="0" err="1"/>
              <a:t>VSCode</a:t>
            </a:r>
            <a:r>
              <a:rPr lang="en-US" dirty="0"/>
              <a:t> to edit the code and launch the application</a:t>
            </a:r>
          </a:p>
          <a:p>
            <a:endParaRPr lang="en-US" dirty="0"/>
          </a:p>
        </p:txBody>
      </p:sp>
      <p:sp>
        <p:nvSpPr>
          <p:cNvPr id="4" name="Footer Placeholder 3">
            <a:extLst>
              <a:ext uri="{FF2B5EF4-FFF2-40B4-BE49-F238E27FC236}">
                <a16:creationId xmlns:a16="http://schemas.microsoft.com/office/drawing/2014/main" id="{D132C140-9FDF-4CB2-AE62-CC0F160E67D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A874DA09-38C3-4E72-B204-D704FA1D411F}"/>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Tree>
    <p:extLst>
      <p:ext uri="{BB962C8B-B14F-4D97-AF65-F5344CB8AC3E}">
        <p14:creationId xmlns:p14="http://schemas.microsoft.com/office/powerpoint/2010/main" val="198450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8B08-254C-4AF5-9208-674B85641505}"/>
              </a:ext>
            </a:extLst>
          </p:cNvPr>
          <p:cNvSpPr>
            <a:spLocks noGrp="1"/>
          </p:cNvSpPr>
          <p:nvPr>
            <p:ph type="title"/>
          </p:nvPr>
        </p:nvSpPr>
        <p:spPr/>
        <p:txBody>
          <a:bodyPr/>
          <a:lstStyle/>
          <a:p>
            <a:r>
              <a:rPr lang="en-US" dirty="0"/>
              <a:t>Hardware Used</a:t>
            </a:r>
          </a:p>
        </p:txBody>
      </p:sp>
      <p:sp>
        <p:nvSpPr>
          <p:cNvPr id="3" name="Content Placeholder 2">
            <a:extLst>
              <a:ext uri="{FF2B5EF4-FFF2-40B4-BE49-F238E27FC236}">
                <a16:creationId xmlns:a16="http://schemas.microsoft.com/office/drawing/2014/main" id="{3D7769F3-ECE3-464D-8949-C1A0CECB6828}"/>
              </a:ext>
            </a:extLst>
          </p:cNvPr>
          <p:cNvSpPr>
            <a:spLocks noGrp="1"/>
          </p:cNvSpPr>
          <p:nvPr>
            <p:ph idx="1"/>
          </p:nvPr>
        </p:nvSpPr>
        <p:spPr/>
        <p:txBody>
          <a:bodyPr/>
          <a:lstStyle/>
          <a:p>
            <a:r>
              <a:rPr lang="en-US" dirty="0"/>
              <a:t>Intel 2-core i5-6300U CPU 2.40GHz, 8 GB RAM, 64-bit Windows 7 OS</a:t>
            </a:r>
          </a:p>
          <a:p>
            <a:endParaRPr lang="en-US" dirty="0"/>
          </a:p>
        </p:txBody>
      </p:sp>
      <p:sp>
        <p:nvSpPr>
          <p:cNvPr id="4" name="Footer Placeholder 3">
            <a:extLst>
              <a:ext uri="{FF2B5EF4-FFF2-40B4-BE49-F238E27FC236}">
                <a16:creationId xmlns:a16="http://schemas.microsoft.com/office/drawing/2014/main" id="{14B489C1-647A-4331-87A0-CFFDE9FEAE4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8F9FE133-33EF-4565-A1C8-8B1A85936D60}"/>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153755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2384-BC07-44E0-A8D2-BDBB9DF64D70}"/>
              </a:ext>
            </a:extLst>
          </p:cNvPr>
          <p:cNvSpPr>
            <a:spLocks noGrp="1"/>
          </p:cNvSpPr>
          <p:nvPr>
            <p:ph type="title"/>
          </p:nvPr>
        </p:nvSpPr>
        <p:spPr/>
        <p:txBody>
          <a:bodyPr/>
          <a:lstStyle/>
          <a:p>
            <a:r>
              <a:rPr lang="en-US" dirty="0"/>
              <a:t>High Level Steps</a:t>
            </a:r>
          </a:p>
        </p:txBody>
      </p:sp>
      <p:sp>
        <p:nvSpPr>
          <p:cNvPr id="3" name="Content Placeholder 2">
            <a:extLst>
              <a:ext uri="{FF2B5EF4-FFF2-40B4-BE49-F238E27FC236}">
                <a16:creationId xmlns:a16="http://schemas.microsoft.com/office/drawing/2014/main" id="{39B38860-0F48-4045-AF67-93864DE94EE7}"/>
              </a:ext>
            </a:extLst>
          </p:cNvPr>
          <p:cNvSpPr>
            <a:spLocks noGrp="1"/>
          </p:cNvSpPr>
          <p:nvPr>
            <p:ph idx="1"/>
          </p:nvPr>
        </p:nvSpPr>
        <p:spPr/>
        <p:txBody>
          <a:bodyPr/>
          <a:lstStyle/>
          <a:p>
            <a:pPr lvl="0"/>
            <a:r>
              <a:rPr lang="en-US" dirty="0"/>
              <a:t>Create a Azure Search Service in the Azure Portal.</a:t>
            </a:r>
          </a:p>
          <a:p>
            <a:pPr lvl="0"/>
            <a:r>
              <a:rPr lang="en-US" dirty="0"/>
              <a:t>Create Azure SQL Database. </a:t>
            </a:r>
          </a:p>
          <a:p>
            <a:pPr lvl="0"/>
            <a:r>
              <a:rPr lang="en-US" dirty="0"/>
              <a:t>Load data into the Azure SQL table.</a:t>
            </a:r>
          </a:p>
          <a:p>
            <a:pPr lvl="0"/>
            <a:r>
              <a:rPr lang="en-US" dirty="0"/>
              <a:t>Import data and create index to Azure Search using the portal.</a:t>
            </a:r>
          </a:p>
          <a:p>
            <a:pPr lvl="0"/>
            <a:r>
              <a:rPr lang="en-US" dirty="0"/>
              <a:t>Install Node.js for windows.</a:t>
            </a:r>
          </a:p>
          <a:p>
            <a:pPr lvl="0"/>
            <a:r>
              <a:rPr lang="en-US" dirty="0"/>
              <a:t>Download sample code from GitHub. </a:t>
            </a:r>
          </a:p>
          <a:p>
            <a:pPr lvl="0"/>
            <a:r>
              <a:rPr lang="en-US" dirty="0"/>
              <a:t>Extract the code into VS Code editor and run </a:t>
            </a:r>
            <a:r>
              <a:rPr lang="en-US" dirty="0" err="1"/>
              <a:t>npm</a:t>
            </a:r>
            <a:r>
              <a:rPr lang="en-US" dirty="0"/>
              <a:t> commands.</a:t>
            </a:r>
          </a:p>
          <a:p>
            <a:pPr lvl="0"/>
            <a:r>
              <a:rPr lang="en-US" dirty="0"/>
              <a:t>Make changes to config file to point towards Azure Search Service and Azure Data Center (note the </a:t>
            </a:r>
            <a:r>
              <a:rPr lang="en-US" dirty="0" err="1"/>
              <a:t>api</a:t>
            </a:r>
            <a:r>
              <a:rPr lang="en-US" dirty="0"/>
              <a:t> key and connections strings).</a:t>
            </a:r>
          </a:p>
          <a:p>
            <a:pPr lvl="0"/>
            <a:r>
              <a:rPr lang="en-US" dirty="0"/>
              <a:t>Compile the code and run the search application.</a:t>
            </a:r>
          </a:p>
          <a:p>
            <a:endParaRPr lang="en-US" dirty="0"/>
          </a:p>
        </p:txBody>
      </p:sp>
      <p:sp>
        <p:nvSpPr>
          <p:cNvPr id="4" name="Footer Placeholder 3">
            <a:extLst>
              <a:ext uri="{FF2B5EF4-FFF2-40B4-BE49-F238E27FC236}">
                <a16:creationId xmlns:a16="http://schemas.microsoft.com/office/drawing/2014/main" id="{68B0D057-50CC-4DD6-BD20-6C233D9C0AE5}"/>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7BDF462C-E3D3-4FA7-98A1-814B5F4FD842}"/>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328949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6A73-159C-44F9-901B-52A4AC633531}"/>
              </a:ext>
            </a:extLst>
          </p:cNvPr>
          <p:cNvSpPr>
            <a:spLocks noGrp="1"/>
          </p:cNvSpPr>
          <p:nvPr>
            <p:ph type="title"/>
          </p:nvPr>
        </p:nvSpPr>
        <p:spPr/>
        <p:txBody>
          <a:bodyPr/>
          <a:lstStyle/>
          <a:p>
            <a:r>
              <a:rPr lang="en-US" dirty="0"/>
              <a:t>Code Overview</a:t>
            </a:r>
          </a:p>
        </p:txBody>
      </p:sp>
      <p:sp>
        <p:nvSpPr>
          <p:cNvPr id="4" name="Footer Placeholder 3">
            <a:extLst>
              <a:ext uri="{FF2B5EF4-FFF2-40B4-BE49-F238E27FC236}">
                <a16:creationId xmlns:a16="http://schemas.microsoft.com/office/drawing/2014/main" id="{E01ADBD1-0B06-4AD6-AE62-D248A7C268DE}"/>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480ABB4B-524F-47D7-88C7-E412235CA1E8}"/>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Content Placeholder 5">
            <a:extLst>
              <a:ext uri="{FF2B5EF4-FFF2-40B4-BE49-F238E27FC236}">
                <a16:creationId xmlns:a16="http://schemas.microsoft.com/office/drawing/2014/main" id="{481A6AAB-B27D-4435-B693-6C21D4A2F9F5}"/>
              </a:ext>
            </a:extLst>
          </p:cNvPr>
          <p:cNvPicPr>
            <a:picLocks noGrp="1" noChangeAspect="1"/>
          </p:cNvPicPr>
          <p:nvPr>
            <p:ph idx="1"/>
          </p:nvPr>
        </p:nvPicPr>
        <p:blipFill>
          <a:blip r:embed="rId2"/>
          <a:stretch>
            <a:fillRect/>
          </a:stretch>
        </p:blipFill>
        <p:spPr>
          <a:xfrm>
            <a:off x="464127" y="836613"/>
            <a:ext cx="5924550" cy="3057525"/>
          </a:xfrm>
          <a:prstGeom prst="rect">
            <a:avLst/>
          </a:prstGeom>
        </p:spPr>
      </p:pic>
      <p:pic>
        <p:nvPicPr>
          <p:cNvPr id="7" name="Picture 6">
            <a:extLst>
              <a:ext uri="{FF2B5EF4-FFF2-40B4-BE49-F238E27FC236}">
                <a16:creationId xmlns:a16="http://schemas.microsoft.com/office/drawing/2014/main" id="{1E0E1782-72EA-4866-8080-2012E8204CA6}"/>
              </a:ext>
            </a:extLst>
          </p:cNvPr>
          <p:cNvPicPr>
            <a:picLocks noChangeAspect="1"/>
          </p:cNvPicPr>
          <p:nvPr/>
        </p:nvPicPr>
        <p:blipFill>
          <a:blip r:embed="rId3"/>
          <a:stretch>
            <a:fillRect/>
          </a:stretch>
        </p:blipFill>
        <p:spPr>
          <a:xfrm>
            <a:off x="3276600" y="4199832"/>
            <a:ext cx="4876800" cy="2150976"/>
          </a:xfrm>
          <a:prstGeom prst="rect">
            <a:avLst/>
          </a:prstGeom>
        </p:spPr>
      </p:pic>
    </p:spTree>
    <p:extLst>
      <p:ext uri="{BB962C8B-B14F-4D97-AF65-F5344CB8AC3E}">
        <p14:creationId xmlns:p14="http://schemas.microsoft.com/office/powerpoint/2010/main" val="10299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4EF9-3CBB-49F7-BCFD-7584A002C366}"/>
              </a:ext>
            </a:extLst>
          </p:cNvPr>
          <p:cNvSpPr>
            <a:spLocks noGrp="1"/>
          </p:cNvSpPr>
          <p:nvPr>
            <p:ph type="title"/>
          </p:nvPr>
        </p:nvSpPr>
        <p:spPr/>
        <p:txBody>
          <a:bodyPr/>
          <a:lstStyle/>
          <a:p>
            <a:r>
              <a:rPr lang="en-US" dirty="0"/>
              <a:t>Azure Search Service</a:t>
            </a:r>
          </a:p>
        </p:txBody>
      </p:sp>
      <p:sp>
        <p:nvSpPr>
          <p:cNvPr id="4" name="Footer Placeholder 3">
            <a:extLst>
              <a:ext uri="{FF2B5EF4-FFF2-40B4-BE49-F238E27FC236}">
                <a16:creationId xmlns:a16="http://schemas.microsoft.com/office/drawing/2014/main" id="{85AB9752-83F3-442C-806F-9236444FC591}"/>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1C394556-B71B-4EB9-B952-F3A538880174}"/>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Content Placeholder 5">
            <a:extLst>
              <a:ext uri="{FF2B5EF4-FFF2-40B4-BE49-F238E27FC236}">
                <a16:creationId xmlns:a16="http://schemas.microsoft.com/office/drawing/2014/main" id="{2C00E5C0-4A44-4D76-8470-2E489C521F11}"/>
              </a:ext>
            </a:extLst>
          </p:cNvPr>
          <p:cNvPicPr>
            <a:picLocks noGrp="1" noChangeAspect="1"/>
          </p:cNvPicPr>
          <p:nvPr>
            <p:ph idx="1"/>
          </p:nvPr>
        </p:nvPicPr>
        <p:blipFill>
          <a:blip r:embed="rId2"/>
          <a:stretch>
            <a:fillRect/>
          </a:stretch>
        </p:blipFill>
        <p:spPr>
          <a:xfrm>
            <a:off x="457200" y="1039029"/>
            <a:ext cx="8229600" cy="5084741"/>
          </a:xfrm>
          <a:prstGeom prst="rect">
            <a:avLst/>
          </a:prstGeom>
        </p:spPr>
      </p:pic>
    </p:spTree>
    <p:extLst>
      <p:ext uri="{BB962C8B-B14F-4D97-AF65-F5344CB8AC3E}">
        <p14:creationId xmlns:p14="http://schemas.microsoft.com/office/powerpoint/2010/main" val="42365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E016-0865-4726-9E6E-F5C58218B9AE}"/>
              </a:ext>
            </a:extLst>
          </p:cNvPr>
          <p:cNvSpPr>
            <a:spLocks noGrp="1"/>
          </p:cNvSpPr>
          <p:nvPr>
            <p:ph type="title"/>
          </p:nvPr>
        </p:nvSpPr>
        <p:spPr/>
        <p:txBody>
          <a:bodyPr/>
          <a:lstStyle/>
          <a:p>
            <a:r>
              <a:rPr lang="en-US" dirty="0"/>
              <a:t>Final Result</a:t>
            </a:r>
          </a:p>
        </p:txBody>
      </p:sp>
      <p:sp>
        <p:nvSpPr>
          <p:cNvPr id="4" name="Footer Placeholder 3">
            <a:extLst>
              <a:ext uri="{FF2B5EF4-FFF2-40B4-BE49-F238E27FC236}">
                <a16:creationId xmlns:a16="http://schemas.microsoft.com/office/drawing/2014/main" id="{D909581B-F841-4E2E-87B6-D7E750991573}"/>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C28F67B2-1156-4EAA-A70A-6BF7802A5B7C}"/>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Content Placeholder 9">
            <a:extLst>
              <a:ext uri="{FF2B5EF4-FFF2-40B4-BE49-F238E27FC236}">
                <a16:creationId xmlns:a16="http://schemas.microsoft.com/office/drawing/2014/main" id="{F9B0B68C-342D-4FE4-A5E7-4585B84B9A98}"/>
              </a:ext>
            </a:extLst>
          </p:cNvPr>
          <p:cNvPicPr>
            <a:picLocks noGrp="1" noChangeAspect="1"/>
          </p:cNvPicPr>
          <p:nvPr>
            <p:ph idx="1"/>
          </p:nvPr>
        </p:nvPicPr>
        <p:blipFill>
          <a:blip r:embed="rId2"/>
          <a:stretch>
            <a:fillRect/>
          </a:stretch>
        </p:blipFill>
        <p:spPr>
          <a:xfrm>
            <a:off x="522032" y="1066800"/>
            <a:ext cx="6038095" cy="3171429"/>
          </a:xfrm>
          <a:prstGeom prst="rect">
            <a:avLst/>
          </a:prstGeom>
        </p:spPr>
      </p:pic>
      <p:pic>
        <p:nvPicPr>
          <p:cNvPr id="7" name="Picture 6">
            <a:extLst>
              <a:ext uri="{FF2B5EF4-FFF2-40B4-BE49-F238E27FC236}">
                <a16:creationId xmlns:a16="http://schemas.microsoft.com/office/drawing/2014/main" id="{DE0169AB-9839-4D04-8635-047ED5D155E6}"/>
              </a:ext>
            </a:extLst>
          </p:cNvPr>
          <p:cNvPicPr>
            <a:picLocks noChangeAspect="1"/>
          </p:cNvPicPr>
          <p:nvPr/>
        </p:nvPicPr>
        <p:blipFill>
          <a:blip r:embed="rId3"/>
          <a:stretch>
            <a:fillRect/>
          </a:stretch>
        </p:blipFill>
        <p:spPr>
          <a:xfrm>
            <a:off x="2772514" y="4153840"/>
            <a:ext cx="5914286" cy="2828571"/>
          </a:xfrm>
          <a:prstGeom prst="rect">
            <a:avLst/>
          </a:prstGeom>
        </p:spPr>
      </p:pic>
    </p:spTree>
    <p:extLst>
      <p:ext uri="{BB962C8B-B14F-4D97-AF65-F5344CB8AC3E}">
        <p14:creationId xmlns:p14="http://schemas.microsoft.com/office/powerpoint/2010/main" val="46808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9442</TotalTime>
  <Words>770</Words>
  <Application>Microsoft Office PowerPoint</Application>
  <PresentationFormat>On-screen Show (4:3)</PresentationFormat>
  <Paragraphs>75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 Final Project  Azure Search  </vt:lpstr>
      <vt:lpstr>Problem Statement</vt:lpstr>
      <vt:lpstr>Overview of Azure Search Service</vt:lpstr>
      <vt:lpstr>Technology and Software Used</vt:lpstr>
      <vt:lpstr>Hardware Used</vt:lpstr>
      <vt:lpstr>High Level Steps</vt:lpstr>
      <vt:lpstr>Code Overview</vt:lpstr>
      <vt:lpstr>Azure Search Service</vt:lpstr>
      <vt:lpstr>Final Result</vt:lpstr>
      <vt:lpstr>What I learned, and liked</vt:lpstr>
      <vt:lpstr>Future Work</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Shrestha, Maha</cp:lastModifiedBy>
  <cp:revision>880</cp:revision>
  <cp:lastPrinted>2012-11-30T20:59:45Z</cp:lastPrinted>
  <dcterms:created xsi:type="dcterms:W3CDTF">2006-08-16T00:00:00Z</dcterms:created>
  <dcterms:modified xsi:type="dcterms:W3CDTF">2018-02-10T23:31:05Z</dcterms:modified>
</cp:coreProperties>
</file>