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erif"/>
      <p:regular r:id="rId19"/>
      <p:bold r:id="rId20"/>
      <p:italic r:id="rId21"/>
      <p:boldItalic r:id="rId22"/>
    </p:embeddedFont>
    <p:embeddedFont>
      <p:font typeface="Roboto Serif ExtraBold"/>
      <p:bold r:id="rId23"/>
      <p:boldItalic r:id="rId24"/>
    </p:embeddedFont>
    <p:embeddedFont>
      <p:font typeface="Comfortaa"/>
      <p:regular r:id="rId25"/>
      <p:bold r:id="rId26"/>
    </p:embeddedFont>
    <p:embeddedFont>
      <p:font typeface="Roboto Serif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erif-bold.fntdata"/><Relationship Id="rId22" Type="http://schemas.openxmlformats.org/officeDocument/2006/relationships/font" Target="fonts/RobotoSerif-boldItalic.fntdata"/><Relationship Id="rId21" Type="http://schemas.openxmlformats.org/officeDocument/2006/relationships/font" Target="fonts/RobotoSerif-italic.fntdata"/><Relationship Id="rId24" Type="http://schemas.openxmlformats.org/officeDocument/2006/relationships/font" Target="fonts/RobotoSerifExtraBold-boldItalic.fntdata"/><Relationship Id="rId23" Type="http://schemas.openxmlformats.org/officeDocument/2006/relationships/font" Target="fonts/RobotoSerifExtra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-bold.fntdata"/><Relationship Id="rId25" Type="http://schemas.openxmlformats.org/officeDocument/2006/relationships/font" Target="fonts/Comfortaa-regular.fntdata"/><Relationship Id="rId28" Type="http://schemas.openxmlformats.org/officeDocument/2006/relationships/font" Target="fonts/RobotoSerifMedium-bold.fntdata"/><Relationship Id="rId27" Type="http://schemas.openxmlformats.org/officeDocument/2006/relationships/font" Target="fonts/RobotoSerif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erif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Serif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Serif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60ebfedf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60ebfedf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60ebfedf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60ebfedf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60ebfedf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60ebfedf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60ebfedf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60ebfedf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999e4a5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6999e4a5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5b130b1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5b130b1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60ebfedf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60ebfedf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60ebfedf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60ebfedf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60ebfedf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60ebfedf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60ebfedf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60ebfedf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60ebfedf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60ebfedf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60ebfedf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60ebfedf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1044776" y="506300"/>
            <a:ext cx="7326518" cy="1216401"/>
            <a:chOff x="0" y="0"/>
            <a:chExt cx="8599200" cy="1982400"/>
          </a:xfrm>
        </p:grpSpPr>
        <p:pic>
          <p:nvPicPr>
            <p:cNvPr id="55" name="Google Shape;5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1982400" cy="198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56;p13"/>
            <p:cNvSpPr txBox="1"/>
            <p:nvPr/>
          </p:nvSpPr>
          <p:spPr>
            <a:xfrm>
              <a:off x="1982400" y="401850"/>
              <a:ext cx="66168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solidFill>
                    <a:schemeClr val="dk2"/>
                  </a:solidFill>
                </a:rPr>
                <a:t>Department of Computer Science</a:t>
              </a:r>
              <a:endParaRPr b="1" sz="24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1982400" y="977840"/>
              <a:ext cx="5243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Banaras Hindu University</a:t>
              </a:r>
              <a:endParaRPr sz="21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2153288" y="2299750"/>
            <a:ext cx="5243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chemeClr val="dk2"/>
                </a:solidFill>
              </a:rPr>
              <a:t>INTERVIEW SKILLS </a:t>
            </a:r>
            <a:endParaRPr b="1" sz="3900">
              <a:solidFill>
                <a:schemeClr val="dk2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618538" y="3501175"/>
            <a:ext cx="4179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Mahaveer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M.Sc Computer Science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Department of Computer Science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BHU, </a:t>
            </a:r>
            <a:r>
              <a:rPr lang="en-GB" sz="1800">
                <a:solidFill>
                  <a:schemeClr val="dk2"/>
                </a:solidFill>
              </a:rPr>
              <a:t>Varanasi</a:t>
            </a:r>
            <a:r>
              <a:rPr lang="en-GB" sz="1800">
                <a:solidFill>
                  <a:schemeClr val="dk2"/>
                </a:solidFill>
              </a:rPr>
              <a:t> (U.P)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</a:rPr>
              <a:t>Attending an interview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52475"/>
            <a:ext cx="4260300" cy="33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What people like</a:t>
            </a:r>
            <a:endParaRPr b="1" u="sng"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Modesty, not shyness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Enthusiasm &amp; Energy, not over ambition...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Self-confidence, not arrogance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Assertiveness not aggressiveness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Short precise answer, not long, convoluted answer &amp; meandering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4572000" y="1246325"/>
            <a:ext cx="4260300" cy="3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What people don't Like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Wasting their time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Repetition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Over talking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Unclear explanations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Too many information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Aggressive approach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False Interest</a:t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1002325" y="4668725"/>
            <a:ext cx="7368900" cy="52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</a:rPr>
              <a:t>Closing the interview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152475"/>
            <a:ext cx="8520600" cy="29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want to achieve four objectives at the close of the interview </a:t>
            </a:r>
            <a:r>
              <a:rPr lang="en-GB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Make it clear that you want the job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Set the stage for the next step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Create a final good impression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Get an actual offer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1002325" y="4668725"/>
            <a:ext cx="7368900" cy="52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</a:rPr>
              <a:t>After Thoughts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1534950" y="2285400"/>
            <a:ext cx="607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-GB" sz="3000"/>
              <a:t>“Each Interview is a learning experience”</a:t>
            </a:r>
            <a:endParaRPr i="1" sz="3000"/>
          </a:p>
        </p:txBody>
      </p:sp>
      <p:sp>
        <p:nvSpPr>
          <p:cNvPr id="147" name="Google Shape;147;p24"/>
          <p:cNvSpPr/>
          <p:nvPr/>
        </p:nvSpPr>
        <p:spPr>
          <a:xfrm>
            <a:off x="1002325" y="4668725"/>
            <a:ext cx="7368900" cy="52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" y="857250"/>
            <a:ext cx="80581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4"/>
          <p:cNvGrpSpPr/>
          <p:nvPr/>
        </p:nvGrpSpPr>
        <p:grpSpPr>
          <a:xfrm>
            <a:off x="1044776" y="506300"/>
            <a:ext cx="7326518" cy="1216401"/>
            <a:chOff x="0" y="0"/>
            <a:chExt cx="8599200" cy="1982400"/>
          </a:xfrm>
        </p:grpSpPr>
        <p:pic>
          <p:nvPicPr>
            <p:cNvPr id="65" name="Google Shape;6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1982400" cy="198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14"/>
            <p:cNvSpPr txBox="1"/>
            <p:nvPr/>
          </p:nvSpPr>
          <p:spPr>
            <a:xfrm>
              <a:off x="1982400" y="401850"/>
              <a:ext cx="66168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solidFill>
                    <a:schemeClr val="dk2"/>
                  </a:solidFill>
                </a:rPr>
                <a:t>Department of Computer Science</a:t>
              </a:r>
              <a:endParaRPr b="1" sz="24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1982400" y="977840"/>
              <a:ext cx="5243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Banaras Hindu University</a:t>
              </a:r>
              <a:endParaRPr sz="21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</p:grpSp>
      <p:sp>
        <p:nvSpPr>
          <p:cNvPr id="68" name="Google Shape;68;p14"/>
          <p:cNvSpPr txBox="1"/>
          <p:nvPr/>
        </p:nvSpPr>
        <p:spPr>
          <a:xfrm>
            <a:off x="3563838" y="2461594"/>
            <a:ext cx="52434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Roboto Serif ExtraBold"/>
                <a:ea typeface="Roboto Serif ExtraBold"/>
                <a:cs typeface="Roboto Serif ExtraBold"/>
                <a:sym typeface="Roboto Serif ExtraBold"/>
              </a:rPr>
              <a:t>Mahaveer Suryavanshi</a:t>
            </a:r>
            <a:endParaRPr sz="2400">
              <a:solidFill>
                <a:schemeClr val="dk2"/>
              </a:solidFill>
              <a:latin typeface="Roboto Serif ExtraBold"/>
              <a:ea typeface="Roboto Serif ExtraBold"/>
              <a:cs typeface="Roboto Serif ExtraBold"/>
              <a:sym typeface="Roboto Serif ExtraBold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563838" y="3157600"/>
            <a:ext cx="4179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M.Sc Computer Science</a:t>
            </a:r>
            <a:endParaRPr sz="1200">
              <a:solidFill>
                <a:schemeClr val="dk2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Department of Computer Science</a:t>
            </a:r>
            <a:endParaRPr sz="1200">
              <a:solidFill>
                <a:schemeClr val="dk2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BHU, Varanasi (U.P)</a:t>
            </a:r>
            <a:endParaRPr sz="1200">
              <a:solidFill>
                <a:schemeClr val="dk2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B.Sc (Hon.) Computer Science</a:t>
            </a:r>
            <a:endParaRPr sz="1200">
              <a:solidFill>
                <a:schemeClr val="dk2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Department of Computer Science and Information Technologies</a:t>
            </a:r>
            <a:endParaRPr sz="1200">
              <a:solidFill>
                <a:schemeClr val="dk2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GGV, Bilaspur (Chhattisgarh)</a:t>
            </a:r>
            <a:endParaRPr sz="1200">
              <a:solidFill>
                <a:schemeClr val="dk2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25" y="1292450"/>
            <a:ext cx="3098026" cy="33714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3563838" y="1722688"/>
            <a:ext cx="480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Introduction</a:t>
            </a:r>
            <a:endParaRPr b="1" sz="36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1002325" y="4668725"/>
            <a:ext cx="7368900" cy="52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726300"/>
            <a:ext cx="8520600" cy="7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Topics</a:t>
            </a:r>
            <a:endParaRPr sz="4800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681350"/>
            <a:ext cx="5930100" cy="27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Misconceptions About an interview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W</a:t>
            </a:r>
            <a:r>
              <a:rPr lang="en-GB" sz="2000"/>
              <a:t>hat is an interview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</a:t>
            </a:r>
            <a:r>
              <a:rPr lang="en-GB" sz="2000"/>
              <a:t>reparation for an interview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Keys to success in interview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Attending an interview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Post interview Functions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2000"/>
          </a:p>
        </p:txBody>
      </p:sp>
      <p:sp>
        <p:nvSpPr>
          <p:cNvPr id="79" name="Google Shape;79;p15"/>
          <p:cNvSpPr/>
          <p:nvPr/>
        </p:nvSpPr>
        <p:spPr>
          <a:xfrm>
            <a:off x="1002325" y="4668725"/>
            <a:ext cx="7368900" cy="52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</a:rPr>
              <a:t>Misconceptions About an interview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-GB"/>
              <a:t>Possessing an </a:t>
            </a:r>
            <a:r>
              <a:rPr lang="en-GB" u="sng">
                <a:solidFill>
                  <a:schemeClr val="dk1"/>
                </a:solidFill>
                <a:highlight>
                  <a:schemeClr val="lt1"/>
                </a:highlight>
              </a:rPr>
              <a:t>impressive resume</a:t>
            </a:r>
            <a:r>
              <a:rPr lang="en-GB"/>
              <a:t>, ensure in the Interview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/>
              <a:t>"I can get professional help in writing a resume, to get the best job in my area .."</a:t>
            </a:r>
            <a:endParaRPr i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➔"/>
            </a:pPr>
            <a:r>
              <a:rPr lang="en-GB"/>
              <a:t>My </a:t>
            </a:r>
            <a:r>
              <a:rPr i="1" lang="en-GB" u="sng">
                <a:solidFill>
                  <a:schemeClr val="dk1"/>
                </a:solidFill>
              </a:rPr>
              <a:t>Good Looks</a:t>
            </a:r>
            <a:r>
              <a:rPr lang="en-GB"/>
              <a:t> will certainly get me the job...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/>
              <a:t>"Looking good is important in the interview, but that is not the only selection criterion"</a:t>
            </a:r>
            <a:endParaRPr i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➔"/>
            </a:pPr>
            <a:r>
              <a:rPr lang="en-GB"/>
              <a:t>I have lots of </a:t>
            </a:r>
            <a:r>
              <a:rPr i="1" lang="en-GB" u="sng">
                <a:solidFill>
                  <a:schemeClr val="dk1"/>
                </a:solidFill>
              </a:rPr>
              <a:t>talent</a:t>
            </a:r>
            <a:r>
              <a:rPr lang="en-GB"/>
              <a:t>, </a:t>
            </a:r>
            <a:r>
              <a:rPr i="1" lang="en-GB" u="sng">
                <a:solidFill>
                  <a:schemeClr val="dk1"/>
                </a:solidFill>
              </a:rPr>
              <a:t>and certificates</a:t>
            </a:r>
            <a:r>
              <a:rPr lang="en-GB"/>
              <a:t> in sports and </a:t>
            </a:r>
            <a:r>
              <a:rPr lang="en-GB"/>
              <a:t>extracurricular</a:t>
            </a:r>
            <a:r>
              <a:rPr lang="en-GB"/>
              <a:t> activities ...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/>
              <a:t>"Your talent will take there, you will still need skills to win in interviews"</a:t>
            </a:r>
            <a:endParaRPr i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➔"/>
            </a:pPr>
            <a:r>
              <a:rPr lang="en-GB"/>
              <a:t>I am the </a:t>
            </a:r>
            <a:r>
              <a:rPr i="1" lang="en-GB" u="sng">
                <a:solidFill>
                  <a:schemeClr val="dk1"/>
                </a:solidFill>
              </a:rPr>
              <a:t>college topper</a:t>
            </a:r>
            <a:r>
              <a:rPr lang="en-GB"/>
              <a:t>, so I will top in all interviews..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-GB"/>
              <a:t>"Many toppers get rejected due to lack of interview/communication skills !"</a:t>
            </a:r>
            <a:endParaRPr i="1"/>
          </a:p>
        </p:txBody>
      </p:sp>
      <p:sp>
        <p:nvSpPr>
          <p:cNvPr id="86" name="Google Shape;86;p16"/>
          <p:cNvSpPr/>
          <p:nvPr/>
        </p:nvSpPr>
        <p:spPr>
          <a:xfrm>
            <a:off x="1002325" y="4668725"/>
            <a:ext cx="7368900" cy="52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</a:rPr>
              <a:t>What is an interview ?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interview is a </a:t>
            </a:r>
            <a:r>
              <a:rPr i="1" lang="en-GB" u="sng"/>
              <a:t>question-and-answer</a:t>
            </a:r>
            <a:r>
              <a:rPr lang="en-GB"/>
              <a:t> session where one person asks questions, and the other person answers those questions.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Usually in an interview two parties are involved,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i="1" lang="en-GB" u="sng">
                <a:solidFill>
                  <a:schemeClr val="dk1"/>
                </a:solidFill>
              </a:rPr>
              <a:t>Interviewer </a:t>
            </a:r>
            <a:r>
              <a:rPr lang="en-GB"/>
              <a:t>(a person who interviews someone)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-GB" u="sng">
                <a:solidFill>
                  <a:schemeClr val="dk1"/>
                </a:solidFill>
              </a:rPr>
              <a:t>Interviewee </a:t>
            </a:r>
            <a:r>
              <a:rPr lang="en-GB"/>
              <a:t>(a person who is interviewed).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1002325" y="4668725"/>
            <a:ext cx="7368900" cy="52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</a:rPr>
              <a:t>Preparation for an interview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16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Always </a:t>
            </a:r>
            <a:r>
              <a:rPr lang="en-GB"/>
              <a:t>Remember the three Ps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i="1" lang="en-GB" u="sng">
                <a:solidFill>
                  <a:schemeClr val="dk1"/>
                </a:solidFill>
              </a:rPr>
              <a:t>Plan </a:t>
            </a:r>
            <a:r>
              <a:rPr lang="en-GB"/>
              <a:t>-  The first thing You Must do Before any Interview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-GB" u="sng">
                <a:solidFill>
                  <a:schemeClr val="dk1"/>
                </a:solidFill>
              </a:rPr>
              <a:t>Prepare </a:t>
            </a:r>
            <a:r>
              <a:rPr lang="en-GB"/>
              <a:t>- The Next Thing You Must Do Before Any Interview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-GB" u="sng">
                <a:solidFill>
                  <a:schemeClr val="dk1"/>
                </a:solidFill>
              </a:rPr>
              <a:t>Practices </a:t>
            </a:r>
            <a:r>
              <a:rPr lang="en-GB"/>
              <a:t>- The important thing you must do your interview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37300" y="2947725"/>
            <a:ext cx="85206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PURPOSE OF THE INTERVIEW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37300" y="3455925"/>
            <a:ext cx="4277700" cy="16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Employers are addressing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Your Personality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Communication Skills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Your Appearance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866300" y="3590675"/>
            <a:ext cx="4277700" cy="16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you will fit into the organization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Your Strengths and weaknesses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Your Attitude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Verifying your resume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</a:rPr>
              <a:t>Keys to success in interview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520600" cy="29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Basic qualifications that an employer is looking for are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i="1" lang="en-GB" u="sng">
                <a:solidFill>
                  <a:schemeClr val="dk1"/>
                </a:solidFill>
              </a:rPr>
              <a:t>Skills </a:t>
            </a:r>
            <a:r>
              <a:rPr lang="en-GB"/>
              <a:t>- Knowledge &amp; Proficiency in the field of study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-GB" u="sng">
                <a:solidFill>
                  <a:schemeClr val="dk1"/>
                </a:solidFill>
              </a:rPr>
              <a:t>Work Ethics</a:t>
            </a:r>
            <a:r>
              <a:rPr i="1" lang="en-GB">
                <a:solidFill>
                  <a:schemeClr val="dk1"/>
                </a:solidFill>
              </a:rPr>
              <a:t> </a:t>
            </a:r>
            <a:r>
              <a:rPr lang="en-GB"/>
              <a:t>- positive attitude toward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-GB" u="sng">
                <a:solidFill>
                  <a:schemeClr val="dk1"/>
                </a:solidFill>
              </a:rPr>
              <a:t>Compatibility </a:t>
            </a:r>
            <a:r>
              <a:rPr lang="en-GB"/>
              <a:t>- is your personality match with others in the organization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1002325" y="4668725"/>
            <a:ext cx="7368900" cy="52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</a:rPr>
              <a:t>Attending an interview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4260300" cy="34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 u="sng"/>
              <a:t>Structure of an Interview</a:t>
            </a:r>
            <a:endParaRPr b="1" u="sng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Greeting, receiving &amp; introduction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Casual, informal talk to develop rapport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Formal presentation of CV by self or panel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Clarifications on educational background, professional </a:t>
            </a:r>
            <a:r>
              <a:rPr lang="en-GB"/>
              <a:t>experience</a:t>
            </a:r>
            <a:r>
              <a:rPr lang="en-GB"/>
              <a:t>, etc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Motive for applying for the present job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4584550" y="1509000"/>
            <a:ext cx="4260300" cy="3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Reason for leaving the previous job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Assessing suitability to the job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Acceptability to company's norms/conditions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Candidate's chance to ask questions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Thanks, bye and post interview operations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1002325" y="4668725"/>
            <a:ext cx="7368900" cy="52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</a:rPr>
              <a:t>Attending an interview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520600" cy="17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How to Answer the questions</a:t>
            </a:r>
            <a:endParaRPr b="1" u="sng"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Listen to the question carefully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Think before you answer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Answer the </a:t>
            </a:r>
            <a:r>
              <a:rPr lang="en-GB" u="sng"/>
              <a:t>question only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2752675"/>
            <a:ext cx="8520600" cy="17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Don’ts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Don't expect easy presents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Don't promise what you can't offer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Don't accept what you don't need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Don't ask  what they can't give you</a:t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1002325" y="4668725"/>
            <a:ext cx="7368900" cy="52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