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9" r:id="rId8"/>
    <p:sldId id="270" r:id="rId9"/>
    <p:sldId id="262" r:id="rId10"/>
    <p:sldId id="263" r:id="rId11"/>
    <p:sldId id="272" r:id="rId12"/>
    <p:sldId id="273" r:id="rId13"/>
    <p:sldId id="26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00"/>
    <a:srgbClr val="A6DEF4"/>
    <a:srgbClr val="49BBE9"/>
    <a:srgbClr val="BFE7F7"/>
    <a:srgbClr val="96D8F2"/>
    <a:srgbClr val="41F17C"/>
    <a:srgbClr val="BBE6F7"/>
    <a:srgbClr val="8BE4ED"/>
    <a:srgbClr val="5EC3EC"/>
    <a:srgbClr val="1BA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DEDF-1354-4C39-97A9-43909FA13BE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0A2434D-4CCC-4F22-85D5-BC5FC81B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3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DEDF-1354-4C39-97A9-43909FA13BE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A2434D-4CCC-4F22-85D5-BC5FC81B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DEDF-1354-4C39-97A9-43909FA13BE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A2434D-4CCC-4F22-85D5-BC5FC81BEE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5844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DEDF-1354-4C39-97A9-43909FA13BE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A2434D-4CCC-4F22-85D5-BC5FC81B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30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DEDF-1354-4C39-97A9-43909FA13BE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A2434D-4CCC-4F22-85D5-BC5FC81BEEE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718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DEDF-1354-4C39-97A9-43909FA13BE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A2434D-4CCC-4F22-85D5-BC5FC81B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33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DEDF-1354-4C39-97A9-43909FA13BE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434D-4CCC-4F22-85D5-BC5FC81B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5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DEDF-1354-4C39-97A9-43909FA13BE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434D-4CCC-4F22-85D5-BC5FC81B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DEDF-1354-4C39-97A9-43909FA13BE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434D-4CCC-4F22-85D5-BC5FC81B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2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DEDF-1354-4C39-97A9-43909FA13BE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A2434D-4CCC-4F22-85D5-BC5FC81B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DEDF-1354-4C39-97A9-43909FA13BE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A2434D-4CCC-4F22-85D5-BC5FC81B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DEDF-1354-4C39-97A9-43909FA13BE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A2434D-4CCC-4F22-85D5-BC5FC81B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2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DEDF-1354-4C39-97A9-43909FA13BE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434D-4CCC-4F22-85D5-BC5FC81B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DEDF-1354-4C39-97A9-43909FA13BE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434D-4CCC-4F22-85D5-BC5FC81B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DEDF-1354-4C39-97A9-43909FA13BE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434D-4CCC-4F22-85D5-BC5FC81B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5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DEDF-1354-4C39-97A9-43909FA13BE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A2434D-4CCC-4F22-85D5-BC5FC81B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2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DEDF-1354-4C39-97A9-43909FA13BE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0A2434D-4CCC-4F22-85D5-BC5FC81B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344" y="2067899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b="1" i="1" u="sng" dirty="0" smtClean="0">
                <a:solidFill>
                  <a:srgbClr val="FF0000"/>
                </a:solidFill>
                <a:latin typeface="+mn-lt"/>
              </a:rPr>
              <a:t>ORAL PRESENTATION</a:t>
            </a:r>
            <a:endParaRPr lang="en-US" sz="6000" b="1" i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6214" y="4224271"/>
            <a:ext cx="5531187" cy="2788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u="sng" dirty="0" smtClean="0">
                <a:solidFill>
                  <a:srgbClr val="00B050"/>
                </a:solidFill>
              </a:rPr>
              <a:t>Name : AMIT </a:t>
            </a:r>
            <a:r>
              <a:rPr lang="en-US" sz="3200" b="1" i="1" u="sng" dirty="0" smtClean="0">
                <a:solidFill>
                  <a:srgbClr val="00B050"/>
                </a:solidFill>
              </a:rPr>
              <a:t>KUMAR </a:t>
            </a:r>
            <a:r>
              <a:rPr lang="en-US" sz="3200" b="1" i="1" u="sng" dirty="0" smtClean="0">
                <a:solidFill>
                  <a:srgbClr val="00B050"/>
                </a:solidFill>
              </a:rPr>
              <a:t>PAL</a:t>
            </a:r>
          </a:p>
          <a:p>
            <a:pPr marL="0" indent="0">
              <a:buNone/>
            </a:pPr>
            <a:r>
              <a:rPr lang="en-US" sz="3200" b="1" i="1" u="sng" dirty="0" smtClean="0">
                <a:solidFill>
                  <a:srgbClr val="00B050"/>
                </a:solidFill>
              </a:rPr>
              <a:t>Course : M.Sc. (CS)-Sem-1</a:t>
            </a:r>
          </a:p>
          <a:p>
            <a:pPr marL="0" indent="0">
              <a:buNone/>
            </a:pPr>
            <a:r>
              <a:rPr lang="en-US" sz="3200" b="1" i="1" u="sng" dirty="0" smtClean="0">
                <a:solidFill>
                  <a:srgbClr val="00B050"/>
                </a:solidFill>
              </a:rPr>
              <a:t>Exam Roll : 23419CMP004</a:t>
            </a:r>
            <a:endParaRPr lang="en-US" sz="3200" b="1" i="1" u="sng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3200" b="1" i="1" u="sng" dirty="0" smtClean="0">
              <a:solidFill>
                <a:srgbClr val="00B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21149" y="2067899"/>
            <a:ext cx="7370580" cy="0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769113" y="2334125"/>
            <a:ext cx="1117349" cy="5534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9663630" y="2275206"/>
            <a:ext cx="1117349" cy="5534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0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945" y="599963"/>
            <a:ext cx="9088535" cy="1280890"/>
          </a:xfrm>
        </p:spPr>
        <p:txBody>
          <a:bodyPr>
            <a:normAutofit fontScale="90000"/>
          </a:bodyPr>
          <a:lstStyle/>
          <a:p>
            <a:r>
              <a:rPr lang="en-US" sz="4900" b="1" i="1" u="sng" dirty="0">
                <a:solidFill>
                  <a:srgbClr val="FF0000"/>
                </a:solidFill>
              </a:rPr>
              <a:t>Remembering the 4P’s </a:t>
            </a:r>
            <a:r>
              <a:rPr lang="en-US" sz="4400" b="1" dirty="0">
                <a:solidFill>
                  <a:schemeClr val="tx1"/>
                </a:solidFill>
              </a:rPr>
              <a:t/>
            </a:r>
            <a:br>
              <a:rPr lang="en-US" sz="4400" b="1" dirty="0">
                <a:solidFill>
                  <a:schemeClr val="tx1"/>
                </a:solidFill>
              </a:rPr>
            </a:br>
            <a:endParaRPr lang="en-US" sz="4400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945" y="1531620"/>
            <a:ext cx="8915400" cy="5326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					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91640" y="707373"/>
            <a:ext cx="5997047" cy="0"/>
          </a:xfrm>
          <a:prstGeom prst="line">
            <a:avLst/>
          </a:prstGeom>
          <a:ln cmpd="sng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468969" y="2614412"/>
            <a:ext cx="2485623" cy="2485623"/>
          </a:xfrm>
          <a:prstGeom prst="ellipse">
            <a:avLst/>
          </a:prstGeom>
          <a:solidFill>
            <a:srgbClr val="96D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82219" y="1478685"/>
            <a:ext cx="1550241" cy="1550241"/>
          </a:xfrm>
          <a:prstGeom prst="ellipse">
            <a:avLst/>
          </a:prstGeom>
          <a:solidFill>
            <a:srgbClr val="A6DEF4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72372" y="4647719"/>
            <a:ext cx="1550241" cy="1550241"/>
          </a:xfrm>
          <a:prstGeom prst="ellipse">
            <a:avLst/>
          </a:prstGeom>
          <a:solidFill>
            <a:srgbClr val="A6DEF4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03698" y="2977410"/>
            <a:ext cx="1550241" cy="1550241"/>
          </a:xfrm>
          <a:prstGeom prst="ellipse">
            <a:avLst/>
          </a:prstGeom>
          <a:solidFill>
            <a:srgbClr val="A6DEF4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17569" y="2878535"/>
            <a:ext cx="1550241" cy="1550241"/>
          </a:xfrm>
          <a:prstGeom prst="ellipse">
            <a:avLst/>
          </a:prstGeom>
          <a:solidFill>
            <a:srgbClr val="A6DEF4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01758" y="3453602"/>
            <a:ext cx="1542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>
                <a:solidFill>
                  <a:schemeClr val="tx2"/>
                </a:solidFill>
                <a:latin typeface="+mj-lt"/>
              </a:rPr>
              <a:t>4 P’s</a:t>
            </a:r>
            <a:endParaRPr lang="en-US" sz="4400" b="1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9845" y="2035403"/>
            <a:ext cx="121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Planning</a:t>
            </a:r>
            <a:endParaRPr lang="en-US" b="1" i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6838113" y="3487891"/>
            <a:ext cx="121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Practice</a:t>
            </a:r>
            <a:endParaRPr lang="en-US" b="1" i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5058939" y="5274056"/>
            <a:ext cx="155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Preparation</a:t>
            </a:r>
            <a:endParaRPr lang="en-US" b="1" i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3475194" y="3578044"/>
            <a:ext cx="157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Perform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8104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944" y="1531620"/>
            <a:ext cx="9401493" cy="53263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B050"/>
                </a:solidFill>
              </a:rPr>
              <a:t>Planning 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Planning ahead enables rehearsing the presentation’s delivery which in turn boosts confidence—a confident presenter is able to convince the audience much better.</a:t>
            </a: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B050"/>
                </a:solidFill>
              </a:rPr>
              <a:t>Practice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Practicing also has 2 aspects that need to be addressed: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sz="2200" b="1" i="1" u="sng" dirty="0">
                <a:solidFill>
                  <a:srgbClr val="FF0000"/>
                </a:solidFill>
              </a:rPr>
              <a:t>Rehearse</a:t>
            </a:r>
            <a:r>
              <a:rPr lang="en-US" sz="2200" dirty="0"/>
              <a:t> – This is practicing the things you intend to do.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sz="2200" b="1" i="1" u="sng" dirty="0" err="1">
                <a:solidFill>
                  <a:srgbClr val="FF0000"/>
                </a:solidFill>
              </a:rPr>
              <a:t>Prehearse</a:t>
            </a:r>
            <a:r>
              <a:rPr lang="en-US" sz="2200" dirty="0"/>
              <a:t> – This is practicing and planning for the things you </a:t>
            </a:r>
            <a:r>
              <a:rPr lang="en-US" sz="2200" dirty="0" smtClean="0"/>
              <a:t>			might </a:t>
            </a:r>
            <a:r>
              <a:rPr lang="en-US" sz="2200" dirty="0"/>
              <a:t>have </a:t>
            </a:r>
            <a:r>
              <a:rPr lang="en-US" sz="2200" dirty="0" smtClean="0"/>
              <a:t>to </a:t>
            </a:r>
            <a:r>
              <a:rPr lang="en-US" sz="2200" dirty="0"/>
              <a:t>do</a:t>
            </a:r>
            <a:r>
              <a:rPr lang="en-US" sz="2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Practicing a presentation is always a good idea, even if the presenter has already delivered it somewhere </a:t>
            </a:r>
            <a:r>
              <a:rPr lang="en-US" sz="2200" dirty="0" err="1"/>
              <a:t>else</a:t>
            </a:r>
            <a:r>
              <a:rPr lang="en-US" sz="2200" dirty="0" err="1"/>
              <a:t>The</a:t>
            </a:r>
            <a:r>
              <a:rPr lang="en-US" sz="2200" dirty="0"/>
              <a:t> </a:t>
            </a:r>
            <a:r>
              <a:rPr lang="en-US" sz="2200" dirty="0"/>
              <a:t>first few minutes are the worst if you handle them then after that everything will go on </a:t>
            </a:r>
            <a:r>
              <a:rPr lang="en-US" sz="2200" dirty="0" smtClean="0"/>
              <a:t>smoothly</a:t>
            </a:r>
            <a:endParaRPr lang="en-US" sz="2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97065" y="668736"/>
            <a:ext cx="9088535" cy="11600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900" b="1" i="1" u="sng" dirty="0" smtClean="0">
                <a:solidFill>
                  <a:srgbClr val="FF0000"/>
                </a:solidFill>
              </a:rPr>
              <a:t>Remembering the 4P’s </a:t>
            </a:r>
            <a:r>
              <a:rPr lang="en-US" sz="4400" b="1" dirty="0" smtClean="0">
                <a:solidFill>
                  <a:schemeClr val="tx1"/>
                </a:solidFill>
              </a:rPr>
              <a:t/>
            </a:r>
            <a:br>
              <a:rPr lang="en-US" sz="4400" b="1" dirty="0" smtClean="0">
                <a:solidFill>
                  <a:schemeClr val="tx1"/>
                </a:solidFill>
              </a:rPr>
            </a:br>
            <a:endParaRPr lang="en-US" sz="4400" b="1" i="1" u="sng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691640" y="707373"/>
            <a:ext cx="5997047" cy="0"/>
          </a:xfrm>
          <a:prstGeom prst="line">
            <a:avLst/>
          </a:prstGeom>
          <a:ln cmpd="sng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2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17" y="1802079"/>
            <a:ext cx="9401493" cy="56290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B050"/>
                </a:solidFill>
              </a:rPr>
              <a:t>Preparation 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The most important aspect of the Preparing phase is the use of an effective slide structure</a:t>
            </a:r>
            <a:r>
              <a:rPr lang="en-US" sz="2200" dirty="0" smtClean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Slides that are well-designed help to engage the audience and reinforce key messages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B050"/>
                </a:solidFill>
              </a:rPr>
              <a:t>Perform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Effective presentations are not only about having good content or a well-designed slide deck; the way information is presented can be just as </a:t>
            </a:r>
            <a:r>
              <a:rPr lang="en-US" sz="2200" dirty="0" smtClean="0"/>
              <a:t>important.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97065" y="668736"/>
            <a:ext cx="9088535" cy="11600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900" b="1" i="1" u="sng" dirty="0" smtClean="0">
                <a:solidFill>
                  <a:srgbClr val="FF0000"/>
                </a:solidFill>
              </a:rPr>
              <a:t>Remembering the 4P’s </a:t>
            </a:r>
            <a:r>
              <a:rPr lang="en-US" sz="4400" b="1" dirty="0" smtClean="0">
                <a:solidFill>
                  <a:schemeClr val="tx1"/>
                </a:solidFill>
              </a:rPr>
              <a:t/>
            </a:r>
            <a:br>
              <a:rPr lang="en-US" sz="4400" b="1" dirty="0" smtClean="0">
                <a:solidFill>
                  <a:schemeClr val="tx1"/>
                </a:solidFill>
              </a:rPr>
            </a:br>
            <a:endParaRPr lang="en-US" sz="4400" b="1" i="1" u="sng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691640" y="707373"/>
            <a:ext cx="5997047" cy="0"/>
          </a:xfrm>
          <a:prstGeom prst="line">
            <a:avLst/>
          </a:prstGeom>
          <a:ln cmpd="sng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945" y="599963"/>
            <a:ext cx="9088535" cy="1280890"/>
          </a:xfrm>
        </p:spPr>
        <p:txBody>
          <a:bodyPr>
            <a:normAutofit/>
          </a:bodyPr>
          <a:lstStyle/>
          <a:p>
            <a:r>
              <a:rPr lang="en-US" sz="4400" b="1" i="1" u="sng" dirty="0" smtClean="0">
                <a:solidFill>
                  <a:srgbClr val="FF0000"/>
                </a:solidFill>
              </a:rPr>
              <a:t>CONCLUSION</a:t>
            </a:r>
            <a:endParaRPr lang="en-US" sz="4400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945" y="1634652"/>
            <a:ext cx="9747866" cy="53263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Brush aside all the ugly thoughts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Feeling humiliated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Nobody is thinking or observing your nervousness in the public </a:t>
            </a:r>
            <a:r>
              <a:rPr lang="en-US" sz="2000" dirty="0" smtClean="0"/>
              <a:t>because </a:t>
            </a:r>
            <a:r>
              <a:rPr lang="en-US" sz="2000" dirty="0"/>
              <a:t>people are buried in their own thoughts and insecurities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Feeling Of Nervousness is absolutely usual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There is a hormone ADRENALINE which secrets only when we are in a fighting situation.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Focus on the content that you prepared and recall your topics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Don’t Evaluate yourself before you attend the stage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One of Great Say “</a:t>
            </a:r>
            <a:r>
              <a:rPr lang="en-US" sz="2000" i="1" dirty="0" smtClean="0">
                <a:solidFill>
                  <a:srgbClr val="D60000"/>
                </a:solidFill>
              </a:rPr>
              <a:t>In my opinion, the only way to conquer stage fright is to get up on stage and play. Every time you play another show, it gets better and better</a:t>
            </a:r>
            <a:r>
              <a:rPr lang="en-US" sz="2000" i="1" dirty="0" smtClean="0">
                <a:solidFill>
                  <a:srgbClr val="FF0000"/>
                </a:solidFill>
              </a:rPr>
              <a:t>.</a:t>
            </a:r>
            <a:r>
              <a:rPr lang="en-US" sz="2000" dirty="0" smtClean="0"/>
              <a:t>”    --Taylor Swift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678761" y="707373"/>
            <a:ext cx="36917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3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927" y="2840633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b="1" i="1" u="sng" smtClean="0">
                <a:solidFill>
                  <a:srgbClr val="FF0000"/>
                </a:solidFill>
                <a:latin typeface="+mn-lt"/>
              </a:rPr>
              <a:t>THANK YOU</a:t>
            </a:r>
            <a:endParaRPr lang="en-US" sz="6000" b="1" i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3228" y="5615189"/>
            <a:ext cx="5531187" cy="27882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i="1" u="sng" dirty="0" smtClean="0">
                <a:solidFill>
                  <a:srgbClr val="00B050"/>
                </a:solidFill>
              </a:rPr>
              <a:t>AMIT KUMAR PAL</a:t>
            </a:r>
          </a:p>
          <a:p>
            <a:pPr marL="0" indent="0">
              <a:buNone/>
            </a:pPr>
            <a:endParaRPr lang="en-US" sz="3200" b="1" i="1" u="sng" dirty="0" smtClean="0">
              <a:solidFill>
                <a:srgbClr val="00B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15850" y="2917905"/>
            <a:ext cx="4253893" cy="0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1902454" y="3029585"/>
            <a:ext cx="1117349" cy="5534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7551488" y="3022182"/>
            <a:ext cx="1117349" cy="5534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9640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i="1" u="sng" dirty="0" smtClean="0">
                <a:solidFill>
                  <a:srgbClr val="FF0000"/>
                </a:solidFill>
                <a:latin typeface="+mn-lt"/>
              </a:rPr>
              <a:t>Agenda :</a:t>
            </a:r>
            <a:endParaRPr lang="en-US" sz="6600" b="1" i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580" y="1384618"/>
            <a:ext cx="9144000" cy="503904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tx1"/>
                </a:solidFill>
              </a:rPr>
              <a:t>What is Oral Presentation? </a:t>
            </a:r>
            <a:endParaRPr lang="en-US" sz="2800" b="1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tx1"/>
                </a:solidFill>
              </a:rPr>
              <a:t>Mechanism of Oral Presentation. 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tx1"/>
                </a:solidFill>
              </a:rPr>
              <a:t>Barriers to Effective Presentation 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tx1"/>
                </a:solidFill>
              </a:rPr>
              <a:t>SECRETS to Overcoming The FEAR 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tx1"/>
                </a:solidFill>
              </a:rPr>
              <a:t>How To Make A Good Oral Presentation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tx1"/>
                </a:solidFill>
              </a:rPr>
              <a:t>Structure Of The Presentation 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tx1"/>
                </a:solidFill>
              </a:rPr>
              <a:t>Remembering the 4P’s 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tx1"/>
                </a:solidFill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8645" y="166910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solidFill>
                  <a:srgbClr val="FF0000"/>
                </a:solidFill>
              </a:rPr>
              <a:t>-: Oral Presentation :-</a:t>
            </a:r>
            <a:endParaRPr lang="en-US" sz="48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154" y="1795529"/>
            <a:ext cx="8915400" cy="540376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The </a:t>
            </a:r>
            <a:r>
              <a:rPr lang="en-US" sz="2900" dirty="0">
                <a:solidFill>
                  <a:schemeClr val="tx1"/>
                </a:solidFill>
                <a:latin typeface="Comic Sans MS" panose="030F0702030302020204" pitchFamily="66" charset="0"/>
              </a:rPr>
              <a:t>Oral </a:t>
            </a:r>
            <a:r>
              <a:rPr lang="en-US" sz="29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Presentaion</a:t>
            </a:r>
            <a:r>
              <a:rPr lang="en-US" sz="2900" dirty="0">
                <a:solidFill>
                  <a:schemeClr val="tx1"/>
                </a:solidFill>
                <a:latin typeface="Comic Sans MS" panose="030F0702030302020204" pitchFamily="66" charset="0"/>
              </a:rPr>
              <a:t> is a formal act of public speaking with a definitive communicative purpose in </a:t>
            </a:r>
            <a:r>
              <a:rPr lang="en-US" sz="2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mind</a:t>
            </a:r>
          </a:p>
          <a:p>
            <a:pPr marL="0" indent="0">
              <a:buNone/>
            </a:pPr>
            <a:endParaRPr lang="en-US" sz="29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Its way of communication in which we share our ideas before a public audience</a:t>
            </a:r>
          </a:p>
        </p:txBody>
      </p:sp>
    </p:spTree>
    <p:extLst>
      <p:ext uri="{BB962C8B-B14F-4D97-AF65-F5344CB8AC3E}">
        <p14:creationId xmlns:p14="http://schemas.microsoft.com/office/powerpoint/2010/main" val="13347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615" y="675625"/>
            <a:ext cx="8911687" cy="1280890"/>
          </a:xfrm>
        </p:spPr>
        <p:txBody>
          <a:bodyPr/>
          <a:lstStyle/>
          <a:p>
            <a:r>
              <a:rPr lang="en-US" b="1" u="sng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Mechanism of Oral Presentation.</a:t>
            </a:r>
            <a:endParaRPr lang="en-US" b="1" u="sng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438" y="1832191"/>
            <a:ext cx="9414864" cy="54958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u="sng" dirty="0" smtClean="0"/>
              <a:t>Overcome Fear</a:t>
            </a:r>
          </a:p>
          <a:p>
            <a:pPr lvl="1"/>
            <a:r>
              <a:rPr lang="en-US" sz="2200" b="1" i="1" u="sng" dirty="0">
                <a:solidFill>
                  <a:srgbClr val="FF0000"/>
                </a:solidFill>
              </a:rPr>
              <a:t>Humiliation</a:t>
            </a:r>
            <a:r>
              <a:rPr lang="en-US" sz="2200" dirty="0" smtClean="0"/>
              <a:t> : Feeling insulted </a:t>
            </a:r>
            <a:r>
              <a:rPr lang="en-US" sz="2200" dirty="0"/>
              <a:t>One of the fear that freezes the person even before presenting to the </a:t>
            </a:r>
            <a:r>
              <a:rPr lang="en-US" sz="2200" dirty="0" smtClean="0"/>
              <a:t>stage</a:t>
            </a:r>
          </a:p>
          <a:p>
            <a:pPr lvl="1"/>
            <a:r>
              <a:rPr lang="en-US" sz="2200" b="1" i="1" u="sng" dirty="0" smtClean="0">
                <a:solidFill>
                  <a:srgbClr val="FF0000"/>
                </a:solidFill>
              </a:rPr>
              <a:t>Stage Fear</a:t>
            </a:r>
            <a:r>
              <a:rPr lang="en-US" sz="2200" dirty="0" smtClean="0"/>
              <a:t> : I can’t handle such a large audience, my mind goes into a buzz before stage</a:t>
            </a:r>
            <a:endParaRPr lang="en-US" sz="2200" dirty="0"/>
          </a:p>
          <a:p>
            <a:pPr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400" u="sng" dirty="0" smtClean="0"/>
              <a:t>Develop Confidence : </a:t>
            </a:r>
            <a:endParaRPr lang="en-US" sz="2400" u="sng" dirty="0" smtClean="0"/>
          </a:p>
          <a:p>
            <a:pPr marL="5715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Practice A Bit more times before coming to stage</a:t>
            </a:r>
            <a:endParaRPr lang="en-US" sz="2400" dirty="0" smtClean="0"/>
          </a:p>
          <a:p>
            <a:pPr indent="-285750">
              <a:buFont typeface="Wingdings" panose="05000000000000000000" pitchFamily="2" charset="2"/>
              <a:buChar char="q"/>
            </a:pPr>
            <a:r>
              <a:rPr lang="en-US" sz="2400" u="sng" dirty="0"/>
              <a:t>Becoming a Professional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 smtClean="0"/>
              <a:t>Giving the same presentation again and minimize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your mistakes, </a:t>
            </a:r>
            <a:r>
              <a:rPr lang="en-US" sz="2600" dirty="0" smtClean="0"/>
              <a:t>of course </a:t>
            </a:r>
            <a:r>
              <a:rPr lang="en-US" sz="2600" dirty="0" smtClean="0"/>
              <a:t>you can’t avoid them</a:t>
            </a:r>
          </a:p>
          <a:p>
            <a:pPr marL="457200"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182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600200" y="731520"/>
            <a:ext cx="7595315" cy="5943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913" y="685435"/>
            <a:ext cx="8911687" cy="1280890"/>
          </a:xfrm>
        </p:spPr>
        <p:txBody>
          <a:bodyPr/>
          <a:lstStyle/>
          <a:p>
            <a:r>
              <a:rPr lang="en-US" b="1" i="1" dirty="0" smtClean="0">
                <a:solidFill>
                  <a:srgbClr val="FFFF00"/>
                </a:solidFill>
              </a:rPr>
              <a:t>Barriers to effective presentation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76400"/>
            <a:ext cx="8915400" cy="481584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2000" dirty="0" smtClean="0"/>
          </a:p>
          <a:p>
            <a:pPr lvl="1"/>
            <a:endParaRPr lang="en-US" sz="2200" dirty="0" smtClean="0"/>
          </a:p>
        </p:txBody>
      </p:sp>
      <p:sp>
        <p:nvSpPr>
          <p:cNvPr id="4" name="Pentagon 3"/>
          <p:cNvSpPr/>
          <p:nvPr/>
        </p:nvSpPr>
        <p:spPr>
          <a:xfrm rot="10800000">
            <a:off x="2094797" y="1925990"/>
            <a:ext cx="7100718" cy="948165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32774" y="1636067"/>
            <a:ext cx="1518097" cy="1518097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59965" y="1979616"/>
            <a:ext cx="513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FEAR</a:t>
            </a:r>
            <a:endParaRPr lang="en-US" sz="4800" b="1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Pentagon 7"/>
          <p:cNvSpPr/>
          <p:nvPr/>
        </p:nvSpPr>
        <p:spPr>
          <a:xfrm rot="10800000">
            <a:off x="2110103" y="3693679"/>
            <a:ext cx="7085412" cy="948165"/>
          </a:xfrm>
          <a:prstGeom prst="homePlat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32774" y="3403756"/>
            <a:ext cx="1518097" cy="1518097"/>
          </a:xfrm>
          <a:prstGeom prst="ellipse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18297" y="3747305"/>
            <a:ext cx="6616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Lack Of Preparation</a:t>
            </a:r>
            <a:endParaRPr lang="en-US" sz="4800" b="1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 rot="10800000">
            <a:off x="2094797" y="5433318"/>
            <a:ext cx="7100718" cy="948165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32774" y="5143395"/>
            <a:ext cx="1518097" cy="15180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47855" y="5514994"/>
            <a:ext cx="6047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PRE-Self Estimation</a:t>
            </a:r>
            <a:endParaRPr lang="en-US" sz="4800" b="1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945" y="509810"/>
            <a:ext cx="9088535" cy="1280890"/>
          </a:xfrm>
        </p:spPr>
        <p:txBody>
          <a:bodyPr>
            <a:normAutofit/>
          </a:bodyPr>
          <a:lstStyle/>
          <a:p>
            <a:r>
              <a:rPr lang="en-US" sz="4400" b="1" i="1" u="sng" dirty="0" smtClean="0">
                <a:solidFill>
                  <a:srgbClr val="FF0000"/>
                </a:solidFill>
              </a:rPr>
              <a:t>Secrets to Overcoming the FEAR</a:t>
            </a:r>
            <a:endParaRPr lang="en-US" sz="4400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944" y="1531620"/>
            <a:ext cx="9401493" cy="53263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B050"/>
                </a:solidFill>
              </a:rPr>
              <a:t>Know Your Subject: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B050"/>
                </a:solidFill>
              </a:rPr>
              <a:t>Build-up Your Confidence by remembering:</a:t>
            </a:r>
            <a:endParaRPr lang="en-US" sz="2400" b="1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That you are presenting to your </a:t>
            </a:r>
            <a:r>
              <a:rPr lang="en-US" sz="2200" dirty="0" smtClean="0"/>
              <a:t>friends like usual informal CHAT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Breath </a:t>
            </a:r>
            <a:r>
              <a:rPr lang="en-US" sz="2200" dirty="0" smtClean="0"/>
              <a:t>deeply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The first few minutes are the worst if you handle them then after that everything will go on </a:t>
            </a:r>
            <a:r>
              <a:rPr lang="en-US" sz="2200" dirty="0" smtClean="0"/>
              <a:t>smoothly</a:t>
            </a: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That Final and Foremost point is that </a:t>
            </a:r>
            <a:r>
              <a:rPr lang="en-US" sz="2800" b="1" i="1" u="sng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PRACTICE</a:t>
            </a:r>
            <a:r>
              <a:rPr lang="en-US" sz="4400" b="1" i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i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,</a:t>
            </a:r>
            <a:r>
              <a:rPr lang="en-US" sz="4400" b="1" i="1" u="sng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u="sng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PRACTICE</a:t>
            </a:r>
            <a:r>
              <a:rPr lang="en-US" sz="2800" b="1" i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smtClean="0"/>
              <a:t>and </a:t>
            </a:r>
            <a:r>
              <a:rPr lang="en-US" sz="2800" b="1" i="1" u="sng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PRACTICE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91640" y="617220"/>
            <a:ext cx="8676249" cy="0"/>
          </a:xfrm>
          <a:prstGeom prst="line">
            <a:avLst/>
          </a:prstGeom>
          <a:ln cmpd="sng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3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615" y="649867"/>
            <a:ext cx="9461700" cy="1280890"/>
          </a:xfrm>
        </p:spPr>
        <p:txBody>
          <a:bodyPr/>
          <a:lstStyle/>
          <a:p>
            <a:r>
              <a:rPr lang="en-US" b="1" u="sng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How to make a Good Oral Presentation</a:t>
            </a:r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?</a:t>
            </a:r>
            <a:endParaRPr lang="en-US" b="1" u="sng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680" y="1677643"/>
            <a:ext cx="10299728" cy="54958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u="sng" dirty="0" smtClean="0"/>
              <a:t>Conquering Stage Fright</a:t>
            </a:r>
          </a:p>
          <a:p>
            <a:pPr lvl="1"/>
            <a:r>
              <a:rPr lang="en-US" sz="2200" dirty="0" smtClean="0"/>
              <a:t>Some amount of stage fright </a:t>
            </a:r>
            <a:r>
              <a:rPr lang="en-US" sz="2200" dirty="0" smtClean="0"/>
              <a:t>is always useful, but the too much of anything is a </a:t>
            </a:r>
            <a:r>
              <a:rPr lang="en-US" sz="2200" b="1" i="1" dirty="0" smtClean="0"/>
              <a:t>curse.</a:t>
            </a:r>
            <a:r>
              <a:rPr lang="en-US" sz="2200" dirty="0" smtClean="0"/>
              <a:t>  </a:t>
            </a:r>
            <a:endParaRPr lang="en-US" sz="2200" dirty="0" smtClean="0"/>
          </a:p>
          <a:p>
            <a:pPr lvl="1"/>
            <a:r>
              <a:rPr lang="en-US" sz="2200" dirty="0" smtClean="0"/>
              <a:t>The main reason is that we are not familiar to speak in public.</a:t>
            </a:r>
          </a:p>
          <a:p>
            <a:pPr lvl="1"/>
            <a:r>
              <a:rPr lang="en-US" sz="2200" dirty="0" smtClean="0"/>
              <a:t>Know your subject thoroughly.</a:t>
            </a:r>
            <a:endParaRPr lang="en-US" sz="2200" dirty="0"/>
          </a:p>
          <a:p>
            <a:pPr marL="514350" indent="-457200">
              <a:buFont typeface="+mj-lt"/>
              <a:buAutoNum type="arabicPeriod"/>
            </a:pPr>
            <a:r>
              <a:rPr lang="en-US" sz="2400" u="sng" dirty="0" smtClean="0"/>
              <a:t>Content Of The Presentation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Focus on the message and not the medium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u="sng" dirty="0" smtClean="0"/>
              <a:t>View The Menu</a:t>
            </a:r>
            <a:endParaRPr lang="en-US" sz="2400" u="sng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/>
              <a:t>Welcome your audience by greeting them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/>
              <a:t>Tell them in briefly what you are going to perform.</a:t>
            </a:r>
          </a:p>
          <a:p>
            <a:pPr marL="457200"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123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615" y="675625"/>
            <a:ext cx="9461700" cy="1280890"/>
          </a:xfrm>
        </p:spPr>
        <p:txBody>
          <a:bodyPr/>
          <a:lstStyle/>
          <a:p>
            <a:r>
              <a:rPr lang="en-US" b="1" u="sng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How to make a Good Oral Presentation</a:t>
            </a:r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?</a:t>
            </a:r>
            <a:endParaRPr lang="en-US" b="1" u="sng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438" y="1832191"/>
            <a:ext cx="9414864" cy="549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4.	Master </a:t>
            </a:r>
            <a:r>
              <a:rPr lang="en-US" sz="2400" dirty="0"/>
              <a:t>y</a:t>
            </a:r>
            <a:r>
              <a:rPr lang="en-US" sz="2400" dirty="0" smtClean="0"/>
              <a:t>our material</a:t>
            </a:r>
            <a:endParaRPr lang="en-US" sz="2200" dirty="0" smtClean="0"/>
          </a:p>
          <a:p>
            <a:pPr lvl="1"/>
            <a:r>
              <a:rPr lang="en-US" sz="2200" dirty="0" smtClean="0"/>
              <a:t>Practice your speech or </a:t>
            </a:r>
            <a:r>
              <a:rPr lang="en-US" sz="2200" dirty="0" smtClean="0"/>
              <a:t>presentation</a:t>
            </a:r>
          </a:p>
          <a:p>
            <a:pPr lvl="1"/>
            <a:r>
              <a:rPr lang="en-US" sz="2200" dirty="0" smtClean="0"/>
              <a:t>You should be clear about the points you are going to deal with, with a little of </a:t>
            </a:r>
            <a:r>
              <a:rPr lang="en-US" sz="2200" dirty="0" err="1" smtClean="0"/>
              <a:t>humour</a:t>
            </a:r>
            <a:r>
              <a:rPr lang="en-US" sz="2200" dirty="0" smtClean="0"/>
              <a:t> in your speech.</a:t>
            </a:r>
            <a:endParaRPr lang="en-US" sz="2200" dirty="0" smtClean="0"/>
          </a:p>
          <a:p>
            <a:pPr marL="514350" indent="-457200">
              <a:buAutoNum type="arabicPeriod" startAt="5"/>
            </a:pPr>
            <a:r>
              <a:rPr lang="en-US" sz="2400" dirty="0" smtClean="0"/>
              <a:t>Calm Your Mind</a:t>
            </a:r>
            <a:endParaRPr lang="en-US" sz="2400" u="sng" dirty="0"/>
          </a:p>
          <a:p>
            <a:pPr lvl="1"/>
            <a:r>
              <a:rPr lang="en-US" sz="2000" dirty="0" smtClean="0"/>
              <a:t>Engage yourself in exercises to release </a:t>
            </a:r>
            <a:r>
              <a:rPr lang="en-US" sz="2000" dirty="0" smtClean="0"/>
              <a:t>tension</a:t>
            </a:r>
          </a:p>
          <a:p>
            <a:pPr lvl="1"/>
            <a:r>
              <a:rPr lang="en-US" sz="2000" dirty="0" smtClean="0"/>
              <a:t>Try to engage the audience into your topic.</a:t>
            </a:r>
            <a:endParaRPr lang="en-US" sz="2000" dirty="0" smtClean="0"/>
          </a:p>
          <a:p>
            <a:pPr marL="57150" indent="0">
              <a:buNone/>
            </a:pPr>
            <a:r>
              <a:rPr lang="en-US" sz="2400" dirty="0" smtClean="0"/>
              <a:t>6.	Turn Nervousness into Positive Energy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Nervous energy is an asset to you. Harness it, and transform it into vitality and enthusiasm.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457200"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138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945" y="509810"/>
            <a:ext cx="9088535" cy="1280890"/>
          </a:xfrm>
        </p:spPr>
        <p:txBody>
          <a:bodyPr>
            <a:normAutofit/>
          </a:bodyPr>
          <a:lstStyle/>
          <a:p>
            <a:r>
              <a:rPr lang="en-US" sz="4400" b="1" i="1" u="sng" dirty="0" smtClean="0">
                <a:solidFill>
                  <a:srgbClr val="FF0000"/>
                </a:solidFill>
              </a:rPr>
              <a:t>STRUCTURE OF THE PRESENTATION</a:t>
            </a:r>
            <a:endParaRPr lang="en-US" sz="4400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944" y="1531620"/>
            <a:ext cx="9699739" cy="5326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				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91640" y="617220"/>
            <a:ext cx="8760655" cy="0"/>
          </a:xfrm>
          <a:prstGeom prst="line">
            <a:avLst/>
          </a:prstGeom>
          <a:ln cmpd="sng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841674" y="1898110"/>
            <a:ext cx="7484012" cy="1228910"/>
          </a:xfrm>
          <a:prstGeom prst="roundRect">
            <a:avLst/>
          </a:prstGeom>
          <a:solidFill>
            <a:srgbClr val="BB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33048" y="1759223"/>
            <a:ext cx="2700995" cy="15466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5250" y="2158290"/>
            <a:ext cx="2658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2847899" y="3526087"/>
            <a:ext cx="7484012" cy="1228910"/>
          </a:xfrm>
          <a:prstGeom prst="roundRect">
            <a:avLst/>
          </a:prstGeom>
          <a:solidFill>
            <a:srgbClr val="8BE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39273" y="3387200"/>
            <a:ext cx="2700995" cy="1546684"/>
          </a:xfrm>
          <a:prstGeom prst="roundRect">
            <a:avLst/>
          </a:prstGeom>
          <a:solidFill>
            <a:srgbClr val="5EC3EC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1475" y="3786267"/>
            <a:ext cx="2658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Body</a:t>
            </a:r>
            <a:endParaRPr lang="en-US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1674" y="5233828"/>
            <a:ext cx="7484012" cy="1228910"/>
          </a:xfrm>
          <a:prstGeom prst="roundRect">
            <a:avLst/>
          </a:prstGeom>
          <a:solidFill>
            <a:srgbClr val="41F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33048" y="5094941"/>
            <a:ext cx="2700995" cy="1546684"/>
          </a:xfrm>
          <a:prstGeom prst="roundRect">
            <a:avLst/>
          </a:prstGeom>
          <a:solidFill>
            <a:srgbClr val="1BA4DB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5250" y="5494008"/>
            <a:ext cx="2658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376245" y="2283977"/>
            <a:ext cx="67665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Introduce the </a:t>
            </a:r>
            <a:r>
              <a:rPr lang="en-US" dirty="0" err="1" smtClean="0"/>
              <a:t>Topicc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76245" y="3678018"/>
            <a:ext cx="6949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detail information to the audience about the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questions to raise the interest i.e. involve the audience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34043" y="5332951"/>
            <a:ext cx="6808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State the goal and uses of the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Leave the audience with a positive feeling about you and your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604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Comic Sans MS</vt:lpstr>
      <vt:lpstr>Wingdings</vt:lpstr>
      <vt:lpstr>Wingdings 3</vt:lpstr>
      <vt:lpstr>Wisp</vt:lpstr>
      <vt:lpstr>ORAL PRESENTATION</vt:lpstr>
      <vt:lpstr>Agenda :</vt:lpstr>
      <vt:lpstr>-: Oral Presentation :-</vt:lpstr>
      <vt:lpstr>Mechanism of Oral Presentation.</vt:lpstr>
      <vt:lpstr>Barriers to effective presentation</vt:lpstr>
      <vt:lpstr>Secrets to Overcoming the FEAR</vt:lpstr>
      <vt:lpstr>How to make a Good Oral Presentation ?</vt:lpstr>
      <vt:lpstr>How to make a Good Oral Presentation ?</vt:lpstr>
      <vt:lpstr>STRUCTURE OF THE PRESENTATION</vt:lpstr>
      <vt:lpstr>Remembering the 4P’s  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:</dc:title>
  <dc:creator>dell</dc:creator>
  <cp:lastModifiedBy>dell</cp:lastModifiedBy>
  <cp:revision>52</cp:revision>
  <cp:lastPrinted>2024-01-18T10:43:11Z</cp:lastPrinted>
  <dcterms:created xsi:type="dcterms:W3CDTF">2023-03-22T06:08:00Z</dcterms:created>
  <dcterms:modified xsi:type="dcterms:W3CDTF">2024-02-20T16:44:49Z</dcterms:modified>
</cp:coreProperties>
</file>