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sldIdLst>
    <p:sldId id="278" r:id="rId5"/>
    <p:sldId id="279" r:id="rId6"/>
    <p:sldId id="280" r:id="rId7"/>
    <p:sldId id="294" r:id="rId8"/>
    <p:sldId id="296" r:id="rId9"/>
    <p:sldId id="297" r:id="rId10"/>
    <p:sldId id="295" r:id="rId11"/>
    <p:sldId id="298" r:id="rId12"/>
    <p:sldId id="299" r:id="rId13"/>
    <p:sldId id="300" r:id="rId14"/>
    <p:sldId id="301" r:id="rId15"/>
    <p:sldId id="302" r:id="rId16"/>
    <p:sldId id="303" r:id="rId17"/>
    <p:sldId id="293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 snapToObjects="1">
      <p:cViewPr varScale="1">
        <p:scale>
          <a:sx n="81" d="100"/>
          <a:sy n="81" d="100"/>
        </p:scale>
        <p:origin x="754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4894" y="1655602"/>
            <a:ext cx="6248400" cy="1225296"/>
          </a:xfrm>
        </p:spPr>
        <p:txBody>
          <a:bodyPr/>
          <a:lstStyle/>
          <a:p>
            <a:r>
              <a:rPr lang="en-US" dirty="0"/>
              <a:t>Effective communication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Himanshu Singh</a:t>
            </a:r>
          </a:p>
          <a:p>
            <a:r>
              <a:rPr lang="en-US" dirty="0"/>
              <a:t>(M.Sc. CS 1</a:t>
            </a:r>
            <a:r>
              <a:rPr lang="en-US" baseline="30000" dirty="0"/>
              <a:t>st</a:t>
            </a:r>
            <a:r>
              <a:rPr lang="en-US" dirty="0"/>
              <a:t> sem.)</a:t>
            </a:r>
          </a:p>
          <a:p>
            <a:r>
              <a:rPr lang="en-US" dirty="0"/>
              <a:t>23419CMP008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1616-7A2E-05B5-A32D-B39C876D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2276856"/>
            <a:ext cx="6927566" cy="768096"/>
          </a:xfrm>
        </p:spPr>
        <p:txBody>
          <a:bodyPr/>
          <a:lstStyle/>
          <a:p>
            <a:r>
              <a:rPr lang="en-IN" dirty="0"/>
              <a:t>Miscommunication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EFD9-59FD-A0EB-AA9F-EF77861D4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/>
              <a:t>If Communication is action/transaction, so miscommunication can be viewed as instances of action/transaction failure.</a:t>
            </a:r>
          </a:p>
          <a:p>
            <a:pPr algn="ctr"/>
            <a:r>
              <a:rPr lang="en-IN" sz="1600" dirty="0"/>
              <a:t>“When the speaker fails to produce the intended effect.”</a:t>
            </a:r>
          </a:p>
          <a:p>
            <a:r>
              <a:rPr lang="en-IN" sz="1600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The unintentional transmission of incorrect or unclear messages.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Can lead to misunderstandings, conflict, and negative outcomes.</a:t>
            </a:r>
            <a:endParaRPr lang="en-IN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05C04-CB36-DC28-52DB-82C2A865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Effective 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E8D27-7DCD-4ABC-4BA5-895F7D37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0" name="Picture 2" descr="4,153 Miscommunication Images, Stock Photos, 3D objects ...">
            <a:extLst>
              <a:ext uri="{FF2B5EF4-FFF2-40B4-BE49-F238E27FC236}">
                <a16:creationId xmlns:a16="http://schemas.microsoft.com/office/drawing/2014/main" id="{549C19CE-1484-8170-D425-0606CF51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222" y="3428999"/>
            <a:ext cx="3463739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43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2D6B-E959-3A79-A7E9-5E3FBE80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32104"/>
            <a:ext cx="10671048" cy="768096"/>
          </a:xfrm>
        </p:spPr>
        <p:txBody>
          <a:bodyPr>
            <a:normAutofit fontScale="90000"/>
          </a:bodyPr>
          <a:lstStyle/>
          <a:p>
            <a:r>
              <a:rPr lang="en-IN" dirty="0"/>
              <a:t>Strategies for mitigating miscommunication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2CDD7-E26B-F84B-5B9B-604317B1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Effective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3A30A-F501-F450-A745-DBC81569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C1C230-3123-D667-99BD-8F8985AF8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146446"/>
              </p:ext>
            </p:extLst>
          </p:nvPr>
        </p:nvGraphicFramePr>
        <p:xfrm>
          <a:off x="1187778" y="2529612"/>
          <a:ext cx="10378911" cy="3871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9637">
                  <a:extLst>
                    <a:ext uri="{9D8B030D-6E8A-4147-A177-3AD203B41FA5}">
                      <a16:colId xmlns:a16="http://schemas.microsoft.com/office/drawing/2014/main" val="3650885236"/>
                    </a:ext>
                  </a:extLst>
                </a:gridCol>
                <a:gridCol w="3459637">
                  <a:extLst>
                    <a:ext uri="{9D8B030D-6E8A-4147-A177-3AD203B41FA5}">
                      <a16:colId xmlns:a16="http://schemas.microsoft.com/office/drawing/2014/main" val="1418233485"/>
                    </a:ext>
                  </a:extLst>
                </a:gridCol>
                <a:gridCol w="3459637">
                  <a:extLst>
                    <a:ext uri="{9D8B030D-6E8A-4147-A177-3AD203B41FA5}">
                      <a16:colId xmlns:a16="http://schemas.microsoft.com/office/drawing/2014/main" val="357432438"/>
                    </a:ext>
                  </a:extLst>
                </a:gridCol>
              </a:tblGrid>
              <a:tr h="1290396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sz="2800" dirty="0">
                          <a:solidFill>
                            <a:srgbClr val="C00000"/>
                          </a:solidFill>
                        </a:rPr>
                        <a:t>Clarification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sz="2800" dirty="0">
                          <a:solidFill>
                            <a:srgbClr val="C00000"/>
                          </a:solidFill>
                        </a:rPr>
                        <a:t>Cultural 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sz="2800" dirty="0">
                          <a:solidFill>
                            <a:srgbClr val="C00000"/>
                          </a:solidFill>
                        </a:rPr>
                        <a:t>Feedback Mechanisms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0536"/>
                  </a:ext>
                </a:extLst>
              </a:tr>
              <a:tr h="1290396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Asking questions for better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Awareness &amp; respect for cultural differences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Encouraging open feedback and </a:t>
                      </a:r>
                    </a:p>
                    <a:p>
                      <a:pPr algn="ctr"/>
                      <a:r>
                        <a:rPr lang="en-IN" dirty="0"/>
                        <a:t>Comments.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9484"/>
                  </a:ext>
                </a:extLst>
              </a:tr>
              <a:tr h="12903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Seeking clarification to avoid 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Adaptation of communication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Regular Check-ins to address concerns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474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18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8246-4566-AB15-D754-D21E3046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Guidelines to becoming a Good communicator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B8D3F-49BD-DC05-65E7-FA158B98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Effective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07E91-1693-AE25-A0D5-A31C9905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70712-DC4B-9E0A-DC3E-C32D47D55FF9}"/>
              </a:ext>
            </a:extLst>
          </p:cNvPr>
          <p:cNvSpPr txBox="1"/>
          <p:nvPr/>
        </p:nvSpPr>
        <p:spPr>
          <a:xfrm>
            <a:off x="758952" y="3054285"/>
            <a:ext cx="108360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Adopt an audience- centred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Foster open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Create clean, efficient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Give up Laziness!(Biggest RED flag)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Be Ethical in your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06405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4C5828-79A5-69A1-8CA8-D38DFC04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Effective Communication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E6168-0A52-E8BA-15A2-3F47AB4E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C1D17-FD23-2FE5-0F50-1616162C902A}"/>
              </a:ext>
            </a:extLst>
          </p:cNvPr>
          <p:cNvSpPr txBox="1"/>
          <p:nvPr/>
        </p:nvSpPr>
        <p:spPr>
          <a:xfrm>
            <a:off x="2253210" y="1553065"/>
            <a:ext cx="7685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C00000"/>
                </a:solidFill>
                <a:effectLst/>
                <a:latin typeface="Google Sans"/>
              </a:rPr>
              <a:t>“If you can't communicate and talk to other people and get across your ideas, you're giving up your potential.”</a:t>
            </a:r>
          </a:p>
          <a:p>
            <a:r>
              <a:rPr lang="en-US" dirty="0">
                <a:solidFill>
                  <a:srgbClr val="C00000"/>
                </a:solidFill>
                <a:latin typeface="Google Sans"/>
              </a:rPr>
              <a:t>                                    </a:t>
            </a:r>
          </a:p>
          <a:p>
            <a:r>
              <a:rPr lang="en-US" dirty="0">
                <a:solidFill>
                  <a:srgbClr val="C00000"/>
                </a:solidFill>
                <a:latin typeface="Google Sans"/>
              </a:rPr>
              <a:t>                                                                                                             -Warren Buffet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3074" name="Picture 2" descr="Miscommunication hi-res stock photography and images - Alamy">
            <a:extLst>
              <a:ext uri="{FF2B5EF4-FFF2-40B4-BE49-F238E27FC236}">
                <a16:creationId xmlns:a16="http://schemas.microsoft.com/office/drawing/2014/main" id="{BE57060A-2262-37A9-4E0E-C46B3616C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2856321"/>
            <a:ext cx="7759700" cy="44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686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75103"/>
            <a:ext cx="4798338" cy="1324277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573" y="4706911"/>
            <a:ext cx="4568953" cy="2176272"/>
          </a:xfrm>
        </p:spPr>
        <p:txBody>
          <a:bodyPr/>
          <a:lstStyle/>
          <a:p>
            <a:r>
              <a:rPr lang="en-US" dirty="0"/>
              <a:t>Himanshu Singh</a:t>
            </a:r>
          </a:p>
          <a:p>
            <a:r>
              <a:rPr lang="en-US" dirty="0"/>
              <a:t>himanshushps33@gmail.com</a:t>
            </a:r>
          </a:p>
          <a:p>
            <a:r>
              <a:rPr lang="en-US" dirty="0"/>
              <a:t>github.com/HimanshuSinghasDS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FE562-C128-D1A7-C5C0-ADB8251A3CDF}"/>
              </a:ext>
            </a:extLst>
          </p:cNvPr>
          <p:cNvSpPr txBox="1"/>
          <p:nvPr/>
        </p:nvSpPr>
        <p:spPr>
          <a:xfrm>
            <a:off x="7892592" y="3937470"/>
            <a:ext cx="60944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1"/>
            <a:ext cx="6021772" cy="3468803"/>
          </a:xfrm>
        </p:spPr>
        <p:txBody>
          <a:bodyPr/>
          <a:lstStyle/>
          <a:p>
            <a:r>
              <a:rPr lang="en-US" dirty="0"/>
              <a:t>What is Communication?</a:t>
            </a:r>
          </a:p>
          <a:p>
            <a:r>
              <a:rPr lang="en-US" dirty="0"/>
              <a:t>Effective Communication</a:t>
            </a:r>
          </a:p>
          <a:p>
            <a:r>
              <a:rPr lang="en-US" dirty="0"/>
              <a:t>​Barriers of Effective Communication</a:t>
            </a:r>
          </a:p>
          <a:p>
            <a:r>
              <a:rPr lang="en-US" dirty="0"/>
              <a:t>Miscommunication</a:t>
            </a:r>
          </a:p>
          <a:p>
            <a:r>
              <a:rPr lang="en-US" dirty="0"/>
              <a:t>​Strategies for Mitigating Miscommunication</a:t>
            </a:r>
          </a:p>
          <a:p>
            <a:r>
              <a:rPr lang="en-US" dirty="0"/>
              <a:t>Guidelines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1783797"/>
            <a:ext cx="6766560" cy="768096"/>
          </a:xfrm>
        </p:spPr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117" y="3222752"/>
            <a:ext cx="6598023" cy="270052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sk-SK" sz="1600" dirty="0"/>
              <a:t>The process by which people exchange information or express their thoughts and feelings.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sk-SK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sk-SK" sz="1600" dirty="0"/>
              <a:t>Whereas, Communication skills are the ability to use language(receptive) and express(expressive) information.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sk-SK" sz="1600" dirty="0"/>
              <a:t>Receptive- Verbal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sk-SK" sz="1600" dirty="0"/>
              <a:t>Expressive- Non Verbal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sk-SK" sz="1600" dirty="0"/>
          </a:p>
          <a:p>
            <a:r>
              <a:rPr lang="en-US" altLang="sk-SK" sz="1600" dirty="0"/>
              <a:t>       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Effective Communication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96486BA1-DF78-D764-7EAC-57C5E2345C71}"/>
              </a:ext>
            </a:extLst>
          </p:cNvPr>
          <p:cNvGrpSpPr>
            <a:grpSpLocks/>
          </p:cNvGrpSpPr>
          <p:nvPr/>
        </p:nvGrpSpPr>
        <p:grpSpPr bwMode="auto">
          <a:xfrm>
            <a:off x="0" y="3429000"/>
            <a:ext cx="4679950" cy="3332162"/>
            <a:chOff x="2644" y="1522"/>
            <a:chExt cx="2948" cy="2099"/>
          </a:xfrm>
        </p:grpSpPr>
        <p:pic>
          <p:nvPicPr>
            <p:cNvPr id="5" name="Picture 5" descr="shannon_weaver_penguins">
              <a:extLst>
                <a:ext uri="{FF2B5EF4-FFF2-40B4-BE49-F238E27FC236}">
                  <a16:creationId xmlns:a16="http://schemas.microsoft.com/office/drawing/2014/main" id="{2474B967-B31D-5F1C-71DD-FFBF8CE5B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44" y="1522"/>
              <a:ext cx="2948" cy="2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25B3EB98-E3B0-800A-1D69-55496F77D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" y="3093"/>
              <a:ext cx="69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 b="1" dirty="0"/>
                <a:t>Assumptions </a:t>
              </a:r>
            </a:p>
            <a:p>
              <a:r>
                <a:rPr lang="en-US" sz="1000" b="1" dirty="0"/>
                <a:t>Fatigue </a:t>
              </a:r>
            </a:p>
            <a:p>
              <a:r>
                <a:rPr lang="en-US" sz="1000" b="1" dirty="0"/>
                <a:t>Distractions 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037A-27DF-FF7C-C9A9-B963D432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768096"/>
          </a:xfrm>
        </p:spPr>
        <p:txBody>
          <a:bodyPr/>
          <a:lstStyle/>
          <a:p>
            <a:r>
              <a:rPr lang="en-IN" dirty="0"/>
              <a:t>Communication through formal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7EA9-CFA3-7304-4953-E202AA25D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213" y="1788280"/>
            <a:ext cx="11119104" cy="443484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Manager to Employee                                                                                         Employee to Manager</a:t>
            </a:r>
          </a:p>
          <a:p>
            <a:pPr marL="0" indent="0">
              <a:buNone/>
            </a:pPr>
            <a:r>
              <a:rPr lang="en-IN" dirty="0"/>
              <a:t>                   i.e. Job plans, Company                                                                                   i.e. feedback, progress reports</a:t>
            </a:r>
          </a:p>
          <a:p>
            <a:pPr marL="0" indent="0">
              <a:buNone/>
            </a:pPr>
            <a:r>
              <a:rPr lang="en-IN" dirty="0"/>
              <a:t>                        goals etc        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0B578-C65F-F0C4-8014-ED6AABFF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Effective 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CB940-4D50-AB4B-088C-FE0AB890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CAAD18-08D7-A231-BEB1-D78636106167}"/>
              </a:ext>
            </a:extLst>
          </p:cNvPr>
          <p:cNvSpPr/>
          <p:nvPr/>
        </p:nvSpPr>
        <p:spPr>
          <a:xfrm>
            <a:off x="5056094" y="2537012"/>
            <a:ext cx="2142565" cy="768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Horizontal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42DCCE-991D-03BF-C44D-16712DAB40A8}"/>
              </a:ext>
            </a:extLst>
          </p:cNvPr>
          <p:cNvSpPr/>
          <p:nvPr/>
        </p:nvSpPr>
        <p:spPr>
          <a:xfrm>
            <a:off x="1452283" y="3552444"/>
            <a:ext cx="2142565" cy="768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Downwards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0CE62D-7A5F-2ACC-7DEB-8C0CF928AEE3}"/>
              </a:ext>
            </a:extLst>
          </p:cNvPr>
          <p:cNvSpPr/>
          <p:nvPr/>
        </p:nvSpPr>
        <p:spPr>
          <a:xfrm>
            <a:off x="8722660" y="3552444"/>
            <a:ext cx="2142565" cy="768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Upwards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ED08D2-052E-7E9E-A55D-F4DEC0C06E4E}"/>
              </a:ext>
            </a:extLst>
          </p:cNvPr>
          <p:cNvCxnSpPr>
            <a:endCxn id="6" idx="1"/>
          </p:cNvCxnSpPr>
          <p:nvPr/>
        </p:nvCxnSpPr>
        <p:spPr>
          <a:xfrm>
            <a:off x="2384612" y="2921060"/>
            <a:ext cx="2671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736D94-A6CB-DBBA-A37A-746F270FB2EF}"/>
              </a:ext>
            </a:extLst>
          </p:cNvPr>
          <p:cNvCxnSpPr/>
          <p:nvPr/>
        </p:nvCxnSpPr>
        <p:spPr>
          <a:xfrm>
            <a:off x="7198659" y="2921060"/>
            <a:ext cx="2671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500DC0-9407-9976-DF69-5411BB2B0636}"/>
              </a:ext>
            </a:extLst>
          </p:cNvPr>
          <p:cNvCxnSpPr/>
          <p:nvPr/>
        </p:nvCxnSpPr>
        <p:spPr>
          <a:xfrm>
            <a:off x="2384612" y="2921060"/>
            <a:ext cx="0" cy="631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A29904-6C3C-C6D4-894C-053B44E767E6}"/>
              </a:ext>
            </a:extLst>
          </p:cNvPr>
          <p:cNvCxnSpPr/>
          <p:nvPr/>
        </p:nvCxnSpPr>
        <p:spPr>
          <a:xfrm>
            <a:off x="9870141" y="2921060"/>
            <a:ext cx="0" cy="631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3D0E5E-A8DA-E433-D957-D25DF7CF271C}"/>
              </a:ext>
            </a:extLst>
          </p:cNvPr>
          <p:cNvCxnSpPr/>
          <p:nvPr/>
        </p:nvCxnSpPr>
        <p:spPr>
          <a:xfrm>
            <a:off x="4007224" y="3936492"/>
            <a:ext cx="40430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98E228-732F-2774-4DE4-6CC9B4E4B7E4}"/>
              </a:ext>
            </a:extLst>
          </p:cNvPr>
          <p:cNvCxnSpPr/>
          <p:nvPr/>
        </p:nvCxnSpPr>
        <p:spPr>
          <a:xfrm>
            <a:off x="2384612" y="4320540"/>
            <a:ext cx="0" cy="52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2D7725-D33D-2A68-44C8-300052BBF1E2}"/>
              </a:ext>
            </a:extLst>
          </p:cNvPr>
          <p:cNvCxnSpPr>
            <a:cxnSpLocks/>
          </p:cNvCxnSpPr>
          <p:nvPr/>
        </p:nvCxnSpPr>
        <p:spPr>
          <a:xfrm flipH="1" flipV="1">
            <a:off x="9793942" y="4320540"/>
            <a:ext cx="1" cy="52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80B72F-EE70-F886-D32B-E6E77702098B}"/>
              </a:ext>
            </a:extLst>
          </p:cNvPr>
          <p:cNvSpPr txBox="1"/>
          <p:nvPr/>
        </p:nvSpPr>
        <p:spPr>
          <a:xfrm>
            <a:off x="5154706" y="3567160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202C8F"/>
                </a:solidFill>
              </a:rPr>
              <a:t>Among Employee</a:t>
            </a:r>
          </a:p>
        </p:txBody>
      </p:sp>
    </p:spTree>
    <p:extLst>
      <p:ext uri="{BB962C8B-B14F-4D97-AF65-F5344CB8AC3E}">
        <p14:creationId xmlns:p14="http://schemas.microsoft.com/office/powerpoint/2010/main" val="8838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8388-959A-39A3-12FD-AD28C892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Effective Communication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CD85C-7955-AC9C-EE6D-9B20C52B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Effective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196CB-FF37-B4E5-25E3-DCEFE7A8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C1B401-601B-5E55-6D9B-60BEF38FE653}"/>
              </a:ext>
            </a:extLst>
          </p:cNvPr>
          <p:cNvSpPr txBox="1"/>
          <p:nvPr/>
        </p:nvSpPr>
        <p:spPr>
          <a:xfrm>
            <a:off x="758952" y="2545976"/>
            <a:ext cx="937116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Definition:</a:t>
            </a:r>
            <a:endParaRPr lang="en-IN" b="1" u="sng" dirty="0"/>
          </a:p>
          <a:p>
            <a:r>
              <a:rPr lang="en-IN" dirty="0"/>
              <a:t>“Effective Communication is the communication which produces intended or desired results/</a:t>
            </a:r>
          </a:p>
          <a:p>
            <a:r>
              <a:rPr lang="en-IN" dirty="0"/>
              <a:t>Outcomes.”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Effective Communication is a two way process- sending the right message and to right person or entity.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It is important to know the psychology of the people you are interacting with for communication to be effective.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Effective when it permeates every aspect of an organization.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88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CAB2E7-3B92-D9F3-5C9B-663268C5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Effective Communication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0FC672-0FF9-EA49-E2E9-6487D344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00D76E-75FC-0A28-7760-68815883BD3D}"/>
              </a:ext>
            </a:extLst>
          </p:cNvPr>
          <p:cNvSpPr txBox="1">
            <a:spLocks noChangeArrowheads="1"/>
          </p:cNvSpPr>
          <p:nvPr/>
        </p:nvSpPr>
        <p:spPr>
          <a:xfrm>
            <a:off x="170329" y="876300"/>
            <a:ext cx="11851342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Standards of Effective Communication</a:t>
            </a:r>
          </a:p>
        </p:txBody>
      </p:sp>
      <p:pic>
        <p:nvPicPr>
          <p:cNvPr id="5" name="Picture 6" descr="brief">
            <a:extLst>
              <a:ext uri="{FF2B5EF4-FFF2-40B4-BE49-F238E27FC236}">
                <a16:creationId xmlns:a16="http://schemas.microsoft.com/office/drawing/2014/main" id="{F64D7FD9-C6A7-7C51-860C-CA960DE93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9860" y="1672291"/>
            <a:ext cx="24003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clear">
            <a:extLst>
              <a:ext uri="{FF2B5EF4-FFF2-40B4-BE49-F238E27FC236}">
                <a16:creationId xmlns:a16="http://schemas.microsoft.com/office/drawing/2014/main" id="{3CE9E2FC-4190-2CBC-7A7D-470C45A3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9894" y="1516390"/>
            <a:ext cx="2889250" cy="293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timely">
            <a:extLst>
              <a:ext uri="{FF2B5EF4-FFF2-40B4-BE49-F238E27FC236}">
                <a16:creationId xmlns:a16="http://schemas.microsoft.com/office/drawing/2014/main" id="{5251136A-1AFF-E285-B91A-F1F18C2F1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9090" y="4248150"/>
            <a:ext cx="41814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9F82AF-2AAF-1D52-D95C-404ED48BC05D}"/>
              </a:ext>
            </a:extLst>
          </p:cNvPr>
          <p:cNvSpPr txBox="1"/>
          <p:nvPr/>
        </p:nvSpPr>
        <p:spPr>
          <a:xfrm>
            <a:off x="4105835" y="1954306"/>
            <a:ext cx="131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Brief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4B916-7E67-2D41-977D-8E9B9197B23A}"/>
              </a:ext>
            </a:extLst>
          </p:cNvPr>
          <p:cNvSpPr txBox="1"/>
          <p:nvPr/>
        </p:nvSpPr>
        <p:spPr>
          <a:xfrm>
            <a:off x="8549894" y="1864659"/>
            <a:ext cx="150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Clear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DE9243-2A8B-CC23-41F9-A12DF12576B5}"/>
              </a:ext>
            </a:extLst>
          </p:cNvPr>
          <p:cNvSpPr txBox="1"/>
          <p:nvPr/>
        </p:nvSpPr>
        <p:spPr>
          <a:xfrm>
            <a:off x="5002306" y="4448502"/>
            <a:ext cx="172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Timely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BDC5A-1B39-6D9C-DF89-E0B7E8000577}"/>
              </a:ext>
            </a:extLst>
          </p:cNvPr>
          <p:cNvSpPr txBox="1"/>
          <p:nvPr/>
        </p:nvSpPr>
        <p:spPr>
          <a:xfrm>
            <a:off x="873223" y="3358940"/>
            <a:ext cx="3182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</a:rPr>
              <a:t>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</a:rPr>
              <a:t>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</a:rPr>
              <a:t>Brief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</a:rPr>
              <a:t>Timely</a:t>
            </a:r>
          </a:p>
        </p:txBody>
      </p:sp>
    </p:spTree>
    <p:extLst>
      <p:ext uri="{BB962C8B-B14F-4D97-AF65-F5344CB8AC3E}">
        <p14:creationId xmlns:p14="http://schemas.microsoft.com/office/powerpoint/2010/main" val="50782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6F30-23A6-319C-BA58-ED7B5134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3" y="1216152"/>
            <a:ext cx="11134165" cy="76809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7 C’S OF Effective COMMUNICATION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25340-2782-B8B7-369B-5157746C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Effective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34DAD-BA8B-4A17-4AB7-692A1D59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98090-8405-194A-6BE7-86366D9E6BB8}"/>
              </a:ext>
            </a:extLst>
          </p:cNvPr>
          <p:cNvSpPr txBox="1"/>
          <p:nvPr/>
        </p:nvSpPr>
        <p:spPr>
          <a:xfrm>
            <a:off x="621792" y="2214282"/>
            <a:ext cx="107454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latin typeface="Arial Rounded MT Bold" panose="020F0704030504030204" pitchFamily="34" charset="0"/>
              </a:rPr>
              <a:t> Completeness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latin typeface="Arial Rounded MT Bold" panose="020F0704030504030204" pitchFamily="34" charset="0"/>
              </a:rPr>
              <a:t> Conciseness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latin typeface="Arial Rounded MT Bold" panose="020F0704030504030204" pitchFamily="34" charset="0"/>
              </a:rPr>
              <a:t> Consideration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latin typeface="Arial Rounded MT Bold" panose="020F0704030504030204" pitchFamily="34" charset="0"/>
              </a:rPr>
              <a:t> Clarity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latin typeface="Arial Rounded MT Bold" panose="020F0704030504030204" pitchFamily="34" charset="0"/>
              </a:rPr>
              <a:t> Concreteness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latin typeface="Arial Rounded MT Bold" panose="020F0704030504030204" pitchFamily="34" charset="0"/>
              </a:rPr>
              <a:t> Courtesy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latin typeface="Arial Rounded MT Bold" panose="020F0704030504030204" pitchFamily="34" charset="0"/>
              </a:rPr>
              <a:t> Correctness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1184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2A852C-9A11-FD60-717B-52ADF795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Effective Communication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313E4A-9FA2-9EFB-574F-316769A6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318DA8-9692-B4BC-190C-BC70D4C5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28" y="594360"/>
            <a:ext cx="8165592" cy="768096"/>
          </a:xfrm>
        </p:spPr>
        <p:txBody>
          <a:bodyPr/>
          <a:lstStyle/>
          <a:p>
            <a:r>
              <a:rPr lang="en-IN" dirty="0"/>
              <a:t>Barriers in Effective Communication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100E3C-591E-41CF-21B8-B4767B803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601822"/>
            <a:ext cx="3741928" cy="4306380"/>
          </a:xfrm>
        </p:spPr>
        <p:txBody>
          <a:bodyPr/>
          <a:lstStyle/>
          <a:p>
            <a:pPr marL="0" indent="0" algn="ctr">
              <a:buNone/>
            </a:pPr>
            <a:r>
              <a:rPr lang="en-IN" sz="2400" b="1" u="sng" dirty="0"/>
              <a:t>Semantic Barriers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Symbols with different meaning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Badly expressed message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Un-clarified assumption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9ADB5-E385-6DAB-3B3C-807FDCC34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616166"/>
            <a:ext cx="3741928" cy="4306380"/>
          </a:xfrm>
        </p:spPr>
        <p:txBody>
          <a:bodyPr/>
          <a:lstStyle/>
          <a:p>
            <a:pPr marL="0" indent="0" algn="ctr">
              <a:buNone/>
            </a:pPr>
            <a:r>
              <a:rPr lang="en-IN" sz="2400" b="1" u="sng" dirty="0"/>
              <a:t>Emotional or Phycological Barriers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Premature evolution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Inattention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Loss of transmission &amp; poor retention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0696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2A852C-9A11-FD60-717B-52ADF795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Effective Communication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313E4A-9FA2-9EFB-574F-316769A6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318DA8-9692-B4BC-190C-BC70D4C5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28" y="594360"/>
            <a:ext cx="8165592" cy="768096"/>
          </a:xfrm>
        </p:spPr>
        <p:txBody>
          <a:bodyPr/>
          <a:lstStyle/>
          <a:p>
            <a:r>
              <a:rPr lang="en-IN" dirty="0"/>
              <a:t>Barriers in Effective Communication</a:t>
            </a:r>
            <a:r>
              <a:rPr lang="en-IN" sz="3200" dirty="0">
                <a:latin typeface="+mn-lt"/>
              </a:rPr>
              <a:t>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100E3C-591E-41CF-21B8-B4767B803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682241"/>
            <a:ext cx="3741928" cy="4306380"/>
          </a:xfrm>
        </p:spPr>
        <p:txBody>
          <a:bodyPr/>
          <a:lstStyle/>
          <a:p>
            <a:pPr marL="0" indent="0" algn="ctr">
              <a:buNone/>
            </a:pPr>
            <a:r>
              <a:rPr lang="en-IN" sz="2400" b="1" u="sng" dirty="0"/>
              <a:t>Organization Barriers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Status &amp; relation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Organizational rules &amp; regulation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Complexity in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9ADB5-E385-6DAB-3B3C-807FDCC34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667897"/>
            <a:ext cx="3741928" cy="4306380"/>
          </a:xfrm>
        </p:spPr>
        <p:txBody>
          <a:bodyPr/>
          <a:lstStyle/>
          <a:p>
            <a:pPr marL="0" indent="0" algn="ctr">
              <a:buNone/>
            </a:pPr>
            <a:r>
              <a:rPr lang="en-IN" sz="2400" b="1" u="sng" dirty="0"/>
              <a:t>Personal Barriers</a:t>
            </a:r>
          </a:p>
          <a:p>
            <a:pPr marL="0" indent="0" algn="ctr">
              <a:buNone/>
            </a:pPr>
            <a:endParaRPr lang="en-IN" sz="24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Barriers in superior</a:t>
            </a:r>
          </a:p>
          <a:p>
            <a:pPr marL="0" indent="0">
              <a:buNone/>
            </a:pPr>
            <a:r>
              <a:rPr lang="en-IN" sz="2000" dirty="0"/>
              <a:t>Attitude of superior, lack of        time or awareness.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Barriers in subordinates</a:t>
            </a:r>
          </a:p>
          <a:p>
            <a:pPr marL="0" indent="0">
              <a:buNone/>
            </a:pPr>
            <a:r>
              <a:rPr lang="en-IN" sz="2000" dirty="0"/>
              <a:t>Lack of proper initiative, unwillingness to communicate.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6065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openxmlformats.org/package/2006/metadata/core-properties"/>
    <ds:schemaRef ds:uri="http://www.w3.org/XML/1998/namespace"/>
    <ds:schemaRef ds:uri="16c05727-aa75-4e4a-9b5f-8a80a1165891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sharepoint/v3"/>
    <ds:schemaRef ds:uri="230e9df3-be65-4c73-a93b-d1236ebd677e"/>
    <ds:schemaRef ds:uri="71af3243-3dd4-4a8d-8c0d-dd76da1f02a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{0E805144-FBEE-409C-8769-DCAF0266FA3A}tf78438558_win32</Template>
  <TotalTime>783</TotalTime>
  <Words>488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Arial Rounded MT Bold</vt:lpstr>
      <vt:lpstr>Courier New</vt:lpstr>
      <vt:lpstr>Google Sans</vt:lpstr>
      <vt:lpstr>Sabon Next LT</vt:lpstr>
      <vt:lpstr>Wingdings</vt:lpstr>
      <vt:lpstr>Office Theme</vt:lpstr>
      <vt:lpstr>Effective communication </vt:lpstr>
      <vt:lpstr>AGENDA</vt:lpstr>
      <vt:lpstr>Communication</vt:lpstr>
      <vt:lpstr>Communication through formal channel</vt:lpstr>
      <vt:lpstr>Effective Communication</vt:lpstr>
      <vt:lpstr>PowerPoint Presentation</vt:lpstr>
      <vt:lpstr>7 C’S OF Effective COMMUNICATION</vt:lpstr>
      <vt:lpstr>Barriers in Effective Communication</vt:lpstr>
      <vt:lpstr>Barriers in Effective Communication(cont.)</vt:lpstr>
      <vt:lpstr>Miscommunication</vt:lpstr>
      <vt:lpstr>Strategies for mitigating miscommunication</vt:lpstr>
      <vt:lpstr>Guidelines to becoming a Good communicator</vt:lpstr>
      <vt:lpstr>PowerPoint Presentation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communication</dc:title>
  <dc:subject/>
  <dc:creator>himanshu singh</dc:creator>
  <cp:lastModifiedBy>himanshu singh</cp:lastModifiedBy>
  <cp:revision>7</cp:revision>
  <dcterms:created xsi:type="dcterms:W3CDTF">2024-01-18T14:52:27Z</dcterms:created>
  <dcterms:modified xsi:type="dcterms:W3CDTF">2024-02-21T00:36:52Z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_MarkAsFinal">
    <vt:bool>true</vt:bool>
  </property>
</Properties>
</file>