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layfair Display"/>
      <p:regular r:id="rId23"/>
      <p:bold r:id="rId24"/>
      <p:italic r:id="rId25"/>
      <p:boldItalic r:id="rId26"/>
    </p:embeddedFont>
    <p:embeddedFont>
      <p:font typeface="Montserrat"/>
      <p:regular r:id="rId27"/>
      <p:bold r:id="rId28"/>
      <p:italic r:id="rId29"/>
      <p:boldItalic r:id="rId30"/>
    </p:embeddedFont>
    <p:embeddedFont>
      <p:font typeface="Oswald"/>
      <p:regular r:id="rId31"/>
      <p:bold r:id="rId32"/>
    </p:embeddedFont>
    <p:embeddedFont>
      <p:font typeface="Satisfy"/>
      <p:regular r:id="rId33"/>
    </p:embeddedFont>
    <p:embeddedFont>
      <p:font typeface="Caveat SemiBol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fairDisplay-bold.fntdata"/><Relationship Id="rId23" Type="http://schemas.openxmlformats.org/officeDocument/2006/relationships/font" Target="fonts/PlayfairDispl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Italic.fntdata"/><Relationship Id="rId25" Type="http://schemas.openxmlformats.org/officeDocument/2006/relationships/font" Target="fonts/PlayfairDisplay-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Satisfy-regular.fntdata"/><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35" Type="http://schemas.openxmlformats.org/officeDocument/2006/relationships/font" Target="fonts/CaveatSemiBold-bold.fntdata"/><Relationship Id="rId12" Type="http://schemas.openxmlformats.org/officeDocument/2006/relationships/slide" Target="slides/slide7.xml"/><Relationship Id="rId34" Type="http://schemas.openxmlformats.org/officeDocument/2006/relationships/font" Target="fonts/CaveatSemiBold-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ed3d2948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ed3d2948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ed3d2948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ed3d2948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ed3d2948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ed3d2948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ed3d2948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ed3d2948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ed3d2948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ed3d2948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ed3d2948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ed3d2948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aed3d2948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aed3d2948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ed3d29488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ed3d29488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aed3d2948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aed3d2948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aed3d29488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aed3d2948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ed3d2948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ed3d2948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aed3d2948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aed3d2948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aed3d2948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aed3d2948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ed3d29488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ed3d29488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ed3d2948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ed3d2948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ed3d2948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ed3d2948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latin typeface="Satisfy"/>
                <a:ea typeface="Satisfy"/>
                <a:cs typeface="Satisfy"/>
                <a:sym typeface="Satisfy"/>
              </a:rPr>
              <a:t>C</a:t>
            </a:r>
            <a:r>
              <a:rPr lang="en">
                <a:latin typeface="Satisfy"/>
                <a:ea typeface="Satisfy"/>
                <a:cs typeface="Satisfy"/>
                <a:sym typeface="Satisfy"/>
              </a:rPr>
              <a:t>ross Cultural Communication</a:t>
            </a:r>
            <a:endParaRPr>
              <a:latin typeface="Satisfy"/>
              <a:ea typeface="Satisfy"/>
              <a:cs typeface="Satisfy"/>
              <a:sym typeface="Satisfy"/>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
                <a:latin typeface="Caveat SemiBold"/>
                <a:ea typeface="Caveat SemiBold"/>
                <a:cs typeface="Caveat SemiBold"/>
                <a:sym typeface="Caveat SemiBold"/>
              </a:rPr>
              <a:t>A</a:t>
            </a:r>
            <a:r>
              <a:rPr b="0" lang="en">
                <a:latin typeface="Caveat SemiBold"/>
                <a:ea typeface="Caveat SemiBold"/>
                <a:cs typeface="Caveat SemiBold"/>
                <a:sym typeface="Caveat SemiBold"/>
              </a:rPr>
              <a:t> Communication Skills Presentation</a:t>
            </a:r>
            <a:endParaRPr b="0">
              <a:latin typeface="Caveat SemiBold"/>
              <a:ea typeface="Caveat SemiBold"/>
              <a:cs typeface="Caveat SemiBold"/>
              <a:sym typeface="Caveat SemiBold"/>
            </a:endParaRPr>
          </a:p>
        </p:txBody>
      </p:sp>
    </p:spTree>
  </p:cSld>
  <p:clrMapOvr>
    <a:masterClrMapping/>
  </p:clrMapOvr>
  <mc:AlternateContent>
    <mc:Choice Requires="p14">
      <p:transition spd="med">
        <p14:gallery dir="l"/>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Cross-Cultural Communication </a:t>
            </a:r>
            <a:r>
              <a:rPr lang="en"/>
              <a:t>Barriers </a:t>
            </a:r>
            <a:endParaRPr/>
          </a:p>
        </p:txBody>
      </p:sp>
      <p:sp>
        <p:nvSpPr>
          <p:cNvPr id="109" name="Google Shape;109;p22"/>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Observation and interpretation are distinct when viewed in reference to cross- cultural communication </a:t>
            </a:r>
            <a:r>
              <a:rPr b="1" lang="en"/>
              <a:t>(Barna, 1982)</a:t>
            </a:r>
            <a:r>
              <a:rPr lang="en"/>
              <a:t>. Barriers in cross-cultural communication can be classified under five heads as given by </a:t>
            </a:r>
            <a:r>
              <a:rPr b="1" lang="en"/>
              <a:t>(Hofstede,2010)</a:t>
            </a:r>
            <a:r>
              <a:rPr lang="en"/>
              <a:t>. </a:t>
            </a:r>
            <a:endParaRPr/>
          </a:p>
          <a:p>
            <a:pPr indent="0" lvl="0" marL="0" rtl="0" algn="l">
              <a:spcBef>
                <a:spcPts val="1200"/>
              </a:spcBef>
              <a:spcAft>
                <a:spcPts val="0"/>
              </a:spcAft>
              <a:buClr>
                <a:schemeClr val="dk2"/>
              </a:buClr>
              <a:buSzPts val="1100"/>
              <a:buFont typeface="Arial"/>
              <a:buNone/>
            </a:pPr>
            <a:r>
              <a:rPr lang="en"/>
              <a:t>These are as follows:</a:t>
            </a:r>
            <a:endParaRPr/>
          </a:p>
          <a:p>
            <a:pPr indent="-342900" lvl="0" marL="457200" rtl="0" algn="l">
              <a:spcBef>
                <a:spcPts val="1200"/>
              </a:spcBef>
              <a:spcAft>
                <a:spcPts val="0"/>
              </a:spcAft>
              <a:buSzPts val="1800"/>
              <a:buChar char="➢"/>
            </a:pPr>
            <a:r>
              <a:rPr lang="en"/>
              <a:t>Language barrier </a:t>
            </a:r>
            <a:endParaRPr/>
          </a:p>
          <a:p>
            <a:pPr indent="-342900" lvl="0" marL="457200" rtl="0" algn="l">
              <a:spcBef>
                <a:spcPts val="0"/>
              </a:spcBef>
              <a:spcAft>
                <a:spcPts val="0"/>
              </a:spcAft>
              <a:buSzPts val="1800"/>
              <a:buChar char="➢"/>
            </a:pPr>
            <a:r>
              <a:rPr lang="en"/>
              <a:t>Nonverbal communication </a:t>
            </a:r>
            <a:endParaRPr/>
          </a:p>
          <a:p>
            <a:pPr indent="-342900" lvl="0" marL="457200" rtl="0" algn="l">
              <a:spcBef>
                <a:spcPts val="0"/>
              </a:spcBef>
              <a:spcAft>
                <a:spcPts val="0"/>
              </a:spcAft>
              <a:buSzPts val="1800"/>
              <a:buChar char="➢"/>
            </a:pPr>
            <a:r>
              <a:rPr lang="en"/>
              <a:t>Stereotypes </a:t>
            </a:r>
            <a:endParaRPr/>
          </a:p>
          <a:p>
            <a:pPr indent="-342900" lvl="0" marL="457200" rtl="0" algn="l">
              <a:spcBef>
                <a:spcPts val="0"/>
              </a:spcBef>
              <a:spcAft>
                <a:spcPts val="0"/>
              </a:spcAft>
              <a:buSzPts val="1800"/>
              <a:buChar char="➢"/>
            </a:pPr>
            <a:r>
              <a:rPr lang="en"/>
              <a:t>Cultural Bias</a:t>
            </a:r>
            <a:endParaRPr/>
          </a:p>
          <a:p>
            <a:pPr indent="-342900" lvl="0" marL="457200" rtl="0" algn="l">
              <a:spcBef>
                <a:spcPts val="0"/>
              </a:spcBef>
              <a:spcAft>
                <a:spcPts val="0"/>
              </a:spcAft>
              <a:buSzPts val="1800"/>
              <a:buChar char="➢"/>
            </a:pPr>
            <a:r>
              <a:rPr lang="en"/>
              <a:t>Anxiety</a:t>
            </a:r>
            <a:endParaRPr/>
          </a:p>
        </p:txBody>
      </p:sp>
    </p:spTree>
  </p:cSld>
  <p:clrMapOvr>
    <a:masterClrMapping/>
  </p:clrMapOvr>
  <mc:AlternateContent>
    <mc:Choice Requires="p14">
      <p:transition spd="slow" p14:dur="2700">
        <p:pus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44250" y="1403850"/>
            <a:ext cx="8455500" cy="2146800"/>
          </a:xfrm>
          <a:prstGeom prst="rect">
            <a:avLst/>
          </a:prstGeom>
          <a:solidFill>
            <a:srgbClr val="FF9900"/>
          </a:solidFill>
        </p:spPr>
        <p:txBody>
          <a:bodyPr anchorCtr="0" anchor="ctr" bIns="91425" lIns="91425" spcFirstLastPara="1" rIns="91425" wrap="square" tIns="91425">
            <a:normAutofit/>
          </a:bodyPr>
          <a:lstStyle/>
          <a:p>
            <a:pPr indent="0" lvl="0" marL="0" rtl="0" algn="ctr">
              <a:spcBef>
                <a:spcPts val="0"/>
              </a:spcBef>
              <a:spcAft>
                <a:spcPts val="0"/>
              </a:spcAft>
              <a:buClr>
                <a:schemeClr val="dk2"/>
              </a:buClr>
              <a:buSzPts val="1100"/>
              <a:buFont typeface="Arial"/>
              <a:buNone/>
            </a:pPr>
            <a:r>
              <a:rPr b="0" lang="en" sz="3600">
                <a:highlight>
                  <a:schemeClr val="dk1"/>
                </a:highlight>
                <a:latin typeface="Satisfy"/>
                <a:ea typeface="Satisfy"/>
                <a:cs typeface="Satisfy"/>
                <a:sym typeface="Satisfy"/>
              </a:rPr>
              <a:t>Overcoming Cross-cultural Communication Barriers</a:t>
            </a:r>
            <a:endParaRPr sz="3600">
              <a:latin typeface="Satisfy"/>
              <a:ea typeface="Satisfy"/>
              <a:cs typeface="Satisfy"/>
              <a:sym typeface="Satisfy"/>
            </a:endParaRPr>
          </a:p>
        </p:txBody>
      </p:sp>
    </p:spTree>
  </p:cSld>
  <p:clrMapOvr>
    <a:masterClrMapping/>
  </p:clrMapOvr>
  <mc:AlternateContent>
    <mc:Choice Requires="p14">
      <p:transition spd="slow" p14:dur="2600">
        <p14:flip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66">
                <a:latin typeface="Playfair Display"/>
                <a:ea typeface="Playfair Display"/>
                <a:cs typeface="Playfair Display"/>
                <a:sym typeface="Playfair Display"/>
              </a:rPr>
              <a:t>Overcoming Cross-cultural Communication Barriers </a:t>
            </a:r>
            <a:endParaRPr sz="3666"/>
          </a:p>
        </p:txBody>
      </p:sp>
      <p:sp>
        <p:nvSpPr>
          <p:cNvPr id="120" name="Google Shape;120;p2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Cross-cultural communication stands as a process which not only identifies and addresses differences but also similarities amongst cultural groups so as to effectively engage within a given context. </a:t>
            </a:r>
            <a:endParaRPr/>
          </a:p>
          <a:p>
            <a:pPr indent="0" lvl="0" marL="0" rtl="0" algn="l">
              <a:spcBef>
                <a:spcPts val="1200"/>
              </a:spcBef>
              <a:spcAft>
                <a:spcPts val="0"/>
              </a:spcAft>
              <a:buNone/>
            </a:pPr>
            <a:r>
              <a:rPr lang="en"/>
              <a:t>It is more about adjustments that </a:t>
            </a:r>
            <a:r>
              <a:rPr lang="en"/>
              <a:t>individuals</a:t>
            </a:r>
            <a:r>
              <a:rPr lang="en"/>
              <a:t> </a:t>
            </a:r>
            <a:r>
              <a:rPr lang="en"/>
              <a:t>belonging</a:t>
            </a:r>
            <a:r>
              <a:rPr lang="en"/>
              <a:t> to different cultural backgrounds make in order to improve interpersonal and inter group communication.</a:t>
            </a:r>
            <a:endParaRPr/>
          </a:p>
          <a:p>
            <a:pPr indent="0" lvl="0" marL="0" rtl="0" algn="l">
              <a:spcBef>
                <a:spcPts val="1200"/>
              </a:spcBef>
              <a:spcAft>
                <a:spcPts val="0"/>
              </a:spcAft>
              <a:buNone/>
            </a:pPr>
            <a:r>
              <a:rPr lang="en"/>
              <a:t>In order to collectively reduce all barriers to cross-cultural communication it is best to be more patient and tolerant during all steps of communication. Approaching with an open mind, without any prejudice helps both parties. </a:t>
            </a:r>
            <a:endParaRPr/>
          </a:p>
          <a:p>
            <a:pPr indent="0" lvl="0" marL="0" rtl="0" algn="l">
              <a:spcBef>
                <a:spcPts val="1200"/>
              </a:spcBef>
              <a:spcAft>
                <a:spcPts val="1200"/>
              </a:spcAft>
              <a:buNone/>
            </a:pPr>
            <a:r>
              <a:rPr lang="en"/>
              <a:t>The most ideal act will be to pause during the complete process of communication, beginning from perception, responding.interpretation  and  evaluation and  most essentially before Flexibility in thought and action are the prerequisites for success today.</a:t>
            </a:r>
            <a:endParaRPr/>
          </a:p>
        </p:txBody>
      </p:sp>
    </p:spTree>
  </p:cSld>
  <p:clrMapOvr>
    <a:masterClrMapping/>
  </p:clrMapOvr>
  <mc:AlternateContent>
    <mc:Choice Requires="p14">
      <p:transition spd="slow" p14:dur="2600">
        <p:pus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44594"/>
              <a:buFont typeface="Arial"/>
              <a:buNone/>
            </a:pPr>
            <a:r>
              <a:rPr lang="en" sz="2466">
                <a:latin typeface="Playfair Display"/>
                <a:ea typeface="Playfair Display"/>
                <a:cs typeface="Playfair Display"/>
                <a:sym typeface="Playfair Display"/>
              </a:rPr>
              <a:t>Overcoming Cross-cultural Communication Barriers Continued…</a:t>
            </a:r>
            <a:endParaRPr/>
          </a:p>
        </p:txBody>
      </p:sp>
      <p:pic>
        <p:nvPicPr>
          <p:cNvPr id="126" name="Google Shape;126;p25"/>
          <p:cNvPicPr preferRelativeResize="0"/>
          <p:nvPr/>
        </p:nvPicPr>
        <p:blipFill>
          <a:blip r:embed="rId3">
            <a:alphaModFix/>
          </a:blip>
          <a:stretch>
            <a:fillRect/>
          </a:stretch>
        </p:blipFill>
        <p:spPr>
          <a:xfrm>
            <a:off x="954925" y="963475"/>
            <a:ext cx="7042450" cy="3930450"/>
          </a:xfrm>
          <a:prstGeom prst="rect">
            <a:avLst/>
          </a:prstGeom>
          <a:noFill/>
          <a:ln>
            <a:noFill/>
          </a:ln>
        </p:spPr>
      </p:pic>
    </p:spTree>
  </p:cSld>
  <p:clrMapOvr>
    <a:masterClrMapping/>
  </p:clrMapOvr>
  <mc:AlternateContent>
    <mc:Choice Requires="p14">
      <p:transition spd="slow" p14:dur="2600">
        <p:pus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344250" y="1403850"/>
            <a:ext cx="8455500" cy="2146800"/>
          </a:xfrm>
          <a:prstGeom prst="rect">
            <a:avLst/>
          </a:prstGeom>
          <a:solidFill>
            <a:srgbClr val="FF9900"/>
          </a:solidFill>
        </p:spPr>
        <p:txBody>
          <a:bodyPr anchorCtr="0" anchor="ctr" bIns="91425" lIns="91425" spcFirstLastPara="1" rIns="91425" wrap="square" tIns="91425">
            <a:normAutofit/>
          </a:bodyPr>
          <a:lstStyle/>
          <a:p>
            <a:pPr indent="0" lvl="0" marL="0" rtl="0" algn="ctr">
              <a:spcBef>
                <a:spcPts val="0"/>
              </a:spcBef>
              <a:spcAft>
                <a:spcPts val="0"/>
              </a:spcAft>
              <a:buNone/>
            </a:pPr>
            <a:r>
              <a:rPr b="0" lang="en" sz="3600">
                <a:highlight>
                  <a:schemeClr val="dk1"/>
                </a:highlight>
                <a:latin typeface="Satisfy"/>
                <a:ea typeface="Satisfy"/>
                <a:cs typeface="Satisfy"/>
                <a:sym typeface="Satisfy"/>
              </a:rPr>
              <a:t>References and Further Readings</a:t>
            </a:r>
            <a:endParaRPr sz="3600">
              <a:highlight>
                <a:schemeClr val="dk1"/>
              </a:highlight>
              <a:latin typeface="Satisfy"/>
              <a:ea typeface="Satisfy"/>
              <a:cs typeface="Satisfy"/>
              <a:sym typeface="Satisfy"/>
            </a:endParaRPr>
          </a:p>
        </p:txBody>
      </p:sp>
    </p:spTree>
  </p:cSld>
  <p:clrMapOvr>
    <a:masterClrMapping/>
  </p:clrMapOvr>
  <mc:AlternateContent>
    <mc:Choice Requires="p14">
      <p:transition spd="slow" p14:dur="2700">
        <p14:flip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0555"/>
              <a:buFont typeface="Arial"/>
              <a:buNone/>
            </a:pPr>
            <a:r>
              <a:rPr lang="en" sz="3600">
                <a:latin typeface="Playfair Display"/>
                <a:ea typeface="Playfair Display"/>
                <a:cs typeface="Playfair Display"/>
                <a:sym typeface="Playfair Display"/>
              </a:rPr>
              <a:t>References and Further Readings</a:t>
            </a:r>
            <a:endParaRPr>
              <a:latin typeface="Playfair Display"/>
              <a:ea typeface="Playfair Display"/>
              <a:cs typeface="Playfair Display"/>
              <a:sym typeface="Playfair Display"/>
            </a:endParaRPr>
          </a:p>
        </p:txBody>
      </p:sp>
      <p:sp>
        <p:nvSpPr>
          <p:cNvPr id="137" name="Google Shape;137;p2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en"/>
              <a:t>Barna, LaRay (1982). “Stumbling Blocks in Intercultural Communication.” In Intercultural Communication: A Reader, 330–38, edited by Larry Samovar &amp; Richard Porter. Belmont, CA: Wadsworth.</a:t>
            </a:r>
            <a:endParaRPr/>
          </a:p>
          <a:p>
            <a:pPr indent="-308610" lvl="0" marL="457200" rtl="0" algn="l">
              <a:spcBef>
                <a:spcPts val="0"/>
              </a:spcBef>
              <a:spcAft>
                <a:spcPts val="0"/>
              </a:spcAft>
              <a:buSzPct val="100000"/>
              <a:buChar char="➔"/>
            </a:pPr>
            <a:r>
              <a:rPr lang="en"/>
              <a:t>Brian	J. Hurn and	Barry	Tomalin (2013). Cross-Cultural Communication.Theory and Practice. Palgrave Macmillan. </a:t>
            </a:r>
            <a:endParaRPr/>
          </a:p>
          <a:p>
            <a:pPr indent="-308610" lvl="0" marL="457200" rtl="0" algn="l">
              <a:spcBef>
                <a:spcPts val="0"/>
              </a:spcBef>
              <a:spcAft>
                <a:spcPts val="0"/>
              </a:spcAft>
              <a:buSzPct val="100000"/>
              <a:buChar char="➔"/>
            </a:pPr>
            <a:r>
              <a:rPr lang="en"/>
              <a:t>Hofstede, G.  H.  (2001).  Culture’s  consequences:  Comparing </a:t>
            </a:r>
            <a:r>
              <a:rPr lang="en"/>
              <a:t>values,</a:t>
            </a:r>
            <a:r>
              <a:rPr lang="en"/>
              <a:t> </a:t>
            </a:r>
            <a:r>
              <a:rPr lang="en"/>
              <a:t>behaviors,</a:t>
            </a:r>
            <a:r>
              <a:rPr lang="en"/>
              <a:t> Sage. </a:t>
            </a:r>
            <a:r>
              <a:rPr lang="en"/>
              <a:t>institutions</a:t>
            </a:r>
            <a:r>
              <a:rPr lang="en"/>
              <a:t> and organisations across nations. Thousand Oaks: </a:t>
            </a:r>
            <a:endParaRPr/>
          </a:p>
          <a:p>
            <a:pPr indent="-308610" lvl="0" marL="457200" rtl="0" algn="l">
              <a:spcBef>
                <a:spcPts val="0"/>
              </a:spcBef>
              <a:spcAft>
                <a:spcPts val="0"/>
              </a:spcAft>
              <a:buSzPct val="100000"/>
              <a:buChar char="➔"/>
            </a:pPr>
            <a:r>
              <a:rPr lang="en"/>
              <a:t>Hofstede, G. H. (2013). National Culture. Retrieved from: http://geert- hofstede.com/national-culture.html 248 </a:t>
            </a:r>
            <a:r>
              <a:rPr lang="en"/>
              <a:t>N</a:t>
            </a:r>
            <a:r>
              <a:rPr lang="en"/>
              <a:t>gin Kulich,  S.  J.  &amp;  Condon,  J.  C.  (2015).  Culture  and  communication: Cross-Cultural Celebrating a centennial of E. T. Hall’s contributions. The FutureLearn Intercultural Communication Course. Shanghai, China: Shanghai International Studies University. </a:t>
            </a:r>
            <a:endParaRPr/>
          </a:p>
          <a:p>
            <a:pPr indent="-308610" lvl="0" marL="457200" rtl="0" algn="l">
              <a:spcBef>
                <a:spcPts val="0"/>
              </a:spcBef>
              <a:spcAft>
                <a:spcPts val="0"/>
              </a:spcAft>
              <a:buSzPct val="100000"/>
              <a:buChar char="➔"/>
            </a:pPr>
            <a:r>
              <a:rPr lang="en"/>
              <a:t>Lengel, R.H. and R.L. Daft (1989).The Selection of Communication Media as an Executive Skill. Academy of Management Executive, 2, 3, 225-232. </a:t>
            </a:r>
            <a:endParaRPr/>
          </a:p>
          <a:p>
            <a:pPr indent="-308610" lvl="0" marL="457200" rtl="0" algn="l">
              <a:spcBef>
                <a:spcPts val="0"/>
              </a:spcBef>
              <a:spcAft>
                <a:spcPts val="0"/>
              </a:spcAft>
              <a:buSzPct val="100000"/>
              <a:buChar char="➔"/>
            </a:pPr>
            <a:r>
              <a:rPr lang="en"/>
              <a:t>Tomalin, B. and Nicks, M. (2010).The World’s Business Cultures and How to Unlock Them (London: Thorogood Publishing). </a:t>
            </a:r>
            <a:endParaRPr/>
          </a:p>
          <a:p>
            <a:pPr indent="-308610" lvl="0" marL="457200" rtl="0" algn="l">
              <a:spcBef>
                <a:spcPts val="0"/>
              </a:spcBef>
              <a:spcAft>
                <a:spcPts val="0"/>
              </a:spcAft>
              <a:buSzPct val="100000"/>
              <a:buChar char="➔"/>
            </a:pPr>
            <a:r>
              <a:rPr lang="en"/>
              <a:t>Yunxia Zhu, Pieter Nel&amp; Ravi Bhat (2006).A Cross-cultural Study of Communication Strategies for Building Business Relationships.International Journal of Cross-cultural Management, 6; 319.</a:t>
            </a:r>
            <a:endParaRPr/>
          </a:p>
        </p:txBody>
      </p:sp>
    </p:spTree>
  </p:cSld>
  <p:clrMapOvr>
    <a:masterClrMapping/>
  </p:clrMapOvr>
  <mc:AlternateContent>
    <mc:Choice Requires="p14">
      <p:transition spd="slow" p14:dur="2600">
        <p:pus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txBox="1"/>
          <p:nvPr>
            <p:ph type="ctrTitle"/>
          </p:nvPr>
        </p:nvSpPr>
        <p:spPr>
          <a:xfrm>
            <a:off x="344250" y="759600"/>
            <a:ext cx="8455500" cy="1758000"/>
          </a:xfrm>
          <a:prstGeom prst="rect">
            <a:avLst/>
          </a:prstGeom>
          <a:solidFill>
            <a:srgbClr val="FF9900"/>
          </a:solidFill>
        </p:spPr>
        <p:txBody>
          <a:bodyPr anchorCtr="0" anchor="ctr" bIns="91425" lIns="91425" spcFirstLastPara="1" rIns="91425" wrap="square" tIns="91425">
            <a:normAutofit fontScale="90000"/>
          </a:bodyPr>
          <a:lstStyle/>
          <a:p>
            <a:pPr indent="0" lvl="0" marL="0" rtl="0" algn="ctr">
              <a:spcBef>
                <a:spcPts val="0"/>
              </a:spcBef>
              <a:spcAft>
                <a:spcPts val="0"/>
              </a:spcAft>
              <a:buClr>
                <a:schemeClr val="dk2"/>
              </a:buClr>
              <a:buSzPts val="990"/>
              <a:buFont typeface="Arial"/>
              <a:buNone/>
            </a:pPr>
            <a:r>
              <a:rPr lang="en">
                <a:latin typeface="Satisfy"/>
                <a:ea typeface="Satisfy"/>
                <a:cs typeface="Satisfy"/>
                <a:sym typeface="Satisfy"/>
              </a:rPr>
              <a:t>Cross Cultural Communication</a:t>
            </a:r>
            <a:endParaRPr/>
          </a:p>
        </p:txBody>
      </p:sp>
      <p:sp>
        <p:nvSpPr>
          <p:cNvPr id="143" name="Google Shape;143;p28"/>
          <p:cNvSpPr txBox="1"/>
          <p:nvPr>
            <p:ph idx="1" type="subTitle"/>
          </p:nvPr>
        </p:nvSpPr>
        <p:spPr>
          <a:xfrm>
            <a:off x="344250" y="2517600"/>
            <a:ext cx="4910100" cy="1310700"/>
          </a:xfrm>
          <a:prstGeom prst="rect">
            <a:avLst/>
          </a:prstGeom>
          <a:solidFill>
            <a:schemeClr val="accent1"/>
          </a:solidFill>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935"/>
              <a:buNone/>
            </a:pPr>
            <a:r>
              <a:rPr b="0" lang="en" sz="1940">
                <a:latin typeface="Comic Sans MS"/>
                <a:ea typeface="Comic Sans MS"/>
                <a:cs typeface="Comic Sans MS"/>
                <a:sym typeface="Comic Sans MS"/>
              </a:rPr>
              <a:t>Presented By</a:t>
            </a:r>
            <a:r>
              <a:rPr lang="en" sz="1940">
                <a:latin typeface="Comic Sans MS"/>
                <a:ea typeface="Comic Sans MS"/>
                <a:cs typeface="Comic Sans MS"/>
                <a:sym typeface="Comic Sans MS"/>
              </a:rPr>
              <a:t> Joy Talukder</a:t>
            </a:r>
            <a:endParaRPr sz="1940">
              <a:latin typeface="Comic Sans MS"/>
              <a:ea typeface="Comic Sans MS"/>
              <a:cs typeface="Comic Sans MS"/>
              <a:sym typeface="Comic Sans MS"/>
            </a:endParaRPr>
          </a:p>
          <a:p>
            <a:pPr indent="0" lvl="0" marL="0" rtl="0" algn="l">
              <a:lnSpc>
                <a:spcPct val="90000"/>
              </a:lnSpc>
              <a:spcBef>
                <a:spcPts val="0"/>
              </a:spcBef>
              <a:spcAft>
                <a:spcPts val="0"/>
              </a:spcAft>
              <a:buSzPts val="935"/>
              <a:buNone/>
            </a:pPr>
            <a:r>
              <a:rPr b="0" lang="en" sz="1940">
                <a:latin typeface="Comic Sans MS"/>
                <a:ea typeface="Comic Sans MS"/>
                <a:cs typeface="Comic Sans MS"/>
                <a:sym typeface="Comic Sans MS"/>
              </a:rPr>
              <a:t>M.Sc. Computer Science</a:t>
            </a:r>
            <a:endParaRPr b="0" sz="1940">
              <a:latin typeface="Comic Sans MS"/>
              <a:ea typeface="Comic Sans MS"/>
              <a:cs typeface="Comic Sans MS"/>
              <a:sym typeface="Comic Sans MS"/>
            </a:endParaRPr>
          </a:p>
          <a:p>
            <a:pPr indent="0" lvl="0" marL="0" rtl="0" algn="l">
              <a:lnSpc>
                <a:spcPct val="90000"/>
              </a:lnSpc>
              <a:spcBef>
                <a:spcPts val="0"/>
              </a:spcBef>
              <a:spcAft>
                <a:spcPts val="0"/>
              </a:spcAft>
              <a:buSzPts val="935"/>
              <a:buNone/>
            </a:pPr>
            <a:r>
              <a:rPr b="0" lang="en" sz="1940">
                <a:latin typeface="Comic Sans MS"/>
                <a:ea typeface="Comic Sans MS"/>
                <a:cs typeface="Comic Sans MS"/>
                <a:sym typeface="Comic Sans MS"/>
              </a:rPr>
              <a:t>Department of Computer Science</a:t>
            </a:r>
            <a:endParaRPr b="0" sz="1940">
              <a:latin typeface="Comic Sans MS"/>
              <a:ea typeface="Comic Sans MS"/>
              <a:cs typeface="Comic Sans MS"/>
              <a:sym typeface="Comic Sans MS"/>
            </a:endParaRPr>
          </a:p>
          <a:p>
            <a:pPr indent="0" lvl="0" marL="0" rtl="0" algn="l">
              <a:lnSpc>
                <a:spcPct val="90000"/>
              </a:lnSpc>
              <a:spcBef>
                <a:spcPts val="0"/>
              </a:spcBef>
              <a:spcAft>
                <a:spcPts val="0"/>
              </a:spcAft>
              <a:buSzPts val="935"/>
              <a:buNone/>
            </a:pPr>
            <a:r>
              <a:rPr lang="en" sz="1940">
                <a:latin typeface="Comic Sans MS"/>
                <a:ea typeface="Comic Sans MS"/>
                <a:cs typeface="Comic Sans MS"/>
                <a:sym typeface="Comic Sans MS"/>
              </a:rPr>
              <a:t>Banaras Hindu University</a:t>
            </a:r>
            <a:endParaRPr sz="1940">
              <a:latin typeface="Comic Sans MS"/>
              <a:ea typeface="Comic Sans MS"/>
              <a:cs typeface="Comic Sans MS"/>
              <a:sym typeface="Comic Sans MS"/>
            </a:endParaRPr>
          </a:p>
        </p:txBody>
      </p:sp>
    </p:spTree>
  </p:cSld>
  <p:clrMapOvr>
    <a:masterClrMapping/>
  </p:clrMapOvr>
  <mc:AlternateContent>
    <mc:Choice Requires="p14">
      <p:transition spd="slow" p14:dur="2600">
        <p14:gallery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147" name="Shape 147"/>
        <p:cNvGrpSpPr/>
        <p:nvPr/>
      </p:nvGrpSpPr>
      <p:grpSpPr>
        <a:xfrm>
          <a:off x="0" y="0"/>
          <a:ext cx="0" cy="0"/>
          <a:chOff x="0" y="0"/>
          <a:chExt cx="0" cy="0"/>
        </a:xfrm>
      </p:grpSpPr>
      <p:sp>
        <p:nvSpPr>
          <p:cNvPr id="148" name="Google Shape;148;p29"/>
          <p:cNvSpPr txBox="1"/>
          <p:nvPr>
            <p:ph type="title"/>
          </p:nvPr>
        </p:nvSpPr>
        <p:spPr>
          <a:xfrm>
            <a:off x="344250" y="1403850"/>
            <a:ext cx="8455500" cy="2146800"/>
          </a:xfrm>
          <a:prstGeom prst="rect">
            <a:avLst/>
          </a:prstGeom>
          <a:solidFill>
            <a:schemeClr val="accent4"/>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sz="10000">
                <a:solidFill>
                  <a:schemeClr val="lt1"/>
                </a:solidFill>
                <a:latin typeface="Satisfy"/>
                <a:ea typeface="Satisfy"/>
                <a:cs typeface="Satisfy"/>
                <a:sym typeface="Satisfy"/>
              </a:rPr>
              <a:t>Thank You</a:t>
            </a:r>
            <a:endParaRPr sz="10000">
              <a:solidFill>
                <a:schemeClr val="lt1"/>
              </a:solidFill>
              <a:latin typeface="Satisfy"/>
              <a:ea typeface="Satisfy"/>
              <a:cs typeface="Satisfy"/>
              <a:sym typeface="Satisfy"/>
            </a:endParaRPr>
          </a:p>
        </p:txBody>
      </p:sp>
    </p:spTree>
  </p:cSld>
  <p:clrMapOvr>
    <a:masterClrMapping/>
  </p:clrMapOvr>
  <mc:AlternateContent>
    <mc:Choice Requires="p14">
      <p:transition spd="slow" p14:dur="18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Contents</a:t>
            </a:r>
            <a:endParaRPr/>
          </a:p>
        </p:txBody>
      </p:sp>
      <p:sp>
        <p:nvSpPr>
          <p:cNvPr id="65" name="Google Shape;65;p1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a:solidFill>
                  <a:schemeClr val="accent4"/>
                </a:solidFill>
              </a:rPr>
              <a:t>Objectives :</a:t>
            </a:r>
            <a:endParaRPr b="1">
              <a:solidFill>
                <a:schemeClr val="accent4"/>
              </a:solidFill>
            </a:endParaRPr>
          </a:p>
          <a:p>
            <a:pPr indent="-342900" lvl="0" marL="457200" rtl="0" algn="l">
              <a:lnSpc>
                <a:spcPct val="100000"/>
              </a:lnSpc>
              <a:spcBef>
                <a:spcPts val="0"/>
              </a:spcBef>
              <a:spcAft>
                <a:spcPts val="0"/>
              </a:spcAft>
              <a:buSzPts val="1800"/>
              <a:buChar char="➢"/>
            </a:pPr>
            <a:r>
              <a:rPr lang="en"/>
              <a:t> Understand culture and its constituents; </a:t>
            </a:r>
            <a:endParaRPr/>
          </a:p>
          <a:p>
            <a:pPr indent="-342900" lvl="0" marL="457200" rtl="0" algn="l">
              <a:lnSpc>
                <a:spcPct val="100000"/>
              </a:lnSpc>
              <a:spcBef>
                <a:spcPts val="0"/>
              </a:spcBef>
              <a:spcAft>
                <a:spcPts val="0"/>
              </a:spcAft>
              <a:buSzPts val="1800"/>
              <a:buChar char="➢"/>
            </a:pPr>
            <a:r>
              <a:rPr lang="en"/>
              <a:t> Interpret the differences between different cultures; </a:t>
            </a:r>
            <a:endParaRPr/>
          </a:p>
          <a:p>
            <a:pPr indent="-342900" lvl="0" marL="457200" rtl="0" algn="l">
              <a:lnSpc>
                <a:spcPct val="100000"/>
              </a:lnSpc>
              <a:spcBef>
                <a:spcPts val="0"/>
              </a:spcBef>
              <a:spcAft>
                <a:spcPts val="0"/>
              </a:spcAft>
              <a:buSzPts val="1800"/>
              <a:buChar char="➢"/>
            </a:pPr>
            <a:r>
              <a:rPr lang="en"/>
              <a:t> Synthesize strategies for handling cross-cultural communication.</a:t>
            </a:r>
            <a:endParaRPr/>
          </a:p>
          <a:p>
            <a:pPr indent="0" lvl="0" marL="0" rtl="0" algn="l">
              <a:lnSpc>
                <a:spcPct val="100000"/>
              </a:lnSpc>
              <a:spcBef>
                <a:spcPts val="0"/>
              </a:spcBef>
              <a:spcAft>
                <a:spcPts val="0"/>
              </a:spcAft>
              <a:buNone/>
            </a:pPr>
            <a:r>
              <a:rPr b="1" lang="en">
                <a:solidFill>
                  <a:schemeClr val="accent4"/>
                </a:solidFill>
              </a:rPr>
              <a:t>Structure :</a:t>
            </a:r>
            <a:endParaRPr b="1">
              <a:solidFill>
                <a:schemeClr val="accent4"/>
              </a:solidFill>
            </a:endParaRPr>
          </a:p>
          <a:p>
            <a:pPr indent="-342900" lvl="0" marL="457200" rtl="0" algn="l">
              <a:lnSpc>
                <a:spcPct val="100000"/>
              </a:lnSpc>
              <a:spcBef>
                <a:spcPts val="0"/>
              </a:spcBef>
              <a:spcAft>
                <a:spcPts val="0"/>
              </a:spcAft>
              <a:buSzPts val="1800"/>
              <a:buChar char="❖"/>
            </a:pPr>
            <a:r>
              <a:rPr lang="en"/>
              <a:t>Introduction </a:t>
            </a:r>
            <a:endParaRPr/>
          </a:p>
          <a:p>
            <a:pPr indent="-342900" lvl="0" marL="457200" rtl="0" algn="l">
              <a:lnSpc>
                <a:spcPct val="100000"/>
              </a:lnSpc>
              <a:spcBef>
                <a:spcPts val="0"/>
              </a:spcBef>
              <a:spcAft>
                <a:spcPts val="0"/>
              </a:spcAft>
              <a:buSzPts val="1800"/>
              <a:buChar char="❖"/>
            </a:pPr>
            <a:r>
              <a:rPr lang="en"/>
              <a:t>Characteristics of Culture </a:t>
            </a:r>
            <a:endParaRPr/>
          </a:p>
          <a:p>
            <a:pPr indent="-342900" lvl="0" marL="457200" rtl="0" algn="l">
              <a:lnSpc>
                <a:spcPct val="100000"/>
              </a:lnSpc>
              <a:spcBef>
                <a:spcPts val="0"/>
              </a:spcBef>
              <a:spcAft>
                <a:spcPts val="0"/>
              </a:spcAft>
              <a:buSzPts val="1800"/>
              <a:buChar char="❖"/>
            </a:pPr>
            <a:r>
              <a:rPr lang="en"/>
              <a:t>Cross-Cultural Communication </a:t>
            </a:r>
            <a:endParaRPr/>
          </a:p>
          <a:p>
            <a:pPr indent="-342900" lvl="0" marL="457200" rtl="0" algn="l">
              <a:lnSpc>
                <a:spcPct val="100000"/>
              </a:lnSpc>
              <a:spcBef>
                <a:spcPts val="0"/>
              </a:spcBef>
              <a:spcAft>
                <a:spcPts val="0"/>
              </a:spcAft>
              <a:buSzPts val="1800"/>
              <a:buChar char="❖"/>
            </a:pPr>
            <a:r>
              <a:rPr lang="en"/>
              <a:t>Cross-cultural Communication Barriers </a:t>
            </a:r>
            <a:endParaRPr/>
          </a:p>
          <a:p>
            <a:pPr indent="-342900" lvl="0" marL="457200" rtl="0" algn="l">
              <a:lnSpc>
                <a:spcPct val="100000"/>
              </a:lnSpc>
              <a:spcBef>
                <a:spcPts val="0"/>
              </a:spcBef>
              <a:spcAft>
                <a:spcPts val="0"/>
              </a:spcAft>
              <a:buSzPts val="1800"/>
              <a:buChar char="❖"/>
            </a:pPr>
            <a:r>
              <a:rPr lang="en"/>
              <a:t>Overcoming Cross-cultural Communication Barriers </a:t>
            </a:r>
            <a:endParaRPr/>
          </a:p>
          <a:p>
            <a:pPr indent="-342900" lvl="0" marL="457200" rtl="0" algn="l">
              <a:lnSpc>
                <a:spcPct val="100000"/>
              </a:lnSpc>
              <a:spcBef>
                <a:spcPts val="0"/>
              </a:spcBef>
              <a:spcAft>
                <a:spcPts val="0"/>
              </a:spcAft>
              <a:buSzPts val="1800"/>
              <a:buChar char="❖"/>
            </a:pPr>
            <a:r>
              <a:rPr lang="en"/>
              <a:t>References and Further Readings</a:t>
            </a:r>
            <a:endParaRPr/>
          </a:p>
        </p:txBody>
      </p:sp>
    </p:spTree>
  </p:cSld>
  <p:clrMapOvr>
    <a:masterClrMapping/>
  </p:clrMapOvr>
  <p:transition spd="med">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44250" y="1403850"/>
            <a:ext cx="8455500" cy="2146800"/>
          </a:xfrm>
          <a:prstGeom prst="rect">
            <a:avLst/>
          </a:prstGeom>
          <a:solidFill>
            <a:srgbClr val="FF9900"/>
          </a:solidFill>
        </p:spPr>
        <p:txBody>
          <a:bodyPr anchorCtr="0" anchor="ctr" bIns="91425" lIns="91425" spcFirstLastPara="1" rIns="91425" wrap="square" tIns="91425">
            <a:normAutofit/>
          </a:bodyPr>
          <a:lstStyle/>
          <a:p>
            <a:pPr indent="0" lvl="0" marL="0" rtl="0" algn="ctr">
              <a:spcBef>
                <a:spcPts val="0"/>
              </a:spcBef>
              <a:spcAft>
                <a:spcPts val="0"/>
              </a:spcAft>
              <a:buClr>
                <a:schemeClr val="dk2"/>
              </a:buClr>
              <a:buSzPts val="1100"/>
              <a:buFont typeface="Arial"/>
              <a:buNone/>
            </a:pPr>
            <a:r>
              <a:rPr b="0" lang="en">
                <a:highlight>
                  <a:schemeClr val="dk1"/>
                </a:highlight>
                <a:latin typeface="Satisfy"/>
                <a:ea typeface="Satisfy"/>
                <a:cs typeface="Satisfy"/>
                <a:sym typeface="Satisfy"/>
              </a:rPr>
              <a:t>Introduction</a:t>
            </a:r>
            <a:endParaRPr sz="6600">
              <a:latin typeface="Satisfy"/>
              <a:ea typeface="Satisfy"/>
              <a:cs typeface="Satisfy"/>
              <a:sym typeface="Satisfy"/>
            </a:endParaRPr>
          </a:p>
        </p:txBody>
      </p:sp>
    </p:spTree>
  </p:cSld>
  <p:clrMapOvr>
    <a:masterClrMapping/>
  </p:clrMapOvr>
  <mc:AlternateContent>
    <mc:Choice Requires="p14">
      <p:transition spd="slow" p14:dur="3700">
        <p14:flip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6" name="Google Shape;76;p1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500"/>
              <a:t>Culture has a complicated manifestation, especially with the world consisting of nationalities exhibiting cultures that lie on extremes of the continuum of measuring culture. </a:t>
            </a:r>
            <a:endParaRPr sz="1500"/>
          </a:p>
          <a:p>
            <a:pPr indent="0" lvl="0" marL="0" rtl="0" algn="l">
              <a:spcBef>
                <a:spcPts val="1200"/>
              </a:spcBef>
              <a:spcAft>
                <a:spcPts val="0"/>
              </a:spcAft>
              <a:buNone/>
            </a:pPr>
            <a:r>
              <a:rPr lang="en" sz="1500"/>
              <a:t>Hence, command on cross-cultural communication offers an edge to organisational supremacy. The most interesting aspect of culture is that even though it has a complex constitution, there is an evident pattern that can be discovered and interpreted. </a:t>
            </a:r>
            <a:endParaRPr sz="1500"/>
          </a:p>
          <a:p>
            <a:pPr indent="0" lvl="0" marL="0" rtl="0" algn="l">
              <a:spcBef>
                <a:spcPts val="1200"/>
              </a:spcBef>
              <a:spcAft>
                <a:spcPts val="0"/>
              </a:spcAft>
              <a:buNone/>
            </a:pPr>
            <a:r>
              <a:rPr lang="en" sz="1500"/>
              <a:t>“</a:t>
            </a:r>
            <a:r>
              <a:rPr b="1" lang="en" sz="1500"/>
              <a:t>Cultura</a:t>
            </a:r>
            <a:r>
              <a:rPr lang="en" sz="1500"/>
              <a:t> '' the Latin word meaning care of body, predominantly mind, is the source of the present word Culture. Culture is a complex compilation of beliefs, customs, law, knowledge, traditions, etc. that a human being acquires while being a member of a particular society. Culture is something we experience by aligning to the people who have been a part of the culture. The most common definitions of culture include music, art and theatre as the integral parts. Culture could exist in various macro and micro systems.</a:t>
            </a:r>
            <a:endParaRPr sz="1500"/>
          </a:p>
          <a:p>
            <a:pPr indent="0" lvl="0" marL="0" rtl="0" algn="l">
              <a:spcBef>
                <a:spcPts val="1200"/>
              </a:spcBef>
              <a:spcAft>
                <a:spcPts val="1200"/>
              </a:spcAft>
              <a:buNone/>
            </a:pPr>
            <a:r>
              <a:t/>
            </a:r>
            <a:endParaRPr sz="1500"/>
          </a:p>
        </p:txBody>
      </p:sp>
    </p:spTree>
  </p:cSld>
  <p:clrMapOvr>
    <a:masterClrMapping/>
  </p:clrMapOvr>
  <mc:AlternateContent>
    <mc:Choice Requires="p14">
      <p:transition spd="slow" p14:dur="2700">
        <p:p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44250" y="1403850"/>
            <a:ext cx="8455500" cy="2146800"/>
          </a:xfrm>
          <a:prstGeom prst="rect">
            <a:avLst/>
          </a:prstGeom>
          <a:solidFill>
            <a:srgbClr val="FF9900"/>
          </a:solidFill>
        </p:spPr>
        <p:txBody>
          <a:bodyPr anchorCtr="0" anchor="ctr" bIns="91425" lIns="91425" spcFirstLastPara="1" rIns="91425" wrap="square" tIns="91425">
            <a:normAutofit/>
          </a:bodyPr>
          <a:lstStyle/>
          <a:p>
            <a:pPr indent="0" lvl="0" marL="0" rtl="0" algn="ctr">
              <a:spcBef>
                <a:spcPts val="0"/>
              </a:spcBef>
              <a:spcAft>
                <a:spcPts val="0"/>
              </a:spcAft>
              <a:buClr>
                <a:schemeClr val="dk2"/>
              </a:buClr>
              <a:buSzPts val="1100"/>
              <a:buFont typeface="Arial"/>
              <a:buNone/>
            </a:pPr>
            <a:r>
              <a:rPr b="0" lang="en" sz="4277">
                <a:highlight>
                  <a:schemeClr val="dk1"/>
                </a:highlight>
                <a:latin typeface="Satisfy"/>
                <a:ea typeface="Satisfy"/>
                <a:cs typeface="Satisfy"/>
                <a:sym typeface="Satisfy"/>
              </a:rPr>
              <a:t>Characteristics of Culture</a:t>
            </a:r>
            <a:endParaRPr sz="4477">
              <a:latin typeface="Satisfy"/>
              <a:ea typeface="Satisfy"/>
              <a:cs typeface="Satisfy"/>
              <a:sym typeface="Satisfy"/>
            </a:endParaRPr>
          </a:p>
        </p:txBody>
      </p:sp>
    </p:spTree>
  </p:cSld>
  <p:clrMapOvr>
    <a:masterClrMapping/>
  </p:clrMapOvr>
  <mc:AlternateContent>
    <mc:Choice Requires="p14">
      <p:transition spd="slow" p14:dur="2700">
        <p14:flip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77"/>
              <a:t>Characteristics of Culture</a:t>
            </a:r>
            <a:endParaRPr sz="3777"/>
          </a:p>
        </p:txBody>
      </p:sp>
      <p:sp>
        <p:nvSpPr>
          <p:cNvPr id="87" name="Google Shape;87;p1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There are certain characteristics of culture which define it. These are :</a:t>
            </a:r>
            <a:endParaRPr/>
          </a:p>
          <a:p>
            <a:pPr indent="-342900" lvl="0" marL="457200" rtl="0" algn="l">
              <a:spcBef>
                <a:spcPts val="1200"/>
              </a:spcBef>
              <a:spcAft>
                <a:spcPts val="0"/>
              </a:spcAft>
              <a:buSzPts val="1800"/>
              <a:buChar char="★"/>
            </a:pPr>
            <a:r>
              <a:rPr lang="en"/>
              <a:t>Acquired</a:t>
            </a:r>
            <a:endParaRPr/>
          </a:p>
          <a:p>
            <a:pPr indent="-342900" lvl="0" marL="457200" rtl="0" algn="l">
              <a:spcBef>
                <a:spcPts val="0"/>
              </a:spcBef>
              <a:spcAft>
                <a:spcPts val="0"/>
              </a:spcAft>
              <a:buSzPts val="1800"/>
              <a:buChar char="★"/>
            </a:pPr>
            <a:r>
              <a:rPr lang="en"/>
              <a:t>Collective</a:t>
            </a:r>
            <a:endParaRPr/>
          </a:p>
          <a:p>
            <a:pPr indent="-342900" lvl="0" marL="457200" rtl="0" algn="l">
              <a:spcBef>
                <a:spcPts val="0"/>
              </a:spcBef>
              <a:spcAft>
                <a:spcPts val="0"/>
              </a:spcAft>
              <a:buSzPts val="1800"/>
              <a:buChar char="★"/>
            </a:pPr>
            <a:r>
              <a:rPr lang="en"/>
              <a:t>Value system</a:t>
            </a:r>
            <a:endParaRPr/>
          </a:p>
          <a:p>
            <a:pPr indent="-342900" lvl="0" marL="457200" rtl="0" algn="l">
              <a:spcBef>
                <a:spcPts val="0"/>
              </a:spcBef>
              <a:spcAft>
                <a:spcPts val="0"/>
              </a:spcAft>
              <a:buSzPts val="1800"/>
              <a:buChar char="★"/>
            </a:pPr>
            <a:r>
              <a:rPr lang="en"/>
              <a:t>Stability</a:t>
            </a:r>
            <a:endParaRPr/>
          </a:p>
          <a:p>
            <a:pPr indent="-342900" lvl="0" marL="457200" rtl="0" algn="l">
              <a:spcBef>
                <a:spcPts val="0"/>
              </a:spcBef>
              <a:spcAft>
                <a:spcPts val="0"/>
              </a:spcAft>
              <a:buSzPts val="1800"/>
              <a:buChar char="★"/>
            </a:pPr>
            <a:r>
              <a:rPr lang="en"/>
              <a:t>Differentiator</a:t>
            </a:r>
            <a:endParaRPr/>
          </a:p>
          <a:p>
            <a:pPr indent="-342900" lvl="0" marL="457200" rtl="0" algn="l">
              <a:spcBef>
                <a:spcPts val="0"/>
              </a:spcBef>
              <a:spcAft>
                <a:spcPts val="0"/>
              </a:spcAft>
              <a:buSzPts val="1800"/>
              <a:buChar char="★"/>
            </a:pPr>
            <a:r>
              <a:rPr lang="en"/>
              <a:t>Contextual</a:t>
            </a:r>
            <a:endParaRPr/>
          </a:p>
          <a:p>
            <a:pPr indent="-342900" lvl="0" marL="457200" rtl="0" algn="l">
              <a:spcBef>
                <a:spcPts val="0"/>
              </a:spcBef>
              <a:spcAft>
                <a:spcPts val="0"/>
              </a:spcAft>
              <a:buSzPts val="1800"/>
              <a:buChar char="★"/>
            </a:pPr>
            <a:r>
              <a:rPr lang="en"/>
              <a:t>Common yet different</a:t>
            </a:r>
            <a:endParaRPr/>
          </a:p>
        </p:txBody>
      </p:sp>
    </p:spTree>
  </p:cSld>
  <p:clrMapOvr>
    <a:masterClrMapping/>
  </p:clrMapOvr>
  <mc:AlternateContent>
    <mc:Choice Requires="p14">
      <p:transition spd="slow" p14:dur="2700">
        <p:p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 name="Shape 91"/>
        <p:cNvGrpSpPr/>
        <p:nvPr/>
      </p:nvGrpSpPr>
      <p:grpSpPr>
        <a:xfrm>
          <a:off x="0" y="0"/>
          <a:ext cx="0" cy="0"/>
          <a:chOff x="0" y="0"/>
          <a:chExt cx="0" cy="0"/>
        </a:xfrm>
      </p:grpSpPr>
      <p:sp>
        <p:nvSpPr>
          <p:cNvPr id="92" name="Google Shape;92;p19"/>
          <p:cNvSpPr txBox="1"/>
          <p:nvPr>
            <p:ph type="title"/>
          </p:nvPr>
        </p:nvSpPr>
        <p:spPr>
          <a:xfrm>
            <a:off x="1586225" y="526350"/>
            <a:ext cx="56187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Clr>
                <a:schemeClr val="dk2"/>
              </a:buClr>
              <a:buSzPts val="1100"/>
              <a:buFont typeface="Arial"/>
              <a:buNone/>
            </a:pPr>
            <a:r>
              <a:rPr lang="en" sz="4800">
                <a:solidFill>
                  <a:schemeClr val="dk2"/>
                </a:solidFill>
                <a:latin typeface="Satisfy"/>
                <a:ea typeface="Satisfy"/>
                <a:cs typeface="Satisfy"/>
                <a:sym typeface="Satisfy"/>
              </a:rPr>
              <a:t>Cross-Cultural Communication</a:t>
            </a:r>
            <a:endParaRPr sz="4800">
              <a:latin typeface="Satisfy"/>
              <a:ea typeface="Satisfy"/>
              <a:cs typeface="Satisfy"/>
              <a:sym typeface="Satisfy"/>
            </a:endParaRPr>
          </a:p>
        </p:txBody>
      </p:sp>
    </p:spTree>
  </p:cSld>
  <p:clrMapOvr>
    <a:masterClrMapping/>
  </p:clrMapOvr>
  <mc:AlternateContent>
    <mc:Choice Requires="p14">
      <p:transition spd="slow" p14:dur="2700">
        <p:pu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55"/>
              <a:t>Cross-Cultural Communication</a:t>
            </a:r>
            <a:endParaRPr sz="3555"/>
          </a:p>
        </p:txBody>
      </p:sp>
      <p:sp>
        <p:nvSpPr>
          <p:cNvPr id="98" name="Google Shape;98;p2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Clr>
                <a:schemeClr val="dk2"/>
              </a:buClr>
              <a:buSzPct val="74541"/>
              <a:buFont typeface="Arial"/>
              <a:buNone/>
            </a:pPr>
            <a:r>
              <a:rPr b="1" lang="en" sz="1475"/>
              <a:t>Definition of cross-cultural communication</a:t>
            </a:r>
            <a:endParaRPr b="1" sz="1475"/>
          </a:p>
          <a:p>
            <a:pPr indent="0" lvl="0" marL="0" rtl="0" algn="l">
              <a:spcBef>
                <a:spcPts val="1200"/>
              </a:spcBef>
              <a:spcAft>
                <a:spcPts val="0"/>
              </a:spcAft>
              <a:buNone/>
            </a:pPr>
            <a:r>
              <a:rPr lang="en" sz="1391"/>
              <a:t>It is the study of understanding the differences and similarities of different cultural groups so as to effectively participate within an organisation. In other words, it refers to the adaptations done by the people from different cultural backgrounds to make the communication effective. </a:t>
            </a:r>
            <a:endParaRPr sz="1391"/>
          </a:p>
          <a:p>
            <a:pPr indent="0" lvl="0" marL="0" rtl="0" algn="l">
              <a:spcBef>
                <a:spcPts val="1200"/>
              </a:spcBef>
              <a:spcAft>
                <a:spcPts val="0"/>
              </a:spcAft>
              <a:buNone/>
            </a:pPr>
            <a:r>
              <a:rPr b="1" lang="en" sz="1391"/>
              <a:t>Need for Cross-Cultural Communication</a:t>
            </a:r>
            <a:endParaRPr b="1" sz="1391"/>
          </a:p>
          <a:p>
            <a:pPr indent="0" lvl="0" marL="0" rtl="0" algn="l">
              <a:spcBef>
                <a:spcPts val="1200"/>
              </a:spcBef>
              <a:spcAft>
                <a:spcPts val="0"/>
              </a:spcAft>
              <a:buNone/>
            </a:pPr>
            <a:r>
              <a:rPr lang="en" sz="1391"/>
              <a:t>The ability to adapt, irrespective of cultural values, makes a lot of difference. While communicating with the individuals or groups from varied cultural backgrounds, the transmission of knowledge and the behaviour play an important role. It is therefore important to comprehend how culture affects communication in turn affecting organisational operations.</a:t>
            </a:r>
            <a:endParaRPr sz="1391"/>
          </a:p>
          <a:p>
            <a:pPr indent="0" lvl="0" marL="0" rtl="0" algn="l">
              <a:spcBef>
                <a:spcPts val="1200"/>
              </a:spcBef>
              <a:spcAft>
                <a:spcPts val="0"/>
              </a:spcAft>
              <a:buClr>
                <a:schemeClr val="dk2"/>
              </a:buClr>
              <a:buSzPct val="79029"/>
              <a:buFont typeface="Arial"/>
              <a:buNone/>
            </a:pPr>
            <a:r>
              <a:rPr b="1" lang="en" sz="1391"/>
              <a:t>Elements of cross-cultural communication</a:t>
            </a:r>
            <a:endParaRPr b="1" sz="1391"/>
          </a:p>
          <a:p>
            <a:pPr indent="-308610" lvl="0" marL="457200" rtl="0" algn="l">
              <a:spcBef>
                <a:spcPts val="1200"/>
              </a:spcBef>
              <a:spcAft>
                <a:spcPts val="0"/>
              </a:spcAft>
              <a:buSzPct val="100000"/>
              <a:buChar char="➔"/>
            </a:pPr>
            <a:r>
              <a:rPr lang="en"/>
              <a:t>Awareness </a:t>
            </a:r>
            <a:endParaRPr/>
          </a:p>
          <a:p>
            <a:pPr indent="-308610" lvl="0" marL="457200" rtl="0" algn="l">
              <a:spcBef>
                <a:spcPts val="0"/>
              </a:spcBef>
              <a:spcAft>
                <a:spcPts val="0"/>
              </a:spcAft>
              <a:buSzPct val="100000"/>
              <a:buChar char="➔"/>
            </a:pPr>
            <a:r>
              <a:rPr lang="en"/>
              <a:t>Preparation </a:t>
            </a:r>
            <a:endParaRPr/>
          </a:p>
          <a:p>
            <a:pPr indent="-308610" lvl="0" marL="457200" rtl="0" algn="l">
              <a:spcBef>
                <a:spcPts val="0"/>
              </a:spcBef>
              <a:spcAft>
                <a:spcPts val="0"/>
              </a:spcAft>
              <a:buSzPct val="100000"/>
              <a:buChar char="➔"/>
            </a:pPr>
            <a:r>
              <a:rPr lang="en"/>
              <a:t>Language </a:t>
            </a:r>
            <a:endParaRPr/>
          </a:p>
          <a:p>
            <a:pPr indent="-308610" lvl="0" marL="457200" rtl="0" algn="l">
              <a:spcBef>
                <a:spcPts val="0"/>
              </a:spcBef>
              <a:spcAft>
                <a:spcPts val="0"/>
              </a:spcAft>
              <a:buSzPct val="100000"/>
              <a:buChar char="➔"/>
            </a:pPr>
            <a:r>
              <a:rPr lang="en"/>
              <a:t>Humo</a:t>
            </a:r>
            <a:r>
              <a:rPr lang="en"/>
              <a:t>ur </a:t>
            </a:r>
            <a:endParaRPr/>
          </a:p>
          <a:p>
            <a:pPr indent="-308610" lvl="0" marL="457200" rtl="0" algn="l">
              <a:spcBef>
                <a:spcPts val="0"/>
              </a:spcBef>
              <a:spcAft>
                <a:spcPts val="0"/>
              </a:spcAft>
              <a:buSzPct val="100000"/>
              <a:buChar char="➔"/>
            </a:pPr>
            <a:r>
              <a:rPr lang="en"/>
              <a:t>Openness</a:t>
            </a:r>
            <a:endParaRPr/>
          </a:p>
        </p:txBody>
      </p:sp>
    </p:spTree>
  </p:cSld>
  <p:clrMapOvr>
    <a:masterClrMapping/>
  </p:clrMapOvr>
  <mc:AlternateContent>
    <mc:Choice Requires="p14">
      <p:transition spd="slow" p14:dur="2700">
        <p14:flip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44250" y="1403850"/>
            <a:ext cx="8455500" cy="2146800"/>
          </a:xfrm>
          <a:prstGeom prst="rect">
            <a:avLst/>
          </a:prstGeom>
          <a:solidFill>
            <a:srgbClr val="FF9900"/>
          </a:solidFill>
        </p:spPr>
        <p:txBody>
          <a:bodyPr anchorCtr="0" anchor="ctr" bIns="91425" lIns="91425" spcFirstLastPara="1" rIns="91425" wrap="square" tIns="91425">
            <a:normAutofit/>
          </a:bodyPr>
          <a:lstStyle/>
          <a:p>
            <a:pPr indent="0" lvl="0" marL="0" rtl="0" algn="ctr">
              <a:spcBef>
                <a:spcPts val="0"/>
              </a:spcBef>
              <a:spcAft>
                <a:spcPts val="0"/>
              </a:spcAft>
              <a:buClr>
                <a:schemeClr val="dk2"/>
              </a:buClr>
              <a:buSzPts val="1100"/>
              <a:buFont typeface="Arial"/>
              <a:buNone/>
            </a:pPr>
            <a:r>
              <a:rPr b="0" lang="en" sz="3600">
                <a:highlight>
                  <a:schemeClr val="dk1"/>
                </a:highlight>
                <a:latin typeface="Satisfy"/>
                <a:ea typeface="Satisfy"/>
                <a:cs typeface="Satisfy"/>
                <a:sym typeface="Satisfy"/>
              </a:rPr>
              <a:t>Cross-Cultural Communication Barriers</a:t>
            </a:r>
            <a:endParaRPr sz="3600">
              <a:latin typeface="Satisfy"/>
              <a:ea typeface="Satisfy"/>
              <a:cs typeface="Satisfy"/>
              <a:sym typeface="Satisfy"/>
            </a:endParaRPr>
          </a:p>
        </p:txBody>
      </p:sp>
    </p:spTree>
  </p:cSld>
  <p:clrMapOvr>
    <a:masterClrMapping/>
  </p:clrMapOvr>
  <mc:AlternateContent>
    <mc:Choice Requires="p14">
      <p:transition spd="slow" p14:dur="2700">
        <p:push/>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