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60"/>
  </p:normalViewPr>
  <p:slideViewPr>
    <p:cSldViewPr snapToGrid="0">
      <p:cViewPr varScale="1">
        <p:scale>
          <a:sx n="67" d="100"/>
          <a:sy n="67" d="100"/>
        </p:scale>
        <p:origin x="8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a:p>
            <a:pPr>
              <a:defRPr/>
            </a:pP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7598881939138553"/>
          <c:y val="0.14426177727475675"/>
          <c:w val="0.37013477407520806"/>
          <c:h val="0.81974639804793947"/>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D708-4A8E-88AF-337334AD352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E66-4D73-A62D-CDE6E71C2F7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708-4A8E-88AF-337334AD352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E66-4D73-A62D-CDE6E71C2F7F}"/>
              </c:ext>
            </c:extLst>
          </c:dPt>
          <c:dLbls>
            <c:dLbl>
              <c:idx val="0"/>
              <c:tx>
                <c:rich>
                  <a:bodyPr/>
                  <a:lstStyle/>
                  <a:p>
                    <a:r>
                      <a:rPr lang="en-US" dirty="0"/>
                      <a:t>53%</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D708-4A8E-88AF-337334AD352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LISTENING</c:v>
                </c:pt>
                <c:pt idx="1">
                  <c:v>READING</c:v>
                </c:pt>
                <c:pt idx="2">
                  <c:v>SPEAKING</c:v>
                </c:pt>
                <c:pt idx="3">
                  <c:v>WRITING</c:v>
                </c:pt>
              </c:strCache>
            </c:strRef>
          </c:cat>
          <c:val>
            <c:numRef>
              <c:f>Sheet1!$B$2:$B$5</c:f>
              <c:numCache>
                <c:formatCode>General</c:formatCode>
                <c:ptCount val="4"/>
                <c:pt idx="0">
                  <c:v>8.1999999999999993</c:v>
                </c:pt>
                <c:pt idx="1">
                  <c:v>2.6</c:v>
                </c:pt>
                <c:pt idx="2">
                  <c:v>2.2999999999999998</c:v>
                </c:pt>
                <c:pt idx="3">
                  <c:v>2.1</c:v>
                </c:pt>
              </c:numCache>
            </c:numRef>
          </c:val>
          <c:extLst>
            <c:ext xmlns:c16="http://schemas.microsoft.com/office/drawing/2014/chart" uri="{C3380CC4-5D6E-409C-BE32-E72D297353CC}">
              <c16:uniqueId val="{00000000-D708-4A8E-88AF-337334AD352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A5F59-B6E7-4306-BEA6-A879DF37359A}" type="doc">
      <dgm:prSet loTypeId="urn:microsoft.com/office/officeart/2005/8/layout/vProcess5" loCatId="process" qsTypeId="urn:microsoft.com/office/officeart/2005/8/quickstyle/3d2" qsCatId="3D" csTypeId="urn:microsoft.com/office/officeart/2005/8/colors/accent1_4" csCatId="accent1" phldr="1"/>
      <dgm:spPr/>
      <dgm:t>
        <a:bodyPr/>
        <a:lstStyle/>
        <a:p>
          <a:endParaRPr lang="en-US"/>
        </a:p>
      </dgm:t>
    </dgm:pt>
    <dgm:pt modelId="{6A4E610C-6B85-4592-8808-63A80E7DA2D7}">
      <dgm:prSet phldrT="[Text]"/>
      <dgm:spPr/>
      <dgm:t>
        <a:bodyPr/>
        <a:lstStyle/>
        <a:p>
          <a:r>
            <a:rPr lang="en-US" dirty="0"/>
            <a:t>LISTENING</a:t>
          </a:r>
        </a:p>
      </dgm:t>
    </dgm:pt>
    <dgm:pt modelId="{16FE69BA-A198-4FE8-82C8-F675CCA0266D}" type="parTrans" cxnId="{634CC04F-74AD-4404-BEDB-C8B3D1EFBC46}">
      <dgm:prSet/>
      <dgm:spPr/>
      <dgm:t>
        <a:bodyPr/>
        <a:lstStyle/>
        <a:p>
          <a:endParaRPr lang="en-US"/>
        </a:p>
      </dgm:t>
    </dgm:pt>
    <dgm:pt modelId="{F0D162E8-4B44-4E6A-9A3B-58A0D9E14B90}" type="sibTrans" cxnId="{634CC04F-74AD-4404-BEDB-C8B3D1EFBC46}">
      <dgm:prSet/>
      <dgm:spPr/>
      <dgm:t>
        <a:bodyPr/>
        <a:lstStyle/>
        <a:p>
          <a:endParaRPr lang="en-US"/>
        </a:p>
      </dgm:t>
    </dgm:pt>
    <dgm:pt modelId="{85F7A216-068A-4AFB-A047-EA1A63F04566}">
      <dgm:prSet phldrT="[Text]"/>
      <dgm:spPr/>
      <dgm:t>
        <a:bodyPr/>
        <a:lstStyle/>
        <a:p>
          <a:r>
            <a:rPr lang="en-US" dirty="0"/>
            <a:t>SPEAKING</a:t>
          </a:r>
        </a:p>
      </dgm:t>
    </dgm:pt>
    <dgm:pt modelId="{A852F22B-AEBF-48E8-944F-BF6DF5C86F33}" type="parTrans" cxnId="{50A60A0C-FED3-434E-81A5-7A51DF818D4A}">
      <dgm:prSet/>
      <dgm:spPr/>
      <dgm:t>
        <a:bodyPr/>
        <a:lstStyle/>
        <a:p>
          <a:endParaRPr lang="en-US"/>
        </a:p>
      </dgm:t>
    </dgm:pt>
    <dgm:pt modelId="{C5D19B7B-E699-4413-85EB-4E00F7D108A2}" type="sibTrans" cxnId="{50A60A0C-FED3-434E-81A5-7A51DF818D4A}">
      <dgm:prSet/>
      <dgm:spPr/>
      <dgm:t>
        <a:bodyPr/>
        <a:lstStyle/>
        <a:p>
          <a:endParaRPr lang="en-US"/>
        </a:p>
      </dgm:t>
    </dgm:pt>
    <dgm:pt modelId="{F0192B8C-052C-4E67-BB78-10C866559B8F}">
      <dgm:prSet phldrT="[Text]"/>
      <dgm:spPr/>
      <dgm:t>
        <a:bodyPr/>
        <a:lstStyle/>
        <a:p>
          <a:r>
            <a:rPr lang="en-US" dirty="0"/>
            <a:t>WRITING</a:t>
          </a:r>
        </a:p>
      </dgm:t>
    </dgm:pt>
    <dgm:pt modelId="{3D9880CB-8193-4A24-B658-6C688F891258}" type="parTrans" cxnId="{FE0E3C05-C119-4914-B2C5-4464B31FDAA5}">
      <dgm:prSet/>
      <dgm:spPr/>
      <dgm:t>
        <a:bodyPr/>
        <a:lstStyle/>
        <a:p>
          <a:endParaRPr lang="en-US"/>
        </a:p>
      </dgm:t>
    </dgm:pt>
    <dgm:pt modelId="{8B9898C0-0AF2-472F-88A5-7CC0866E61FF}" type="sibTrans" cxnId="{FE0E3C05-C119-4914-B2C5-4464B31FDAA5}">
      <dgm:prSet/>
      <dgm:spPr/>
      <dgm:t>
        <a:bodyPr/>
        <a:lstStyle/>
        <a:p>
          <a:endParaRPr lang="en-US"/>
        </a:p>
      </dgm:t>
    </dgm:pt>
    <dgm:pt modelId="{010DDB03-0530-4579-8FEB-0B08293BDDAB}">
      <dgm:prSet phldrT="[Text]"/>
      <dgm:spPr/>
      <dgm:t>
        <a:bodyPr/>
        <a:lstStyle/>
        <a:p>
          <a:r>
            <a:rPr lang="en-US" dirty="0"/>
            <a:t>READING</a:t>
          </a:r>
        </a:p>
      </dgm:t>
    </dgm:pt>
    <dgm:pt modelId="{C8E03211-7759-4048-BF0C-0BA8179C8BBA}" type="parTrans" cxnId="{FB123CBD-43D2-4651-A2E2-CD83B39DC7D4}">
      <dgm:prSet/>
      <dgm:spPr/>
      <dgm:t>
        <a:bodyPr/>
        <a:lstStyle/>
        <a:p>
          <a:endParaRPr lang="en-US"/>
        </a:p>
      </dgm:t>
    </dgm:pt>
    <dgm:pt modelId="{4271FCEB-3A20-4DB7-A8DE-B605B4676DD5}" type="sibTrans" cxnId="{FB123CBD-43D2-4651-A2E2-CD83B39DC7D4}">
      <dgm:prSet/>
      <dgm:spPr/>
      <dgm:t>
        <a:bodyPr/>
        <a:lstStyle/>
        <a:p>
          <a:endParaRPr lang="en-US"/>
        </a:p>
      </dgm:t>
    </dgm:pt>
    <dgm:pt modelId="{39D2DD58-879D-4731-A75F-1BA469ECA6A2}" type="pres">
      <dgm:prSet presAssocID="{802A5F59-B6E7-4306-BEA6-A879DF37359A}" presName="outerComposite" presStyleCnt="0">
        <dgm:presLayoutVars>
          <dgm:chMax val="5"/>
          <dgm:dir/>
          <dgm:resizeHandles val="exact"/>
        </dgm:presLayoutVars>
      </dgm:prSet>
      <dgm:spPr/>
    </dgm:pt>
    <dgm:pt modelId="{F3C5D69F-843A-4CC5-BCC2-DDF961FEAD3C}" type="pres">
      <dgm:prSet presAssocID="{802A5F59-B6E7-4306-BEA6-A879DF37359A}" presName="dummyMaxCanvas" presStyleCnt="0">
        <dgm:presLayoutVars/>
      </dgm:prSet>
      <dgm:spPr/>
    </dgm:pt>
    <dgm:pt modelId="{4AB07C37-610C-483A-958F-6B4D14FDAE0F}" type="pres">
      <dgm:prSet presAssocID="{802A5F59-B6E7-4306-BEA6-A879DF37359A}" presName="FourNodes_1" presStyleLbl="node1" presStyleIdx="0" presStyleCnt="4">
        <dgm:presLayoutVars>
          <dgm:bulletEnabled val="1"/>
        </dgm:presLayoutVars>
      </dgm:prSet>
      <dgm:spPr/>
    </dgm:pt>
    <dgm:pt modelId="{3FCA1EF8-0FC0-451B-BFD8-1698ACAFE665}" type="pres">
      <dgm:prSet presAssocID="{802A5F59-B6E7-4306-BEA6-A879DF37359A}" presName="FourNodes_2" presStyleLbl="node1" presStyleIdx="1" presStyleCnt="4" custLinFactNeighborX="458" custLinFactNeighborY="-4193">
        <dgm:presLayoutVars>
          <dgm:bulletEnabled val="1"/>
        </dgm:presLayoutVars>
      </dgm:prSet>
      <dgm:spPr/>
    </dgm:pt>
    <dgm:pt modelId="{418948C5-4CDD-4CE0-B692-AF8B68E3BC05}" type="pres">
      <dgm:prSet presAssocID="{802A5F59-B6E7-4306-BEA6-A879DF37359A}" presName="FourNodes_3" presStyleLbl="node1" presStyleIdx="2" presStyleCnt="4" custLinFactNeighborX="2643" custLinFactNeighborY="-2724">
        <dgm:presLayoutVars>
          <dgm:bulletEnabled val="1"/>
        </dgm:presLayoutVars>
      </dgm:prSet>
      <dgm:spPr/>
    </dgm:pt>
    <dgm:pt modelId="{15CD7EDD-21DE-4ABE-A437-02381D3D88DA}" type="pres">
      <dgm:prSet presAssocID="{802A5F59-B6E7-4306-BEA6-A879DF37359A}" presName="FourNodes_4" presStyleLbl="node1" presStyleIdx="3" presStyleCnt="4">
        <dgm:presLayoutVars>
          <dgm:bulletEnabled val="1"/>
        </dgm:presLayoutVars>
      </dgm:prSet>
      <dgm:spPr/>
    </dgm:pt>
    <dgm:pt modelId="{CC767D34-B7AF-4B07-8AC5-1E27C09FC666}" type="pres">
      <dgm:prSet presAssocID="{802A5F59-B6E7-4306-BEA6-A879DF37359A}" presName="FourConn_1-2" presStyleLbl="fgAccFollowNode1" presStyleIdx="0" presStyleCnt="3">
        <dgm:presLayoutVars>
          <dgm:bulletEnabled val="1"/>
        </dgm:presLayoutVars>
      </dgm:prSet>
      <dgm:spPr/>
    </dgm:pt>
    <dgm:pt modelId="{EBBDCF66-A713-4B74-8139-988B6FB07A31}" type="pres">
      <dgm:prSet presAssocID="{802A5F59-B6E7-4306-BEA6-A879DF37359A}" presName="FourConn_2-3" presStyleLbl="fgAccFollowNode1" presStyleIdx="1" presStyleCnt="3">
        <dgm:presLayoutVars>
          <dgm:bulletEnabled val="1"/>
        </dgm:presLayoutVars>
      </dgm:prSet>
      <dgm:spPr/>
    </dgm:pt>
    <dgm:pt modelId="{B3B62935-1D6E-4FED-854D-08BF0053F00A}" type="pres">
      <dgm:prSet presAssocID="{802A5F59-B6E7-4306-BEA6-A879DF37359A}" presName="FourConn_3-4" presStyleLbl="fgAccFollowNode1" presStyleIdx="2" presStyleCnt="3">
        <dgm:presLayoutVars>
          <dgm:bulletEnabled val="1"/>
        </dgm:presLayoutVars>
      </dgm:prSet>
      <dgm:spPr/>
    </dgm:pt>
    <dgm:pt modelId="{2ACA9304-2FC8-41CF-A30D-23E779F855F8}" type="pres">
      <dgm:prSet presAssocID="{802A5F59-B6E7-4306-BEA6-A879DF37359A}" presName="FourNodes_1_text" presStyleLbl="node1" presStyleIdx="3" presStyleCnt="4">
        <dgm:presLayoutVars>
          <dgm:bulletEnabled val="1"/>
        </dgm:presLayoutVars>
      </dgm:prSet>
      <dgm:spPr/>
    </dgm:pt>
    <dgm:pt modelId="{CA12BF93-9756-4F85-BADE-DBE43C66D661}" type="pres">
      <dgm:prSet presAssocID="{802A5F59-B6E7-4306-BEA6-A879DF37359A}" presName="FourNodes_2_text" presStyleLbl="node1" presStyleIdx="3" presStyleCnt="4">
        <dgm:presLayoutVars>
          <dgm:bulletEnabled val="1"/>
        </dgm:presLayoutVars>
      </dgm:prSet>
      <dgm:spPr/>
    </dgm:pt>
    <dgm:pt modelId="{92CA233D-9486-4A15-9B97-D42EEC59CD50}" type="pres">
      <dgm:prSet presAssocID="{802A5F59-B6E7-4306-BEA6-A879DF37359A}" presName="FourNodes_3_text" presStyleLbl="node1" presStyleIdx="3" presStyleCnt="4">
        <dgm:presLayoutVars>
          <dgm:bulletEnabled val="1"/>
        </dgm:presLayoutVars>
      </dgm:prSet>
      <dgm:spPr/>
    </dgm:pt>
    <dgm:pt modelId="{B77001BE-F71F-4AC0-A295-2FE687EBD431}" type="pres">
      <dgm:prSet presAssocID="{802A5F59-B6E7-4306-BEA6-A879DF37359A}" presName="FourNodes_4_text" presStyleLbl="node1" presStyleIdx="3" presStyleCnt="4">
        <dgm:presLayoutVars>
          <dgm:bulletEnabled val="1"/>
        </dgm:presLayoutVars>
      </dgm:prSet>
      <dgm:spPr/>
    </dgm:pt>
  </dgm:ptLst>
  <dgm:cxnLst>
    <dgm:cxn modelId="{FE0E3C05-C119-4914-B2C5-4464B31FDAA5}" srcId="{802A5F59-B6E7-4306-BEA6-A879DF37359A}" destId="{F0192B8C-052C-4E67-BB78-10C866559B8F}" srcOrd="3" destOrd="0" parTransId="{3D9880CB-8193-4A24-B658-6C688F891258}" sibTransId="{8B9898C0-0AF2-472F-88A5-7CC0866E61FF}"/>
    <dgm:cxn modelId="{50A60A0C-FED3-434E-81A5-7A51DF818D4A}" srcId="{802A5F59-B6E7-4306-BEA6-A879DF37359A}" destId="{85F7A216-068A-4AFB-A047-EA1A63F04566}" srcOrd="1" destOrd="0" parTransId="{A852F22B-AEBF-48E8-944F-BF6DF5C86F33}" sibTransId="{C5D19B7B-E699-4413-85EB-4E00F7D108A2}"/>
    <dgm:cxn modelId="{A361FD1D-E9EC-496E-ADAF-D3DC16350DD8}" type="presOf" srcId="{F0192B8C-052C-4E67-BB78-10C866559B8F}" destId="{B77001BE-F71F-4AC0-A295-2FE687EBD431}" srcOrd="1" destOrd="0" presId="urn:microsoft.com/office/officeart/2005/8/layout/vProcess5"/>
    <dgm:cxn modelId="{7C8FF95F-FB4C-4BE9-AE01-A9420F43BAD1}" type="presOf" srcId="{F0D162E8-4B44-4E6A-9A3B-58A0D9E14B90}" destId="{CC767D34-B7AF-4B07-8AC5-1E27C09FC666}" srcOrd="0" destOrd="0" presId="urn:microsoft.com/office/officeart/2005/8/layout/vProcess5"/>
    <dgm:cxn modelId="{EC775861-859F-4DAB-92A8-2B19DACBBE20}" type="presOf" srcId="{802A5F59-B6E7-4306-BEA6-A879DF37359A}" destId="{39D2DD58-879D-4731-A75F-1BA469ECA6A2}" srcOrd="0" destOrd="0" presId="urn:microsoft.com/office/officeart/2005/8/layout/vProcess5"/>
    <dgm:cxn modelId="{634CC04F-74AD-4404-BEDB-C8B3D1EFBC46}" srcId="{802A5F59-B6E7-4306-BEA6-A879DF37359A}" destId="{6A4E610C-6B85-4592-8808-63A80E7DA2D7}" srcOrd="0" destOrd="0" parTransId="{16FE69BA-A198-4FE8-82C8-F675CCA0266D}" sibTransId="{F0D162E8-4B44-4E6A-9A3B-58A0D9E14B90}"/>
    <dgm:cxn modelId="{C99D8C58-E840-460E-BDB5-D350BE3475CF}" type="presOf" srcId="{C5D19B7B-E699-4413-85EB-4E00F7D108A2}" destId="{EBBDCF66-A713-4B74-8139-988B6FB07A31}" srcOrd="0" destOrd="0" presId="urn:microsoft.com/office/officeart/2005/8/layout/vProcess5"/>
    <dgm:cxn modelId="{888F7E7E-82A2-4134-890C-C8E6B75F5C65}" type="presOf" srcId="{F0192B8C-052C-4E67-BB78-10C866559B8F}" destId="{15CD7EDD-21DE-4ABE-A437-02381D3D88DA}" srcOrd="0" destOrd="0" presId="urn:microsoft.com/office/officeart/2005/8/layout/vProcess5"/>
    <dgm:cxn modelId="{5506C28F-17FF-41C2-8B2A-30F659EE3AD3}" type="presOf" srcId="{85F7A216-068A-4AFB-A047-EA1A63F04566}" destId="{3FCA1EF8-0FC0-451B-BFD8-1698ACAFE665}" srcOrd="0" destOrd="0" presId="urn:microsoft.com/office/officeart/2005/8/layout/vProcess5"/>
    <dgm:cxn modelId="{FB123CBD-43D2-4651-A2E2-CD83B39DC7D4}" srcId="{802A5F59-B6E7-4306-BEA6-A879DF37359A}" destId="{010DDB03-0530-4579-8FEB-0B08293BDDAB}" srcOrd="2" destOrd="0" parTransId="{C8E03211-7759-4048-BF0C-0BA8179C8BBA}" sibTransId="{4271FCEB-3A20-4DB7-A8DE-B605B4676DD5}"/>
    <dgm:cxn modelId="{1F3CB4CB-3A81-4EF9-A977-4DCFD65C5BBE}" type="presOf" srcId="{4271FCEB-3A20-4DB7-A8DE-B605B4676DD5}" destId="{B3B62935-1D6E-4FED-854D-08BF0053F00A}" srcOrd="0" destOrd="0" presId="urn:microsoft.com/office/officeart/2005/8/layout/vProcess5"/>
    <dgm:cxn modelId="{3FFD21CC-8255-4A5C-9801-4F4D2EB4DFC5}" type="presOf" srcId="{010DDB03-0530-4579-8FEB-0B08293BDDAB}" destId="{92CA233D-9486-4A15-9B97-D42EEC59CD50}" srcOrd="1" destOrd="0" presId="urn:microsoft.com/office/officeart/2005/8/layout/vProcess5"/>
    <dgm:cxn modelId="{F556CAD2-C86E-44E5-930D-D3C3B31BD3B2}" type="presOf" srcId="{85F7A216-068A-4AFB-A047-EA1A63F04566}" destId="{CA12BF93-9756-4F85-BADE-DBE43C66D661}" srcOrd="1" destOrd="0" presId="urn:microsoft.com/office/officeart/2005/8/layout/vProcess5"/>
    <dgm:cxn modelId="{CAA3ABD9-2FC5-4CBE-A92E-9CE6B1BF2621}" type="presOf" srcId="{6A4E610C-6B85-4592-8808-63A80E7DA2D7}" destId="{2ACA9304-2FC8-41CF-A30D-23E779F855F8}" srcOrd="1" destOrd="0" presId="urn:microsoft.com/office/officeart/2005/8/layout/vProcess5"/>
    <dgm:cxn modelId="{6EB226F4-9332-4F31-AE55-9DABB2222143}" type="presOf" srcId="{010DDB03-0530-4579-8FEB-0B08293BDDAB}" destId="{418948C5-4CDD-4CE0-B692-AF8B68E3BC05}" srcOrd="0" destOrd="0" presId="urn:microsoft.com/office/officeart/2005/8/layout/vProcess5"/>
    <dgm:cxn modelId="{726F63F7-3A92-44CC-A6D3-208349587654}" type="presOf" srcId="{6A4E610C-6B85-4592-8808-63A80E7DA2D7}" destId="{4AB07C37-610C-483A-958F-6B4D14FDAE0F}" srcOrd="0" destOrd="0" presId="urn:microsoft.com/office/officeart/2005/8/layout/vProcess5"/>
    <dgm:cxn modelId="{F237BD47-BBDE-460F-9E4F-85C6099D2139}" type="presParOf" srcId="{39D2DD58-879D-4731-A75F-1BA469ECA6A2}" destId="{F3C5D69F-843A-4CC5-BCC2-DDF961FEAD3C}" srcOrd="0" destOrd="0" presId="urn:microsoft.com/office/officeart/2005/8/layout/vProcess5"/>
    <dgm:cxn modelId="{78ADFA93-B7FD-4205-8B14-1BB0EEDFB53D}" type="presParOf" srcId="{39D2DD58-879D-4731-A75F-1BA469ECA6A2}" destId="{4AB07C37-610C-483A-958F-6B4D14FDAE0F}" srcOrd="1" destOrd="0" presId="urn:microsoft.com/office/officeart/2005/8/layout/vProcess5"/>
    <dgm:cxn modelId="{7740ADC0-CEF9-46FE-A600-2823E22E5560}" type="presParOf" srcId="{39D2DD58-879D-4731-A75F-1BA469ECA6A2}" destId="{3FCA1EF8-0FC0-451B-BFD8-1698ACAFE665}" srcOrd="2" destOrd="0" presId="urn:microsoft.com/office/officeart/2005/8/layout/vProcess5"/>
    <dgm:cxn modelId="{E1FDB770-868C-47EE-B614-C699D58B4183}" type="presParOf" srcId="{39D2DD58-879D-4731-A75F-1BA469ECA6A2}" destId="{418948C5-4CDD-4CE0-B692-AF8B68E3BC05}" srcOrd="3" destOrd="0" presId="urn:microsoft.com/office/officeart/2005/8/layout/vProcess5"/>
    <dgm:cxn modelId="{EC404927-CEB5-483F-9832-F22BB6B91C0D}" type="presParOf" srcId="{39D2DD58-879D-4731-A75F-1BA469ECA6A2}" destId="{15CD7EDD-21DE-4ABE-A437-02381D3D88DA}" srcOrd="4" destOrd="0" presId="urn:microsoft.com/office/officeart/2005/8/layout/vProcess5"/>
    <dgm:cxn modelId="{7B4F0859-8B83-4B0B-81AB-14561128D558}" type="presParOf" srcId="{39D2DD58-879D-4731-A75F-1BA469ECA6A2}" destId="{CC767D34-B7AF-4B07-8AC5-1E27C09FC666}" srcOrd="5" destOrd="0" presId="urn:microsoft.com/office/officeart/2005/8/layout/vProcess5"/>
    <dgm:cxn modelId="{E5F78771-4482-4FF6-96E0-090AA03D6B6B}" type="presParOf" srcId="{39D2DD58-879D-4731-A75F-1BA469ECA6A2}" destId="{EBBDCF66-A713-4B74-8139-988B6FB07A31}" srcOrd="6" destOrd="0" presId="urn:microsoft.com/office/officeart/2005/8/layout/vProcess5"/>
    <dgm:cxn modelId="{FC72BD5B-0694-4E2C-8E0C-E56E9C7074C9}" type="presParOf" srcId="{39D2DD58-879D-4731-A75F-1BA469ECA6A2}" destId="{B3B62935-1D6E-4FED-854D-08BF0053F00A}" srcOrd="7" destOrd="0" presId="urn:microsoft.com/office/officeart/2005/8/layout/vProcess5"/>
    <dgm:cxn modelId="{FD676BC2-3B62-4ED2-A992-71DE0ED58CD4}" type="presParOf" srcId="{39D2DD58-879D-4731-A75F-1BA469ECA6A2}" destId="{2ACA9304-2FC8-41CF-A30D-23E779F855F8}" srcOrd="8" destOrd="0" presId="urn:microsoft.com/office/officeart/2005/8/layout/vProcess5"/>
    <dgm:cxn modelId="{BD78EC62-D013-4067-80B4-429FFCDC8D5D}" type="presParOf" srcId="{39D2DD58-879D-4731-A75F-1BA469ECA6A2}" destId="{CA12BF93-9756-4F85-BADE-DBE43C66D661}" srcOrd="9" destOrd="0" presId="urn:microsoft.com/office/officeart/2005/8/layout/vProcess5"/>
    <dgm:cxn modelId="{8B2FBD96-AB0F-493A-A13F-15C2C38982EE}" type="presParOf" srcId="{39D2DD58-879D-4731-A75F-1BA469ECA6A2}" destId="{92CA233D-9486-4A15-9B97-D42EEC59CD50}" srcOrd="10" destOrd="0" presId="urn:microsoft.com/office/officeart/2005/8/layout/vProcess5"/>
    <dgm:cxn modelId="{564DF374-AF63-4CBA-857C-F1D8B9A2A2DC}" type="presParOf" srcId="{39D2DD58-879D-4731-A75F-1BA469ECA6A2}" destId="{B77001BE-F71F-4AC0-A295-2FE687EBD4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07C37-610C-483A-958F-6B4D14FDAE0F}">
      <dsp:nvSpPr>
        <dsp:cNvPr id="0" name=""/>
        <dsp:cNvSpPr/>
      </dsp:nvSpPr>
      <dsp:spPr>
        <a:xfrm>
          <a:off x="0" y="0"/>
          <a:ext cx="3630999" cy="512063"/>
        </a:xfrm>
        <a:prstGeom prst="roundRect">
          <a:avLst>
            <a:gd name="adj" fmla="val 10000"/>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LISTENING</a:t>
          </a:r>
        </a:p>
      </dsp:txBody>
      <dsp:txXfrm>
        <a:off x="14998" y="14998"/>
        <a:ext cx="3035172" cy="482067"/>
      </dsp:txXfrm>
    </dsp:sp>
    <dsp:sp modelId="{3FCA1EF8-0FC0-451B-BFD8-1698ACAFE665}">
      <dsp:nvSpPr>
        <dsp:cNvPr id="0" name=""/>
        <dsp:cNvSpPr/>
      </dsp:nvSpPr>
      <dsp:spPr>
        <a:xfrm>
          <a:off x="320726" y="583695"/>
          <a:ext cx="3630999" cy="512063"/>
        </a:xfrm>
        <a:prstGeom prst="roundRect">
          <a:avLst>
            <a:gd name="adj" fmla="val 10000"/>
          </a:avLst>
        </a:prstGeom>
        <a:gradFill rotWithShape="0">
          <a:gsLst>
            <a:gs pos="0">
              <a:schemeClr val="accent1">
                <a:shade val="50000"/>
                <a:hueOff val="180719"/>
                <a:satOff val="-3780"/>
                <a:lumOff val="21031"/>
                <a:alphaOff val="0"/>
                <a:tint val="96000"/>
                <a:lumMod val="102000"/>
              </a:schemeClr>
            </a:gs>
            <a:gs pos="100000">
              <a:schemeClr val="accent1">
                <a:shade val="50000"/>
                <a:hueOff val="180719"/>
                <a:satOff val="-3780"/>
                <a:lumOff val="21031"/>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SPEAKING</a:t>
          </a:r>
        </a:p>
      </dsp:txBody>
      <dsp:txXfrm>
        <a:off x="335724" y="598693"/>
        <a:ext cx="2964065" cy="482067"/>
      </dsp:txXfrm>
    </dsp:sp>
    <dsp:sp modelId="{418948C5-4CDD-4CE0-B692-AF8B68E3BC05}">
      <dsp:nvSpPr>
        <dsp:cNvPr id="0" name=""/>
        <dsp:cNvSpPr/>
      </dsp:nvSpPr>
      <dsp:spPr>
        <a:xfrm>
          <a:off x="699620" y="1196384"/>
          <a:ext cx="3630999" cy="512063"/>
        </a:xfrm>
        <a:prstGeom prst="roundRect">
          <a:avLst>
            <a:gd name="adj" fmla="val 10000"/>
          </a:avLst>
        </a:prstGeom>
        <a:gradFill rotWithShape="0">
          <a:gsLst>
            <a:gs pos="0">
              <a:schemeClr val="accent1">
                <a:shade val="50000"/>
                <a:hueOff val="361437"/>
                <a:satOff val="-7560"/>
                <a:lumOff val="42063"/>
                <a:alphaOff val="0"/>
                <a:tint val="96000"/>
                <a:lumMod val="102000"/>
              </a:schemeClr>
            </a:gs>
            <a:gs pos="100000">
              <a:schemeClr val="accent1">
                <a:shade val="50000"/>
                <a:hueOff val="361437"/>
                <a:satOff val="-7560"/>
                <a:lumOff val="42063"/>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READING</a:t>
          </a:r>
        </a:p>
      </dsp:txBody>
      <dsp:txXfrm>
        <a:off x="714618" y="1211382"/>
        <a:ext cx="2968604" cy="482067"/>
      </dsp:txXfrm>
    </dsp:sp>
    <dsp:sp modelId="{15CD7EDD-21DE-4ABE-A437-02381D3D88DA}">
      <dsp:nvSpPr>
        <dsp:cNvPr id="0" name=""/>
        <dsp:cNvSpPr/>
      </dsp:nvSpPr>
      <dsp:spPr>
        <a:xfrm>
          <a:off x="907749" y="1815499"/>
          <a:ext cx="3630999" cy="512063"/>
        </a:xfrm>
        <a:prstGeom prst="roundRect">
          <a:avLst>
            <a:gd name="adj" fmla="val 10000"/>
          </a:avLst>
        </a:prstGeom>
        <a:gradFill rotWithShape="0">
          <a:gsLst>
            <a:gs pos="0">
              <a:schemeClr val="accent1">
                <a:shade val="50000"/>
                <a:hueOff val="180719"/>
                <a:satOff val="-3780"/>
                <a:lumOff val="21031"/>
                <a:alphaOff val="0"/>
                <a:tint val="96000"/>
                <a:lumMod val="102000"/>
              </a:schemeClr>
            </a:gs>
            <a:gs pos="100000">
              <a:schemeClr val="accent1">
                <a:shade val="50000"/>
                <a:hueOff val="180719"/>
                <a:satOff val="-3780"/>
                <a:lumOff val="21031"/>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WRITING</a:t>
          </a:r>
        </a:p>
      </dsp:txBody>
      <dsp:txXfrm>
        <a:off x="922747" y="1830497"/>
        <a:ext cx="2964065" cy="482067"/>
      </dsp:txXfrm>
    </dsp:sp>
    <dsp:sp modelId="{CC767D34-B7AF-4B07-8AC5-1E27C09FC666}">
      <dsp:nvSpPr>
        <dsp:cNvPr id="0" name=""/>
        <dsp:cNvSpPr/>
      </dsp:nvSpPr>
      <dsp:spPr>
        <a:xfrm>
          <a:off x="3298157" y="392194"/>
          <a:ext cx="332841" cy="332841"/>
        </a:xfrm>
        <a:prstGeom prst="downArrow">
          <a:avLst>
            <a:gd name="adj1" fmla="val 55000"/>
            <a:gd name="adj2" fmla="val 45000"/>
          </a:avLst>
        </a:prstGeom>
        <a:solidFill>
          <a:schemeClr val="accent1">
            <a:alpha val="90000"/>
            <a:tint val="55000"/>
            <a:hueOff val="0"/>
            <a:satOff val="0"/>
            <a:lumOff val="0"/>
            <a:alphaOff val="0"/>
          </a:schemeClr>
        </a:solidFill>
        <a:ln w="9525" cap="rnd" cmpd="sng" algn="ctr">
          <a:solidFill>
            <a:schemeClr val="accent1">
              <a:alpha val="90000"/>
              <a:tint val="55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373046" y="392194"/>
        <a:ext cx="183063" cy="250463"/>
      </dsp:txXfrm>
    </dsp:sp>
    <dsp:sp modelId="{EBBDCF66-A713-4B74-8139-988B6FB07A31}">
      <dsp:nvSpPr>
        <dsp:cNvPr id="0" name=""/>
        <dsp:cNvSpPr/>
      </dsp:nvSpPr>
      <dsp:spPr>
        <a:xfrm>
          <a:off x="3602253" y="997360"/>
          <a:ext cx="332841" cy="332841"/>
        </a:xfrm>
        <a:prstGeom prst="downArrow">
          <a:avLst>
            <a:gd name="adj1" fmla="val 55000"/>
            <a:gd name="adj2" fmla="val 45000"/>
          </a:avLst>
        </a:prstGeom>
        <a:solidFill>
          <a:schemeClr val="accent1">
            <a:alpha val="90000"/>
            <a:tint val="55000"/>
            <a:hueOff val="0"/>
            <a:satOff val="0"/>
            <a:lumOff val="0"/>
            <a:alphaOff val="0"/>
          </a:schemeClr>
        </a:solidFill>
        <a:ln w="9525" cap="rnd" cmpd="sng" algn="ctr">
          <a:solidFill>
            <a:schemeClr val="accent1">
              <a:alpha val="90000"/>
              <a:tint val="55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677142" y="997360"/>
        <a:ext cx="183063" cy="250463"/>
      </dsp:txXfrm>
    </dsp:sp>
    <dsp:sp modelId="{B3B62935-1D6E-4FED-854D-08BF0053F00A}">
      <dsp:nvSpPr>
        <dsp:cNvPr id="0" name=""/>
        <dsp:cNvSpPr/>
      </dsp:nvSpPr>
      <dsp:spPr>
        <a:xfrm>
          <a:off x="3901811" y="1602527"/>
          <a:ext cx="332841" cy="332841"/>
        </a:xfrm>
        <a:prstGeom prst="downArrow">
          <a:avLst>
            <a:gd name="adj1" fmla="val 55000"/>
            <a:gd name="adj2" fmla="val 45000"/>
          </a:avLst>
        </a:prstGeom>
        <a:solidFill>
          <a:schemeClr val="accent1">
            <a:alpha val="90000"/>
            <a:tint val="55000"/>
            <a:hueOff val="0"/>
            <a:satOff val="0"/>
            <a:lumOff val="0"/>
            <a:alphaOff val="0"/>
          </a:schemeClr>
        </a:solidFill>
        <a:ln w="9525" cap="rnd" cmpd="sng" algn="ctr">
          <a:solidFill>
            <a:schemeClr val="accent1">
              <a:alpha val="90000"/>
              <a:tint val="55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976700" y="1602527"/>
        <a:ext cx="183063" cy="2504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279864473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53860-6B48-4ED4-B54F-D55A4723A10A}"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87310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55846982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131619054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22055153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160413999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342847621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411158771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26958860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358920907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3860-6B48-4ED4-B54F-D55A4723A10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281241198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A53860-6B48-4ED4-B54F-D55A4723A10A}"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13345167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A53860-6B48-4ED4-B54F-D55A4723A10A}"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100283339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A53860-6B48-4ED4-B54F-D55A4723A10A}"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14835257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53860-6B48-4ED4-B54F-D55A4723A10A}"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30739711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53860-6B48-4ED4-B54F-D55A4723A10A}"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388589030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53860-6B48-4ED4-B54F-D55A4723A10A}"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7CF0E-78B1-4B84-A9A9-570004010570}" type="slidenum">
              <a:rPr lang="en-US" smtClean="0"/>
              <a:t>‹#›</a:t>
            </a:fld>
            <a:endParaRPr lang="en-US"/>
          </a:p>
        </p:txBody>
      </p:sp>
    </p:spTree>
    <p:extLst>
      <p:ext uri="{BB962C8B-B14F-4D97-AF65-F5344CB8AC3E}">
        <p14:creationId xmlns:p14="http://schemas.microsoft.com/office/powerpoint/2010/main" val="6500195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53860-6B48-4ED4-B54F-D55A4723A10A}" type="datetimeFigureOut">
              <a:rPr lang="en-US" smtClean="0"/>
              <a:t>2/20/2024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77CF0E-78B1-4B84-A9A9-570004010570}" type="slidenum">
              <a:rPr lang="en-US" smtClean="0"/>
              <a:t>‹#›</a:t>
            </a:fld>
            <a:endParaRPr lang="en-US"/>
          </a:p>
        </p:txBody>
      </p:sp>
    </p:spTree>
    <p:extLst>
      <p:ext uri="{BB962C8B-B14F-4D97-AF65-F5344CB8AC3E}">
        <p14:creationId xmlns:p14="http://schemas.microsoft.com/office/powerpoint/2010/main" val="408974199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ransition spd="slow">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hyperlink" Target="https://www.slideshare.net/Hubakhan3/listening-skills-71370905#13" TargetMode="Externa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www.slideshare.net/Hubakhan3/listening-skills-71370905#6" TargetMode="External" /><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D75F9A-5E53-8226-4C18-D68A14F46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a:effectLst>
            <a:outerShdw blurRad="50800" dist="50800" dir="5400000" sx="184000" sy="184000" algn="ctr" rotWithShape="0">
              <a:srgbClr val="000000">
                <a:alpha val="0"/>
              </a:srgbClr>
            </a:outerShdw>
          </a:effectLst>
        </p:spPr>
      </p:pic>
      <p:sp>
        <p:nvSpPr>
          <p:cNvPr id="2" name="Title 1">
            <a:extLst>
              <a:ext uri="{FF2B5EF4-FFF2-40B4-BE49-F238E27FC236}">
                <a16:creationId xmlns:a16="http://schemas.microsoft.com/office/drawing/2014/main" id="{5FDBAA51-E9AD-9049-3807-29384BB43B9A}"/>
              </a:ext>
            </a:extLst>
          </p:cNvPr>
          <p:cNvSpPr>
            <a:spLocks noGrp="1"/>
          </p:cNvSpPr>
          <p:nvPr>
            <p:ph type="ctrTitle"/>
          </p:nvPr>
        </p:nvSpPr>
        <p:spPr>
          <a:xfrm>
            <a:off x="3826986" y="4365915"/>
            <a:ext cx="7766936" cy="1646302"/>
          </a:xfrm>
          <a:noFill/>
          <a:effectLst>
            <a:outerShdw blurRad="50800" dist="50800" dir="5400000" algn="ctr" rotWithShape="0">
              <a:srgbClr val="000000">
                <a:alpha val="96000"/>
              </a:srgbClr>
            </a:outerShdw>
          </a:effectLst>
          <a:scene3d>
            <a:camera prst="orthographicFront"/>
            <a:lightRig rig="threePt" dir="t"/>
          </a:scene3d>
          <a:sp3d prstMaterial="dkEdge"/>
        </p:spPr>
        <p:txBody>
          <a:bodyPr/>
          <a:lstStyle/>
          <a:p>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lin Sans FB Demi" panose="020E0802020502020306" pitchFamily="34" charset="0"/>
              </a:rPr>
              <a:t>LISTENIG</a:t>
            </a:r>
            <a:r>
              <a:rPr lang="en-US" sz="8000" dirty="0">
                <a:solidFill>
                  <a:srgbClr val="FF0000"/>
                </a:solidFill>
              </a:rPr>
              <a:t> </a:t>
            </a: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uhaus 93" panose="04030905020B02020C02" pitchFamily="82" charset="0"/>
              </a:rPr>
              <a:t>SKILL</a:t>
            </a:r>
            <a:endParaRPr lang="en-US" sz="8000" dirty="0">
              <a:solidFill>
                <a:srgbClr val="FF0000"/>
              </a:solidFill>
              <a:latin typeface="Bauhaus 93" panose="04030905020B02020C02" pitchFamily="82" charset="0"/>
            </a:endParaRPr>
          </a:p>
        </p:txBody>
      </p:sp>
      <p:sp>
        <p:nvSpPr>
          <p:cNvPr id="3" name="Subtitle 2">
            <a:extLst>
              <a:ext uri="{FF2B5EF4-FFF2-40B4-BE49-F238E27FC236}">
                <a16:creationId xmlns:a16="http://schemas.microsoft.com/office/drawing/2014/main" id="{C2AA7A06-03E8-0230-FB1C-39C26174DFD1}"/>
              </a:ext>
            </a:extLst>
          </p:cNvPr>
          <p:cNvSpPr>
            <a:spLocks noGrp="1"/>
          </p:cNvSpPr>
          <p:nvPr>
            <p:ph type="subTitle" idx="1"/>
          </p:nvPr>
        </p:nvSpPr>
        <p:spPr>
          <a:xfrm>
            <a:off x="8150086" y="5761101"/>
            <a:ext cx="4041913" cy="1096899"/>
          </a:xfrm>
          <a:solidFill>
            <a:schemeClr val="bg1"/>
          </a:solidFill>
          <a:effectLst>
            <a:outerShdw blurRad="76200" dist="50800" dir="5400000" algn="ctr" rotWithShape="0">
              <a:srgbClr val="000000">
                <a:alpha val="98000"/>
              </a:srgbClr>
            </a:outerShdw>
          </a:effectLst>
        </p:spPr>
        <p:txBody>
          <a:bodyPr>
            <a:normAutofit/>
          </a:bodyPr>
          <a:lstStyle/>
          <a:p>
            <a:r>
              <a:rPr lang="en-US" sz="2800" i="1" dirty="0"/>
              <a:t> Presentation by-</a:t>
            </a:r>
          </a:p>
        </p:txBody>
      </p:sp>
      <p:sp>
        <p:nvSpPr>
          <p:cNvPr id="6" name="Rectangle 5">
            <a:extLst>
              <a:ext uri="{FF2B5EF4-FFF2-40B4-BE49-F238E27FC236}">
                <a16:creationId xmlns:a16="http://schemas.microsoft.com/office/drawing/2014/main" id="{87963DC6-354F-E664-1A1C-442004E4ADED}"/>
              </a:ext>
            </a:extLst>
          </p:cNvPr>
          <p:cNvSpPr/>
          <p:nvPr/>
        </p:nvSpPr>
        <p:spPr>
          <a:xfrm>
            <a:off x="8802931" y="6012217"/>
            <a:ext cx="3389069"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Pooja Bind</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6204719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59E4B-0C5F-B043-DF36-05A438150927}"/>
              </a:ext>
            </a:extLst>
          </p:cNvPr>
          <p:cNvSpPr txBox="1"/>
          <p:nvPr/>
        </p:nvSpPr>
        <p:spPr>
          <a:xfrm>
            <a:off x="1473084" y="794078"/>
            <a:ext cx="10274968" cy="1938992"/>
          </a:xfrm>
          <a:prstGeom prst="rect">
            <a:avLst/>
          </a:prstGeom>
          <a:noFill/>
        </p:spPr>
        <p:txBody>
          <a:bodyPr wrap="square">
            <a:spAutoFit/>
          </a:bodyPr>
          <a:lstStyle/>
          <a:p>
            <a:r>
              <a:rPr lang="en-US" sz="4800" dirty="0">
                <a:solidFill>
                  <a:schemeClr val="accent2"/>
                </a:solidFill>
              </a:rPr>
              <a:t>Selective Listening</a:t>
            </a:r>
            <a:r>
              <a:rPr lang="en-US" sz="3600" dirty="0">
                <a:solidFill>
                  <a:schemeClr val="accent2"/>
                </a:solidFill>
              </a:rPr>
              <a:t>:- </a:t>
            </a:r>
            <a:r>
              <a:rPr lang="en-US" sz="3600" b="0" i="0" dirty="0">
                <a:solidFill>
                  <a:srgbClr val="000000"/>
                </a:solidFill>
                <a:effectLst/>
                <a:latin typeface="__Source_Sans_3_f93b20"/>
              </a:rPr>
              <a:t>It involves selecting the desired part of the message and ignoring the undesired part of the message.</a:t>
            </a:r>
            <a:endParaRPr lang="en-US" sz="3600" dirty="0">
              <a:solidFill>
                <a:schemeClr val="accent2"/>
              </a:solidFill>
            </a:endParaRPr>
          </a:p>
        </p:txBody>
      </p:sp>
      <p:sp>
        <p:nvSpPr>
          <p:cNvPr id="5" name="TextBox 4">
            <a:extLst>
              <a:ext uri="{FF2B5EF4-FFF2-40B4-BE49-F238E27FC236}">
                <a16:creationId xmlns:a16="http://schemas.microsoft.com/office/drawing/2014/main" id="{ABACD869-0FD3-E79C-48F7-B36FD441E408}"/>
              </a:ext>
            </a:extLst>
          </p:cNvPr>
          <p:cNvSpPr txBox="1"/>
          <p:nvPr/>
        </p:nvSpPr>
        <p:spPr>
          <a:xfrm>
            <a:off x="1307432" y="3223513"/>
            <a:ext cx="9577136" cy="2308324"/>
          </a:xfrm>
          <a:prstGeom prst="rect">
            <a:avLst/>
          </a:prstGeom>
          <a:noFill/>
        </p:spPr>
        <p:txBody>
          <a:bodyPr wrap="square">
            <a:spAutoFit/>
          </a:bodyPr>
          <a:lstStyle/>
          <a:p>
            <a:r>
              <a:rPr lang="en-US" sz="3600" dirty="0">
                <a:solidFill>
                  <a:schemeClr val="accent2"/>
                </a:solidFill>
              </a:rPr>
              <a:t>Pretense Listening</a:t>
            </a:r>
            <a:r>
              <a:rPr lang="en-US" sz="2400" dirty="0">
                <a:solidFill>
                  <a:schemeClr val="accent2"/>
                </a:solidFill>
              </a:rPr>
              <a:t>:-</a:t>
            </a:r>
            <a:r>
              <a:rPr lang="en-US" sz="3200" dirty="0">
                <a:solidFill>
                  <a:schemeClr val="accent2"/>
                </a:solidFill>
              </a:rPr>
              <a:t> </a:t>
            </a:r>
            <a:r>
              <a:rPr lang="en-US" sz="3600" b="0" i="0" dirty="0">
                <a:solidFill>
                  <a:srgbClr val="000000"/>
                </a:solidFill>
                <a:effectLst/>
                <a:latin typeface="__Source_Sans_3_f93b20"/>
              </a:rPr>
              <a:t>It involves more hearing than listening. It means pretending through facial expressions that one is listening when actually one is not</a:t>
            </a:r>
            <a:endParaRPr lang="en-US" sz="3600" dirty="0">
              <a:solidFill>
                <a:schemeClr val="accent2"/>
              </a:solidFill>
            </a:endParaRPr>
          </a:p>
        </p:txBody>
      </p:sp>
    </p:spTree>
    <p:extLst>
      <p:ext uri="{BB962C8B-B14F-4D97-AF65-F5344CB8AC3E}">
        <p14:creationId xmlns:p14="http://schemas.microsoft.com/office/powerpoint/2010/main" val="41519264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EA77-5995-A4A9-0342-251987C421AC}"/>
              </a:ext>
            </a:extLst>
          </p:cNvPr>
          <p:cNvSpPr>
            <a:spLocks noGrp="1"/>
          </p:cNvSpPr>
          <p:nvPr>
            <p:ph type="title"/>
          </p:nvPr>
        </p:nvSpPr>
        <p:spPr/>
        <p:txBody>
          <a:bodyPr/>
          <a:lstStyle/>
          <a:p>
            <a:r>
              <a:rPr lang="en-US" dirty="0"/>
              <a:t>Active Listening</a:t>
            </a:r>
          </a:p>
        </p:txBody>
      </p:sp>
      <p:sp>
        <p:nvSpPr>
          <p:cNvPr id="3" name="TextBox 2">
            <a:extLst>
              <a:ext uri="{FF2B5EF4-FFF2-40B4-BE49-F238E27FC236}">
                <a16:creationId xmlns:a16="http://schemas.microsoft.com/office/drawing/2014/main" id="{AD95FE26-8E7B-CFDD-681A-EFC308CA2D76}"/>
              </a:ext>
            </a:extLst>
          </p:cNvPr>
          <p:cNvSpPr txBox="1"/>
          <p:nvPr/>
        </p:nvSpPr>
        <p:spPr>
          <a:xfrm>
            <a:off x="1780257" y="2201882"/>
            <a:ext cx="8927432" cy="397031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__Source_Sans_3_f93b20"/>
              </a:rPr>
              <a:t> </a:t>
            </a:r>
            <a:r>
              <a:rPr lang="en-US" sz="2800" b="0" i="0" dirty="0">
                <a:solidFill>
                  <a:srgbClr val="000000"/>
                </a:solidFill>
                <a:effectLst/>
                <a:latin typeface="__Source_Sans_3_f93b20"/>
              </a:rPr>
              <a:t>Actively Absorbing The Information Given To You By The Speaker, Showing That You Are Interested. It Can Also Include Providing The Speaker With The Feedback, By Asking Relevant Questions So The Speaker Knows The Message Is Received.</a:t>
            </a:r>
          </a:p>
          <a:p>
            <a:pPr algn="l"/>
            <a:r>
              <a:rPr lang="en-US" sz="2800" b="1" i="0" u="none" strike="noStrike" dirty="0">
                <a:solidFill>
                  <a:srgbClr val="000000"/>
                </a:solidFill>
                <a:effectLst/>
                <a:latin typeface="__Source_Sans_3_f93b20"/>
                <a:hlinkClick r:id="rId2"/>
              </a:rPr>
              <a:t> </a:t>
            </a:r>
            <a:r>
              <a:rPr lang="en-US" sz="2800" u="none" strike="noStrike" dirty="0">
                <a:solidFill>
                  <a:srgbClr val="000000"/>
                </a:solidFill>
                <a:latin typeface="__Source_Sans_3_f93b20"/>
              </a:rPr>
              <a:t>I</a:t>
            </a:r>
            <a:r>
              <a:rPr lang="en-US" sz="2800" b="0" i="0" dirty="0">
                <a:solidFill>
                  <a:srgbClr val="000000"/>
                </a:solidFill>
                <a:effectLst/>
                <a:latin typeface="__Source_Sans_3_f93b20"/>
              </a:rPr>
              <a:t>t is important to learn, to summarize and reflect smoothly, without appearing to mimic or repeat back in a robotic fashion. Useful phrases are: "As I understand it, what you are saying is ...." "So your point is that ...."</a:t>
            </a:r>
          </a:p>
        </p:txBody>
      </p:sp>
    </p:spTree>
    <p:extLst>
      <p:ext uri="{BB962C8B-B14F-4D97-AF65-F5344CB8AC3E}">
        <p14:creationId xmlns:p14="http://schemas.microsoft.com/office/powerpoint/2010/main" val="21775248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78DD-0265-B70A-EC72-35473C2ABF0E}"/>
              </a:ext>
            </a:extLst>
          </p:cNvPr>
          <p:cNvSpPr>
            <a:spLocks noGrp="1"/>
          </p:cNvSpPr>
          <p:nvPr>
            <p:ph type="title"/>
          </p:nvPr>
        </p:nvSpPr>
        <p:spPr>
          <a:xfrm>
            <a:off x="508892" y="1089606"/>
            <a:ext cx="8596668" cy="1070983"/>
          </a:xfrm>
        </p:spPr>
        <p:txBody>
          <a:bodyPr>
            <a:normAutofit/>
          </a:bodyPr>
          <a:lstStyle/>
          <a:p>
            <a:r>
              <a:rPr lang="en-US" dirty="0"/>
              <a:t>Benefits of Effective Listening</a:t>
            </a:r>
            <a:r>
              <a:rPr lang="en-US" b="0" i="0" dirty="0">
                <a:solidFill>
                  <a:srgbClr val="000000"/>
                </a:solidFill>
                <a:effectLst/>
                <a:latin typeface="__Source_Sans_3_f93b20"/>
              </a:rPr>
              <a:t> </a:t>
            </a:r>
            <a:endParaRPr lang="en-US" dirty="0"/>
          </a:p>
        </p:txBody>
      </p:sp>
      <p:sp>
        <p:nvSpPr>
          <p:cNvPr id="3" name="Content Placeholder 2">
            <a:extLst>
              <a:ext uri="{FF2B5EF4-FFF2-40B4-BE49-F238E27FC236}">
                <a16:creationId xmlns:a16="http://schemas.microsoft.com/office/drawing/2014/main" id="{CC847969-FF02-07C8-BCC1-6A1B94EDBECB}"/>
              </a:ext>
            </a:extLst>
          </p:cNvPr>
          <p:cNvSpPr>
            <a:spLocks noGrp="1"/>
          </p:cNvSpPr>
          <p:nvPr>
            <p:ph idx="1"/>
          </p:nvPr>
        </p:nvSpPr>
        <p:spPr/>
        <p:txBody>
          <a:bodyPr>
            <a:normAutofit fontScale="85000" lnSpcReduction="20000"/>
          </a:bodyPr>
          <a:lstStyle/>
          <a:p>
            <a:r>
              <a:rPr lang="en-US" sz="2800" b="0" i="0" dirty="0">
                <a:solidFill>
                  <a:srgbClr val="000000"/>
                </a:solidFill>
                <a:effectLst/>
                <a:latin typeface="__Source_Sans_3_f93b20"/>
              </a:rPr>
              <a:t> Enhances Productivity </a:t>
            </a:r>
            <a:endParaRPr lang="en-US" sz="2800" dirty="0">
              <a:solidFill>
                <a:srgbClr val="000000"/>
              </a:solidFill>
              <a:latin typeface="__Source_Sans_3_f93b20"/>
            </a:endParaRPr>
          </a:p>
          <a:p>
            <a:r>
              <a:rPr lang="en-US" sz="2800" b="0" i="0" dirty="0">
                <a:solidFill>
                  <a:srgbClr val="000000"/>
                </a:solidFill>
                <a:effectLst/>
                <a:latin typeface="__Source_Sans_3_f93b20"/>
              </a:rPr>
              <a:t>Improves Relations </a:t>
            </a:r>
            <a:endParaRPr lang="en-US" sz="2800" dirty="0">
              <a:solidFill>
                <a:srgbClr val="000000"/>
              </a:solidFill>
              <a:latin typeface="__Source_Sans_3_f93b20"/>
            </a:endParaRPr>
          </a:p>
          <a:p>
            <a:r>
              <a:rPr lang="en-US" sz="2800" b="0" i="0" dirty="0">
                <a:solidFill>
                  <a:srgbClr val="000000"/>
                </a:solidFill>
                <a:effectLst/>
                <a:latin typeface="__Source_Sans_3_f93b20"/>
              </a:rPr>
              <a:t>Avoids Conflict </a:t>
            </a:r>
            <a:endParaRPr lang="en-US" sz="2800" dirty="0">
              <a:solidFill>
                <a:srgbClr val="000000"/>
              </a:solidFill>
              <a:latin typeface="__Source_Sans_3_f93b20"/>
            </a:endParaRPr>
          </a:p>
          <a:p>
            <a:r>
              <a:rPr lang="en-US" sz="2800" b="0" i="0" dirty="0">
                <a:solidFill>
                  <a:srgbClr val="000000"/>
                </a:solidFill>
                <a:effectLst/>
                <a:latin typeface="__Source_Sans_3_f93b20"/>
              </a:rPr>
              <a:t>Improves Understanding  </a:t>
            </a:r>
          </a:p>
          <a:p>
            <a:r>
              <a:rPr lang="en-US" sz="2800" b="0" i="0" dirty="0">
                <a:solidFill>
                  <a:srgbClr val="000000"/>
                </a:solidFill>
                <a:effectLst/>
                <a:latin typeface="__Source_Sans_3_f93b20"/>
              </a:rPr>
              <a:t>Improves Negation Skills </a:t>
            </a:r>
            <a:endParaRPr lang="en-US" sz="2800" dirty="0">
              <a:solidFill>
                <a:srgbClr val="000000"/>
              </a:solidFill>
              <a:latin typeface="__Source_Sans_3_f93b20"/>
            </a:endParaRPr>
          </a:p>
          <a:p>
            <a:r>
              <a:rPr lang="en-US" sz="2800" b="0" i="0" dirty="0">
                <a:solidFill>
                  <a:srgbClr val="000000"/>
                </a:solidFill>
                <a:effectLst/>
                <a:latin typeface="__Source_Sans_3_f93b20"/>
              </a:rPr>
              <a:t>Helps You Stand Out </a:t>
            </a:r>
            <a:endParaRPr lang="en-US" sz="2800" dirty="0">
              <a:solidFill>
                <a:srgbClr val="000000"/>
              </a:solidFill>
              <a:latin typeface="__Source_Sans_3_f93b20"/>
            </a:endParaRPr>
          </a:p>
          <a:p>
            <a:r>
              <a:rPr lang="en-US" sz="2800" b="0" i="0" dirty="0">
                <a:solidFill>
                  <a:srgbClr val="000000"/>
                </a:solidFill>
                <a:effectLst/>
                <a:latin typeface="__Source_Sans_3_f93b20"/>
              </a:rPr>
              <a:t>People Will Appreciate It</a:t>
            </a:r>
            <a:endParaRPr lang="en-US" sz="2800" dirty="0"/>
          </a:p>
        </p:txBody>
      </p:sp>
    </p:spTree>
    <p:extLst>
      <p:ext uri="{BB962C8B-B14F-4D97-AF65-F5344CB8AC3E}">
        <p14:creationId xmlns:p14="http://schemas.microsoft.com/office/powerpoint/2010/main" val="34876749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3885-BB53-06A4-FD0D-18C04FF71639}"/>
              </a:ext>
            </a:extLst>
          </p:cNvPr>
          <p:cNvSpPr>
            <a:spLocks noGrp="1"/>
          </p:cNvSpPr>
          <p:nvPr>
            <p:ph type="title"/>
          </p:nvPr>
        </p:nvSpPr>
        <p:spPr>
          <a:xfrm>
            <a:off x="677334" y="585536"/>
            <a:ext cx="8596668" cy="1320800"/>
          </a:xfrm>
        </p:spPr>
        <p:txBody>
          <a:bodyPr/>
          <a:lstStyle/>
          <a:p>
            <a:r>
              <a:rPr lang="en-US" dirty="0"/>
              <a:t>Barriers of Effective Listening</a:t>
            </a:r>
          </a:p>
        </p:txBody>
      </p:sp>
      <p:sp>
        <p:nvSpPr>
          <p:cNvPr id="3" name="Content Placeholder 2">
            <a:extLst>
              <a:ext uri="{FF2B5EF4-FFF2-40B4-BE49-F238E27FC236}">
                <a16:creationId xmlns:a16="http://schemas.microsoft.com/office/drawing/2014/main" id="{FF9B1516-65D2-A6EC-09AB-C2130ADAAEA6}"/>
              </a:ext>
            </a:extLst>
          </p:cNvPr>
          <p:cNvSpPr>
            <a:spLocks noGrp="1"/>
          </p:cNvSpPr>
          <p:nvPr>
            <p:ph idx="1"/>
          </p:nvPr>
        </p:nvSpPr>
        <p:spPr/>
        <p:txBody>
          <a:bodyPr>
            <a:normAutofit/>
          </a:bodyPr>
          <a:lstStyle/>
          <a:p>
            <a:r>
              <a:rPr lang="en-US" sz="2800" b="0" i="0" u="sng" dirty="0">
                <a:solidFill>
                  <a:schemeClr val="accent2"/>
                </a:solidFill>
                <a:effectLst/>
                <a:latin typeface="__Source_Sans_3_f93b20"/>
              </a:rPr>
              <a:t>Physiological </a:t>
            </a:r>
            <a:r>
              <a:rPr lang="en-US" sz="2800" u="sng" dirty="0">
                <a:solidFill>
                  <a:schemeClr val="accent2"/>
                </a:solidFill>
                <a:latin typeface="__Source_Sans_3_f93b20"/>
              </a:rPr>
              <a:t>Barriers  </a:t>
            </a:r>
            <a:r>
              <a:rPr lang="en-US" sz="2800" dirty="0">
                <a:solidFill>
                  <a:srgbClr val="000000"/>
                </a:solidFill>
                <a:latin typeface="__Source_Sans_3_f93b20"/>
              </a:rPr>
              <a:t>1)</a:t>
            </a:r>
            <a:r>
              <a:rPr lang="en-US" sz="2800" b="0" i="0" dirty="0">
                <a:solidFill>
                  <a:srgbClr val="000000"/>
                </a:solidFill>
                <a:effectLst/>
                <a:latin typeface="__Source_Sans_3_f93b20"/>
              </a:rPr>
              <a:t>Hearing Impairment  2) Speaking Thinking Rate </a:t>
            </a:r>
            <a:endParaRPr lang="en-US" sz="2800" dirty="0">
              <a:solidFill>
                <a:srgbClr val="000000"/>
              </a:solidFill>
              <a:latin typeface="__Source_Sans_3_f93b20"/>
            </a:endParaRPr>
          </a:p>
          <a:p>
            <a:r>
              <a:rPr lang="en-US" sz="2800" b="0" i="0" u="sng" dirty="0">
                <a:solidFill>
                  <a:schemeClr val="accent2"/>
                </a:solidFill>
                <a:effectLst/>
                <a:latin typeface="__Source_Sans_3_f93b20"/>
              </a:rPr>
              <a:t>Environment Barriers </a:t>
            </a:r>
            <a:r>
              <a:rPr lang="en-US" sz="2800" b="0" i="0" dirty="0">
                <a:solidFill>
                  <a:srgbClr val="000000"/>
                </a:solidFill>
                <a:effectLst/>
                <a:latin typeface="__Source_Sans_3_f93b20"/>
              </a:rPr>
              <a:t>1) Physical Distractions  2) Message Overload </a:t>
            </a:r>
            <a:endParaRPr lang="en-US" sz="2800" dirty="0">
              <a:solidFill>
                <a:srgbClr val="000000"/>
              </a:solidFill>
              <a:latin typeface="__Source_Sans_3_f93b20"/>
            </a:endParaRPr>
          </a:p>
          <a:p>
            <a:r>
              <a:rPr lang="en-US" sz="2800" b="0" i="0" u="sng" dirty="0">
                <a:solidFill>
                  <a:schemeClr val="accent2"/>
                </a:solidFill>
                <a:effectLst/>
                <a:latin typeface="__Source_Sans_3_f93b20"/>
              </a:rPr>
              <a:t>Attitudinal Barriers  </a:t>
            </a:r>
            <a:r>
              <a:rPr lang="en-US" sz="2800" b="0" i="0" dirty="0">
                <a:solidFill>
                  <a:srgbClr val="000000"/>
                </a:solidFill>
                <a:effectLst/>
                <a:latin typeface="__Source_Sans_3_f93b20"/>
              </a:rPr>
              <a:t>1) Prejudices 2) Preoccupation 3) A Casual Attitude 4) Egocentrism </a:t>
            </a:r>
            <a:endParaRPr lang="en-US" sz="2800" dirty="0"/>
          </a:p>
        </p:txBody>
      </p:sp>
    </p:spTree>
    <p:extLst>
      <p:ext uri="{BB962C8B-B14F-4D97-AF65-F5344CB8AC3E}">
        <p14:creationId xmlns:p14="http://schemas.microsoft.com/office/powerpoint/2010/main" val="11735413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79D5-9799-7380-0264-ADA6B7E377AC}"/>
              </a:ext>
            </a:extLst>
          </p:cNvPr>
          <p:cNvSpPr>
            <a:spLocks noGrp="1"/>
          </p:cNvSpPr>
          <p:nvPr>
            <p:ph type="title"/>
          </p:nvPr>
        </p:nvSpPr>
        <p:spPr/>
        <p:txBody>
          <a:bodyPr/>
          <a:lstStyle/>
          <a:p>
            <a:r>
              <a:rPr lang="en-US" dirty="0"/>
              <a:t>Traits of a Good Listener</a:t>
            </a:r>
          </a:p>
        </p:txBody>
      </p:sp>
      <p:sp>
        <p:nvSpPr>
          <p:cNvPr id="3" name="Content Placeholder 2">
            <a:extLst>
              <a:ext uri="{FF2B5EF4-FFF2-40B4-BE49-F238E27FC236}">
                <a16:creationId xmlns:a16="http://schemas.microsoft.com/office/drawing/2014/main" id="{F2A7A72B-5C0D-0BF7-3629-966C8B810422}"/>
              </a:ext>
            </a:extLst>
          </p:cNvPr>
          <p:cNvSpPr>
            <a:spLocks noGrp="1"/>
          </p:cNvSpPr>
          <p:nvPr>
            <p:ph idx="1"/>
          </p:nvPr>
        </p:nvSpPr>
        <p:spPr/>
        <p:txBody>
          <a:bodyPr>
            <a:normAutofit lnSpcReduction="10000"/>
          </a:bodyPr>
          <a:lstStyle/>
          <a:p>
            <a:r>
              <a:rPr lang="en-US" sz="3200" b="1" u="sng" dirty="0">
                <a:solidFill>
                  <a:srgbClr val="FF0000"/>
                </a:solidFill>
              </a:rPr>
              <a:t>L</a:t>
            </a:r>
            <a:r>
              <a:rPr lang="en-US" sz="3200" dirty="0"/>
              <a:t>  = Look interested and get interested</a:t>
            </a:r>
          </a:p>
          <a:p>
            <a:r>
              <a:rPr lang="en-US" sz="3200" b="1" u="sng" dirty="0">
                <a:solidFill>
                  <a:srgbClr val="FF0000"/>
                </a:solidFill>
              </a:rPr>
              <a:t>I</a:t>
            </a:r>
            <a:r>
              <a:rPr lang="en-US" sz="3200" dirty="0"/>
              <a:t>   = Involve yourself by responding</a:t>
            </a:r>
          </a:p>
          <a:p>
            <a:r>
              <a:rPr lang="en-US" sz="3200" b="1" u="sng" dirty="0">
                <a:solidFill>
                  <a:srgbClr val="FF0000"/>
                </a:solidFill>
              </a:rPr>
              <a:t>S</a:t>
            </a:r>
            <a:r>
              <a:rPr lang="en-US" sz="3200" dirty="0"/>
              <a:t>   = Stay on target</a:t>
            </a:r>
          </a:p>
          <a:p>
            <a:r>
              <a:rPr lang="en-US" sz="3200" b="1" u="sng" dirty="0">
                <a:solidFill>
                  <a:srgbClr val="FF0000"/>
                </a:solidFill>
              </a:rPr>
              <a:t>E</a:t>
            </a:r>
            <a:r>
              <a:rPr lang="en-US" sz="3200" dirty="0"/>
              <a:t>   = Evaluate the message</a:t>
            </a:r>
          </a:p>
          <a:p>
            <a:r>
              <a:rPr lang="en-US" sz="3200" b="1" dirty="0">
                <a:solidFill>
                  <a:srgbClr val="FF0000"/>
                </a:solidFill>
              </a:rPr>
              <a:t>N</a:t>
            </a:r>
            <a:r>
              <a:rPr lang="en-US" sz="3200" dirty="0"/>
              <a:t>   = </a:t>
            </a:r>
            <a:r>
              <a:rPr lang="en-US" sz="3200" dirty="0" err="1"/>
              <a:t>Nuetrilise</a:t>
            </a:r>
            <a:r>
              <a:rPr lang="en-US" sz="3200" dirty="0"/>
              <a:t> your feelings</a:t>
            </a:r>
          </a:p>
          <a:p>
            <a:endParaRPr lang="en-US" dirty="0"/>
          </a:p>
        </p:txBody>
      </p:sp>
    </p:spTree>
    <p:extLst>
      <p:ext uri="{BB962C8B-B14F-4D97-AF65-F5344CB8AC3E}">
        <p14:creationId xmlns:p14="http://schemas.microsoft.com/office/powerpoint/2010/main" val="27422224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29BC0-4639-38FF-B4B9-349FDB91CB05}"/>
              </a:ext>
            </a:extLst>
          </p:cNvPr>
          <p:cNvSpPr/>
          <p:nvPr/>
        </p:nvSpPr>
        <p:spPr>
          <a:xfrm>
            <a:off x="2678330" y="2644170"/>
            <a:ext cx="5364354" cy="1569660"/>
          </a:xfrm>
          <a:prstGeom prst="rect">
            <a:avLst/>
          </a:prstGeom>
          <a:noFill/>
        </p:spPr>
        <p:txBody>
          <a:bodyPr wrap="none" lIns="91440" tIns="45720" rIns="91440" bIns="45720">
            <a:spAutoFit/>
          </a:bodyPr>
          <a:lstStyle/>
          <a:p>
            <a:pPr algn="ctr"/>
            <a:r>
              <a:rPr lang="en-US" sz="5400" b="0" cap="none" spc="0" dirty="0">
                <a:ln w="0"/>
                <a:solidFill>
                  <a:srgbClr val="FF0000"/>
                </a:solidFill>
                <a:effectLst>
                  <a:reflection blurRad="6350" stA="53000" endA="300" endPos="35500" dir="5400000" sy="-90000" algn="bl" rotWithShape="0"/>
                </a:effectLst>
              </a:rPr>
              <a:t>THANK</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9600" b="0" cap="none" spc="0" dirty="0">
                <a:ln w="0"/>
                <a:solidFill>
                  <a:srgbClr val="FF0000"/>
                </a:solidFill>
                <a:effectLst>
                  <a:reflection blurRad="6350" stA="53000" endA="300" endPos="35500" dir="5400000" sy="-90000" algn="bl" rotWithShape="0"/>
                </a:effectLst>
                <a:latin typeface="Cooper Black" panose="0208090404030B020404" pitchFamily="18" charset="0"/>
              </a:rPr>
              <a:t>YOU</a:t>
            </a:r>
          </a:p>
        </p:txBody>
      </p:sp>
    </p:spTree>
    <p:extLst>
      <p:ext uri="{BB962C8B-B14F-4D97-AF65-F5344CB8AC3E}">
        <p14:creationId xmlns:p14="http://schemas.microsoft.com/office/powerpoint/2010/main" val="12279688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7794-B4E5-16E9-2EA5-011D966D12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51932C4-1868-5C63-7BE9-80F9E43A1DC8}"/>
              </a:ext>
            </a:extLst>
          </p:cNvPr>
          <p:cNvSpPr>
            <a:spLocks noGrp="1"/>
          </p:cNvSpPr>
          <p:nvPr>
            <p:ph idx="1"/>
          </p:nvPr>
        </p:nvSpPr>
        <p:spPr/>
        <p:txBody>
          <a:bodyPr>
            <a:normAutofit fontScale="70000" lnSpcReduction="20000"/>
          </a:bodyPr>
          <a:lstStyle/>
          <a:p>
            <a:r>
              <a:rPr lang="en-US" dirty="0"/>
              <a:t>Listening come first</a:t>
            </a:r>
          </a:p>
          <a:p>
            <a:r>
              <a:rPr lang="en-US" dirty="0"/>
              <a:t>Difference between Hearing and Listening</a:t>
            </a:r>
          </a:p>
          <a:p>
            <a:r>
              <a:rPr lang="en-US" dirty="0"/>
              <a:t>Definition of Listening and Listening Skills</a:t>
            </a:r>
          </a:p>
          <a:p>
            <a:r>
              <a:rPr lang="en-US" dirty="0"/>
              <a:t>Importance of Listening Skills</a:t>
            </a:r>
          </a:p>
          <a:p>
            <a:r>
              <a:rPr lang="en-US" dirty="0"/>
              <a:t>Types of Listening</a:t>
            </a:r>
          </a:p>
          <a:p>
            <a:r>
              <a:rPr lang="en-US" dirty="0"/>
              <a:t>Effective Listening</a:t>
            </a:r>
          </a:p>
          <a:p>
            <a:r>
              <a:rPr lang="en-US" dirty="0"/>
              <a:t>Feature of Listening</a:t>
            </a:r>
          </a:p>
          <a:p>
            <a:r>
              <a:rPr lang="en-US" dirty="0"/>
              <a:t>Process of Listening</a:t>
            </a:r>
          </a:p>
          <a:p>
            <a:r>
              <a:rPr lang="en-US" dirty="0"/>
              <a:t>Techniques of Listening Skills</a:t>
            </a:r>
          </a:p>
          <a:p>
            <a:endParaRPr lang="en-US" dirty="0"/>
          </a:p>
        </p:txBody>
      </p:sp>
    </p:spTree>
    <p:extLst>
      <p:ext uri="{BB962C8B-B14F-4D97-AF65-F5344CB8AC3E}">
        <p14:creationId xmlns:p14="http://schemas.microsoft.com/office/powerpoint/2010/main" val="25347079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E5A-9E24-223F-487F-A10D74FC9533}"/>
              </a:ext>
            </a:extLst>
          </p:cNvPr>
          <p:cNvSpPr>
            <a:spLocks noGrp="1"/>
          </p:cNvSpPr>
          <p:nvPr>
            <p:ph type="title"/>
          </p:nvPr>
        </p:nvSpPr>
        <p:spPr/>
        <p:txBody>
          <a:bodyPr/>
          <a:lstStyle/>
          <a:p>
            <a:r>
              <a:rPr lang="en-US" dirty="0"/>
              <a:t>Listening Comes First</a:t>
            </a:r>
          </a:p>
        </p:txBody>
      </p:sp>
      <p:sp>
        <p:nvSpPr>
          <p:cNvPr id="3" name="Content Placeholder 2">
            <a:extLst>
              <a:ext uri="{FF2B5EF4-FFF2-40B4-BE49-F238E27FC236}">
                <a16:creationId xmlns:a16="http://schemas.microsoft.com/office/drawing/2014/main" id="{E850BCB4-9AF2-E48D-1F02-B7CB65DDE84B}"/>
              </a:ext>
            </a:extLst>
          </p:cNvPr>
          <p:cNvSpPr>
            <a:spLocks noGrp="1"/>
          </p:cNvSpPr>
          <p:nvPr>
            <p:ph idx="1"/>
          </p:nvPr>
        </p:nvSpPr>
        <p:spPr>
          <a:xfrm>
            <a:off x="1484310" y="2666999"/>
            <a:ext cx="10018713" cy="541713"/>
          </a:xfrm>
        </p:spPr>
        <p:txBody>
          <a:bodyPr>
            <a:normAutofit fontScale="77500" lnSpcReduction="20000"/>
          </a:bodyPr>
          <a:lstStyle/>
          <a:p>
            <a:r>
              <a:rPr lang="en-US" dirty="0"/>
              <a:t>The first and foremost communication skill that we learn in our life is nothing but “ LISTENING”.</a:t>
            </a:r>
          </a:p>
          <a:p>
            <a:endParaRPr lang="en-US" dirty="0"/>
          </a:p>
        </p:txBody>
      </p:sp>
      <p:graphicFrame>
        <p:nvGraphicFramePr>
          <p:cNvPr id="4" name="Diagram 3">
            <a:extLst>
              <a:ext uri="{FF2B5EF4-FFF2-40B4-BE49-F238E27FC236}">
                <a16:creationId xmlns:a16="http://schemas.microsoft.com/office/drawing/2014/main" id="{EDE6C153-DC76-BC94-CD7F-D88342BB6022}"/>
              </a:ext>
            </a:extLst>
          </p:cNvPr>
          <p:cNvGraphicFramePr/>
          <p:nvPr>
            <p:extLst>
              <p:ext uri="{D42A27DB-BD31-4B8C-83A1-F6EECF244321}">
                <p14:modId xmlns:p14="http://schemas.microsoft.com/office/powerpoint/2010/main" val="1550165313"/>
              </p:ext>
            </p:extLst>
          </p:nvPr>
        </p:nvGraphicFramePr>
        <p:xfrm>
          <a:off x="2460566" y="3208712"/>
          <a:ext cx="4538749" cy="232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9715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9FAA-89F5-5C8A-87EB-99A11080C780}"/>
              </a:ext>
            </a:extLst>
          </p:cNvPr>
          <p:cNvSpPr>
            <a:spLocks noGrp="1"/>
          </p:cNvSpPr>
          <p:nvPr>
            <p:ph type="title"/>
          </p:nvPr>
        </p:nvSpPr>
        <p:spPr>
          <a:xfrm>
            <a:off x="-4053692" y="-4777408"/>
            <a:ext cx="8596668" cy="1320800"/>
          </a:xfrm>
        </p:spPr>
        <p:txBody>
          <a:bodyPr/>
          <a:lstStyle/>
          <a:p>
            <a:endParaRPr lang="en-US" dirty="0"/>
          </a:p>
        </p:txBody>
      </p:sp>
      <p:graphicFrame>
        <p:nvGraphicFramePr>
          <p:cNvPr id="6" name="Content Placeholder 5">
            <a:extLst>
              <a:ext uri="{FF2B5EF4-FFF2-40B4-BE49-F238E27FC236}">
                <a16:creationId xmlns:a16="http://schemas.microsoft.com/office/drawing/2014/main" id="{D2DFA8EA-0894-A84D-37E3-B6DA66C9EC3B}"/>
              </a:ext>
            </a:extLst>
          </p:cNvPr>
          <p:cNvGraphicFramePr>
            <a:graphicFrameLocks noGrp="1"/>
          </p:cNvGraphicFramePr>
          <p:nvPr>
            <p:ph idx="1"/>
            <p:extLst>
              <p:ext uri="{D42A27DB-BD31-4B8C-83A1-F6EECF244321}">
                <p14:modId xmlns:p14="http://schemas.microsoft.com/office/powerpoint/2010/main" val="3864086934"/>
              </p:ext>
            </p:extLst>
          </p:nvPr>
        </p:nvGraphicFramePr>
        <p:xfrm>
          <a:off x="1797844" y="1882293"/>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55272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E4B9-E260-3DC4-0F2B-33819086C6B4}"/>
              </a:ext>
            </a:extLst>
          </p:cNvPr>
          <p:cNvSpPr>
            <a:spLocks noGrp="1"/>
          </p:cNvSpPr>
          <p:nvPr>
            <p:ph type="title"/>
          </p:nvPr>
        </p:nvSpPr>
        <p:spPr/>
        <p:txBody>
          <a:bodyPr/>
          <a:lstStyle/>
          <a:p>
            <a:r>
              <a:rPr lang="en-US" dirty="0"/>
              <a:t>Difference between Hearing and Listening</a:t>
            </a:r>
          </a:p>
        </p:txBody>
      </p:sp>
      <p:sp>
        <p:nvSpPr>
          <p:cNvPr id="6" name="Content Placeholder 5">
            <a:extLst>
              <a:ext uri="{FF2B5EF4-FFF2-40B4-BE49-F238E27FC236}">
                <a16:creationId xmlns:a16="http://schemas.microsoft.com/office/drawing/2014/main" id="{DD678231-F0F1-C3D7-F926-94BC4BA6177F}"/>
              </a:ext>
            </a:extLst>
          </p:cNvPr>
          <p:cNvSpPr>
            <a:spLocks noGrp="1"/>
          </p:cNvSpPr>
          <p:nvPr>
            <p:ph idx="1"/>
          </p:nvPr>
        </p:nvSpPr>
        <p:spPr>
          <a:xfrm>
            <a:off x="482139" y="9277003"/>
            <a:ext cx="6397798" cy="521711"/>
          </a:xfrm>
        </p:spPr>
        <p:txBody>
          <a:bodyPr>
            <a:normAutofit fontScale="47500" lnSpcReduction="20000"/>
          </a:bodyPr>
          <a:lstStyle/>
          <a:p>
            <a:pPr marL="0" indent="0">
              <a:buNone/>
            </a:pPr>
            <a:r>
              <a:rPr lang="en-US" sz="3200" b="1" dirty="0"/>
              <a:t>HEARING                     LISTENING</a:t>
            </a:r>
          </a:p>
          <a:p>
            <a:r>
              <a:rPr lang="en-US" dirty="0"/>
              <a:t>Hearing is simply the act of perceiving sound by ear</a:t>
            </a:r>
          </a:p>
        </p:txBody>
      </p:sp>
      <p:graphicFrame>
        <p:nvGraphicFramePr>
          <p:cNvPr id="9" name="Table 9">
            <a:extLst>
              <a:ext uri="{FF2B5EF4-FFF2-40B4-BE49-F238E27FC236}">
                <a16:creationId xmlns:a16="http://schemas.microsoft.com/office/drawing/2014/main" id="{45F665E8-7A0E-C5FA-E179-B2B416426247}"/>
              </a:ext>
            </a:extLst>
          </p:cNvPr>
          <p:cNvGraphicFramePr>
            <a:graphicFrameLocks noGrp="1"/>
          </p:cNvGraphicFramePr>
          <p:nvPr>
            <p:extLst>
              <p:ext uri="{D42A27DB-BD31-4B8C-83A1-F6EECF244321}">
                <p14:modId xmlns:p14="http://schemas.microsoft.com/office/powerpoint/2010/main" val="3576236420"/>
              </p:ext>
            </p:extLst>
          </p:nvPr>
        </p:nvGraphicFramePr>
        <p:xfrm>
          <a:off x="2106084" y="2438399"/>
          <a:ext cx="9046095" cy="2865020"/>
        </p:xfrm>
        <a:graphic>
          <a:graphicData uri="http://schemas.openxmlformats.org/drawingml/2006/table">
            <a:tbl>
              <a:tblPr firstRow="1" bandRow="1">
                <a:tableStyleId>{5C22544A-7EE6-4342-B048-85BDC9FD1C3A}</a:tableStyleId>
              </a:tblPr>
              <a:tblGrid>
                <a:gridCol w="4694766">
                  <a:extLst>
                    <a:ext uri="{9D8B030D-6E8A-4147-A177-3AD203B41FA5}">
                      <a16:colId xmlns:a16="http://schemas.microsoft.com/office/drawing/2014/main" val="1200489252"/>
                    </a:ext>
                  </a:extLst>
                </a:gridCol>
                <a:gridCol w="4351329">
                  <a:extLst>
                    <a:ext uri="{9D8B030D-6E8A-4147-A177-3AD203B41FA5}">
                      <a16:colId xmlns:a16="http://schemas.microsoft.com/office/drawing/2014/main" val="3410528226"/>
                    </a:ext>
                  </a:extLst>
                </a:gridCol>
              </a:tblGrid>
              <a:tr h="859752">
                <a:tc>
                  <a:txBody>
                    <a:bodyPr/>
                    <a:lstStyle/>
                    <a:p>
                      <a:pPr marL="0" indent="0">
                        <a:buFont typeface="Arial" panose="020B0604020202020204" pitchFamily="34" charset="0"/>
                        <a:buNone/>
                      </a:pPr>
                      <a:r>
                        <a:rPr lang="en-US" sz="1800" b="1" dirty="0"/>
                        <a:t>HEARING</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LISTENING</a:t>
                      </a:r>
                    </a:p>
                    <a:p>
                      <a:endParaRPr lang="en-US" dirty="0"/>
                    </a:p>
                  </a:txBody>
                  <a:tcPr/>
                </a:tc>
                <a:extLst>
                  <a:ext uri="{0D108BD9-81ED-4DB2-BD59-A6C34878D82A}">
                    <a16:rowId xmlns:a16="http://schemas.microsoft.com/office/drawing/2014/main" val="3516221159"/>
                  </a:ext>
                </a:extLst>
              </a:tr>
              <a:tr h="111815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Hearing is simply the act of perceiving sound by ear.</a:t>
                      </a:r>
                    </a:p>
                    <a:p>
                      <a:endParaRPr lang="en-US" dirty="0"/>
                    </a:p>
                  </a:txBody>
                  <a:tcPr/>
                </a:tc>
                <a:tc>
                  <a:txBody>
                    <a:bodyPr/>
                    <a:lstStyle/>
                    <a:p>
                      <a:r>
                        <a:rPr lang="en-US" dirty="0"/>
                        <a:t>Listening is an action where you choose to actively concentrate on what you here.</a:t>
                      </a:r>
                    </a:p>
                  </a:txBody>
                  <a:tcPr/>
                </a:tc>
                <a:extLst>
                  <a:ext uri="{0D108BD9-81ED-4DB2-BD59-A6C34878D82A}">
                    <a16:rowId xmlns:a16="http://schemas.microsoft.com/office/drawing/2014/main" val="2588723526"/>
                  </a:ext>
                </a:extLst>
              </a:tr>
              <a:tr h="887114">
                <a:tc>
                  <a:txBody>
                    <a:bodyPr/>
                    <a:lstStyle/>
                    <a:p>
                      <a:r>
                        <a:rPr lang="en-US" dirty="0"/>
                        <a:t>Hearing occurs with or without your consent.</a:t>
                      </a:r>
                    </a:p>
                  </a:txBody>
                  <a:tcPr/>
                </a:tc>
                <a:tc>
                  <a:txBody>
                    <a:bodyPr/>
                    <a:lstStyle/>
                    <a:p>
                      <a:r>
                        <a:rPr lang="en-US" dirty="0"/>
                        <a:t>In listening your brain processes the information into knowledge.</a:t>
                      </a:r>
                    </a:p>
                  </a:txBody>
                  <a:tcPr/>
                </a:tc>
                <a:extLst>
                  <a:ext uri="{0D108BD9-81ED-4DB2-BD59-A6C34878D82A}">
                    <a16:rowId xmlns:a16="http://schemas.microsoft.com/office/drawing/2014/main" val="1810228735"/>
                  </a:ext>
                </a:extLst>
              </a:tr>
            </a:tbl>
          </a:graphicData>
        </a:graphic>
      </p:graphicFrame>
    </p:spTree>
    <p:extLst>
      <p:ext uri="{BB962C8B-B14F-4D97-AF65-F5344CB8AC3E}">
        <p14:creationId xmlns:p14="http://schemas.microsoft.com/office/powerpoint/2010/main" val="625536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0175-0749-E2EB-4B82-86C0519CA27C}"/>
              </a:ext>
            </a:extLst>
          </p:cNvPr>
          <p:cNvSpPr>
            <a:spLocks noGrp="1"/>
          </p:cNvSpPr>
          <p:nvPr>
            <p:ph type="title"/>
          </p:nvPr>
        </p:nvSpPr>
        <p:spPr/>
        <p:txBody>
          <a:bodyPr/>
          <a:lstStyle/>
          <a:p>
            <a:r>
              <a:rPr lang="en-US" dirty="0"/>
              <a:t>What is Listening?</a:t>
            </a:r>
          </a:p>
        </p:txBody>
      </p:sp>
      <p:pic>
        <p:nvPicPr>
          <p:cNvPr id="5" name="Content Placeholder 4">
            <a:extLst>
              <a:ext uri="{FF2B5EF4-FFF2-40B4-BE49-F238E27FC236}">
                <a16:creationId xmlns:a16="http://schemas.microsoft.com/office/drawing/2014/main" id="{02F01E09-F573-13DB-CEBA-033B11DC9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701" y="2438399"/>
            <a:ext cx="4062731" cy="2707648"/>
          </a:xfrm>
        </p:spPr>
      </p:pic>
      <p:sp>
        <p:nvSpPr>
          <p:cNvPr id="6" name="TextBox 5">
            <a:extLst>
              <a:ext uri="{FF2B5EF4-FFF2-40B4-BE49-F238E27FC236}">
                <a16:creationId xmlns:a16="http://schemas.microsoft.com/office/drawing/2014/main" id="{A385BF30-DA2B-BDC6-7799-95154A210C36}"/>
              </a:ext>
            </a:extLst>
          </p:cNvPr>
          <p:cNvSpPr txBox="1"/>
          <p:nvPr/>
        </p:nvSpPr>
        <p:spPr>
          <a:xfrm>
            <a:off x="6733113" y="2438399"/>
            <a:ext cx="4769911" cy="2677656"/>
          </a:xfrm>
          <a:prstGeom prst="rect">
            <a:avLst/>
          </a:prstGeom>
          <a:noFill/>
        </p:spPr>
        <p:txBody>
          <a:bodyPr wrap="square" rtlCol="0">
            <a:spAutoFit/>
          </a:bodyPr>
          <a:lstStyle/>
          <a:p>
            <a:r>
              <a:rPr lang="en-US" sz="2800" i="1" dirty="0"/>
              <a:t>The </a:t>
            </a:r>
            <a:r>
              <a:rPr lang="en-US" sz="2800" b="1" i="1" u="none" strike="noStrike" dirty="0">
                <a:effectLst/>
                <a:latin typeface="__Source_Sans_3_f93b20"/>
                <a:hlinkClick r:id="rId3"/>
              </a:rPr>
              <a:t> </a:t>
            </a:r>
            <a:r>
              <a:rPr lang="en-US" sz="2800" b="0" i="1" dirty="0">
                <a:solidFill>
                  <a:srgbClr val="000000"/>
                </a:solidFill>
                <a:effectLst/>
                <a:latin typeface="__Source_Sans_3_f93b20"/>
              </a:rPr>
              <a:t>process of receiving, constructing meaning from , and responding to spoken and/or non- verbal messages; to hear something with thoughtful attention</a:t>
            </a:r>
            <a:endParaRPr lang="en-US" sz="2800" i="1" dirty="0"/>
          </a:p>
        </p:txBody>
      </p:sp>
    </p:spTree>
    <p:extLst>
      <p:ext uri="{BB962C8B-B14F-4D97-AF65-F5344CB8AC3E}">
        <p14:creationId xmlns:p14="http://schemas.microsoft.com/office/powerpoint/2010/main" val="19608930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61F-137E-5454-9C37-26C3AB7D4A45}"/>
              </a:ext>
            </a:extLst>
          </p:cNvPr>
          <p:cNvSpPr>
            <a:spLocks noGrp="1"/>
          </p:cNvSpPr>
          <p:nvPr>
            <p:ph type="title"/>
          </p:nvPr>
        </p:nvSpPr>
        <p:spPr/>
        <p:txBody>
          <a:bodyPr/>
          <a:lstStyle/>
          <a:p>
            <a:r>
              <a:rPr lang="en-US" dirty="0"/>
              <a:t>Importance of Listening skills</a:t>
            </a:r>
          </a:p>
        </p:txBody>
      </p:sp>
      <p:sp>
        <p:nvSpPr>
          <p:cNvPr id="3" name="Content Placeholder 2">
            <a:extLst>
              <a:ext uri="{FF2B5EF4-FFF2-40B4-BE49-F238E27FC236}">
                <a16:creationId xmlns:a16="http://schemas.microsoft.com/office/drawing/2014/main" id="{A277CA43-535A-6C82-E070-DC33C03B5F96}"/>
              </a:ext>
            </a:extLst>
          </p:cNvPr>
          <p:cNvSpPr>
            <a:spLocks noGrp="1"/>
          </p:cNvSpPr>
          <p:nvPr>
            <p:ph idx="1"/>
          </p:nvPr>
        </p:nvSpPr>
        <p:spPr/>
        <p:txBody>
          <a:bodyPr>
            <a:normAutofit/>
          </a:bodyPr>
          <a:lstStyle/>
          <a:p>
            <a:r>
              <a:rPr lang="en-US" sz="2400" b="0" i="0" dirty="0">
                <a:solidFill>
                  <a:srgbClr val="000000"/>
                </a:solidFill>
                <a:effectLst/>
                <a:latin typeface="__Source_Sans_3_f93b20"/>
              </a:rPr>
              <a:t>An attentive listener stimulates better speaking by the speaker </a:t>
            </a:r>
          </a:p>
          <a:p>
            <a:r>
              <a:rPr lang="en-US" sz="2400" b="0" i="0" dirty="0">
                <a:solidFill>
                  <a:srgbClr val="000000"/>
                </a:solidFill>
                <a:effectLst/>
                <a:latin typeface="__Source_Sans_3_f93b20"/>
              </a:rPr>
              <a:t>A good listener learns more than an ordinary listener. </a:t>
            </a:r>
            <a:endParaRPr lang="en-US" sz="2400" dirty="0">
              <a:solidFill>
                <a:srgbClr val="000000"/>
              </a:solidFill>
              <a:latin typeface="__Source_Sans_3_f93b20"/>
            </a:endParaRPr>
          </a:p>
          <a:p>
            <a:r>
              <a:rPr lang="en-US" sz="2400" b="0" i="0" dirty="0">
                <a:solidFill>
                  <a:srgbClr val="000000"/>
                </a:solidFill>
                <a:effectLst/>
                <a:latin typeface="__Source_Sans_3_f93b20"/>
              </a:rPr>
              <a:t>A good listener learns to detect prejudices, assumptions and attitudes. </a:t>
            </a:r>
            <a:endParaRPr lang="en-US" sz="2400" dirty="0">
              <a:solidFill>
                <a:srgbClr val="000000"/>
              </a:solidFill>
              <a:latin typeface="__Source_Sans_3_f93b20"/>
            </a:endParaRPr>
          </a:p>
          <a:p>
            <a:r>
              <a:rPr lang="en-US" sz="2400" b="0" i="0" dirty="0">
                <a:solidFill>
                  <a:srgbClr val="000000"/>
                </a:solidFill>
                <a:effectLst/>
                <a:latin typeface="__Source_Sans_3_f93b20"/>
              </a:rPr>
              <a:t>Communication is not complete without effective listening.</a:t>
            </a:r>
            <a:endParaRPr lang="en-US" sz="2400" dirty="0"/>
          </a:p>
        </p:txBody>
      </p:sp>
    </p:spTree>
    <p:extLst>
      <p:ext uri="{BB962C8B-B14F-4D97-AF65-F5344CB8AC3E}">
        <p14:creationId xmlns:p14="http://schemas.microsoft.com/office/powerpoint/2010/main" val="34464018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5143-F6EA-CD13-4F74-347A3208DA95}"/>
              </a:ext>
            </a:extLst>
          </p:cNvPr>
          <p:cNvSpPr>
            <a:spLocks noGrp="1"/>
          </p:cNvSpPr>
          <p:nvPr>
            <p:ph type="title"/>
          </p:nvPr>
        </p:nvSpPr>
        <p:spPr/>
        <p:txBody>
          <a:bodyPr/>
          <a:lstStyle/>
          <a:p>
            <a:r>
              <a:rPr lang="en-US" dirty="0"/>
              <a:t>Types of Listening</a:t>
            </a:r>
          </a:p>
        </p:txBody>
      </p:sp>
      <p:sp>
        <p:nvSpPr>
          <p:cNvPr id="3" name="Content Placeholder 2">
            <a:extLst>
              <a:ext uri="{FF2B5EF4-FFF2-40B4-BE49-F238E27FC236}">
                <a16:creationId xmlns:a16="http://schemas.microsoft.com/office/drawing/2014/main" id="{9444225E-943F-FC04-C031-B714B7FA81F5}"/>
              </a:ext>
            </a:extLst>
          </p:cNvPr>
          <p:cNvSpPr>
            <a:spLocks noGrp="1"/>
          </p:cNvSpPr>
          <p:nvPr>
            <p:ph idx="1"/>
          </p:nvPr>
        </p:nvSpPr>
        <p:spPr/>
        <p:txBody>
          <a:bodyPr>
            <a:normAutofit/>
          </a:bodyPr>
          <a:lstStyle/>
          <a:p>
            <a:r>
              <a:rPr lang="en-US" sz="3600" b="0" i="0" dirty="0">
                <a:solidFill>
                  <a:srgbClr val="000000"/>
                </a:solidFill>
                <a:effectLst/>
                <a:latin typeface="__Source_Sans_3_f93b20"/>
              </a:rPr>
              <a:t>Discriminative Listening </a:t>
            </a:r>
            <a:endParaRPr lang="en-US" sz="3600" dirty="0">
              <a:solidFill>
                <a:srgbClr val="000000"/>
              </a:solidFill>
              <a:latin typeface="__Source_Sans_3_f93b20"/>
            </a:endParaRPr>
          </a:p>
          <a:p>
            <a:r>
              <a:rPr lang="en-US" sz="3600" b="0" i="0" dirty="0">
                <a:solidFill>
                  <a:srgbClr val="000000"/>
                </a:solidFill>
                <a:effectLst/>
                <a:latin typeface="__Source_Sans_3_f93b20"/>
              </a:rPr>
              <a:t>Pretense Listening </a:t>
            </a:r>
            <a:endParaRPr lang="en-US" sz="3600" dirty="0">
              <a:solidFill>
                <a:srgbClr val="000000"/>
              </a:solidFill>
              <a:latin typeface="__Source_Sans_3_f93b20"/>
            </a:endParaRPr>
          </a:p>
          <a:p>
            <a:r>
              <a:rPr lang="en-US" sz="3600" b="0" i="0" dirty="0">
                <a:solidFill>
                  <a:srgbClr val="000000"/>
                </a:solidFill>
                <a:effectLst/>
                <a:latin typeface="__Source_Sans_3_f93b20"/>
              </a:rPr>
              <a:t>Selective Listening </a:t>
            </a:r>
            <a:endParaRPr lang="en-US" sz="3600" dirty="0">
              <a:solidFill>
                <a:srgbClr val="000000"/>
              </a:solidFill>
              <a:latin typeface="__Source_Sans_3_f93b20"/>
            </a:endParaRPr>
          </a:p>
          <a:p>
            <a:r>
              <a:rPr lang="en-US" sz="3600" b="0" i="0" dirty="0">
                <a:solidFill>
                  <a:srgbClr val="000000"/>
                </a:solidFill>
                <a:effectLst/>
                <a:latin typeface="__Source_Sans_3_f93b20"/>
              </a:rPr>
              <a:t>Attentive/Active Listening</a:t>
            </a:r>
            <a:endParaRPr lang="en-US" sz="3600" dirty="0"/>
          </a:p>
        </p:txBody>
      </p:sp>
    </p:spTree>
    <p:extLst>
      <p:ext uri="{BB962C8B-B14F-4D97-AF65-F5344CB8AC3E}">
        <p14:creationId xmlns:p14="http://schemas.microsoft.com/office/powerpoint/2010/main" val="42404634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7432-DF31-1B32-5CF0-DCF25CD2B150}"/>
              </a:ext>
            </a:extLst>
          </p:cNvPr>
          <p:cNvSpPr>
            <a:spLocks noGrp="1"/>
          </p:cNvSpPr>
          <p:nvPr>
            <p:ph type="title" idx="4294967295"/>
          </p:nvPr>
        </p:nvSpPr>
        <p:spPr>
          <a:xfrm>
            <a:off x="1374588" y="641767"/>
            <a:ext cx="10707688" cy="1844675"/>
          </a:xfrm>
        </p:spPr>
        <p:txBody>
          <a:bodyPr>
            <a:noAutofit/>
          </a:bodyPr>
          <a:lstStyle/>
          <a:p>
            <a:r>
              <a:rPr lang="en-US" sz="3200" dirty="0">
                <a:solidFill>
                  <a:schemeClr val="accent1"/>
                </a:solidFill>
              </a:rPr>
              <a:t>Discriminative Listening</a:t>
            </a:r>
            <a:r>
              <a:rPr lang="en-US" sz="3200" dirty="0"/>
              <a:t>:- </a:t>
            </a:r>
            <a:r>
              <a:rPr lang="en-US" sz="3200" b="0" i="0" dirty="0">
                <a:solidFill>
                  <a:srgbClr val="000000"/>
                </a:solidFill>
                <a:effectLst/>
                <a:latin typeface="__Source_Sans_3_f93b20"/>
              </a:rPr>
              <a:t>It involves identifying the difference between various sounds. It also enables one to differentiate between familiar and unfamiliar language.</a:t>
            </a:r>
            <a:endParaRPr lang="en-US" sz="3200" dirty="0"/>
          </a:p>
        </p:txBody>
      </p:sp>
      <p:sp>
        <p:nvSpPr>
          <p:cNvPr id="4" name="Title 1">
            <a:extLst>
              <a:ext uri="{FF2B5EF4-FFF2-40B4-BE49-F238E27FC236}">
                <a16:creationId xmlns:a16="http://schemas.microsoft.com/office/drawing/2014/main" id="{8B09406C-9311-5271-6BBE-668014E08D31}"/>
              </a:ext>
            </a:extLst>
          </p:cNvPr>
          <p:cNvSpPr txBox="1">
            <a:spLocks/>
          </p:cNvSpPr>
          <p:nvPr/>
        </p:nvSpPr>
        <p:spPr>
          <a:xfrm>
            <a:off x="1232883" y="3212516"/>
            <a:ext cx="10708105" cy="231808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Active Listening:- </a:t>
            </a:r>
            <a:r>
              <a:rPr lang="en-US" b="0" i="0" dirty="0">
                <a:solidFill>
                  <a:srgbClr val="000000"/>
                </a:solidFill>
                <a:effectLst/>
                <a:latin typeface="__Source_Sans_3_f93b20"/>
              </a:rPr>
              <a:t>-Active listening is a communication technique used in counseling, training, and conflict resolution. It requires that the listener fully concentrate, understand, respond and then remember what is being said.</a:t>
            </a:r>
            <a:r>
              <a:rPr lang="en-US" dirty="0">
                <a:solidFill>
                  <a:srgbClr val="000000"/>
                </a:solidFill>
                <a:latin typeface="__Source_Sans_3_f93b20"/>
              </a:rPr>
              <a:t>.</a:t>
            </a:r>
            <a:endParaRPr lang="en-US" dirty="0"/>
          </a:p>
        </p:txBody>
      </p:sp>
    </p:spTree>
    <p:extLst>
      <p:ext uri="{BB962C8B-B14F-4D97-AF65-F5344CB8AC3E}">
        <p14:creationId xmlns:p14="http://schemas.microsoft.com/office/powerpoint/2010/main" val="319577760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TotalTime>
  <Words>518</Words>
  <Application>Microsoft Office PowerPoint</Application>
  <PresentationFormat>Widescreen</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LISTENIG SKILL</vt:lpstr>
      <vt:lpstr>INTRODUCTION</vt:lpstr>
      <vt:lpstr>Listening Comes First</vt:lpstr>
      <vt:lpstr>PowerPoint Presentation</vt:lpstr>
      <vt:lpstr>Difference between Hearing and Listening</vt:lpstr>
      <vt:lpstr>What is Listening?</vt:lpstr>
      <vt:lpstr>Importance of Listening skills</vt:lpstr>
      <vt:lpstr>Types of Listening</vt:lpstr>
      <vt:lpstr>Discriminative Listening:- It involves identifying the difference between various sounds. It also enables one to differentiate between familiar and unfamiliar language.</vt:lpstr>
      <vt:lpstr>PowerPoint Presentation</vt:lpstr>
      <vt:lpstr>Active Listening</vt:lpstr>
      <vt:lpstr>Benefits of Effective Listening </vt:lpstr>
      <vt:lpstr>Barriers of Effective Listening</vt:lpstr>
      <vt:lpstr>Traits of a Good Listener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LISTENIG SKILL</dc:title>
  <dc:creator>sakshi tripathi</dc:creator>
  <cp:lastModifiedBy>sakshi tripathi</cp:lastModifiedBy>
  <cp:revision>3</cp:revision>
  <dcterms:created xsi:type="dcterms:W3CDTF">2024-02-20T16:43:56Z</dcterms:created>
  <dcterms:modified xsi:type="dcterms:W3CDTF">2024-02-20T18:12:07Z</dcterms:modified>
</cp:coreProperties>
</file>