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59" r:id="rId6"/>
    <p:sldId id="283" r:id="rId7"/>
    <p:sldId id="262" r:id="rId8"/>
    <p:sldId id="284" r:id="rId9"/>
    <p:sldId id="285" r:id="rId10"/>
    <p:sldId id="286" r:id="rId11"/>
    <p:sldId id="287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1D705BC2-2FB5-B203-4043-21D0497166CF}" name="Amit Gossai" initials="AG" userId="ea9ffcb3503e143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26FBF-F6C1-49DD-9CF9-AB2B5EF9038B}" v="2" dt="2024-01-18T06:31:28.573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7"/>
            <a:ext cx="9144000" cy="1950098"/>
          </a:xfrm>
        </p:spPr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sz="2800" dirty="0"/>
              <a:t>GROUP DISCUSSION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MUSKAN GUPTA</a:t>
            </a:r>
          </a:p>
          <a:p>
            <a:r>
              <a:rPr lang="en-US" dirty="0"/>
              <a:t>SEM 1</a:t>
            </a:r>
          </a:p>
          <a:p>
            <a:r>
              <a:rPr lang="en-US" dirty="0"/>
              <a:t>ROLL NO.-23419CMP011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• "It is a process of examining or considering something in detail in a group.“</a:t>
            </a:r>
          </a:p>
          <a:p>
            <a:endParaRPr lang="en-US" dirty="0"/>
          </a:p>
          <a:p>
            <a:r>
              <a:rPr lang="en-US" dirty="0"/>
              <a:t>• “It is a process of incorporating views of different team members to reach a common goal.“</a:t>
            </a:r>
          </a:p>
          <a:p>
            <a:endParaRPr lang="en-US" dirty="0"/>
          </a:p>
          <a:p>
            <a:r>
              <a:rPr lang="en-US" dirty="0"/>
              <a:t> • “A group interactive selection process which the employers use to gauge certain personality traits of prospective candidates”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083A4B-EE93-2C81-4E74-D66103E4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0" y="0"/>
            <a:ext cx="587248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63E5-47F9-9F17-27C3-367DD5A6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7" y="131532"/>
            <a:ext cx="10269272" cy="1166327"/>
          </a:xfrm>
        </p:spPr>
        <p:txBody>
          <a:bodyPr/>
          <a:lstStyle/>
          <a:p>
            <a:r>
              <a:rPr lang="en-US" sz="4800" b="1" u="sng" dirty="0">
                <a:solidFill>
                  <a:schemeClr val="tx1"/>
                </a:solidFill>
              </a:rPr>
              <a:t>PURPOSE</a:t>
            </a:r>
            <a:r>
              <a:rPr lang="en-US" sz="4800" b="1" u="sng" dirty="0"/>
              <a:t> </a:t>
            </a:r>
            <a:r>
              <a:rPr lang="en-US" sz="4800" b="1" u="sng" dirty="0">
                <a:solidFill>
                  <a:schemeClr val="tx1"/>
                </a:solidFill>
              </a:rPr>
              <a:t>OF GROUP DISCUSSION</a:t>
            </a:r>
            <a:endParaRPr lang="en-IN" sz="48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FD3E7-8D87-D2F6-FD8E-FCAE1C7F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246" y="1828917"/>
            <a:ext cx="9513493" cy="480514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D1D8B7"/>
                </a:solidFill>
              </a:rPr>
              <a:t>→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>
                <a:solidFill>
                  <a:srgbClr val="000000"/>
                </a:solidFill>
              </a:rPr>
              <a:t>Increases motivation &amp; persistence in learning</a:t>
            </a:r>
          </a:p>
          <a:p>
            <a:r>
              <a:rPr lang="en-US" sz="3600" b="1" dirty="0">
                <a:solidFill>
                  <a:srgbClr val="D1D8B7"/>
                </a:solidFill>
              </a:rPr>
              <a:t>→</a:t>
            </a:r>
            <a:r>
              <a:rPr lang="en-US" sz="3600" b="1" dirty="0">
                <a:solidFill>
                  <a:srgbClr val="000000"/>
                </a:solidFill>
              </a:rPr>
              <a:t> Improves learning outcomes because learners must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*Articulate what they know and do not know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*Challenge their own assumptions</a:t>
            </a:r>
          </a:p>
          <a:p>
            <a:r>
              <a:rPr lang="en-US" sz="3600" b="1" dirty="0">
                <a:solidFill>
                  <a:srgbClr val="000000"/>
                </a:solidFill>
              </a:rPr>
              <a:t>*Connect and consolidate ideas</a:t>
            </a:r>
          </a:p>
          <a:p>
            <a:r>
              <a:rPr lang="en-US" sz="3600" b="1" dirty="0">
                <a:solidFill>
                  <a:srgbClr val="D1D8B7"/>
                </a:solidFill>
              </a:rPr>
              <a:t>→</a:t>
            </a:r>
            <a:r>
              <a:rPr lang="en-US" sz="3600" b="1" dirty="0">
                <a:solidFill>
                  <a:srgbClr val="000000"/>
                </a:solidFill>
              </a:rPr>
              <a:t> Enhances communication skills</a:t>
            </a:r>
          </a:p>
          <a:p>
            <a:r>
              <a:rPr lang="en-US" sz="3600" b="1" dirty="0">
                <a:solidFill>
                  <a:srgbClr val="D1D8B7"/>
                </a:solidFill>
              </a:rPr>
              <a:t>→</a:t>
            </a:r>
            <a:r>
              <a:rPr lang="en-US" sz="3600" b="1" dirty="0">
                <a:solidFill>
                  <a:srgbClr val="000000"/>
                </a:solidFill>
              </a:rPr>
              <a:t> More likely to change values</a:t>
            </a:r>
            <a:endParaRPr lang="en-IN" sz="3600" b="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D4EB4-1164-DA48-86B2-D12A11AD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4226767"/>
            <a:ext cx="3937517" cy="24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841E9-AE7E-487E-8708-8229F0C8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67951"/>
            <a:ext cx="11439144" cy="56110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u="sng" dirty="0"/>
              <a:t>STRUCTURE </a:t>
            </a:r>
            <a:r>
              <a:rPr lang="en-US" sz="3500" b="1" u="sng" dirty="0">
                <a:solidFill>
                  <a:schemeClr val="tx1"/>
                </a:solidFill>
              </a:rPr>
              <a:t>OF GROUP DI</a:t>
            </a:r>
            <a:r>
              <a:rPr lang="en-US" sz="3500" b="1" u="sng" dirty="0"/>
              <a:t>SCUSSION</a:t>
            </a:r>
            <a:endParaRPr lang="en-US" sz="35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</a:rPr>
              <a:t> Number Of Participants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 No fixed rule or standard to decide number of participants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 Generally there are 8-15 participants in a GD.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u="sng" dirty="0">
                <a:solidFill>
                  <a:srgbClr val="000000"/>
                </a:solidFill>
              </a:rPr>
              <a:t>Seating Arrangement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 In such a way that everyone can talk comfortably, usually in a round table manner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</a:rPr>
              <a:t>Allotment Of Topic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 Generally any current issue of regional, national or global importance is selected as topic of discussion. Sometimes participants may chose their own.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u="sng" dirty="0">
                <a:solidFill>
                  <a:srgbClr val="000000"/>
                </a:solidFill>
              </a:rPr>
              <a:t>Time For Preparation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 In some GDs specific amount of time is allotted for preparing and organizing ideas but in some case no such time allotted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A0B6-E52A-EBC4-1C52-AF3C626A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54" y="256219"/>
            <a:ext cx="10515600" cy="1126204"/>
          </a:xfrm>
        </p:spPr>
        <p:txBody>
          <a:bodyPr/>
          <a:lstStyle/>
          <a:p>
            <a:r>
              <a:rPr lang="en-US" u="sng" dirty="0"/>
              <a:t>KEY SKILL FOR SUCCESS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37ED-BFCA-3F0E-A355-1D19276B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34" y="1382423"/>
            <a:ext cx="11413765" cy="4704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Leadership skills</a:t>
            </a:r>
          </a:p>
          <a:p>
            <a:pPr marL="514350" indent="-514350">
              <a:buAutoNum type="arabicPeriod"/>
            </a:pPr>
            <a:r>
              <a:rPr lang="en-US" dirty="0"/>
              <a:t>Flexibility</a:t>
            </a:r>
          </a:p>
          <a:p>
            <a:pPr marL="514350" indent="-514350">
              <a:buAutoNum type="arabicPeriod"/>
            </a:pPr>
            <a:r>
              <a:rPr lang="en-US" dirty="0"/>
              <a:t>Creativity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Interactive skills</a:t>
            </a:r>
          </a:p>
          <a:p>
            <a:pPr marL="0" indent="0">
              <a:buNone/>
            </a:pPr>
            <a:r>
              <a:rPr lang="en-US" dirty="0"/>
              <a:t>5.   Initiation</a:t>
            </a:r>
          </a:p>
          <a:p>
            <a:pPr marL="0" indent="0">
              <a:buNone/>
            </a:pPr>
            <a:r>
              <a:rPr lang="en-US" dirty="0"/>
              <a:t>6.   Awareness</a:t>
            </a:r>
          </a:p>
          <a:p>
            <a:pPr marL="0" indent="0">
              <a:buNone/>
            </a:pPr>
            <a:r>
              <a:rPr lang="en-US" dirty="0"/>
              <a:t>7.   Confidence</a:t>
            </a:r>
          </a:p>
          <a:p>
            <a:pPr marL="0" indent="0">
              <a:buNone/>
            </a:pPr>
            <a:r>
              <a:rPr lang="en-US" dirty="0"/>
              <a:t>8.   Communication skill</a:t>
            </a:r>
          </a:p>
          <a:p>
            <a:pPr marL="0" indent="0">
              <a:buNone/>
            </a:pPr>
            <a:r>
              <a:rPr lang="en-US" dirty="0"/>
              <a:t>9.   Critical thinking and Analytical ability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271D-EA96-9A68-BD1B-FD9BB5F6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31D6-EBF8-EEFF-E13B-B4C6724B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F734-9480-47DC-3259-1AAB9762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0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B2DE-2731-B779-9EE0-E88B21F0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Common mistake to avoid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A17B-1E63-77F0-AACC-6647A5E6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0" dirty="0">
                <a:effectLst/>
                <a:latin typeface="Söhne"/>
              </a:rPr>
              <a:t>Groupthink</a:t>
            </a:r>
          </a:p>
          <a:p>
            <a:r>
              <a:rPr lang="en-IN" b="1" i="0" dirty="0">
                <a:effectLst/>
                <a:latin typeface="Söhne"/>
              </a:rPr>
              <a:t>Dominance of a few voices</a:t>
            </a:r>
          </a:p>
          <a:p>
            <a:r>
              <a:rPr lang="en-IN" b="1" dirty="0">
                <a:latin typeface="Söhne"/>
              </a:rPr>
              <a:t>Lack of Diverse perspectives</a:t>
            </a:r>
          </a:p>
          <a:p>
            <a:r>
              <a:rPr lang="en-IN" b="1" i="0" dirty="0">
                <a:effectLst/>
                <a:latin typeface="Söhne"/>
              </a:rPr>
              <a:t>Inadequate Information gathering</a:t>
            </a:r>
          </a:p>
          <a:p>
            <a:r>
              <a:rPr lang="en-IN" b="1" dirty="0">
                <a:latin typeface="Söhne"/>
              </a:rPr>
              <a:t>Failure to define Clear goals</a:t>
            </a:r>
          </a:p>
          <a:p>
            <a:r>
              <a:rPr lang="en-IN" b="1" dirty="0">
                <a:latin typeface="Söhne"/>
              </a:rPr>
              <a:t>Ignoring Emotional Intelligence</a:t>
            </a:r>
          </a:p>
          <a:p>
            <a:r>
              <a:rPr lang="en-IN" b="1" dirty="0">
                <a:latin typeface="Söhne"/>
              </a:rPr>
              <a:t>Overlooking alternatives</a:t>
            </a:r>
          </a:p>
          <a:p>
            <a:r>
              <a:rPr lang="en-IN" b="1" dirty="0">
                <a:latin typeface="Söhne"/>
              </a:rPr>
              <a:t>Ignoring emotional intelligence</a:t>
            </a:r>
          </a:p>
          <a:p>
            <a:endParaRPr lang="en-IN" b="1" dirty="0"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9C87-C578-9258-EB80-AD03C3D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E197-93DA-CCA0-918A-AFB31B23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E9AC-3022-1AD4-A372-FF4C396E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0B7E-2376-1D59-A306-E72DB36A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1339120" cy="676656"/>
          </a:xfrm>
        </p:spPr>
        <p:txBody>
          <a:bodyPr/>
          <a:lstStyle/>
          <a:p>
            <a:r>
              <a:rPr lang="en-US" u="sng" dirty="0"/>
              <a:t>Strategies for effective participation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DABA-8CAD-59E5-5D9F-996D5269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Understand-</a:t>
            </a:r>
            <a:r>
              <a:rPr lang="en-US" b="1" dirty="0"/>
              <a:t> </a:t>
            </a:r>
            <a:r>
              <a:rPr lang="en-US" dirty="0"/>
              <a:t>Understand the topic before attempting to contribute.</a:t>
            </a:r>
          </a:p>
          <a:p>
            <a:r>
              <a:rPr lang="en-US" b="1" u="sng" dirty="0"/>
              <a:t>Speak-</a:t>
            </a:r>
            <a:r>
              <a:rPr lang="en-US" b="1" dirty="0"/>
              <a:t> </a:t>
            </a:r>
            <a:r>
              <a:rPr lang="en-US" dirty="0"/>
              <a:t>Try and get a chance to speak. If you can't get a chance to speak make your chance.</a:t>
            </a:r>
          </a:p>
          <a:p>
            <a:r>
              <a:rPr lang="en-US" b="1" u="sng" dirty="0"/>
              <a:t>Initiate-</a:t>
            </a:r>
            <a:r>
              <a:rPr lang="en-US" dirty="0"/>
              <a:t> Take the initiative to begin the discussion, if possible. </a:t>
            </a:r>
          </a:p>
          <a:p>
            <a:r>
              <a:rPr lang="en-US" b="1" u="sng" dirty="0"/>
              <a:t>Structure-</a:t>
            </a:r>
            <a:r>
              <a:rPr lang="en-US" dirty="0"/>
              <a:t>Structure arguments logically justify your stand.</a:t>
            </a:r>
          </a:p>
          <a:p>
            <a:r>
              <a:rPr lang="en-US" b="1" u="sng" dirty="0"/>
              <a:t>Summarize-</a:t>
            </a:r>
            <a:r>
              <a:rPr lang="en-US" dirty="0"/>
              <a:t>Summarize the discussion effectively </a:t>
            </a:r>
          </a:p>
          <a:p>
            <a:r>
              <a:rPr lang="en-US" b="1" u="sng" dirty="0"/>
              <a:t>Involve-</a:t>
            </a:r>
            <a:r>
              <a:rPr lang="en-US" dirty="0"/>
              <a:t> Take active part throughout the GD.</a:t>
            </a:r>
          </a:p>
          <a:p>
            <a:r>
              <a:rPr lang="en-US" b="1" u="sng" dirty="0"/>
              <a:t>Listen-</a:t>
            </a:r>
            <a:r>
              <a:rPr lang="en-US" dirty="0"/>
              <a:t> Be an attentive listener.</a:t>
            </a:r>
          </a:p>
          <a:p>
            <a:r>
              <a:rPr lang="en-US" b="1" u="sng" dirty="0"/>
              <a:t>Quality-</a:t>
            </a:r>
            <a:r>
              <a:rPr lang="en-US" dirty="0"/>
              <a:t> not quantity matters it's not how much you say, but 'what you say that's important.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A2AF-0B5C-5B69-2204-006891FF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DA50-2D38-BFAB-4DFD-289B296D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A031-B329-E42B-562A-108EA1A3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45CC-49CF-C579-75D9-42FD920E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3927" y="354563"/>
            <a:ext cx="9144000" cy="1020105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77688-72D0-F5A0-F35C-F5624BCD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595" y="1630524"/>
            <a:ext cx="7025951" cy="5040864"/>
          </a:xfrm>
        </p:spPr>
        <p:txBody>
          <a:bodyPr/>
          <a:lstStyle/>
          <a:p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A group decision involves a collective process where individuals work together to reach a conclusion or solution. The process typically includes defining clear goals, gathering relevant information, and considering diverse perspectives. Common mistakes to avoid include groupthink, dominance of a few voices, lack of diversity, inadequate information gathering, and a failure to define clear goals. Additionally, overlooking alternatives, decision-making by consensus, ignoring emotional intelligence, and not managing conflicts effectively can hinder the decision-making process. After a decision is reached, it's important to evaluate its effectiveness and learn from the experience to improve future decision-making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A236F-6EBF-D9A6-A9D9-864F9C4F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46" y="3389996"/>
            <a:ext cx="4923454" cy="32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0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637" y="1214438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{3C7A639D-1E63-46ED-B6BC-79AEBB84BE54}tf11964407_win32</Template>
  <TotalTime>106</TotalTime>
  <Words>506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Office Theme</vt:lpstr>
      <vt:lpstr>Presentation Title GROUP DISCUSSION</vt:lpstr>
      <vt:lpstr>Introduction</vt:lpstr>
      <vt:lpstr>PURPOSE OF GROUP DISCUSSION</vt:lpstr>
      <vt:lpstr> </vt:lpstr>
      <vt:lpstr>KEY SKILL FOR SUCCESS</vt:lpstr>
      <vt:lpstr>Common mistake to avoid</vt:lpstr>
      <vt:lpstr>Strategies for effective participation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Amit Gossai</dc:creator>
  <cp:lastModifiedBy>Muskan Gupta</cp:lastModifiedBy>
  <cp:revision>5</cp:revision>
  <dcterms:created xsi:type="dcterms:W3CDTF">2024-01-18T05:26:03Z</dcterms:created>
  <dcterms:modified xsi:type="dcterms:W3CDTF">2024-02-20T17:59:09Z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