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4026" r:id="rId1"/>
  </p:sldMasterIdLst>
  <p:notesMasterIdLst>
    <p:notesMasterId r:id="rId19"/>
  </p:notesMasterIdLst>
  <p:sldIdLst>
    <p:sldId id="258" r:id="rId2"/>
    <p:sldId id="260" r:id="rId3"/>
    <p:sldId id="261" r:id="rId4"/>
    <p:sldId id="262" r:id="rId5"/>
    <p:sldId id="266" r:id="rId6"/>
    <p:sldId id="269" r:id="rId7"/>
    <p:sldId id="270" r:id="rId8"/>
    <p:sldId id="271" r:id="rId9"/>
    <p:sldId id="268" r:id="rId10"/>
    <p:sldId id="267" r:id="rId11"/>
    <p:sldId id="272" r:id="rId12"/>
    <p:sldId id="273" r:id="rId13"/>
    <p:sldId id="274" r:id="rId14"/>
    <p:sldId id="275" r:id="rId15"/>
    <p:sldId id="276" r:id="rId16"/>
    <p:sldId id="256"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0" d="100"/>
          <a:sy n="50" d="100"/>
        </p:scale>
        <p:origin x="150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E3250-B82E-4EC3-8321-3C399E3E8677}"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75BBA-9D25-4B7E-B4FF-4A3E572694E3}" type="slidenum">
              <a:rPr lang="en-US" smtClean="0"/>
              <a:t>‹#›</a:t>
            </a:fld>
            <a:endParaRPr lang="en-US"/>
          </a:p>
        </p:txBody>
      </p:sp>
    </p:spTree>
    <p:extLst>
      <p:ext uri="{BB962C8B-B14F-4D97-AF65-F5344CB8AC3E}">
        <p14:creationId xmlns:p14="http://schemas.microsoft.com/office/powerpoint/2010/main" val="240351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475BBA-9D25-4B7E-B4FF-4A3E572694E3}" type="slidenum">
              <a:rPr lang="en-US" smtClean="0"/>
              <a:t>11</a:t>
            </a:fld>
            <a:endParaRPr lang="en-US"/>
          </a:p>
        </p:txBody>
      </p:sp>
    </p:spTree>
    <p:extLst>
      <p:ext uri="{BB962C8B-B14F-4D97-AF65-F5344CB8AC3E}">
        <p14:creationId xmlns:p14="http://schemas.microsoft.com/office/powerpoint/2010/main" val="698575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956CC0D-FAB7-4BD7-8033-5F00908039D2}" type="datetimeFigureOut">
              <a:rPr lang="en-US" smtClean="0"/>
              <a:t>6/26/2024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F77D4AD-39B9-43D1-9172-6754496FE03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936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01282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04831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611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912925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56CC0D-FAB7-4BD7-8033-5F00908039D2}"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4279981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56CC0D-FAB7-4BD7-8033-5F00908039D2}"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73196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6CC0D-FAB7-4BD7-8033-5F00908039D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348487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6CC0D-FAB7-4BD7-8033-5F00908039D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3319852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6CC0D-FAB7-4BD7-8033-5F00908039D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83665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6CC0D-FAB7-4BD7-8033-5F00908039D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80138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6CC0D-FAB7-4BD7-8033-5F00908039D2}"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183008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385371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56CC0D-FAB7-4BD7-8033-5F00908039D2}"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385409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56CC0D-FAB7-4BD7-8033-5F00908039D2}"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127479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6CC0D-FAB7-4BD7-8033-5F00908039D2}"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8723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16799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6CC0D-FAB7-4BD7-8033-5F00908039D2}"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D4AD-39B9-43D1-9172-6754496FE03B}" type="slidenum">
              <a:rPr lang="en-US" smtClean="0"/>
              <a:t>‹#›</a:t>
            </a:fld>
            <a:endParaRPr lang="en-US"/>
          </a:p>
        </p:txBody>
      </p:sp>
    </p:spTree>
    <p:extLst>
      <p:ext uri="{BB962C8B-B14F-4D97-AF65-F5344CB8AC3E}">
        <p14:creationId xmlns:p14="http://schemas.microsoft.com/office/powerpoint/2010/main" val="27657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956CC0D-FAB7-4BD7-8033-5F00908039D2}" type="datetimeFigureOut">
              <a:rPr lang="en-US" smtClean="0"/>
              <a:t>6/26/2024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FF77D4AD-39B9-43D1-9172-6754496FE03B}" type="slidenum">
              <a:rPr lang="en-US" smtClean="0"/>
              <a:t>‹#›</a:t>
            </a:fld>
            <a:endParaRPr lang="en-US"/>
          </a:p>
        </p:txBody>
      </p:sp>
    </p:spTree>
    <p:extLst>
      <p:ext uri="{BB962C8B-B14F-4D97-AF65-F5344CB8AC3E}">
        <p14:creationId xmlns:p14="http://schemas.microsoft.com/office/powerpoint/2010/main" val="1678846892"/>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404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5F57-0609-A4FF-C02F-9B0C1718D681}"/>
              </a:ext>
            </a:extLst>
          </p:cNvPr>
          <p:cNvSpPr>
            <a:spLocks noGrp="1"/>
          </p:cNvSpPr>
          <p:nvPr>
            <p:ph type="title"/>
          </p:nvPr>
        </p:nvSpPr>
        <p:spPr>
          <a:xfrm>
            <a:off x="897559" y="184608"/>
            <a:ext cx="10396882" cy="1151965"/>
          </a:xfrm>
        </p:spPr>
        <p:txBody>
          <a:bodyPr>
            <a:normAutofit/>
          </a:bodyPr>
          <a:lstStyle/>
          <a:p>
            <a:r>
              <a:rPr lang="en-US" sz="4400" b="1" dirty="0">
                <a:cs typeface="Arial" panose="020B0604020202020204" pitchFamily="34" charset="0"/>
              </a:rPr>
              <a:t>Introduction</a:t>
            </a:r>
          </a:p>
        </p:txBody>
      </p:sp>
      <p:sp>
        <p:nvSpPr>
          <p:cNvPr id="3" name="Content Placeholder 2">
            <a:extLst>
              <a:ext uri="{FF2B5EF4-FFF2-40B4-BE49-F238E27FC236}">
                <a16:creationId xmlns:a16="http://schemas.microsoft.com/office/drawing/2014/main" id="{AAB95EB3-10E9-372F-8545-73725582A5AB}"/>
              </a:ext>
            </a:extLst>
          </p:cNvPr>
          <p:cNvSpPr>
            <a:spLocks noGrp="1"/>
          </p:cNvSpPr>
          <p:nvPr>
            <p:ph idx="1"/>
          </p:nvPr>
        </p:nvSpPr>
        <p:spPr>
          <a:xfrm>
            <a:off x="685800" y="1543050"/>
            <a:ext cx="10396883" cy="3831535"/>
          </a:xfrm>
        </p:spPr>
        <p:txBody>
          <a:bodyPr>
            <a:noAutofit/>
          </a:bodyPr>
          <a:lstStyle/>
          <a:p>
            <a:r>
              <a:rPr lang="en-US" sz="3200" cap="none" dirty="0"/>
              <a:t>Inflammation </a:t>
            </a:r>
          </a:p>
          <a:p>
            <a:r>
              <a:rPr lang="en-US" sz="3200" cap="none" dirty="0"/>
              <a:t>Drug half-lives and Efficacy</a:t>
            </a:r>
          </a:p>
          <a:p>
            <a:r>
              <a:rPr lang="en-US" sz="3200" cap="none" dirty="0"/>
              <a:t>Coordination Chemistry</a:t>
            </a:r>
          </a:p>
          <a:p>
            <a:r>
              <a:rPr lang="en-US" sz="3200" cap="none" dirty="0"/>
              <a:t>Disease and oxidative stress</a:t>
            </a:r>
          </a:p>
          <a:p>
            <a:pPr marL="0" indent="0">
              <a:buNone/>
            </a:pPr>
            <a:endParaRPr lang="en-US" sz="2400" b="1" dirty="0"/>
          </a:p>
        </p:txBody>
      </p:sp>
    </p:spTree>
    <p:extLst>
      <p:ext uri="{BB962C8B-B14F-4D97-AF65-F5344CB8AC3E}">
        <p14:creationId xmlns:p14="http://schemas.microsoft.com/office/powerpoint/2010/main" val="3255421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4F2B-C36F-697E-8A43-85A304CD32A1}"/>
              </a:ext>
            </a:extLst>
          </p:cNvPr>
          <p:cNvSpPr>
            <a:spLocks noGrp="1"/>
          </p:cNvSpPr>
          <p:nvPr>
            <p:ph type="title"/>
          </p:nvPr>
        </p:nvSpPr>
        <p:spPr>
          <a:xfrm>
            <a:off x="514762" y="-117984"/>
            <a:ext cx="10396882" cy="1151965"/>
          </a:xfrm>
        </p:spPr>
        <p:txBody>
          <a:bodyPr>
            <a:normAutofit fontScale="90000"/>
          </a:bodyPr>
          <a:lstStyle/>
          <a:p>
            <a:r>
              <a:rPr lang="en-US" sz="4400" b="1" cap="none" dirty="0"/>
              <a:t>Histamine Induced Anti-inflammatory Activity </a:t>
            </a:r>
          </a:p>
        </p:txBody>
      </p:sp>
      <p:pic>
        <p:nvPicPr>
          <p:cNvPr id="5" name="Content Placeholder 4">
            <a:extLst>
              <a:ext uri="{FF2B5EF4-FFF2-40B4-BE49-F238E27FC236}">
                <a16:creationId xmlns:a16="http://schemas.microsoft.com/office/drawing/2014/main" id="{AAB34CA5-9020-E61B-8C3F-F85A028B417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499" y="847792"/>
            <a:ext cx="6186084" cy="2959455"/>
          </a:xfrm>
        </p:spPr>
      </p:pic>
      <p:pic>
        <p:nvPicPr>
          <p:cNvPr id="9" name="Picture 8">
            <a:extLst>
              <a:ext uri="{FF2B5EF4-FFF2-40B4-BE49-F238E27FC236}">
                <a16:creationId xmlns:a16="http://schemas.microsoft.com/office/drawing/2014/main" id="{104FA028-0339-60E0-894B-C2CCE2B07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47" y="847792"/>
            <a:ext cx="5232191" cy="5438951"/>
          </a:xfrm>
          <a:prstGeom prst="rect">
            <a:avLst/>
          </a:prstGeom>
        </p:spPr>
      </p:pic>
      <p:sp>
        <p:nvSpPr>
          <p:cNvPr id="10" name="TextBox 9">
            <a:extLst>
              <a:ext uri="{FF2B5EF4-FFF2-40B4-BE49-F238E27FC236}">
                <a16:creationId xmlns:a16="http://schemas.microsoft.com/office/drawing/2014/main" id="{B0310B35-50D6-A374-95C8-6E9F0A98970C}"/>
              </a:ext>
            </a:extLst>
          </p:cNvPr>
          <p:cNvSpPr txBox="1"/>
          <p:nvPr/>
        </p:nvSpPr>
        <p:spPr>
          <a:xfrm>
            <a:off x="76499" y="3821995"/>
            <a:ext cx="6186084" cy="1815882"/>
          </a:xfrm>
          <a:prstGeom prst="rect">
            <a:avLst/>
          </a:prstGeom>
          <a:noFill/>
        </p:spPr>
        <p:txBody>
          <a:bodyPr wrap="square" rtlCol="0">
            <a:spAutoFit/>
          </a:bodyPr>
          <a:lstStyle/>
          <a:p>
            <a:pPr algn="just"/>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Histamine-induced paw edema after 2 hours of activity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normal paw, (b) histamine-induced inflammation, (c) piroxicam treated paw, (d) Zn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Complex treated paw, (e) Mn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Complex</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treated paw. (f) redness score.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0.05 ,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0.01,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0.001 shows statistical difference when compared with control group.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R.H.S displays (a) the paw edema by water displacement method in mL (b) % Edema inhibition displays graphically in </a:t>
            </a:r>
            <a:r>
              <a:rPr lang="en-US" sz="1600" dirty="0">
                <a:effectLst/>
                <a:latin typeface="Times New Roman" panose="02020603050405020304" pitchFamily="18" charset="0"/>
                <a:ea typeface="Calibri" panose="020F0502020204030204" pitchFamily="34" charset="0"/>
              </a:rPr>
              <a:t>± SEM</a:t>
            </a:r>
            <a:endParaRPr lang="en-US" sz="1600" dirty="0"/>
          </a:p>
        </p:txBody>
      </p:sp>
    </p:spTree>
    <p:extLst>
      <p:ext uri="{BB962C8B-B14F-4D97-AF65-F5344CB8AC3E}">
        <p14:creationId xmlns:p14="http://schemas.microsoft.com/office/powerpoint/2010/main" val="300130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0BA1-F280-1B18-366C-06637FD3D8C1}"/>
              </a:ext>
            </a:extLst>
          </p:cNvPr>
          <p:cNvSpPr>
            <a:spLocks noGrp="1"/>
          </p:cNvSpPr>
          <p:nvPr>
            <p:ph type="title"/>
          </p:nvPr>
        </p:nvSpPr>
        <p:spPr>
          <a:xfrm>
            <a:off x="538317" y="-58992"/>
            <a:ext cx="10396882" cy="1151965"/>
          </a:xfrm>
        </p:spPr>
        <p:txBody>
          <a:bodyPr/>
          <a:lstStyle/>
          <a:p>
            <a:r>
              <a:rPr lang="en-US" cap="none" dirty="0"/>
              <a:t>Analgesic, Anxiolytic, Antidiabetics</a:t>
            </a:r>
          </a:p>
        </p:txBody>
      </p:sp>
      <p:pic>
        <p:nvPicPr>
          <p:cNvPr id="13" name="Content Placeholder 12">
            <a:extLst>
              <a:ext uri="{FF2B5EF4-FFF2-40B4-BE49-F238E27FC236}">
                <a16:creationId xmlns:a16="http://schemas.microsoft.com/office/drawing/2014/main" id="{E5D2D229-357D-6096-9FA4-01262AED9CF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79664" y="930229"/>
            <a:ext cx="5542706" cy="4969126"/>
          </a:xfrm>
        </p:spPr>
      </p:pic>
      <p:pic>
        <p:nvPicPr>
          <p:cNvPr id="18" name="Picture 17">
            <a:extLst>
              <a:ext uri="{FF2B5EF4-FFF2-40B4-BE49-F238E27FC236}">
                <a16:creationId xmlns:a16="http://schemas.microsoft.com/office/drawing/2014/main" id="{B4B2D3B0-80F4-843E-3F53-532EC55C0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498" y="900733"/>
            <a:ext cx="5733333" cy="2923809"/>
          </a:xfrm>
          <a:prstGeom prst="rect">
            <a:avLst/>
          </a:prstGeom>
        </p:spPr>
      </p:pic>
      <p:sp>
        <p:nvSpPr>
          <p:cNvPr id="19" name="TextBox 18">
            <a:extLst>
              <a:ext uri="{FF2B5EF4-FFF2-40B4-BE49-F238E27FC236}">
                <a16:creationId xmlns:a16="http://schemas.microsoft.com/office/drawing/2014/main" id="{C4354FDD-3AAF-6E2C-30AA-5BC23ED85C99}"/>
              </a:ext>
            </a:extLst>
          </p:cNvPr>
          <p:cNvSpPr txBox="1"/>
          <p:nvPr/>
        </p:nvSpPr>
        <p:spPr>
          <a:xfrm>
            <a:off x="5722370" y="3809823"/>
            <a:ext cx="5850957" cy="2339102"/>
          </a:xfrm>
          <a:prstGeom prst="rect">
            <a:avLst/>
          </a:prstGeom>
          <a:noFill/>
        </p:spPr>
        <p:txBody>
          <a:bodyPr wrap="square" rtlCol="0">
            <a:spAutoFit/>
          </a:bodyPr>
          <a:lstStyle/>
          <a:p>
            <a:pPr algn="just"/>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Figure 4. Acetic acid-induced analgesic (a) and anxiolytic (b) potential among rats treated with Piroxicam, Zn, and Mn-Complexes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number of writhing and % Time in  the open arm has been displayed in the form of mean ± SEM.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0.05 and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0.01 shows the statistical difference when compared with the control group.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Oral glucose tolerance test in SD rats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 for evaluating the anti-hyperglycemic effect.</a:t>
            </a:r>
          </a:p>
          <a:p>
            <a:pPr algn="just"/>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0648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89C7-7C59-C2C7-5EA4-576210EAEAEF}"/>
              </a:ext>
            </a:extLst>
          </p:cNvPr>
          <p:cNvSpPr>
            <a:spLocks noGrp="1"/>
          </p:cNvSpPr>
          <p:nvPr>
            <p:ph type="title"/>
          </p:nvPr>
        </p:nvSpPr>
        <p:spPr>
          <a:xfrm>
            <a:off x="897559" y="376084"/>
            <a:ext cx="10396882" cy="1151965"/>
          </a:xfrm>
        </p:spPr>
        <p:txBody>
          <a:bodyPr/>
          <a:lstStyle/>
          <a:p>
            <a:r>
              <a:rPr lang="en-US" dirty="0"/>
              <a:t>DFT A</a:t>
            </a:r>
            <a:r>
              <a:rPr lang="en-US" cap="none" dirty="0"/>
              <a:t>nalysis</a:t>
            </a:r>
            <a:endParaRPr lang="en-US" dirty="0"/>
          </a:p>
        </p:txBody>
      </p:sp>
      <p:sp>
        <p:nvSpPr>
          <p:cNvPr id="13" name="Content Placeholder 12">
            <a:extLst>
              <a:ext uri="{FF2B5EF4-FFF2-40B4-BE49-F238E27FC236}">
                <a16:creationId xmlns:a16="http://schemas.microsoft.com/office/drawing/2014/main" id="{6D6606EB-CD5A-0BC2-0395-934CD372FF05}"/>
              </a:ext>
            </a:extLst>
          </p:cNvPr>
          <p:cNvSpPr>
            <a:spLocks noGrp="1"/>
          </p:cNvSpPr>
          <p:nvPr>
            <p:ph sz="quarter" idx="13"/>
          </p:nvPr>
        </p:nvSpPr>
        <p:spPr>
          <a:xfrm>
            <a:off x="435077" y="1528049"/>
            <a:ext cx="10394707" cy="620810"/>
          </a:xfrm>
        </p:spPr>
        <p:txBody>
          <a:bodyPr>
            <a:normAutofit fontScale="92500" lnSpcReduction="10000"/>
          </a:bodyPr>
          <a:lstStyle/>
          <a:p>
            <a:r>
              <a:rPr lang="en-US" sz="3200" b="1" dirty="0"/>
              <a:t>G</a:t>
            </a:r>
            <a:r>
              <a:rPr lang="en-US" sz="3200" b="1" cap="none" dirty="0"/>
              <a:t>eometry Optimization</a:t>
            </a:r>
          </a:p>
          <a:p>
            <a:endParaRPr lang="en-US" dirty="0"/>
          </a:p>
        </p:txBody>
      </p:sp>
      <p:pic>
        <p:nvPicPr>
          <p:cNvPr id="17" name="Picture 16">
            <a:extLst>
              <a:ext uri="{FF2B5EF4-FFF2-40B4-BE49-F238E27FC236}">
                <a16:creationId xmlns:a16="http://schemas.microsoft.com/office/drawing/2014/main" id="{3B5D4F91-D5A8-762B-457E-C65254D5D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91" y="1964714"/>
            <a:ext cx="11368548" cy="2954022"/>
          </a:xfrm>
          <a:prstGeom prst="rect">
            <a:avLst/>
          </a:prstGeom>
        </p:spPr>
      </p:pic>
      <p:sp>
        <p:nvSpPr>
          <p:cNvPr id="18" name="TextBox 17">
            <a:extLst>
              <a:ext uri="{FF2B5EF4-FFF2-40B4-BE49-F238E27FC236}">
                <a16:creationId xmlns:a16="http://schemas.microsoft.com/office/drawing/2014/main" id="{40C1E559-FAD7-5C2A-440F-068F762D7B02}"/>
              </a:ext>
            </a:extLst>
          </p:cNvPr>
          <p:cNvSpPr txBox="1"/>
          <p:nvPr/>
        </p:nvSpPr>
        <p:spPr>
          <a:xfrm>
            <a:off x="164691" y="4918736"/>
            <a:ext cx="11078495" cy="861774"/>
          </a:xfrm>
          <a:prstGeom prst="rect">
            <a:avLst/>
          </a:prstGeom>
          <a:noFill/>
        </p:spPr>
        <p:txBody>
          <a:bodyPr wrap="square" rtlCol="0">
            <a:spAutoFit/>
          </a:bodyPr>
          <a:lstStyle/>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Figure 14. Optimized geometry of (a) Piroxicam, (b) Zn-Complex, and (c) Mn-Complex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optimized under B3LYP/6-31G(d), and B3LYP/LanL2DZ basis set, respectively, using Gaussian package09, viewed under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GausseView</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software.</a:t>
            </a:r>
          </a:p>
          <a:p>
            <a:endParaRPr lang="en-US" dirty="0"/>
          </a:p>
        </p:txBody>
      </p:sp>
    </p:spTree>
    <p:extLst>
      <p:ext uri="{BB962C8B-B14F-4D97-AF65-F5344CB8AC3E}">
        <p14:creationId xmlns:p14="http://schemas.microsoft.com/office/powerpoint/2010/main" val="163931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E286ABE3-2FAA-0EB9-945E-F90C4D1B301D}"/>
              </a:ext>
            </a:extLst>
          </p:cNvPr>
          <p:cNvGraphicFramePr>
            <a:graphicFrameLocks noGrp="1"/>
          </p:cNvGraphicFramePr>
          <p:nvPr>
            <p:extLst>
              <p:ext uri="{D42A27DB-BD31-4B8C-83A1-F6EECF244321}">
                <p14:modId xmlns:p14="http://schemas.microsoft.com/office/powerpoint/2010/main" val="1913001678"/>
              </p:ext>
            </p:extLst>
          </p:nvPr>
        </p:nvGraphicFramePr>
        <p:xfrm>
          <a:off x="6000750" y="3295650"/>
          <a:ext cx="5574722" cy="3017520"/>
        </p:xfrm>
        <a:graphic>
          <a:graphicData uri="http://schemas.openxmlformats.org/drawingml/2006/table">
            <a:tbl>
              <a:tblPr firstRow="1" firstCol="1" bandRow="1">
                <a:tableStyleId>{5C22544A-7EE6-4342-B048-85BDC9FD1C3A}</a:tableStyleId>
              </a:tblPr>
              <a:tblGrid>
                <a:gridCol w="2233384">
                  <a:extLst>
                    <a:ext uri="{9D8B030D-6E8A-4147-A177-3AD203B41FA5}">
                      <a16:colId xmlns:a16="http://schemas.microsoft.com/office/drawing/2014/main" val="1615035030"/>
                    </a:ext>
                  </a:extLst>
                </a:gridCol>
                <a:gridCol w="1106982">
                  <a:extLst>
                    <a:ext uri="{9D8B030D-6E8A-4147-A177-3AD203B41FA5}">
                      <a16:colId xmlns:a16="http://schemas.microsoft.com/office/drawing/2014/main" val="51557210"/>
                    </a:ext>
                  </a:extLst>
                </a:gridCol>
                <a:gridCol w="1184665">
                  <a:extLst>
                    <a:ext uri="{9D8B030D-6E8A-4147-A177-3AD203B41FA5}">
                      <a16:colId xmlns:a16="http://schemas.microsoft.com/office/drawing/2014/main" val="505814737"/>
                    </a:ext>
                  </a:extLst>
                </a:gridCol>
                <a:gridCol w="1049691">
                  <a:extLst>
                    <a:ext uri="{9D8B030D-6E8A-4147-A177-3AD203B41FA5}">
                      <a16:colId xmlns:a16="http://schemas.microsoft.com/office/drawing/2014/main" val="1198333700"/>
                    </a:ext>
                  </a:extLst>
                </a:gridCol>
              </a:tblGrid>
              <a:tr h="530117">
                <a:tc>
                  <a:txBody>
                    <a:bodyPr/>
                    <a:lstStyle/>
                    <a:p>
                      <a:pPr marL="0" marR="0" algn="just">
                        <a:spcBef>
                          <a:spcPts val="0"/>
                        </a:spcBef>
                        <a:spcAft>
                          <a:spcPts val="0"/>
                        </a:spcAft>
                      </a:pPr>
                      <a:r>
                        <a:rPr lang="en-US" sz="1800" dirty="0"/>
                        <a:t>Parameters</a:t>
                      </a:r>
                    </a:p>
                  </a:txBody>
                  <a:tcPr marL="68580" marR="68580" marT="0" marB="0"/>
                </a:tc>
                <a:tc>
                  <a:txBody>
                    <a:bodyPr/>
                    <a:lstStyle/>
                    <a:p>
                      <a:pPr marL="0" marR="0" algn="ctr">
                        <a:spcBef>
                          <a:spcPts val="0"/>
                        </a:spcBef>
                        <a:spcAft>
                          <a:spcPts val="0"/>
                        </a:spcAft>
                      </a:pPr>
                      <a:r>
                        <a:rPr lang="en-US" sz="1800"/>
                        <a:t>Piroxicam</a:t>
                      </a:r>
                    </a:p>
                  </a:txBody>
                  <a:tcPr marL="68580" marR="68580" marT="0" marB="0"/>
                </a:tc>
                <a:tc>
                  <a:txBody>
                    <a:bodyPr/>
                    <a:lstStyle/>
                    <a:p>
                      <a:pPr marL="0" marR="0" algn="ctr">
                        <a:spcBef>
                          <a:spcPts val="0"/>
                        </a:spcBef>
                        <a:spcAft>
                          <a:spcPts val="0"/>
                        </a:spcAft>
                      </a:pPr>
                      <a:r>
                        <a:rPr lang="en-US" sz="1800"/>
                        <a:t>Zn-Complex</a:t>
                      </a:r>
                    </a:p>
                  </a:txBody>
                  <a:tcPr marL="68580" marR="68580" marT="0" marB="0"/>
                </a:tc>
                <a:tc>
                  <a:txBody>
                    <a:bodyPr/>
                    <a:lstStyle/>
                    <a:p>
                      <a:pPr marL="0" marR="0" algn="ctr">
                        <a:spcBef>
                          <a:spcPts val="0"/>
                        </a:spcBef>
                        <a:spcAft>
                          <a:spcPts val="0"/>
                        </a:spcAft>
                      </a:pPr>
                      <a:r>
                        <a:rPr lang="en-US" sz="1800" dirty="0"/>
                        <a:t>Mn-Complex</a:t>
                      </a:r>
                    </a:p>
                  </a:txBody>
                  <a:tcPr marL="68580" marR="68580" marT="0" marB="0"/>
                </a:tc>
                <a:extLst>
                  <a:ext uri="{0D108BD9-81ED-4DB2-BD59-A6C34878D82A}">
                    <a16:rowId xmlns:a16="http://schemas.microsoft.com/office/drawing/2014/main" val="2689800866"/>
                  </a:ext>
                </a:extLst>
              </a:tr>
              <a:tr h="265058">
                <a:tc>
                  <a:txBody>
                    <a:bodyPr/>
                    <a:lstStyle/>
                    <a:p>
                      <a:pPr marL="0" marR="0" algn="just">
                        <a:spcBef>
                          <a:spcPts val="0"/>
                        </a:spcBef>
                        <a:spcAft>
                          <a:spcPts val="0"/>
                        </a:spcAft>
                      </a:pPr>
                      <a:r>
                        <a:rPr lang="en-US" sz="1800"/>
                        <a:t>ELUMO</a:t>
                      </a:r>
                    </a:p>
                  </a:txBody>
                  <a:tcPr marL="68580" marR="68580" marT="0" marB="0"/>
                </a:tc>
                <a:tc>
                  <a:txBody>
                    <a:bodyPr/>
                    <a:lstStyle/>
                    <a:p>
                      <a:pPr marL="0" marR="0" algn="ctr">
                        <a:spcBef>
                          <a:spcPts val="0"/>
                        </a:spcBef>
                        <a:spcAft>
                          <a:spcPts val="0"/>
                        </a:spcAft>
                      </a:pPr>
                      <a:r>
                        <a:rPr lang="en-US" sz="1800"/>
                        <a:t>-0.089</a:t>
                      </a:r>
                    </a:p>
                  </a:txBody>
                  <a:tcPr marL="68580" marR="68580" marT="0" marB="0"/>
                </a:tc>
                <a:tc>
                  <a:txBody>
                    <a:bodyPr/>
                    <a:lstStyle/>
                    <a:p>
                      <a:pPr marL="0" marR="0" algn="ctr">
                        <a:spcBef>
                          <a:spcPts val="0"/>
                        </a:spcBef>
                        <a:spcAft>
                          <a:spcPts val="0"/>
                        </a:spcAft>
                      </a:pPr>
                      <a:r>
                        <a:rPr lang="en-US" sz="1800" dirty="0"/>
                        <a:t>-0.078</a:t>
                      </a:r>
                    </a:p>
                  </a:txBody>
                  <a:tcPr marL="68580" marR="68580" marT="0" marB="0"/>
                </a:tc>
                <a:tc>
                  <a:txBody>
                    <a:bodyPr/>
                    <a:lstStyle/>
                    <a:p>
                      <a:pPr marL="0" marR="0" algn="ctr">
                        <a:spcBef>
                          <a:spcPts val="0"/>
                        </a:spcBef>
                        <a:spcAft>
                          <a:spcPts val="0"/>
                        </a:spcAft>
                      </a:pPr>
                      <a:r>
                        <a:rPr lang="en-US" sz="1800"/>
                        <a:t>-0.100</a:t>
                      </a:r>
                    </a:p>
                  </a:txBody>
                  <a:tcPr marL="68580" marR="68580" marT="0" marB="0"/>
                </a:tc>
                <a:extLst>
                  <a:ext uri="{0D108BD9-81ED-4DB2-BD59-A6C34878D82A}">
                    <a16:rowId xmlns:a16="http://schemas.microsoft.com/office/drawing/2014/main" val="2628137735"/>
                  </a:ext>
                </a:extLst>
              </a:tr>
              <a:tr h="265058">
                <a:tc>
                  <a:txBody>
                    <a:bodyPr/>
                    <a:lstStyle/>
                    <a:p>
                      <a:pPr marL="0" marR="0" algn="just">
                        <a:spcBef>
                          <a:spcPts val="0"/>
                        </a:spcBef>
                        <a:spcAft>
                          <a:spcPts val="0"/>
                        </a:spcAft>
                      </a:pPr>
                      <a:r>
                        <a:rPr lang="en-US" sz="1800"/>
                        <a:t>EHOMO</a:t>
                      </a:r>
                    </a:p>
                  </a:txBody>
                  <a:tcPr marL="68580" marR="68580" marT="0" marB="0"/>
                </a:tc>
                <a:tc>
                  <a:txBody>
                    <a:bodyPr/>
                    <a:lstStyle/>
                    <a:p>
                      <a:pPr marL="0" marR="0" algn="ctr">
                        <a:spcBef>
                          <a:spcPts val="0"/>
                        </a:spcBef>
                        <a:spcAft>
                          <a:spcPts val="0"/>
                        </a:spcAft>
                      </a:pPr>
                      <a:r>
                        <a:rPr lang="en-US" sz="1800"/>
                        <a:t>-0.238</a:t>
                      </a:r>
                    </a:p>
                  </a:txBody>
                  <a:tcPr marL="68580" marR="68580" marT="0" marB="0"/>
                </a:tc>
                <a:tc>
                  <a:txBody>
                    <a:bodyPr/>
                    <a:lstStyle/>
                    <a:p>
                      <a:pPr marL="0" marR="0" algn="ctr">
                        <a:spcBef>
                          <a:spcPts val="0"/>
                        </a:spcBef>
                        <a:spcAft>
                          <a:spcPts val="0"/>
                        </a:spcAft>
                      </a:pPr>
                      <a:r>
                        <a:rPr lang="en-US" sz="1800"/>
                        <a:t>-0.204</a:t>
                      </a:r>
                    </a:p>
                  </a:txBody>
                  <a:tcPr marL="68580" marR="68580" marT="0" marB="0"/>
                </a:tc>
                <a:tc>
                  <a:txBody>
                    <a:bodyPr/>
                    <a:lstStyle/>
                    <a:p>
                      <a:pPr marL="0" marR="0" algn="ctr">
                        <a:spcBef>
                          <a:spcPts val="0"/>
                        </a:spcBef>
                        <a:spcAft>
                          <a:spcPts val="0"/>
                        </a:spcAft>
                      </a:pPr>
                      <a:r>
                        <a:rPr lang="en-US" sz="1800"/>
                        <a:t>-0.205</a:t>
                      </a:r>
                    </a:p>
                  </a:txBody>
                  <a:tcPr marL="68580" marR="68580" marT="0" marB="0"/>
                </a:tc>
                <a:extLst>
                  <a:ext uri="{0D108BD9-81ED-4DB2-BD59-A6C34878D82A}">
                    <a16:rowId xmlns:a16="http://schemas.microsoft.com/office/drawing/2014/main" val="1345494496"/>
                  </a:ext>
                </a:extLst>
              </a:tr>
              <a:tr h="265058">
                <a:tc>
                  <a:txBody>
                    <a:bodyPr/>
                    <a:lstStyle/>
                    <a:p>
                      <a:pPr marL="0" marR="0" algn="just">
                        <a:spcBef>
                          <a:spcPts val="0"/>
                        </a:spcBef>
                        <a:spcAft>
                          <a:spcPts val="0"/>
                        </a:spcAft>
                      </a:pPr>
                      <a:r>
                        <a:rPr lang="en-US" sz="1800" dirty="0"/>
                        <a:t>ΔE / eV</a:t>
                      </a:r>
                    </a:p>
                  </a:txBody>
                  <a:tcPr marL="68580" marR="68580" marT="0" marB="0"/>
                </a:tc>
                <a:tc>
                  <a:txBody>
                    <a:bodyPr/>
                    <a:lstStyle/>
                    <a:p>
                      <a:pPr marL="0" marR="0" algn="ctr">
                        <a:spcBef>
                          <a:spcPts val="0"/>
                        </a:spcBef>
                        <a:spcAft>
                          <a:spcPts val="0"/>
                        </a:spcAft>
                      </a:pPr>
                      <a:r>
                        <a:rPr lang="en-US" sz="1800"/>
                        <a:t>0.149</a:t>
                      </a:r>
                    </a:p>
                  </a:txBody>
                  <a:tcPr marL="68580" marR="68580" marT="0" marB="0"/>
                </a:tc>
                <a:tc>
                  <a:txBody>
                    <a:bodyPr/>
                    <a:lstStyle/>
                    <a:p>
                      <a:pPr marL="0" marR="0" algn="ctr">
                        <a:spcBef>
                          <a:spcPts val="0"/>
                        </a:spcBef>
                        <a:spcAft>
                          <a:spcPts val="0"/>
                        </a:spcAft>
                      </a:pPr>
                      <a:r>
                        <a:rPr lang="en-US" sz="1800"/>
                        <a:t>0.126</a:t>
                      </a:r>
                    </a:p>
                  </a:txBody>
                  <a:tcPr marL="68580" marR="68580" marT="0" marB="0"/>
                </a:tc>
                <a:tc>
                  <a:txBody>
                    <a:bodyPr/>
                    <a:lstStyle/>
                    <a:p>
                      <a:pPr marL="0" marR="0" algn="ctr">
                        <a:spcBef>
                          <a:spcPts val="0"/>
                        </a:spcBef>
                        <a:spcAft>
                          <a:spcPts val="0"/>
                        </a:spcAft>
                      </a:pPr>
                      <a:r>
                        <a:rPr lang="en-US" sz="1800"/>
                        <a:t>0.105</a:t>
                      </a:r>
                    </a:p>
                  </a:txBody>
                  <a:tcPr marL="68580" marR="68580" marT="0" marB="0"/>
                </a:tc>
                <a:extLst>
                  <a:ext uri="{0D108BD9-81ED-4DB2-BD59-A6C34878D82A}">
                    <a16:rowId xmlns:a16="http://schemas.microsoft.com/office/drawing/2014/main" val="752553326"/>
                  </a:ext>
                </a:extLst>
              </a:tr>
              <a:tr h="265058">
                <a:tc>
                  <a:txBody>
                    <a:bodyPr/>
                    <a:lstStyle/>
                    <a:p>
                      <a:pPr marL="0" marR="0" algn="just">
                        <a:spcBef>
                          <a:spcPts val="0"/>
                        </a:spcBef>
                        <a:spcAft>
                          <a:spcPts val="0"/>
                        </a:spcAft>
                      </a:pPr>
                      <a:r>
                        <a:rPr lang="en-US" sz="1800"/>
                        <a:t>Global hardness=η</a:t>
                      </a:r>
                    </a:p>
                  </a:txBody>
                  <a:tcPr marL="68580" marR="68580" marT="0" marB="0"/>
                </a:tc>
                <a:tc>
                  <a:txBody>
                    <a:bodyPr/>
                    <a:lstStyle/>
                    <a:p>
                      <a:pPr marL="0" marR="0" algn="ctr">
                        <a:spcBef>
                          <a:spcPts val="0"/>
                        </a:spcBef>
                        <a:spcAft>
                          <a:spcPts val="0"/>
                        </a:spcAft>
                      </a:pPr>
                      <a:r>
                        <a:rPr lang="en-US" sz="1800"/>
                        <a:t>0.0745</a:t>
                      </a:r>
                    </a:p>
                  </a:txBody>
                  <a:tcPr marL="68580" marR="68580" marT="0" marB="0"/>
                </a:tc>
                <a:tc>
                  <a:txBody>
                    <a:bodyPr/>
                    <a:lstStyle/>
                    <a:p>
                      <a:pPr marL="0" marR="0" algn="ctr">
                        <a:spcBef>
                          <a:spcPts val="0"/>
                        </a:spcBef>
                        <a:spcAft>
                          <a:spcPts val="0"/>
                        </a:spcAft>
                      </a:pPr>
                      <a:r>
                        <a:rPr lang="en-US" sz="1800"/>
                        <a:t>0.063</a:t>
                      </a:r>
                    </a:p>
                  </a:txBody>
                  <a:tcPr marL="68580" marR="68580" marT="0" marB="0"/>
                </a:tc>
                <a:tc>
                  <a:txBody>
                    <a:bodyPr/>
                    <a:lstStyle/>
                    <a:p>
                      <a:pPr marL="0" marR="0" algn="ctr">
                        <a:spcBef>
                          <a:spcPts val="0"/>
                        </a:spcBef>
                        <a:spcAft>
                          <a:spcPts val="0"/>
                        </a:spcAft>
                      </a:pPr>
                      <a:r>
                        <a:rPr lang="en-US" sz="1800"/>
                        <a:t>0.052</a:t>
                      </a:r>
                    </a:p>
                  </a:txBody>
                  <a:tcPr marL="68580" marR="68580" marT="0" marB="0"/>
                </a:tc>
                <a:extLst>
                  <a:ext uri="{0D108BD9-81ED-4DB2-BD59-A6C34878D82A}">
                    <a16:rowId xmlns:a16="http://schemas.microsoft.com/office/drawing/2014/main" val="1329932343"/>
                  </a:ext>
                </a:extLst>
              </a:tr>
              <a:tr h="265058">
                <a:tc>
                  <a:txBody>
                    <a:bodyPr/>
                    <a:lstStyle/>
                    <a:p>
                      <a:pPr marL="0" marR="0" algn="just">
                        <a:spcBef>
                          <a:spcPts val="0"/>
                        </a:spcBef>
                        <a:spcAft>
                          <a:spcPts val="0"/>
                        </a:spcAft>
                      </a:pPr>
                      <a:r>
                        <a:rPr lang="en-US" sz="1800"/>
                        <a:t>Global softness=s</a:t>
                      </a:r>
                    </a:p>
                  </a:txBody>
                  <a:tcPr marL="68580" marR="68580" marT="0" marB="0"/>
                </a:tc>
                <a:tc>
                  <a:txBody>
                    <a:bodyPr/>
                    <a:lstStyle/>
                    <a:p>
                      <a:pPr marL="0" marR="0" algn="ctr">
                        <a:spcBef>
                          <a:spcPts val="0"/>
                        </a:spcBef>
                        <a:spcAft>
                          <a:spcPts val="0"/>
                        </a:spcAft>
                      </a:pPr>
                      <a:r>
                        <a:rPr lang="en-US" sz="1800" dirty="0"/>
                        <a:t>6.711</a:t>
                      </a:r>
                    </a:p>
                  </a:txBody>
                  <a:tcPr marL="68580" marR="68580" marT="0" marB="0"/>
                </a:tc>
                <a:tc>
                  <a:txBody>
                    <a:bodyPr/>
                    <a:lstStyle/>
                    <a:p>
                      <a:pPr marL="0" marR="0" algn="ctr">
                        <a:spcBef>
                          <a:spcPts val="0"/>
                        </a:spcBef>
                        <a:spcAft>
                          <a:spcPts val="0"/>
                        </a:spcAft>
                      </a:pPr>
                      <a:r>
                        <a:rPr lang="en-US" sz="1800"/>
                        <a:t>7.936</a:t>
                      </a:r>
                    </a:p>
                  </a:txBody>
                  <a:tcPr marL="68580" marR="68580" marT="0" marB="0"/>
                </a:tc>
                <a:tc>
                  <a:txBody>
                    <a:bodyPr/>
                    <a:lstStyle/>
                    <a:p>
                      <a:pPr marL="0" marR="0" algn="ctr">
                        <a:spcBef>
                          <a:spcPts val="0"/>
                        </a:spcBef>
                        <a:spcAft>
                          <a:spcPts val="0"/>
                        </a:spcAft>
                      </a:pPr>
                      <a:r>
                        <a:rPr lang="en-US" sz="1800"/>
                        <a:t>9.524</a:t>
                      </a:r>
                    </a:p>
                  </a:txBody>
                  <a:tcPr marL="68580" marR="68580" marT="0" marB="0"/>
                </a:tc>
                <a:extLst>
                  <a:ext uri="{0D108BD9-81ED-4DB2-BD59-A6C34878D82A}">
                    <a16:rowId xmlns:a16="http://schemas.microsoft.com/office/drawing/2014/main" val="960128820"/>
                  </a:ext>
                </a:extLst>
              </a:tr>
              <a:tr h="265058">
                <a:tc>
                  <a:txBody>
                    <a:bodyPr/>
                    <a:lstStyle/>
                    <a:p>
                      <a:pPr marL="0" marR="0" algn="just">
                        <a:spcBef>
                          <a:spcPts val="0"/>
                        </a:spcBef>
                        <a:spcAft>
                          <a:spcPts val="0"/>
                        </a:spcAft>
                      </a:pPr>
                      <a:r>
                        <a:rPr lang="en-US" sz="1800"/>
                        <a:t>Electronegativity=χ</a:t>
                      </a:r>
                    </a:p>
                  </a:txBody>
                  <a:tcPr marL="68580" marR="68580" marT="0" marB="0"/>
                </a:tc>
                <a:tc>
                  <a:txBody>
                    <a:bodyPr/>
                    <a:lstStyle/>
                    <a:p>
                      <a:pPr marL="0" marR="0" algn="ctr">
                        <a:spcBef>
                          <a:spcPts val="0"/>
                        </a:spcBef>
                        <a:spcAft>
                          <a:spcPts val="0"/>
                        </a:spcAft>
                      </a:pPr>
                      <a:r>
                        <a:rPr lang="en-US" sz="1800"/>
                        <a:t>0.1635</a:t>
                      </a:r>
                    </a:p>
                  </a:txBody>
                  <a:tcPr marL="68580" marR="68580" marT="0" marB="0"/>
                </a:tc>
                <a:tc>
                  <a:txBody>
                    <a:bodyPr/>
                    <a:lstStyle/>
                    <a:p>
                      <a:pPr marL="0" marR="0" algn="ctr">
                        <a:spcBef>
                          <a:spcPts val="0"/>
                        </a:spcBef>
                        <a:spcAft>
                          <a:spcPts val="0"/>
                        </a:spcAft>
                      </a:pPr>
                      <a:r>
                        <a:rPr lang="en-US" sz="1800"/>
                        <a:t>0.141</a:t>
                      </a:r>
                    </a:p>
                  </a:txBody>
                  <a:tcPr marL="68580" marR="68580" marT="0" marB="0"/>
                </a:tc>
                <a:tc>
                  <a:txBody>
                    <a:bodyPr/>
                    <a:lstStyle/>
                    <a:p>
                      <a:pPr marL="0" marR="0" algn="ctr">
                        <a:spcBef>
                          <a:spcPts val="0"/>
                        </a:spcBef>
                        <a:spcAft>
                          <a:spcPts val="0"/>
                        </a:spcAft>
                      </a:pPr>
                      <a:r>
                        <a:rPr lang="en-US" sz="1800"/>
                        <a:t>0.152</a:t>
                      </a:r>
                    </a:p>
                  </a:txBody>
                  <a:tcPr marL="68580" marR="68580" marT="0" marB="0"/>
                </a:tc>
                <a:extLst>
                  <a:ext uri="{0D108BD9-81ED-4DB2-BD59-A6C34878D82A}">
                    <a16:rowId xmlns:a16="http://schemas.microsoft.com/office/drawing/2014/main" val="3803127801"/>
                  </a:ext>
                </a:extLst>
              </a:tr>
              <a:tr h="265058">
                <a:tc>
                  <a:txBody>
                    <a:bodyPr/>
                    <a:lstStyle/>
                    <a:p>
                      <a:pPr marL="0" marR="0" algn="just">
                        <a:spcBef>
                          <a:spcPts val="0"/>
                        </a:spcBef>
                        <a:spcAft>
                          <a:spcPts val="0"/>
                        </a:spcAft>
                      </a:pPr>
                      <a:r>
                        <a:rPr lang="en-US" sz="1800"/>
                        <a:t>Chemical potential=µ</a:t>
                      </a:r>
                    </a:p>
                  </a:txBody>
                  <a:tcPr marL="68580" marR="68580" marT="0" marB="0"/>
                </a:tc>
                <a:tc>
                  <a:txBody>
                    <a:bodyPr/>
                    <a:lstStyle/>
                    <a:p>
                      <a:pPr marL="0" marR="0" algn="ctr">
                        <a:spcBef>
                          <a:spcPts val="0"/>
                        </a:spcBef>
                        <a:spcAft>
                          <a:spcPts val="0"/>
                        </a:spcAft>
                      </a:pPr>
                      <a:r>
                        <a:rPr lang="en-US" sz="1800"/>
                        <a:t>-0.1635</a:t>
                      </a:r>
                    </a:p>
                  </a:txBody>
                  <a:tcPr marL="68580" marR="68580" marT="0" marB="0"/>
                </a:tc>
                <a:tc>
                  <a:txBody>
                    <a:bodyPr/>
                    <a:lstStyle/>
                    <a:p>
                      <a:pPr marL="0" marR="0" algn="ctr">
                        <a:spcBef>
                          <a:spcPts val="0"/>
                        </a:spcBef>
                        <a:spcAft>
                          <a:spcPts val="0"/>
                        </a:spcAft>
                      </a:pPr>
                      <a:r>
                        <a:rPr lang="en-US" sz="1800"/>
                        <a:t>-0.141</a:t>
                      </a:r>
                    </a:p>
                  </a:txBody>
                  <a:tcPr marL="68580" marR="68580" marT="0" marB="0"/>
                </a:tc>
                <a:tc>
                  <a:txBody>
                    <a:bodyPr/>
                    <a:lstStyle/>
                    <a:p>
                      <a:pPr marL="0" marR="0" algn="ctr">
                        <a:spcBef>
                          <a:spcPts val="0"/>
                        </a:spcBef>
                        <a:spcAft>
                          <a:spcPts val="0"/>
                        </a:spcAft>
                      </a:pPr>
                      <a:r>
                        <a:rPr lang="en-US" sz="1800"/>
                        <a:t>-0.152</a:t>
                      </a:r>
                    </a:p>
                  </a:txBody>
                  <a:tcPr marL="68580" marR="68580" marT="0" marB="0"/>
                </a:tc>
                <a:extLst>
                  <a:ext uri="{0D108BD9-81ED-4DB2-BD59-A6C34878D82A}">
                    <a16:rowId xmlns:a16="http://schemas.microsoft.com/office/drawing/2014/main" val="1761971215"/>
                  </a:ext>
                </a:extLst>
              </a:tr>
              <a:tr h="530117">
                <a:tc>
                  <a:txBody>
                    <a:bodyPr/>
                    <a:lstStyle/>
                    <a:p>
                      <a:pPr marL="0" marR="0" algn="just">
                        <a:spcBef>
                          <a:spcPts val="0"/>
                        </a:spcBef>
                        <a:spcAft>
                          <a:spcPts val="0"/>
                        </a:spcAft>
                      </a:pPr>
                      <a:r>
                        <a:rPr lang="en-US" sz="1800" dirty="0"/>
                        <a:t>Electrophilicity index=</a:t>
                      </a:r>
                      <a:r>
                        <a:rPr lang="en-US" sz="1800" dirty="0" err="1"/>
                        <a:t>ωi</a:t>
                      </a:r>
                      <a:endParaRPr lang="en-US" sz="1800" dirty="0"/>
                    </a:p>
                  </a:txBody>
                  <a:tcPr marL="68580" marR="68580" marT="0" marB="0"/>
                </a:tc>
                <a:tc>
                  <a:txBody>
                    <a:bodyPr/>
                    <a:lstStyle/>
                    <a:p>
                      <a:pPr marL="0" marR="0" algn="ctr">
                        <a:spcBef>
                          <a:spcPts val="0"/>
                        </a:spcBef>
                        <a:spcAft>
                          <a:spcPts val="0"/>
                        </a:spcAft>
                      </a:pPr>
                      <a:r>
                        <a:rPr lang="en-US" sz="1800"/>
                        <a:t>0.179</a:t>
                      </a:r>
                    </a:p>
                  </a:txBody>
                  <a:tcPr marL="68580" marR="68580" marT="0" marB="0"/>
                </a:tc>
                <a:tc>
                  <a:txBody>
                    <a:bodyPr/>
                    <a:lstStyle/>
                    <a:p>
                      <a:pPr marL="0" marR="0" algn="ctr">
                        <a:spcBef>
                          <a:spcPts val="0"/>
                        </a:spcBef>
                        <a:spcAft>
                          <a:spcPts val="0"/>
                        </a:spcAft>
                      </a:pPr>
                      <a:r>
                        <a:rPr lang="en-US" sz="1800"/>
                        <a:t>0.158</a:t>
                      </a:r>
                    </a:p>
                  </a:txBody>
                  <a:tcPr marL="68580" marR="68580" marT="0" marB="0"/>
                </a:tc>
                <a:tc>
                  <a:txBody>
                    <a:bodyPr/>
                    <a:lstStyle/>
                    <a:p>
                      <a:pPr marL="0" marR="0" algn="ctr">
                        <a:spcBef>
                          <a:spcPts val="0"/>
                        </a:spcBef>
                        <a:spcAft>
                          <a:spcPts val="0"/>
                        </a:spcAft>
                      </a:pPr>
                      <a:r>
                        <a:rPr lang="en-US" sz="1800" dirty="0"/>
                        <a:t>0.221</a:t>
                      </a:r>
                    </a:p>
                  </a:txBody>
                  <a:tcPr marL="68580" marR="68580" marT="0" marB="0"/>
                </a:tc>
                <a:extLst>
                  <a:ext uri="{0D108BD9-81ED-4DB2-BD59-A6C34878D82A}">
                    <a16:rowId xmlns:a16="http://schemas.microsoft.com/office/drawing/2014/main" val="1884765898"/>
                  </a:ext>
                </a:extLst>
              </a:tr>
            </a:tbl>
          </a:graphicData>
        </a:graphic>
      </p:graphicFrame>
      <p:graphicFrame>
        <p:nvGraphicFramePr>
          <p:cNvPr id="9" name="Table 8">
            <a:extLst>
              <a:ext uri="{FF2B5EF4-FFF2-40B4-BE49-F238E27FC236}">
                <a16:creationId xmlns:a16="http://schemas.microsoft.com/office/drawing/2014/main" id="{F23B075E-32D2-65E0-3723-BD7CB7834F72}"/>
              </a:ext>
            </a:extLst>
          </p:cNvPr>
          <p:cNvGraphicFramePr>
            <a:graphicFrameLocks noGrp="1"/>
          </p:cNvGraphicFramePr>
          <p:nvPr>
            <p:extLst>
              <p:ext uri="{D42A27DB-BD31-4B8C-83A1-F6EECF244321}">
                <p14:modId xmlns:p14="http://schemas.microsoft.com/office/powerpoint/2010/main" val="1131019997"/>
              </p:ext>
            </p:extLst>
          </p:nvPr>
        </p:nvGraphicFramePr>
        <p:xfrm>
          <a:off x="5976304" y="399058"/>
          <a:ext cx="5599168" cy="2526030"/>
        </p:xfrm>
        <a:graphic>
          <a:graphicData uri="http://schemas.openxmlformats.org/drawingml/2006/table">
            <a:tbl>
              <a:tblPr firstRow="1" bandRow="1">
                <a:tableStyleId>{5C22544A-7EE6-4342-B048-85BDC9FD1C3A}</a:tableStyleId>
              </a:tblPr>
              <a:tblGrid>
                <a:gridCol w="1078910">
                  <a:extLst>
                    <a:ext uri="{9D8B030D-6E8A-4147-A177-3AD203B41FA5}">
                      <a16:colId xmlns:a16="http://schemas.microsoft.com/office/drawing/2014/main" val="2494320495"/>
                    </a:ext>
                  </a:extLst>
                </a:gridCol>
                <a:gridCol w="1088210">
                  <a:extLst>
                    <a:ext uri="{9D8B030D-6E8A-4147-A177-3AD203B41FA5}">
                      <a16:colId xmlns:a16="http://schemas.microsoft.com/office/drawing/2014/main" val="3414484403"/>
                    </a:ext>
                  </a:extLst>
                </a:gridCol>
                <a:gridCol w="1088210">
                  <a:extLst>
                    <a:ext uri="{9D8B030D-6E8A-4147-A177-3AD203B41FA5}">
                      <a16:colId xmlns:a16="http://schemas.microsoft.com/office/drawing/2014/main" val="4078545203"/>
                    </a:ext>
                  </a:extLst>
                </a:gridCol>
                <a:gridCol w="1171919">
                  <a:extLst>
                    <a:ext uri="{9D8B030D-6E8A-4147-A177-3AD203B41FA5}">
                      <a16:colId xmlns:a16="http://schemas.microsoft.com/office/drawing/2014/main" val="1464147557"/>
                    </a:ext>
                  </a:extLst>
                </a:gridCol>
                <a:gridCol w="1171919">
                  <a:extLst>
                    <a:ext uri="{9D8B030D-6E8A-4147-A177-3AD203B41FA5}">
                      <a16:colId xmlns:a16="http://schemas.microsoft.com/office/drawing/2014/main" val="439348458"/>
                    </a:ext>
                  </a:extLst>
                </a:gridCol>
              </a:tblGrid>
              <a:tr h="262964">
                <a:tc gridSpan="5">
                  <a:txBody>
                    <a:bodyPr/>
                    <a:lstStyle/>
                    <a:p>
                      <a:pPr marL="0" marR="0" algn="just">
                        <a:spcBef>
                          <a:spcPts val="0"/>
                        </a:spcBef>
                        <a:spcAft>
                          <a:spcPts val="0"/>
                        </a:spcAft>
                      </a:pPr>
                      <a:r>
                        <a:rPr lang="en-US" sz="1800" dirty="0">
                          <a:effectLst/>
                          <a:highlight>
                            <a:srgbClr val="B80E0F"/>
                          </a:highlight>
                        </a:rPr>
                        <a:t>Piroxicam</a:t>
                      </a:r>
                      <a:endParaRPr lang="en-US" sz="1800" dirty="0">
                        <a:effectLst/>
                        <a:highlight>
                          <a:srgbClr val="B80E0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70764332"/>
                  </a:ext>
                </a:extLst>
              </a:tr>
              <a:tr h="517104">
                <a:tc>
                  <a:txBody>
                    <a:bodyPr/>
                    <a:lstStyle/>
                    <a:p>
                      <a:pPr marL="0" marR="0" algn="just">
                        <a:spcBef>
                          <a:spcPts val="0"/>
                        </a:spcBef>
                        <a:spcAft>
                          <a:spcPts val="0"/>
                        </a:spcAft>
                      </a:pPr>
                      <a:r>
                        <a:rPr lang="en-US" sz="1800" b="1" dirty="0">
                          <a:effectLst/>
                          <a:highlight>
                            <a:srgbClr val="E6CCCC"/>
                          </a:highlight>
                        </a:rPr>
                        <a:t>N23 </a:t>
                      </a:r>
                    </a:p>
                    <a:p>
                      <a:pPr marL="0" marR="0" algn="just">
                        <a:spcBef>
                          <a:spcPts val="0"/>
                        </a:spcBef>
                        <a:spcAft>
                          <a:spcPts val="0"/>
                        </a:spcAft>
                      </a:pPr>
                      <a:r>
                        <a:rPr lang="en-US" sz="1800" dirty="0">
                          <a:effectLst/>
                          <a:highlight>
                            <a:srgbClr val="E6CCCC"/>
                          </a:highlight>
                        </a:rPr>
                        <a:t>-0.448</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O16</a:t>
                      </a:r>
                    </a:p>
                    <a:p>
                      <a:pPr marL="0" marR="0" algn="just">
                        <a:spcBef>
                          <a:spcPts val="0"/>
                        </a:spcBef>
                        <a:spcAft>
                          <a:spcPts val="0"/>
                        </a:spcAft>
                      </a:pPr>
                      <a:r>
                        <a:rPr lang="en-US" sz="1800" dirty="0">
                          <a:effectLst/>
                          <a:highlight>
                            <a:srgbClr val="E6CCCC"/>
                          </a:highlight>
                        </a:rPr>
                        <a:t>-0.542</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dirty="0">
                          <a:effectLst/>
                          <a:highlight>
                            <a:srgbClr val="E6CCCC"/>
                          </a:highlight>
                        </a:rPr>
                        <a:t> -</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a:effectLst/>
                          <a:highlight>
                            <a:srgbClr val="E6CCCC"/>
                          </a:highlight>
                        </a:rPr>
                        <a:t>- </a:t>
                      </a:r>
                      <a:endParaRPr lang="en-US" sz="180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a:effectLst/>
                          <a:highlight>
                            <a:srgbClr val="E6CCCC"/>
                          </a:highlight>
                        </a:rPr>
                        <a:t>-</a:t>
                      </a:r>
                      <a:endParaRPr lang="en-US" sz="180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68675127"/>
                  </a:ext>
                </a:extLst>
              </a:tr>
              <a:tr h="262964">
                <a:tc gridSpan="5">
                  <a:txBody>
                    <a:bodyPr/>
                    <a:lstStyle/>
                    <a:p>
                      <a:pPr marL="0" marR="0" algn="just">
                        <a:spcBef>
                          <a:spcPts val="0"/>
                        </a:spcBef>
                        <a:spcAft>
                          <a:spcPts val="0"/>
                        </a:spcAft>
                      </a:pPr>
                      <a:r>
                        <a:rPr lang="en-US" sz="1800" b="1" dirty="0">
                          <a:solidFill>
                            <a:schemeClr val="bg1"/>
                          </a:solidFill>
                        </a:rPr>
                        <a:t>Zn-Piroxicam</a:t>
                      </a:r>
                    </a:p>
                  </a:txBody>
                  <a:tcPr marL="68580" marR="68580" marT="9525" marB="0">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2729248"/>
                  </a:ext>
                </a:extLst>
              </a:tr>
              <a:tr h="517104">
                <a:tc>
                  <a:txBody>
                    <a:bodyPr/>
                    <a:lstStyle/>
                    <a:p>
                      <a:pPr marL="0" marR="0" algn="just">
                        <a:spcBef>
                          <a:spcPts val="0"/>
                        </a:spcBef>
                        <a:spcAft>
                          <a:spcPts val="0"/>
                        </a:spcAft>
                      </a:pPr>
                      <a:r>
                        <a:rPr lang="en-US" sz="1800" b="1" dirty="0">
                          <a:effectLst/>
                          <a:highlight>
                            <a:srgbClr val="E6CCCC"/>
                          </a:highlight>
                        </a:rPr>
                        <a:t>Zn </a:t>
                      </a:r>
                    </a:p>
                    <a:p>
                      <a:pPr marL="0" marR="0" algn="just">
                        <a:spcBef>
                          <a:spcPts val="0"/>
                        </a:spcBef>
                        <a:spcAft>
                          <a:spcPts val="0"/>
                        </a:spcAft>
                      </a:pPr>
                      <a:r>
                        <a:rPr lang="en-US" sz="1800" dirty="0">
                          <a:effectLst/>
                          <a:highlight>
                            <a:srgbClr val="E6CCCC"/>
                          </a:highlight>
                        </a:rPr>
                        <a:t>1.303</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N63</a:t>
                      </a:r>
                    </a:p>
                    <a:p>
                      <a:pPr marL="0" marR="0" algn="just">
                        <a:spcBef>
                          <a:spcPts val="0"/>
                        </a:spcBef>
                        <a:spcAft>
                          <a:spcPts val="0"/>
                        </a:spcAft>
                      </a:pPr>
                      <a:r>
                        <a:rPr lang="en-US" sz="1800" dirty="0">
                          <a:effectLst/>
                          <a:highlight>
                            <a:srgbClr val="E6CCCC"/>
                          </a:highlight>
                        </a:rPr>
                        <a:t>-0.641</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N35</a:t>
                      </a:r>
                    </a:p>
                    <a:p>
                      <a:pPr marL="0" marR="0" algn="just">
                        <a:spcBef>
                          <a:spcPts val="0"/>
                        </a:spcBef>
                        <a:spcAft>
                          <a:spcPts val="0"/>
                        </a:spcAft>
                      </a:pPr>
                      <a:r>
                        <a:rPr lang="en-US" sz="1800" dirty="0">
                          <a:effectLst/>
                          <a:highlight>
                            <a:srgbClr val="E6CCCC"/>
                          </a:highlight>
                        </a:rPr>
                        <a:t>-0.628</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O36</a:t>
                      </a:r>
                    </a:p>
                    <a:p>
                      <a:pPr marL="0" marR="0" algn="just">
                        <a:spcBef>
                          <a:spcPts val="0"/>
                        </a:spcBef>
                        <a:spcAft>
                          <a:spcPts val="0"/>
                        </a:spcAft>
                      </a:pPr>
                      <a:r>
                        <a:rPr lang="en-US" sz="1800" dirty="0">
                          <a:effectLst/>
                          <a:highlight>
                            <a:srgbClr val="E6CCCC"/>
                          </a:highlight>
                        </a:rPr>
                        <a:t>-0.760</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O34</a:t>
                      </a:r>
                    </a:p>
                    <a:p>
                      <a:pPr marL="0" marR="0" algn="just">
                        <a:spcBef>
                          <a:spcPts val="0"/>
                        </a:spcBef>
                        <a:spcAft>
                          <a:spcPts val="0"/>
                        </a:spcAft>
                      </a:pPr>
                      <a:r>
                        <a:rPr lang="en-US" sz="1800" dirty="0">
                          <a:effectLst/>
                          <a:highlight>
                            <a:srgbClr val="E6CCCC"/>
                          </a:highlight>
                        </a:rPr>
                        <a:t>-0.752</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152772350"/>
                  </a:ext>
                </a:extLst>
              </a:tr>
              <a:tr h="262964">
                <a:tc gridSpan="5">
                  <a:txBody>
                    <a:bodyPr/>
                    <a:lstStyle/>
                    <a:p>
                      <a:pPr marL="0" marR="0" algn="just">
                        <a:spcBef>
                          <a:spcPts val="0"/>
                        </a:spcBef>
                        <a:spcAft>
                          <a:spcPts val="0"/>
                        </a:spcAft>
                      </a:pPr>
                      <a:r>
                        <a:rPr lang="en-US" sz="1800" b="1" dirty="0">
                          <a:solidFill>
                            <a:schemeClr val="bg1"/>
                          </a:solidFill>
                        </a:rPr>
                        <a:t>Mn-Piroxicam</a:t>
                      </a:r>
                    </a:p>
                  </a:txBody>
                  <a:tcPr marL="68580" marR="68580" marT="9525" marB="0">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6516727"/>
                  </a:ext>
                </a:extLst>
              </a:tr>
              <a:tr h="517104">
                <a:tc>
                  <a:txBody>
                    <a:bodyPr/>
                    <a:lstStyle/>
                    <a:p>
                      <a:pPr marL="0" marR="0" algn="just">
                        <a:spcBef>
                          <a:spcPts val="0"/>
                        </a:spcBef>
                        <a:spcAft>
                          <a:spcPts val="0"/>
                        </a:spcAft>
                      </a:pPr>
                      <a:r>
                        <a:rPr lang="en-US" sz="1800" b="1" dirty="0">
                          <a:effectLst/>
                          <a:highlight>
                            <a:srgbClr val="E6CCCC"/>
                          </a:highlight>
                        </a:rPr>
                        <a:t>Mn</a:t>
                      </a:r>
                    </a:p>
                    <a:p>
                      <a:pPr marL="0" marR="0" algn="just">
                        <a:spcBef>
                          <a:spcPts val="0"/>
                        </a:spcBef>
                        <a:spcAft>
                          <a:spcPts val="0"/>
                        </a:spcAft>
                      </a:pPr>
                      <a:r>
                        <a:rPr lang="en-US" sz="1800" dirty="0">
                          <a:effectLst/>
                          <a:highlight>
                            <a:srgbClr val="E6CCCC"/>
                          </a:highlight>
                        </a:rPr>
                        <a:t>1.325</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N63</a:t>
                      </a:r>
                    </a:p>
                    <a:p>
                      <a:pPr marL="0" marR="0" algn="just">
                        <a:spcBef>
                          <a:spcPts val="0"/>
                        </a:spcBef>
                        <a:spcAft>
                          <a:spcPts val="0"/>
                        </a:spcAft>
                      </a:pPr>
                      <a:r>
                        <a:rPr lang="en-US" sz="1800" dirty="0">
                          <a:effectLst/>
                          <a:highlight>
                            <a:srgbClr val="E6CCCC"/>
                          </a:highlight>
                        </a:rPr>
                        <a:t>-0.676</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N35</a:t>
                      </a:r>
                    </a:p>
                    <a:p>
                      <a:pPr marL="0" marR="0" algn="just">
                        <a:spcBef>
                          <a:spcPts val="0"/>
                        </a:spcBef>
                        <a:spcAft>
                          <a:spcPts val="0"/>
                        </a:spcAft>
                      </a:pPr>
                      <a:r>
                        <a:rPr lang="en-US" sz="1800" dirty="0">
                          <a:effectLst/>
                          <a:highlight>
                            <a:srgbClr val="E6CCCC"/>
                          </a:highlight>
                        </a:rPr>
                        <a:t>-0.658</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O36</a:t>
                      </a:r>
                    </a:p>
                    <a:p>
                      <a:pPr marL="0" marR="0" algn="just">
                        <a:spcBef>
                          <a:spcPts val="0"/>
                        </a:spcBef>
                        <a:spcAft>
                          <a:spcPts val="0"/>
                        </a:spcAft>
                      </a:pPr>
                      <a:r>
                        <a:rPr lang="en-US" sz="1800" dirty="0">
                          <a:effectLst/>
                          <a:highlight>
                            <a:srgbClr val="E6CCCC"/>
                          </a:highlight>
                        </a:rPr>
                        <a:t>-0.810</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just">
                        <a:spcBef>
                          <a:spcPts val="0"/>
                        </a:spcBef>
                        <a:spcAft>
                          <a:spcPts val="0"/>
                        </a:spcAft>
                      </a:pPr>
                      <a:r>
                        <a:rPr lang="en-US" sz="1800" b="1" dirty="0">
                          <a:effectLst/>
                          <a:highlight>
                            <a:srgbClr val="E6CCCC"/>
                          </a:highlight>
                        </a:rPr>
                        <a:t>O34</a:t>
                      </a:r>
                    </a:p>
                    <a:p>
                      <a:pPr marL="0" marR="0" algn="just">
                        <a:spcBef>
                          <a:spcPts val="0"/>
                        </a:spcBef>
                        <a:spcAft>
                          <a:spcPts val="0"/>
                        </a:spcAft>
                      </a:pPr>
                      <a:r>
                        <a:rPr lang="en-US" sz="1800" dirty="0">
                          <a:effectLst/>
                          <a:highlight>
                            <a:srgbClr val="E6CCCC"/>
                          </a:highlight>
                        </a:rPr>
                        <a:t>-0.795</a:t>
                      </a:r>
                      <a:endParaRPr lang="en-US" sz="1800" dirty="0">
                        <a:effectLst/>
                        <a:highlight>
                          <a:srgbClr val="E6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52819227"/>
                  </a:ext>
                </a:extLst>
              </a:tr>
            </a:tbl>
          </a:graphicData>
        </a:graphic>
      </p:graphicFrame>
      <p:pic>
        <p:nvPicPr>
          <p:cNvPr id="12" name="Picture 11">
            <a:extLst>
              <a:ext uri="{FF2B5EF4-FFF2-40B4-BE49-F238E27FC236}">
                <a16:creationId xmlns:a16="http://schemas.microsoft.com/office/drawing/2014/main" id="{19FA0170-497C-E03B-2035-A84C2D8DD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5" y="140693"/>
            <a:ext cx="5545394" cy="1741600"/>
          </a:xfrm>
          <a:prstGeom prst="rect">
            <a:avLst/>
          </a:prstGeom>
        </p:spPr>
      </p:pic>
      <p:pic>
        <p:nvPicPr>
          <p:cNvPr id="14" name="Picture 13">
            <a:extLst>
              <a:ext uri="{FF2B5EF4-FFF2-40B4-BE49-F238E27FC236}">
                <a16:creationId xmlns:a16="http://schemas.microsoft.com/office/drawing/2014/main" id="{69D3C2EB-7B53-331F-B55D-13933F285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85" y="2906083"/>
            <a:ext cx="5731902" cy="2618635"/>
          </a:xfrm>
          <a:prstGeom prst="rect">
            <a:avLst/>
          </a:prstGeom>
        </p:spPr>
      </p:pic>
      <p:sp>
        <p:nvSpPr>
          <p:cNvPr id="15" name="TextBox 14">
            <a:extLst>
              <a:ext uri="{FF2B5EF4-FFF2-40B4-BE49-F238E27FC236}">
                <a16:creationId xmlns:a16="http://schemas.microsoft.com/office/drawing/2014/main" id="{6445F386-FBA0-F11A-5F21-BA120E0D32D5}"/>
              </a:ext>
            </a:extLst>
          </p:cNvPr>
          <p:cNvSpPr txBox="1"/>
          <p:nvPr/>
        </p:nvSpPr>
        <p:spPr>
          <a:xfrm>
            <a:off x="147485" y="1986168"/>
            <a:ext cx="5599170" cy="1107996"/>
          </a:xfrm>
          <a:prstGeom prst="rect">
            <a:avLst/>
          </a:prstGeom>
          <a:noFill/>
        </p:spPr>
        <p:txBody>
          <a:bodyPr wrap="square" rtlCol="0">
            <a:spAutoFit/>
          </a:bodyPr>
          <a:lstStyle/>
          <a:p>
            <a:pPr algn="just"/>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Figure 15. Electrostatic potential map of (a) Piroxicam (b) Zn-Complex (c) Mn-Complex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showing total electron density based on color code from red to blue.</a:t>
            </a:r>
          </a:p>
          <a:p>
            <a:endParaRPr lang="en-US" dirty="0"/>
          </a:p>
        </p:txBody>
      </p:sp>
      <p:sp>
        <p:nvSpPr>
          <p:cNvPr id="16" name="TextBox 15">
            <a:extLst>
              <a:ext uri="{FF2B5EF4-FFF2-40B4-BE49-F238E27FC236}">
                <a16:creationId xmlns:a16="http://schemas.microsoft.com/office/drawing/2014/main" id="{A7EC2C65-41C0-13AF-2801-180C3C7B3238}"/>
              </a:ext>
            </a:extLst>
          </p:cNvPr>
          <p:cNvSpPr txBox="1"/>
          <p:nvPr/>
        </p:nvSpPr>
        <p:spPr>
          <a:xfrm>
            <a:off x="170267" y="5667989"/>
            <a:ext cx="5925733" cy="523220"/>
          </a:xfrm>
          <a:prstGeom prst="rect">
            <a:avLst/>
          </a:prstGeom>
          <a:noFill/>
        </p:spPr>
        <p:txBody>
          <a:bodyPr wrap="square" rtlCol="0">
            <a:spAutoFit/>
          </a:bodyPr>
          <a:lstStyle/>
          <a:p>
            <a:r>
              <a:rPr lang="en-US"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Figure 16. LUMO and HUMO frontiers orbitals of (a) Piroxicam, (b) Zn-Complex, and (c) Mn-Complex</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7" name="TextBox 16">
            <a:extLst>
              <a:ext uri="{FF2B5EF4-FFF2-40B4-BE49-F238E27FC236}">
                <a16:creationId xmlns:a16="http://schemas.microsoft.com/office/drawing/2014/main" id="{1E67F3B5-373E-4FD0-172C-77ED79364513}"/>
              </a:ext>
            </a:extLst>
          </p:cNvPr>
          <p:cNvSpPr txBox="1"/>
          <p:nvPr/>
        </p:nvSpPr>
        <p:spPr>
          <a:xfrm>
            <a:off x="5957836" y="84569"/>
            <a:ext cx="5346890" cy="338554"/>
          </a:xfrm>
          <a:prstGeom prst="rect">
            <a:avLst/>
          </a:prstGeom>
          <a:noFill/>
        </p:spPr>
        <p:txBody>
          <a:bodyPr wrap="square" rtlCol="0">
            <a:spAutoFit/>
          </a:bodyPr>
          <a:lstStyle/>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Table 9. Charge distribution analysis of studied comp</a:t>
            </a:r>
            <a:r>
              <a:rPr lang="en-US" sz="1600" b="1" dirty="0">
                <a:latin typeface="Times New Roman" panose="02020603050405020304" pitchFamily="18" charset="0"/>
                <a:ea typeface="Calibri" panose="020F0502020204030204" pitchFamily="34" charset="0"/>
                <a:cs typeface="Times New Roman" panose="02020603050405020304" pitchFamily="18" charset="0"/>
              </a:rPr>
              <a:t>ounds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90DB7A6-6209-D592-70BB-7794F833E690}"/>
              </a:ext>
            </a:extLst>
          </p:cNvPr>
          <p:cNvSpPr txBox="1"/>
          <p:nvPr/>
        </p:nvSpPr>
        <p:spPr>
          <a:xfrm>
            <a:off x="5956505" y="2994574"/>
            <a:ext cx="5925733" cy="338554"/>
          </a:xfrm>
          <a:prstGeom prst="rect">
            <a:avLst/>
          </a:prstGeom>
          <a:noFill/>
        </p:spPr>
        <p:txBody>
          <a:bodyPr wrap="square" rtlCol="0">
            <a:spAutoFit/>
          </a:bodyPr>
          <a:lstStyle/>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Table 10. Energy values of piroxicam, and Zn &amp; Mn-Complex</a:t>
            </a:r>
            <a:r>
              <a:rPr lang="en-US" sz="1600" b="1" dirty="0">
                <a:latin typeface="Times New Roman" panose="02020603050405020304" pitchFamily="18" charset="0"/>
                <a:ea typeface="Calibri" panose="020F0502020204030204" pitchFamily="34" charset="0"/>
                <a:cs typeface="Times New Roman" panose="02020603050405020304" pitchFamily="18" charset="0"/>
              </a:rPr>
              <a:t>es</a:t>
            </a:r>
            <a:endParaRPr lang="en-US" dirty="0"/>
          </a:p>
        </p:txBody>
      </p:sp>
    </p:spTree>
    <p:extLst>
      <p:ext uri="{BB962C8B-B14F-4D97-AF65-F5344CB8AC3E}">
        <p14:creationId xmlns:p14="http://schemas.microsoft.com/office/powerpoint/2010/main" val="43769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5721-BBAB-869A-4183-1AD0D02E9488}"/>
              </a:ext>
            </a:extLst>
          </p:cNvPr>
          <p:cNvSpPr>
            <a:spLocks noGrp="1"/>
          </p:cNvSpPr>
          <p:nvPr>
            <p:ph type="title"/>
          </p:nvPr>
        </p:nvSpPr>
        <p:spPr/>
        <p:txBody>
          <a:bodyPr>
            <a:normAutofit/>
          </a:bodyPr>
          <a:lstStyle/>
          <a:p>
            <a:r>
              <a:rPr lang="en-US" sz="4400" dirty="0"/>
              <a:t>F</a:t>
            </a:r>
            <a:r>
              <a:rPr lang="en-US" sz="4400" cap="none" dirty="0"/>
              <a:t>uture Perspective</a:t>
            </a:r>
            <a:endParaRPr lang="en-US" sz="4400" dirty="0"/>
          </a:p>
        </p:txBody>
      </p:sp>
      <p:sp>
        <p:nvSpPr>
          <p:cNvPr id="3" name="Content Placeholder 2">
            <a:extLst>
              <a:ext uri="{FF2B5EF4-FFF2-40B4-BE49-F238E27FC236}">
                <a16:creationId xmlns:a16="http://schemas.microsoft.com/office/drawing/2014/main" id="{E13CF2BA-59A4-A564-5D44-E33CD1A47BC5}"/>
              </a:ext>
            </a:extLst>
          </p:cNvPr>
          <p:cNvSpPr>
            <a:spLocks noGrp="1"/>
          </p:cNvSpPr>
          <p:nvPr>
            <p:ph sz="quarter" idx="13"/>
          </p:nvPr>
        </p:nvSpPr>
        <p:spPr>
          <a:xfrm>
            <a:off x="685800" y="2063397"/>
            <a:ext cx="10394707" cy="1822804"/>
          </a:xfrm>
        </p:spPr>
        <p:txBody>
          <a:bodyPr>
            <a:normAutofit/>
          </a:bodyPr>
          <a:lstStyle/>
          <a:p>
            <a:r>
              <a:rPr lang="en-US" sz="3200" cap="none" dirty="0"/>
              <a:t>pH- responsive hydrogels </a:t>
            </a:r>
          </a:p>
          <a:p>
            <a:r>
              <a:rPr lang="en-US" sz="3200" cap="none" dirty="0"/>
              <a:t>Kinetically controlled drug release</a:t>
            </a:r>
          </a:p>
        </p:txBody>
      </p:sp>
    </p:spTree>
    <p:extLst>
      <p:ext uri="{BB962C8B-B14F-4D97-AF65-F5344CB8AC3E}">
        <p14:creationId xmlns:p14="http://schemas.microsoft.com/office/powerpoint/2010/main" val="348158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246A-A39D-91E7-2723-5B7B3F84E345}"/>
              </a:ext>
            </a:extLst>
          </p:cNvPr>
          <p:cNvSpPr>
            <a:spLocks noGrp="1"/>
          </p:cNvSpPr>
          <p:nvPr>
            <p:ph type="title"/>
          </p:nvPr>
        </p:nvSpPr>
        <p:spPr>
          <a:xfrm>
            <a:off x="876301" y="457200"/>
            <a:ext cx="10396882" cy="1151965"/>
          </a:xfrm>
        </p:spPr>
        <p:txBody>
          <a:bodyPr/>
          <a:lstStyle/>
          <a:p>
            <a:r>
              <a:rPr lang="en-US" dirty="0"/>
              <a:t>O</a:t>
            </a:r>
            <a:r>
              <a:rPr lang="en-US" cap="none" dirty="0"/>
              <a:t>ther skills and Publications</a:t>
            </a:r>
            <a:endParaRPr lang="en-US" dirty="0"/>
          </a:p>
        </p:txBody>
      </p:sp>
      <p:sp>
        <p:nvSpPr>
          <p:cNvPr id="3" name="Content Placeholder 2">
            <a:extLst>
              <a:ext uri="{FF2B5EF4-FFF2-40B4-BE49-F238E27FC236}">
                <a16:creationId xmlns:a16="http://schemas.microsoft.com/office/drawing/2014/main" id="{939265B5-21E2-9A62-00BE-63EF1F5CC538}"/>
              </a:ext>
            </a:extLst>
          </p:cNvPr>
          <p:cNvSpPr>
            <a:spLocks noGrp="1"/>
          </p:cNvSpPr>
          <p:nvPr>
            <p:ph sz="quarter" idx="13"/>
          </p:nvPr>
        </p:nvSpPr>
        <p:spPr>
          <a:xfrm>
            <a:off x="685800" y="1562100"/>
            <a:ext cx="10394707" cy="3924300"/>
          </a:xfrm>
        </p:spPr>
        <p:txBody>
          <a:bodyPr>
            <a:noAutofit/>
          </a:bodyPr>
          <a:lstStyle/>
          <a:p>
            <a:r>
              <a:rPr lang="en-US" b="1" cap="none" dirty="0"/>
              <a:t>Maha, N</a:t>
            </a:r>
            <a:r>
              <a:rPr lang="en-US" cap="none" dirty="0"/>
              <a:t>., </a:t>
            </a:r>
            <a:r>
              <a:rPr lang="en-US" cap="none" dirty="0" err="1"/>
              <a:t>Tajammal</a:t>
            </a:r>
            <a:r>
              <a:rPr lang="en-US" cap="none" dirty="0"/>
              <a:t>, A., Samra, M. M., Irfan, A., </a:t>
            </a:r>
            <a:r>
              <a:rPr lang="en-US" cap="none" dirty="0" err="1"/>
              <a:t>Laraib</a:t>
            </a:r>
            <a:r>
              <a:rPr lang="en-US" cap="none" dirty="0"/>
              <a:t>, N., &amp; Basra, M. A. R. (2023). Comprehensive Biological, Photodegradation, Density Functional Theory, and Docking Exploration of Zn (II) and Mn (II) complexes of Piroxicam. </a:t>
            </a:r>
            <a:r>
              <a:rPr lang="en-US" cap="none" dirty="0" err="1"/>
              <a:t>ChemistrySelect</a:t>
            </a:r>
            <a:r>
              <a:rPr lang="en-US" cap="none" dirty="0"/>
              <a:t>, 8(29), e202301269.</a:t>
            </a:r>
          </a:p>
          <a:p>
            <a:r>
              <a:rPr lang="en-US" b="1" cap="none" dirty="0"/>
              <a:t>Maha, N</a:t>
            </a:r>
            <a:r>
              <a:rPr lang="en-US" cap="none" dirty="0"/>
              <a:t>., Samra, M. M., </a:t>
            </a:r>
            <a:r>
              <a:rPr lang="en-US" cap="none" dirty="0" err="1"/>
              <a:t>Laraib</a:t>
            </a:r>
            <a:r>
              <a:rPr lang="en-US" cap="none" dirty="0"/>
              <a:t>, N., Irfan, A., Azam, M., &amp; Basra, M. A. R. (2023). Insights into the geometrical parameters, charge distribution, and reactivity of Ca, Mg, Sr, and Bi complexes of piroxicam and meloxicam: A quantum chemical study. Computational and Theoretical Chemistry, 1230, 114346.</a:t>
            </a:r>
          </a:p>
          <a:p>
            <a:r>
              <a:rPr lang="en-US" cap="none" dirty="0"/>
              <a:t>Khan, M. S., </a:t>
            </a:r>
            <a:r>
              <a:rPr lang="en-US" b="1" cap="none" dirty="0"/>
              <a:t>Maha, N.</a:t>
            </a:r>
            <a:r>
              <a:rPr lang="en-US" cap="none" dirty="0"/>
              <a:t>, Riaz, M., Yasmin, T., Irfan, A., &amp; Basra, M. A. R. (2024). Computational investigation of pyrazinamide drugs and its transition metal complexes using a DFT approach. Journal of Computational Chemistry, 45(10), 622-632.</a:t>
            </a:r>
          </a:p>
        </p:txBody>
      </p:sp>
    </p:spTree>
    <p:extLst>
      <p:ext uri="{BB962C8B-B14F-4D97-AF65-F5344CB8AC3E}">
        <p14:creationId xmlns:p14="http://schemas.microsoft.com/office/powerpoint/2010/main" val="417701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0820D2-A8C8-3658-D2E5-F4CD2DF35432}"/>
              </a:ext>
            </a:extLst>
          </p:cNvPr>
          <p:cNvSpPr>
            <a:spLocks noGrp="1"/>
          </p:cNvSpPr>
          <p:nvPr>
            <p:ph type="title"/>
          </p:nvPr>
        </p:nvSpPr>
        <p:spPr/>
        <p:txBody>
          <a:bodyPr>
            <a:normAutofit/>
          </a:bodyPr>
          <a:lstStyle/>
          <a:p>
            <a:r>
              <a:rPr lang="en-US" sz="4400" b="1" dirty="0"/>
              <a:t>INTRODUCTION</a:t>
            </a:r>
          </a:p>
        </p:txBody>
      </p:sp>
      <p:sp>
        <p:nvSpPr>
          <p:cNvPr id="5" name="Content Placeholder 4">
            <a:extLst>
              <a:ext uri="{FF2B5EF4-FFF2-40B4-BE49-F238E27FC236}">
                <a16:creationId xmlns:a16="http://schemas.microsoft.com/office/drawing/2014/main" id="{E61A39BB-AE8D-6D32-5A79-0032796EBC9B}"/>
              </a:ext>
            </a:extLst>
          </p:cNvPr>
          <p:cNvSpPr>
            <a:spLocks noGrp="1"/>
          </p:cNvSpPr>
          <p:nvPr>
            <p:ph idx="1"/>
          </p:nvPr>
        </p:nvSpPr>
        <p:spPr/>
        <p:txBody>
          <a:bodyPr>
            <a:normAutofit fontScale="85000" lnSpcReduction="10000"/>
          </a:bodyPr>
          <a:lstStyle/>
          <a:p>
            <a:pPr marL="0" indent="0">
              <a:buNone/>
            </a:pPr>
            <a:r>
              <a:rPr lang="en-US" dirty="0"/>
              <a:t>Inflammation is a multifactorial representation of organism’s immune response against maladies. </a:t>
            </a:r>
            <a:r>
              <a:rPr lang="en-US" sz="1800" dirty="0">
                <a:effectLst/>
                <a:latin typeface="Times New Roman" panose="02020603050405020304" pitchFamily="18" charset="0"/>
                <a:ea typeface="Calibri" panose="020F0502020204030204" pitchFamily="34" charset="0"/>
              </a:rPr>
              <a:t>Acute phase is a quick response towards a foreign stimulus, while the </a:t>
            </a:r>
            <a:r>
              <a:rPr lang="en-US" sz="1800"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ersistent retention of such an agent in the body arouse chronic phase.  </a:t>
            </a:r>
            <a:r>
              <a:rPr lang="en-US" sz="1800" dirty="0">
                <a:latin typeface="Times New Roman" panose="02020603050405020304" pitchFamily="18" charset="0"/>
                <a:ea typeface="Calibri" panose="020F0502020204030204" pitchFamily="34" charset="0"/>
                <a:cs typeface="Times New Roman" panose="02020603050405020304" pitchFamily="18" charset="0"/>
              </a:rPr>
              <a:t>Coordination chemistry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establishes a link between chemistry and biology by having numerous biologically improved potentials due to the unique chemistry they pose after chelation. For instance, metal complexes of NSAIDs are frequently synthesized and tested for their biological activity and selectivity due to COX-1 and COX-2 structure similarity. Several </a:t>
            </a:r>
            <a:r>
              <a:rPr lang="en-US" sz="1800" dirty="0">
                <a:effectLst/>
                <a:latin typeface="Times New Roman" panose="02020603050405020304" pitchFamily="18" charset="0"/>
                <a:ea typeface="Calibri" panose="020F0502020204030204" pitchFamily="34" charset="0"/>
              </a:rPr>
              <a:t>drugs possess short half-lives of approximately 6 to 8 hours and accord immediate relief from acute pain, but not suitable for chronic pain as it requires frequent dosing. The major cause of any disease is the elevation in oxidative stress which subsequently generates free radicals that ultimately trigger </a:t>
            </a:r>
            <a:r>
              <a:rPr lang="en-US" sz="1800" dirty="0">
                <a:latin typeface="Times New Roman" panose="02020603050405020304" pitchFamily="18" charset="0"/>
                <a:ea typeface="Calibri" panose="020F0502020204030204" pitchFamily="34" charset="0"/>
              </a:rPr>
              <a:t>chronic inflammatory pathways of cancer, diabetes etc. </a:t>
            </a: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5618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A7B2-78E4-A534-A4C2-A922091B0C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AF641D-B6FC-BB3E-3D39-8616952C1B38}"/>
              </a:ext>
            </a:extLst>
          </p:cNvPr>
          <p:cNvSpPr>
            <a:spLocks noGrp="1"/>
          </p:cNvSpPr>
          <p:nvPr>
            <p:ph idx="1"/>
          </p:nvPr>
        </p:nvSpPr>
        <p:spPr/>
        <p:txBody>
          <a:bodyPr>
            <a:normAutofit lnSpcReduction="10000"/>
          </a:bodyPr>
          <a:lstStyle/>
          <a:p>
            <a:r>
              <a:rPr lang="en-US" dirty="0"/>
              <a:t>The research work that I am currently presenting initiates from the in-vivo analysis on acute phase of inflammation and directed towards in-vitro analysis on chronic phase of inflammation. For the first phase, carrageenan and histamine was injected at the SD rats’ paw and for the later phase DNA- cleavage and anti-diabetic activity were performed as chronic inflammation leads to subsequent representation of maladies like cancer and diabetes. Pharmacodynamic study was conducted through serum albumin protein. Moreover, anti-anxiety and analgesic activities were performed to speculate anxiety and pain level after drug administration.    </a:t>
            </a:r>
          </a:p>
        </p:txBody>
      </p:sp>
    </p:spTree>
    <p:extLst>
      <p:ext uri="{BB962C8B-B14F-4D97-AF65-F5344CB8AC3E}">
        <p14:creationId xmlns:p14="http://schemas.microsoft.com/office/powerpoint/2010/main" val="120701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6787-1F21-0FC6-CEE1-29E6F354B168}"/>
              </a:ext>
            </a:extLst>
          </p:cNvPr>
          <p:cNvSpPr>
            <a:spLocks noGrp="1"/>
          </p:cNvSpPr>
          <p:nvPr>
            <p:ph type="title"/>
          </p:nvPr>
        </p:nvSpPr>
        <p:spPr>
          <a:xfrm>
            <a:off x="685801" y="785682"/>
            <a:ext cx="10396882" cy="1151965"/>
          </a:xfrm>
        </p:spPr>
        <p:txBody>
          <a:bodyPr>
            <a:normAutofit/>
          </a:bodyPr>
          <a:lstStyle/>
          <a:p>
            <a:r>
              <a:rPr lang="en-US" sz="4400" b="1" dirty="0"/>
              <a:t>Objective</a:t>
            </a:r>
          </a:p>
        </p:txBody>
      </p:sp>
      <p:sp>
        <p:nvSpPr>
          <p:cNvPr id="3" name="Content Placeholder 2">
            <a:extLst>
              <a:ext uri="{FF2B5EF4-FFF2-40B4-BE49-F238E27FC236}">
                <a16:creationId xmlns:a16="http://schemas.microsoft.com/office/drawing/2014/main" id="{EB63615A-921F-5145-A5CF-511A495477A2}"/>
              </a:ext>
            </a:extLst>
          </p:cNvPr>
          <p:cNvSpPr>
            <a:spLocks noGrp="1"/>
          </p:cNvSpPr>
          <p:nvPr>
            <p:ph sz="quarter" idx="13"/>
          </p:nvPr>
        </p:nvSpPr>
        <p:spPr>
          <a:xfrm>
            <a:off x="685801" y="1709047"/>
            <a:ext cx="10394707" cy="3311189"/>
          </a:xfrm>
        </p:spPr>
        <p:txBody>
          <a:bodyPr>
            <a:normAutofit/>
          </a:bodyPr>
          <a:lstStyle/>
          <a:p>
            <a:pPr algn="just"/>
            <a:r>
              <a:rPr lang="en-US" sz="3200" cap="none" dirty="0"/>
              <a:t>The objective of the current research work is to synthesize a drug that selectively and efficiently reduces inflammation and related maladies while minimizing toxicity. </a:t>
            </a:r>
          </a:p>
        </p:txBody>
      </p:sp>
    </p:spTree>
    <p:extLst>
      <p:ext uri="{BB962C8B-B14F-4D97-AF65-F5344CB8AC3E}">
        <p14:creationId xmlns:p14="http://schemas.microsoft.com/office/powerpoint/2010/main" val="2037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A2D7-6C8F-8B5E-AA5C-8A59938177E0}"/>
              </a:ext>
            </a:extLst>
          </p:cNvPr>
          <p:cNvSpPr>
            <a:spLocks noGrp="1"/>
          </p:cNvSpPr>
          <p:nvPr>
            <p:ph type="title"/>
          </p:nvPr>
        </p:nvSpPr>
        <p:spPr/>
        <p:txBody>
          <a:bodyPr>
            <a:normAutofit/>
          </a:bodyPr>
          <a:lstStyle/>
          <a:p>
            <a:r>
              <a:rPr lang="en-US" sz="4400" b="1" dirty="0"/>
              <a:t>methodology</a:t>
            </a:r>
          </a:p>
        </p:txBody>
      </p:sp>
      <p:pic>
        <p:nvPicPr>
          <p:cNvPr id="5" name="Content Placeholder 4">
            <a:extLst>
              <a:ext uri="{FF2B5EF4-FFF2-40B4-BE49-F238E27FC236}">
                <a16:creationId xmlns:a16="http://schemas.microsoft.com/office/drawing/2014/main" id="{8E677397-387C-4041-DCE4-84E39F220E2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92726" y="2019103"/>
            <a:ext cx="9581097" cy="3311525"/>
          </a:xfrm>
        </p:spPr>
      </p:pic>
      <p:sp>
        <p:nvSpPr>
          <p:cNvPr id="7" name="TextBox 6">
            <a:extLst>
              <a:ext uri="{FF2B5EF4-FFF2-40B4-BE49-F238E27FC236}">
                <a16:creationId xmlns:a16="http://schemas.microsoft.com/office/drawing/2014/main" id="{02EEAC56-ABED-2E00-75CA-B8F1F9DED4E6}"/>
              </a:ext>
            </a:extLst>
          </p:cNvPr>
          <p:cNvSpPr txBox="1"/>
          <p:nvPr/>
        </p:nvSpPr>
        <p:spPr>
          <a:xfrm>
            <a:off x="1257301" y="4438953"/>
            <a:ext cx="6142702" cy="369332"/>
          </a:xfrm>
          <a:prstGeom prst="rect">
            <a:avLst/>
          </a:prstGeom>
          <a:noFill/>
        </p:spPr>
        <p:txBody>
          <a:bodyPr wrap="square">
            <a:spAutoFit/>
          </a:bodyPr>
          <a:lstStyle/>
          <a:p>
            <a:r>
              <a:rPr lang="en-US" dirty="0"/>
              <a:t>Stirred at 400 rpm</a:t>
            </a:r>
            <a:endParaRPr lang="en-PK" dirty="0"/>
          </a:p>
        </p:txBody>
      </p:sp>
      <p:sp>
        <p:nvSpPr>
          <p:cNvPr id="9" name="TextBox 8">
            <a:extLst>
              <a:ext uri="{FF2B5EF4-FFF2-40B4-BE49-F238E27FC236}">
                <a16:creationId xmlns:a16="http://schemas.microsoft.com/office/drawing/2014/main" id="{BC4F9722-3C3C-1459-3B2C-1D93DA3C462E}"/>
              </a:ext>
            </a:extLst>
          </p:cNvPr>
          <p:cNvSpPr txBox="1"/>
          <p:nvPr/>
        </p:nvSpPr>
        <p:spPr>
          <a:xfrm>
            <a:off x="1257301" y="2169984"/>
            <a:ext cx="6142702" cy="369332"/>
          </a:xfrm>
          <a:prstGeom prst="rect">
            <a:avLst/>
          </a:prstGeom>
          <a:noFill/>
        </p:spPr>
        <p:txBody>
          <a:bodyPr wrap="square">
            <a:spAutoFit/>
          </a:bodyPr>
          <a:lstStyle/>
          <a:p>
            <a:r>
              <a:rPr lang="en-US" dirty="0"/>
              <a:t>Oxicam</a:t>
            </a:r>
          </a:p>
        </p:txBody>
      </p:sp>
      <p:sp>
        <p:nvSpPr>
          <p:cNvPr id="11" name="TextBox 10">
            <a:extLst>
              <a:ext uri="{FF2B5EF4-FFF2-40B4-BE49-F238E27FC236}">
                <a16:creationId xmlns:a16="http://schemas.microsoft.com/office/drawing/2014/main" id="{94EC253B-63D9-4389-5626-43CCAE87CF2E}"/>
              </a:ext>
            </a:extLst>
          </p:cNvPr>
          <p:cNvSpPr txBox="1"/>
          <p:nvPr/>
        </p:nvSpPr>
        <p:spPr>
          <a:xfrm>
            <a:off x="2094271" y="2169984"/>
            <a:ext cx="6142702" cy="369332"/>
          </a:xfrm>
          <a:prstGeom prst="rect">
            <a:avLst/>
          </a:prstGeom>
          <a:noFill/>
        </p:spPr>
        <p:txBody>
          <a:bodyPr wrap="square">
            <a:spAutoFit/>
          </a:bodyPr>
          <a:lstStyle/>
          <a:p>
            <a:r>
              <a:rPr lang="en-US" dirty="0"/>
              <a:t>NaOH</a:t>
            </a:r>
          </a:p>
        </p:txBody>
      </p:sp>
      <p:cxnSp>
        <p:nvCxnSpPr>
          <p:cNvPr id="12" name="Connector: Curved 11">
            <a:extLst>
              <a:ext uri="{FF2B5EF4-FFF2-40B4-BE49-F238E27FC236}">
                <a16:creationId xmlns:a16="http://schemas.microsoft.com/office/drawing/2014/main" id="{F7BC0D50-2F9E-DAA3-557C-6D76FCCAD57C}"/>
              </a:ext>
            </a:extLst>
          </p:cNvPr>
          <p:cNvCxnSpPr>
            <a:cxnSpLocks/>
          </p:cNvCxnSpPr>
          <p:nvPr/>
        </p:nvCxnSpPr>
        <p:spPr>
          <a:xfrm rot="5400000">
            <a:off x="2042807" y="2529503"/>
            <a:ext cx="412645" cy="30971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Curved 15">
            <a:extLst>
              <a:ext uri="{FF2B5EF4-FFF2-40B4-BE49-F238E27FC236}">
                <a16:creationId xmlns:a16="http://schemas.microsoft.com/office/drawing/2014/main" id="{109B4C87-B005-0D1F-FC6E-80520F87FC3C}"/>
              </a:ext>
            </a:extLst>
          </p:cNvPr>
          <p:cNvCxnSpPr>
            <a:cxnSpLocks/>
          </p:cNvCxnSpPr>
          <p:nvPr/>
        </p:nvCxnSpPr>
        <p:spPr>
          <a:xfrm rot="16200000" flipH="1">
            <a:off x="1668504" y="2568158"/>
            <a:ext cx="351056" cy="29399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AC484A7-C7C5-3CEE-A3D8-54FE5A1591BB}"/>
              </a:ext>
            </a:extLst>
          </p:cNvPr>
          <p:cNvSpPr txBox="1"/>
          <p:nvPr/>
        </p:nvSpPr>
        <p:spPr>
          <a:xfrm>
            <a:off x="4531121" y="2190542"/>
            <a:ext cx="6142702" cy="369332"/>
          </a:xfrm>
          <a:prstGeom prst="rect">
            <a:avLst/>
          </a:prstGeom>
          <a:noFill/>
        </p:spPr>
        <p:txBody>
          <a:bodyPr wrap="square">
            <a:spAutoFit/>
          </a:bodyPr>
          <a:lstStyle/>
          <a:p>
            <a:r>
              <a:rPr lang="en-US" dirty="0"/>
              <a:t>Metal Salt</a:t>
            </a:r>
          </a:p>
        </p:txBody>
      </p:sp>
      <p:sp>
        <p:nvSpPr>
          <p:cNvPr id="23" name="TextBox 22">
            <a:extLst>
              <a:ext uri="{FF2B5EF4-FFF2-40B4-BE49-F238E27FC236}">
                <a16:creationId xmlns:a16="http://schemas.microsoft.com/office/drawing/2014/main" id="{D26A0BDF-9196-9AEC-BB39-CDE750219C9A}"/>
              </a:ext>
            </a:extLst>
          </p:cNvPr>
          <p:cNvSpPr txBox="1"/>
          <p:nvPr/>
        </p:nvSpPr>
        <p:spPr>
          <a:xfrm>
            <a:off x="4493227" y="4407298"/>
            <a:ext cx="6142702" cy="646331"/>
          </a:xfrm>
          <a:prstGeom prst="rect">
            <a:avLst/>
          </a:prstGeom>
          <a:noFill/>
        </p:spPr>
        <p:txBody>
          <a:bodyPr wrap="square">
            <a:spAutoFit/>
          </a:bodyPr>
          <a:lstStyle/>
          <a:p>
            <a:r>
              <a:rPr lang="en-US" dirty="0"/>
              <a:t>Stirred overnight </a:t>
            </a:r>
          </a:p>
          <a:p>
            <a:r>
              <a:rPr lang="en-US" dirty="0"/>
              <a:t>at 400 rpm</a:t>
            </a:r>
            <a:endParaRPr lang="en-PK" dirty="0"/>
          </a:p>
        </p:txBody>
      </p:sp>
      <p:sp>
        <p:nvSpPr>
          <p:cNvPr id="25" name="TextBox 24">
            <a:extLst>
              <a:ext uri="{FF2B5EF4-FFF2-40B4-BE49-F238E27FC236}">
                <a16:creationId xmlns:a16="http://schemas.microsoft.com/office/drawing/2014/main" id="{2CBA3D24-5F7F-D683-8184-A8A155DA9C59}"/>
              </a:ext>
            </a:extLst>
          </p:cNvPr>
          <p:cNvSpPr txBox="1"/>
          <p:nvPr/>
        </p:nvSpPr>
        <p:spPr>
          <a:xfrm>
            <a:off x="7423615" y="2378450"/>
            <a:ext cx="6142702" cy="646331"/>
          </a:xfrm>
          <a:prstGeom prst="rect">
            <a:avLst/>
          </a:prstGeom>
          <a:noFill/>
        </p:spPr>
        <p:txBody>
          <a:bodyPr wrap="square">
            <a:spAutoFit/>
          </a:bodyPr>
          <a:lstStyle/>
          <a:p>
            <a:r>
              <a:rPr lang="en-US" dirty="0"/>
              <a:t>Condensed on water bath</a:t>
            </a:r>
          </a:p>
          <a:p>
            <a:r>
              <a:rPr lang="en-US" dirty="0"/>
              <a:t>at 60</a:t>
            </a:r>
            <a:r>
              <a:rPr lang="en-US" baseline="30000" dirty="0"/>
              <a:t>o</a:t>
            </a:r>
            <a:r>
              <a:rPr lang="en-US" dirty="0"/>
              <a:t>C until precipitation</a:t>
            </a:r>
            <a:endParaRPr lang="en-PK" dirty="0"/>
          </a:p>
        </p:txBody>
      </p:sp>
      <p:sp>
        <p:nvSpPr>
          <p:cNvPr id="27" name="TextBox 26">
            <a:extLst>
              <a:ext uri="{FF2B5EF4-FFF2-40B4-BE49-F238E27FC236}">
                <a16:creationId xmlns:a16="http://schemas.microsoft.com/office/drawing/2014/main" id="{9FF4E713-33DC-57FB-A4DB-46FFCEBB68B9}"/>
              </a:ext>
            </a:extLst>
          </p:cNvPr>
          <p:cNvSpPr txBox="1"/>
          <p:nvPr/>
        </p:nvSpPr>
        <p:spPr>
          <a:xfrm>
            <a:off x="7650406" y="4407298"/>
            <a:ext cx="6828502" cy="923330"/>
          </a:xfrm>
          <a:prstGeom prst="rect">
            <a:avLst/>
          </a:prstGeom>
          <a:noFill/>
        </p:spPr>
        <p:txBody>
          <a:bodyPr wrap="square">
            <a:spAutoFit/>
          </a:bodyPr>
          <a:lstStyle/>
          <a:p>
            <a:r>
              <a:rPr lang="en-US" dirty="0"/>
              <a:t>Filter the product, </a:t>
            </a:r>
          </a:p>
          <a:p>
            <a:r>
              <a:rPr lang="en-US" dirty="0"/>
              <a:t>washed &amp; dried at ambient</a:t>
            </a:r>
          </a:p>
          <a:p>
            <a:r>
              <a:rPr lang="en-US" dirty="0"/>
              <a:t>Temperature</a:t>
            </a:r>
          </a:p>
        </p:txBody>
      </p:sp>
      <p:sp>
        <p:nvSpPr>
          <p:cNvPr id="28" name="Arrow: Curved Left 27">
            <a:extLst>
              <a:ext uri="{FF2B5EF4-FFF2-40B4-BE49-F238E27FC236}">
                <a16:creationId xmlns:a16="http://schemas.microsoft.com/office/drawing/2014/main" id="{1A44D05F-3A6A-8A14-C573-77EAFB5A7359}"/>
              </a:ext>
            </a:extLst>
          </p:cNvPr>
          <p:cNvSpPr/>
          <p:nvPr/>
        </p:nvSpPr>
        <p:spPr>
          <a:xfrm>
            <a:off x="9993949" y="3542142"/>
            <a:ext cx="440618" cy="11763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29" name="Arrow: Curved Down 28">
            <a:extLst>
              <a:ext uri="{FF2B5EF4-FFF2-40B4-BE49-F238E27FC236}">
                <a16:creationId xmlns:a16="http://schemas.microsoft.com/office/drawing/2014/main" id="{172C22DD-38EF-F763-9542-A44D2C96C676}"/>
              </a:ext>
            </a:extLst>
          </p:cNvPr>
          <p:cNvSpPr/>
          <p:nvPr/>
        </p:nvSpPr>
        <p:spPr>
          <a:xfrm>
            <a:off x="5678130" y="2571126"/>
            <a:ext cx="1745486" cy="649156"/>
          </a:xfrm>
          <a:prstGeom prst="curvedDownArrow">
            <a:avLst>
              <a:gd name="adj1" fmla="val 11420"/>
              <a:gd name="adj2" fmla="val 31820"/>
              <a:gd name="adj3" fmla="val 15803"/>
            </a:avLst>
          </a:prstGeom>
          <a:solidFill>
            <a:schemeClr val="accent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K">
              <a:solidFill>
                <a:schemeClr val="tx1"/>
              </a:solidFill>
            </a:endParaRPr>
          </a:p>
        </p:txBody>
      </p:sp>
    </p:spTree>
    <p:extLst>
      <p:ext uri="{BB962C8B-B14F-4D97-AF65-F5344CB8AC3E}">
        <p14:creationId xmlns:p14="http://schemas.microsoft.com/office/powerpoint/2010/main" val="145264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A45E9C-D9E4-48C7-09D2-52186531EC4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3394" y="215506"/>
            <a:ext cx="9807677" cy="5119128"/>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5888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2BB1-255F-6D49-B538-89E1D849343F}"/>
              </a:ext>
            </a:extLst>
          </p:cNvPr>
          <p:cNvSpPr>
            <a:spLocks noGrp="1"/>
          </p:cNvSpPr>
          <p:nvPr>
            <p:ph type="title"/>
          </p:nvPr>
        </p:nvSpPr>
        <p:spPr>
          <a:xfrm>
            <a:off x="597670" y="-45041"/>
            <a:ext cx="10396882" cy="1151965"/>
          </a:xfrm>
        </p:spPr>
        <p:txBody>
          <a:bodyPr/>
          <a:lstStyle/>
          <a:p>
            <a:r>
              <a:rPr lang="en-US" dirty="0"/>
              <a:t>RESULTS</a:t>
            </a:r>
          </a:p>
        </p:txBody>
      </p:sp>
      <p:pic>
        <p:nvPicPr>
          <p:cNvPr id="11" name="Picture 10">
            <a:extLst>
              <a:ext uri="{FF2B5EF4-FFF2-40B4-BE49-F238E27FC236}">
                <a16:creationId xmlns:a16="http://schemas.microsoft.com/office/drawing/2014/main" id="{4852F609-87AB-00EE-2207-FB742C2F4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7" y="978934"/>
            <a:ext cx="5501148" cy="3486643"/>
          </a:xfrm>
          <a:prstGeom prst="rect">
            <a:avLst/>
          </a:prstGeom>
        </p:spPr>
      </p:pic>
      <p:pic>
        <p:nvPicPr>
          <p:cNvPr id="13" name="Picture 12">
            <a:extLst>
              <a:ext uri="{FF2B5EF4-FFF2-40B4-BE49-F238E27FC236}">
                <a16:creationId xmlns:a16="http://schemas.microsoft.com/office/drawing/2014/main" id="{BA854053-0266-5BB1-DCA0-090282281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366" y="29495"/>
            <a:ext cx="5769078" cy="6327059"/>
          </a:xfrm>
          <a:prstGeom prst="rect">
            <a:avLst/>
          </a:prstGeom>
        </p:spPr>
      </p:pic>
      <p:sp>
        <p:nvSpPr>
          <p:cNvPr id="17" name="TextBox 16">
            <a:extLst>
              <a:ext uri="{FF2B5EF4-FFF2-40B4-BE49-F238E27FC236}">
                <a16:creationId xmlns:a16="http://schemas.microsoft.com/office/drawing/2014/main" id="{C641624B-1AA3-7DA3-2B84-4E5095E55FF2}"/>
              </a:ext>
            </a:extLst>
          </p:cNvPr>
          <p:cNvSpPr txBox="1"/>
          <p:nvPr/>
        </p:nvSpPr>
        <p:spPr>
          <a:xfrm>
            <a:off x="117987" y="4439262"/>
            <a:ext cx="5501148"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UV-Visible spectra of free Piroxicam, Zn and Mn-Complex of piroxicam.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FTIR spectrum.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Piroxicam,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Zn-Complex and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Mn-Complex obtained by Agilent Technologies Carry 630 FTIR</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90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2A17-448D-DACF-75C4-520F12271444}"/>
              </a:ext>
            </a:extLst>
          </p:cNvPr>
          <p:cNvSpPr>
            <a:spLocks noGrp="1"/>
          </p:cNvSpPr>
          <p:nvPr>
            <p:ph type="title"/>
          </p:nvPr>
        </p:nvSpPr>
        <p:spPr>
          <a:xfrm>
            <a:off x="850486" y="-236773"/>
            <a:ext cx="10396882" cy="1151965"/>
          </a:xfrm>
        </p:spPr>
        <p:txBody>
          <a:bodyPr>
            <a:normAutofit/>
          </a:bodyPr>
          <a:lstStyle/>
          <a:p>
            <a:r>
              <a:rPr lang="en-US" sz="4400" b="1" cap="none" dirty="0"/>
              <a:t>Antioxidant activities</a:t>
            </a:r>
          </a:p>
        </p:txBody>
      </p:sp>
      <p:graphicFrame>
        <p:nvGraphicFramePr>
          <p:cNvPr id="4" name="Content Placeholder 3">
            <a:extLst>
              <a:ext uri="{FF2B5EF4-FFF2-40B4-BE49-F238E27FC236}">
                <a16:creationId xmlns:a16="http://schemas.microsoft.com/office/drawing/2014/main" id="{741F9F81-E667-2284-4020-1F2B2B8DE90E}"/>
              </a:ext>
            </a:extLst>
          </p:cNvPr>
          <p:cNvGraphicFramePr>
            <a:graphicFrameLocks noGrp="1"/>
          </p:cNvGraphicFramePr>
          <p:nvPr>
            <p:ph sz="quarter" idx="13"/>
            <p:extLst>
              <p:ext uri="{D42A27DB-BD31-4B8C-83A1-F6EECF244321}">
                <p14:modId xmlns:p14="http://schemas.microsoft.com/office/powerpoint/2010/main" val="114509736"/>
              </p:ext>
            </p:extLst>
          </p:nvPr>
        </p:nvGraphicFramePr>
        <p:xfrm>
          <a:off x="258098" y="915192"/>
          <a:ext cx="11083416" cy="5196968"/>
        </p:xfrm>
        <a:graphic>
          <a:graphicData uri="http://schemas.openxmlformats.org/drawingml/2006/table">
            <a:tbl>
              <a:tblPr firstRow="1" firstCol="1" bandRow="1">
                <a:tableStyleId>{5C22544A-7EE6-4342-B048-85BDC9FD1C3A}</a:tableStyleId>
              </a:tblPr>
              <a:tblGrid>
                <a:gridCol w="1762431">
                  <a:extLst>
                    <a:ext uri="{9D8B030D-6E8A-4147-A177-3AD203B41FA5}">
                      <a16:colId xmlns:a16="http://schemas.microsoft.com/office/drawing/2014/main" val="151156535"/>
                    </a:ext>
                  </a:extLst>
                </a:gridCol>
                <a:gridCol w="1519084">
                  <a:extLst>
                    <a:ext uri="{9D8B030D-6E8A-4147-A177-3AD203B41FA5}">
                      <a16:colId xmlns:a16="http://schemas.microsoft.com/office/drawing/2014/main" val="4260473101"/>
                    </a:ext>
                  </a:extLst>
                </a:gridCol>
                <a:gridCol w="1106129">
                  <a:extLst>
                    <a:ext uri="{9D8B030D-6E8A-4147-A177-3AD203B41FA5}">
                      <a16:colId xmlns:a16="http://schemas.microsoft.com/office/drawing/2014/main" val="3823759263"/>
                    </a:ext>
                  </a:extLst>
                </a:gridCol>
                <a:gridCol w="1371600">
                  <a:extLst>
                    <a:ext uri="{9D8B030D-6E8A-4147-A177-3AD203B41FA5}">
                      <a16:colId xmlns:a16="http://schemas.microsoft.com/office/drawing/2014/main" val="2452911643"/>
                    </a:ext>
                  </a:extLst>
                </a:gridCol>
                <a:gridCol w="1327355">
                  <a:extLst>
                    <a:ext uri="{9D8B030D-6E8A-4147-A177-3AD203B41FA5}">
                      <a16:colId xmlns:a16="http://schemas.microsoft.com/office/drawing/2014/main" val="450063748"/>
                    </a:ext>
                  </a:extLst>
                </a:gridCol>
                <a:gridCol w="1371600">
                  <a:extLst>
                    <a:ext uri="{9D8B030D-6E8A-4147-A177-3AD203B41FA5}">
                      <a16:colId xmlns:a16="http://schemas.microsoft.com/office/drawing/2014/main" val="680695872"/>
                    </a:ext>
                  </a:extLst>
                </a:gridCol>
                <a:gridCol w="1356851">
                  <a:extLst>
                    <a:ext uri="{9D8B030D-6E8A-4147-A177-3AD203B41FA5}">
                      <a16:colId xmlns:a16="http://schemas.microsoft.com/office/drawing/2014/main" val="1308007968"/>
                    </a:ext>
                  </a:extLst>
                </a:gridCol>
                <a:gridCol w="1268366">
                  <a:extLst>
                    <a:ext uri="{9D8B030D-6E8A-4147-A177-3AD203B41FA5}">
                      <a16:colId xmlns:a16="http://schemas.microsoft.com/office/drawing/2014/main" val="1788686522"/>
                    </a:ext>
                  </a:extLst>
                </a:gridCol>
              </a:tblGrid>
              <a:tr h="289959">
                <a:tc rowSpan="2">
                  <a:txBody>
                    <a:bodyPr/>
                    <a:lstStyle/>
                    <a:p>
                      <a:pPr marL="0" marR="0" algn="just">
                        <a:spcBef>
                          <a:spcPts val="0"/>
                        </a:spcBef>
                        <a:spcAft>
                          <a:spcPts val="0"/>
                        </a:spcAft>
                      </a:pPr>
                      <a:r>
                        <a:rPr lang="en-US" sz="2000" b="1" dirty="0">
                          <a:effectLst/>
                        </a:rPr>
                        <a:t>Activities</a:t>
                      </a:r>
                    </a:p>
                  </a:txBody>
                  <a:tcPr marL="38411" marR="38411" marT="0" marB="0"/>
                </a:tc>
                <a:tc rowSpan="2">
                  <a:txBody>
                    <a:bodyPr/>
                    <a:lstStyle/>
                    <a:p>
                      <a:pPr marL="0" marR="0" algn="just">
                        <a:spcBef>
                          <a:spcPts val="0"/>
                        </a:spcBef>
                        <a:spcAft>
                          <a:spcPts val="0"/>
                        </a:spcAft>
                      </a:pPr>
                      <a:r>
                        <a:rPr lang="en-US" sz="2000" b="1" dirty="0">
                          <a:effectLst/>
                        </a:rPr>
                        <a:t>Compounds</a:t>
                      </a:r>
                    </a:p>
                  </a:txBody>
                  <a:tcPr marL="38411" marR="38411" marT="0" marB="0"/>
                </a:tc>
                <a:tc gridSpan="6">
                  <a:txBody>
                    <a:bodyPr/>
                    <a:lstStyle/>
                    <a:p>
                      <a:pPr marL="0" marR="0" algn="just">
                        <a:spcBef>
                          <a:spcPts val="0"/>
                        </a:spcBef>
                        <a:spcAft>
                          <a:spcPts val="0"/>
                        </a:spcAft>
                      </a:pPr>
                      <a:r>
                        <a:rPr lang="en-US" sz="2000" b="1" dirty="0">
                          <a:effectLst/>
                        </a:rPr>
                        <a:t>IC50 values (</a:t>
                      </a:r>
                      <a:r>
                        <a:rPr lang="en-US" sz="2000" b="1" dirty="0" err="1">
                          <a:effectLst/>
                        </a:rPr>
                        <a:t>μM</a:t>
                      </a:r>
                      <a:r>
                        <a:rPr lang="en-US" sz="2000" b="1" dirty="0">
                          <a:effectLst/>
                        </a:rPr>
                        <a:t>) w.r.t Time (Minutes)</a:t>
                      </a:r>
                    </a:p>
                  </a:txBody>
                  <a:tcPr marL="38411" marR="3841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7483824"/>
                  </a:ext>
                </a:extLst>
              </a:tr>
              <a:tr h="289959">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2000" b="1" dirty="0">
                          <a:effectLst/>
                        </a:rPr>
                        <a:t>5</a:t>
                      </a:r>
                    </a:p>
                  </a:txBody>
                  <a:tcPr marL="38411" marR="38411" marT="0" marB="0">
                    <a:solidFill>
                      <a:schemeClr val="accent1">
                        <a:lumMod val="20000"/>
                        <a:lumOff val="80000"/>
                      </a:schemeClr>
                    </a:solidFill>
                  </a:tcPr>
                </a:tc>
                <a:tc>
                  <a:txBody>
                    <a:bodyPr/>
                    <a:lstStyle/>
                    <a:p>
                      <a:pPr marL="0" marR="0" algn="just">
                        <a:spcBef>
                          <a:spcPts val="0"/>
                        </a:spcBef>
                        <a:spcAft>
                          <a:spcPts val="0"/>
                        </a:spcAft>
                      </a:pPr>
                      <a:r>
                        <a:rPr lang="en-US" sz="2000" b="1" dirty="0">
                          <a:effectLst/>
                        </a:rPr>
                        <a:t>15</a:t>
                      </a:r>
                    </a:p>
                  </a:txBody>
                  <a:tcPr marL="38411" marR="38411" marT="0" marB="0">
                    <a:solidFill>
                      <a:schemeClr val="accent1">
                        <a:lumMod val="20000"/>
                        <a:lumOff val="80000"/>
                      </a:schemeClr>
                    </a:solidFill>
                  </a:tcPr>
                </a:tc>
                <a:tc>
                  <a:txBody>
                    <a:bodyPr/>
                    <a:lstStyle/>
                    <a:p>
                      <a:pPr marL="0" marR="0" algn="just">
                        <a:spcBef>
                          <a:spcPts val="0"/>
                        </a:spcBef>
                        <a:spcAft>
                          <a:spcPts val="0"/>
                        </a:spcAft>
                      </a:pPr>
                      <a:r>
                        <a:rPr lang="en-US" sz="2000" b="1" dirty="0">
                          <a:effectLst/>
                        </a:rPr>
                        <a:t>30</a:t>
                      </a:r>
                    </a:p>
                  </a:txBody>
                  <a:tcPr marL="38411" marR="38411" marT="0" marB="0">
                    <a:solidFill>
                      <a:schemeClr val="accent1">
                        <a:lumMod val="20000"/>
                        <a:lumOff val="80000"/>
                      </a:schemeClr>
                    </a:solidFill>
                  </a:tcPr>
                </a:tc>
                <a:tc>
                  <a:txBody>
                    <a:bodyPr/>
                    <a:lstStyle/>
                    <a:p>
                      <a:pPr marL="0" marR="0" algn="just">
                        <a:spcBef>
                          <a:spcPts val="0"/>
                        </a:spcBef>
                        <a:spcAft>
                          <a:spcPts val="0"/>
                        </a:spcAft>
                      </a:pPr>
                      <a:r>
                        <a:rPr lang="en-US" sz="2000" b="1" dirty="0">
                          <a:effectLst/>
                        </a:rPr>
                        <a:t>45</a:t>
                      </a:r>
                    </a:p>
                  </a:txBody>
                  <a:tcPr marL="38411" marR="38411" marT="0" marB="0">
                    <a:solidFill>
                      <a:schemeClr val="accent1">
                        <a:lumMod val="20000"/>
                        <a:lumOff val="80000"/>
                      </a:schemeClr>
                    </a:solidFill>
                  </a:tcPr>
                </a:tc>
                <a:tc>
                  <a:txBody>
                    <a:bodyPr/>
                    <a:lstStyle/>
                    <a:p>
                      <a:pPr marL="0" marR="0" algn="just">
                        <a:spcBef>
                          <a:spcPts val="0"/>
                        </a:spcBef>
                        <a:spcAft>
                          <a:spcPts val="0"/>
                        </a:spcAft>
                      </a:pPr>
                      <a:r>
                        <a:rPr lang="en-US" sz="2000" b="1" dirty="0">
                          <a:effectLst/>
                        </a:rPr>
                        <a:t>60</a:t>
                      </a:r>
                    </a:p>
                  </a:txBody>
                  <a:tcPr marL="38411" marR="38411" marT="0" marB="0">
                    <a:solidFill>
                      <a:schemeClr val="accent1">
                        <a:lumMod val="20000"/>
                        <a:lumOff val="80000"/>
                      </a:schemeClr>
                    </a:solidFill>
                  </a:tcPr>
                </a:tc>
                <a:tc>
                  <a:txBody>
                    <a:bodyPr/>
                    <a:lstStyle/>
                    <a:p>
                      <a:pPr marL="0" marR="0" algn="just">
                        <a:spcBef>
                          <a:spcPts val="0"/>
                        </a:spcBef>
                        <a:spcAft>
                          <a:spcPts val="0"/>
                        </a:spcAft>
                      </a:pPr>
                      <a:r>
                        <a:rPr lang="en-US" sz="2000" b="1" dirty="0">
                          <a:effectLst/>
                        </a:rPr>
                        <a:t>120</a:t>
                      </a:r>
                    </a:p>
                  </a:txBody>
                  <a:tcPr marL="38411" marR="38411" marT="0" marB="0">
                    <a:solidFill>
                      <a:schemeClr val="accent1">
                        <a:lumMod val="20000"/>
                        <a:lumOff val="80000"/>
                      </a:schemeClr>
                    </a:solidFill>
                  </a:tcPr>
                </a:tc>
                <a:extLst>
                  <a:ext uri="{0D108BD9-81ED-4DB2-BD59-A6C34878D82A}">
                    <a16:rowId xmlns:a16="http://schemas.microsoft.com/office/drawing/2014/main" val="678747283"/>
                  </a:ext>
                </a:extLst>
              </a:tr>
              <a:tr h="310252">
                <a:tc rowSpan="3">
                  <a:txBody>
                    <a:bodyPr/>
                    <a:lstStyle/>
                    <a:p>
                      <a:pPr marL="0" marR="0">
                        <a:spcBef>
                          <a:spcPts val="0"/>
                        </a:spcBef>
                        <a:spcAft>
                          <a:spcPts val="0"/>
                        </a:spcAft>
                      </a:pPr>
                      <a:r>
                        <a:rPr lang="en-US" sz="2000" dirty="0">
                          <a:effectLst/>
                        </a:rPr>
                        <a:t>DPPH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b="1" dirty="0">
                          <a:effectLst/>
                        </a:rPr>
                        <a:t>Zn-Complex</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&gt;2000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&gt;2000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&gt;2000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&gt;2000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&gt;2000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2710412109"/>
                  </a:ext>
                </a:extLst>
              </a:tr>
              <a:tr h="310252">
                <a:tc vMerge="1">
                  <a:txBody>
                    <a:bodyPr/>
                    <a:lstStyle/>
                    <a:p>
                      <a:endParaRPr lang="en-US"/>
                    </a:p>
                  </a:txBody>
                  <a:tcPr/>
                </a:tc>
                <a:tc>
                  <a:txBody>
                    <a:bodyPr/>
                    <a:lstStyle/>
                    <a:p>
                      <a:pPr marL="0" marR="0" algn="just">
                        <a:spcBef>
                          <a:spcPts val="0"/>
                        </a:spcBef>
                        <a:spcAft>
                          <a:spcPts val="0"/>
                        </a:spcAft>
                      </a:pPr>
                      <a:r>
                        <a:rPr lang="en-US" sz="1600" b="1" dirty="0">
                          <a:effectLst/>
                        </a:rPr>
                        <a:t>Mn-Complex</a:t>
                      </a:r>
                    </a:p>
                  </a:txBody>
                  <a:tcPr marL="38411" marR="38411" marT="0" marB="0"/>
                </a:tc>
                <a:tc>
                  <a:txBody>
                    <a:bodyPr/>
                    <a:lstStyle/>
                    <a:p>
                      <a:pPr marL="0" marR="0" algn="just">
                        <a:spcBef>
                          <a:spcPts val="0"/>
                        </a:spcBef>
                        <a:spcAft>
                          <a:spcPts val="0"/>
                        </a:spcAft>
                      </a:pPr>
                      <a:r>
                        <a:rPr lang="en-US" sz="1600" dirty="0">
                          <a:effectLst/>
                        </a:rPr>
                        <a:t>-</a:t>
                      </a:r>
                    </a:p>
                  </a:txBody>
                  <a:tcPr marL="38411" marR="38411" marT="0" marB="0"/>
                </a:tc>
                <a:tc>
                  <a:txBody>
                    <a:bodyPr/>
                    <a:lstStyle/>
                    <a:p>
                      <a:pPr marL="0" marR="0" algn="just">
                        <a:spcBef>
                          <a:spcPts val="0"/>
                        </a:spcBef>
                        <a:spcAft>
                          <a:spcPts val="0"/>
                        </a:spcAft>
                      </a:pPr>
                      <a:r>
                        <a:rPr lang="en-US" sz="1600" dirty="0">
                          <a:effectLst/>
                        </a:rPr>
                        <a:t>&gt;2000</a:t>
                      </a:r>
                    </a:p>
                  </a:txBody>
                  <a:tcPr marL="38411" marR="38411" marT="0" marB="0"/>
                </a:tc>
                <a:tc>
                  <a:txBody>
                    <a:bodyPr/>
                    <a:lstStyle/>
                    <a:p>
                      <a:pPr marL="0" marR="0" algn="just">
                        <a:spcBef>
                          <a:spcPts val="0"/>
                        </a:spcBef>
                        <a:spcAft>
                          <a:spcPts val="0"/>
                        </a:spcAft>
                      </a:pPr>
                      <a:r>
                        <a:rPr lang="en-US" sz="1600" dirty="0">
                          <a:effectLst/>
                        </a:rPr>
                        <a:t>&gt;2000</a:t>
                      </a:r>
                    </a:p>
                  </a:txBody>
                  <a:tcPr marL="38411" marR="38411" marT="0" marB="0"/>
                </a:tc>
                <a:tc>
                  <a:txBody>
                    <a:bodyPr/>
                    <a:lstStyle/>
                    <a:p>
                      <a:pPr marL="0" marR="0" algn="just">
                        <a:spcBef>
                          <a:spcPts val="0"/>
                        </a:spcBef>
                        <a:spcAft>
                          <a:spcPts val="0"/>
                        </a:spcAft>
                      </a:pPr>
                      <a:r>
                        <a:rPr lang="en-US" sz="1600" dirty="0">
                          <a:effectLst/>
                        </a:rPr>
                        <a:t>&gt;2000</a:t>
                      </a:r>
                    </a:p>
                  </a:txBody>
                  <a:tcPr marL="38411" marR="38411" marT="0" marB="0"/>
                </a:tc>
                <a:tc>
                  <a:txBody>
                    <a:bodyPr/>
                    <a:lstStyle/>
                    <a:p>
                      <a:pPr marL="0" marR="0" algn="just">
                        <a:spcBef>
                          <a:spcPts val="0"/>
                        </a:spcBef>
                        <a:spcAft>
                          <a:spcPts val="0"/>
                        </a:spcAft>
                      </a:pPr>
                      <a:r>
                        <a:rPr lang="en-US" sz="1600" dirty="0">
                          <a:effectLst/>
                        </a:rPr>
                        <a:t>&gt;2000</a:t>
                      </a:r>
                    </a:p>
                  </a:txBody>
                  <a:tcPr marL="38411" marR="38411" marT="0" marB="0"/>
                </a:tc>
                <a:tc>
                  <a:txBody>
                    <a:bodyPr/>
                    <a:lstStyle/>
                    <a:p>
                      <a:pPr marL="0" marR="0" algn="just">
                        <a:spcBef>
                          <a:spcPts val="0"/>
                        </a:spcBef>
                        <a:spcAft>
                          <a:spcPts val="0"/>
                        </a:spcAft>
                      </a:pPr>
                      <a:r>
                        <a:rPr lang="en-US" sz="1600" dirty="0">
                          <a:effectLst/>
                        </a:rPr>
                        <a:t>&gt;2000</a:t>
                      </a:r>
                    </a:p>
                  </a:txBody>
                  <a:tcPr marL="38411" marR="38411" marT="0" marB="0"/>
                </a:tc>
                <a:extLst>
                  <a:ext uri="{0D108BD9-81ED-4DB2-BD59-A6C34878D82A}">
                    <a16:rowId xmlns:a16="http://schemas.microsoft.com/office/drawing/2014/main" val="3388024237"/>
                  </a:ext>
                </a:extLst>
              </a:tr>
              <a:tr h="310252">
                <a:tc vMerge="1">
                  <a:txBody>
                    <a:bodyPr/>
                    <a:lstStyle/>
                    <a:p>
                      <a:endParaRPr lang="en-US"/>
                    </a:p>
                  </a:txBody>
                  <a:tcPr/>
                </a:tc>
                <a:tc>
                  <a:txBody>
                    <a:bodyPr/>
                    <a:lstStyle/>
                    <a:p>
                      <a:pPr marL="0" marR="0" algn="just">
                        <a:spcBef>
                          <a:spcPts val="0"/>
                        </a:spcBef>
                        <a:spcAft>
                          <a:spcPts val="0"/>
                        </a:spcAft>
                      </a:pPr>
                      <a:r>
                        <a:rPr lang="en-US" sz="1600" b="1" dirty="0">
                          <a:effectLst/>
                          <a:highlight>
                            <a:srgbClr val="FFFF00"/>
                          </a:highlight>
                        </a:rPr>
                        <a:t>Piroxicam</a:t>
                      </a:r>
                      <a:endParaRPr lang="en-US"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highlight>
                            <a:srgbClr val="FFFF00"/>
                          </a:highlight>
                        </a:rPr>
                        <a:t>&gt;2000</a:t>
                      </a:r>
                      <a:endPar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3490926545"/>
                  </a:ext>
                </a:extLst>
              </a:tr>
              <a:tr h="310252">
                <a:tc rowSpan="3">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ABTS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b="1" dirty="0">
                          <a:effectLst/>
                        </a:rPr>
                        <a:t>Zn-Complex</a:t>
                      </a:r>
                    </a:p>
                  </a:txBody>
                  <a:tcPr marL="38411" marR="38411" marT="0" marB="0"/>
                </a:tc>
                <a:tc>
                  <a:txBody>
                    <a:bodyPr/>
                    <a:lstStyle/>
                    <a:p>
                      <a:pPr marL="0" marR="0" algn="just">
                        <a:spcBef>
                          <a:spcPts val="0"/>
                        </a:spcBef>
                        <a:spcAft>
                          <a:spcPts val="0"/>
                        </a:spcAft>
                      </a:pPr>
                      <a:r>
                        <a:rPr lang="en-US" sz="1600" dirty="0">
                          <a:effectLst/>
                        </a:rPr>
                        <a:t>51.18</a:t>
                      </a:r>
                    </a:p>
                  </a:txBody>
                  <a:tcPr marL="38411" marR="38411" marT="0" marB="0"/>
                </a:tc>
                <a:tc>
                  <a:txBody>
                    <a:bodyPr/>
                    <a:lstStyle/>
                    <a:p>
                      <a:pPr marL="0" marR="0" algn="just">
                        <a:spcBef>
                          <a:spcPts val="0"/>
                        </a:spcBef>
                        <a:spcAft>
                          <a:spcPts val="0"/>
                        </a:spcAft>
                      </a:pPr>
                      <a:r>
                        <a:rPr lang="en-US" sz="1600" dirty="0">
                          <a:effectLst/>
                        </a:rPr>
                        <a:t>55.15</a:t>
                      </a:r>
                    </a:p>
                  </a:txBody>
                  <a:tcPr marL="38411" marR="38411" marT="0" marB="0"/>
                </a:tc>
                <a:tc>
                  <a:txBody>
                    <a:bodyPr/>
                    <a:lstStyle/>
                    <a:p>
                      <a:pPr marL="0" marR="0" algn="just">
                        <a:spcBef>
                          <a:spcPts val="0"/>
                        </a:spcBef>
                        <a:spcAft>
                          <a:spcPts val="0"/>
                        </a:spcAft>
                      </a:pPr>
                      <a:r>
                        <a:rPr lang="en-US" sz="1600" dirty="0">
                          <a:effectLst/>
                        </a:rPr>
                        <a:t>56.72</a:t>
                      </a:r>
                    </a:p>
                  </a:txBody>
                  <a:tcPr marL="38411" marR="38411" marT="0" marB="0"/>
                </a:tc>
                <a:tc>
                  <a:txBody>
                    <a:bodyPr/>
                    <a:lstStyle/>
                    <a:p>
                      <a:pPr marL="0" marR="0" algn="just">
                        <a:spcBef>
                          <a:spcPts val="0"/>
                        </a:spcBef>
                        <a:spcAft>
                          <a:spcPts val="0"/>
                        </a:spcAft>
                      </a:pPr>
                      <a:r>
                        <a:rPr lang="en-US" sz="1600" dirty="0">
                          <a:effectLst/>
                        </a:rPr>
                        <a:t>54.91</a:t>
                      </a:r>
                    </a:p>
                  </a:txBody>
                  <a:tcPr marL="38411" marR="38411" marT="0" marB="0"/>
                </a:tc>
                <a:tc>
                  <a:txBody>
                    <a:bodyPr/>
                    <a:lstStyle/>
                    <a:p>
                      <a:pPr marL="0" marR="0" algn="just">
                        <a:spcBef>
                          <a:spcPts val="0"/>
                        </a:spcBef>
                        <a:spcAft>
                          <a:spcPts val="0"/>
                        </a:spcAft>
                      </a:pPr>
                      <a:r>
                        <a:rPr lang="en-US" sz="1600" dirty="0">
                          <a:effectLst/>
                        </a:rPr>
                        <a:t>56.23</a:t>
                      </a:r>
                    </a:p>
                  </a:txBody>
                  <a:tcPr marL="38411" marR="38411" marT="0" marB="0"/>
                </a:tc>
                <a:tc>
                  <a:txBody>
                    <a:bodyPr/>
                    <a:lstStyle/>
                    <a:p>
                      <a:pPr marL="0" marR="0" algn="just">
                        <a:spcBef>
                          <a:spcPts val="0"/>
                        </a:spcBef>
                        <a:spcAft>
                          <a:spcPts val="0"/>
                        </a:spcAft>
                      </a:pPr>
                      <a:r>
                        <a:rPr lang="en-US" sz="1600" dirty="0">
                          <a:effectLst/>
                        </a:rPr>
                        <a:t>52.25</a:t>
                      </a:r>
                    </a:p>
                  </a:txBody>
                  <a:tcPr marL="38411" marR="38411" marT="0" marB="0"/>
                </a:tc>
                <a:extLst>
                  <a:ext uri="{0D108BD9-81ED-4DB2-BD59-A6C34878D82A}">
                    <a16:rowId xmlns:a16="http://schemas.microsoft.com/office/drawing/2014/main" val="3870584335"/>
                  </a:ext>
                </a:extLst>
              </a:tr>
              <a:tr h="310252">
                <a:tc vMerge="1">
                  <a:txBody>
                    <a:bodyPr/>
                    <a:lstStyle/>
                    <a:p>
                      <a:endParaRPr lang="en-US"/>
                    </a:p>
                  </a:txBody>
                  <a:tcPr/>
                </a:tc>
                <a:tc>
                  <a:txBody>
                    <a:bodyPr/>
                    <a:lstStyle/>
                    <a:p>
                      <a:pPr marL="0" marR="0" algn="just">
                        <a:spcBef>
                          <a:spcPts val="0"/>
                        </a:spcBef>
                        <a:spcAft>
                          <a:spcPts val="0"/>
                        </a:spcAft>
                      </a:pPr>
                      <a:r>
                        <a:rPr lang="en-US" sz="1600" b="1">
                          <a:effectLst/>
                        </a:rPr>
                        <a:t>Mn-Complex</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39.37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39.17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42.10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31.26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39.40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35.34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3728325470"/>
                  </a:ext>
                </a:extLst>
              </a:tr>
              <a:tr h="310252">
                <a:tc vMerge="1">
                  <a:txBody>
                    <a:bodyPr/>
                    <a:lstStyle/>
                    <a:p>
                      <a:endParaRPr lang="en-US"/>
                    </a:p>
                  </a:txBody>
                  <a:tcPr/>
                </a:tc>
                <a:tc>
                  <a:txBody>
                    <a:bodyPr/>
                    <a:lstStyle/>
                    <a:p>
                      <a:pPr marL="0" marR="0" algn="just">
                        <a:spcBef>
                          <a:spcPts val="0"/>
                        </a:spcBef>
                        <a:spcAft>
                          <a:spcPts val="0"/>
                        </a:spcAft>
                      </a:pPr>
                      <a:r>
                        <a:rPr lang="en-US" sz="1600" b="1">
                          <a:effectLst/>
                          <a:highlight>
                            <a:srgbClr val="FFFF00"/>
                          </a:highlight>
                        </a:rPr>
                        <a:t>Piroxicam</a:t>
                      </a:r>
                      <a:endParaRPr lang="en-US" sz="1600" b="1">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65.61</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58.57</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67.65</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79.29</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87.54</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highlight>
                            <a:srgbClr val="FFFF00"/>
                          </a:highlight>
                        </a:rPr>
                        <a:t>120.78</a:t>
                      </a:r>
                      <a:endPar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4291033566"/>
                  </a:ext>
                </a:extLst>
              </a:tr>
              <a:tr h="310252">
                <a:tc rowSpan="3">
                  <a:txBody>
                    <a:bodyPr/>
                    <a:lstStyle/>
                    <a:p>
                      <a:pPr marL="0" marR="0">
                        <a:spcBef>
                          <a:spcPts val="0"/>
                        </a:spcBef>
                        <a:spcAft>
                          <a:spcPts val="0"/>
                        </a:spcAft>
                      </a:pPr>
                      <a:r>
                        <a:rPr lang="en-US" sz="2000" dirty="0">
                          <a:effectLst/>
                        </a:rPr>
                        <a:t> Iron</a:t>
                      </a:r>
                    </a:p>
                    <a:p>
                      <a:pPr marL="0" marR="0">
                        <a:spcBef>
                          <a:spcPts val="0"/>
                        </a:spcBef>
                        <a:spcAft>
                          <a:spcPts val="0"/>
                        </a:spcAft>
                      </a:pPr>
                      <a:r>
                        <a:rPr lang="en-US" sz="2000" dirty="0">
                          <a:effectLst/>
                        </a:rPr>
                        <a:t>chelating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b="1">
                          <a:effectLst/>
                        </a:rPr>
                        <a:t>Zn-Complex</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470.86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472.31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477.31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454.41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1128.21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679253277"/>
                  </a:ext>
                </a:extLst>
              </a:tr>
              <a:tr h="310252">
                <a:tc vMerge="1">
                  <a:txBody>
                    <a:bodyPr/>
                    <a:lstStyle/>
                    <a:p>
                      <a:endParaRPr lang="en-US"/>
                    </a:p>
                  </a:txBody>
                  <a:tcPr/>
                </a:tc>
                <a:tc>
                  <a:txBody>
                    <a:bodyPr/>
                    <a:lstStyle/>
                    <a:p>
                      <a:pPr marL="0" marR="0" algn="just">
                        <a:spcBef>
                          <a:spcPts val="0"/>
                        </a:spcBef>
                        <a:spcAft>
                          <a:spcPts val="0"/>
                        </a:spcAft>
                      </a:pPr>
                      <a:r>
                        <a:rPr lang="en-US" sz="1600" b="1" dirty="0">
                          <a:effectLst/>
                        </a:rPr>
                        <a:t>Mn-Complex</a:t>
                      </a:r>
                    </a:p>
                  </a:txBody>
                  <a:tcPr marL="38411" marR="38411" marT="0" marB="0"/>
                </a:tc>
                <a:tc>
                  <a:txBody>
                    <a:bodyPr/>
                    <a:lstStyle/>
                    <a:p>
                      <a:pPr marL="0" marR="0" algn="just">
                        <a:spcBef>
                          <a:spcPts val="0"/>
                        </a:spcBef>
                        <a:spcAft>
                          <a:spcPts val="0"/>
                        </a:spcAft>
                      </a:pPr>
                      <a:r>
                        <a:rPr lang="en-US" sz="1600" dirty="0">
                          <a:effectLst/>
                        </a:rPr>
                        <a:t>-</a:t>
                      </a:r>
                    </a:p>
                  </a:txBody>
                  <a:tcPr marL="38411" marR="38411" marT="0" marB="0"/>
                </a:tc>
                <a:tc>
                  <a:txBody>
                    <a:bodyPr/>
                    <a:lstStyle/>
                    <a:p>
                      <a:pPr marL="0" marR="0" algn="just">
                        <a:spcBef>
                          <a:spcPts val="0"/>
                        </a:spcBef>
                        <a:spcAft>
                          <a:spcPts val="0"/>
                        </a:spcAft>
                      </a:pPr>
                      <a:r>
                        <a:rPr lang="en-US" sz="1600" dirty="0">
                          <a:effectLst/>
                        </a:rPr>
                        <a:t>182.45</a:t>
                      </a:r>
                    </a:p>
                  </a:txBody>
                  <a:tcPr marL="38411" marR="38411" marT="0" marB="0"/>
                </a:tc>
                <a:tc>
                  <a:txBody>
                    <a:bodyPr/>
                    <a:lstStyle/>
                    <a:p>
                      <a:pPr marL="0" marR="0" algn="just">
                        <a:spcBef>
                          <a:spcPts val="0"/>
                        </a:spcBef>
                        <a:spcAft>
                          <a:spcPts val="0"/>
                        </a:spcAft>
                      </a:pPr>
                      <a:r>
                        <a:rPr lang="en-US" sz="1600" dirty="0">
                          <a:effectLst/>
                        </a:rPr>
                        <a:t>194.22</a:t>
                      </a:r>
                    </a:p>
                  </a:txBody>
                  <a:tcPr marL="38411" marR="38411" marT="0" marB="0"/>
                </a:tc>
                <a:tc>
                  <a:txBody>
                    <a:bodyPr/>
                    <a:lstStyle/>
                    <a:p>
                      <a:pPr marL="0" marR="0" algn="just">
                        <a:spcBef>
                          <a:spcPts val="0"/>
                        </a:spcBef>
                        <a:spcAft>
                          <a:spcPts val="0"/>
                        </a:spcAft>
                      </a:pPr>
                      <a:r>
                        <a:rPr lang="en-US" sz="1600" dirty="0">
                          <a:effectLst/>
                        </a:rPr>
                        <a:t>152.35</a:t>
                      </a:r>
                    </a:p>
                  </a:txBody>
                  <a:tcPr marL="38411" marR="38411" marT="0" marB="0"/>
                </a:tc>
                <a:tc>
                  <a:txBody>
                    <a:bodyPr/>
                    <a:lstStyle/>
                    <a:p>
                      <a:pPr marL="0" marR="0" algn="just">
                        <a:spcBef>
                          <a:spcPts val="0"/>
                        </a:spcBef>
                        <a:spcAft>
                          <a:spcPts val="0"/>
                        </a:spcAft>
                      </a:pPr>
                      <a:r>
                        <a:rPr lang="en-US" sz="1600" dirty="0">
                          <a:effectLst/>
                        </a:rPr>
                        <a:t>624.46</a:t>
                      </a:r>
                    </a:p>
                  </a:txBody>
                  <a:tcPr marL="38411" marR="38411" marT="0" marB="0"/>
                </a:tc>
                <a:tc>
                  <a:txBody>
                    <a:bodyPr/>
                    <a:lstStyle/>
                    <a:p>
                      <a:pPr marL="0" marR="0" algn="just">
                        <a:spcBef>
                          <a:spcPts val="0"/>
                        </a:spcBef>
                        <a:spcAft>
                          <a:spcPts val="0"/>
                        </a:spcAft>
                      </a:pPr>
                      <a:r>
                        <a:rPr lang="en-US" sz="1600" dirty="0">
                          <a:effectLst/>
                        </a:rPr>
                        <a:t>&gt;2000</a:t>
                      </a:r>
                    </a:p>
                  </a:txBody>
                  <a:tcPr marL="38411" marR="38411" marT="0" marB="0"/>
                </a:tc>
                <a:extLst>
                  <a:ext uri="{0D108BD9-81ED-4DB2-BD59-A6C34878D82A}">
                    <a16:rowId xmlns:a16="http://schemas.microsoft.com/office/drawing/2014/main" val="1952844840"/>
                  </a:ext>
                </a:extLst>
              </a:tr>
              <a:tr h="231967">
                <a:tc vMerge="1">
                  <a:txBody>
                    <a:bodyPr/>
                    <a:lstStyle/>
                    <a:p>
                      <a:endParaRPr lang="en-US"/>
                    </a:p>
                  </a:txBody>
                  <a:tcPr/>
                </a:tc>
                <a:tc>
                  <a:txBody>
                    <a:bodyPr/>
                    <a:lstStyle/>
                    <a:p>
                      <a:pPr marL="0" marR="0" algn="just">
                        <a:spcBef>
                          <a:spcPts val="0"/>
                        </a:spcBef>
                        <a:spcAft>
                          <a:spcPts val="0"/>
                        </a:spcAft>
                      </a:pPr>
                      <a:r>
                        <a:rPr lang="en-US" sz="1600" b="1">
                          <a:effectLst/>
                          <a:highlight>
                            <a:srgbClr val="FFFF00"/>
                          </a:highlight>
                        </a:rPr>
                        <a:t>Piroxicam</a:t>
                      </a:r>
                      <a:endParaRPr lang="en-US" sz="1600" b="1">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&gt;2000</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highlight>
                            <a:srgbClr val="FFFF00"/>
                          </a:highlight>
                        </a:rPr>
                        <a:t>&gt;2000</a:t>
                      </a:r>
                      <a:endPar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2948484560"/>
                  </a:ext>
                </a:extLst>
              </a:tr>
              <a:tr h="310252">
                <a:tc rowSpan="3">
                  <a:txBody>
                    <a:bodyPr/>
                    <a:lstStyle/>
                    <a:p>
                      <a:pPr marL="0" marR="0" algn="just">
                        <a:spcBef>
                          <a:spcPts val="0"/>
                        </a:spcBef>
                        <a:spcAft>
                          <a:spcPts val="0"/>
                        </a:spcAft>
                      </a:pPr>
                      <a:r>
                        <a:rPr lang="en-US" sz="2000" dirty="0">
                          <a:effectLst/>
                        </a:rPr>
                        <a:t>FeCl3 reducing power</a:t>
                      </a:r>
                    </a:p>
                  </a:txBody>
                  <a:tcPr marL="38411" marR="38411" marT="0" marB="0"/>
                </a:tc>
                <a:tc>
                  <a:txBody>
                    <a:bodyPr/>
                    <a:lstStyle/>
                    <a:p>
                      <a:pPr marL="0" marR="0" algn="just">
                        <a:spcBef>
                          <a:spcPts val="0"/>
                        </a:spcBef>
                        <a:spcAft>
                          <a:spcPts val="0"/>
                        </a:spcAft>
                      </a:pPr>
                      <a:r>
                        <a:rPr lang="en-US" sz="1600" b="1" dirty="0">
                          <a:effectLst/>
                        </a:rPr>
                        <a:t>Zn-Complex</a:t>
                      </a:r>
                    </a:p>
                  </a:txBody>
                  <a:tcPr marL="38411" marR="38411" marT="0" marB="0"/>
                </a:tc>
                <a:tc>
                  <a:txBody>
                    <a:bodyPr/>
                    <a:lstStyle/>
                    <a:p>
                      <a:pPr marL="0" marR="0" algn="just">
                        <a:spcBef>
                          <a:spcPts val="0"/>
                        </a:spcBef>
                        <a:spcAft>
                          <a:spcPts val="0"/>
                        </a:spcAft>
                      </a:pPr>
                      <a:r>
                        <a:rPr lang="en-US" sz="1600" dirty="0">
                          <a:effectLst/>
                        </a:rPr>
                        <a:t>-</a:t>
                      </a:r>
                    </a:p>
                  </a:txBody>
                  <a:tcPr marL="38411" marR="38411" marT="0" marB="0"/>
                </a:tc>
                <a:tc>
                  <a:txBody>
                    <a:bodyPr/>
                    <a:lstStyle/>
                    <a:p>
                      <a:pPr marL="0" marR="0" algn="just">
                        <a:spcBef>
                          <a:spcPts val="0"/>
                        </a:spcBef>
                        <a:spcAft>
                          <a:spcPts val="0"/>
                        </a:spcAft>
                      </a:pPr>
                      <a:r>
                        <a:rPr lang="en-US" sz="1600" dirty="0">
                          <a:effectLst/>
                        </a:rPr>
                        <a:t>84.43</a:t>
                      </a:r>
                    </a:p>
                  </a:txBody>
                  <a:tcPr marL="38411" marR="38411" marT="0" marB="0"/>
                </a:tc>
                <a:tc>
                  <a:txBody>
                    <a:bodyPr/>
                    <a:lstStyle/>
                    <a:p>
                      <a:pPr marL="0" marR="0" algn="just">
                        <a:spcBef>
                          <a:spcPts val="0"/>
                        </a:spcBef>
                        <a:spcAft>
                          <a:spcPts val="0"/>
                        </a:spcAft>
                      </a:pPr>
                      <a:r>
                        <a:rPr lang="en-US" sz="1600" dirty="0">
                          <a:effectLst/>
                        </a:rPr>
                        <a:t>51.38</a:t>
                      </a:r>
                    </a:p>
                  </a:txBody>
                  <a:tcPr marL="38411" marR="38411" marT="0" marB="0"/>
                </a:tc>
                <a:tc>
                  <a:txBody>
                    <a:bodyPr/>
                    <a:lstStyle/>
                    <a:p>
                      <a:pPr marL="0" marR="0" algn="just">
                        <a:spcBef>
                          <a:spcPts val="0"/>
                        </a:spcBef>
                        <a:spcAft>
                          <a:spcPts val="0"/>
                        </a:spcAft>
                      </a:pPr>
                      <a:r>
                        <a:rPr lang="en-US" sz="1600" dirty="0">
                          <a:effectLst/>
                        </a:rPr>
                        <a:t>50.51</a:t>
                      </a:r>
                    </a:p>
                  </a:txBody>
                  <a:tcPr marL="38411" marR="38411" marT="0" marB="0"/>
                </a:tc>
                <a:tc>
                  <a:txBody>
                    <a:bodyPr/>
                    <a:lstStyle/>
                    <a:p>
                      <a:pPr marL="0" marR="0" algn="just">
                        <a:spcBef>
                          <a:spcPts val="0"/>
                        </a:spcBef>
                        <a:spcAft>
                          <a:spcPts val="0"/>
                        </a:spcAft>
                      </a:pPr>
                      <a:r>
                        <a:rPr lang="en-US" sz="1600" dirty="0">
                          <a:effectLst/>
                        </a:rPr>
                        <a:t>50.51</a:t>
                      </a:r>
                    </a:p>
                  </a:txBody>
                  <a:tcPr marL="38411" marR="38411" marT="0" marB="0"/>
                </a:tc>
                <a:tc>
                  <a:txBody>
                    <a:bodyPr/>
                    <a:lstStyle/>
                    <a:p>
                      <a:pPr marL="0" marR="0" algn="just">
                        <a:spcBef>
                          <a:spcPts val="0"/>
                        </a:spcBef>
                        <a:spcAft>
                          <a:spcPts val="0"/>
                        </a:spcAft>
                      </a:pPr>
                      <a:r>
                        <a:rPr lang="en-US" sz="1600" dirty="0">
                          <a:effectLst/>
                        </a:rPr>
                        <a:t>52.12</a:t>
                      </a:r>
                    </a:p>
                  </a:txBody>
                  <a:tcPr marL="38411" marR="38411" marT="0" marB="0"/>
                </a:tc>
                <a:extLst>
                  <a:ext uri="{0D108BD9-81ED-4DB2-BD59-A6C34878D82A}">
                    <a16:rowId xmlns:a16="http://schemas.microsoft.com/office/drawing/2014/main" val="4238855347"/>
                  </a:ext>
                </a:extLst>
              </a:tr>
              <a:tr h="310252">
                <a:tc vMerge="1">
                  <a:txBody>
                    <a:bodyPr/>
                    <a:lstStyle/>
                    <a:p>
                      <a:endParaRPr lang="en-US"/>
                    </a:p>
                  </a:txBody>
                  <a:tcPr/>
                </a:tc>
                <a:tc>
                  <a:txBody>
                    <a:bodyPr/>
                    <a:lstStyle/>
                    <a:p>
                      <a:pPr marL="0" marR="0" algn="just">
                        <a:spcBef>
                          <a:spcPts val="0"/>
                        </a:spcBef>
                        <a:spcAft>
                          <a:spcPts val="0"/>
                        </a:spcAft>
                      </a:pPr>
                      <a:r>
                        <a:rPr lang="en-US" sz="1600" b="1">
                          <a:effectLst/>
                        </a:rPr>
                        <a:t>Mn-Complex</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21.49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18.55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18.92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19.23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19.44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318940429"/>
                  </a:ext>
                </a:extLst>
              </a:tr>
              <a:tr h="310252">
                <a:tc vMerge="1">
                  <a:txBody>
                    <a:bodyPr/>
                    <a:lstStyle/>
                    <a:p>
                      <a:endParaRPr lang="en-US"/>
                    </a:p>
                  </a:txBody>
                  <a:tcPr/>
                </a:tc>
                <a:tc>
                  <a:txBody>
                    <a:bodyPr/>
                    <a:lstStyle/>
                    <a:p>
                      <a:pPr marL="0" marR="0" algn="just">
                        <a:spcBef>
                          <a:spcPts val="0"/>
                        </a:spcBef>
                        <a:spcAft>
                          <a:spcPts val="0"/>
                        </a:spcAft>
                      </a:pPr>
                      <a:r>
                        <a:rPr lang="en-US" sz="1600" b="1">
                          <a:effectLst/>
                          <a:highlight>
                            <a:srgbClr val="FFFF00"/>
                          </a:highlight>
                        </a:rPr>
                        <a:t>Piroxicam</a:t>
                      </a:r>
                      <a:endParaRPr lang="en-US" sz="1600" b="1">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136.54</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122.41</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123.15</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124.27</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highlight>
                            <a:srgbClr val="FFFF00"/>
                          </a:highlight>
                        </a:rPr>
                        <a:t>123.28</a:t>
                      </a:r>
                      <a:endPar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169249846"/>
                  </a:ext>
                </a:extLst>
              </a:tr>
              <a:tr h="310252">
                <a:tc rowSpan="3">
                  <a:txBody>
                    <a:bodyPr/>
                    <a:lstStyle/>
                    <a:p>
                      <a:pPr marL="0" marR="0" algn="ctr">
                        <a:spcBef>
                          <a:spcPts val="0"/>
                        </a:spcBef>
                        <a:spcAft>
                          <a:spcPts val="0"/>
                        </a:spcAft>
                      </a:pPr>
                      <a:r>
                        <a:rPr lang="en-US" sz="2000" dirty="0">
                          <a:effectLst/>
                        </a:rPr>
                        <a:t> </a:t>
                      </a:r>
                    </a:p>
                    <a:p>
                      <a:pPr marL="0" marR="0" algn="just">
                        <a:spcBef>
                          <a:spcPts val="0"/>
                        </a:spcBef>
                        <a:spcAft>
                          <a:spcPts val="0"/>
                        </a:spcAft>
                      </a:pPr>
                      <a:r>
                        <a:rPr lang="en-US" sz="2000" dirty="0">
                          <a:effectLst/>
                        </a:rPr>
                        <a:t>Phospho-</a:t>
                      </a:r>
                    </a:p>
                    <a:p>
                      <a:pPr marL="0" marR="0" algn="just">
                        <a:spcBef>
                          <a:spcPts val="0"/>
                        </a:spcBef>
                        <a:spcAft>
                          <a:spcPts val="0"/>
                        </a:spcAft>
                      </a:pPr>
                      <a:r>
                        <a:rPr lang="en-US" sz="2000" dirty="0">
                          <a:effectLst/>
                        </a:rPr>
                        <a:t>molybdenum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b="1">
                          <a:effectLst/>
                        </a:rPr>
                        <a:t>Zn-Complex</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141.21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206.63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167.99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188.33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1890452488"/>
                  </a:ext>
                </a:extLst>
              </a:tr>
              <a:tr h="310252">
                <a:tc vMerge="1">
                  <a:txBody>
                    <a:bodyPr/>
                    <a:lstStyle/>
                    <a:p>
                      <a:endParaRPr lang="en-US"/>
                    </a:p>
                  </a:txBody>
                  <a:tcPr/>
                </a:tc>
                <a:tc>
                  <a:txBody>
                    <a:bodyPr/>
                    <a:lstStyle/>
                    <a:p>
                      <a:pPr marL="0" marR="0" algn="just">
                        <a:spcBef>
                          <a:spcPts val="0"/>
                        </a:spcBef>
                        <a:spcAft>
                          <a:spcPts val="0"/>
                        </a:spcAft>
                      </a:pPr>
                      <a:r>
                        <a:rPr lang="en-US" sz="1600" b="1" dirty="0">
                          <a:effectLst/>
                        </a:rPr>
                        <a:t>Mn-Complex</a:t>
                      </a:r>
                    </a:p>
                  </a:txBody>
                  <a:tcPr marL="38411" marR="38411" marT="0" marB="0"/>
                </a:tc>
                <a:tc>
                  <a:txBody>
                    <a:bodyPr/>
                    <a:lstStyle/>
                    <a:p>
                      <a:pPr marL="0" marR="0" algn="just">
                        <a:spcBef>
                          <a:spcPts val="0"/>
                        </a:spcBef>
                        <a:spcAft>
                          <a:spcPts val="0"/>
                        </a:spcAft>
                      </a:pPr>
                      <a:r>
                        <a:rPr lang="en-US" sz="1600" dirty="0">
                          <a:effectLst/>
                        </a:rPr>
                        <a:t>-</a:t>
                      </a:r>
                    </a:p>
                  </a:txBody>
                  <a:tcPr marL="38411" marR="38411" marT="0" marB="0"/>
                </a:tc>
                <a:tc>
                  <a:txBody>
                    <a:bodyPr/>
                    <a:lstStyle/>
                    <a:p>
                      <a:pPr marL="0" marR="0" algn="just">
                        <a:spcBef>
                          <a:spcPts val="0"/>
                        </a:spcBef>
                        <a:spcAft>
                          <a:spcPts val="0"/>
                        </a:spcAft>
                      </a:pPr>
                      <a:r>
                        <a:rPr lang="en-US" sz="1600" dirty="0">
                          <a:effectLst/>
                        </a:rPr>
                        <a:t>201.22</a:t>
                      </a:r>
                    </a:p>
                  </a:txBody>
                  <a:tcPr marL="38411" marR="38411" marT="0" marB="0"/>
                </a:tc>
                <a:tc>
                  <a:txBody>
                    <a:bodyPr/>
                    <a:lstStyle/>
                    <a:p>
                      <a:pPr marL="0" marR="0" algn="just">
                        <a:spcBef>
                          <a:spcPts val="0"/>
                        </a:spcBef>
                        <a:spcAft>
                          <a:spcPts val="0"/>
                        </a:spcAft>
                      </a:pPr>
                      <a:r>
                        <a:rPr lang="en-US" sz="1600" dirty="0">
                          <a:effectLst/>
                        </a:rPr>
                        <a:t>168.20</a:t>
                      </a:r>
                    </a:p>
                  </a:txBody>
                  <a:tcPr marL="38411" marR="38411" marT="0" marB="0"/>
                </a:tc>
                <a:tc>
                  <a:txBody>
                    <a:bodyPr/>
                    <a:lstStyle/>
                    <a:p>
                      <a:pPr marL="0" marR="0" algn="just">
                        <a:spcBef>
                          <a:spcPts val="0"/>
                        </a:spcBef>
                        <a:spcAft>
                          <a:spcPts val="0"/>
                        </a:spcAft>
                      </a:pPr>
                      <a:r>
                        <a:rPr lang="en-US" sz="1600" dirty="0">
                          <a:effectLst/>
                        </a:rPr>
                        <a:t>162.99</a:t>
                      </a:r>
                    </a:p>
                  </a:txBody>
                  <a:tcPr marL="38411" marR="38411" marT="0" marB="0"/>
                </a:tc>
                <a:tc>
                  <a:txBody>
                    <a:bodyPr/>
                    <a:lstStyle/>
                    <a:p>
                      <a:pPr marL="0" marR="0" algn="just">
                        <a:spcBef>
                          <a:spcPts val="0"/>
                        </a:spcBef>
                        <a:spcAft>
                          <a:spcPts val="0"/>
                        </a:spcAft>
                      </a:pPr>
                      <a:r>
                        <a:rPr lang="en-US" sz="1600" dirty="0">
                          <a:effectLst/>
                        </a:rPr>
                        <a:t>150.67</a:t>
                      </a:r>
                    </a:p>
                  </a:txBody>
                  <a:tcPr marL="38411" marR="38411" marT="0" marB="0"/>
                </a:tc>
                <a:tc>
                  <a:txBody>
                    <a:bodyPr/>
                    <a:lstStyle/>
                    <a:p>
                      <a:pPr marL="0" marR="0" algn="just">
                        <a:spcBef>
                          <a:spcPts val="0"/>
                        </a:spcBef>
                        <a:spcAft>
                          <a:spcPts val="0"/>
                        </a:spcAft>
                      </a:pPr>
                      <a:r>
                        <a:rPr lang="en-US" sz="1600" dirty="0">
                          <a:effectLst/>
                        </a:rPr>
                        <a:t>-</a:t>
                      </a:r>
                    </a:p>
                  </a:txBody>
                  <a:tcPr marL="38411" marR="38411" marT="0" marB="0"/>
                </a:tc>
                <a:extLst>
                  <a:ext uri="{0D108BD9-81ED-4DB2-BD59-A6C34878D82A}">
                    <a16:rowId xmlns:a16="http://schemas.microsoft.com/office/drawing/2014/main" val="3092314614"/>
                  </a:ext>
                </a:extLst>
              </a:tr>
              <a:tr h="310252">
                <a:tc vMerge="1">
                  <a:txBody>
                    <a:bodyPr/>
                    <a:lstStyle/>
                    <a:p>
                      <a:endParaRPr lang="en-US" dirty="0"/>
                    </a:p>
                  </a:txBody>
                  <a:tcPr/>
                </a:tc>
                <a:tc>
                  <a:txBody>
                    <a:bodyPr/>
                    <a:lstStyle/>
                    <a:p>
                      <a:pPr marL="0" marR="0" algn="just">
                        <a:spcBef>
                          <a:spcPts val="0"/>
                        </a:spcBef>
                        <a:spcAft>
                          <a:spcPts val="0"/>
                        </a:spcAft>
                      </a:pPr>
                      <a:r>
                        <a:rPr lang="en-US" sz="1600" b="1" dirty="0">
                          <a:effectLst/>
                          <a:highlight>
                            <a:srgbClr val="FFFF00"/>
                          </a:highlight>
                        </a:rPr>
                        <a:t>Piroxicam</a:t>
                      </a:r>
                      <a:endParaRPr lang="en-US" sz="16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862.09</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1904.54</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a:effectLst/>
                          <a:highlight>
                            <a:srgbClr val="FFFF00"/>
                          </a:highlight>
                        </a:rPr>
                        <a:t>1849.99</a:t>
                      </a:r>
                      <a:endParaRPr lang="en-US" sz="16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highlight>
                            <a:srgbClr val="FFFF00"/>
                          </a:highlight>
                        </a:rPr>
                        <a:t>1932.37</a:t>
                      </a:r>
                      <a:endPar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tc>
                  <a:txBody>
                    <a:bodyPr/>
                    <a:lstStyle/>
                    <a:p>
                      <a:pPr marL="0" marR="0" algn="just">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411" marR="38411" marT="0" marB="0"/>
                </a:tc>
                <a:extLst>
                  <a:ext uri="{0D108BD9-81ED-4DB2-BD59-A6C34878D82A}">
                    <a16:rowId xmlns:a16="http://schemas.microsoft.com/office/drawing/2014/main" val="3428151799"/>
                  </a:ext>
                </a:extLst>
              </a:tr>
            </a:tbl>
          </a:graphicData>
        </a:graphic>
      </p:graphicFrame>
      <p:sp>
        <p:nvSpPr>
          <p:cNvPr id="5" name="TextBox 4">
            <a:extLst>
              <a:ext uri="{FF2B5EF4-FFF2-40B4-BE49-F238E27FC236}">
                <a16:creationId xmlns:a16="http://schemas.microsoft.com/office/drawing/2014/main" id="{DEDE4C7D-1C49-1780-3557-1570EDE4804B}"/>
              </a:ext>
            </a:extLst>
          </p:cNvPr>
          <p:cNvSpPr txBox="1"/>
          <p:nvPr/>
        </p:nvSpPr>
        <p:spPr>
          <a:xfrm>
            <a:off x="199106" y="538282"/>
            <a:ext cx="9062883" cy="369332"/>
          </a:xfrm>
          <a:prstGeom prst="rect">
            <a:avLst/>
          </a:prstGeom>
          <a:noFill/>
        </p:spPr>
        <p:txBody>
          <a:bodyPr wrap="square" rtlCol="0">
            <a:spAutoFit/>
          </a:bodyPr>
          <a:lstStyle/>
          <a:p>
            <a:r>
              <a:rPr lang="en-US" b="1" dirty="0">
                <a:effectLst/>
                <a:ea typeface="Calibri" panose="020F0502020204030204" pitchFamily="34" charset="0"/>
                <a:cs typeface="Times New Roman" panose="02020603050405020304" pitchFamily="18" charset="0"/>
              </a:rPr>
              <a:t>Table 1. IC</a:t>
            </a:r>
            <a:r>
              <a:rPr lang="en-US" b="1" baseline="-25000" dirty="0">
                <a:effectLst/>
                <a:ea typeface="Calibri" panose="020F0502020204030204" pitchFamily="34" charset="0"/>
                <a:cs typeface="Times New Roman" panose="02020603050405020304" pitchFamily="18" charset="0"/>
              </a:rPr>
              <a:t>50</a:t>
            </a:r>
            <a:r>
              <a:rPr lang="en-US" b="1" dirty="0">
                <a:effectLst/>
                <a:ea typeface="Calibri" panose="020F0502020204030204" pitchFamily="34" charset="0"/>
                <a:cs typeface="Times New Roman" panose="02020603050405020304" pitchFamily="18" charset="0"/>
              </a:rPr>
              <a:t> (</a:t>
            </a:r>
            <a:r>
              <a:rPr lang="en-US" b="1" dirty="0" err="1">
                <a:effectLst/>
                <a:ea typeface="Calibri" panose="020F0502020204030204" pitchFamily="34" charset="0"/>
                <a:cs typeface="Calibri" panose="020F0502020204030204" pitchFamily="34" charset="0"/>
              </a:rPr>
              <a:t>μ</a:t>
            </a:r>
            <a:r>
              <a:rPr lang="en-US" b="1" dirty="0" err="1">
                <a:effectLst/>
                <a:ea typeface="Calibri" panose="020F0502020204030204" pitchFamily="34" charset="0"/>
                <a:cs typeface="Times New Roman" panose="02020603050405020304" pitchFamily="18" charset="0"/>
              </a:rPr>
              <a:t>M</a:t>
            </a:r>
            <a:r>
              <a:rPr lang="en-US" b="1" dirty="0">
                <a:effectLst/>
                <a:ea typeface="Calibri" panose="020F0502020204030204" pitchFamily="34" charset="0"/>
                <a:cs typeface="Times New Roman" panose="02020603050405020304" pitchFamily="18" charset="0"/>
              </a:rPr>
              <a:t>) for radical scavenging activity</a:t>
            </a:r>
            <a:r>
              <a:rPr lang="en-US" sz="1600" b="1" dirty="0">
                <a:effectLst/>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235191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82B1-BBB4-EB40-43B8-861C08F57A14}"/>
              </a:ext>
            </a:extLst>
          </p:cNvPr>
          <p:cNvSpPr>
            <a:spLocks noGrp="1"/>
          </p:cNvSpPr>
          <p:nvPr>
            <p:ph type="title"/>
          </p:nvPr>
        </p:nvSpPr>
        <p:spPr>
          <a:xfrm>
            <a:off x="567047" y="-123837"/>
            <a:ext cx="10396882" cy="1151965"/>
          </a:xfrm>
        </p:spPr>
        <p:txBody>
          <a:bodyPr>
            <a:normAutofit/>
          </a:bodyPr>
          <a:lstStyle/>
          <a:p>
            <a:r>
              <a:rPr lang="en-US" sz="4400" b="1" dirty="0"/>
              <a:t>P</a:t>
            </a:r>
            <a:r>
              <a:rPr lang="en-US" sz="4400" b="1" cap="none" dirty="0"/>
              <a:t>rotein Binding study</a:t>
            </a:r>
            <a:endParaRPr lang="en-US" sz="4400" b="1" dirty="0"/>
          </a:p>
        </p:txBody>
      </p:sp>
      <p:sp>
        <p:nvSpPr>
          <p:cNvPr id="11" name="Rectangle 1">
            <a:extLst>
              <a:ext uri="{FF2B5EF4-FFF2-40B4-BE49-F238E27FC236}">
                <a16:creationId xmlns:a16="http://schemas.microsoft.com/office/drawing/2014/main" id="{16CABA40-E80D-709B-A401-B6F5F20F0E65}"/>
              </a:ext>
            </a:extLst>
          </p:cNvPr>
          <p:cNvSpPr>
            <a:spLocks noChangeArrowheads="1"/>
          </p:cNvSpPr>
          <p:nvPr/>
        </p:nvSpPr>
        <p:spPr bwMode="auto">
          <a:xfrm>
            <a:off x="4462951" y="792810"/>
            <a:ext cx="66484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3. Absorption spectral parameters of metal complexes with BSA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84D8F7A7-78B6-A008-F774-C57A6383195C}"/>
              </a:ext>
            </a:extLst>
          </p:cNvPr>
          <p:cNvSpPr txBox="1"/>
          <p:nvPr/>
        </p:nvSpPr>
        <p:spPr>
          <a:xfrm>
            <a:off x="186591" y="4215625"/>
            <a:ext cx="4261612" cy="1323439"/>
          </a:xfrm>
          <a:prstGeom prst="rect">
            <a:avLst/>
          </a:prstGeom>
          <a:noFill/>
        </p:spPr>
        <p:txBody>
          <a:bodyPr wrap="square" rtlCol="0">
            <a:spAutoFit/>
          </a:bodyPr>
          <a:lstStyle/>
          <a:p>
            <a:pPr algn="just"/>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Figure 3. Absorption spectra of BSA in Tris-HCl/NaCl buffer upon successive addition complexes at different of various concentrations.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Zn-Complex, (b) Mn-Complex, and (c) Piroxicam</a:t>
            </a:r>
          </a:p>
        </p:txBody>
      </p:sp>
      <p:graphicFrame>
        <p:nvGraphicFramePr>
          <p:cNvPr id="21" name="Table 20">
            <a:extLst>
              <a:ext uri="{FF2B5EF4-FFF2-40B4-BE49-F238E27FC236}">
                <a16:creationId xmlns:a16="http://schemas.microsoft.com/office/drawing/2014/main" id="{89995329-786F-C5E9-78B8-B63BDE766195}"/>
              </a:ext>
            </a:extLst>
          </p:cNvPr>
          <p:cNvGraphicFramePr>
            <a:graphicFrameLocks noGrp="1"/>
          </p:cNvGraphicFramePr>
          <p:nvPr>
            <p:extLst>
              <p:ext uri="{D42A27DB-BD31-4B8C-83A1-F6EECF244321}">
                <p14:modId xmlns:p14="http://schemas.microsoft.com/office/powerpoint/2010/main" val="346074886"/>
              </p:ext>
            </p:extLst>
          </p:nvPr>
        </p:nvGraphicFramePr>
        <p:xfrm>
          <a:off x="4492447" y="1145918"/>
          <a:ext cx="7052472" cy="3529413"/>
        </p:xfrm>
        <a:graphic>
          <a:graphicData uri="http://schemas.openxmlformats.org/drawingml/2006/table">
            <a:tbl>
              <a:tblPr firstRow="1" firstCol="1" bandRow="1">
                <a:tableStyleId>{5C22544A-7EE6-4342-B048-85BDC9FD1C3A}</a:tableStyleId>
              </a:tblPr>
              <a:tblGrid>
                <a:gridCol w="1182181">
                  <a:extLst>
                    <a:ext uri="{9D8B030D-6E8A-4147-A177-3AD203B41FA5}">
                      <a16:colId xmlns:a16="http://schemas.microsoft.com/office/drawing/2014/main" val="175480157"/>
                    </a:ext>
                  </a:extLst>
                </a:gridCol>
                <a:gridCol w="586587">
                  <a:extLst>
                    <a:ext uri="{9D8B030D-6E8A-4147-A177-3AD203B41FA5}">
                      <a16:colId xmlns:a16="http://schemas.microsoft.com/office/drawing/2014/main" val="1494347565"/>
                    </a:ext>
                  </a:extLst>
                </a:gridCol>
                <a:gridCol w="785953">
                  <a:extLst>
                    <a:ext uri="{9D8B030D-6E8A-4147-A177-3AD203B41FA5}">
                      <a16:colId xmlns:a16="http://schemas.microsoft.com/office/drawing/2014/main" val="787528698"/>
                    </a:ext>
                  </a:extLst>
                </a:gridCol>
                <a:gridCol w="611757">
                  <a:extLst>
                    <a:ext uri="{9D8B030D-6E8A-4147-A177-3AD203B41FA5}">
                      <a16:colId xmlns:a16="http://schemas.microsoft.com/office/drawing/2014/main" val="3476661666"/>
                    </a:ext>
                  </a:extLst>
                </a:gridCol>
                <a:gridCol w="1663009">
                  <a:extLst>
                    <a:ext uri="{9D8B030D-6E8A-4147-A177-3AD203B41FA5}">
                      <a16:colId xmlns:a16="http://schemas.microsoft.com/office/drawing/2014/main" val="2142827119"/>
                    </a:ext>
                  </a:extLst>
                </a:gridCol>
                <a:gridCol w="1464439">
                  <a:extLst>
                    <a:ext uri="{9D8B030D-6E8A-4147-A177-3AD203B41FA5}">
                      <a16:colId xmlns:a16="http://schemas.microsoft.com/office/drawing/2014/main" val="488354232"/>
                    </a:ext>
                  </a:extLst>
                </a:gridCol>
                <a:gridCol w="758546">
                  <a:extLst>
                    <a:ext uri="{9D8B030D-6E8A-4147-A177-3AD203B41FA5}">
                      <a16:colId xmlns:a16="http://schemas.microsoft.com/office/drawing/2014/main" val="153876586"/>
                    </a:ext>
                  </a:extLst>
                </a:gridCol>
              </a:tblGrid>
              <a:tr h="652310">
                <a:tc rowSpan="2">
                  <a:txBody>
                    <a:bodyPr/>
                    <a:lstStyle/>
                    <a:p>
                      <a:pPr marL="0" marR="0" algn="ctr">
                        <a:spcBef>
                          <a:spcPts val="0"/>
                        </a:spcBef>
                        <a:spcAft>
                          <a:spcPts val="0"/>
                        </a:spcAft>
                      </a:pPr>
                      <a:endParaRPr lang="en-US" sz="1800" dirty="0">
                        <a:effectLst/>
                      </a:endParaRPr>
                    </a:p>
                    <a:p>
                      <a:pPr marL="0" marR="0" algn="ctr">
                        <a:spcBef>
                          <a:spcPts val="0"/>
                        </a:spcBef>
                        <a:spcAft>
                          <a:spcPts val="0"/>
                        </a:spcAft>
                      </a:pPr>
                      <a:r>
                        <a:rPr lang="en-US" sz="1800" dirty="0">
                          <a:effectLst/>
                        </a:rPr>
                        <a:t>Complexes</a:t>
                      </a:r>
                    </a:p>
                    <a:p>
                      <a:pPr marL="0" marR="0" algn="ctr">
                        <a:spcBef>
                          <a:spcPts val="0"/>
                        </a:spcBef>
                        <a:spcAft>
                          <a:spcPts val="0"/>
                        </a:spcAft>
                      </a:pPr>
                      <a:r>
                        <a:rPr lang="en-US" sz="1800" dirty="0">
                          <a:effectLst/>
                          <a:highlight>
                            <a:srgbClr val="CCCCCC"/>
                          </a:highlight>
                        </a:rPr>
                        <a:t> </a:t>
                      </a:r>
                      <a:endParaRPr lang="en-US" sz="1800" dirty="0">
                        <a:effectLst/>
                        <a:highlight>
                          <a:srgbClr val="CCCCCC"/>
                        </a:highligh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endParaRPr lang="en-US" sz="1800" dirty="0">
                        <a:effectLst/>
                      </a:endParaRPr>
                    </a:p>
                    <a:p>
                      <a:pPr marL="0" marR="0" algn="ctr">
                        <a:spcBef>
                          <a:spcPts val="0"/>
                        </a:spcBef>
                        <a:spcAft>
                          <a:spcPts val="0"/>
                        </a:spcAft>
                      </a:pPr>
                      <a:r>
                        <a:rPr lang="en-US" sz="1800" dirty="0" err="1">
                          <a:effectLst/>
                        </a:rPr>
                        <a:t>λmax</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0"/>
                        </a:spcBef>
                        <a:spcAft>
                          <a:spcPts val="0"/>
                        </a:spcAft>
                      </a:pPr>
                      <a:endParaRPr lang="en-US" sz="1800" dirty="0">
                        <a:effectLst/>
                      </a:endParaRPr>
                    </a:p>
                    <a:p>
                      <a:pPr marL="0" marR="0" algn="ctr">
                        <a:spcBef>
                          <a:spcPts val="0"/>
                        </a:spcBef>
                        <a:spcAft>
                          <a:spcPts val="0"/>
                        </a:spcAft>
                      </a:pPr>
                      <a:r>
                        <a:rPr lang="en-US" sz="1800" dirty="0" err="1">
                          <a:effectLst/>
                        </a:rPr>
                        <a:t>Δλ</a:t>
                      </a:r>
                      <a:r>
                        <a:rPr lang="en-US" sz="1800" dirty="0">
                          <a:effectLst/>
                        </a:rPr>
                        <a:t> (nm)</a:t>
                      </a:r>
                    </a:p>
                    <a:p>
                      <a:pPr marL="0" marR="0" algn="ctr">
                        <a:spcBef>
                          <a:spcPts val="0"/>
                        </a:spcBef>
                        <a:spcAft>
                          <a:spcPts val="0"/>
                        </a:spcAft>
                      </a:pPr>
                      <a:r>
                        <a:rPr lang="en-US" sz="1800" kern="1800" dirty="0">
                          <a:effectLst/>
                          <a:highlight>
                            <a:srgbClr val="CCCCCC"/>
                          </a:highlight>
                        </a:rPr>
                        <a:t> </a:t>
                      </a:r>
                      <a:endParaRPr lang="en-US" sz="1800" dirty="0">
                        <a:effectLst/>
                        <a:highlight>
                          <a:srgbClr val="CCCCCC"/>
                        </a:highlight>
                        <a:latin typeface="Calibri" panose="020F0502020204030204" pitchFamily="34" charset="0"/>
                        <a:cs typeface="Times New Roman" panose="02020603050405020304" pitchFamily="18" charset="0"/>
                      </a:endParaRPr>
                    </a:p>
                  </a:txBody>
                  <a:tcPr marL="68580" marR="68580" marT="0" marB="0"/>
                </a:tc>
                <a:tc rowSpan="2">
                  <a:txBody>
                    <a:bodyPr/>
                    <a:lstStyle/>
                    <a:p>
                      <a:pPr marL="0" marR="0" algn="ctr">
                        <a:spcBef>
                          <a:spcPts val="0"/>
                        </a:spcBef>
                        <a:spcAft>
                          <a:spcPts val="0"/>
                        </a:spcAft>
                      </a:pPr>
                      <a:endParaRPr lang="en-US" sz="1800" dirty="0">
                        <a:effectLst/>
                      </a:endParaRPr>
                    </a:p>
                    <a:p>
                      <a:pPr marL="0" marR="0" algn="ctr">
                        <a:spcBef>
                          <a:spcPts val="0"/>
                        </a:spcBef>
                        <a:spcAft>
                          <a:spcPts val="0"/>
                        </a:spcAft>
                      </a:pPr>
                      <a:r>
                        <a:rPr lang="en-US" sz="1800" dirty="0" err="1">
                          <a:effectLst/>
                        </a:rPr>
                        <a:t>Hyperchromism</a:t>
                      </a:r>
                      <a:r>
                        <a:rPr lang="en-US" sz="1800" dirty="0">
                          <a:effectLst/>
                        </a:rPr>
                        <a:t> (%H)</a:t>
                      </a:r>
                    </a:p>
                    <a:p>
                      <a:pPr marL="0" marR="0" algn="ctr">
                        <a:spcBef>
                          <a:spcPts val="0"/>
                        </a:spcBef>
                        <a:spcAft>
                          <a:spcPts val="0"/>
                        </a:spcAft>
                      </a:pPr>
                      <a:r>
                        <a:rPr lang="en-US" sz="1800" kern="1800" dirty="0">
                          <a:effectLst/>
                          <a:highlight>
                            <a:srgbClr val="CCCCCC"/>
                          </a:highlight>
                        </a:rPr>
                        <a:t> </a:t>
                      </a:r>
                      <a:endParaRPr lang="en-US" sz="1800" dirty="0">
                        <a:effectLst/>
                        <a:highlight>
                          <a:srgbClr val="CCCCCC"/>
                        </a:highlight>
                        <a:latin typeface="Calibri" panose="020F0502020204030204" pitchFamily="34" charset="0"/>
                        <a:cs typeface="Times New Roman" panose="02020603050405020304" pitchFamily="18" charset="0"/>
                      </a:endParaRPr>
                    </a:p>
                  </a:txBody>
                  <a:tcPr marL="68580" marR="68580" marT="0" marB="0"/>
                </a:tc>
                <a:tc rowSpan="2">
                  <a:txBody>
                    <a:bodyPr/>
                    <a:lstStyle/>
                    <a:p>
                      <a:pPr marL="0" marR="0" algn="ctr">
                        <a:spcBef>
                          <a:spcPts val="0"/>
                        </a:spcBef>
                        <a:spcAft>
                          <a:spcPts val="0"/>
                        </a:spcAft>
                      </a:pPr>
                      <a:endParaRPr lang="en-US" sz="1800" dirty="0">
                        <a:effectLst/>
                      </a:endParaRPr>
                    </a:p>
                    <a:p>
                      <a:pPr marL="0" marR="0" algn="ctr">
                        <a:spcBef>
                          <a:spcPts val="0"/>
                        </a:spcBef>
                        <a:spcAft>
                          <a:spcPts val="0"/>
                        </a:spcAft>
                      </a:pPr>
                      <a:r>
                        <a:rPr lang="en-US" sz="1800" dirty="0">
                          <a:effectLst/>
                        </a:rPr>
                        <a:t>Binding constant (</a:t>
                      </a:r>
                      <a:r>
                        <a:rPr lang="en-US" sz="1800" dirty="0" err="1">
                          <a:effectLst/>
                        </a:rPr>
                        <a:t>K</a:t>
                      </a:r>
                      <a:r>
                        <a:rPr lang="en-US" sz="1800" baseline="-25000" dirty="0" err="1">
                          <a:effectLst/>
                        </a:rPr>
                        <a:t>b</a:t>
                      </a:r>
                      <a:r>
                        <a:rPr lang="en-US" sz="1800" dirty="0">
                          <a:effectLst/>
                        </a:rPr>
                        <a:t>)</a:t>
                      </a:r>
                    </a:p>
                    <a:p>
                      <a:pPr marL="0" marR="0" algn="ctr">
                        <a:spcBef>
                          <a:spcPts val="0"/>
                        </a:spcBef>
                        <a:spcAft>
                          <a:spcPts val="0"/>
                        </a:spcAft>
                      </a:pPr>
                      <a:r>
                        <a:rPr lang="en-US" sz="1800" kern="1800" dirty="0">
                          <a:effectLst/>
                          <a:highlight>
                            <a:srgbClr val="CCCCCC"/>
                          </a:highlight>
                        </a:rPr>
                        <a:t> </a:t>
                      </a:r>
                      <a:endParaRPr lang="en-US" sz="1800" dirty="0">
                        <a:effectLst/>
                        <a:highlight>
                          <a:srgbClr val="CCCCCC"/>
                        </a:highlight>
                        <a:latin typeface="Calibri" panose="020F0502020204030204" pitchFamily="34" charset="0"/>
                        <a:cs typeface="Times New Roman" panose="02020603050405020304" pitchFamily="18" charset="0"/>
                      </a:endParaRPr>
                    </a:p>
                  </a:txBody>
                  <a:tcPr marL="68580" marR="68580" marT="0" marB="0"/>
                </a:tc>
                <a:tc rowSpan="2">
                  <a:txBody>
                    <a:bodyPr/>
                    <a:lstStyle/>
                    <a:p>
                      <a:pPr marL="0" marR="0" algn="ctr">
                        <a:spcBef>
                          <a:spcPts val="0"/>
                        </a:spcBef>
                        <a:spcAft>
                          <a:spcPts val="0"/>
                        </a:spcAft>
                      </a:pPr>
                      <a:endParaRPr lang="en-US" sz="1800" dirty="0">
                        <a:effectLst/>
                      </a:endParaRPr>
                    </a:p>
                    <a:p>
                      <a:pPr marL="0" marR="0" algn="ctr">
                        <a:spcBef>
                          <a:spcPts val="0"/>
                        </a:spcBef>
                        <a:spcAft>
                          <a:spcPts val="0"/>
                        </a:spcAft>
                      </a:pPr>
                      <a:r>
                        <a:rPr lang="en-US" sz="1800" dirty="0">
                          <a:effectLst/>
                        </a:rPr>
                        <a:t>ΔG (KJ mol</a:t>
                      </a:r>
                      <a:r>
                        <a:rPr lang="en-US" sz="1800" baseline="30000" dirty="0">
                          <a:effectLst/>
                        </a:rPr>
                        <a:t>-1</a:t>
                      </a:r>
                      <a:r>
                        <a:rPr lang="en-US" sz="1800" dirty="0">
                          <a:effectLst/>
                        </a:rPr>
                        <a:t>)</a:t>
                      </a:r>
                    </a:p>
                    <a:p>
                      <a:pPr marL="0" marR="0" algn="ctr">
                        <a:spcBef>
                          <a:spcPts val="0"/>
                        </a:spcBef>
                        <a:spcAft>
                          <a:spcPts val="0"/>
                        </a:spcAft>
                      </a:pPr>
                      <a:r>
                        <a:rPr lang="en-US" sz="1800" kern="1800" dirty="0">
                          <a:effectLst/>
                          <a:highlight>
                            <a:srgbClr val="CCCCCC"/>
                          </a:highlight>
                        </a:rPr>
                        <a:t> </a:t>
                      </a:r>
                      <a:endParaRPr lang="en-US" sz="1800" dirty="0">
                        <a:effectLst/>
                        <a:highlight>
                          <a:srgbClr val="CCCCCC"/>
                        </a:highligh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4633772"/>
                  </a:ext>
                </a:extLst>
              </a:tr>
              <a:tr h="860295">
                <a:tc vMerge="1">
                  <a:txBody>
                    <a:bodyPr/>
                    <a:lstStyle/>
                    <a:p>
                      <a:endParaRPr dirty="0"/>
                    </a:p>
                  </a:txBody>
                  <a:tcPr marL="68580" marR="68580" marT="0" marB="0"/>
                </a:tc>
                <a:tc>
                  <a:txBody>
                    <a:bodyPr/>
                    <a:lstStyle/>
                    <a:p>
                      <a:pPr marL="0" marR="0" algn="ctr">
                        <a:spcBef>
                          <a:spcPts val="0"/>
                        </a:spcBef>
                        <a:spcAft>
                          <a:spcPts val="0"/>
                        </a:spcAft>
                      </a:pPr>
                      <a:r>
                        <a:rPr lang="en-US" sz="1800" b="1" dirty="0">
                          <a:effectLst/>
                        </a:rPr>
                        <a:t>Free</a:t>
                      </a:r>
                    </a:p>
                  </a:txBody>
                  <a:tcPr marL="68580" marR="68580" marT="0" marB="0">
                    <a:solidFill>
                      <a:schemeClr val="accent1">
                        <a:lumMod val="20000"/>
                        <a:lumOff val="80000"/>
                      </a:schemeClr>
                    </a:solidFill>
                  </a:tcPr>
                </a:tc>
                <a:tc>
                  <a:txBody>
                    <a:bodyPr/>
                    <a:lstStyle/>
                    <a:p>
                      <a:pPr marL="0" marR="0" algn="ctr">
                        <a:spcBef>
                          <a:spcPts val="0"/>
                        </a:spcBef>
                        <a:spcAft>
                          <a:spcPts val="0"/>
                        </a:spcAft>
                      </a:pPr>
                      <a:r>
                        <a:rPr lang="en-US" sz="1800" b="1" dirty="0">
                          <a:effectLst/>
                        </a:rPr>
                        <a:t>Bound</a:t>
                      </a:r>
                    </a:p>
                    <a:p>
                      <a:pPr marL="0" marR="0" algn="ctr">
                        <a:spcBef>
                          <a:spcPts val="0"/>
                        </a:spcBef>
                        <a:spcAft>
                          <a:spcPts val="0"/>
                        </a:spcAft>
                      </a:pPr>
                      <a:endParaRPr lang="en-US" sz="1800" b="1" dirty="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vMerge="1">
                  <a:txBody>
                    <a:bodyPr/>
                    <a:lstStyle/>
                    <a:p>
                      <a:endParaRPr dirty="0"/>
                    </a:p>
                  </a:txBody>
                  <a:tcPr marL="68580" marR="68580" marT="0" marB="0"/>
                </a:tc>
                <a:tc vMerge="1">
                  <a:txBody>
                    <a:bodyPr/>
                    <a:lstStyle/>
                    <a:p>
                      <a:endParaRPr dirty="0"/>
                    </a:p>
                  </a:txBody>
                  <a:tcPr marL="68580" marR="68580" marT="0" marB="0"/>
                </a:tc>
                <a:tc vMerge="1">
                  <a:txBody>
                    <a:bodyPr/>
                    <a:lstStyle/>
                    <a:p>
                      <a:endParaRPr dirty="0"/>
                    </a:p>
                  </a:txBody>
                  <a:tcPr marL="68580" marR="68580" marT="0" marB="0"/>
                </a:tc>
                <a:tc vMerge="1">
                  <a:txBody>
                    <a:bodyPr/>
                    <a:lstStyle/>
                    <a:p>
                      <a:endParaRPr dirty="0"/>
                    </a:p>
                  </a:txBody>
                  <a:tcPr marL="68580" marR="68580" marT="0" marB="0"/>
                </a:tc>
                <a:extLst>
                  <a:ext uri="{0D108BD9-81ED-4DB2-BD59-A6C34878D82A}">
                    <a16:rowId xmlns:a16="http://schemas.microsoft.com/office/drawing/2014/main" val="2003132682"/>
                  </a:ext>
                </a:extLst>
              </a:tr>
              <a:tr h="756303">
                <a:tc>
                  <a:txBody>
                    <a:bodyPr/>
                    <a:lstStyle/>
                    <a:p>
                      <a:pPr marL="0" marR="0">
                        <a:spcBef>
                          <a:spcPts val="0"/>
                        </a:spcBef>
                        <a:spcAft>
                          <a:spcPts val="0"/>
                        </a:spcAft>
                      </a:pPr>
                      <a:r>
                        <a:rPr lang="en-US" sz="1800">
                          <a:effectLst/>
                        </a:rPr>
                        <a:t>Zn-Complex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283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75.9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0.24 ×10</a:t>
                      </a:r>
                      <a:r>
                        <a:rPr lang="en-US" sz="1800" baseline="30000" dirty="0">
                          <a:effectLst/>
                        </a:rPr>
                        <a:t>4</a:t>
                      </a:r>
                      <a:r>
                        <a:rPr lang="en-US" sz="1800" dirty="0">
                          <a:effectLst/>
                        </a:rPr>
                        <a:t> M</a:t>
                      </a:r>
                      <a:r>
                        <a:rPr lang="en-US" sz="1800" baseline="300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-19.6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0448801"/>
                  </a:ext>
                </a:extLst>
              </a:tr>
              <a:tr h="756303">
                <a:tc>
                  <a:txBody>
                    <a:bodyPr/>
                    <a:lstStyle/>
                    <a:p>
                      <a:pPr marL="0" marR="0">
                        <a:spcBef>
                          <a:spcPts val="0"/>
                        </a:spcBef>
                        <a:spcAft>
                          <a:spcPts val="0"/>
                        </a:spcAft>
                      </a:pPr>
                      <a:r>
                        <a:rPr lang="en-US" sz="1800" dirty="0">
                          <a:effectLst/>
                        </a:rPr>
                        <a:t>Mn-Complex</a:t>
                      </a:r>
                    </a:p>
                  </a:txBody>
                  <a:tcPr marL="68580" marR="68580" marT="0" marB="0"/>
                </a:tc>
                <a:tc>
                  <a:txBody>
                    <a:bodyPr/>
                    <a:lstStyle/>
                    <a:p>
                      <a:pPr marL="0" marR="0" algn="ctr">
                        <a:spcBef>
                          <a:spcPts val="0"/>
                        </a:spcBef>
                        <a:spcAft>
                          <a:spcPts val="0"/>
                        </a:spcAft>
                      </a:pPr>
                      <a:r>
                        <a:rPr lang="en-US" sz="1800" dirty="0">
                          <a:effectLst/>
                        </a:rPr>
                        <a:t>277</a:t>
                      </a:r>
                    </a:p>
                  </a:txBody>
                  <a:tcPr marL="68580" marR="68580" marT="0" marB="0"/>
                </a:tc>
                <a:tc>
                  <a:txBody>
                    <a:bodyPr/>
                    <a:lstStyle/>
                    <a:p>
                      <a:pPr marL="0" marR="0" algn="ctr">
                        <a:spcBef>
                          <a:spcPts val="0"/>
                        </a:spcBef>
                        <a:spcAft>
                          <a:spcPts val="0"/>
                        </a:spcAft>
                      </a:pPr>
                      <a:r>
                        <a:rPr lang="en-US" sz="1800" dirty="0">
                          <a:effectLst/>
                        </a:rPr>
                        <a:t>284</a:t>
                      </a:r>
                    </a:p>
                  </a:txBody>
                  <a:tcPr marL="68580" marR="68580" marT="0" marB="0"/>
                </a:tc>
                <a:tc>
                  <a:txBody>
                    <a:bodyPr/>
                    <a:lstStyle/>
                    <a:p>
                      <a:pPr marL="0" marR="0" algn="ctr">
                        <a:spcBef>
                          <a:spcPts val="0"/>
                        </a:spcBef>
                        <a:spcAft>
                          <a:spcPts val="0"/>
                        </a:spcAft>
                      </a:pPr>
                      <a:r>
                        <a:rPr lang="en-US" sz="1800" dirty="0">
                          <a:effectLst/>
                        </a:rPr>
                        <a:t>07</a:t>
                      </a:r>
                    </a:p>
                  </a:txBody>
                  <a:tcPr marL="68580" marR="68580" marT="0" marB="0"/>
                </a:tc>
                <a:tc>
                  <a:txBody>
                    <a:bodyPr/>
                    <a:lstStyle/>
                    <a:p>
                      <a:pPr marL="0" marR="0" algn="ctr">
                        <a:spcBef>
                          <a:spcPts val="0"/>
                        </a:spcBef>
                        <a:spcAft>
                          <a:spcPts val="0"/>
                        </a:spcAft>
                      </a:pPr>
                      <a:r>
                        <a:rPr lang="en-US" sz="1800" dirty="0">
                          <a:effectLst/>
                        </a:rPr>
                        <a:t>73.0</a:t>
                      </a:r>
                    </a:p>
                  </a:txBody>
                  <a:tcPr marL="68580" marR="68580" marT="0" marB="0"/>
                </a:tc>
                <a:tc>
                  <a:txBody>
                    <a:bodyPr/>
                    <a:lstStyle/>
                    <a:p>
                      <a:pPr marL="0" marR="0" algn="ctr">
                        <a:spcBef>
                          <a:spcPts val="0"/>
                        </a:spcBef>
                        <a:spcAft>
                          <a:spcPts val="0"/>
                        </a:spcAft>
                      </a:pPr>
                      <a:r>
                        <a:rPr lang="en-US" sz="1800" dirty="0">
                          <a:effectLst/>
                        </a:rPr>
                        <a:t>0.36 ×10</a:t>
                      </a:r>
                      <a:r>
                        <a:rPr lang="en-US" sz="1800" baseline="30000" dirty="0">
                          <a:effectLst/>
                        </a:rPr>
                        <a:t>4</a:t>
                      </a:r>
                      <a:r>
                        <a:rPr lang="en-US" sz="1800" dirty="0">
                          <a:effectLst/>
                        </a:rPr>
                        <a:t> M</a:t>
                      </a:r>
                      <a:r>
                        <a:rPr lang="en-US" sz="1800" baseline="30000" dirty="0">
                          <a:effectLst/>
                        </a:rPr>
                        <a:t>-1</a:t>
                      </a:r>
                      <a:endParaRPr lang="en-US" sz="1800" dirty="0">
                        <a:effectLst/>
                        <a:highlight>
                          <a:srgbClr val="CCCCCC"/>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-20.64</a:t>
                      </a:r>
                    </a:p>
                  </a:txBody>
                  <a:tcPr marL="68580" marR="68580" marT="0" marB="0"/>
                </a:tc>
                <a:extLst>
                  <a:ext uri="{0D108BD9-81ED-4DB2-BD59-A6C34878D82A}">
                    <a16:rowId xmlns:a16="http://schemas.microsoft.com/office/drawing/2014/main" val="3680744855"/>
                  </a:ext>
                </a:extLst>
              </a:tr>
              <a:tr h="504202">
                <a:tc>
                  <a:txBody>
                    <a:bodyPr/>
                    <a:lstStyle/>
                    <a:p>
                      <a:pPr marL="0" marR="0">
                        <a:spcBef>
                          <a:spcPts val="0"/>
                        </a:spcBef>
                        <a:spcAft>
                          <a:spcPts val="0"/>
                        </a:spcAft>
                      </a:pPr>
                      <a:r>
                        <a:rPr lang="en-US" sz="1800">
                          <a:effectLst/>
                        </a:rPr>
                        <a:t>Piroxicam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277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277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0.22 ×10</a:t>
                      </a:r>
                      <a:r>
                        <a:rPr lang="en-US" sz="1800" baseline="30000">
                          <a:effectLst/>
                        </a:rPr>
                        <a:t>4</a:t>
                      </a:r>
                      <a:r>
                        <a:rPr lang="en-US" sz="1800">
                          <a:effectLst/>
                        </a:rPr>
                        <a:t> M</a:t>
                      </a:r>
                      <a:r>
                        <a:rPr lang="en-US" sz="1800" baseline="30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-19.4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0229669"/>
                  </a:ext>
                </a:extLst>
              </a:tr>
            </a:tbl>
          </a:graphicData>
        </a:graphic>
      </p:graphicFrame>
      <p:pic>
        <p:nvPicPr>
          <p:cNvPr id="26" name="Picture 25">
            <a:extLst>
              <a:ext uri="{FF2B5EF4-FFF2-40B4-BE49-F238E27FC236}">
                <a16:creationId xmlns:a16="http://schemas.microsoft.com/office/drawing/2014/main" id="{13D67A6C-85EC-D069-8426-A1870D872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91" y="984533"/>
            <a:ext cx="4173124" cy="3260695"/>
          </a:xfrm>
          <a:prstGeom prst="rect">
            <a:avLst/>
          </a:prstGeom>
        </p:spPr>
      </p:pic>
    </p:spTree>
    <p:extLst>
      <p:ext uri="{BB962C8B-B14F-4D97-AF65-F5344CB8AC3E}">
        <p14:creationId xmlns:p14="http://schemas.microsoft.com/office/powerpoint/2010/main" val="104577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E934-9B79-4D45-8971-C410721A9A49}"/>
              </a:ext>
            </a:extLst>
          </p:cNvPr>
          <p:cNvSpPr>
            <a:spLocks noGrp="1"/>
          </p:cNvSpPr>
          <p:nvPr>
            <p:ph type="title"/>
          </p:nvPr>
        </p:nvSpPr>
        <p:spPr>
          <a:xfrm>
            <a:off x="685800" y="331450"/>
            <a:ext cx="10396882" cy="1151965"/>
          </a:xfrm>
        </p:spPr>
        <p:txBody>
          <a:bodyPr>
            <a:normAutofit/>
          </a:bodyPr>
          <a:lstStyle/>
          <a:p>
            <a:r>
              <a:rPr lang="en-US" sz="4400" b="1" cap="none" dirty="0"/>
              <a:t>DNA Binding Study</a:t>
            </a:r>
          </a:p>
        </p:txBody>
      </p:sp>
      <p:pic>
        <p:nvPicPr>
          <p:cNvPr id="5" name="Content Placeholder 4">
            <a:extLst>
              <a:ext uri="{FF2B5EF4-FFF2-40B4-BE49-F238E27FC236}">
                <a16:creationId xmlns:a16="http://schemas.microsoft.com/office/drawing/2014/main" id="{4A7DCBAF-DA8F-8107-D49D-B665416EF1E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602" y="1324403"/>
            <a:ext cx="5778746" cy="3011129"/>
          </a:xfrm>
        </p:spPr>
      </p:pic>
      <p:graphicFrame>
        <p:nvGraphicFramePr>
          <p:cNvPr id="8" name="Table 7">
            <a:extLst>
              <a:ext uri="{FF2B5EF4-FFF2-40B4-BE49-F238E27FC236}">
                <a16:creationId xmlns:a16="http://schemas.microsoft.com/office/drawing/2014/main" id="{60F3C5B9-9205-9857-6027-11FAA5106581}"/>
              </a:ext>
            </a:extLst>
          </p:cNvPr>
          <p:cNvGraphicFramePr>
            <a:graphicFrameLocks noGrp="1"/>
          </p:cNvGraphicFramePr>
          <p:nvPr>
            <p:extLst>
              <p:ext uri="{D42A27DB-BD31-4B8C-83A1-F6EECF244321}">
                <p14:modId xmlns:p14="http://schemas.microsoft.com/office/powerpoint/2010/main" val="3362116286"/>
              </p:ext>
            </p:extLst>
          </p:nvPr>
        </p:nvGraphicFramePr>
        <p:xfrm>
          <a:off x="6037008" y="1807252"/>
          <a:ext cx="5492885" cy="2534117"/>
        </p:xfrm>
        <a:graphic>
          <a:graphicData uri="http://schemas.openxmlformats.org/drawingml/2006/table">
            <a:tbl>
              <a:tblPr firstRow="1" firstCol="1" bandRow="1">
                <a:tableStyleId>{5C22544A-7EE6-4342-B048-85BDC9FD1C3A}</a:tableStyleId>
              </a:tblPr>
              <a:tblGrid>
                <a:gridCol w="1223977">
                  <a:extLst>
                    <a:ext uri="{9D8B030D-6E8A-4147-A177-3AD203B41FA5}">
                      <a16:colId xmlns:a16="http://schemas.microsoft.com/office/drawing/2014/main" val="1963279700"/>
                    </a:ext>
                  </a:extLst>
                </a:gridCol>
                <a:gridCol w="706881">
                  <a:extLst>
                    <a:ext uri="{9D8B030D-6E8A-4147-A177-3AD203B41FA5}">
                      <a16:colId xmlns:a16="http://schemas.microsoft.com/office/drawing/2014/main" val="305688636"/>
                    </a:ext>
                  </a:extLst>
                </a:gridCol>
                <a:gridCol w="706881">
                  <a:extLst>
                    <a:ext uri="{9D8B030D-6E8A-4147-A177-3AD203B41FA5}">
                      <a16:colId xmlns:a16="http://schemas.microsoft.com/office/drawing/2014/main" val="4047317420"/>
                    </a:ext>
                  </a:extLst>
                </a:gridCol>
                <a:gridCol w="711084">
                  <a:extLst>
                    <a:ext uri="{9D8B030D-6E8A-4147-A177-3AD203B41FA5}">
                      <a16:colId xmlns:a16="http://schemas.microsoft.com/office/drawing/2014/main" val="3702439919"/>
                    </a:ext>
                  </a:extLst>
                </a:gridCol>
                <a:gridCol w="711084">
                  <a:extLst>
                    <a:ext uri="{9D8B030D-6E8A-4147-A177-3AD203B41FA5}">
                      <a16:colId xmlns:a16="http://schemas.microsoft.com/office/drawing/2014/main" val="2630487342"/>
                    </a:ext>
                  </a:extLst>
                </a:gridCol>
                <a:gridCol w="716489">
                  <a:extLst>
                    <a:ext uri="{9D8B030D-6E8A-4147-A177-3AD203B41FA5}">
                      <a16:colId xmlns:a16="http://schemas.microsoft.com/office/drawing/2014/main" val="9783004"/>
                    </a:ext>
                  </a:extLst>
                </a:gridCol>
                <a:gridCol w="716489">
                  <a:extLst>
                    <a:ext uri="{9D8B030D-6E8A-4147-A177-3AD203B41FA5}">
                      <a16:colId xmlns:a16="http://schemas.microsoft.com/office/drawing/2014/main" val="3034047473"/>
                    </a:ext>
                  </a:extLst>
                </a:gridCol>
              </a:tblGrid>
              <a:tr h="312817">
                <a:tc rowSpan="3">
                  <a:txBody>
                    <a:bodyPr/>
                    <a:lstStyle/>
                    <a:p>
                      <a:pPr marL="0" marR="0">
                        <a:spcBef>
                          <a:spcPts val="0"/>
                        </a:spcBef>
                        <a:spcAft>
                          <a:spcPts val="0"/>
                        </a:spcAft>
                        <a:tabLst>
                          <a:tab pos="3302000" algn="l"/>
                        </a:tabLst>
                      </a:pPr>
                      <a:r>
                        <a:rPr lang="en-US" sz="1800" dirty="0">
                          <a:effectLst/>
                        </a:rPr>
                        <a:t>Complexes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6">
                  <a:txBody>
                    <a:bodyPr/>
                    <a:lstStyle/>
                    <a:p>
                      <a:pPr marL="0" marR="0" algn="ctr">
                        <a:spcBef>
                          <a:spcPts val="0"/>
                        </a:spcBef>
                        <a:spcAft>
                          <a:spcPts val="0"/>
                        </a:spcAft>
                        <a:tabLst>
                          <a:tab pos="3302000" algn="l"/>
                        </a:tabLst>
                      </a:pPr>
                      <a:r>
                        <a:rPr lang="en-US" sz="1800" b="1" dirty="0">
                          <a:effectLst/>
                        </a:rPr>
                        <a:t>% Inhibition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6925815"/>
                  </a:ext>
                </a:extLst>
              </a:tr>
              <a:tr h="308575">
                <a:tc vMerge="1">
                  <a:txBody>
                    <a:bodyPr/>
                    <a:lstStyle/>
                    <a:p>
                      <a:endParaRPr lang="en-US"/>
                    </a:p>
                  </a:txBody>
                  <a:tcPr/>
                </a:tc>
                <a:tc gridSpan="6">
                  <a:txBody>
                    <a:bodyPr/>
                    <a:lstStyle/>
                    <a:p>
                      <a:pPr marL="0" marR="0" algn="ctr">
                        <a:spcBef>
                          <a:spcPts val="0"/>
                        </a:spcBef>
                        <a:spcAft>
                          <a:spcPts val="0"/>
                        </a:spcAft>
                        <a:tabLst>
                          <a:tab pos="3302000" algn="l"/>
                        </a:tabLst>
                      </a:pPr>
                      <a:r>
                        <a:rPr lang="en-US" sz="2000" b="1" dirty="0"/>
                        <a:t>Ratio (</a:t>
                      </a:r>
                      <a:r>
                        <a:rPr lang="en-US" sz="2000" b="1" dirty="0" err="1"/>
                        <a:t>DNA:Complex</a:t>
                      </a:r>
                      <a:r>
                        <a:rPr lang="en-US" sz="2000" b="1" dirty="0"/>
                        <a:t>)</a:t>
                      </a:r>
                    </a:p>
                  </a:txBody>
                  <a:tcPr marL="68580" marR="68580" marT="0" marB="0">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72989871"/>
                  </a:ext>
                </a:extLst>
              </a:tr>
              <a:tr h="506870">
                <a:tc vMerge="1">
                  <a:txBody>
                    <a:bodyPr/>
                    <a:lstStyle/>
                    <a:p>
                      <a:endParaRPr lang="en-US"/>
                    </a:p>
                  </a:txBody>
                  <a:tcPr/>
                </a:tc>
                <a:tc>
                  <a:txBody>
                    <a:bodyPr/>
                    <a:lstStyle/>
                    <a:p>
                      <a:pPr marL="0" marR="0" algn="ctr">
                        <a:spcBef>
                          <a:spcPts val="0"/>
                        </a:spcBef>
                        <a:spcAft>
                          <a:spcPts val="0"/>
                        </a:spcAft>
                        <a:tabLst>
                          <a:tab pos="3302000" algn="l"/>
                        </a:tabLst>
                      </a:pPr>
                      <a:r>
                        <a:rPr lang="en-US" sz="2000" b="1" dirty="0"/>
                        <a:t>1:4</a:t>
                      </a:r>
                    </a:p>
                  </a:txBody>
                  <a:tcPr marL="68580" marR="68580" marT="0" marB="0">
                    <a:solidFill>
                      <a:schemeClr val="accent1">
                        <a:lumMod val="20000"/>
                        <a:lumOff val="80000"/>
                      </a:schemeClr>
                    </a:solidFill>
                  </a:tcPr>
                </a:tc>
                <a:tc>
                  <a:txBody>
                    <a:bodyPr/>
                    <a:lstStyle/>
                    <a:p>
                      <a:pPr marL="0" marR="0" algn="ctr">
                        <a:spcBef>
                          <a:spcPts val="0"/>
                        </a:spcBef>
                        <a:spcAft>
                          <a:spcPts val="0"/>
                        </a:spcAft>
                        <a:tabLst>
                          <a:tab pos="3302000" algn="l"/>
                        </a:tabLst>
                      </a:pPr>
                      <a:r>
                        <a:rPr lang="en-US" sz="2000" b="1" dirty="0"/>
                        <a:t>1:6</a:t>
                      </a:r>
                    </a:p>
                  </a:txBody>
                  <a:tcPr marL="68580" marR="68580" marT="0" marB="0">
                    <a:solidFill>
                      <a:schemeClr val="accent1">
                        <a:lumMod val="20000"/>
                        <a:lumOff val="80000"/>
                      </a:schemeClr>
                    </a:solidFill>
                  </a:tcPr>
                </a:tc>
                <a:tc>
                  <a:txBody>
                    <a:bodyPr/>
                    <a:lstStyle/>
                    <a:p>
                      <a:pPr marL="0" marR="0" algn="ctr">
                        <a:spcBef>
                          <a:spcPts val="0"/>
                        </a:spcBef>
                        <a:spcAft>
                          <a:spcPts val="0"/>
                        </a:spcAft>
                        <a:tabLst>
                          <a:tab pos="3302000" algn="l"/>
                        </a:tabLst>
                      </a:pPr>
                      <a:r>
                        <a:rPr lang="en-US" sz="2000" b="1" dirty="0"/>
                        <a:t>1:8</a:t>
                      </a:r>
                    </a:p>
                  </a:txBody>
                  <a:tcPr marL="68580" marR="68580" marT="0" marB="0">
                    <a:solidFill>
                      <a:schemeClr val="accent1">
                        <a:lumMod val="20000"/>
                        <a:lumOff val="80000"/>
                      </a:schemeClr>
                    </a:solidFill>
                  </a:tcPr>
                </a:tc>
                <a:tc>
                  <a:txBody>
                    <a:bodyPr/>
                    <a:lstStyle/>
                    <a:p>
                      <a:pPr marL="0" marR="0" algn="ctr">
                        <a:spcBef>
                          <a:spcPts val="0"/>
                        </a:spcBef>
                        <a:spcAft>
                          <a:spcPts val="0"/>
                        </a:spcAft>
                        <a:tabLst>
                          <a:tab pos="3302000" algn="l"/>
                        </a:tabLst>
                      </a:pPr>
                      <a:r>
                        <a:rPr lang="en-US" sz="2000" b="1" dirty="0"/>
                        <a:t>1:10</a:t>
                      </a:r>
                    </a:p>
                  </a:txBody>
                  <a:tcPr marL="68580" marR="68580" marT="0" marB="0">
                    <a:solidFill>
                      <a:schemeClr val="accent1">
                        <a:lumMod val="20000"/>
                        <a:lumOff val="80000"/>
                      </a:schemeClr>
                    </a:solidFill>
                  </a:tcPr>
                </a:tc>
                <a:tc>
                  <a:txBody>
                    <a:bodyPr/>
                    <a:lstStyle/>
                    <a:p>
                      <a:pPr marL="0" marR="0" algn="ctr">
                        <a:spcBef>
                          <a:spcPts val="0"/>
                        </a:spcBef>
                        <a:spcAft>
                          <a:spcPts val="0"/>
                        </a:spcAft>
                        <a:tabLst>
                          <a:tab pos="3302000" algn="l"/>
                        </a:tabLst>
                      </a:pPr>
                      <a:r>
                        <a:rPr lang="en-US" sz="2000" b="1" dirty="0"/>
                        <a:t>1:15</a:t>
                      </a:r>
                    </a:p>
                  </a:txBody>
                  <a:tcPr marL="68580" marR="68580" marT="0" marB="0">
                    <a:solidFill>
                      <a:schemeClr val="accent1">
                        <a:lumMod val="20000"/>
                        <a:lumOff val="80000"/>
                      </a:schemeClr>
                    </a:solidFill>
                  </a:tcPr>
                </a:tc>
                <a:tc>
                  <a:txBody>
                    <a:bodyPr/>
                    <a:lstStyle/>
                    <a:p>
                      <a:pPr marL="0" marR="0" algn="ctr">
                        <a:spcBef>
                          <a:spcPts val="0"/>
                        </a:spcBef>
                        <a:spcAft>
                          <a:spcPts val="0"/>
                        </a:spcAft>
                        <a:tabLst>
                          <a:tab pos="3302000" algn="l"/>
                        </a:tabLst>
                      </a:pPr>
                      <a:r>
                        <a:rPr lang="en-US" dirty="0"/>
                        <a:t>1:20</a:t>
                      </a:r>
                    </a:p>
                  </a:txBody>
                  <a:tcPr marL="68580" marR="68580" marT="0" marB="0">
                    <a:solidFill>
                      <a:schemeClr val="accent1">
                        <a:lumMod val="20000"/>
                        <a:lumOff val="80000"/>
                      </a:schemeClr>
                    </a:solidFill>
                  </a:tcPr>
                </a:tc>
                <a:extLst>
                  <a:ext uri="{0D108BD9-81ED-4DB2-BD59-A6C34878D82A}">
                    <a16:rowId xmlns:a16="http://schemas.microsoft.com/office/drawing/2014/main" val="2727747006"/>
                  </a:ext>
                </a:extLst>
              </a:tr>
              <a:tr h="308575">
                <a:tc>
                  <a:txBody>
                    <a:bodyPr/>
                    <a:lstStyle/>
                    <a:p>
                      <a:pPr marL="0" marR="0">
                        <a:spcBef>
                          <a:spcPts val="0"/>
                        </a:spcBef>
                        <a:spcAft>
                          <a:spcPts val="0"/>
                        </a:spcAft>
                        <a:tabLst>
                          <a:tab pos="3302000" algn="l"/>
                        </a:tabLst>
                      </a:pPr>
                      <a:r>
                        <a:rPr lang="en-US" dirty="0"/>
                        <a:t>Piroxicam</a:t>
                      </a:r>
                    </a:p>
                  </a:txBody>
                  <a:tcPr marL="68580" marR="68580" marT="0" marB="0"/>
                </a:tc>
                <a:tc>
                  <a:txBody>
                    <a:bodyPr/>
                    <a:lstStyle/>
                    <a:p>
                      <a:pPr marL="0" marR="0" algn="ctr">
                        <a:spcBef>
                          <a:spcPts val="0"/>
                        </a:spcBef>
                        <a:spcAft>
                          <a:spcPts val="0"/>
                        </a:spcAft>
                        <a:tabLst>
                          <a:tab pos="3302000" algn="l"/>
                        </a:tabLst>
                      </a:pPr>
                      <a:r>
                        <a:rPr lang="en-US" dirty="0"/>
                        <a:t>1.69</a:t>
                      </a:r>
                    </a:p>
                  </a:txBody>
                  <a:tcPr marL="68580" marR="68580" marT="0" marB="0"/>
                </a:tc>
                <a:tc>
                  <a:txBody>
                    <a:bodyPr/>
                    <a:lstStyle/>
                    <a:p>
                      <a:pPr marL="0" marR="0" algn="ctr">
                        <a:spcBef>
                          <a:spcPts val="0"/>
                        </a:spcBef>
                        <a:spcAft>
                          <a:spcPts val="0"/>
                        </a:spcAft>
                        <a:tabLst>
                          <a:tab pos="3302000" algn="l"/>
                        </a:tabLst>
                      </a:pPr>
                      <a:r>
                        <a:rPr lang="en-US" dirty="0"/>
                        <a:t>46.95</a:t>
                      </a:r>
                    </a:p>
                  </a:txBody>
                  <a:tcPr marL="68580" marR="68580" marT="0" marB="0"/>
                </a:tc>
                <a:tc>
                  <a:txBody>
                    <a:bodyPr/>
                    <a:lstStyle/>
                    <a:p>
                      <a:pPr marL="0" marR="0" algn="ctr">
                        <a:spcBef>
                          <a:spcPts val="0"/>
                        </a:spcBef>
                        <a:spcAft>
                          <a:spcPts val="0"/>
                        </a:spcAft>
                        <a:tabLst>
                          <a:tab pos="3302000" algn="l"/>
                        </a:tabLst>
                      </a:pPr>
                      <a:r>
                        <a:rPr lang="en-US" dirty="0"/>
                        <a:t>48.98</a:t>
                      </a:r>
                    </a:p>
                  </a:txBody>
                  <a:tcPr marL="68580" marR="68580" marT="0" marB="0"/>
                </a:tc>
                <a:tc>
                  <a:txBody>
                    <a:bodyPr/>
                    <a:lstStyle/>
                    <a:p>
                      <a:pPr marL="0" marR="0" algn="ctr">
                        <a:spcBef>
                          <a:spcPts val="0"/>
                        </a:spcBef>
                        <a:spcAft>
                          <a:spcPts val="0"/>
                        </a:spcAft>
                        <a:tabLst>
                          <a:tab pos="3302000" algn="l"/>
                        </a:tabLst>
                      </a:pPr>
                      <a:r>
                        <a:rPr lang="en-US" dirty="0"/>
                        <a:t>65.49</a:t>
                      </a:r>
                    </a:p>
                  </a:txBody>
                  <a:tcPr marL="68580" marR="68580" marT="0" marB="0"/>
                </a:tc>
                <a:tc>
                  <a:txBody>
                    <a:bodyPr/>
                    <a:lstStyle/>
                    <a:p>
                      <a:pPr marL="0" marR="0" algn="ctr">
                        <a:spcBef>
                          <a:spcPts val="0"/>
                        </a:spcBef>
                        <a:spcAft>
                          <a:spcPts val="0"/>
                        </a:spcAft>
                        <a:tabLst>
                          <a:tab pos="3302000" algn="l"/>
                        </a:tabLst>
                      </a:pPr>
                      <a:r>
                        <a:rPr lang="en-US" dirty="0"/>
                        <a:t>67.74</a:t>
                      </a:r>
                    </a:p>
                  </a:txBody>
                  <a:tcPr marL="68580" marR="68580" marT="0" marB="0"/>
                </a:tc>
                <a:tc>
                  <a:txBody>
                    <a:bodyPr/>
                    <a:lstStyle/>
                    <a:p>
                      <a:pPr marL="0" marR="0" algn="ctr">
                        <a:spcBef>
                          <a:spcPts val="0"/>
                        </a:spcBef>
                        <a:spcAft>
                          <a:spcPts val="0"/>
                        </a:spcAft>
                        <a:tabLst>
                          <a:tab pos="3302000" algn="l"/>
                        </a:tabLst>
                      </a:pPr>
                      <a:r>
                        <a:rPr lang="en-US" dirty="0"/>
                        <a:t>69.49</a:t>
                      </a:r>
                    </a:p>
                  </a:txBody>
                  <a:tcPr marL="68580" marR="68580" marT="0" marB="0"/>
                </a:tc>
                <a:extLst>
                  <a:ext uri="{0D108BD9-81ED-4DB2-BD59-A6C34878D82A}">
                    <a16:rowId xmlns:a16="http://schemas.microsoft.com/office/drawing/2014/main" val="1542245269"/>
                  </a:ext>
                </a:extLst>
              </a:tr>
              <a:tr h="427978">
                <a:tc>
                  <a:txBody>
                    <a:bodyPr/>
                    <a:lstStyle/>
                    <a:p>
                      <a:pPr marL="0" marR="0">
                        <a:spcBef>
                          <a:spcPts val="0"/>
                        </a:spcBef>
                        <a:spcAft>
                          <a:spcPts val="0"/>
                        </a:spcAft>
                        <a:tabLst>
                          <a:tab pos="3302000" algn="l"/>
                        </a:tabLst>
                      </a:pPr>
                      <a:r>
                        <a:rPr lang="en-US" sz="1800" dirty="0">
                          <a:effectLst/>
                        </a:rPr>
                        <a:t>Zn-Complex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3302000" algn="l"/>
                        </a:tabLst>
                      </a:pPr>
                      <a:r>
                        <a:rPr lang="en-US" sz="1800">
                          <a:effectLst/>
                        </a:rPr>
                        <a:t>51.08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3302000" algn="l"/>
                        </a:tabLst>
                      </a:pPr>
                      <a:r>
                        <a:rPr lang="en-US" sz="1800" dirty="0">
                          <a:effectLst/>
                        </a:rPr>
                        <a:t>79.53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3302000" algn="l"/>
                        </a:tabLst>
                      </a:pPr>
                      <a:r>
                        <a:rPr lang="en-US" sz="1800" dirty="0">
                          <a:effectLst/>
                        </a:rPr>
                        <a:t>83.95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3302000" algn="l"/>
                        </a:tabLst>
                      </a:pPr>
                      <a:r>
                        <a:rPr lang="en-US" sz="1800">
                          <a:effectLst/>
                        </a:rPr>
                        <a:t>86.13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3302000" algn="l"/>
                        </a:tabLst>
                      </a:pPr>
                      <a:r>
                        <a:rPr lang="en-US" sz="1800">
                          <a:effectLst/>
                        </a:rPr>
                        <a:t>90.52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3302000" algn="l"/>
                        </a:tabLst>
                      </a:pPr>
                      <a:r>
                        <a:rPr lang="en-US" sz="1800">
                          <a:effectLst/>
                        </a:rPr>
                        <a:t>95.25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430208"/>
                  </a:ext>
                </a:extLst>
              </a:tr>
              <a:tr h="427978">
                <a:tc>
                  <a:txBody>
                    <a:bodyPr/>
                    <a:lstStyle/>
                    <a:p>
                      <a:pPr marL="0" marR="0">
                        <a:spcBef>
                          <a:spcPts val="0"/>
                        </a:spcBef>
                        <a:spcAft>
                          <a:spcPts val="0"/>
                        </a:spcAft>
                        <a:tabLst>
                          <a:tab pos="3302000" algn="l"/>
                        </a:tabLst>
                      </a:pPr>
                      <a:r>
                        <a:rPr lang="en-US" dirty="0"/>
                        <a:t>Mn-Complex</a:t>
                      </a:r>
                    </a:p>
                  </a:txBody>
                  <a:tcPr marL="68580" marR="68580" marT="0" marB="0"/>
                </a:tc>
                <a:tc>
                  <a:txBody>
                    <a:bodyPr/>
                    <a:lstStyle/>
                    <a:p>
                      <a:pPr marL="0" marR="0" algn="ctr">
                        <a:spcBef>
                          <a:spcPts val="0"/>
                        </a:spcBef>
                        <a:spcAft>
                          <a:spcPts val="0"/>
                        </a:spcAft>
                        <a:tabLst>
                          <a:tab pos="3302000" algn="l"/>
                        </a:tabLst>
                      </a:pPr>
                      <a:r>
                        <a:rPr lang="en-US" dirty="0"/>
                        <a:t>1.44</a:t>
                      </a:r>
                    </a:p>
                  </a:txBody>
                  <a:tcPr marL="68580" marR="68580" marT="0" marB="0"/>
                </a:tc>
                <a:tc>
                  <a:txBody>
                    <a:bodyPr/>
                    <a:lstStyle/>
                    <a:p>
                      <a:pPr marL="0" marR="0" algn="ctr">
                        <a:spcBef>
                          <a:spcPts val="0"/>
                        </a:spcBef>
                        <a:spcAft>
                          <a:spcPts val="0"/>
                        </a:spcAft>
                        <a:tabLst>
                          <a:tab pos="3302000" algn="l"/>
                        </a:tabLst>
                      </a:pPr>
                      <a:r>
                        <a:rPr lang="en-US" dirty="0"/>
                        <a:t>53.31</a:t>
                      </a:r>
                    </a:p>
                  </a:txBody>
                  <a:tcPr marL="68580" marR="68580" marT="0" marB="0"/>
                </a:tc>
                <a:tc>
                  <a:txBody>
                    <a:bodyPr/>
                    <a:lstStyle/>
                    <a:p>
                      <a:pPr marL="0" marR="0" algn="ctr">
                        <a:spcBef>
                          <a:spcPts val="0"/>
                        </a:spcBef>
                        <a:spcAft>
                          <a:spcPts val="0"/>
                        </a:spcAft>
                        <a:tabLst>
                          <a:tab pos="3302000" algn="l"/>
                        </a:tabLst>
                      </a:pPr>
                      <a:r>
                        <a:rPr lang="en-US" dirty="0"/>
                        <a:t>68.46</a:t>
                      </a:r>
                    </a:p>
                  </a:txBody>
                  <a:tcPr marL="68580" marR="68580" marT="0" marB="0"/>
                </a:tc>
                <a:tc>
                  <a:txBody>
                    <a:bodyPr/>
                    <a:lstStyle/>
                    <a:p>
                      <a:pPr marL="0" marR="0" algn="ctr">
                        <a:spcBef>
                          <a:spcPts val="0"/>
                        </a:spcBef>
                        <a:spcAft>
                          <a:spcPts val="0"/>
                        </a:spcAft>
                        <a:tabLst>
                          <a:tab pos="3302000" algn="l"/>
                        </a:tabLst>
                      </a:pPr>
                      <a:r>
                        <a:rPr lang="en-US" dirty="0"/>
                        <a:t>78.21</a:t>
                      </a:r>
                    </a:p>
                  </a:txBody>
                  <a:tcPr marL="68580" marR="68580" marT="0" marB="0"/>
                </a:tc>
                <a:tc>
                  <a:txBody>
                    <a:bodyPr/>
                    <a:lstStyle/>
                    <a:p>
                      <a:pPr marL="0" marR="0" algn="ctr">
                        <a:spcBef>
                          <a:spcPts val="0"/>
                        </a:spcBef>
                        <a:spcAft>
                          <a:spcPts val="0"/>
                        </a:spcAft>
                        <a:tabLst>
                          <a:tab pos="3302000" algn="l"/>
                        </a:tabLst>
                      </a:pPr>
                      <a:r>
                        <a:rPr lang="en-US" dirty="0"/>
                        <a:t>95.47</a:t>
                      </a:r>
                    </a:p>
                  </a:txBody>
                  <a:tcPr marL="68580" marR="68580" marT="0" marB="0"/>
                </a:tc>
                <a:tc>
                  <a:txBody>
                    <a:bodyPr/>
                    <a:lstStyle/>
                    <a:p>
                      <a:pPr marL="0" marR="0" algn="ctr">
                        <a:spcBef>
                          <a:spcPts val="0"/>
                        </a:spcBef>
                        <a:spcAft>
                          <a:spcPts val="0"/>
                        </a:spcAft>
                        <a:tabLst>
                          <a:tab pos="3302000" algn="l"/>
                        </a:tabLst>
                      </a:pPr>
                      <a:r>
                        <a:rPr lang="en-US" dirty="0"/>
                        <a:t>98.47</a:t>
                      </a:r>
                    </a:p>
                  </a:txBody>
                  <a:tcPr marL="68580" marR="68580" marT="0" marB="0"/>
                </a:tc>
                <a:extLst>
                  <a:ext uri="{0D108BD9-81ED-4DB2-BD59-A6C34878D82A}">
                    <a16:rowId xmlns:a16="http://schemas.microsoft.com/office/drawing/2014/main" val="4082475823"/>
                  </a:ext>
                </a:extLst>
              </a:tr>
            </a:tbl>
          </a:graphicData>
        </a:graphic>
      </p:graphicFrame>
      <p:sp>
        <p:nvSpPr>
          <p:cNvPr id="10" name="TextBox 9">
            <a:extLst>
              <a:ext uri="{FF2B5EF4-FFF2-40B4-BE49-F238E27FC236}">
                <a16:creationId xmlns:a16="http://schemas.microsoft.com/office/drawing/2014/main" id="{7DEFD0C4-BDDF-9736-ACC9-C427CB74E477}"/>
              </a:ext>
            </a:extLst>
          </p:cNvPr>
          <p:cNvSpPr txBox="1"/>
          <p:nvPr/>
        </p:nvSpPr>
        <p:spPr>
          <a:xfrm>
            <a:off x="5963267" y="1270556"/>
            <a:ext cx="5778745" cy="584775"/>
          </a:xfrm>
          <a:prstGeom prst="rect">
            <a:avLst/>
          </a:prstGeom>
          <a:noFill/>
        </p:spPr>
        <p:txBody>
          <a:bodyPr wrap="square">
            <a:spAutoFit/>
          </a:bodyPr>
          <a:lstStyle/>
          <a:p>
            <a:pPr marL="0" marR="0">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Table 2. Percent cleavage of DNA induced by piroxicam and its metal complexes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75593D8-CF51-C4F7-6903-E3461A6E1DD8}"/>
              </a:ext>
            </a:extLst>
          </p:cNvPr>
          <p:cNvSpPr txBox="1"/>
          <p:nvPr/>
        </p:nvSpPr>
        <p:spPr>
          <a:xfrm>
            <a:off x="67257" y="4356480"/>
            <a:ext cx="5891091"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Figure 2. Agarose gel electrophoresis band pattern of genomic DNA </a:t>
            </a:r>
            <a:r>
              <a:rPr lang="en-US" sz="1600" dirty="0">
                <a:latin typeface="Times New Roman" panose="02020603050405020304" pitchFamily="18" charset="0"/>
                <a:cs typeface="Times New Roman" panose="02020603050405020304" pitchFamily="18" charset="0"/>
              </a:rPr>
              <a:t>subjected to (a) piroxicam, (b) Zn-Complex, (c) Mn-Complex. Lane1: DNA as a control, Lane 2-7: different concentrations of complexes at a sequence of molar ratio 1:4, 1:6, 1:8, 1:10, 1:15, 1:20. Lane 8: H2O2 as a negative control.</a:t>
            </a:r>
          </a:p>
        </p:txBody>
      </p:sp>
    </p:spTree>
    <p:extLst>
      <p:ext uri="{BB962C8B-B14F-4D97-AF65-F5344CB8AC3E}">
        <p14:creationId xmlns:p14="http://schemas.microsoft.com/office/powerpoint/2010/main" val="304090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4791-D32F-237E-7329-7C352A4F5F89}"/>
              </a:ext>
            </a:extLst>
          </p:cNvPr>
          <p:cNvSpPr>
            <a:spLocks noGrp="1"/>
          </p:cNvSpPr>
          <p:nvPr>
            <p:ph type="title"/>
          </p:nvPr>
        </p:nvSpPr>
        <p:spPr>
          <a:xfrm>
            <a:off x="437538" y="0"/>
            <a:ext cx="11326760" cy="1151965"/>
          </a:xfrm>
        </p:spPr>
        <p:txBody>
          <a:bodyPr>
            <a:noAutofit/>
          </a:bodyPr>
          <a:lstStyle/>
          <a:p>
            <a:r>
              <a:rPr lang="en-US" sz="4200" b="1" cap="none" dirty="0"/>
              <a:t>Carrageenan Induced Anti-inflammatory Activity </a:t>
            </a:r>
            <a:endParaRPr lang="en-US" sz="4200" dirty="0"/>
          </a:p>
        </p:txBody>
      </p:sp>
      <p:pic>
        <p:nvPicPr>
          <p:cNvPr id="5" name="Content Placeholder 4">
            <a:extLst>
              <a:ext uri="{FF2B5EF4-FFF2-40B4-BE49-F238E27FC236}">
                <a16:creationId xmlns:a16="http://schemas.microsoft.com/office/drawing/2014/main" id="{8563D276-3451-2BC7-85E7-2EBDD592643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6" y="1082348"/>
            <a:ext cx="5734050" cy="2724150"/>
          </a:xfrm>
        </p:spPr>
      </p:pic>
      <p:pic>
        <p:nvPicPr>
          <p:cNvPr id="7" name="Picture 6">
            <a:extLst>
              <a:ext uri="{FF2B5EF4-FFF2-40B4-BE49-F238E27FC236}">
                <a16:creationId xmlns:a16="http://schemas.microsoft.com/office/drawing/2014/main" id="{1F6B1933-3930-2019-26CB-7AAC167E0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222" y="1053908"/>
            <a:ext cx="5341978" cy="5204219"/>
          </a:xfrm>
          <a:prstGeom prst="rect">
            <a:avLst/>
          </a:prstGeom>
        </p:spPr>
      </p:pic>
      <p:sp>
        <p:nvSpPr>
          <p:cNvPr id="8" name="TextBox 7">
            <a:extLst>
              <a:ext uri="{FF2B5EF4-FFF2-40B4-BE49-F238E27FC236}">
                <a16:creationId xmlns:a16="http://schemas.microsoft.com/office/drawing/2014/main" id="{282F5F03-54FC-45B0-4EF4-A38C82684B6D}"/>
              </a:ext>
            </a:extLst>
          </p:cNvPr>
          <p:cNvSpPr txBox="1"/>
          <p:nvPr/>
        </p:nvSpPr>
        <p:spPr>
          <a:xfrm>
            <a:off x="304806" y="3821246"/>
            <a:ext cx="5722973" cy="2369880"/>
          </a:xfrm>
          <a:prstGeom prst="rect">
            <a:avLst/>
          </a:prstGeom>
          <a:noFill/>
        </p:spPr>
        <p:txBody>
          <a:bodyPr wrap="square" rtlCol="0">
            <a:spAutoFit/>
          </a:bodyPr>
          <a:lstStyle/>
          <a:p>
            <a:pPr algn="just"/>
            <a:r>
              <a:rPr lang="en-US" sz="1600" b="1" dirty="0">
                <a:effectLst/>
                <a:latin typeface="Times New Roman" panose="02020603050405020304" pitchFamily="18" charset="0"/>
                <a:ea typeface="Calibri" panose="020F0502020204030204" pitchFamily="34" charset="0"/>
              </a:rPr>
              <a:t>Carrageenan-induced paw edema status after 2 hours of activity.</a:t>
            </a:r>
            <a:r>
              <a:rPr lang="en-US" sz="1600" dirty="0">
                <a:effectLst/>
                <a:latin typeface="Times New Roman" panose="02020603050405020304" pitchFamily="18" charset="0"/>
                <a:ea typeface="Calibri" panose="020F0502020204030204" pitchFamily="34" charset="0"/>
              </a:rPr>
              <a:t> (a) Normal paw, (b) Carrageenan group, (c) Piroxicam treated paw, (d) Zn­</a:t>
            </a:r>
            <a:r>
              <a:rPr lang="en-US" sz="1600" b="1" dirty="0">
                <a:effectLst/>
                <a:latin typeface="Times New Roman" panose="02020603050405020304" pitchFamily="18" charset="0"/>
                <a:ea typeface="Calibri" panose="020F0502020204030204" pitchFamily="34" charset="0"/>
              </a:rPr>
              <a:t>-</a:t>
            </a:r>
            <a:r>
              <a:rPr lang="en-US" sz="1600" dirty="0">
                <a:effectLst/>
                <a:latin typeface="Times New Roman" panose="02020603050405020304" pitchFamily="18" charset="0"/>
                <a:ea typeface="Calibri" panose="020F0502020204030204" pitchFamily="34" charset="0"/>
              </a:rPr>
              <a:t>Complex treated paw, (e) Mn</a:t>
            </a:r>
            <a:r>
              <a:rPr lang="en-US" sz="1600" b="1" dirty="0">
                <a:effectLst/>
                <a:latin typeface="Times New Roman" panose="02020603050405020304" pitchFamily="18" charset="0"/>
                <a:ea typeface="Calibri" panose="020F0502020204030204" pitchFamily="34" charset="0"/>
              </a:rPr>
              <a:t>-</a:t>
            </a:r>
            <a:r>
              <a:rPr lang="en-US" sz="1600" dirty="0">
                <a:effectLst/>
                <a:latin typeface="Times New Roman" panose="02020603050405020304" pitchFamily="18" charset="0"/>
                <a:ea typeface="Calibri" panose="020F0502020204030204" pitchFamily="34" charset="0"/>
              </a:rPr>
              <a:t>Complex treated paw and (f) redness score.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0.05 ,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0.01,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&lt; 0.001 shows statistical difference when compared with control group. </a:t>
            </a:r>
            <a:r>
              <a:rPr lang="en-US" sz="1600" dirty="0">
                <a:latin typeface="Times New Roman" panose="02020603050405020304" pitchFamily="18" charset="0"/>
                <a:cs typeface="Times New Roman" panose="02020603050405020304" pitchFamily="18" charset="0"/>
              </a:rPr>
              <a:t>The R.H.S displays (a) the paw edema by water displacement method in </a:t>
            </a:r>
            <a:r>
              <a:rPr lang="en-US" sz="1600" dirty="0" err="1">
                <a:latin typeface="Times New Roman" panose="02020603050405020304" pitchFamily="18" charset="0"/>
                <a:cs typeface="Times New Roman" panose="02020603050405020304" pitchFamily="18" charset="0"/>
              </a:rPr>
              <a:t>mL.</a:t>
            </a:r>
            <a:r>
              <a:rPr lang="en-US" sz="1600" dirty="0">
                <a:latin typeface="Times New Roman" panose="02020603050405020304" pitchFamily="18" charset="0"/>
                <a:cs typeface="Times New Roman" panose="02020603050405020304" pitchFamily="18" charset="0"/>
              </a:rPr>
              <a:t> (b) % Edema inhibition displays graphically in </a:t>
            </a:r>
            <a:r>
              <a:rPr lang="en-US" sz="1600" dirty="0">
                <a:effectLst/>
                <a:latin typeface="Times New Roman" panose="02020603050405020304" pitchFamily="18" charset="0"/>
                <a:ea typeface="Calibri" panose="020F0502020204030204" pitchFamily="34" charset="0"/>
              </a:rPr>
              <a:t>± SEM</a:t>
            </a:r>
            <a:endParaRPr lang="en-US" sz="1600" dirty="0"/>
          </a:p>
          <a:p>
            <a:pPr algn="just"/>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96867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699</TotalTime>
  <Words>1513</Words>
  <Application>Microsoft Office PowerPoint</Application>
  <PresentationFormat>Widescreen</PresentationFormat>
  <Paragraphs>311</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Main Event</vt:lpstr>
      <vt:lpstr>Introduction</vt:lpstr>
      <vt:lpstr>Objective</vt:lpstr>
      <vt:lpstr>methodology</vt:lpstr>
      <vt:lpstr>PowerPoint Presentation</vt:lpstr>
      <vt:lpstr>RESULTS</vt:lpstr>
      <vt:lpstr>Antioxidant activities</vt:lpstr>
      <vt:lpstr>Protein Binding study</vt:lpstr>
      <vt:lpstr>DNA Binding Study</vt:lpstr>
      <vt:lpstr>Carrageenan Induced Anti-inflammatory Activity </vt:lpstr>
      <vt:lpstr>Histamine Induced Anti-inflammatory Activity </vt:lpstr>
      <vt:lpstr>Analgesic, Anxiolytic, Antidiabetics</vt:lpstr>
      <vt:lpstr>DFT Analysis</vt:lpstr>
      <vt:lpstr>PowerPoint Presentation</vt:lpstr>
      <vt:lpstr>Future Perspective</vt:lpstr>
      <vt:lpstr>Other skills and Publications</vt:lpstr>
      <vt:lpstr>INTRODUCTION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74</cp:revision>
  <dcterms:created xsi:type="dcterms:W3CDTF">2024-06-25T13:27:54Z</dcterms:created>
  <dcterms:modified xsi:type="dcterms:W3CDTF">2024-06-26T14:09:17Z</dcterms:modified>
</cp:coreProperties>
</file>