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415" r:id="rId2"/>
    <p:sldId id="414" r:id="rId3"/>
    <p:sldId id="532" r:id="rId4"/>
    <p:sldId id="533" r:id="rId5"/>
    <p:sldId id="534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507" r:id="rId29"/>
    <p:sldId id="508" r:id="rId30"/>
    <p:sldId id="535" r:id="rId31"/>
    <p:sldId id="536" r:id="rId32"/>
    <p:sldId id="509" r:id="rId33"/>
    <p:sldId id="510" r:id="rId34"/>
    <p:sldId id="511" r:id="rId35"/>
    <p:sldId id="512" r:id="rId36"/>
    <p:sldId id="513" r:id="rId37"/>
    <p:sldId id="514" r:id="rId38"/>
    <p:sldId id="515" r:id="rId39"/>
    <p:sldId id="516" r:id="rId40"/>
    <p:sldId id="517" r:id="rId41"/>
    <p:sldId id="518" r:id="rId42"/>
    <p:sldId id="519" r:id="rId43"/>
    <p:sldId id="520" r:id="rId44"/>
    <p:sldId id="521" r:id="rId45"/>
    <p:sldId id="522" r:id="rId46"/>
    <p:sldId id="523" r:id="rId47"/>
    <p:sldId id="524" r:id="rId48"/>
    <p:sldId id="525" r:id="rId49"/>
    <p:sldId id="526" r:id="rId50"/>
    <p:sldId id="527" r:id="rId51"/>
    <p:sldId id="528" r:id="rId52"/>
    <p:sldId id="529" r:id="rId53"/>
    <p:sldId id="530" r:id="rId54"/>
    <p:sldId id="537" r:id="rId55"/>
    <p:sldId id="53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9100" autoAdjust="0"/>
    <p:restoredTop sz="94660"/>
  </p:normalViewPr>
  <p:slideViewPr>
    <p:cSldViewPr>
      <p:cViewPr varScale="1">
        <p:scale>
          <a:sx n="56" d="100"/>
          <a:sy n="56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Digital System Design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7E3F9-6983-4954-A4D1-78E209F39711}" type="datetimeFigureOut">
              <a:rPr lang="en-US" smtClean="0"/>
              <a:pPr/>
              <a:t>04/03/2018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400C6-BD10-4E1C-A52B-711A88741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Digital System Design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7C2A9-D58C-4B9C-9F30-0BBB4F4FB6C0}" type="datetimeFigureOut">
              <a:rPr lang="en-US" smtClean="0"/>
              <a:pPr/>
              <a:t>04/03/2018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DC6F2-4077-4A33-A383-D5060AD826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475030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1E56B-4606-49A5-A419-BB9DE3995C6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Digital System Design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1E56B-4606-49A5-A419-BB9DE3995C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Digital System Design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DC6F2-4077-4A33-A383-D5060AD8268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Digital System Design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DC6F2-4077-4A33-A383-D5060AD8268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Digital System Design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DC6F2-4077-4A33-A383-D5060AD8268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Digital System Design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DC6F2-4077-4A33-A383-D5060AD8268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Digital System Design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Digital System Design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Digital System Design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Sanjoy Kumar Chakravarty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Sanjoy Kumar Chakravarty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Sanjoy Kumar Chakravarty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Sanjoy Kumar Chakravarty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1-&lt;</a:t>
            </a:r>
            <a:fld id="{9290F104-7BB1-4A05-B3CD-F8F286494F02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Sanjoy Kumar Chakravarty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Sanjoy Kumar Chakravarty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Sanjoy Kumar Chakravarty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Sanjoy Kumar Chakravarty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Sanjoy Kumar Chakravarty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Sanjoy Kumar Chakravarty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Sanjoy Kumar Chakravarty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Sanjoy Kumar Chakravarty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Sanjoy Kumar Chakravarty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Implementation of Logic function Using Multiplexers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4191000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/>
              <a:t>Sanjoy</a:t>
            </a:r>
            <a:r>
              <a:rPr lang="en-US" sz="2800" dirty="0" smtClean="0"/>
              <a:t> Kumar </a:t>
            </a:r>
            <a:r>
              <a:rPr lang="en-US" sz="2800" dirty="0" err="1" smtClean="0"/>
              <a:t>Chakravarty</a:t>
            </a:r>
            <a:endParaRPr lang="en-US" sz="2800" dirty="0" smtClean="0"/>
          </a:p>
          <a:p>
            <a:pPr algn="r"/>
            <a:r>
              <a:rPr lang="en-US" sz="2800" dirty="0" smtClean="0"/>
              <a:t>Assistant Professor</a:t>
            </a:r>
          </a:p>
          <a:p>
            <a:pPr algn="r"/>
            <a:r>
              <a:rPr lang="en-US" sz="2800" dirty="0" smtClean="0"/>
              <a:t> CSE Dept., RU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dirty="0" smtClean="0"/>
              <a:t>Implementation</a:t>
            </a:r>
            <a:r>
              <a:rPr lang="en-US" b="1" dirty="0" smtClean="0"/>
              <a:t> of another logic </a:t>
            </a:r>
            <a:r>
              <a:rPr lang="en-US" b="1" dirty="0"/>
              <a:t>f</a:t>
            </a:r>
            <a:r>
              <a:rPr lang="en-US" b="1" dirty="0" smtClean="0"/>
              <a:t>unction </a:t>
            </a:r>
            <a:endParaRPr lang="en-US" b="1" dirty="0"/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6081713" y="2078038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157" name="Rectangle 8"/>
          <p:cNvSpPr>
            <a:spLocks noChangeArrowheads="1"/>
          </p:cNvSpPr>
          <p:nvPr/>
        </p:nvSpPr>
        <p:spPr bwMode="auto">
          <a:xfrm>
            <a:off x="6216650" y="21748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49158" name="Rectangle 9"/>
          <p:cNvSpPr>
            <a:spLocks noChangeArrowheads="1"/>
          </p:cNvSpPr>
          <p:nvPr/>
        </p:nvSpPr>
        <p:spPr bwMode="auto">
          <a:xfrm>
            <a:off x="6081713" y="1809750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159" name="Line 10"/>
          <p:cNvSpPr>
            <a:spLocks noChangeShapeType="1"/>
          </p:cNvSpPr>
          <p:nvPr/>
        </p:nvSpPr>
        <p:spPr bwMode="auto">
          <a:xfrm>
            <a:off x="4146550" y="5503863"/>
            <a:ext cx="5619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Line 11"/>
          <p:cNvSpPr>
            <a:spLocks noChangeShapeType="1"/>
          </p:cNvSpPr>
          <p:nvPr/>
        </p:nvSpPr>
        <p:spPr bwMode="auto">
          <a:xfrm>
            <a:off x="4130675" y="5716588"/>
            <a:ext cx="5778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1" name="Line 12"/>
          <p:cNvSpPr>
            <a:spLocks noChangeShapeType="1"/>
          </p:cNvSpPr>
          <p:nvPr/>
        </p:nvSpPr>
        <p:spPr bwMode="auto">
          <a:xfrm flipH="1">
            <a:off x="5116513" y="5822950"/>
            <a:ext cx="2143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2" name="Line 14"/>
          <p:cNvSpPr>
            <a:spLocks noChangeShapeType="1"/>
          </p:cNvSpPr>
          <p:nvPr/>
        </p:nvSpPr>
        <p:spPr bwMode="auto">
          <a:xfrm>
            <a:off x="4795838" y="5159375"/>
            <a:ext cx="0" cy="214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3" name="Rectangle 15"/>
          <p:cNvSpPr>
            <a:spLocks noChangeArrowheads="1"/>
          </p:cNvSpPr>
          <p:nvPr/>
        </p:nvSpPr>
        <p:spPr bwMode="auto">
          <a:xfrm>
            <a:off x="6216650" y="19065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49164" name="Rectangle 16"/>
          <p:cNvSpPr>
            <a:spLocks noChangeArrowheads="1"/>
          </p:cNvSpPr>
          <p:nvPr/>
        </p:nvSpPr>
        <p:spPr bwMode="auto">
          <a:xfrm>
            <a:off x="5449888" y="5724525"/>
            <a:ext cx="523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f</a:t>
            </a:r>
            <a:endParaRPr lang="en-US"/>
          </a:p>
        </p:txBody>
      </p:sp>
      <p:sp>
        <p:nvSpPr>
          <p:cNvPr id="49165" name="Rectangle 17"/>
          <p:cNvSpPr>
            <a:spLocks noChangeArrowheads="1"/>
          </p:cNvSpPr>
          <p:nvPr/>
        </p:nvSpPr>
        <p:spPr bwMode="auto">
          <a:xfrm>
            <a:off x="4206875" y="5003800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166" name="Line 18"/>
          <p:cNvSpPr>
            <a:spLocks noChangeShapeType="1"/>
          </p:cNvSpPr>
          <p:nvPr/>
        </p:nvSpPr>
        <p:spPr bwMode="auto">
          <a:xfrm>
            <a:off x="4495800" y="5159375"/>
            <a:ext cx="2984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7" name="Rectangle 19"/>
          <p:cNvSpPr>
            <a:spLocks noChangeArrowheads="1"/>
          </p:cNvSpPr>
          <p:nvPr/>
        </p:nvSpPr>
        <p:spPr bwMode="auto">
          <a:xfrm>
            <a:off x="4343400" y="51006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168" name="Freeform 20"/>
          <p:cNvSpPr>
            <a:spLocks/>
          </p:cNvSpPr>
          <p:nvPr/>
        </p:nvSpPr>
        <p:spPr bwMode="auto">
          <a:xfrm>
            <a:off x="4495800" y="4924425"/>
            <a:ext cx="469900" cy="534988"/>
          </a:xfrm>
          <a:custGeom>
            <a:avLst/>
            <a:gdLst>
              <a:gd name="T0" fmla="*/ 0 w 296"/>
              <a:gd name="T1" fmla="*/ 0 h 337"/>
              <a:gd name="T2" fmla="*/ 2147483647 w 296"/>
              <a:gd name="T3" fmla="*/ 0 h 337"/>
              <a:gd name="T4" fmla="*/ 2147483647 w 296"/>
              <a:gd name="T5" fmla="*/ 2147483647 h 337"/>
              <a:gd name="T6" fmla="*/ 0 60000 65536"/>
              <a:gd name="T7" fmla="*/ 0 60000 65536"/>
              <a:gd name="T8" fmla="*/ 0 60000 65536"/>
              <a:gd name="T9" fmla="*/ 0 w 296"/>
              <a:gd name="T10" fmla="*/ 0 h 337"/>
              <a:gd name="T11" fmla="*/ 296 w 296"/>
              <a:gd name="T12" fmla="*/ 337 h 3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" h="337">
                <a:moveTo>
                  <a:pt x="0" y="0"/>
                </a:moveTo>
                <a:lnTo>
                  <a:pt x="296" y="0"/>
                </a:lnTo>
                <a:lnTo>
                  <a:pt x="296" y="33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9" name="Rectangle 21"/>
          <p:cNvSpPr>
            <a:spLocks noChangeArrowheads="1"/>
          </p:cNvSpPr>
          <p:nvPr/>
        </p:nvSpPr>
        <p:spPr bwMode="auto">
          <a:xfrm>
            <a:off x="3902075" y="54133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170" name="Rectangle 22"/>
          <p:cNvSpPr>
            <a:spLocks noChangeArrowheads="1"/>
          </p:cNvSpPr>
          <p:nvPr/>
        </p:nvSpPr>
        <p:spPr bwMode="auto">
          <a:xfrm>
            <a:off x="4206875" y="4787900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171" name="Line 23"/>
          <p:cNvSpPr>
            <a:spLocks noChangeShapeType="1"/>
          </p:cNvSpPr>
          <p:nvPr/>
        </p:nvSpPr>
        <p:spPr bwMode="auto">
          <a:xfrm>
            <a:off x="4495800" y="5929313"/>
            <a:ext cx="212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2" name="Line 24"/>
          <p:cNvSpPr>
            <a:spLocks noChangeShapeType="1"/>
          </p:cNvSpPr>
          <p:nvPr/>
        </p:nvSpPr>
        <p:spPr bwMode="auto">
          <a:xfrm>
            <a:off x="4130675" y="6143625"/>
            <a:ext cx="5778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3" name="Rectangle 25"/>
          <p:cNvSpPr>
            <a:spLocks noChangeArrowheads="1"/>
          </p:cNvSpPr>
          <p:nvPr/>
        </p:nvSpPr>
        <p:spPr bwMode="auto">
          <a:xfrm>
            <a:off x="4343400" y="48847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49174" name="Rectangle 26"/>
          <p:cNvSpPr>
            <a:spLocks noChangeArrowheads="1"/>
          </p:cNvSpPr>
          <p:nvPr/>
        </p:nvSpPr>
        <p:spPr bwMode="auto">
          <a:xfrm>
            <a:off x="3902075" y="60579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175" name="Freeform 27"/>
          <p:cNvSpPr>
            <a:spLocks/>
          </p:cNvSpPr>
          <p:nvPr/>
        </p:nvSpPr>
        <p:spPr bwMode="auto">
          <a:xfrm>
            <a:off x="5030788" y="1701800"/>
            <a:ext cx="128587" cy="42863"/>
          </a:xfrm>
          <a:custGeom>
            <a:avLst/>
            <a:gdLst>
              <a:gd name="T0" fmla="*/ 0 w 81"/>
              <a:gd name="T1" fmla="*/ 2147483647 h 27"/>
              <a:gd name="T2" fmla="*/ 2147483647 w 81"/>
              <a:gd name="T3" fmla="*/ 2147483647 h 27"/>
              <a:gd name="T4" fmla="*/ 0 w 81"/>
              <a:gd name="T5" fmla="*/ 0 h 27"/>
              <a:gd name="T6" fmla="*/ 0 w 81"/>
              <a:gd name="T7" fmla="*/ 2147483647 h 27"/>
              <a:gd name="T8" fmla="*/ 0 w 81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27"/>
              <a:gd name="T17" fmla="*/ 81 w 8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27">
                <a:moveTo>
                  <a:pt x="0" y="27"/>
                </a:moveTo>
                <a:lnTo>
                  <a:pt x="81" y="14"/>
                </a:lnTo>
                <a:lnTo>
                  <a:pt x="0" y="0"/>
                </a:lnTo>
                <a:lnTo>
                  <a:pt x="0" y="14"/>
                </a:lnTo>
                <a:lnTo>
                  <a:pt x="0" y="27"/>
                </a:lnTo>
                <a:close/>
              </a:path>
            </a:pathLst>
          </a:custGeom>
          <a:solidFill>
            <a:srgbClr val="66FFFF"/>
          </a:solidFill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6" name="Line 28"/>
          <p:cNvSpPr>
            <a:spLocks noChangeShapeType="1"/>
          </p:cNvSpPr>
          <p:nvPr/>
        </p:nvSpPr>
        <p:spPr bwMode="auto">
          <a:xfrm flipH="1">
            <a:off x="4259263" y="1724025"/>
            <a:ext cx="749300" cy="1588"/>
          </a:xfrm>
          <a:prstGeom prst="line">
            <a:avLst/>
          </a:pr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7" name="Freeform 29"/>
          <p:cNvSpPr>
            <a:spLocks/>
          </p:cNvSpPr>
          <p:nvPr/>
        </p:nvSpPr>
        <p:spPr bwMode="auto">
          <a:xfrm>
            <a:off x="4146550" y="1533525"/>
            <a:ext cx="133350" cy="387350"/>
          </a:xfrm>
          <a:custGeom>
            <a:avLst/>
            <a:gdLst>
              <a:gd name="T0" fmla="*/ 2147483647 w 125"/>
              <a:gd name="T1" fmla="*/ 0 h 363"/>
              <a:gd name="T2" fmla="*/ 2147483647 w 125"/>
              <a:gd name="T3" fmla="*/ 2147483647 h 363"/>
              <a:gd name="T4" fmla="*/ 2147483647 w 125"/>
              <a:gd name="T5" fmla="*/ 2147483647 h 363"/>
              <a:gd name="T6" fmla="*/ 0 60000 65536"/>
              <a:gd name="T7" fmla="*/ 0 60000 65536"/>
              <a:gd name="T8" fmla="*/ 0 60000 65536"/>
              <a:gd name="T9" fmla="*/ 0 w 125"/>
              <a:gd name="T10" fmla="*/ 0 h 363"/>
              <a:gd name="T11" fmla="*/ 125 w 12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363">
                <a:moveTo>
                  <a:pt x="25" y="0"/>
                </a:moveTo>
                <a:cubicBezTo>
                  <a:pt x="125" y="0"/>
                  <a:pt x="0" y="181"/>
                  <a:pt x="100" y="181"/>
                </a:cubicBezTo>
                <a:cubicBezTo>
                  <a:pt x="0" y="181"/>
                  <a:pt x="125" y="362"/>
                  <a:pt x="25" y="363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8" name="Freeform 30"/>
          <p:cNvSpPr>
            <a:spLocks/>
          </p:cNvSpPr>
          <p:nvPr/>
        </p:nvSpPr>
        <p:spPr bwMode="auto">
          <a:xfrm>
            <a:off x="5030788" y="1958975"/>
            <a:ext cx="128587" cy="42863"/>
          </a:xfrm>
          <a:custGeom>
            <a:avLst/>
            <a:gdLst>
              <a:gd name="T0" fmla="*/ 0 w 81"/>
              <a:gd name="T1" fmla="*/ 2147483647 h 27"/>
              <a:gd name="T2" fmla="*/ 2147483647 w 81"/>
              <a:gd name="T3" fmla="*/ 2147483647 h 27"/>
              <a:gd name="T4" fmla="*/ 0 w 81"/>
              <a:gd name="T5" fmla="*/ 0 h 27"/>
              <a:gd name="T6" fmla="*/ 0 w 81"/>
              <a:gd name="T7" fmla="*/ 2147483647 h 27"/>
              <a:gd name="T8" fmla="*/ 0 w 81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27"/>
              <a:gd name="T17" fmla="*/ 81 w 8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27">
                <a:moveTo>
                  <a:pt x="0" y="27"/>
                </a:moveTo>
                <a:lnTo>
                  <a:pt x="81" y="13"/>
                </a:lnTo>
                <a:lnTo>
                  <a:pt x="0" y="0"/>
                </a:lnTo>
                <a:lnTo>
                  <a:pt x="0" y="13"/>
                </a:lnTo>
                <a:lnTo>
                  <a:pt x="0" y="27"/>
                </a:lnTo>
                <a:close/>
              </a:path>
            </a:pathLst>
          </a:custGeom>
          <a:solidFill>
            <a:srgbClr val="66FFFF"/>
          </a:solidFill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9" name="Freeform 31"/>
          <p:cNvSpPr>
            <a:spLocks/>
          </p:cNvSpPr>
          <p:nvPr/>
        </p:nvSpPr>
        <p:spPr bwMode="auto">
          <a:xfrm>
            <a:off x="4259263" y="1979613"/>
            <a:ext cx="749300" cy="300037"/>
          </a:xfrm>
          <a:custGeom>
            <a:avLst/>
            <a:gdLst>
              <a:gd name="T0" fmla="*/ 2147483647 w 472"/>
              <a:gd name="T1" fmla="*/ 0 h 189"/>
              <a:gd name="T2" fmla="*/ 2147483647 w 472"/>
              <a:gd name="T3" fmla="*/ 0 h 189"/>
              <a:gd name="T4" fmla="*/ 2147483647 w 472"/>
              <a:gd name="T5" fmla="*/ 2147483647 h 189"/>
              <a:gd name="T6" fmla="*/ 0 w 472"/>
              <a:gd name="T7" fmla="*/ 2147483647 h 189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89"/>
              <a:gd name="T14" fmla="*/ 472 w 472"/>
              <a:gd name="T15" fmla="*/ 189 h 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89">
                <a:moveTo>
                  <a:pt x="472" y="0"/>
                </a:moveTo>
                <a:lnTo>
                  <a:pt x="135" y="0"/>
                </a:lnTo>
                <a:lnTo>
                  <a:pt x="135" y="189"/>
                </a:lnTo>
                <a:lnTo>
                  <a:pt x="0" y="189"/>
                </a:ln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0" name="Freeform 32"/>
          <p:cNvSpPr>
            <a:spLocks/>
          </p:cNvSpPr>
          <p:nvPr/>
        </p:nvSpPr>
        <p:spPr bwMode="auto">
          <a:xfrm>
            <a:off x="4146550" y="2090738"/>
            <a:ext cx="133350" cy="388937"/>
          </a:xfrm>
          <a:custGeom>
            <a:avLst/>
            <a:gdLst>
              <a:gd name="T0" fmla="*/ 2147483647 w 125"/>
              <a:gd name="T1" fmla="*/ 0 h 363"/>
              <a:gd name="T2" fmla="*/ 2147483647 w 125"/>
              <a:gd name="T3" fmla="*/ 2147483647 h 363"/>
              <a:gd name="T4" fmla="*/ 2147483647 w 125"/>
              <a:gd name="T5" fmla="*/ 2147483647 h 363"/>
              <a:gd name="T6" fmla="*/ 0 60000 65536"/>
              <a:gd name="T7" fmla="*/ 0 60000 65536"/>
              <a:gd name="T8" fmla="*/ 0 60000 65536"/>
              <a:gd name="T9" fmla="*/ 0 w 125"/>
              <a:gd name="T10" fmla="*/ 0 h 363"/>
              <a:gd name="T11" fmla="*/ 125 w 12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363">
                <a:moveTo>
                  <a:pt x="25" y="0"/>
                </a:moveTo>
                <a:cubicBezTo>
                  <a:pt x="125" y="0"/>
                  <a:pt x="0" y="182"/>
                  <a:pt x="100" y="182"/>
                </a:cubicBezTo>
                <a:cubicBezTo>
                  <a:pt x="0" y="181"/>
                  <a:pt x="125" y="363"/>
                  <a:pt x="25" y="363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1" name="Rectangle 33"/>
          <p:cNvSpPr>
            <a:spLocks noChangeArrowheads="1"/>
          </p:cNvSpPr>
          <p:nvPr/>
        </p:nvSpPr>
        <p:spPr bwMode="auto">
          <a:xfrm>
            <a:off x="3641725" y="4130675"/>
            <a:ext cx="2035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(a) Modified truth table</a:t>
            </a:r>
            <a:endParaRPr lang="en-US"/>
          </a:p>
        </p:txBody>
      </p:sp>
      <p:sp>
        <p:nvSpPr>
          <p:cNvPr id="49182" name="Rectangle 34"/>
          <p:cNvSpPr>
            <a:spLocks noChangeArrowheads="1"/>
          </p:cNvSpPr>
          <p:nvPr/>
        </p:nvSpPr>
        <p:spPr bwMode="auto">
          <a:xfrm>
            <a:off x="4422775" y="6434138"/>
            <a:ext cx="8810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(b) Circuit</a:t>
            </a:r>
            <a:endParaRPr lang="en-US"/>
          </a:p>
        </p:txBody>
      </p:sp>
      <p:sp>
        <p:nvSpPr>
          <p:cNvPr id="49183" name="Line 35"/>
          <p:cNvSpPr>
            <a:spLocks noChangeShapeType="1"/>
          </p:cNvSpPr>
          <p:nvPr/>
        </p:nvSpPr>
        <p:spPr bwMode="auto">
          <a:xfrm flipH="1">
            <a:off x="5159375" y="1530350"/>
            <a:ext cx="12414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4" name="Line 36"/>
          <p:cNvSpPr>
            <a:spLocks noChangeShapeType="1"/>
          </p:cNvSpPr>
          <p:nvPr/>
        </p:nvSpPr>
        <p:spPr bwMode="auto">
          <a:xfrm flipV="1">
            <a:off x="5908675" y="1209675"/>
            <a:ext cx="1588" cy="14763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5" name="Rectangle 37"/>
          <p:cNvSpPr>
            <a:spLocks noChangeArrowheads="1"/>
          </p:cNvSpPr>
          <p:nvPr/>
        </p:nvSpPr>
        <p:spPr bwMode="auto">
          <a:xfrm>
            <a:off x="6137275" y="16097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186" name="Rectangle 38"/>
          <p:cNvSpPr>
            <a:spLocks noChangeArrowheads="1"/>
          </p:cNvSpPr>
          <p:nvPr/>
        </p:nvSpPr>
        <p:spPr bwMode="auto">
          <a:xfrm>
            <a:off x="5311775" y="16351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187" name="Rectangle 39"/>
          <p:cNvSpPr>
            <a:spLocks noChangeArrowheads="1"/>
          </p:cNvSpPr>
          <p:nvPr/>
        </p:nvSpPr>
        <p:spPr bwMode="auto">
          <a:xfrm>
            <a:off x="5311775" y="18923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188" name="Rectangle 40"/>
          <p:cNvSpPr>
            <a:spLocks noChangeArrowheads="1"/>
          </p:cNvSpPr>
          <p:nvPr/>
        </p:nvSpPr>
        <p:spPr bwMode="auto">
          <a:xfrm>
            <a:off x="5311775" y="21494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189" name="Rectangle 41"/>
          <p:cNvSpPr>
            <a:spLocks noChangeArrowheads="1"/>
          </p:cNvSpPr>
          <p:nvPr/>
        </p:nvSpPr>
        <p:spPr bwMode="auto">
          <a:xfrm>
            <a:off x="5311775" y="24050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190" name="Rectangle 42"/>
          <p:cNvSpPr>
            <a:spLocks noChangeArrowheads="1"/>
          </p:cNvSpPr>
          <p:nvPr/>
        </p:nvSpPr>
        <p:spPr bwMode="auto">
          <a:xfrm>
            <a:off x="5618163" y="18923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191" name="Rectangle 43"/>
          <p:cNvSpPr>
            <a:spLocks noChangeArrowheads="1"/>
          </p:cNvSpPr>
          <p:nvPr/>
        </p:nvSpPr>
        <p:spPr bwMode="auto">
          <a:xfrm>
            <a:off x="5618163" y="21494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192" name="Rectangle 44"/>
          <p:cNvSpPr>
            <a:spLocks noChangeArrowheads="1"/>
          </p:cNvSpPr>
          <p:nvPr/>
        </p:nvSpPr>
        <p:spPr bwMode="auto">
          <a:xfrm>
            <a:off x="5618163" y="24050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193" name="Rectangle 45"/>
          <p:cNvSpPr>
            <a:spLocks noChangeArrowheads="1"/>
          </p:cNvSpPr>
          <p:nvPr/>
        </p:nvSpPr>
        <p:spPr bwMode="auto">
          <a:xfrm>
            <a:off x="6159500" y="1208088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f</a:t>
            </a:r>
            <a:endParaRPr lang="en-US"/>
          </a:p>
        </p:txBody>
      </p:sp>
      <p:sp>
        <p:nvSpPr>
          <p:cNvPr id="49194" name="Rectangle 46"/>
          <p:cNvSpPr>
            <a:spLocks noChangeArrowheads="1"/>
          </p:cNvSpPr>
          <p:nvPr/>
        </p:nvSpPr>
        <p:spPr bwMode="auto">
          <a:xfrm>
            <a:off x="5243513" y="1208088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195" name="Rectangle 47"/>
          <p:cNvSpPr>
            <a:spLocks noChangeArrowheads="1"/>
          </p:cNvSpPr>
          <p:nvPr/>
        </p:nvSpPr>
        <p:spPr bwMode="auto">
          <a:xfrm>
            <a:off x="5380038" y="13049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196" name="Rectangle 48"/>
          <p:cNvSpPr>
            <a:spLocks noChangeArrowheads="1"/>
          </p:cNvSpPr>
          <p:nvPr/>
        </p:nvSpPr>
        <p:spPr bwMode="auto">
          <a:xfrm>
            <a:off x="5618163" y="16351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197" name="Rectangle 49"/>
          <p:cNvSpPr>
            <a:spLocks noChangeArrowheads="1"/>
          </p:cNvSpPr>
          <p:nvPr/>
        </p:nvSpPr>
        <p:spPr bwMode="auto">
          <a:xfrm>
            <a:off x="5548313" y="1208088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198" name="Rectangle 50"/>
          <p:cNvSpPr>
            <a:spLocks noChangeArrowheads="1"/>
          </p:cNvSpPr>
          <p:nvPr/>
        </p:nvSpPr>
        <p:spPr bwMode="auto">
          <a:xfrm>
            <a:off x="5684838" y="13049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49199" name="Line 51"/>
          <p:cNvSpPr>
            <a:spLocks noChangeShapeType="1"/>
          </p:cNvSpPr>
          <p:nvPr/>
        </p:nvSpPr>
        <p:spPr bwMode="auto">
          <a:xfrm flipH="1">
            <a:off x="2803525" y="1381125"/>
            <a:ext cx="137001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0" name="Line 52"/>
          <p:cNvSpPr>
            <a:spLocks noChangeShapeType="1"/>
          </p:cNvSpPr>
          <p:nvPr/>
        </p:nvSpPr>
        <p:spPr bwMode="auto">
          <a:xfrm flipV="1">
            <a:off x="3724275" y="1082675"/>
            <a:ext cx="1588" cy="28003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1" name="Rectangle 53"/>
          <p:cNvSpPr>
            <a:spLocks noChangeArrowheads="1"/>
          </p:cNvSpPr>
          <p:nvPr/>
        </p:nvSpPr>
        <p:spPr bwMode="auto">
          <a:xfrm>
            <a:off x="6137275" y="23780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02" name="Rectangle 54"/>
          <p:cNvSpPr>
            <a:spLocks noChangeArrowheads="1"/>
          </p:cNvSpPr>
          <p:nvPr/>
        </p:nvSpPr>
        <p:spPr bwMode="auto">
          <a:xfrm>
            <a:off x="3171825" y="14843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03" name="Rectangle 55"/>
          <p:cNvSpPr>
            <a:spLocks noChangeArrowheads="1"/>
          </p:cNvSpPr>
          <p:nvPr/>
        </p:nvSpPr>
        <p:spPr bwMode="auto">
          <a:xfrm>
            <a:off x="3457575" y="14843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04" name="Rectangle 56"/>
          <p:cNvSpPr>
            <a:spLocks noChangeArrowheads="1"/>
          </p:cNvSpPr>
          <p:nvPr/>
        </p:nvSpPr>
        <p:spPr bwMode="auto">
          <a:xfrm>
            <a:off x="3171825" y="17668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05" name="Rectangle 57"/>
          <p:cNvSpPr>
            <a:spLocks noChangeArrowheads="1"/>
          </p:cNvSpPr>
          <p:nvPr/>
        </p:nvSpPr>
        <p:spPr bwMode="auto">
          <a:xfrm>
            <a:off x="3457575" y="17668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06" name="Rectangle 58"/>
          <p:cNvSpPr>
            <a:spLocks noChangeArrowheads="1"/>
          </p:cNvSpPr>
          <p:nvPr/>
        </p:nvSpPr>
        <p:spPr bwMode="auto">
          <a:xfrm>
            <a:off x="3171825" y="20478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07" name="Rectangle 59"/>
          <p:cNvSpPr>
            <a:spLocks noChangeArrowheads="1"/>
          </p:cNvSpPr>
          <p:nvPr/>
        </p:nvSpPr>
        <p:spPr bwMode="auto">
          <a:xfrm>
            <a:off x="3457575" y="20478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08" name="Rectangle 60"/>
          <p:cNvSpPr>
            <a:spLocks noChangeArrowheads="1"/>
          </p:cNvSpPr>
          <p:nvPr/>
        </p:nvSpPr>
        <p:spPr bwMode="auto">
          <a:xfrm>
            <a:off x="3171825" y="23288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09" name="Rectangle 61"/>
          <p:cNvSpPr>
            <a:spLocks noChangeArrowheads="1"/>
          </p:cNvSpPr>
          <p:nvPr/>
        </p:nvSpPr>
        <p:spPr bwMode="auto">
          <a:xfrm>
            <a:off x="3457575" y="23288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10" name="Rectangle 62"/>
          <p:cNvSpPr>
            <a:spLocks noChangeArrowheads="1"/>
          </p:cNvSpPr>
          <p:nvPr/>
        </p:nvSpPr>
        <p:spPr bwMode="auto">
          <a:xfrm>
            <a:off x="3941763" y="14843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11" name="Rectangle 63"/>
          <p:cNvSpPr>
            <a:spLocks noChangeArrowheads="1"/>
          </p:cNvSpPr>
          <p:nvPr/>
        </p:nvSpPr>
        <p:spPr bwMode="auto">
          <a:xfrm>
            <a:off x="3941763" y="17668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12" name="Rectangle 64"/>
          <p:cNvSpPr>
            <a:spLocks noChangeArrowheads="1"/>
          </p:cNvSpPr>
          <p:nvPr/>
        </p:nvSpPr>
        <p:spPr bwMode="auto">
          <a:xfrm>
            <a:off x="3941763" y="20478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13" name="Rectangle 65"/>
          <p:cNvSpPr>
            <a:spLocks noChangeArrowheads="1"/>
          </p:cNvSpPr>
          <p:nvPr/>
        </p:nvSpPr>
        <p:spPr bwMode="auto">
          <a:xfrm>
            <a:off x="3941763" y="23288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14" name="Rectangle 66"/>
          <p:cNvSpPr>
            <a:spLocks noChangeArrowheads="1"/>
          </p:cNvSpPr>
          <p:nvPr/>
        </p:nvSpPr>
        <p:spPr bwMode="auto">
          <a:xfrm>
            <a:off x="3171825" y="26114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15" name="Rectangle 67"/>
          <p:cNvSpPr>
            <a:spLocks noChangeArrowheads="1"/>
          </p:cNvSpPr>
          <p:nvPr/>
        </p:nvSpPr>
        <p:spPr bwMode="auto">
          <a:xfrm>
            <a:off x="3457575" y="26114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16" name="Rectangle 68"/>
          <p:cNvSpPr>
            <a:spLocks noChangeArrowheads="1"/>
          </p:cNvSpPr>
          <p:nvPr/>
        </p:nvSpPr>
        <p:spPr bwMode="auto">
          <a:xfrm>
            <a:off x="3171825" y="28924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17" name="Rectangle 69"/>
          <p:cNvSpPr>
            <a:spLocks noChangeArrowheads="1"/>
          </p:cNvSpPr>
          <p:nvPr/>
        </p:nvSpPr>
        <p:spPr bwMode="auto">
          <a:xfrm>
            <a:off x="3457575" y="28924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18" name="Rectangle 70"/>
          <p:cNvSpPr>
            <a:spLocks noChangeArrowheads="1"/>
          </p:cNvSpPr>
          <p:nvPr/>
        </p:nvSpPr>
        <p:spPr bwMode="auto">
          <a:xfrm>
            <a:off x="3171825" y="31734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19" name="Rectangle 71"/>
          <p:cNvSpPr>
            <a:spLocks noChangeArrowheads="1"/>
          </p:cNvSpPr>
          <p:nvPr/>
        </p:nvSpPr>
        <p:spPr bwMode="auto">
          <a:xfrm>
            <a:off x="3457575" y="31734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20" name="Rectangle 72"/>
          <p:cNvSpPr>
            <a:spLocks noChangeArrowheads="1"/>
          </p:cNvSpPr>
          <p:nvPr/>
        </p:nvSpPr>
        <p:spPr bwMode="auto">
          <a:xfrm>
            <a:off x="3171825" y="34559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21" name="Rectangle 73"/>
          <p:cNvSpPr>
            <a:spLocks noChangeArrowheads="1"/>
          </p:cNvSpPr>
          <p:nvPr/>
        </p:nvSpPr>
        <p:spPr bwMode="auto">
          <a:xfrm>
            <a:off x="3457575" y="34559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22" name="Rectangle 74"/>
          <p:cNvSpPr>
            <a:spLocks noChangeArrowheads="1"/>
          </p:cNvSpPr>
          <p:nvPr/>
        </p:nvSpPr>
        <p:spPr bwMode="auto">
          <a:xfrm>
            <a:off x="3941763" y="26114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23" name="Rectangle 75"/>
          <p:cNvSpPr>
            <a:spLocks noChangeArrowheads="1"/>
          </p:cNvSpPr>
          <p:nvPr/>
        </p:nvSpPr>
        <p:spPr bwMode="auto">
          <a:xfrm>
            <a:off x="3941763" y="28924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24" name="Rectangle 76"/>
          <p:cNvSpPr>
            <a:spLocks noChangeArrowheads="1"/>
          </p:cNvSpPr>
          <p:nvPr/>
        </p:nvSpPr>
        <p:spPr bwMode="auto">
          <a:xfrm>
            <a:off x="3941763" y="31734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25" name="Rectangle 77"/>
          <p:cNvSpPr>
            <a:spLocks noChangeArrowheads="1"/>
          </p:cNvSpPr>
          <p:nvPr/>
        </p:nvSpPr>
        <p:spPr bwMode="auto">
          <a:xfrm>
            <a:off x="3941763" y="34559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26" name="Rectangle 78"/>
          <p:cNvSpPr>
            <a:spLocks noChangeArrowheads="1"/>
          </p:cNvSpPr>
          <p:nvPr/>
        </p:nvSpPr>
        <p:spPr bwMode="auto">
          <a:xfrm>
            <a:off x="2813050" y="1066800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227" name="Rectangle 79"/>
          <p:cNvSpPr>
            <a:spLocks noChangeArrowheads="1"/>
          </p:cNvSpPr>
          <p:nvPr/>
        </p:nvSpPr>
        <p:spPr bwMode="auto">
          <a:xfrm>
            <a:off x="2947988" y="11636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28" name="Rectangle 80"/>
          <p:cNvSpPr>
            <a:spLocks noChangeArrowheads="1"/>
          </p:cNvSpPr>
          <p:nvPr/>
        </p:nvSpPr>
        <p:spPr bwMode="auto">
          <a:xfrm>
            <a:off x="3103563" y="1066800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229" name="Rectangle 81"/>
          <p:cNvSpPr>
            <a:spLocks noChangeArrowheads="1"/>
          </p:cNvSpPr>
          <p:nvPr/>
        </p:nvSpPr>
        <p:spPr bwMode="auto">
          <a:xfrm>
            <a:off x="3240088" y="11636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49230" name="Rectangle 82"/>
          <p:cNvSpPr>
            <a:spLocks noChangeArrowheads="1"/>
          </p:cNvSpPr>
          <p:nvPr/>
        </p:nvSpPr>
        <p:spPr bwMode="auto">
          <a:xfrm>
            <a:off x="3389313" y="1066800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231" name="Rectangle 83"/>
          <p:cNvSpPr>
            <a:spLocks noChangeArrowheads="1"/>
          </p:cNvSpPr>
          <p:nvPr/>
        </p:nvSpPr>
        <p:spPr bwMode="auto">
          <a:xfrm>
            <a:off x="3524250" y="11636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49232" name="Rectangle 84"/>
          <p:cNvSpPr>
            <a:spLocks noChangeArrowheads="1"/>
          </p:cNvSpPr>
          <p:nvPr/>
        </p:nvSpPr>
        <p:spPr bwMode="auto">
          <a:xfrm>
            <a:off x="3951288" y="1066800"/>
            <a:ext cx="523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f</a:t>
            </a:r>
            <a:endParaRPr lang="en-US"/>
          </a:p>
        </p:txBody>
      </p:sp>
      <p:sp>
        <p:nvSpPr>
          <p:cNvPr id="49233" name="Rectangle 85"/>
          <p:cNvSpPr>
            <a:spLocks noChangeArrowheads="1"/>
          </p:cNvSpPr>
          <p:nvPr/>
        </p:nvSpPr>
        <p:spPr bwMode="auto">
          <a:xfrm>
            <a:off x="2881313" y="14843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34" name="Rectangle 86"/>
          <p:cNvSpPr>
            <a:spLocks noChangeArrowheads="1"/>
          </p:cNvSpPr>
          <p:nvPr/>
        </p:nvSpPr>
        <p:spPr bwMode="auto">
          <a:xfrm>
            <a:off x="2881313" y="17668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35" name="Rectangle 87"/>
          <p:cNvSpPr>
            <a:spLocks noChangeArrowheads="1"/>
          </p:cNvSpPr>
          <p:nvPr/>
        </p:nvSpPr>
        <p:spPr bwMode="auto">
          <a:xfrm>
            <a:off x="2881313" y="20478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36" name="Rectangle 88"/>
          <p:cNvSpPr>
            <a:spLocks noChangeArrowheads="1"/>
          </p:cNvSpPr>
          <p:nvPr/>
        </p:nvSpPr>
        <p:spPr bwMode="auto">
          <a:xfrm>
            <a:off x="2881313" y="23288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37" name="Rectangle 89"/>
          <p:cNvSpPr>
            <a:spLocks noChangeArrowheads="1"/>
          </p:cNvSpPr>
          <p:nvPr/>
        </p:nvSpPr>
        <p:spPr bwMode="auto">
          <a:xfrm>
            <a:off x="2881313" y="26114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38" name="Rectangle 90"/>
          <p:cNvSpPr>
            <a:spLocks noChangeArrowheads="1"/>
          </p:cNvSpPr>
          <p:nvPr/>
        </p:nvSpPr>
        <p:spPr bwMode="auto">
          <a:xfrm>
            <a:off x="2881313" y="28924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39" name="Rectangle 91"/>
          <p:cNvSpPr>
            <a:spLocks noChangeArrowheads="1"/>
          </p:cNvSpPr>
          <p:nvPr/>
        </p:nvSpPr>
        <p:spPr bwMode="auto">
          <a:xfrm>
            <a:off x="2881313" y="31734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40" name="Freeform 92"/>
          <p:cNvSpPr>
            <a:spLocks/>
          </p:cNvSpPr>
          <p:nvPr/>
        </p:nvSpPr>
        <p:spPr bwMode="auto">
          <a:xfrm>
            <a:off x="4146550" y="2652713"/>
            <a:ext cx="133350" cy="387350"/>
          </a:xfrm>
          <a:custGeom>
            <a:avLst/>
            <a:gdLst>
              <a:gd name="T0" fmla="*/ 2147483647 w 125"/>
              <a:gd name="T1" fmla="*/ 0 h 363"/>
              <a:gd name="T2" fmla="*/ 2147483647 w 125"/>
              <a:gd name="T3" fmla="*/ 2147483647 h 363"/>
              <a:gd name="T4" fmla="*/ 2147483647 w 125"/>
              <a:gd name="T5" fmla="*/ 2147483647 h 363"/>
              <a:gd name="T6" fmla="*/ 0 60000 65536"/>
              <a:gd name="T7" fmla="*/ 0 60000 65536"/>
              <a:gd name="T8" fmla="*/ 0 60000 65536"/>
              <a:gd name="T9" fmla="*/ 0 w 125"/>
              <a:gd name="T10" fmla="*/ 0 h 363"/>
              <a:gd name="T11" fmla="*/ 125 w 12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363">
                <a:moveTo>
                  <a:pt x="25" y="0"/>
                </a:moveTo>
                <a:cubicBezTo>
                  <a:pt x="125" y="0"/>
                  <a:pt x="0" y="182"/>
                  <a:pt x="100" y="182"/>
                </a:cubicBezTo>
                <a:cubicBezTo>
                  <a:pt x="0" y="181"/>
                  <a:pt x="125" y="363"/>
                  <a:pt x="25" y="363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1" name="Freeform 93"/>
          <p:cNvSpPr>
            <a:spLocks/>
          </p:cNvSpPr>
          <p:nvPr/>
        </p:nvSpPr>
        <p:spPr bwMode="auto">
          <a:xfrm>
            <a:off x="5030788" y="2214563"/>
            <a:ext cx="128587" cy="65087"/>
          </a:xfrm>
          <a:custGeom>
            <a:avLst/>
            <a:gdLst>
              <a:gd name="T0" fmla="*/ 0 w 81"/>
              <a:gd name="T1" fmla="*/ 2147483647 h 41"/>
              <a:gd name="T2" fmla="*/ 2147483647 w 81"/>
              <a:gd name="T3" fmla="*/ 2147483647 h 41"/>
              <a:gd name="T4" fmla="*/ 0 w 81"/>
              <a:gd name="T5" fmla="*/ 0 h 41"/>
              <a:gd name="T6" fmla="*/ 0 w 81"/>
              <a:gd name="T7" fmla="*/ 2147483647 h 41"/>
              <a:gd name="T8" fmla="*/ 0 w 81"/>
              <a:gd name="T9" fmla="*/ 2147483647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41"/>
              <a:gd name="T17" fmla="*/ 81 w 81"/>
              <a:gd name="T18" fmla="*/ 41 h 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41">
                <a:moveTo>
                  <a:pt x="0" y="41"/>
                </a:moveTo>
                <a:lnTo>
                  <a:pt x="81" y="14"/>
                </a:lnTo>
                <a:lnTo>
                  <a:pt x="0" y="0"/>
                </a:lnTo>
                <a:lnTo>
                  <a:pt x="0" y="14"/>
                </a:lnTo>
                <a:lnTo>
                  <a:pt x="0" y="41"/>
                </a:lnTo>
                <a:close/>
              </a:path>
            </a:pathLst>
          </a:custGeom>
          <a:solidFill>
            <a:srgbClr val="66FFFF"/>
          </a:solidFill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2" name="Freeform 94"/>
          <p:cNvSpPr>
            <a:spLocks/>
          </p:cNvSpPr>
          <p:nvPr/>
        </p:nvSpPr>
        <p:spPr bwMode="auto">
          <a:xfrm>
            <a:off x="4259263" y="2236788"/>
            <a:ext cx="749300" cy="619125"/>
          </a:xfrm>
          <a:custGeom>
            <a:avLst/>
            <a:gdLst>
              <a:gd name="T0" fmla="*/ 2147483647 w 472"/>
              <a:gd name="T1" fmla="*/ 0 h 390"/>
              <a:gd name="T2" fmla="*/ 2147483647 w 472"/>
              <a:gd name="T3" fmla="*/ 0 h 390"/>
              <a:gd name="T4" fmla="*/ 2147483647 w 472"/>
              <a:gd name="T5" fmla="*/ 2147483647 h 390"/>
              <a:gd name="T6" fmla="*/ 0 w 472"/>
              <a:gd name="T7" fmla="*/ 2147483647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390"/>
              <a:gd name="T14" fmla="*/ 472 w 47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390">
                <a:moveTo>
                  <a:pt x="472" y="0"/>
                </a:moveTo>
                <a:lnTo>
                  <a:pt x="243" y="0"/>
                </a:lnTo>
                <a:lnTo>
                  <a:pt x="243" y="390"/>
                </a:lnTo>
                <a:lnTo>
                  <a:pt x="0" y="390"/>
                </a:ln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3" name="Freeform 95"/>
          <p:cNvSpPr>
            <a:spLocks/>
          </p:cNvSpPr>
          <p:nvPr/>
        </p:nvSpPr>
        <p:spPr bwMode="auto">
          <a:xfrm>
            <a:off x="4146550" y="3206750"/>
            <a:ext cx="133350" cy="387350"/>
          </a:xfrm>
          <a:custGeom>
            <a:avLst/>
            <a:gdLst>
              <a:gd name="T0" fmla="*/ 2147483647 w 125"/>
              <a:gd name="T1" fmla="*/ 0 h 363"/>
              <a:gd name="T2" fmla="*/ 2147483647 w 125"/>
              <a:gd name="T3" fmla="*/ 2147483647 h 363"/>
              <a:gd name="T4" fmla="*/ 2147483647 w 125"/>
              <a:gd name="T5" fmla="*/ 2147483647 h 363"/>
              <a:gd name="T6" fmla="*/ 0 60000 65536"/>
              <a:gd name="T7" fmla="*/ 0 60000 65536"/>
              <a:gd name="T8" fmla="*/ 0 60000 65536"/>
              <a:gd name="T9" fmla="*/ 0 w 125"/>
              <a:gd name="T10" fmla="*/ 0 h 363"/>
              <a:gd name="T11" fmla="*/ 125 w 12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363">
                <a:moveTo>
                  <a:pt x="25" y="0"/>
                </a:moveTo>
                <a:cubicBezTo>
                  <a:pt x="125" y="0"/>
                  <a:pt x="0" y="181"/>
                  <a:pt x="100" y="181"/>
                </a:cubicBezTo>
                <a:cubicBezTo>
                  <a:pt x="0" y="181"/>
                  <a:pt x="125" y="363"/>
                  <a:pt x="25" y="363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4" name="Freeform 96"/>
          <p:cNvSpPr>
            <a:spLocks/>
          </p:cNvSpPr>
          <p:nvPr/>
        </p:nvSpPr>
        <p:spPr bwMode="auto">
          <a:xfrm>
            <a:off x="5030788" y="2471738"/>
            <a:ext cx="128587" cy="63500"/>
          </a:xfrm>
          <a:custGeom>
            <a:avLst/>
            <a:gdLst>
              <a:gd name="T0" fmla="*/ 0 w 81"/>
              <a:gd name="T1" fmla="*/ 2147483647 h 40"/>
              <a:gd name="T2" fmla="*/ 2147483647 w 81"/>
              <a:gd name="T3" fmla="*/ 2147483647 h 40"/>
              <a:gd name="T4" fmla="*/ 0 w 81"/>
              <a:gd name="T5" fmla="*/ 0 h 40"/>
              <a:gd name="T6" fmla="*/ 0 w 81"/>
              <a:gd name="T7" fmla="*/ 2147483647 h 40"/>
              <a:gd name="T8" fmla="*/ 0 w 81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40"/>
              <a:gd name="T17" fmla="*/ 81 w 81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40">
                <a:moveTo>
                  <a:pt x="0" y="40"/>
                </a:moveTo>
                <a:lnTo>
                  <a:pt x="81" y="27"/>
                </a:lnTo>
                <a:lnTo>
                  <a:pt x="0" y="0"/>
                </a:lnTo>
                <a:lnTo>
                  <a:pt x="0" y="27"/>
                </a:lnTo>
                <a:lnTo>
                  <a:pt x="0" y="40"/>
                </a:lnTo>
                <a:close/>
              </a:path>
            </a:pathLst>
          </a:custGeom>
          <a:solidFill>
            <a:srgbClr val="66FFFF"/>
          </a:solidFill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5" name="Freeform 97"/>
          <p:cNvSpPr>
            <a:spLocks/>
          </p:cNvSpPr>
          <p:nvPr/>
        </p:nvSpPr>
        <p:spPr bwMode="auto">
          <a:xfrm>
            <a:off x="4259263" y="2514600"/>
            <a:ext cx="749300" cy="876300"/>
          </a:xfrm>
          <a:custGeom>
            <a:avLst/>
            <a:gdLst>
              <a:gd name="T0" fmla="*/ 2147483647 w 472"/>
              <a:gd name="T1" fmla="*/ 0 h 552"/>
              <a:gd name="T2" fmla="*/ 2147483647 w 472"/>
              <a:gd name="T3" fmla="*/ 0 h 552"/>
              <a:gd name="T4" fmla="*/ 2147483647 w 472"/>
              <a:gd name="T5" fmla="*/ 2147483647 h 552"/>
              <a:gd name="T6" fmla="*/ 0 w 472"/>
              <a:gd name="T7" fmla="*/ 2147483647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552"/>
              <a:gd name="T14" fmla="*/ 472 w 47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552">
                <a:moveTo>
                  <a:pt x="472" y="0"/>
                </a:moveTo>
                <a:lnTo>
                  <a:pt x="351" y="0"/>
                </a:lnTo>
                <a:lnTo>
                  <a:pt x="351" y="552"/>
                </a:lnTo>
                <a:lnTo>
                  <a:pt x="0" y="552"/>
                </a:ln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6" name="Rectangle 98"/>
          <p:cNvSpPr>
            <a:spLocks noChangeArrowheads="1"/>
          </p:cNvSpPr>
          <p:nvPr/>
        </p:nvSpPr>
        <p:spPr bwMode="auto">
          <a:xfrm>
            <a:off x="2881313" y="34559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47" name="Rectangle 99"/>
          <p:cNvSpPr>
            <a:spLocks noChangeArrowheads="1"/>
          </p:cNvSpPr>
          <p:nvPr/>
        </p:nvSpPr>
        <p:spPr bwMode="auto">
          <a:xfrm>
            <a:off x="3844925" y="5603875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248" name="Freeform 100"/>
          <p:cNvSpPr>
            <a:spLocks/>
          </p:cNvSpPr>
          <p:nvPr/>
        </p:nvSpPr>
        <p:spPr bwMode="auto">
          <a:xfrm>
            <a:off x="4324350" y="5716588"/>
            <a:ext cx="171450" cy="212725"/>
          </a:xfrm>
          <a:custGeom>
            <a:avLst/>
            <a:gdLst>
              <a:gd name="T0" fmla="*/ 0 w 108"/>
              <a:gd name="T1" fmla="*/ 0 h 134"/>
              <a:gd name="T2" fmla="*/ 0 w 108"/>
              <a:gd name="T3" fmla="*/ 2147483647 h 134"/>
              <a:gd name="T4" fmla="*/ 2147483647 w 108"/>
              <a:gd name="T5" fmla="*/ 2147483647 h 134"/>
              <a:gd name="T6" fmla="*/ 0 60000 65536"/>
              <a:gd name="T7" fmla="*/ 0 60000 65536"/>
              <a:gd name="T8" fmla="*/ 0 60000 65536"/>
              <a:gd name="T9" fmla="*/ 0 w 108"/>
              <a:gd name="T10" fmla="*/ 0 h 134"/>
              <a:gd name="T11" fmla="*/ 108 w 108"/>
              <a:gd name="T12" fmla="*/ 134 h 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" h="134">
                <a:moveTo>
                  <a:pt x="0" y="0"/>
                </a:moveTo>
                <a:lnTo>
                  <a:pt x="0" y="134"/>
                </a:lnTo>
                <a:lnTo>
                  <a:pt x="108" y="13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9" name="Freeform 101"/>
          <p:cNvSpPr>
            <a:spLocks/>
          </p:cNvSpPr>
          <p:nvPr/>
        </p:nvSpPr>
        <p:spPr bwMode="auto">
          <a:xfrm>
            <a:off x="4286250" y="5681663"/>
            <a:ext cx="73025" cy="73025"/>
          </a:xfrm>
          <a:custGeom>
            <a:avLst/>
            <a:gdLst>
              <a:gd name="T0" fmla="*/ 2147483647 w 40"/>
              <a:gd name="T1" fmla="*/ 2147483647 h 40"/>
              <a:gd name="T2" fmla="*/ 2147483647 w 40"/>
              <a:gd name="T3" fmla="*/ 0 h 40"/>
              <a:gd name="T4" fmla="*/ 0 w 40"/>
              <a:gd name="T5" fmla="*/ 2147483647 h 40"/>
              <a:gd name="T6" fmla="*/ 2147483647 w 40"/>
              <a:gd name="T7" fmla="*/ 2147483647 h 40"/>
              <a:gd name="T8" fmla="*/ 2147483647 w 40"/>
              <a:gd name="T9" fmla="*/ 2147483647 h 40"/>
              <a:gd name="T10" fmla="*/ 2147483647 w 40"/>
              <a:gd name="T11" fmla="*/ 0 h 40"/>
              <a:gd name="T12" fmla="*/ 2147483647 w 40"/>
              <a:gd name="T13" fmla="*/ 2147483647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40"/>
              <a:gd name="T23" fmla="*/ 40 w 40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40">
                <a:moveTo>
                  <a:pt x="20" y="20"/>
                </a:moveTo>
                <a:cubicBezTo>
                  <a:pt x="20" y="2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31"/>
                  <a:pt x="9" y="40"/>
                  <a:pt x="20" y="40"/>
                </a:cubicBezTo>
                <a:cubicBezTo>
                  <a:pt x="31" y="40"/>
                  <a:pt x="40" y="31"/>
                  <a:pt x="40" y="20"/>
                </a:cubicBezTo>
                <a:cubicBezTo>
                  <a:pt x="40" y="9"/>
                  <a:pt x="31" y="0"/>
                  <a:pt x="20" y="0"/>
                </a:cubicBezTo>
                <a:lnTo>
                  <a:pt x="2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50" name="Rectangle 103"/>
          <p:cNvSpPr>
            <a:spLocks noChangeArrowheads="1"/>
          </p:cNvSpPr>
          <p:nvPr/>
        </p:nvSpPr>
        <p:spPr bwMode="auto">
          <a:xfrm>
            <a:off x="3981450" y="57007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49251" name="Freeform 106"/>
          <p:cNvSpPr>
            <a:spLocks noChangeAspect="1"/>
          </p:cNvSpPr>
          <p:nvPr/>
        </p:nvSpPr>
        <p:spPr bwMode="auto">
          <a:xfrm>
            <a:off x="4718050" y="5334000"/>
            <a:ext cx="392113" cy="977900"/>
          </a:xfrm>
          <a:custGeom>
            <a:avLst/>
            <a:gdLst>
              <a:gd name="T0" fmla="*/ 2147483647 w 336"/>
              <a:gd name="T1" fmla="*/ 2147483647 h 840"/>
              <a:gd name="T2" fmla="*/ 2147483647 w 336"/>
              <a:gd name="T3" fmla="*/ 2147483647 h 840"/>
              <a:gd name="T4" fmla="*/ 0 w 336"/>
              <a:gd name="T5" fmla="*/ 0 h 840"/>
              <a:gd name="T6" fmla="*/ 0 w 336"/>
              <a:gd name="T7" fmla="*/ 2147483647 h 840"/>
              <a:gd name="T8" fmla="*/ 2147483647 w 336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840"/>
              <a:gd name="T17" fmla="*/ 336 w 336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840">
                <a:moveTo>
                  <a:pt x="336" y="672"/>
                </a:moveTo>
                <a:lnTo>
                  <a:pt x="336" y="168"/>
                </a:lnTo>
                <a:lnTo>
                  <a:pt x="0" y="0"/>
                </a:lnTo>
                <a:lnTo>
                  <a:pt x="0" y="840"/>
                </a:lnTo>
                <a:lnTo>
                  <a:pt x="336" y="672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Line 51"/>
          <p:cNvSpPr>
            <a:spLocks noChangeShapeType="1"/>
          </p:cNvSpPr>
          <p:nvPr/>
        </p:nvSpPr>
        <p:spPr bwMode="auto">
          <a:xfrm flipH="1">
            <a:off x="2817813" y="2222500"/>
            <a:ext cx="137001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8" name="Line 52"/>
          <p:cNvSpPr>
            <a:spLocks noChangeShapeType="1"/>
          </p:cNvSpPr>
          <p:nvPr/>
        </p:nvSpPr>
        <p:spPr bwMode="auto">
          <a:xfrm flipV="1">
            <a:off x="3738563" y="1924050"/>
            <a:ext cx="1587" cy="28003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9" name="Rectangle 54"/>
          <p:cNvSpPr>
            <a:spLocks noChangeArrowheads="1"/>
          </p:cNvSpPr>
          <p:nvPr/>
        </p:nvSpPr>
        <p:spPr bwMode="auto">
          <a:xfrm>
            <a:off x="3186113" y="232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10" name="Rectangle 55"/>
          <p:cNvSpPr>
            <a:spLocks noChangeArrowheads="1"/>
          </p:cNvSpPr>
          <p:nvPr/>
        </p:nvSpPr>
        <p:spPr bwMode="auto">
          <a:xfrm>
            <a:off x="3471863" y="232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11" name="Rectangle 56"/>
          <p:cNvSpPr>
            <a:spLocks noChangeArrowheads="1"/>
          </p:cNvSpPr>
          <p:nvPr/>
        </p:nvSpPr>
        <p:spPr bwMode="auto">
          <a:xfrm>
            <a:off x="3186113" y="2608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12" name="Rectangle 57"/>
          <p:cNvSpPr>
            <a:spLocks noChangeArrowheads="1"/>
          </p:cNvSpPr>
          <p:nvPr/>
        </p:nvSpPr>
        <p:spPr bwMode="auto">
          <a:xfrm>
            <a:off x="3471863" y="2608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13" name="Rectangle 58"/>
          <p:cNvSpPr>
            <a:spLocks noChangeArrowheads="1"/>
          </p:cNvSpPr>
          <p:nvPr/>
        </p:nvSpPr>
        <p:spPr bwMode="auto">
          <a:xfrm>
            <a:off x="3186113" y="28892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14" name="Rectangle 59"/>
          <p:cNvSpPr>
            <a:spLocks noChangeArrowheads="1"/>
          </p:cNvSpPr>
          <p:nvPr/>
        </p:nvSpPr>
        <p:spPr bwMode="auto">
          <a:xfrm>
            <a:off x="3471863" y="28892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15" name="Rectangle 60"/>
          <p:cNvSpPr>
            <a:spLocks noChangeArrowheads="1"/>
          </p:cNvSpPr>
          <p:nvPr/>
        </p:nvSpPr>
        <p:spPr bwMode="auto">
          <a:xfrm>
            <a:off x="3186113" y="3170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16" name="Rectangle 61"/>
          <p:cNvSpPr>
            <a:spLocks noChangeArrowheads="1"/>
          </p:cNvSpPr>
          <p:nvPr/>
        </p:nvSpPr>
        <p:spPr bwMode="auto">
          <a:xfrm>
            <a:off x="3471863" y="3170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17" name="Rectangle 62"/>
          <p:cNvSpPr>
            <a:spLocks noChangeArrowheads="1"/>
          </p:cNvSpPr>
          <p:nvPr/>
        </p:nvSpPr>
        <p:spPr bwMode="auto">
          <a:xfrm>
            <a:off x="3956050" y="232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18" name="Rectangle 63"/>
          <p:cNvSpPr>
            <a:spLocks noChangeArrowheads="1"/>
          </p:cNvSpPr>
          <p:nvPr/>
        </p:nvSpPr>
        <p:spPr bwMode="auto">
          <a:xfrm>
            <a:off x="3956050" y="2608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19" name="Rectangle 64"/>
          <p:cNvSpPr>
            <a:spLocks noChangeArrowheads="1"/>
          </p:cNvSpPr>
          <p:nvPr/>
        </p:nvSpPr>
        <p:spPr bwMode="auto">
          <a:xfrm>
            <a:off x="3956050" y="28892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20" name="Rectangle 65"/>
          <p:cNvSpPr>
            <a:spLocks noChangeArrowheads="1"/>
          </p:cNvSpPr>
          <p:nvPr/>
        </p:nvSpPr>
        <p:spPr bwMode="auto">
          <a:xfrm>
            <a:off x="3956050" y="3170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21" name="Rectangle 66"/>
          <p:cNvSpPr>
            <a:spLocks noChangeArrowheads="1"/>
          </p:cNvSpPr>
          <p:nvPr/>
        </p:nvSpPr>
        <p:spPr bwMode="auto">
          <a:xfrm>
            <a:off x="3186113" y="3452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22" name="Rectangle 67"/>
          <p:cNvSpPr>
            <a:spLocks noChangeArrowheads="1"/>
          </p:cNvSpPr>
          <p:nvPr/>
        </p:nvSpPr>
        <p:spPr bwMode="auto">
          <a:xfrm>
            <a:off x="3471863" y="3452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23" name="Rectangle 68"/>
          <p:cNvSpPr>
            <a:spLocks noChangeArrowheads="1"/>
          </p:cNvSpPr>
          <p:nvPr/>
        </p:nvSpPr>
        <p:spPr bwMode="auto">
          <a:xfrm>
            <a:off x="3186113" y="3733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24" name="Rectangle 69"/>
          <p:cNvSpPr>
            <a:spLocks noChangeArrowheads="1"/>
          </p:cNvSpPr>
          <p:nvPr/>
        </p:nvSpPr>
        <p:spPr bwMode="auto">
          <a:xfrm>
            <a:off x="3471863" y="3733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25" name="Rectangle 70"/>
          <p:cNvSpPr>
            <a:spLocks noChangeArrowheads="1"/>
          </p:cNvSpPr>
          <p:nvPr/>
        </p:nvSpPr>
        <p:spPr bwMode="auto">
          <a:xfrm>
            <a:off x="3186113" y="4014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26" name="Rectangle 71"/>
          <p:cNvSpPr>
            <a:spLocks noChangeArrowheads="1"/>
          </p:cNvSpPr>
          <p:nvPr/>
        </p:nvSpPr>
        <p:spPr bwMode="auto">
          <a:xfrm>
            <a:off x="3471863" y="4014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27" name="Rectangle 72"/>
          <p:cNvSpPr>
            <a:spLocks noChangeArrowheads="1"/>
          </p:cNvSpPr>
          <p:nvPr/>
        </p:nvSpPr>
        <p:spPr bwMode="auto">
          <a:xfrm>
            <a:off x="3186113" y="4297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28" name="Rectangle 73"/>
          <p:cNvSpPr>
            <a:spLocks noChangeArrowheads="1"/>
          </p:cNvSpPr>
          <p:nvPr/>
        </p:nvSpPr>
        <p:spPr bwMode="auto">
          <a:xfrm>
            <a:off x="3471863" y="4297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29" name="Rectangle 74"/>
          <p:cNvSpPr>
            <a:spLocks noChangeArrowheads="1"/>
          </p:cNvSpPr>
          <p:nvPr/>
        </p:nvSpPr>
        <p:spPr bwMode="auto">
          <a:xfrm>
            <a:off x="3956050" y="3452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30" name="Rectangle 75"/>
          <p:cNvSpPr>
            <a:spLocks noChangeArrowheads="1"/>
          </p:cNvSpPr>
          <p:nvPr/>
        </p:nvSpPr>
        <p:spPr bwMode="auto">
          <a:xfrm>
            <a:off x="3956050" y="3733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31" name="Rectangle 76"/>
          <p:cNvSpPr>
            <a:spLocks noChangeArrowheads="1"/>
          </p:cNvSpPr>
          <p:nvPr/>
        </p:nvSpPr>
        <p:spPr bwMode="auto">
          <a:xfrm>
            <a:off x="3956050" y="4014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32" name="Rectangle 77"/>
          <p:cNvSpPr>
            <a:spLocks noChangeArrowheads="1"/>
          </p:cNvSpPr>
          <p:nvPr/>
        </p:nvSpPr>
        <p:spPr bwMode="auto">
          <a:xfrm>
            <a:off x="3956050" y="4297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33" name="Rectangle 78"/>
          <p:cNvSpPr>
            <a:spLocks noChangeArrowheads="1"/>
          </p:cNvSpPr>
          <p:nvPr/>
        </p:nvSpPr>
        <p:spPr bwMode="auto">
          <a:xfrm>
            <a:off x="2827338" y="1908175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7134" name="Rectangle 79"/>
          <p:cNvSpPr>
            <a:spLocks noChangeArrowheads="1"/>
          </p:cNvSpPr>
          <p:nvPr/>
        </p:nvSpPr>
        <p:spPr bwMode="auto">
          <a:xfrm>
            <a:off x="2962275" y="20050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35" name="Rectangle 80"/>
          <p:cNvSpPr>
            <a:spLocks noChangeArrowheads="1"/>
          </p:cNvSpPr>
          <p:nvPr/>
        </p:nvSpPr>
        <p:spPr bwMode="auto">
          <a:xfrm>
            <a:off x="3117850" y="1908175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7136" name="Rectangle 81"/>
          <p:cNvSpPr>
            <a:spLocks noChangeArrowheads="1"/>
          </p:cNvSpPr>
          <p:nvPr/>
        </p:nvSpPr>
        <p:spPr bwMode="auto">
          <a:xfrm>
            <a:off x="3254375" y="20050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47137" name="Rectangle 82"/>
          <p:cNvSpPr>
            <a:spLocks noChangeArrowheads="1"/>
          </p:cNvSpPr>
          <p:nvPr/>
        </p:nvSpPr>
        <p:spPr bwMode="auto">
          <a:xfrm>
            <a:off x="3403600" y="1908175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7138" name="Rectangle 83"/>
          <p:cNvSpPr>
            <a:spLocks noChangeArrowheads="1"/>
          </p:cNvSpPr>
          <p:nvPr/>
        </p:nvSpPr>
        <p:spPr bwMode="auto">
          <a:xfrm>
            <a:off x="3538538" y="20050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47139" name="Rectangle 84"/>
          <p:cNvSpPr>
            <a:spLocks noChangeArrowheads="1"/>
          </p:cNvSpPr>
          <p:nvPr/>
        </p:nvSpPr>
        <p:spPr bwMode="auto">
          <a:xfrm>
            <a:off x="3965575" y="1908175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f</a:t>
            </a:r>
            <a:endParaRPr lang="en-US"/>
          </a:p>
        </p:txBody>
      </p:sp>
      <p:sp>
        <p:nvSpPr>
          <p:cNvPr id="47140" name="Rectangle 85"/>
          <p:cNvSpPr>
            <a:spLocks noChangeArrowheads="1"/>
          </p:cNvSpPr>
          <p:nvPr/>
        </p:nvSpPr>
        <p:spPr bwMode="auto">
          <a:xfrm>
            <a:off x="2895600" y="232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41" name="Rectangle 86"/>
          <p:cNvSpPr>
            <a:spLocks noChangeArrowheads="1"/>
          </p:cNvSpPr>
          <p:nvPr/>
        </p:nvSpPr>
        <p:spPr bwMode="auto">
          <a:xfrm>
            <a:off x="2895600" y="2608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42" name="Rectangle 87"/>
          <p:cNvSpPr>
            <a:spLocks noChangeArrowheads="1"/>
          </p:cNvSpPr>
          <p:nvPr/>
        </p:nvSpPr>
        <p:spPr bwMode="auto">
          <a:xfrm>
            <a:off x="2895600" y="28892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43" name="Rectangle 88"/>
          <p:cNvSpPr>
            <a:spLocks noChangeArrowheads="1"/>
          </p:cNvSpPr>
          <p:nvPr/>
        </p:nvSpPr>
        <p:spPr bwMode="auto">
          <a:xfrm>
            <a:off x="2895600" y="3170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44" name="Rectangle 89"/>
          <p:cNvSpPr>
            <a:spLocks noChangeArrowheads="1"/>
          </p:cNvSpPr>
          <p:nvPr/>
        </p:nvSpPr>
        <p:spPr bwMode="auto">
          <a:xfrm>
            <a:off x="2895600" y="3452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45" name="Rectangle 90"/>
          <p:cNvSpPr>
            <a:spLocks noChangeArrowheads="1"/>
          </p:cNvSpPr>
          <p:nvPr/>
        </p:nvSpPr>
        <p:spPr bwMode="auto">
          <a:xfrm>
            <a:off x="2895600" y="3733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46" name="Rectangle 91"/>
          <p:cNvSpPr>
            <a:spLocks noChangeArrowheads="1"/>
          </p:cNvSpPr>
          <p:nvPr/>
        </p:nvSpPr>
        <p:spPr bwMode="auto">
          <a:xfrm>
            <a:off x="2895600" y="4014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47" name="Rectangle 98"/>
          <p:cNvSpPr>
            <a:spLocks noChangeArrowheads="1"/>
          </p:cNvSpPr>
          <p:nvPr/>
        </p:nvSpPr>
        <p:spPr bwMode="auto">
          <a:xfrm>
            <a:off x="2895600" y="4297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14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/>
              <a:t>Implementation of another logic </a:t>
            </a:r>
            <a:r>
              <a:rPr lang="en-US" sz="3600" b="1" dirty="0"/>
              <a:t>f</a:t>
            </a:r>
            <a:r>
              <a:rPr lang="en-US" sz="3600" b="1" dirty="0" smtClean="0"/>
              <a:t>unction </a:t>
            </a:r>
            <a:endParaRPr lang="en-US" sz="3600" b="1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125"/>
          <p:cNvSpPr txBox="1">
            <a:spLocks noChangeArrowheads="1"/>
          </p:cNvSpPr>
          <p:nvPr/>
        </p:nvSpPr>
        <p:spPr bwMode="auto">
          <a:xfrm>
            <a:off x="6604000" y="6477000"/>
            <a:ext cx="2543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[ Figure 4.7a from the textbook ]</a:t>
            </a:r>
          </a:p>
        </p:txBody>
      </p:sp>
      <p:sp>
        <p:nvSpPr>
          <p:cNvPr id="48131" name="Rectangle 7"/>
          <p:cNvSpPr>
            <a:spLocks noChangeArrowheads="1"/>
          </p:cNvSpPr>
          <p:nvPr/>
        </p:nvSpPr>
        <p:spPr bwMode="auto">
          <a:xfrm>
            <a:off x="6096000" y="2919413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8132" name="Rectangle 8"/>
          <p:cNvSpPr>
            <a:spLocks noChangeArrowheads="1"/>
          </p:cNvSpPr>
          <p:nvPr/>
        </p:nvSpPr>
        <p:spPr bwMode="auto">
          <a:xfrm>
            <a:off x="6230938" y="301625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48133" name="Rectangle 9"/>
          <p:cNvSpPr>
            <a:spLocks noChangeArrowheads="1"/>
          </p:cNvSpPr>
          <p:nvPr/>
        </p:nvSpPr>
        <p:spPr bwMode="auto">
          <a:xfrm>
            <a:off x="6096000" y="2651125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8134" name="Rectangle 15"/>
          <p:cNvSpPr>
            <a:spLocks noChangeArrowheads="1"/>
          </p:cNvSpPr>
          <p:nvPr/>
        </p:nvSpPr>
        <p:spPr bwMode="auto">
          <a:xfrm>
            <a:off x="6230938" y="27479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48135" name="Freeform 27"/>
          <p:cNvSpPr>
            <a:spLocks/>
          </p:cNvSpPr>
          <p:nvPr/>
        </p:nvSpPr>
        <p:spPr bwMode="auto">
          <a:xfrm>
            <a:off x="5045075" y="2543175"/>
            <a:ext cx="128588" cy="42863"/>
          </a:xfrm>
          <a:custGeom>
            <a:avLst/>
            <a:gdLst>
              <a:gd name="T0" fmla="*/ 0 w 81"/>
              <a:gd name="T1" fmla="*/ 2147483647 h 27"/>
              <a:gd name="T2" fmla="*/ 2147483647 w 81"/>
              <a:gd name="T3" fmla="*/ 2147483647 h 27"/>
              <a:gd name="T4" fmla="*/ 0 w 81"/>
              <a:gd name="T5" fmla="*/ 0 h 27"/>
              <a:gd name="T6" fmla="*/ 0 w 81"/>
              <a:gd name="T7" fmla="*/ 2147483647 h 27"/>
              <a:gd name="T8" fmla="*/ 0 w 81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27"/>
              <a:gd name="T17" fmla="*/ 81 w 8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27">
                <a:moveTo>
                  <a:pt x="0" y="27"/>
                </a:moveTo>
                <a:lnTo>
                  <a:pt x="81" y="14"/>
                </a:lnTo>
                <a:lnTo>
                  <a:pt x="0" y="0"/>
                </a:lnTo>
                <a:lnTo>
                  <a:pt x="0" y="14"/>
                </a:lnTo>
                <a:lnTo>
                  <a:pt x="0" y="27"/>
                </a:lnTo>
                <a:close/>
              </a:path>
            </a:pathLst>
          </a:custGeom>
          <a:solidFill>
            <a:srgbClr val="66FFFF"/>
          </a:solidFill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6" name="Line 28"/>
          <p:cNvSpPr>
            <a:spLocks noChangeShapeType="1"/>
          </p:cNvSpPr>
          <p:nvPr/>
        </p:nvSpPr>
        <p:spPr bwMode="auto">
          <a:xfrm flipH="1">
            <a:off x="4273550" y="2565400"/>
            <a:ext cx="749300" cy="1588"/>
          </a:xfrm>
          <a:prstGeom prst="line">
            <a:avLst/>
          </a:pr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7" name="Freeform 29"/>
          <p:cNvSpPr>
            <a:spLocks/>
          </p:cNvSpPr>
          <p:nvPr/>
        </p:nvSpPr>
        <p:spPr bwMode="auto">
          <a:xfrm>
            <a:off x="4160838" y="2374900"/>
            <a:ext cx="133350" cy="387350"/>
          </a:xfrm>
          <a:custGeom>
            <a:avLst/>
            <a:gdLst>
              <a:gd name="T0" fmla="*/ 2147483647 w 125"/>
              <a:gd name="T1" fmla="*/ 0 h 363"/>
              <a:gd name="T2" fmla="*/ 2147483647 w 125"/>
              <a:gd name="T3" fmla="*/ 2147483647 h 363"/>
              <a:gd name="T4" fmla="*/ 2147483647 w 125"/>
              <a:gd name="T5" fmla="*/ 2147483647 h 363"/>
              <a:gd name="T6" fmla="*/ 0 60000 65536"/>
              <a:gd name="T7" fmla="*/ 0 60000 65536"/>
              <a:gd name="T8" fmla="*/ 0 60000 65536"/>
              <a:gd name="T9" fmla="*/ 0 w 125"/>
              <a:gd name="T10" fmla="*/ 0 h 363"/>
              <a:gd name="T11" fmla="*/ 125 w 12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363">
                <a:moveTo>
                  <a:pt x="25" y="0"/>
                </a:moveTo>
                <a:cubicBezTo>
                  <a:pt x="125" y="0"/>
                  <a:pt x="0" y="181"/>
                  <a:pt x="100" y="181"/>
                </a:cubicBezTo>
                <a:cubicBezTo>
                  <a:pt x="0" y="181"/>
                  <a:pt x="125" y="362"/>
                  <a:pt x="25" y="363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8" name="Freeform 30"/>
          <p:cNvSpPr>
            <a:spLocks/>
          </p:cNvSpPr>
          <p:nvPr/>
        </p:nvSpPr>
        <p:spPr bwMode="auto">
          <a:xfrm>
            <a:off x="5045075" y="2800350"/>
            <a:ext cx="128588" cy="42863"/>
          </a:xfrm>
          <a:custGeom>
            <a:avLst/>
            <a:gdLst>
              <a:gd name="T0" fmla="*/ 0 w 81"/>
              <a:gd name="T1" fmla="*/ 2147483647 h 27"/>
              <a:gd name="T2" fmla="*/ 2147483647 w 81"/>
              <a:gd name="T3" fmla="*/ 2147483647 h 27"/>
              <a:gd name="T4" fmla="*/ 0 w 81"/>
              <a:gd name="T5" fmla="*/ 0 h 27"/>
              <a:gd name="T6" fmla="*/ 0 w 81"/>
              <a:gd name="T7" fmla="*/ 2147483647 h 27"/>
              <a:gd name="T8" fmla="*/ 0 w 81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27"/>
              <a:gd name="T17" fmla="*/ 81 w 8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27">
                <a:moveTo>
                  <a:pt x="0" y="27"/>
                </a:moveTo>
                <a:lnTo>
                  <a:pt x="81" y="13"/>
                </a:lnTo>
                <a:lnTo>
                  <a:pt x="0" y="0"/>
                </a:lnTo>
                <a:lnTo>
                  <a:pt x="0" y="13"/>
                </a:lnTo>
                <a:lnTo>
                  <a:pt x="0" y="27"/>
                </a:lnTo>
                <a:close/>
              </a:path>
            </a:pathLst>
          </a:custGeom>
          <a:solidFill>
            <a:srgbClr val="66FFFF"/>
          </a:solidFill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9" name="Freeform 31"/>
          <p:cNvSpPr>
            <a:spLocks/>
          </p:cNvSpPr>
          <p:nvPr/>
        </p:nvSpPr>
        <p:spPr bwMode="auto">
          <a:xfrm>
            <a:off x="4273550" y="2820988"/>
            <a:ext cx="749300" cy="300037"/>
          </a:xfrm>
          <a:custGeom>
            <a:avLst/>
            <a:gdLst>
              <a:gd name="T0" fmla="*/ 2147483647 w 472"/>
              <a:gd name="T1" fmla="*/ 0 h 189"/>
              <a:gd name="T2" fmla="*/ 2147483647 w 472"/>
              <a:gd name="T3" fmla="*/ 0 h 189"/>
              <a:gd name="T4" fmla="*/ 2147483647 w 472"/>
              <a:gd name="T5" fmla="*/ 2147483647 h 189"/>
              <a:gd name="T6" fmla="*/ 0 w 472"/>
              <a:gd name="T7" fmla="*/ 2147483647 h 189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89"/>
              <a:gd name="T14" fmla="*/ 472 w 472"/>
              <a:gd name="T15" fmla="*/ 189 h 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89">
                <a:moveTo>
                  <a:pt x="472" y="0"/>
                </a:moveTo>
                <a:lnTo>
                  <a:pt x="135" y="0"/>
                </a:lnTo>
                <a:lnTo>
                  <a:pt x="135" y="189"/>
                </a:lnTo>
                <a:lnTo>
                  <a:pt x="0" y="189"/>
                </a:ln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0" name="Freeform 32"/>
          <p:cNvSpPr>
            <a:spLocks/>
          </p:cNvSpPr>
          <p:nvPr/>
        </p:nvSpPr>
        <p:spPr bwMode="auto">
          <a:xfrm>
            <a:off x="4160838" y="2932113"/>
            <a:ext cx="133350" cy="388937"/>
          </a:xfrm>
          <a:custGeom>
            <a:avLst/>
            <a:gdLst>
              <a:gd name="T0" fmla="*/ 2147483647 w 125"/>
              <a:gd name="T1" fmla="*/ 0 h 363"/>
              <a:gd name="T2" fmla="*/ 2147483647 w 125"/>
              <a:gd name="T3" fmla="*/ 2147483647 h 363"/>
              <a:gd name="T4" fmla="*/ 2147483647 w 125"/>
              <a:gd name="T5" fmla="*/ 2147483647 h 363"/>
              <a:gd name="T6" fmla="*/ 0 60000 65536"/>
              <a:gd name="T7" fmla="*/ 0 60000 65536"/>
              <a:gd name="T8" fmla="*/ 0 60000 65536"/>
              <a:gd name="T9" fmla="*/ 0 w 125"/>
              <a:gd name="T10" fmla="*/ 0 h 363"/>
              <a:gd name="T11" fmla="*/ 125 w 12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363">
                <a:moveTo>
                  <a:pt x="25" y="0"/>
                </a:moveTo>
                <a:cubicBezTo>
                  <a:pt x="125" y="0"/>
                  <a:pt x="0" y="182"/>
                  <a:pt x="100" y="182"/>
                </a:cubicBezTo>
                <a:cubicBezTo>
                  <a:pt x="0" y="181"/>
                  <a:pt x="125" y="363"/>
                  <a:pt x="25" y="363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1" name="Line 35"/>
          <p:cNvSpPr>
            <a:spLocks noChangeShapeType="1"/>
          </p:cNvSpPr>
          <p:nvPr/>
        </p:nvSpPr>
        <p:spPr bwMode="auto">
          <a:xfrm flipH="1">
            <a:off x="5173663" y="2371725"/>
            <a:ext cx="12414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2" name="Line 36"/>
          <p:cNvSpPr>
            <a:spLocks noChangeShapeType="1"/>
          </p:cNvSpPr>
          <p:nvPr/>
        </p:nvSpPr>
        <p:spPr bwMode="auto">
          <a:xfrm flipV="1">
            <a:off x="5922963" y="2051050"/>
            <a:ext cx="1587" cy="14763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3" name="Rectangle 37"/>
          <p:cNvSpPr>
            <a:spLocks noChangeArrowheads="1"/>
          </p:cNvSpPr>
          <p:nvPr/>
        </p:nvSpPr>
        <p:spPr bwMode="auto">
          <a:xfrm>
            <a:off x="6151563" y="24511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44" name="Rectangle 38"/>
          <p:cNvSpPr>
            <a:spLocks noChangeArrowheads="1"/>
          </p:cNvSpPr>
          <p:nvPr/>
        </p:nvSpPr>
        <p:spPr bwMode="auto">
          <a:xfrm>
            <a:off x="5326063" y="24765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45" name="Rectangle 39"/>
          <p:cNvSpPr>
            <a:spLocks noChangeArrowheads="1"/>
          </p:cNvSpPr>
          <p:nvPr/>
        </p:nvSpPr>
        <p:spPr bwMode="auto">
          <a:xfrm>
            <a:off x="5326063" y="27336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46" name="Rectangle 40"/>
          <p:cNvSpPr>
            <a:spLocks noChangeArrowheads="1"/>
          </p:cNvSpPr>
          <p:nvPr/>
        </p:nvSpPr>
        <p:spPr bwMode="auto">
          <a:xfrm>
            <a:off x="5326063" y="29908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47" name="Rectangle 41"/>
          <p:cNvSpPr>
            <a:spLocks noChangeArrowheads="1"/>
          </p:cNvSpPr>
          <p:nvPr/>
        </p:nvSpPr>
        <p:spPr bwMode="auto">
          <a:xfrm>
            <a:off x="5326063" y="32464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48" name="Rectangle 42"/>
          <p:cNvSpPr>
            <a:spLocks noChangeArrowheads="1"/>
          </p:cNvSpPr>
          <p:nvPr/>
        </p:nvSpPr>
        <p:spPr bwMode="auto">
          <a:xfrm>
            <a:off x="5632450" y="27336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49" name="Rectangle 43"/>
          <p:cNvSpPr>
            <a:spLocks noChangeArrowheads="1"/>
          </p:cNvSpPr>
          <p:nvPr/>
        </p:nvSpPr>
        <p:spPr bwMode="auto">
          <a:xfrm>
            <a:off x="5632450" y="29908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50" name="Rectangle 44"/>
          <p:cNvSpPr>
            <a:spLocks noChangeArrowheads="1"/>
          </p:cNvSpPr>
          <p:nvPr/>
        </p:nvSpPr>
        <p:spPr bwMode="auto">
          <a:xfrm>
            <a:off x="5632450" y="32464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51" name="Rectangle 45"/>
          <p:cNvSpPr>
            <a:spLocks noChangeArrowheads="1"/>
          </p:cNvSpPr>
          <p:nvPr/>
        </p:nvSpPr>
        <p:spPr bwMode="auto">
          <a:xfrm>
            <a:off x="6173788" y="2049463"/>
            <a:ext cx="523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f</a:t>
            </a:r>
            <a:endParaRPr lang="en-US"/>
          </a:p>
        </p:txBody>
      </p:sp>
      <p:sp>
        <p:nvSpPr>
          <p:cNvPr id="48152" name="Rectangle 46"/>
          <p:cNvSpPr>
            <a:spLocks noChangeArrowheads="1"/>
          </p:cNvSpPr>
          <p:nvPr/>
        </p:nvSpPr>
        <p:spPr bwMode="auto">
          <a:xfrm>
            <a:off x="5257800" y="2049463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8153" name="Rectangle 47"/>
          <p:cNvSpPr>
            <a:spLocks noChangeArrowheads="1"/>
          </p:cNvSpPr>
          <p:nvPr/>
        </p:nvSpPr>
        <p:spPr bwMode="auto">
          <a:xfrm>
            <a:off x="5394325" y="21463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54" name="Rectangle 48"/>
          <p:cNvSpPr>
            <a:spLocks noChangeArrowheads="1"/>
          </p:cNvSpPr>
          <p:nvPr/>
        </p:nvSpPr>
        <p:spPr bwMode="auto">
          <a:xfrm>
            <a:off x="5632450" y="24765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55" name="Rectangle 49"/>
          <p:cNvSpPr>
            <a:spLocks noChangeArrowheads="1"/>
          </p:cNvSpPr>
          <p:nvPr/>
        </p:nvSpPr>
        <p:spPr bwMode="auto">
          <a:xfrm>
            <a:off x="5562600" y="2049463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8156" name="Rectangle 50"/>
          <p:cNvSpPr>
            <a:spLocks noChangeArrowheads="1"/>
          </p:cNvSpPr>
          <p:nvPr/>
        </p:nvSpPr>
        <p:spPr bwMode="auto">
          <a:xfrm>
            <a:off x="5699125" y="21463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48157" name="Line 51"/>
          <p:cNvSpPr>
            <a:spLocks noChangeShapeType="1"/>
          </p:cNvSpPr>
          <p:nvPr/>
        </p:nvSpPr>
        <p:spPr bwMode="auto">
          <a:xfrm flipH="1">
            <a:off x="2817813" y="2222500"/>
            <a:ext cx="137001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8" name="Line 52"/>
          <p:cNvSpPr>
            <a:spLocks noChangeShapeType="1"/>
          </p:cNvSpPr>
          <p:nvPr/>
        </p:nvSpPr>
        <p:spPr bwMode="auto">
          <a:xfrm flipV="1">
            <a:off x="3738563" y="1924050"/>
            <a:ext cx="1587" cy="28003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9" name="Rectangle 53"/>
          <p:cNvSpPr>
            <a:spLocks noChangeArrowheads="1"/>
          </p:cNvSpPr>
          <p:nvPr/>
        </p:nvSpPr>
        <p:spPr bwMode="auto">
          <a:xfrm>
            <a:off x="6151563" y="32194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60" name="Rectangle 54"/>
          <p:cNvSpPr>
            <a:spLocks noChangeArrowheads="1"/>
          </p:cNvSpPr>
          <p:nvPr/>
        </p:nvSpPr>
        <p:spPr bwMode="auto">
          <a:xfrm>
            <a:off x="3186113" y="232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61" name="Rectangle 55"/>
          <p:cNvSpPr>
            <a:spLocks noChangeArrowheads="1"/>
          </p:cNvSpPr>
          <p:nvPr/>
        </p:nvSpPr>
        <p:spPr bwMode="auto">
          <a:xfrm>
            <a:off x="3471863" y="232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62" name="Rectangle 56"/>
          <p:cNvSpPr>
            <a:spLocks noChangeArrowheads="1"/>
          </p:cNvSpPr>
          <p:nvPr/>
        </p:nvSpPr>
        <p:spPr bwMode="auto">
          <a:xfrm>
            <a:off x="3186113" y="2608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63" name="Rectangle 57"/>
          <p:cNvSpPr>
            <a:spLocks noChangeArrowheads="1"/>
          </p:cNvSpPr>
          <p:nvPr/>
        </p:nvSpPr>
        <p:spPr bwMode="auto">
          <a:xfrm>
            <a:off x="3471863" y="2608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64" name="Rectangle 58"/>
          <p:cNvSpPr>
            <a:spLocks noChangeArrowheads="1"/>
          </p:cNvSpPr>
          <p:nvPr/>
        </p:nvSpPr>
        <p:spPr bwMode="auto">
          <a:xfrm>
            <a:off x="3186113" y="28892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65" name="Rectangle 59"/>
          <p:cNvSpPr>
            <a:spLocks noChangeArrowheads="1"/>
          </p:cNvSpPr>
          <p:nvPr/>
        </p:nvSpPr>
        <p:spPr bwMode="auto">
          <a:xfrm>
            <a:off x="3471863" y="28892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66" name="Rectangle 60"/>
          <p:cNvSpPr>
            <a:spLocks noChangeArrowheads="1"/>
          </p:cNvSpPr>
          <p:nvPr/>
        </p:nvSpPr>
        <p:spPr bwMode="auto">
          <a:xfrm>
            <a:off x="3186113" y="3170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67" name="Rectangle 61"/>
          <p:cNvSpPr>
            <a:spLocks noChangeArrowheads="1"/>
          </p:cNvSpPr>
          <p:nvPr/>
        </p:nvSpPr>
        <p:spPr bwMode="auto">
          <a:xfrm>
            <a:off x="3471863" y="3170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68" name="Rectangle 62"/>
          <p:cNvSpPr>
            <a:spLocks noChangeArrowheads="1"/>
          </p:cNvSpPr>
          <p:nvPr/>
        </p:nvSpPr>
        <p:spPr bwMode="auto">
          <a:xfrm>
            <a:off x="3956050" y="232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69" name="Rectangle 63"/>
          <p:cNvSpPr>
            <a:spLocks noChangeArrowheads="1"/>
          </p:cNvSpPr>
          <p:nvPr/>
        </p:nvSpPr>
        <p:spPr bwMode="auto">
          <a:xfrm>
            <a:off x="3956050" y="2608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70" name="Rectangle 64"/>
          <p:cNvSpPr>
            <a:spLocks noChangeArrowheads="1"/>
          </p:cNvSpPr>
          <p:nvPr/>
        </p:nvSpPr>
        <p:spPr bwMode="auto">
          <a:xfrm>
            <a:off x="3956050" y="28892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71" name="Rectangle 65"/>
          <p:cNvSpPr>
            <a:spLocks noChangeArrowheads="1"/>
          </p:cNvSpPr>
          <p:nvPr/>
        </p:nvSpPr>
        <p:spPr bwMode="auto">
          <a:xfrm>
            <a:off x="3956050" y="3170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72" name="Rectangle 66"/>
          <p:cNvSpPr>
            <a:spLocks noChangeArrowheads="1"/>
          </p:cNvSpPr>
          <p:nvPr/>
        </p:nvSpPr>
        <p:spPr bwMode="auto">
          <a:xfrm>
            <a:off x="3186113" y="3452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73" name="Rectangle 67"/>
          <p:cNvSpPr>
            <a:spLocks noChangeArrowheads="1"/>
          </p:cNvSpPr>
          <p:nvPr/>
        </p:nvSpPr>
        <p:spPr bwMode="auto">
          <a:xfrm>
            <a:off x="3471863" y="3452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74" name="Rectangle 68"/>
          <p:cNvSpPr>
            <a:spLocks noChangeArrowheads="1"/>
          </p:cNvSpPr>
          <p:nvPr/>
        </p:nvSpPr>
        <p:spPr bwMode="auto">
          <a:xfrm>
            <a:off x="3186113" y="3733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75" name="Rectangle 69"/>
          <p:cNvSpPr>
            <a:spLocks noChangeArrowheads="1"/>
          </p:cNvSpPr>
          <p:nvPr/>
        </p:nvSpPr>
        <p:spPr bwMode="auto">
          <a:xfrm>
            <a:off x="3471863" y="3733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76" name="Rectangle 70"/>
          <p:cNvSpPr>
            <a:spLocks noChangeArrowheads="1"/>
          </p:cNvSpPr>
          <p:nvPr/>
        </p:nvSpPr>
        <p:spPr bwMode="auto">
          <a:xfrm>
            <a:off x="3186113" y="4014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77" name="Rectangle 71"/>
          <p:cNvSpPr>
            <a:spLocks noChangeArrowheads="1"/>
          </p:cNvSpPr>
          <p:nvPr/>
        </p:nvSpPr>
        <p:spPr bwMode="auto">
          <a:xfrm>
            <a:off x="3471863" y="4014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78" name="Rectangle 72"/>
          <p:cNvSpPr>
            <a:spLocks noChangeArrowheads="1"/>
          </p:cNvSpPr>
          <p:nvPr/>
        </p:nvSpPr>
        <p:spPr bwMode="auto">
          <a:xfrm>
            <a:off x="3186113" y="4297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79" name="Rectangle 73"/>
          <p:cNvSpPr>
            <a:spLocks noChangeArrowheads="1"/>
          </p:cNvSpPr>
          <p:nvPr/>
        </p:nvSpPr>
        <p:spPr bwMode="auto">
          <a:xfrm>
            <a:off x="3471863" y="4297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80" name="Rectangle 74"/>
          <p:cNvSpPr>
            <a:spLocks noChangeArrowheads="1"/>
          </p:cNvSpPr>
          <p:nvPr/>
        </p:nvSpPr>
        <p:spPr bwMode="auto">
          <a:xfrm>
            <a:off x="3956050" y="3452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81" name="Rectangle 75"/>
          <p:cNvSpPr>
            <a:spLocks noChangeArrowheads="1"/>
          </p:cNvSpPr>
          <p:nvPr/>
        </p:nvSpPr>
        <p:spPr bwMode="auto">
          <a:xfrm>
            <a:off x="3956050" y="3733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82" name="Rectangle 76"/>
          <p:cNvSpPr>
            <a:spLocks noChangeArrowheads="1"/>
          </p:cNvSpPr>
          <p:nvPr/>
        </p:nvSpPr>
        <p:spPr bwMode="auto">
          <a:xfrm>
            <a:off x="3956050" y="4014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83" name="Rectangle 77"/>
          <p:cNvSpPr>
            <a:spLocks noChangeArrowheads="1"/>
          </p:cNvSpPr>
          <p:nvPr/>
        </p:nvSpPr>
        <p:spPr bwMode="auto">
          <a:xfrm>
            <a:off x="3956050" y="4297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84" name="Rectangle 78"/>
          <p:cNvSpPr>
            <a:spLocks noChangeArrowheads="1"/>
          </p:cNvSpPr>
          <p:nvPr/>
        </p:nvSpPr>
        <p:spPr bwMode="auto">
          <a:xfrm>
            <a:off x="2827338" y="1908175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8185" name="Rectangle 79"/>
          <p:cNvSpPr>
            <a:spLocks noChangeArrowheads="1"/>
          </p:cNvSpPr>
          <p:nvPr/>
        </p:nvSpPr>
        <p:spPr bwMode="auto">
          <a:xfrm>
            <a:off x="2962275" y="20050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86" name="Rectangle 80"/>
          <p:cNvSpPr>
            <a:spLocks noChangeArrowheads="1"/>
          </p:cNvSpPr>
          <p:nvPr/>
        </p:nvSpPr>
        <p:spPr bwMode="auto">
          <a:xfrm>
            <a:off x="3117850" y="1908175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8187" name="Rectangle 81"/>
          <p:cNvSpPr>
            <a:spLocks noChangeArrowheads="1"/>
          </p:cNvSpPr>
          <p:nvPr/>
        </p:nvSpPr>
        <p:spPr bwMode="auto">
          <a:xfrm>
            <a:off x="3254375" y="20050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48188" name="Rectangle 82"/>
          <p:cNvSpPr>
            <a:spLocks noChangeArrowheads="1"/>
          </p:cNvSpPr>
          <p:nvPr/>
        </p:nvSpPr>
        <p:spPr bwMode="auto">
          <a:xfrm>
            <a:off x="3403600" y="1908175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8189" name="Rectangle 83"/>
          <p:cNvSpPr>
            <a:spLocks noChangeArrowheads="1"/>
          </p:cNvSpPr>
          <p:nvPr/>
        </p:nvSpPr>
        <p:spPr bwMode="auto">
          <a:xfrm>
            <a:off x="3538538" y="20050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48190" name="Rectangle 84"/>
          <p:cNvSpPr>
            <a:spLocks noChangeArrowheads="1"/>
          </p:cNvSpPr>
          <p:nvPr/>
        </p:nvSpPr>
        <p:spPr bwMode="auto">
          <a:xfrm>
            <a:off x="3965575" y="1908175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f</a:t>
            </a:r>
            <a:endParaRPr lang="en-US"/>
          </a:p>
        </p:txBody>
      </p:sp>
      <p:sp>
        <p:nvSpPr>
          <p:cNvPr id="48191" name="Rectangle 85"/>
          <p:cNvSpPr>
            <a:spLocks noChangeArrowheads="1"/>
          </p:cNvSpPr>
          <p:nvPr/>
        </p:nvSpPr>
        <p:spPr bwMode="auto">
          <a:xfrm>
            <a:off x="2895600" y="232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92" name="Rectangle 86"/>
          <p:cNvSpPr>
            <a:spLocks noChangeArrowheads="1"/>
          </p:cNvSpPr>
          <p:nvPr/>
        </p:nvSpPr>
        <p:spPr bwMode="auto">
          <a:xfrm>
            <a:off x="2895600" y="2608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93" name="Rectangle 87"/>
          <p:cNvSpPr>
            <a:spLocks noChangeArrowheads="1"/>
          </p:cNvSpPr>
          <p:nvPr/>
        </p:nvSpPr>
        <p:spPr bwMode="auto">
          <a:xfrm>
            <a:off x="2895600" y="28892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94" name="Rectangle 88"/>
          <p:cNvSpPr>
            <a:spLocks noChangeArrowheads="1"/>
          </p:cNvSpPr>
          <p:nvPr/>
        </p:nvSpPr>
        <p:spPr bwMode="auto">
          <a:xfrm>
            <a:off x="2895600" y="3170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95" name="Rectangle 89"/>
          <p:cNvSpPr>
            <a:spLocks noChangeArrowheads="1"/>
          </p:cNvSpPr>
          <p:nvPr/>
        </p:nvSpPr>
        <p:spPr bwMode="auto">
          <a:xfrm>
            <a:off x="2895600" y="3452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96" name="Rectangle 90"/>
          <p:cNvSpPr>
            <a:spLocks noChangeArrowheads="1"/>
          </p:cNvSpPr>
          <p:nvPr/>
        </p:nvSpPr>
        <p:spPr bwMode="auto">
          <a:xfrm>
            <a:off x="2895600" y="3733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97" name="Rectangle 91"/>
          <p:cNvSpPr>
            <a:spLocks noChangeArrowheads="1"/>
          </p:cNvSpPr>
          <p:nvPr/>
        </p:nvSpPr>
        <p:spPr bwMode="auto">
          <a:xfrm>
            <a:off x="2895600" y="4014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98" name="Freeform 92"/>
          <p:cNvSpPr>
            <a:spLocks/>
          </p:cNvSpPr>
          <p:nvPr/>
        </p:nvSpPr>
        <p:spPr bwMode="auto">
          <a:xfrm>
            <a:off x="4160838" y="3494088"/>
            <a:ext cx="133350" cy="387350"/>
          </a:xfrm>
          <a:custGeom>
            <a:avLst/>
            <a:gdLst>
              <a:gd name="T0" fmla="*/ 2147483647 w 125"/>
              <a:gd name="T1" fmla="*/ 0 h 363"/>
              <a:gd name="T2" fmla="*/ 2147483647 w 125"/>
              <a:gd name="T3" fmla="*/ 2147483647 h 363"/>
              <a:gd name="T4" fmla="*/ 2147483647 w 125"/>
              <a:gd name="T5" fmla="*/ 2147483647 h 363"/>
              <a:gd name="T6" fmla="*/ 0 60000 65536"/>
              <a:gd name="T7" fmla="*/ 0 60000 65536"/>
              <a:gd name="T8" fmla="*/ 0 60000 65536"/>
              <a:gd name="T9" fmla="*/ 0 w 125"/>
              <a:gd name="T10" fmla="*/ 0 h 363"/>
              <a:gd name="T11" fmla="*/ 125 w 12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363">
                <a:moveTo>
                  <a:pt x="25" y="0"/>
                </a:moveTo>
                <a:cubicBezTo>
                  <a:pt x="125" y="0"/>
                  <a:pt x="0" y="182"/>
                  <a:pt x="100" y="182"/>
                </a:cubicBezTo>
                <a:cubicBezTo>
                  <a:pt x="0" y="181"/>
                  <a:pt x="125" y="363"/>
                  <a:pt x="25" y="363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99" name="Freeform 93"/>
          <p:cNvSpPr>
            <a:spLocks/>
          </p:cNvSpPr>
          <p:nvPr/>
        </p:nvSpPr>
        <p:spPr bwMode="auto">
          <a:xfrm>
            <a:off x="5045075" y="3055938"/>
            <a:ext cx="128588" cy="65087"/>
          </a:xfrm>
          <a:custGeom>
            <a:avLst/>
            <a:gdLst>
              <a:gd name="T0" fmla="*/ 0 w 81"/>
              <a:gd name="T1" fmla="*/ 2147483647 h 41"/>
              <a:gd name="T2" fmla="*/ 2147483647 w 81"/>
              <a:gd name="T3" fmla="*/ 2147483647 h 41"/>
              <a:gd name="T4" fmla="*/ 0 w 81"/>
              <a:gd name="T5" fmla="*/ 0 h 41"/>
              <a:gd name="T6" fmla="*/ 0 w 81"/>
              <a:gd name="T7" fmla="*/ 2147483647 h 41"/>
              <a:gd name="T8" fmla="*/ 0 w 81"/>
              <a:gd name="T9" fmla="*/ 2147483647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41"/>
              <a:gd name="T17" fmla="*/ 81 w 81"/>
              <a:gd name="T18" fmla="*/ 41 h 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41">
                <a:moveTo>
                  <a:pt x="0" y="41"/>
                </a:moveTo>
                <a:lnTo>
                  <a:pt x="81" y="14"/>
                </a:lnTo>
                <a:lnTo>
                  <a:pt x="0" y="0"/>
                </a:lnTo>
                <a:lnTo>
                  <a:pt x="0" y="14"/>
                </a:lnTo>
                <a:lnTo>
                  <a:pt x="0" y="41"/>
                </a:lnTo>
                <a:close/>
              </a:path>
            </a:pathLst>
          </a:custGeom>
          <a:solidFill>
            <a:srgbClr val="66FFFF"/>
          </a:solidFill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200" name="Freeform 94"/>
          <p:cNvSpPr>
            <a:spLocks/>
          </p:cNvSpPr>
          <p:nvPr/>
        </p:nvSpPr>
        <p:spPr bwMode="auto">
          <a:xfrm>
            <a:off x="4273550" y="3078163"/>
            <a:ext cx="749300" cy="619125"/>
          </a:xfrm>
          <a:custGeom>
            <a:avLst/>
            <a:gdLst>
              <a:gd name="T0" fmla="*/ 2147483647 w 472"/>
              <a:gd name="T1" fmla="*/ 0 h 390"/>
              <a:gd name="T2" fmla="*/ 2147483647 w 472"/>
              <a:gd name="T3" fmla="*/ 0 h 390"/>
              <a:gd name="T4" fmla="*/ 2147483647 w 472"/>
              <a:gd name="T5" fmla="*/ 2147483647 h 390"/>
              <a:gd name="T6" fmla="*/ 0 w 472"/>
              <a:gd name="T7" fmla="*/ 2147483647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390"/>
              <a:gd name="T14" fmla="*/ 472 w 47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390">
                <a:moveTo>
                  <a:pt x="472" y="0"/>
                </a:moveTo>
                <a:lnTo>
                  <a:pt x="243" y="0"/>
                </a:lnTo>
                <a:lnTo>
                  <a:pt x="243" y="390"/>
                </a:lnTo>
                <a:lnTo>
                  <a:pt x="0" y="390"/>
                </a:ln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201" name="Freeform 95"/>
          <p:cNvSpPr>
            <a:spLocks/>
          </p:cNvSpPr>
          <p:nvPr/>
        </p:nvSpPr>
        <p:spPr bwMode="auto">
          <a:xfrm>
            <a:off x="4160838" y="4048125"/>
            <a:ext cx="133350" cy="387350"/>
          </a:xfrm>
          <a:custGeom>
            <a:avLst/>
            <a:gdLst>
              <a:gd name="T0" fmla="*/ 2147483647 w 125"/>
              <a:gd name="T1" fmla="*/ 0 h 363"/>
              <a:gd name="T2" fmla="*/ 2147483647 w 125"/>
              <a:gd name="T3" fmla="*/ 2147483647 h 363"/>
              <a:gd name="T4" fmla="*/ 2147483647 w 125"/>
              <a:gd name="T5" fmla="*/ 2147483647 h 363"/>
              <a:gd name="T6" fmla="*/ 0 60000 65536"/>
              <a:gd name="T7" fmla="*/ 0 60000 65536"/>
              <a:gd name="T8" fmla="*/ 0 60000 65536"/>
              <a:gd name="T9" fmla="*/ 0 w 125"/>
              <a:gd name="T10" fmla="*/ 0 h 363"/>
              <a:gd name="T11" fmla="*/ 125 w 12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363">
                <a:moveTo>
                  <a:pt x="25" y="0"/>
                </a:moveTo>
                <a:cubicBezTo>
                  <a:pt x="125" y="0"/>
                  <a:pt x="0" y="181"/>
                  <a:pt x="100" y="181"/>
                </a:cubicBezTo>
                <a:cubicBezTo>
                  <a:pt x="0" y="181"/>
                  <a:pt x="125" y="363"/>
                  <a:pt x="25" y="363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202" name="Freeform 96"/>
          <p:cNvSpPr>
            <a:spLocks/>
          </p:cNvSpPr>
          <p:nvPr/>
        </p:nvSpPr>
        <p:spPr bwMode="auto">
          <a:xfrm>
            <a:off x="5045075" y="3313113"/>
            <a:ext cx="128588" cy="63500"/>
          </a:xfrm>
          <a:custGeom>
            <a:avLst/>
            <a:gdLst>
              <a:gd name="T0" fmla="*/ 0 w 81"/>
              <a:gd name="T1" fmla="*/ 2147483647 h 40"/>
              <a:gd name="T2" fmla="*/ 2147483647 w 81"/>
              <a:gd name="T3" fmla="*/ 2147483647 h 40"/>
              <a:gd name="T4" fmla="*/ 0 w 81"/>
              <a:gd name="T5" fmla="*/ 0 h 40"/>
              <a:gd name="T6" fmla="*/ 0 w 81"/>
              <a:gd name="T7" fmla="*/ 2147483647 h 40"/>
              <a:gd name="T8" fmla="*/ 0 w 81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40"/>
              <a:gd name="T17" fmla="*/ 81 w 81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40">
                <a:moveTo>
                  <a:pt x="0" y="40"/>
                </a:moveTo>
                <a:lnTo>
                  <a:pt x="81" y="27"/>
                </a:lnTo>
                <a:lnTo>
                  <a:pt x="0" y="0"/>
                </a:lnTo>
                <a:lnTo>
                  <a:pt x="0" y="27"/>
                </a:lnTo>
                <a:lnTo>
                  <a:pt x="0" y="40"/>
                </a:lnTo>
                <a:close/>
              </a:path>
            </a:pathLst>
          </a:custGeom>
          <a:solidFill>
            <a:srgbClr val="66FFFF"/>
          </a:solidFill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203" name="Freeform 97"/>
          <p:cNvSpPr>
            <a:spLocks/>
          </p:cNvSpPr>
          <p:nvPr/>
        </p:nvSpPr>
        <p:spPr bwMode="auto">
          <a:xfrm>
            <a:off x="4273550" y="3355975"/>
            <a:ext cx="749300" cy="876300"/>
          </a:xfrm>
          <a:custGeom>
            <a:avLst/>
            <a:gdLst>
              <a:gd name="T0" fmla="*/ 2147483647 w 472"/>
              <a:gd name="T1" fmla="*/ 0 h 552"/>
              <a:gd name="T2" fmla="*/ 2147483647 w 472"/>
              <a:gd name="T3" fmla="*/ 0 h 552"/>
              <a:gd name="T4" fmla="*/ 2147483647 w 472"/>
              <a:gd name="T5" fmla="*/ 2147483647 h 552"/>
              <a:gd name="T6" fmla="*/ 0 w 472"/>
              <a:gd name="T7" fmla="*/ 2147483647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552"/>
              <a:gd name="T14" fmla="*/ 472 w 47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552">
                <a:moveTo>
                  <a:pt x="472" y="0"/>
                </a:moveTo>
                <a:lnTo>
                  <a:pt x="351" y="0"/>
                </a:lnTo>
                <a:lnTo>
                  <a:pt x="351" y="552"/>
                </a:lnTo>
                <a:lnTo>
                  <a:pt x="0" y="552"/>
                </a:ln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204" name="Rectangle 98"/>
          <p:cNvSpPr>
            <a:spLocks noChangeArrowheads="1"/>
          </p:cNvSpPr>
          <p:nvPr/>
        </p:nvSpPr>
        <p:spPr bwMode="auto">
          <a:xfrm>
            <a:off x="2895600" y="4297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140" name="Title 1"/>
          <p:cNvSpPr txBox="1">
            <a:spLocks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Implementation of another logic function </a:t>
            </a:r>
            <a:endParaRPr lang="en-US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/>
              <a:t>Implementation of another logic </a:t>
            </a:r>
            <a:r>
              <a:rPr lang="en-US" sz="3600" b="1" dirty="0"/>
              <a:t>f</a:t>
            </a:r>
            <a:r>
              <a:rPr lang="en-US" sz="3600" b="1" dirty="0" smtClean="0"/>
              <a:t>unction </a:t>
            </a:r>
            <a:endParaRPr lang="en-US" sz="3600" b="1" dirty="0"/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6081713" y="2078038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157" name="Rectangle 8"/>
          <p:cNvSpPr>
            <a:spLocks noChangeArrowheads="1"/>
          </p:cNvSpPr>
          <p:nvPr/>
        </p:nvSpPr>
        <p:spPr bwMode="auto">
          <a:xfrm>
            <a:off x="6216650" y="21748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49158" name="Rectangle 9"/>
          <p:cNvSpPr>
            <a:spLocks noChangeArrowheads="1"/>
          </p:cNvSpPr>
          <p:nvPr/>
        </p:nvSpPr>
        <p:spPr bwMode="auto">
          <a:xfrm>
            <a:off x="6081713" y="1809750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159" name="Line 10"/>
          <p:cNvSpPr>
            <a:spLocks noChangeShapeType="1"/>
          </p:cNvSpPr>
          <p:nvPr/>
        </p:nvSpPr>
        <p:spPr bwMode="auto">
          <a:xfrm>
            <a:off x="4146550" y="5059363"/>
            <a:ext cx="5619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Line 11"/>
          <p:cNvSpPr>
            <a:spLocks noChangeShapeType="1"/>
          </p:cNvSpPr>
          <p:nvPr/>
        </p:nvSpPr>
        <p:spPr bwMode="auto">
          <a:xfrm>
            <a:off x="4130675" y="5272088"/>
            <a:ext cx="5778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1" name="Line 12"/>
          <p:cNvSpPr>
            <a:spLocks noChangeShapeType="1"/>
          </p:cNvSpPr>
          <p:nvPr/>
        </p:nvSpPr>
        <p:spPr bwMode="auto">
          <a:xfrm flipH="1">
            <a:off x="5116513" y="5378450"/>
            <a:ext cx="2143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2" name="Line 14"/>
          <p:cNvSpPr>
            <a:spLocks noChangeShapeType="1"/>
          </p:cNvSpPr>
          <p:nvPr/>
        </p:nvSpPr>
        <p:spPr bwMode="auto">
          <a:xfrm>
            <a:off x="4795838" y="4714875"/>
            <a:ext cx="0" cy="214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3" name="Rectangle 15"/>
          <p:cNvSpPr>
            <a:spLocks noChangeArrowheads="1"/>
          </p:cNvSpPr>
          <p:nvPr/>
        </p:nvSpPr>
        <p:spPr bwMode="auto">
          <a:xfrm>
            <a:off x="6216650" y="19065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49164" name="Rectangle 16"/>
          <p:cNvSpPr>
            <a:spLocks noChangeArrowheads="1"/>
          </p:cNvSpPr>
          <p:nvPr/>
        </p:nvSpPr>
        <p:spPr bwMode="auto">
          <a:xfrm>
            <a:off x="5449888" y="5280025"/>
            <a:ext cx="523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f</a:t>
            </a:r>
            <a:endParaRPr lang="en-US"/>
          </a:p>
        </p:txBody>
      </p:sp>
      <p:sp>
        <p:nvSpPr>
          <p:cNvPr id="49165" name="Rectangle 17"/>
          <p:cNvSpPr>
            <a:spLocks noChangeArrowheads="1"/>
          </p:cNvSpPr>
          <p:nvPr/>
        </p:nvSpPr>
        <p:spPr bwMode="auto">
          <a:xfrm>
            <a:off x="4206875" y="4559300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166" name="Line 18"/>
          <p:cNvSpPr>
            <a:spLocks noChangeShapeType="1"/>
          </p:cNvSpPr>
          <p:nvPr/>
        </p:nvSpPr>
        <p:spPr bwMode="auto">
          <a:xfrm>
            <a:off x="4495800" y="4714875"/>
            <a:ext cx="2984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7" name="Rectangle 19"/>
          <p:cNvSpPr>
            <a:spLocks noChangeArrowheads="1"/>
          </p:cNvSpPr>
          <p:nvPr/>
        </p:nvSpPr>
        <p:spPr bwMode="auto">
          <a:xfrm>
            <a:off x="4343400" y="46561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168" name="Freeform 20"/>
          <p:cNvSpPr>
            <a:spLocks/>
          </p:cNvSpPr>
          <p:nvPr/>
        </p:nvSpPr>
        <p:spPr bwMode="auto">
          <a:xfrm>
            <a:off x="4495800" y="4479925"/>
            <a:ext cx="469900" cy="534988"/>
          </a:xfrm>
          <a:custGeom>
            <a:avLst/>
            <a:gdLst>
              <a:gd name="T0" fmla="*/ 0 w 296"/>
              <a:gd name="T1" fmla="*/ 0 h 337"/>
              <a:gd name="T2" fmla="*/ 2147483647 w 296"/>
              <a:gd name="T3" fmla="*/ 0 h 337"/>
              <a:gd name="T4" fmla="*/ 2147483647 w 296"/>
              <a:gd name="T5" fmla="*/ 2147483647 h 337"/>
              <a:gd name="T6" fmla="*/ 0 60000 65536"/>
              <a:gd name="T7" fmla="*/ 0 60000 65536"/>
              <a:gd name="T8" fmla="*/ 0 60000 65536"/>
              <a:gd name="T9" fmla="*/ 0 w 296"/>
              <a:gd name="T10" fmla="*/ 0 h 337"/>
              <a:gd name="T11" fmla="*/ 296 w 296"/>
              <a:gd name="T12" fmla="*/ 337 h 3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" h="337">
                <a:moveTo>
                  <a:pt x="0" y="0"/>
                </a:moveTo>
                <a:lnTo>
                  <a:pt x="296" y="0"/>
                </a:lnTo>
                <a:lnTo>
                  <a:pt x="296" y="33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9" name="Rectangle 21"/>
          <p:cNvSpPr>
            <a:spLocks noChangeArrowheads="1"/>
          </p:cNvSpPr>
          <p:nvPr/>
        </p:nvSpPr>
        <p:spPr bwMode="auto">
          <a:xfrm>
            <a:off x="3902075" y="49688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170" name="Rectangle 22"/>
          <p:cNvSpPr>
            <a:spLocks noChangeArrowheads="1"/>
          </p:cNvSpPr>
          <p:nvPr/>
        </p:nvSpPr>
        <p:spPr bwMode="auto">
          <a:xfrm>
            <a:off x="4206875" y="4343400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171" name="Line 23"/>
          <p:cNvSpPr>
            <a:spLocks noChangeShapeType="1"/>
          </p:cNvSpPr>
          <p:nvPr/>
        </p:nvSpPr>
        <p:spPr bwMode="auto">
          <a:xfrm>
            <a:off x="4495800" y="5484813"/>
            <a:ext cx="212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2" name="Line 24"/>
          <p:cNvSpPr>
            <a:spLocks noChangeShapeType="1"/>
          </p:cNvSpPr>
          <p:nvPr/>
        </p:nvSpPr>
        <p:spPr bwMode="auto">
          <a:xfrm>
            <a:off x="4130675" y="5699125"/>
            <a:ext cx="5778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3" name="Rectangle 25"/>
          <p:cNvSpPr>
            <a:spLocks noChangeArrowheads="1"/>
          </p:cNvSpPr>
          <p:nvPr/>
        </p:nvSpPr>
        <p:spPr bwMode="auto">
          <a:xfrm>
            <a:off x="4343400" y="44402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49174" name="Rectangle 26"/>
          <p:cNvSpPr>
            <a:spLocks noChangeArrowheads="1"/>
          </p:cNvSpPr>
          <p:nvPr/>
        </p:nvSpPr>
        <p:spPr bwMode="auto">
          <a:xfrm>
            <a:off x="3902075" y="56134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175" name="Freeform 27"/>
          <p:cNvSpPr>
            <a:spLocks/>
          </p:cNvSpPr>
          <p:nvPr/>
        </p:nvSpPr>
        <p:spPr bwMode="auto">
          <a:xfrm>
            <a:off x="5030788" y="1701800"/>
            <a:ext cx="128587" cy="42863"/>
          </a:xfrm>
          <a:custGeom>
            <a:avLst/>
            <a:gdLst>
              <a:gd name="T0" fmla="*/ 0 w 81"/>
              <a:gd name="T1" fmla="*/ 2147483647 h 27"/>
              <a:gd name="T2" fmla="*/ 2147483647 w 81"/>
              <a:gd name="T3" fmla="*/ 2147483647 h 27"/>
              <a:gd name="T4" fmla="*/ 0 w 81"/>
              <a:gd name="T5" fmla="*/ 0 h 27"/>
              <a:gd name="T6" fmla="*/ 0 w 81"/>
              <a:gd name="T7" fmla="*/ 2147483647 h 27"/>
              <a:gd name="T8" fmla="*/ 0 w 81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27"/>
              <a:gd name="T17" fmla="*/ 81 w 8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27">
                <a:moveTo>
                  <a:pt x="0" y="27"/>
                </a:moveTo>
                <a:lnTo>
                  <a:pt x="81" y="14"/>
                </a:lnTo>
                <a:lnTo>
                  <a:pt x="0" y="0"/>
                </a:lnTo>
                <a:lnTo>
                  <a:pt x="0" y="14"/>
                </a:lnTo>
                <a:lnTo>
                  <a:pt x="0" y="27"/>
                </a:lnTo>
                <a:close/>
              </a:path>
            </a:pathLst>
          </a:custGeom>
          <a:solidFill>
            <a:srgbClr val="66FFFF"/>
          </a:solidFill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6" name="Line 28"/>
          <p:cNvSpPr>
            <a:spLocks noChangeShapeType="1"/>
          </p:cNvSpPr>
          <p:nvPr/>
        </p:nvSpPr>
        <p:spPr bwMode="auto">
          <a:xfrm flipH="1">
            <a:off x="4259263" y="1724025"/>
            <a:ext cx="749300" cy="1588"/>
          </a:xfrm>
          <a:prstGeom prst="line">
            <a:avLst/>
          </a:pr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7" name="Freeform 29"/>
          <p:cNvSpPr>
            <a:spLocks/>
          </p:cNvSpPr>
          <p:nvPr/>
        </p:nvSpPr>
        <p:spPr bwMode="auto">
          <a:xfrm>
            <a:off x="4146550" y="1533525"/>
            <a:ext cx="133350" cy="387350"/>
          </a:xfrm>
          <a:custGeom>
            <a:avLst/>
            <a:gdLst>
              <a:gd name="T0" fmla="*/ 2147483647 w 125"/>
              <a:gd name="T1" fmla="*/ 0 h 363"/>
              <a:gd name="T2" fmla="*/ 2147483647 w 125"/>
              <a:gd name="T3" fmla="*/ 2147483647 h 363"/>
              <a:gd name="T4" fmla="*/ 2147483647 w 125"/>
              <a:gd name="T5" fmla="*/ 2147483647 h 363"/>
              <a:gd name="T6" fmla="*/ 0 60000 65536"/>
              <a:gd name="T7" fmla="*/ 0 60000 65536"/>
              <a:gd name="T8" fmla="*/ 0 60000 65536"/>
              <a:gd name="T9" fmla="*/ 0 w 125"/>
              <a:gd name="T10" fmla="*/ 0 h 363"/>
              <a:gd name="T11" fmla="*/ 125 w 12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363">
                <a:moveTo>
                  <a:pt x="25" y="0"/>
                </a:moveTo>
                <a:cubicBezTo>
                  <a:pt x="125" y="0"/>
                  <a:pt x="0" y="181"/>
                  <a:pt x="100" y="181"/>
                </a:cubicBezTo>
                <a:cubicBezTo>
                  <a:pt x="0" y="181"/>
                  <a:pt x="125" y="362"/>
                  <a:pt x="25" y="363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8" name="Freeform 30"/>
          <p:cNvSpPr>
            <a:spLocks/>
          </p:cNvSpPr>
          <p:nvPr/>
        </p:nvSpPr>
        <p:spPr bwMode="auto">
          <a:xfrm>
            <a:off x="5030788" y="1958975"/>
            <a:ext cx="128587" cy="42863"/>
          </a:xfrm>
          <a:custGeom>
            <a:avLst/>
            <a:gdLst>
              <a:gd name="T0" fmla="*/ 0 w 81"/>
              <a:gd name="T1" fmla="*/ 2147483647 h 27"/>
              <a:gd name="T2" fmla="*/ 2147483647 w 81"/>
              <a:gd name="T3" fmla="*/ 2147483647 h 27"/>
              <a:gd name="T4" fmla="*/ 0 w 81"/>
              <a:gd name="T5" fmla="*/ 0 h 27"/>
              <a:gd name="T6" fmla="*/ 0 w 81"/>
              <a:gd name="T7" fmla="*/ 2147483647 h 27"/>
              <a:gd name="T8" fmla="*/ 0 w 81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27"/>
              <a:gd name="T17" fmla="*/ 81 w 8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27">
                <a:moveTo>
                  <a:pt x="0" y="27"/>
                </a:moveTo>
                <a:lnTo>
                  <a:pt x="81" y="13"/>
                </a:lnTo>
                <a:lnTo>
                  <a:pt x="0" y="0"/>
                </a:lnTo>
                <a:lnTo>
                  <a:pt x="0" y="13"/>
                </a:lnTo>
                <a:lnTo>
                  <a:pt x="0" y="27"/>
                </a:lnTo>
                <a:close/>
              </a:path>
            </a:pathLst>
          </a:custGeom>
          <a:solidFill>
            <a:srgbClr val="66FFFF"/>
          </a:solidFill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9" name="Freeform 31"/>
          <p:cNvSpPr>
            <a:spLocks/>
          </p:cNvSpPr>
          <p:nvPr/>
        </p:nvSpPr>
        <p:spPr bwMode="auto">
          <a:xfrm>
            <a:off x="4259263" y="1979613"/>
            <a:ext cx="749300" cy="300037"/>
          </a:xfrm>
          <a:custGeom>
            <a:avLst/>
            <a:gdLst>
              <a:gd name="T0" fmla="*/ 2147483647 w 472"/>
              <a:gd name="T1" fmla="*/ 0 h 189"/>
              <a:gd name="T2" fmla="*/ 2147483647 w 472"/>
              <a:gd name="T3" fmla="*/ 0 h 189"/>
              <a:gd name="T4" fmla="*/ 2147483647 w 472"/>
              <a:gd name="T5" fmla="*/ 2147483647 h 189"/>
              <a:gd name="T6" fmla="*/ 0 w 472"/>
              <a:gd name="T7" fmla="*/ 2147483647 h 189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89"/>
              <a:gd name="T14" fmla="*/ 472 w 472"/>
              <a:gd name="T15" fmla="*/ 189 h 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89">
                <a:moveTo>
                  <a:pt x="472" y="0"/>
                </a:moveTo>
                <a:lnTo>
                  <a:pt x="135" y="0"/>
                </a:lnTo>
                <a:lnTo>
                  <a:pt x="135" y="189"/>
                </a:lnTo>
                <a:lnTo>
                  <a:pt x="0" y="189"/>
                </a:ln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0" name="Freeform 32"/>
          <p:cNvSpPr>
            <a:spLocks/>
          </p:cNvSpPr>
          <p:nvPr/>
        </p:nvSpPr>
        <p:spPr bwMode="auto">
          <a:xfrm>
            <a:off x="4146550" y="2090738"/>
            <a:ext cx="133350" cy="388937"/>
          </a:xfrm>
          <a:custGeom>
            <a:avLst/>
            <a:gdLst>
              <a:gd name="T0" fmla="*/ 2147483647 w 125"/>
              <a:gd name="T1" fmla="*/ 0 h 363"/>
              <a:gd name="T2" fmla="*/ 2147483647 w 125"/>
              <a:gd name="T3" fmla="*/ 2147483647 h 363"/>
              <a:gd name="T4" fmla="*/ 2147483647 w 125"/>
              <a:gd name="T5" fmla="*/ 2147483647 h 363"/>
              <a:gd name="T6" fmla="*/ 0 60000 65536"/>
              <a:gd name="T7" fmla="*/ 0 60000 65536"/>
              <a:gd name="T8" fmla="*/ 0 60000 65536"/>
              <a:gd name="T9" fmla="*/ 0 w 125"/>
              <a:gd name="T10" fmla="*/ 0 h 363"/>
              <a:gd name="T11" fmla="*/ 125 w 12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363">
                <a:moveTo>
                  <a:pt x="25" y="0"/>
                </a:moveTo>
                <a:cubicBezTo>
                  <a:pt x="125" y="0"/>
                  <a:pt x="0" y="182"/>
                  <a:pt x="100" y="182"/>
                </a:cubicBezTo>
                <a:cubicBezTo>
                  <a:pt x="0" y="181"/>
                  <a:pt x="125" y="363"/>
                  <a:pt x="25" y="363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1" name="Rectangle 33"/>
          <p:cNvSpPr>
            <a:spLocks noChangeArrowheads="1"/>
          </p:cNvSpPr>
          <p:nvPr/>
        </p:nvSpPr>
        <p:spPr bwMode="auto">
          <a:xfrm>
            <a:off x="3641725" y="4130675"/>
            <a:ext cx="2035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(a) Modified truth table</a:t>
            </a:r>
            <a:endParaRPr lang="en-US"/>
          </a:p>
        </p:txBody>
      </p:sp>
      <p:sp>
        <p:nvSpPr>
          <p:cNvPr id="49182" name="Rectangle 34"/>
          <p:cNvSpPr>
            <a:spLocks noChangeArrowheads="1"/>
          </p:cNvSpPr>
          <p:nvPr/>
        </p:nvSpPr>
        <p:spPr bwMode="auto">
          <a:xfrm>
            <a:off x="4267200" y="5927725"/>
            <a:ext cx="8810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Helvetica" charset="0"/>
              </a:rPr>
              <a:t>(b) Circuit</a:t>
            </a:r>
            <a:endParaRPr lang="en-US" dirty="0"/>
          </a:p>
        </p:txBody>
      </p:sp>
      <p:sp>
        <p:nvSpPr>
          <p:cNvPr id="49183" name="Line 35"/>
          <p:cNvSpPr>
            <a:spLocks noChangeShapeType="1"/>
          </p:cNvSpPr>
          <p:nvPr/>
        </p:nvSpPr>
        <p:spPr bwMode="auto">
          <a:xfrm flipH="1">
            <a:off x="5159375" y="1530350"/>
            <a:ext cx="12414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4" name="Line 36"/>
          <p:cNvSpPr>
            <a:spLocks noChangeShapeType="1"/>
          </p:cNvSpPr>
          <p:nvPr/>
        </p:nvSpPr>
        <p:spPr bwMode="auto">
          <a:xfrm flipV="1">
            <a:off x="5908675" y="1209675"/>
            <a:ext cx="1588" cy="14763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5" name="Rectangle 37"/>
          <p:cNvSpPr>
            <a:spLocks noChangeArrowheads="1"/>
          </p:cNvSpPr>
          <p:nvPr/>
        </p:nvSpPr>
        <p:spPr bwMode="auto">
          <a:xfrm>
            <a:off x="6137275" y="16097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186" name="Rectangle 38"/>
          <p:cNvSpPr>
            <a:spLocks noChangeArrowheads="1"/>
          </p:cNvSpPr>
          <p:nvPr/>
        </p:nvSpPr>
        <p:spPr bwMode="auto">
          <a:xfrm>
            <a:off x="5311775" y="16351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187" name="Rectangle 39"/>
          <p:cNvSpPr>
            <a:spLocks noChangeArrowheads="1"/>
          </p:cNvSpPr>
          <p:nvPr/>
        </p:nvSpPr>
        <p:spPr bwMode="auto">
          <a:xfrm>
            <a:off x="5311775" y="18923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188" name="Rectangle 40"/>
          <p:cNvSpPr>
            <a:spLocks noChangeArrowheads="1"/>
          </p:cNvSpPr>
          <p:nvPr/>
        </p:nvSpPr>
        <p:spPr bwMode="auto">
          <a:xfrm>
            <a:off x="5311775" y="21494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189" name="Rectangle 41"/>
          <p:cNvSpPr>
            <a:spLocks noChangeArrowheads="1"/>
          </p:cNvSpPr>
          <p:nvPr/>
        </p:nvSpPr>
        <p:spPr bwMode="auto">
          <a:xfrm>
            <a:off x="5311775" y="24050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190" name="Rectangle 42"/>
          <p:cNvSpPr>
            <a:spLocks noChangeArrowheads="1"/>
          </p:cNvSpPr>
          <p:nvPr/>
        </p:nvSpPr>
        <p:spPr bwMode="auto">
          <a:xfrm>
            <a:off x="5618163" y="18923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191" name="Rectangle 43"/>
          <p:cNvSpPr>
            <a:spLocks noChangeArrowheads="1"/>
          </p:cNvSpPr>
          <p:nvPr/>
        </p:nvSpPr>
        <p:spPr bwMode="auto">
          <a:xfrm>
            <a:off x="5618163" y="21494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192" name="Rectangle 44"/>
          <p:cNvSpPr>
            <a:spLocks noChangeArrowheads="1"/>
          </p:cNvSpPr>
          <p:nvPr/>
        </p:nvSpPr>
        <p:spPr bwMode="auto">
          <a:xfrm>
            <a:off x="5618163" y="24050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193" name="Rectangle 45"/>
          <p:cNvSpPr>
            <a:spLocks noChangeArrowheads="1"/>
          </p:cNvSpPr>
          <p:nvPr/>
        </p:nvSpPr>
        <p:spPr bwMode="auto">
          <a:xfrm>
            <a:off x="6159500" y="1208088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f</a:t>
            </a:r>
            <a:endParaRPr lang="en-US"/>
          </a:p>
        </p:txBody>
      </p:sp>
      <p:sp>
        <p:nvSpPr>
          <p:cNvPr id="49194" name="Rectangle 46"/>
          <p:cNvSpPr>
            <a:spLocks noChangeArrowheads="1"/>
          </p:cNvSpPr>
          <p:nvPr/>
        </p:nvSpPr>
        <p:spPr bwMode="auto">
          <a:xfrm>
            <a:off x="5243513" y="1208088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195" name="Rectangle 47"/>
          <p:cNvSpPr>
            <a:spLocks noChangeArrowheads="1"/>
          </p:cNvSpPr>
          <p:nvPr/>
        </p:nvSpPr>
        <p:spPr bwMode="auto">
          <a:xfrm>
            <a:off x="5380038" y="13049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196" name="Rectangle 48"/>
          <p:cNvSpPr>
            <a:spLocks noChangeArrowheads="1"/>
          </p:cNvSpPr>
          <p:nvPr/>
        </p:nvSpPr>
        <p:spPr bwMode="auto">
          <a:xfrm>
            <a:off x="5618163" y="16351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197" name="Rectangle 49"/>
          <p:cNvSpPr>
            <a:spLocks noChangeArrowheads="1"/>
          </p:cNvSpPr>
          <p:nvPr/>
        </p:nvSpPr>
        <p:spPr bwMode="auto">
          <a:xfrm>
            <a:off x="5548313" y="1208088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198" name="Rectangle 50"/>
          <p:cNvSpPr>
            <a:spLocks noChangeArrowheads="1"/>
          </p:cNvSpPr>
          <p:nvPr/>
        </p:nvSpPr>
        <p:spPr bwMode="auto">
          <a:xfrm>
            <a:off x="5684838" y="13049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49199" name="Line 51"/>
          <p:cNvSpPr>
            <a:spLocks noChangeShapeType="1"/>
          </p:cNvSpPr>
          <p:nvPr/>
        </p:nvSpPr>
        <p:spPr bwMode="auto">
          <a:xfrm flipH="1">
            <a:off x="2803525" y="1381125"/>
            <a:ext cx="137001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0" name="Line 52"/>
          <p:cNvSpPr>
            <a:spLocks noChangeShapeType="1"/>
          </p:cNvSpPr>
          <p:nvPr/>
        </p:nvSpPr>
        <p:spPr bwMode="auto">
          <a:xfrm flipV="1">
            <a:off x="3724275" y="1082675"/>
            <a:ext cx="1588" cy="28003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1" name="Rectangle 53"/>
          <p:cNvSpPr>
            <a:spLocks noChangeArrowheads="1"/>
          </p:cNvSpPr>
          <p:nvPr/>
        </p:nvSpPr>
        <p:spPr bwMode="auto">
          <a:xfrm>
            <a:off x="6137275" y="23780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02" name="Rectangle 54"/>
          <p:cNvSpPr>
            <a:spLocks noChangeArrowheads="1"/>
          </p:cNvSpPr>
          <p:nvPr/>
        </p:nvSpPr>
        <p:spPr bwMode="auto">
          <a:xfrm>
            <a:off x="3171825" y="14843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03" name="Rectangle 55"/>
          <p:cNvSpPr>
            <a:spLocks noChangeArrowheads="1"/>
          </p:cNvSpPr>
          <p:nvPr/>
        </p:nvSpPr>
        <p:spPr bwMode="auto">
          <a:xfrm>
            <a:off x="3457575" y="14843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04" name="Rectangle 56"/>
          <p:cNvSpPr>
            <a:spLocks noChangeArrowheads="1"/>
          </p:cNvSpPr>
          <p:nvPr/>
        </p:nvSpPr>
        <p:spPr bwMode="auto">
          <a:xfrm>
            <a:off x="3171825" y="17668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05" name="Rectangle 57"/>
          <p:cNvSpPr>
            <a:spLocks noChangeArrowheads="1"/>
          </p:cNvSpPr>
          <p:nvPr/>
        </p:nvSpPr>
        <p:spPr bwMode="auto">
          <a:xfrm>
            <a:off x="3457575" y="17668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06" name="Rectangle 58"/>
          <p:cNvSpPr>
            <a:spLocks noChangeArrowheads="1"/>
          </p:cNvSpPr>
          <p:nvPr/>
        </p:nvSpPr>
        <p:spPr bwMode="auto">
          <a:xfrm>
            <a:off x="3171825" y="20478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07" name="Rectangle 59"/>
          <p:cNvSpPr>
            <a:spLocks noChangeArrowheads="1"/>
          </p:cNvSpPr>
          <p:nvPr/>
        </p:nvSpPr>
        <p:spPr bwMode="auto">
          <a:xfrm>
            <a:off x="3457575" y="20478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08" name="Rectangle 60"/>
          <p:cNvSpPr>
            <a:spLocks noChangeArrowheads="1"/>
          </p:cNvSpPr>
          <p:nvPr/>
        </p:nvSpPr>
        <p:spPr bwMode="auto">
          <a:xfrm>
            <a:off x="3171825" y="23288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09" name="Rectangle 61"/>
          <p:cNvSpPr>
            <a:spLocks noChangeArrowheads="1"/>
          </p:cNvSpPr>
          <p:nvPr/>
        </p:nvSpPr>
        <p:spPr bwMode="auto">
          <a:xfrm>
            <a:off x="3457575" y="23288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10" name="Rectangle 62"/>
          <p:cNvSpPr>
            <a:spLocks noChangeArrowheads="1"/>
          </p:cNvSpPr>
          <p:nvPr/>
        </p:nvSpPr>
        <p:spPr bwMode="auto">
          <a:xfrm>
            <a:off x="3941763" y="14843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11" name="Rectangle 63"/>
          <p:cNvSpPr>
            <a:spLocks noChangeArrowheads="1"/>
          </p:cNvSpPr>
          <p:nvPr/>
        </p:nvSpPr>
        <p:spPr bwMode="auto">
          <a:xfrm>
            <a:off x="3941763" y="17668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12" name="Rectangle 64"/>
          <p:cNvSpPr>
            <a:spLocks noChangeArrowheads="1"/>
          </p:cNvSpPr>
          <p:nvPr/>
        </p:nvSpPr>
        <p:spPr bwMode="auto">
          <a:xfrm>
            <a:off x="3941763" y="20478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13" name="Rectangle 65"/>
          <p:cNvSpPr>
            <a:spLocks noChangeArrowheads="1"/>
          </p:cNvSpPr>
          <p:nvPr/>
        </p:nvSpPr>
        <p:spPr bwMode="auto">
          <a:xfrm>
            <a:off x="3941763" y="23288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14" name="Rectangle 66"/>
          <p:cNvSpPr>
            <a:spLocks noChangeArrowheads="1"/>
          </p:cNvSpPr>
          <p:nvPr/>
        </p:nvSpPr>
        <p:spPr bwMode="auto">
          <a:xfrm>
            <a:off x="3171825" y="26114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15" name="Rectangle 67"/>
          <p:cNvSpPr>
            <a:spLocks noChangeArrowheads="1"/>
          </p:cNvSpPr>
          <p:nvPr/>
        </p:nvSpPr>
        <p:spPr bwMode="auto">
          <a:xfrm>
            <a:off x="3457575" y="26114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16" name="Rectangle 68"/>
          <p:cNvSpPr>
            <a:spLocks noChangeArrowheads="1"/>
          </p:cNvSpPr>
          <p:nvPr/>
        </p:nvSpPr>
        <p:spPr bwMode="auto">
          <a:xfrm>
            <a:off x="3171825" y="28924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17" name="Rectangle 69"/>
          <p:cNvSpPr>
            <a:spLocks noChangeArrowheads="1"/>
          </p:cNvSpPr>
          <p:nvPr/>
        </p:nvSpPr>
        <p:spPr bwMode="auto">
          <a:xfrm>
            <a:off x="3457575" y="28924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18" name="Rectangle 70"/>
          <p:cNvSpPr>
            <a:spLocks noChangeArrowheads="1"/>
          </p:cNvSpPr>
          <p:nvPr/>
        </p:nvSpPr>
        <p:spPr bwMode="auto">
          <a:xfrm>
            <a:off x="3171825" y="31734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19" name="Rectangle 71"/>
          <p:cNvSpPr>
            <a:spLocks noChangeArrowheads="1"/>
          </p:cNvSpPr>
          <p:nvPr/>
        </p:nvSpPr>
        <p:spPr bwMode="auto">
          <a:xfrm>
            <a:off x="3457575" y="31734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20" name="Rectangle 72"/>
          <p:cNvSpPr>
            <a:spLocks noChangeArrowheads="1"/>
          </p:cNvSpPr>
          <p:nvPr/>
        </p:nvSpPr>
        <p:spPr bwMode="auto">
          <a:xfrm>
            <a:off x="3171825" y="34559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21" name="Rectangle 73"/>
          <p:cNvSpPr>
            <a:spLocks noChangeArrowheads="1"/>
          </p:cNvSpPr>
          <p:nvPr/>
        </p:nvSpPr>
        <p:spPr bwMode="auto">
          <a:xfrm>
            <a:off x="3457575" y="34559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22" name="Rectangle 74"/>
          <p:cNvSpPr>
            <a:spLocks noChangeArrowheads="1"/>
          </p:cNvSpPr>
          <p:nvPr/>
        </p:nvSpPr>
        <p:spPr bwMode="auto">
          <a:xfrm>
            <a:off x="3941763" y="26114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23" name="Rectangle 75"/>
          <p:cNvSpPr>
            <a:spLocks noChangeArrowheads="1"/>
          </p:cNvSpPr>
          <p:nvPr/>
        </p:nvSpPr>
        <p:spPr bwMode="auto">
          <a:xfrm>
            <a:off x="3941763" y="28924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24" name="Rectangle 76"/>
          <p:cNvSpPr>
            <a:spLocks noChangeArrowheads="1"/>
          </p:cNvSpPr>
          <p:nvPr/>
        </p:nvSpPr>
        <p:spPr bwMode="auto">
          <a:xfrm>
            <a:off x="3941763" y="31734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25" name="Rectangle 77"/>
          <p:cNvSpPr>
            <a:spLocks noChangeArrowheads="1"/>
          </p:cNvSpPr>
          <p:nvPr/>
        </p:nvSpPr>
        <p:spPr bwMode="auto">
          <a:xfrm>
            <a:off x="3941763" y="34559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26" name="Rectangle 78"/>
          <p:cNvSpPr>
            <a:spLocks noChangeArrowheads="1"/>
          </p:cNvSpPr>
          <p:nvPr/>
        </p:nvSpPr>
        <p:spPr bwMode="auto">
          <a:xfrm>
            <a:off x="2813050" y="1066800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227" name="Rectangle 79"/>
          <p:cNvSpPr>
            <a:spLocks noChangeArrowheads="1"/>
          </p:cNvSpPr>
          <p:nvPr/>
        </p:nvSpPr>
        <p:spPr bwMode="auto">
          <a:xfrm>
            <a:off x="2947988" y="11636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28" name="Rectangle 80"/>
          <p:cNvSpPr>
            <a:spLocks noChangeArrowheads="1"/>
          </p:cNvSpPr>
          <p:nvPr/>
        </p:nvSpPr>
        <p:spPr bwMode="auto">
          <a:xfrm>
            <a:off x="3103563" y="1066800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229" name="Rectangle 81"/>
          <p:cNvSpPr>
            <a:spLocks noChangeArrowheads="1"/>
          </p:cNvSpPr>
          <p:nvPr/>
        </p:nvSpPr>
        <p:spPr bwMode="auto">
          <a:xfrm>
            <a:off x="3240088" y="11636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49230" name="Rectangle 82"/>
          <p:cNvSpPr>
            <a:spLocks noChangeArrowheads="1"/>
          </p:cNvSpPr>
          <p:nvPr/>
        </p:nvSpPr>
        <p:spPr bwMode="auto">
          <a:xfrm>
            <a:off x="3389313" y="1066800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231" name="Rectangle 83"/>
          <p:cNvSpPr>
            <a:spLocks noChangeArrowheads="1"/>
          </p:cNvSpPr>
          <p:nvPr/>
        </p:nvSpPr>
        <p:spPr bwMode="auto">
          <a:xfrm>
            <a:off x="3524250" y="11636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49232" name="Rectangle 84"/>
          <p:cNvSpPr>
            <a:spLocks noChangeArrowheads="1"/>
          </p:cNvSpPr>
          <p:nvPr/>
        </p:nvSpPr>
        <p:spPr bwMode="auto">
          <a:xfrm>
            <a:off x="3951288" y="1066800"/>
            <a:ext cx="523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f</a:t>
            </a:r>
            <a:endParaRPr lang="en-US"/>
          </a:p>
        </p:txBody>
      </p:sp>
      <p:sp>
        <p:nvSpPr>
          <p:cNvPr id="49233" name="Rectangle 85"/>
          <p:cNvSpPr>
            <a:spLocks noChangeArrowheads="1"/>
          </p:cNvSpPr>
          <p:nvPr/>
        </p:nvSpPr>
        <p:spPr bwMode="auto">
          <a:xfrm>
            <a:off x="2881313" y="14843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34" name="Rectangle 86"/>
          <p:cNvSpPr>
            <a:spLocks noChangeArrowheads="1"/>
          </p:cNvSpPr>
          <p:nvPr/>
        </p:nvSpPr>
        <p:spPr bwMode="auto">
          <a:xfrm>
            <a:off x="2881313" y="17668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35" name="Rectangle 87"/>
          <p:cNvSpPr>
            <a:spLocks noChangeArrowheads="1"/>
          </p:cNvSpPr>
          <p:nvPr/>
        </p:nvSpPr>
        <p:spPr bwMode="auto">
          <a:xfrm>
            <a:off x="2881313" y="20478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36" name="Rectangle 88"/>
          <p:cNvSpPr>
            <a:spLocks noChangeArrowheads="1"/>
          </p:cNvSpPr>
          <p:nvPr/>
        </p:nvSpPr>
        <p:spPr bwMode="auto">
          <a:xfrm>
            <a:off x="2881313" y="23288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9237" name="Rectangle 89"/>
          <p:cNvSpPr>
            <a:spLocks noChangeArrowheads="1"/>
          </p:cNvSpPr>
          <p:nvPr/>
        </p:nvSpPr>
        <p:spPr bwMode="auto">
          <a:xfrm>
            <a:off x="2881313" y="26114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38" name="Rectangle 90"/>
          <p:cNvSpPr>
            <a:spLocks noChangeArrowheads="1"/>
          </p:cNvSpPr>
          <p:nvPr/>
        </p:nvSpPr>
        <p:spPr bwMode="auto">
          <a:xfrm>
            <a:off x="2881313" y="28924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39" name="Rectangle 91"/>
          <p:cNvSpPr>
            <a:spLocks noChangeArrowheads="1"/>
          </p:cNvSpPr>
          <p:nvPr/>
        </p:nvSpPr>
        <p:spPr bwMode="auto">
          <a:xfrm>
            <a:off x="2881313" y="31734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40" name="Freeform 92"/>
          <p:cNvSpPr>
            <a:spLocks/>
          </p:cNvSpPr>
          <p:nvPr/>
        </p:nvSpPr>
        <p:spPr bwMode="auto">
          <a:xfrm>
            <a:off x="4146550" y="2652713"/>
            <a:ext cx="133350" cy="387350"/>
          </a:xfrm>
          <a:custGeom>
            <a:avLst/>
            <a:gdLst>
              <a:gd name="T0" fmla="*/ 2147483647 w 125"/>
              <a:gd name="T1" fmla="*/ 0 h 363"/>
              <a:gd name="T2" fmla="*/ 2147483647 w 125"/>
              <a:gd name="T3" fmla="*/ 2147483647 h 363"/>
              <a:gd name="T4" fmla="*/ 2147483647 w 125"/>
              <a:gd name="T5" fmla="*/ 2147483647 h 363"/>
              <a:gd name="T6" fmla="*/ 0 60000 65536"/>
              <a:gd name="T7" fmla="*/ 0 60000 65536"/>
              <a:gd name="T8" fmla="*/ 0 60000 65536"/>
              <a:gd name="T9" fmla="*/ 0 w 125"/>
              <a:gd name="T10" fmla="*/ 0 h 363"/>
              <a:gd name="T11" fmla="*/ 125 w 12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363">
                <a:moveTo>
                  <a:pt x="25" y="0"/>
                </a:moveTo>
                <a:cubicBezTo>
                  <a:pt x="125" y="0"/>
                  <a:pt x="0" y="182"/>
                  <a:pt x="100" y="182"/>
                </a:cubicBezTo>
                <a:cubicBezTo>
                  <a:pt x="0" y="181"/>
                  <a:pt x="125" y="363"/>
                  <a:pt x="25" y="363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1" name="Freeform 93"/>
          <p:cNvSpPr>
            <a:spLocks/>
          </p:cNvSpPr>
          <p:nvPr/>
        </p:nvSpPr>
        <p:spPr bwMode="auto">
          <a:xfrm>
            <a:off x="5030788" y="2214563"/>
            <a:ext cx="128587" cy="65087"/>
          </a:xfrm>
          <a:custGeom>
            <a:avLst/>
            <a:gdLst>
              <a:gd name="T0" fmla="*/ 0 w 81"/>
              <a:gd name="T1" fmla="*/ 2147483647 h 41"/>
              <a:gd name="T2" fmla="*/ 2147483647 w 81"/>
              <a:gd name="T3" fmla="*/ 2147483647 h 41"/>
              <a:gd name="T4" fmla="*/ 0 w 81"/>
              <a:gd name="T5" fmla="*/ 0 h 41"/>
              <a:gd name="T6" fmla="*/ 0 w 81"/>
              <a:gd name="T7" fmla="*/ 2147483647 h 41"/>
              <a:gd name="T8" fmla="*/ 0 w 81"/>
              <a:gd name="T9" fmla="*/ 2147483647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41"/>
              <a:gd name="T17" fmla="*/ 81 w 81"/>
              <a:gd name="T18" fmla="*/ 41 h 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41">
                <a:moveTo>
                  <a:pt x="0" y="41"/>
                </a:moveTo>
                <a:lnTo>
                  <a:pt x="81" y="14"/>
                </a:lnTo>
                <a:lnTo>
                  <a:pt x="0" y="0"/>
                </a:lnTo>
                <a:lnTo>
                  <a:pt x="0" y="14"/>
                </a:lnTo>
                <a:lnTo>
                  <a:pt x="0" y="41"/>
                </a:lnTo>
                <a:close/>
              </a:path>
            </a:pathLst>
          </a:custGeom>
          <a:solidFill>
            <a:srgbClr val="66FFFF"/>
          </a:solidFill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2" name="Freeform 94"/>
          <p:cNvSpPr>
            <a:spLocks/>
          </p:cNvSpPr>
          <p:nvPr/>
        </p:nvSpPr>
        <p:spPr bwMode="auto">
          <a:xfrm>
            <a:off x="4259263" y="2236788"/>
            <a:ext cx="749300" cy="619125"/>
          </a:xfrm>
          <a:custGeom>
            <a:avLst/>
            <a:gdLst>
              <a:gd name="T0" fmla="*/ 2147483647 w 472"/>
              <a:gd name="T1" fmla="*/ 0 h 390"/>
              <a:gd name="T2" fmla="*/ 2147483647 w 472"/>
              <a:gd name="T3" fmla="*/ 0 h 390"/>
              <a:gd name="T4" fmla="*/ 2147483647 w 472"/>
              <a:gd name="T5" fmla="*/ 2147483647 h 390"/>
              <a:gd name="T6" fmla="*/ 0 w 472"/>
              <a:gd name="T7" fmla="*/ 2147483647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390"/>
              <a:gd name="T14" fmla="*/ 472 w 47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390">
                <a:moveTo>
                  <a:pt x="472" y="0"/>
                </a:moveTo>
                <a:lnTo>
                  <a:pt x="243" y="0"/>
                </a:lnTo>
                <a:lnTo>
                  <a:pt x="243" y="390"/>
                </a:lnTo>
                <a:lnTo>
                  <a:pt x="0" y="390"/>
                </a:ln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3" name="Freeform 95"/>
          <p:cNvSpPr>
            <a:spLocks/>
          </p:cNvSpPr>
          <p:nvPr/>
        </p:nvSpPr>
        <p:spPr bwMode="auto">
          <a:xfrm>
            <a:off x="4146550" y="3206750"/>
            <a:ext cx="133350" cy="387350"/>
          </a:xfrm>
          <a:custGeom>
            <a:avLst/>
            <a:gdLst>
              <a:gd name="T0" fmla="*/ 2147483647 w 125"/>
              <a:gd name="T1" fmla="*/ 0 h 363"/>
              <a:gd name="T2" fmla="*/ 2147483647 w 125"/>
              <a:gd name="T3" fmla="*/ 2147483647 h 363"/>
              <a:gd name="T4" fmla="*/ 2147483647 w 125"/>
              <a:gd name="T5" fmla="*/ 2147483647 h 363"/>
              <a:gd name="T6" fmla="*/ 0 60000 65536"/>
              <a:gd name="T7" fmla="*/ 0 60000 65536"/>
              <a:gd name="T8" fmla="*/ 0 60000 65536"/>
              <a:gd name="T9" fmla="*/ 0 w 125"/>
              <a:gd name="T10" fmla="*/ 0 h 363"/>
              <a:gd name="T11" fmla="*/ 125 w 12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363">
                <a:moveTo>
                  <a:pt x="25" y="0"/>
                </a:moveTo>
                <a:cubicBezTo>
                  <a:pt x="125" y="0"/>
                  <a:pt x="0" y="181"/>
                  <a:pt x="100" y="181"/>
                </a:cubicBezTo>
                <a:cubicBezTo>
                  <a:pt x="0" y="181"/>
                  <a:pt x="125" y="363"/>
                  <a:pt x="25" y="363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4" name="Freeform 96"/>
          <p:cNvSpPr>
            <a:spLocks/>
          </p:cNvSpPr>
          <p:nvPr/>
        </p:nvSpPr>
        <p:spPr bwMode="auto">
          <a:xfrm>
            <a:off x="5030788" y="2471738"/>
            <a:ext cx="128587" cy="63500"/>
          </a:xfrm>
          <a:custGeom>
            <a:avLst/>
            <a:gdLst>
              <a:gd name="T0" fmla="*/ 0 w 81"/>
              <a:gd name="T1" fmla="*/ 2147483647 h 40"/>
              <a:gd name="T2" fmla="*/ 2147483647 w 81"/>
              <a:gd name="T3" fmla="*/ 2147483647 h 40"/>
              <a:gd name="T4" fmla="*/ 0 w 81"/>
              <a:gd name="T5" fmla="*/ 0 h 40"/>
              <a:gd name="T6" fmla="*/ 0 w 81"/>
              <a:gd name="T7" fmla="*/ 2147483647 h 40"/>
              <a:gd name="T8" fmla="*/ 0 w 81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40"/>
              <a:gd name="T17" fmla="*/ 81 w 81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40">
                <a:moveTo>
                  <a:pt x="0" y="40"/>
                </a:moveTo>
                <a:lnTo>
                  <a:pt x="81" y="27"/>
                </a:lnTo>
                <a:lnTo>
                  <a:pt x="0" y="0"/>
                </a:lnTo>
                <a:lnTo>
                  <a:pt x="0" y="27"/>
                </a:lnTo>
                <a:lnTo>
                  <a:pt x="0" y="40"/>
                </a:lnTo>
                <a:close/>
              </a:path>
            </a:pathLst>
          </a:custGeom>
          <a:solidFill>
            <a:srgbClr val="66FFFF"/>
          </a:solidFill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5" name="Freeform 97"/>
          <p:cNvSpPr>
            <a:spLocks/>
          </p:cNvSpPr>
          <p:nvPr/>
        </p:nvSpPr>
        <p:spPr bwMode="auto">
          <a:xfrm>
            <a:off x="4259263" y="2514600"/>
            <a:ext cx="749300" cy="876300"/>
          </a:xfrm>
          <a:custGeom>
            <a:avLst/>
            <a:gdLst>
              <a:gd name="T0" fmla="*/ 2147483647 w 472"/>
              <a:gd name="T1" fmla="*/ 0 h 552"/>
              <a:gd name="T2" fmla="*/ 2147483647 w 472"/>
              <a:gd name="T3" fmla="*/ 0 h 552"/>
              <a:gd name="T4" fmla="*/ 2147483647 w 472"/>
              <a:gd name="T5" fmla="*/ 2147483647 h 552"/>
              <a:gd name="T6" fmla="*/ 0 w 472"/>
              <a:gd name="T7" fmla="*/ 2147483647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552"/>
              <a:gd name="T14" fmla="*/ 472 w 47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552">
                <a:moveTo>
                  <a:pt x="472" y="0"/>
                </a:moveTo>
                <a:lnTo>
                  <a:pt x="351" y="0"/>
                </a:lnTo>
                <a:lnTo>
                  <a:pt x="351" y="552"/>
                </a:lnTo>
                <a:lnTo>
                  <a:pt x="0" y="552"/>
                </a:ln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6" name="Rectangle 98"/>
          <p:cNvSpPr>
            <a:spLocks noChangeArrowheads="1"/>
          </p:cNvSpPr>
          <p:nvPr/>
        </p:nvSpPr>
        <p:spPr bwMode="auto">
          <a:xfrm>
            <a:off x="2881313" y="34559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9247" name="Rectangle 99"/>
          <p:cNvSpPr>
            <a:spLocks noChangeArrowheads="1"/>
          </p:cNvSpPr>
          <p:nvPr/>
        </p:nvSpPr>
        <p:spPr bwMode="auto">
          <a:xfrm>
            <a:off x="3844925" y="5159375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9248" name="Freeform 100"/>
          <p:cNvSpPr>
            <a:spLocks/>
          </p:cNvSpPr>
          <p:nvPr/>
        </p:nvSpPr>
        <p:spPr bwMode="auto">
          <a:xfrm>
            <a:off x="4324350" y="5272088"/>
            <a:ext cx="171450" cy="212725"/>
          </a:xfrm>
          <a:custGeom>
            <a:avLst/>
            <a:gdLst>
              <a:gd name="T0" fmla="*/ 0 w 108"/>
              <a:gd name="T1" fmla="*/ 0 h 134"/>
              <a:gd name="T2" fmla="*/ 0 w 108"/>
              <a:gd name="T3" fmla="*/ 2147483647 h 134"/>
              <a:gd name="T4" fmla="*/ 2147483647 w 108"/>
              <a:gd name="T5" fmla="*/ 2147483647 h 134"/>
              <a:gd name="T6" fmla="*/ 0 60000 65536"/>
              <a:gd name="T7" fmla="*/ 0 60000 65536"/>
              <a:gd name="T8" fmla="*/ 0 60000 65536"/>
              <a:gd name="T9" fmla="*/ 0 w 108"/>
              <a:gd name="T10" fmla="*/ 0 h 134"/>
              <a:gd name="T11" fmla="*/ 108 w 108"/>
              <a:gd name="T12" fmla="*/ 134 h 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" h="134">
                <a:moveTo>
                  <a:pt x="0" y="0"/>
                </a:moveTo>
                <a:lnTo>
                  <a:pt x="0" y="134"/>
                </a:lnTo>
                <a:lnTo>
                  <a:pt x="108" y="13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9" name="Freeform 101"/>
          <p:cNvSpPr>
            <a:spLocks/>
          </p:cNvSpPr>
          <p:nvPr/>
        </p:nvSpPr>
        <p:spPr bwMode="auto">
          <a:xfrm>
            <a:off x="4286250" y="5237163"/>
            <a:ext cx="73025" cy="73025"/>
          </a:xfrm>
          <a:custGeom>
            <a:avLst/>
            <a:gdLst>
              <a:gd name="T0" fmla="*/ 2147483647 w 40"/>
              <a:gd name="T1" fmla="*/ 2147483647 h 40"/>
              <a:gd name="T2" fmla="*/ 2147483647 w 40"/>
              <a:gd name="T3" fmla="*/ 0 h 40"/>
              <a:gd name="T4" fmla="*/ 0 w 40"/>
              <a:gd name="T5" fmla="*/ 2147483647 h 40"/>
              <a:gd name="T6" fmla="*/ 2147483647 w 40"/>
              <a:gd name="T7" fmla="*/ 2147483647 h 40"/>
              <a:gd name="T8" fmla="*/ 2147483647 w 40"/>
              <a:gd name="T9" fmla="*/ 2147483647 h 40"/>
              <a:gd name="T10" fmla="*/ 2147483647 w 40"/>
              <a:gd name="T11" fmla="*/ 0 h 40"/>
              <a:gd name="T12" fmla="*/ 2147483647 w 40"/>
              <a:gd name="T13" fmla="*/ 2147483647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40"/>
              <a:gd name="T23" fmla="*/ 40 w 40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40">
                <a:moveTo>
                  <a:pt x="20" y="20"/>
                </a:moveTo>
                <a:cubicBezTo>
                  <a:pt x="20" y="2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31"/>
                  <a:pt x="9" y="40"/>
                  <a:pt x="20" y="40"/>
                </a:cubicBezTo>
                <a:cubicBezTo>
                  <a:pt x="31" y="40"/>
                  <a:pt x="40" y="31"/>
                  <a:pt x="40" y="20"/>
                </a:cubicBezTo>
                <a:cubicBezTo>
                  <a:pt x="40" y="9"/>
                  <a:pt x="31" y="0"/>
                  <a:pt x="20" y="0"/>
                </a:cubicBezTo>
                <a:lnTo>
                  <a:pt x="2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50" name="Rectangle 103"/>
          <p:cNvSpPr>
            <a:spLocks noChangeArrowheads="1"/>
          </p:cNvSpPr>
          <p:nvPr/>
        </p:nvSpPr>
        <p:spPr bwMode="auto">
          <a:xfrm>
            <a:off x="3981450" y="52562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49251" name="Freeform 106"/>
          <p:cNvSpPr>
            <a:spLocks noChangeAspect="1"/>
          </p:cNvSpPr>
          <p:nvPr/>
        </p:nvSpPr>
        <p:spPr bwMode="auto">
          <a:xfrm>
            <a:off x="4718050" y="4889500"/>
            <a:ext cx="392113" cy="977900"/>
          </a:xfrm>
          <a:custGeom>
            <a:avLst/>
            <a:gdLst>
              <a:gd name="T0" fmla="*/ 2147483647 w 336"/>
              <a:gd name="T1" fmla="*/ 2147483647 h 840"/>
              <a:gd name="T2" fmla="*/ 2147483647 w 336"/>
              <a:gd name="T3" fmla="*/ 2147483647 h 840"/>
              <a:gd name="T4" fmla="*/ 0 w 336"/>
              <a:gd name="T5" fmla="*/ 0 h 840"/>
              <a:gd name="T6" fmla="*/ 0 w 336"/>
              <a:gd name="T7" fmla="*/ 2147483647 h 840"/>
              <a:gd name="T8" fmla="*/ 2147483647 w 336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840"/>
              <a:gd name="T17" fmla="*/ 336 w 336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840">
                <a:moveTo>
                  <a:pt x="336" y="672"/>
                </a:moveTo>
                <a:lnTo>
                  <a:pt x="336" y="168"/>
                </a:lnTo>
                <a:lnTo>
                  <a:pt x="0" y="0"/>
                </a:lnTo>
                <a:lnTo>
                  <a:pt x="0" y="840"/>
                </a:lnTo>
                <a:lnTo>
                  <a:pt x="336" y="672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295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Another Example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(3-input XOR)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Implementation of 3-input XOR</a:t>
            </a:r>
            <a:br>
              <a:rPr lang="en-US" dirty="0" smtClean="0"/>
            </a:br>
            <a:r>
              <a:rPr lang="en-US" dirty="0" smtClean="0"/>
              <a:t>with 2-to-1 Multiplexers</a:t>
            </a:r>
            <a:endParaRPr lang="en-US" dirty="0"/>
          </a:p>
        </p:txBody>
      </p:sp>
      <p:sp>
        <p:nvSpPr>
          <p:cNvPr id="51204" name="Line 59"/>
          <p:cNvSpPr>
            <a:spLocks noChangeShapeType="1"/>
          </p:cNvSpPr>
          <p:nvPr/>
        </p:nvSpPr>
        <p:spPr bwMode="auto">
          <a:xfrm flipH="1">
            <a:off x="1514475" y="2001838"/>
            <a:ext cx="13668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5" name="Line 60"/>
          <p:cNvSpPr>
            <a:spLocks noChangeShapeType="1"/>
          </p:cNvSpPr>
          <p:nvPr/>
        </p:nvSpPr>
        <p:spPr bwMode="auto">
          <a:xfrm flipV="1">
            <a:off x="2433638" y="1701800"/>
            <a:ext cx="1587" cy="2808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6" name="Rectangle 62"/>
          <p:cNvSpPr>
            <a:spLocks noChangeArrowheads="1"/>
          </p:cNvSpPr>
          <p:nvPr/>
        </p:nvSpPr>
        <p:spPr bwMode="auto">
          <a:xfrm>
            <a:off x="1882775" y="21034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1207" name="Rectangle 63"/>
          <p:cNvSpPr>
            <a:spLocks noChangeArrowheads="1"/>
          </p:cNvSpPr>
          <p:nvPr/>
        </p:nvSpPr>
        <p:spPr bwMode="auto">
          <a:xfrm>
            <a:off x="2166938" y="21034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1208" name="Rectangle 64"/>
          <p:cNvSpPr>
            <a:spLocks noChangeArrowheads="1"/>
          </p:cNvSpPr>
          <p:nvPr/>
        </p:nvSpPr>
        <p:spPr bwMode="auto">
          <a:xfrm>
            <a:off x="1882775" y="2386013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1209" name="Rectangle 65"/>
          <p:cNvSpPr>
            <a:spLocks noChangeArrowheads="1"/>
          </p:cNvSpPr>
          <p:nvPr/>
        </p:nvSpPr>
        <p:spPr bwMode="auto">
          <a:xfrm>
            <a:off x="2166938" y="2386013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1210" name="Rectangle 66"/>
          <p:cNvSpPr>
            <a:spLocks noChangeArrowheads="1"/>
          </p:cNvSpPr>
          <p:nvPr/>
        </p:nvSpPr>
        <p:spPr bwMode="auto">
          <a:xfrm>
            <a:off x="1882775" y="266858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1211" name="Rectangle 67"/>
          <p:cNvSpPr>
            <a:spLocks noChangeArrowheads="1"/>
          </p:cNvSpPr>
          <p:nvPr/>
        </p:nvSpPr>
        <p:spPr bwMode="auto">
          <a:xfrm>
            <a:off x="2166938" y="266858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1212" name="Rectangle 68"/>
          <p:cNvSpPr>
            <a:spLocks noChangeArrowheads="1"/>
          </p:cNvSpPr>
          <p:nvPr/>
        </p:nvSpPr>
        <p:spPr bwMode="auto">
          <a:xfrm>
            <a:off x="1882775" y="29495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1213" name="Rectangle 69"/>
          <p:cNvSpPr>
            <a:spLocks noChangeArrowheads="1"/>
          </p:cNvSpPr>
          <p:nvPr/>
        </p:nvSpPr>
        <p:spPr bwMode="auto">
          <a:xfrm>
            <a:off x="2166938" y="29495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1214" name="Rectangle 70"/>
          <p:cNvSpPr>
            <a:spLocks noChangeArrowheads="1"/>
          </p:cNvSpPr>
          <p:nvPr/>
        </p:nvSpPr>
        <p:spPr bwMode="auto">
          <a:xfrm>
            <a:off x="2649538" y="21034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1215" name="Rectangle 71"/>
          <p:cNvSpPr>
            <a:spLocks noChangeArrowheads="1"/>
          </p:cNvSpPr>
          <p:nvPr/>
        </p:nvSpPr>
        <p:spPr bwMode="auto">
          <a:xfrm>
            <a:off x="2649538" y="2386013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1216" name="Rectangle 72"/>
          <p:cNvSpPr>
            <a:spLocks noChangeArrowheads="1"/>
          </p:cNvSpPr>
          <p:nvPr/>
        </p:nvSpPr>
        <p:spPr bwMode="auto">
          <a:xfrm>
            <a:off x="2649538" y="266858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1217" name="Rectangle 73"/>
          <p:cNvSpPr>
            <a:spLocks noChangeArrowheads="1"/>
          </p:cNvSpPr>
          <p:nvPr/>
        </p:nvSpPr>
        <p:spPr bwMode="auto">
          <a:xfrm>
            <a:off x="2649538" y="29495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1218" name="Rectangle 74"/>
          <p:cNvSpPr>
            <a:spLocks noChangeArrowheads="1"/>
          </p:cNvSpPr>
          <p:nvPr/>
        </p:nvSpPr>
        <p:spPr bwMode="auto">
          <a:xfrm>
            <a:off x="1882775" y="32337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1219" name="Rectangle 75"/>
          <p:cNvSpPr>
            <a:spLocks noChangeArrowheads="1"/>
          </p:cNvSpPr>
          <p:nvPr/>
        </p:nvSpPr>
        <p:spPr bwMode="auto">
          <a:xfrm>
            <a:off x="2166938" y="32337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1220" name="Rectangle 76"/>
          <p:cNvSpPr>
            <a:spLocks noChangeArrowheads="1"/>
          </p:cNvSpPr>
          <p:nvPr/>
        </p:nvSpPr>
        <p:spPr bwMode="auto">
          <a:xfrm>
            <a:off x="1882775" y="351472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1221" name="Rectangle 77"/>
          <p:cNvSpPr>
            <a:spLocks noChangeArrowheads="1"/>
          </p:cNvSpPr>
          <p:nvPr/>
        </p:nvSpPr>
        <p:spPr bwMode="auto">
          <a:xfrm>
            <a:off x="2166938" y="351472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1222" name="Rectangle 78"/>
          <p:cNvSpPr>
            <a:spLocks noChangeArrowheads="1"/>
          </p:cNvSpPr>
          <p:nvPr/>
        </p:nvSpPr>
        <p:spPr bwMode="auto">
          <a:xfrm>
            <a:off x="1882775" y="3797300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1223" name="Rectangle 79"/>
          <p:cNvSpPr>
            <a:spLocks noChangeArrowheads="1"/>
          </p:cNvSpPr>
          <p:nvPr/>
        </p:nvSpPr>
        <p:spPr bwMode="auto">
          <a:xfrm>
            <a:off x="2166938" y="3797300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1224" name="Rectangle 80"/>
          <p:cNvSpPr>
            <a:spLocks noChangeArrowheads="1"/>
          </p:cNvSpPr>
          <p:nvPr/>
        </p:nvSpPr>
        <p:spPr bwMode="auto">
          <a:xfrm>
            <a:off x="1882775" y="40798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1225" name="Rectangle 81"/>
          <p:cNvSpPr>
            <a:spLocks noChangeArrowheads="1"/>
          </p:cNvSpPr>
          <p:nvPr/>
        </p:nvSpPr>
        <p:spPr bwMode="auto">
          <a:xfrm>
            <a:off x="2166938" y="40798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1226" name="Rectangle 82"/>
          <p:cNvSpPr>
            <a:spLocks noChangeArrowheads="1"/>
          </p:cNvSpPr>
          <p:nvPr/>
        </p:nvSpPr>
        <p:spPr bwMode="auto">
          <a:xfrm>
            <a:off x="2649538" y="32337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1227" name="Rectangle 83"/>
          <p:cNvSpPr>
            <a:spLocks noChangeArrowheads="1"/>
          </p:cNvSpPr>
          <p:nvPr/>
        </p:nvSpPr>
        <p:spPr bwMode="auto">
          <a:xfrm>
            <a:off x="2649538" y="351472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1228" name="Rectangle 84"/>
          <p:cNvSpPr>
            <a:spLocks noChangeArrowheads="1"/>
          </p:cNvSpPr>
          <p:nvPr/>
        </p:nvSpPr>
        <p:spPr bwMode="auto">
          <a:xfrm>
            <a:off x="2649538" y="3797300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1229" name="Rectangle 85"/>
          <p:cNvSpPr>
            <a:spLocks noChangeArrowheads="1"/>
          </p:cNvSpPr>
          <p:nvPr/>
        </p:nvSpPr>
        <p:spPr bwMode="auto">
          <a:xfrm>
            <a:off x="2649538" y="40798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1230" name="Rectangle 86"/>
          <p:cNvSpPr>
            <a:spLocks noChangeArrowheads="1"/>
          </p:cNvSpPr>
          <p:nvPr/>
        </p:nvSpPr>
        <p:spPr bwMode="auto">
          <a:xfrm>
            <a:off x="1524000" y="1685925"/>
            <a:ext cx="233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1231" name="Rectangle 87"/>
          <p:cNvSpPr>
            <a:spLocks noChangeArrowheads="1"/>
          </p:cNvSpPr>
          <p:nvPr/>
        </p:nvSpPr>
        <p:spPr bwMode="auto">
          <a:xfrm>
            <a:off x="1658938" y="1781175"/>
            <a:ext cx="1651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1232" name="Rectangle 88"/>
          <p:cNvSpPr>
            <a:spLocks noChangeArrowheads="1"/>
          </p:cNvSpPr>
          <p:nvPr/>
        </p:nvSpPr>
        <p:spPr bwMode="auto">
          <a:xfrm>
            <a:off x="1814513" y="1685925"/>
            <a:ext cx="2333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1233" name="Rectangle 89"/>
          <p:cNvSpPr>
            <a:spLocks noChangeArrowheads="1"/>
          </p:cNvSpPr>
          <p:nvPr/>
        </p:nvSpPr>
        <p:spPr bwMode="auto">
          <a:xfrm>
            <a:off x="1949450" y="1781175"/>
            <a:ext cx="1651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51234" name="Rectangle 90"/>
          <p:cNvSpPr>
            <a:spLocks noChangeArrowheads="1"/>
          </p:cNvSpPr>
          <p:nvPr/>
        </p:nvSpPr>
        <p:spPr bwMode="auto">
          <a:xfrm>
            <a:off x="2097088" y="1685925"/>
            <a:ext cx="2333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1235" name="Rectangle 91"/>
          <p:cNvSpPr>
            <a:spLocks noChangeArrowheads="1"/>
          </p:cNvSpPr>
          <p:nvPr/>
        </p:nvSpPr>
        <p:spPr bwMode="auto">
          <a:xfrm>
            <a:off x="2233613" y="1781175"/>
            <a:ext cx="1651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51236" name="Rectangle 92"/>
          <p:cNvSpPr>
            <a:spLocks noChangeArrowheads="1"/>
          </p:cNvSpPr>
          <p:nvPr/>
        </p:nvSpPr>
        <p:spPr bwMode="auto">
          <a:xfrm>
            <a:off x="2659063" y="1685925"/>
            <a:ext cx="1476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</a:t>
            </a:r>
            <a:endParaRPr lang="en-US"/>
          </a:p>
        </p:txBody>
      </p:sp>
      <p:sp>
        <p:nvSpPr>
          <p:cNvPr id="51237" name="Rectangle 93"/>
          <p:cNvSpPr>
            <a:spLocks noChangeArrowheads="1"/>
          </p:cNvSpPr>
          <p:nvPr/>
        </p:nvSpPr>
        <p:spPr bwMode="auto">
          <a:xfrm>
            <a:off x="1592263" y="21034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1238" name="Rectangle 94"/>
          <p:cNvSpPr>
            <a:spLocks noChangeArrowheads="1"/>
          </p:cNvSpPr>
          <p:nvPr/>
        </p:nvSpPr>
        <p:spPr bwMode="auto">
          <a:xfrm>
            <a:off x="1592263" y="2386013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1239" name="Rectangle 95"/>
          <p:cNvSpPr>
            <a:spLocks noChangeArrowheads="1"/>
          </p:cNvSpPr>
          <p:nvPr/>
        </p:nvSpPr>
        <p:spPr bwMode="auto">
          <a:xfrm>
            <a:off x="1592263" y="266858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1240" name="Rectangle 96"/>
          <p:cNvSpPr>
            <a:spLocks noChangeArrowheads="1"/>
          </p:cNvSpPr>
          <p:nvPr/>
        </p:nvSpPr>
        <p:spPr bwMode="auto">
          <a:xfrm>
            <a:off x="1592263" y="29495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1241" name="Rectangle 97"/>
          <p:cNvSpPr>
            <a:spLocks noChangeArrowheads="1"/>
          </p:cNvSpPr>
          <p:nvPr/>
        </p:nvSpPr>
        <p:spPr bwMode="auto">
          <a:xfrm>
            <a:off x="1592263" y="32337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1242" name="Rectangle 98"/>
          <p:cNvSpPr>
            <a:spLocks noChangeArrowheads="1"/>
          </p:cNvSpPr>
          <p:nvPr/>
        </p:nvSpPr>
        <p:spPr bwMode="auto">
          <a:xfrm>
            <a:off x="1592263" y="351472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1243" name="Rectangle 99"/>
          <p:cNvSpPr>
            <a:spLocks noChangeArrowheads="1"/>
          </p:cNvSpPr>
          <p:nvPr/>
        </p:nvSpPr>
        <p:spPr bwMode="auto">
          <a:xfrm>
            <a:off x="1592263" y="3797300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1244" name="Rectangle 100"/>
          <p:cNvSpPr>
            <a:spLocks noChangeArrowheads="1"/>
          </p:cNvSpPr>
          <p:nvPr/>
        </p:nvSpPr>
        <p:spPr bwMode="auto">
          <a:xfrm>
            <a:off x="1592263" y="40798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125"/>
          <p:cNvSpPr txBox="1">
            <a:spLocks noChangeArrowheads="1"/>
          </p:cNvSpPr>
          <p:nvPr/>
        </p:nvSpPr>
        <p:spPr bwMode="auto">
          <a:xfrm>
            <a:off x="6604000" y="6477000"/>
            <a:ext cx="2543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[ Figure 4.8a from the textbook ]</a:t>
            </a:r>
          </a:p>
        </p:txBody>
      </p:sp>
      <p:sp>
        <p:nvSpPr>
          <p:cNvPr id="14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Implementation of 3-input XOR</a:t>
            </a:r>
            <a:br>
              <a:rPr lang="en-US" dirty="0" smtClean="0"/>
            </a:br>
            <a:r>
              <a:rPr lang="en-US" dirty="0" smtClean="0"/>
              <a:t>with 2-to-1 Multiplexers</a:t>
            </a:r>
            <a:endParaRPr lang="en-US" dirty="0"/>
          </a:p>
        </p:txBody>
      </p:sp>
      <p:sp>
        <p:nvSpPr>
          <p:cNvPr id="52228" name="Line 59"/>
          <p:cNvSpPr>
            <a:spLocks noChangeShapeType="1"/>
          </p:cNvSpPr>
          <p:nvPr/>
        </p:nvSpPr>
        <p:spPr bwMode="auto">
          <a:xfrm flipH="1">
            <a:off x="1514475" y="2001838"/>
            <a:ext cx="13668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Line 60"/>
          <p:cNvSpPr>
            <a:spLocks noChangeShapeType="1"/>
          </p:cNvSpPr>
          <p:nvPr/>
        </p:nvSpPr>
        <p:spPr bwMode="auto">
          <a:xfrm flipV="1">
            <a:off x="2433638" y="1701800"/>
            <a:ext cx="1587" cy="2808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Rectangle 62"/>
          <p:cNvSpPr>
            <a:spLocks noChangeArrowheads="1"/>
          </p:cNvSpPr>
          <p:nvPr/>
        </p:nvSpPr>
        <p:spPr bwMode="auto">
          <a:xfrm>
            <a:off x="1882775" y="21034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2231" name="Rectangle 63"/>
          <p:cNvSpPr>
            <a:spLocks noChangeArrowheads="1"/>
          </p:cNvSpPr>
          <p:nvPr/>
        </p:nvSpPr>
        <p:spPr bwMode="auto">
          <a:xfrm>
            <a:off x="2166938" y="21034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2232" name="Rectangle 64"/>
          <p:cNvSpPr>
            <a:spLocks noChangeArrowheads="1"/>
          </p:cNvSpPr>
          <p:nvPr/>
        </p:nvSpPr>
        <p:spPr bwMode="auto">
          <a:xfrm>
            <a:off x="1882775" y="2386013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2233" name="Rectangle 65"/>
          <p:cNvSpPr>
            <a:spLocks noChangeArrowheads="1"/>
          </p:cNvSpPr>
          <p:nvPr/>
        </p:nvSpPr>
        <p:spPr bwMode="auto">
          <a:xfrm>
            <a:off x="2166938" y="2386013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34" name="Rectangle 66"/>
          <p:cNvSpPr>
            <a:spLocks noChangeArrowheads="1"/>
          </p:cNvSpPr>
          <p:nvPr/>
        </p:nvSpPr>
        <p:spPr bwMode="auto">
          <a:xfrm>
            <a:off x="1882775" y="266858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35" name="Rectangle 67"/>
          <p:cNvSpPr>
            <a:spLocks noChangeArrowheads="1"/>
          </p:cNvSpPr>
          <p:nvPr/>
        </p:nvSpPr>
        <p:spPr bwMode="auto">
          <a:xfrm>
            <a:off x="2166938" y="266858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2236" name="Rectangle 68"/>
          <p:cNvSpPr>
            <a:spLocks noChangeArrowheads="1"/>
          </p:cNvSpPr>
          <p:nvPr/>
        </p:nvSpPr>
        <p:spPr bwMode="auto">
          <a:xfrm>
            <a:off x="1882775" y="29495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37" name="Rectangle 69"/>
          <p:cNvSpPr>
            <a:spLocks noChangeArrowheads="1"/>
          </p:cNvSpPr>
          <p:nvPr/>
        </p:nvSpPr>
        <p:spPr bwMode="auto">
          <a:xfrm>
            <a:off x="2166938" y="29495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38" name="Rectangle 70"/>
          <p:cNvSpPr>
            <a:spLocks noChangeArrowheads="1"/>
          </p:cNvSpPr>
          <p:nvPr/>
        </p:nvSpPr>
        <p:spPr bwMode="auto">
          <a:xfrm>
            <a:off x="2649538" y="21034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2239" name="Rectangle 71"/>
          <p:cNvSpPr>
            <a:spLocks noChangeArrowheads="1"/>
          </p:cNvSpPr>
          <p:nvPr/>
        </p:nvSpPr>
        <p:spPr bwMode="auto">
          <a:xfrm>
            <a:off x="2649538" y="2386013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40" name="Rectangle 72"/>
          <p:cNvSpPr>
            <a:spLocks noChangeArrowheads="1"/>
          </p:cNvSpPr>
          <p:nvPr/>
        </p:nvSpPr>
        <p:spPr bwMode="auto">
          <a:xfrm>
            <a:off x="2649538" y="266858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41" name="Rectangle 73"/>
          <p:cNvSpPr>
            <a:spLocks noChangeArrowheads="1"/>
          </p:cNvSpPr>
          <p:nvPr/>
        </p:nvSpPr>
        <p:spPr bwMode="auto">
          <a:xfrm>
            <a:off x="2649538" y="29495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2242" name="Rectangle 74"/>
          <p:cNvSpPr>
            <a:spLocks noChangeArrowheads="1"/>
          </p:cNvSpPr>
          <p:nvPr/>
        </p:nvSpPr>
        <p:spPr bwMode="auto">
          <a:xfrm>
            <a:off x="1882775" y="32337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2243" name="Rectangle 75"/>
          <p:cNvSpPr>
            <a:spLocks noChangeArrowheads="1"/>
          </p:cNvSpPr>
          <p:nvPr/>
        </p:nvSpPr>
        <p:spPr bwMode="auto">
          <a:xfrm>
            <a:off x="2166938" y="32337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2244" name="Rectangle 76"/>
          <p:cNvSpPr>
            <a:spLocks noChangeArrowheads="1"/>
          </p:cNvSpPr>
          <p:nvPr/>
        </p:nvSpPr>
        <p:spPr bwMode="auto">
          <a:xfrm>
            <a:off x="1882775" y="351472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2245" name="Rectangle 77"/>
          <p:cNvSpPr>
            <a:spLocks noChangeArrowheads="1"/>
          </p:cNvSpPr>
          <p:nvPr/>
        </p:nvSpPr>
        <p:spPr bwMode="auto">
          <a:xfrm>
            <a:off x="2166938" y="351472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46" name="Rectangle 78"/>
          <p:cNvSpPr>
            <a:spLocks noChangeArrowheads="1"/>
          </p:cNvSpPr>
          <p:nvPr/>
        </p:nvSpPr>
        <p:spPr bwMode="auto">
          <a:xfrm>
            <a:off x="1882775" y="3797300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47" name="Rectangle 79"/>
          <p:cNvSpPr>
            <a:spLocks noChangeArrowheads="1"/>
          </p:cNvSpPr>
          <p:nvPr/>
        </p:nvSpPr>
        <p:spPr bwMode="auto">
          <a:xfrm>
            <a:off x="2166938" y="3797300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2248" name="Rectangle 80"/>
          <p:cNvSpPr>
            <a:spLocks noChangeArrowheads="1"/>
          </p:cNvSpPr>
          <p:nvPr/>
        </p:nvSpPr>
        <p:spPr bwMode="auto">
          <a:xfrm>
            <a:off x="1882775" y="40798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49" name="Rectangle 81"/>
          <p:cNvSpPr>
            <a:spLocks noChangeArrowheads="1"/>
          </p:cNvSpPr>
          <p:nvPr/>
        </p:nvSpPr>
        <p:spPr bwMode="auto">
          <a:xfrm>
            <a:off x="2166938" y="40798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50" name="Rectangle 82"/>
          <p:cNvSpPr>
            <a:spLocks noChangeArrowheads="1"/>
          </p:cNvSpPr>
          <p:nvPr/>
        </p:nvSpPr>
        <p:spPr bwMode="auto">
          <a:xfrm>
            <a:off x="2649538" y="32337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51" name="Rectangle 83"/>
          <p:cNvSpPr>
            <a:spLocks noChangeArrowheads="1"/>
          </p:cNvSpPr>
          <p:nvPr/>
        </p:nvSpPr>
        <p:spPr bwMode="auto">
          <a:xfrm>
            <a:off x="2649538" y="351472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2252" name="Rectangle 84"/>
          <p:cNvSpPr>
            <a:spLocks noChangeArrowheads="1"/>
          </p:cNvSpPr>
          <p:nvPr/>
        </p:nvSpPr>
        <p:spPr bwMode="auto">
          <a:xfrm>
            <a:off x="2649538" y="3797300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2253" name="Rectangle 85"/>
          <p:cNvSpPr>
            <a:spLocks noChangeArrowheads="1"/>
          </p:cNvSpPr>
          <p:nvPr/>
        </p:nvSpPr>
        <p:spPr bwMode="auto">
          <a:xfrm>
            <a:off x="2649538" y="40798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54" name="Rectangle 86"/>
          <p:cNvSpPr>
            <a:spLocks noChangeArrowheads="1"/>
          </p:cNvSpPr>
          <p:nvPr/>
        </p:nvSpPr>
        <p:spPr bwMode="auto">
          <a:xfrm>
            <a:off x="1524000" y="1685925"/>
            <a:ext cx="233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2255" name="Rectangle 87"/>
          <p:cNvSpPr>
            <a:spLocks noChangeArrowheads="1"/>
          </p:cNvSpPr>
          <p:nvPr/>
        </p:nvSpPr>
        <p:spPr bwMode="auto">
          <a:xfrm>
            <a:off x="1658938" y="1781175"/>
            <a:ext cx="1651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56" name="Rectangle 88"/>
          <p:cNvSpPr>
            <a:spLocks noChangeArrowheads="1"/>
          </p:cNvSpPr>
          <p:nvPr/>
        </p:nvSpPr>
        <p:spPr bwMode="auto">
          <a:xfrm>
            <a:off x="1814513" y="1685925"/>
            <a:ext cx="2333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2257" name="Rectangle 89"/>
          <p:cNvSpPr>
            <a:spLocks noChangeArrowheads="1"/>
          </p:cNvSpPr>
          <p:nvPr/>
        </p:nvSpPr>
        <p:spPr bwMode="auto">
          <a:xfrm>
            <a:off x="1949450" y="1781175"/>
            <a:ext cx="1651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52258" name="Rectangle 90"/>
          <p:cNvSpPr>
            <a:spLocks noChangeArrowheads="1"/>
          </p:cNvSpPr>
          <p:nvPr/>
        </p:nvSpPr>
        <p:spPr bwMode="auto">
          <a:xfrm>
            <a:off x="2097088" y="1685925"/>
            <a:ext cx="2333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2259" name="Rectangle 91"/>
          <p:cNvSpPr>
            <a:spLocks noChangeArrowheads="1"/>
          </p:cNvSpPr>
          <p:nvPr/>
        </p:nvSpPr>
        <p:spPr bwMode="auto">
          <a:xfrm>
            <a:off x="2233613" y="1781175"/>
            <a:ext cx="1651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52260" name="Rectangle 92"/>
          <p:cNvSpPr>
            <a:spLocks noChangeArrowheads="1"/>
          </p:cNvSpPr>
          <p:nvPr/>
        </p:nvSpPr>
        <p:spPr bwMode="auto">
          <a:xfrm>
            <a:off x="2659063" y="1685925"/>
            <a:ext cx="1476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</a:t>
            </a:r>
            <a:endParaRPr lang="en-US"/>
          </a:p>
        </p:txBody>
      </p:sp>
      <p:sp>
        <p:nvSpPr>
          <p:cNvPr id="52261" name="Rectangle 93"/>
          <p:cNvSpPr>
            <a:spLocks noChangeArrowheads="1"/>
          </p:cNvSpPr>
          <p:nvPr/>
        </p:nvSpPr>
        <p:spPr bwMode="auto">
          <a:xfrm>
            <a:off x="1592263" y="21034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2262" name="Rectangle 94"/>
          <p:cNvSpPr>
            <a:spLocks noChangeArrowheads="1"/>
          </p:cNvSpPr>
          <p:nvPr/>
        </p:nvSpPr>
        <p:spPr bwMode="auto">
          <a:xfrm>
            <a:off x="1592263" y="2386013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2263" name="Rectangle 95"/>
          <p:cNvSpPr>
            <a:spLocks noChangeArrowheads="1"/>
          </p:cNvSpPr>
          <p:nvPr/>
        </p:nvSpPr>
        <p:spPr bwMode="auto">
          <a:xfrm>
            <a:off x="1592263" y="266858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2264" name="Rectangle 96"/>
          <p:cNvSpPr>
            <a:spLocks noChangeArrowheads="1"/>
          </p:cNvSpPr>
          <p:nvPr/>
        </p:nvSpPr>
        <p:spPr bwMode="auto">
          <a:xfrm>
            <a:off x="1592263" y="29495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2265" name="Rectangle 97"/>
          <p:cNvSpPr>
            <a:spLocks noChangeArrowheads="1"/>
          </p:cNvSpPr>
          <p:nvPr/>
        </p:nvSpPr>
        <p:spPr bwMode="auto">
          <a:xfrm>
            <a:off x="1592263" y="32337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66" name="Rectangle 98"/>
          <p:cNvSpPr>
            <a:spLocks noChangeArrowheads="1"/>
          </p:cNvSpPr>
          <p:nvPr/>
        </p:nvSpPr>
        <p:spPr bwMode="auto">
          <a:xfrm>
            <a:off x="1592263" y="351472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67" name="Rectangle 99"/>
          <p:cNvSpPr>
            <a:spLocks noChangeArrowheads="1"/>
          </p:cNvSpPr>
          <p:nvPr/>
        </p:nvSpPr>
        <p:spPr bwMode="auto">
          <a:xfrm>
            <a:off x="1592263" y="3797300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68" name="Rectangle 100"/>
          <p:cNvSpPr>
            <a:spLocks noChangeArrowheads="1"/>
          </p:cNvSpPr>
          <p:nvPr/>
        </p:nvSpPr>
        <p:spPr bwMode="auto">
          <a:xfrm>
            <a:off x="1592263" y="40798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2269" name="Rectangle 101"/>
          <p:cNvSpPr>
            <a:spLocks noChangeArrowheads="1"/>
          </p:cNvSpPr>
          <p:nvPr/>
        </p:nvSpPr>
        <p:spPr bwMode="auto">
          <a:xfrm>
            <a:off x="3163888" y="2497138"/>
            <a:ext cx="2333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FFFF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2270" name="Rectangle 102"/>
          <p:cNvSpPr>
            <a:spLocks noChangeArrowheads="1"/>
          </p:cNvSpPr>
          <p:nvPr/>
        </p:nvSpPr>
        <p:spPr bwMode="auto">
          <a:xfrm>
            <a:off x="3300413" y="2592388"/>
            <a:ext cx="1651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FFFF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52271" name="Rectangle 103"/>
          <p:cNvSpPr>
            <a:spLocks noChangeArrowheads="1"/>
          </p:cNvSpPr>
          <p:nvPr/>
        </p:nvSpPr>
        <p:spPr bwMode="auto">
          <a:xfrm>
            <a:off x="3617913" y="2497138"/>
            <a:ext cx="2333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FFFF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2272" name="Rectangle 104"/>
          <p:cNvSpPr>
            <a:spLocks noChangeArrowheads="1"/>
          </p:cNvSpPr>
          <p:nvPr/>
        </p:nvSpPr>
        <p:spPr bwMode="auto">
          <a:xfrm>
            <a:off x="3754438" y="2592388"/>
            <a:ext cx="1651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FFFF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52273" name="Freeform 105"/>
          <p:cNvSpPr>
            <a:spLocks/>
          </p:cNvSpPr>
          <p:nvPr/>
        </p:nvSpPr>
        <p:spPr bwMode="auto">
          <a:xfrm>
            <a:off x="2813050" y="2166938"/>
            <a:ext cx="306388" cy="909637"/>
          </a:xfrm>
          <a:custGeom>
            <a:avLst/>
            <a:gdLst>
              <a:gd name="T0" fmla="*/ 2147483647 w 286"/>
              <a:gd name="T1" fmla="*/ 0 h 847"/>
              <a:gd name="T2" fmla="*/ 2147483647 w 286"/>
              <a:gd name="T3" fmla="*/ 2147483647 h 847"/>
              <a:gd name="T4" fmla="*/ 2147483647 w 286"/>
              <a:gd name="T5" fmla="*/ 2147483647 h 847"/>
              <a:gd name="T6" fmla="*/ 0 60000 65536"/>
              <a:gd name="T7" fmla="*/ 0 60000 65536"/>
              <a:gd name="T8" fmla="*/ 0 60000 65536"/>
              <a:gd name="T9" fmla="*/ 0 w 286"/>
              <a:gd name="T10" fmla="*/ 0 h 847"/>
              <a:gd name="T11" fmla="*/ 286 w 286"/>
              <a:gd name="T12" fmla="*/ 847 h 8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6" h="847">
                <a:moveTo>
                  <a:pt x="57" y="0"/>
                </a:moveTo>
                <a:cubicBezTo>
                  <a:pt x="286" y="0"/>
                  <a:pt x="0" y="424"/>
                  <a:pt x="229" y="424"/>
                </a:cubicBezTo>
                <a:cubicBezTo>
                  <a:pt x="0" y="423"/>
                  <a:pt x="286" y="847"/>
                  <a:pt x="57" y="847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4" name="Rectangle 106"/>
          <p:cNvSpPr>
            <a:spLocks noChangeArrowheads="1"/>
          </p:cNvSpPr>
          <p:nvPr/>
        </p:nvSpPr>
        <p:spPr bwMode="auto">
          <a:xfrm>
            <a:off x="3422650" y="2492375"/>
            <a:ext cx="2778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FFFF"/>
                </a:solidFill>
                <a:latin typeface="Symbol" pitchFamily="18" charset="2"/>
              </a:rPr>
              <a:t>Å</a:t>
            </a:r>
            <a:endParaRPr lang="en-US"/>
          </a:p>
        </p:txBody>
      </p:sp>
      <p:sp>
        <p:nvSpPr>
          <p:cNvPr id="52275" name="Rectangle 107"/>
          <p:cNvSpPr>
            <a:spLocks noChangeArrowheads="1"/>
          </p:cNvSpPr>
          <p:nvPr/>
        </p:nvSpPr>
        <p:spPr bwMode="auto">
          <a:xfrm>
            <a:off x="3163888" y="3617913"/>
            <a:ext cx="2333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 dirty="0">
                <a:solidFill>
                  <a:srgbClr val="00FFFF"/>
                </a:solidFill>
                <a:latin typeface="Times-Roman" charset="0"/>
              </a:rPr>
              <a:t>w</a:t>
            </a:r>
            <a:endParaRPr lang="en-US" dirty="0"/>
          </a:p>
        </p:txBody>
      </p:sp>
      <p:sp>
        <p:nvSpPr>
          <p:cNvPr id="52276" name="Rectangle 108"/>
          <p:cNvSpPr>
            <a:spLocks noChangeArrowheads="1"/>
          </p:cNvSpPr>
          <p:nvPr/>
        </p:nvSpPr>
        <p:spPr bwMode="auto">
          <a:xfrm>
            <a:off x="3300413" y="3713163"/>
            <a:ext cx="1651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FFFF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52277" name="Rectangle 109"/>
          <p:cNvSpPr>
            <a:spLocks noChangeArrowheads="1"/>
          </p:cNvSpPr>
          <p:nvPr/>
        </p:nvSpPr>
        <p:spPr bwMode="auto">
          <a:xfrm>
            <a:off x="3617913" y="3617913"/>
            <a:ext cx="2333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FFFF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2278" name="Rectangle 110"/>
          <p:cNvSpPr>
            <a:spLocks noChangeArrowheads="1"/>
          </p:cNvSpPr>
          <p:nvPr/>
        </p:nvSpPr>
        <p:spPr bwMode="auto">
          <a:xfrm>
            <a:off x="3754438" y="3713163"/>
            <a:ext cx="1651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FFFF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52279" name="Line 111"/>
          <p:cNvSpPr>
            <a:spLocks noChangeShapeType="1"/>
          </p:cNvSpPr>
          <p:nvPr/>
        </p:nvSpPr>
        <p:spPr bwMode="auto">
          <a:xfrm flipH="1">
            <a:off x="3181350" y="3609975"/>
            <a:ext cx="619125" cy="1588"/>
          </a:xfrm>
          <a:prstGeom prst="line">
            <a:avLst/>
          </a:pr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0" name="Freeform 112"/>
          <p:cNvSpPr>
            <a:spLocks/>
          </p:cNvSpPr>
          <p:nvPr/>
        </p:nvSpPr>
        <p:spPr bwMode="auto">
          <a:xfrm>
            <a:off x="2813050" y="3287713"/>
            <a:ext cx="306388" cy="909637"/>
          </a:xfrm>
          <a:custGeom>
            <a:avLst/>
            <a:gdLst>
              <a:gd name="T0" fmla="*/ 2147483647 w 286"/>
              <a:gd name="T1" fmla="*/ 0 h 847"/>
              <a:gd name="T2" fmla="*/ 2147483647 w 286"/>
              <a:gd name="T3" fmla="*/ 2147483647 h 847"/>
              <a:gd name="T4" fmla="*/ 2147483647 w 286"/>
              <a:gd name="T5" fmla="*/ 2147483647 h 847"/>
              <a:gd name="T6" fmla="*/ 0 60000 65536"/>
              <a:gd name="T7" fmla="*/ 0 60000 65536"/>
              <a:gd name="T8" fmla="*/ 0 60000 65536"/>
              <a:gd name="T9" fmla="*/ 0 w 286"/>
              <a:gd name="T10" fmla="*/ 0 h 847"/>
              <a:gd name="T11" fmla="*/ 286 w 286"/>
              <a:gd name="T12" fmla="*/ 847 h 8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6" h="847">
                <a:moveTo>
                  <a:pt x="57" y="0"/>
                </a:moveTo>
                <a:cubicBezTo>
                  <a:pt x="286" y="0"/>
                  <a:pt x="0" y="424"/>
                  <a:pt x="229" y="424"/>
                </a:cubicBezTo>
                <a:cubicBezTo>
                  <a:pt x="0" y="423"/>
                  <a:pt x="286" y="847"/>
                  <a:pt x="57" y="847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1" name="Rectangle 118"/>
          <p:cNvSpPr>
            <a:spLocks noChangeArrowheads="1"/>
          </p:cNvSpPr>
          <p:nvPr/>
        </p:nvSpPr>
        <p:spPr bwMode="auto">
          <a:xfrm>
            <a:off x="3422650" y="3613150"/>
            <a:ext cx="2778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FFFF"/>
                </a:solidFill>
                <a:latin typeface="Symbol" pitchFamily="18" charset="2"/>
              </a:rPr>
              <a:t>Å</a:t>
            </a:r>
            <a:endParaRPr lang="en-US" dirty="0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Implementation of 3-input XOR</a:t>
            </a:r>
            <a:br>
              <a:rPr lang="en-US" dirty="0" smtClean="0"/>
            </a:br>
            <a:r>
              <a:rPr lang="en-US" dirty="0" smtClean="0"/>
              <a:t>with 2-to-1 Multiplexers</a:t>
            </a:r>
            <a:endParaRPr lang="en-US" dirty="0"/>
          </a:p>
        </p:txBody>
      </p:sp>
      <p:sp>
        <p:nvSpPr>
          <p:cNvPr id="53252" name="Line 59"/>
          <p:cNvSpPr>
            <a:spLocks noChangeShapeType="1"/>
          </p:cNvSpPr>
          <p:nvPr/>
        </p:nvSpPr>
        <p:spPr bwMode="auto">
          <a:xfrm flipH="1">
            <a:off x="1514475" y="2001838"/>
            <a:ext cx="13668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3" name="Line 60"/>
          <p:cNvSpPr>
            <a:spLocks noChangeShapeType="1"/>
          </p:cNvSpPr>
          <p:nvPr/>
        </p:nvSpPr>
        <p:spPr bwMode="auto">
          <a:xfrm flipV="1">
            <a:off x="2433638" y="1701800"/>
            <a:ext cx="1587" cy="2808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4" name="Rectangle 61"/>
          <p:cNvSpPr>
            <a:spLocks noChangeArrowheads="1"/>
          </p:cNvSpPr>
          <p:nvPr/>
        </p:nvSpPr>
        <p:spPr bwMode="auto">
          <a:xfrm>
            <a:off x="2079625" y="4756150"/>
            <a:ext cx="136842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(a) Truth table</a:t>
            </a:r>
            <a:endParaRPr lang="en-US"/>
          </a:p>
        </p:txBody>
      </p:sp>
      <p:sp>
        <p:nvSpPr>
          <p:cNvPr id="53255" name="Rectangle 62"/>
          <p:cNvSpPr>
            <a:spLocks noChangeArrowheads="1"/>
          </p:cNvSpPr>
          <p:nvPr/>
        </p:nvSpPr>
        <p:spPr bwMode="auto">
          <a:xfrm>
            <a:off x="1882775" y="21034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3256" name="Rectangle 63"/>
          <p:cNvSpPr>
            <a:spLocks noChangeArrowheads="1"/>
          </p:cNvSpPr>
          <p:nvPr/>
        </p:nvSpPr>
        <p:spPr bwMode="auto">
          <a:xfrm>
            <a:off x="2166938" y="21034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3257" name="Rectangle 64"/>
          <p:cNvSpPr>
            <a:spLocks noChangeArrowheads="1"/>
          </p:cNvSpPr>
          <p:nvPr/>
        </p:nvSpPr>
        <p:spPr bwMode="auto">
          <a:xfrm>
            <a:off x="1882775" y="2386013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3258" name="Rectangle 65"/>
          <p:cNvSpPr>
            <a:spLocks noChangeArrowheads="1"/>
          </p:cNvSpPr>
          <p:nvPr/>
        </p:nvSpPr>
        <p:spPr bwMode="auto">
          <a:xfrm>
            <a:off x="2166938" y="2386013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59" name="Rectangle 66"/>
          <p:cNvSpPr>
            <a:spLocks noChangeArrowheads="1"/>
          </p:cNvSpPr>
          <p:nvPr/>
        </p:nvSpPr>
        <p:spPr bwMode="auto">
          <a:xfrm>
            <a:off x="1882775" y="266858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60" name="Rectangle 67"/>
          <p:cNvSpPr>
            <a:spLocks noChangeArrowheads="1"/>
          </p:cNvSpPr>
          <p:nvPr/>
        </p:nvSpPr>
        <p:spPr bwMode="auto">
          <a:xfrm>
            <a:off x="2166938" y="266858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3261" name="Rectangle 68"/>
          <p:cNvSpPr>
            <a:spLocks noChangeArrowheads="1"/>
          </p:cNvSpPr>
          <p:nvPr/>
        </p:nvSpPr>
        <p:spPr bwMode="auto">
          <a:xfrm>
            <a:off x="1882775" y="29495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62" name="Rectangle 69"/>
          <p:cNvSpPr>
            <a:spLocks noChangeArrowheads="1"/>
          </p:cNvSpPr>
          <p:nvPr/>
        </p:nvSpPr>
        <p:spPr bwMode="auto">
          <a:xfrm>
            <a:off x="2166938" y="29495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63" name="Rectangle 70"/>
          <p:cNvSpPr>
            <a:spLocks noChangeArrowheads="1"/>
          </p:cNvSpPr>
          <p:nvPr/>
        </p:nvSpPr>
        <p:spPr bwMode="auto">
          <a:xfrm>
            <a:off x="2649538" y="21034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3264" name="Rectangle 71"/>
          <p:cNvSpPr>
            <a:spLocks noChangeArrowheads="1"/>
          </p:cNvSpPr>
          <p:nvPr/>
        </p:nvSpPr>
        <p:spPr bwMode="auto">
          <a:xfrm>
            <a:off x="2649538" y="2386013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65" name="Rectangle 72"/>
          <p:cNvSpPr>
            <a:spLocks noChangeArrowheads="1"/>
          </p:cNvSpPr>
          <p:nvPr/>
        </p:nvSpPr>
        <p:spPr bwMode="auto">
          <a:xfrm>
            <a:off x="2649538" y="266858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66" name="Rectangle 73"/>
          <p:cNvSpPr>
            <a:spLocks noChangeArrowheads="1"/>
          </p:cNvSpPr>
          <p:nvPr/>
        </p:nvSpPr>
        <p:spPr bwMode="auto">
          <a:xfrm>
            <a:off x="2649538" y="29495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3267" name="Rectangle 74"/>
          <p:cNvSpPr>
            <a:spLocks noChangeArrowheads="1"/>
          </p:cNvSpPr>
          <p:nvPr/>
        </p:nvSpPr>
        <p:spPr bwMode="auto">
          <a:xfrm>
            <a:off x="1882775" y="32337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3268" name="Rectangle 75"/>
          <p:cNvSpPr>
            <a:spLocks noChangeArrowheads="1"/>
          </p:cNvSpPr>
          <p:nvPr/>
        </p:nvSpPr>
        <p:spPr bwMode="auto">
          <a:xfrm>
            <a:off x="2166938" y="32337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3269" name="Rectangle 76"/>
          <p:cNvSpPr>
            <a:spLocks noChangeArrowheads="1"/>
          </p:cNvSpPr>
          <p:nvPr/>
        </p:nvSpPr>
        <p:spPr bwMode="auto">
          <a:xfrm>
            <a:off x="1882775" y="351472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3270" name="Rectangle 77"/>
          <p:cNvSpPr>
            <a:spLocks noChangeArrowheads="1"/>
          </p:cNvSpPr>
          <p:nvPr/>
        </p:nvSpPr>
        <p:spPr bwMode="auto">
          <a:xfrm>
            <a:off x="2166938" y="351472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71" name="Rectangle 78"/>
          <p:cNvSpPr>
            <a:spLocks noChangeArrowheads="1"/>
          </p:cNvSpPr>
          <p:nvPr/>
        </p:nvSpPr>
        <p:spPr bwMode="auto">
          <a:xfrm>
            <a:off x="1882775" y="3797300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72" name="Rectangle 79"/>
          <p:cNvSpPr>
            <a:spLocks noChangeArrowheads="1"/>
          </p:cNvSpPr>
          <p:nvPr/>
        </p:nvSpPr>
        <p:spPr bwMode="auto">
          <a:xfrm>
            <a:off x="2166938" y="3797300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3273" name="Rectangle 80"/>
          <p:cNvSpPr>
            <a:spLocks noChangeArrowheads="1"/>
          </p:cNvSpPr>
          <p:nvPr/>
        </p:nvSpPr>
        <p:spPr bwMode="auto">
          <a:xfrm>
            <a:off x="1882775" y="40798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74" name="Rectangle 81"/>
          <p:cNvSpPr>
            <a:spLocks noChangeArrowheads="1"/>
          </p:cNvSpPr>
          <p:nvPr/>
        </p:nvSpPr>
        <p:spPr bwMode="auto">
          <a:xfrm>
            <a:off x="2166938" y="40798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75" name="Rectangle 82"/>
          <p:cNvSpPr>
            <a:spLocks noChangeArrowheads="1"/>
          </p:cNvSpPr>
          <p:nvPr/>
        </p:nvSpPr>
        <p:spPr bwMode="auto">
          <a:xfrm>
            <a:off x="2649538" y="32337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76" name="Rectangle 83"/>
          <p:cNvSpPr>
            <a:spLocks noChangeArrowheads="1"/>
          </p:cNvSpPr>
          <p:nvPr/>
        </p:nvSpPr>
        <p:spPr bwMode="auto">
          <a:xfrm>
            <a:off x="2649538" y="351472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3277" name="Rectangle 84"/>
          <p:cNvSpPr>
            <a:spLocks noChangeArrowheads="1"/>
          </p:cNvSpPr>
          <p:nvPr/>
        </p:nvSpPr>
        <p:spPr bwMode="auto">
          <a:xfrm>
            <a:off x="2649538" y="3797300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3278" name="Rectangle 85"/>
          <p:cNvSpPr>
            <a:spLocks noChangeArrowheads="1"/>
          </p:cNvSpPr>
          <p:nvPr/>
        </p:nvSpPr>
        <p:spPr bwMode="auto">
          <a:xfrm>
            <a:off x="2649538" y="40798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79" name="Rectangle 86"/>
          <p:cNvSpPr>
            <a:spLocks noChangeArrowheads="1"/>
          </p:cNvSpPr>
          <p:nvPr/>
        </p:nvSpPr>
        <p:spPr bwMode="auto">
          <a:xfrm>
            <a:off x="1524000" y="1685925"/>
            <a:ext cx="233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3280" name="Rectangle 87"/>
          <p:cNvSpPr>
            <a:spLocks noChangeArrowheads="1"/>
          </p:cNvSpPr>
          <p:nvPr/>
        </p:nvSpPr>
        <p:spPr bwMode="auto">
          <a:xfrm>
            <a:off x="1658938" y="1781175"/>
            <a:ext cx="1651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81" name="Rectangle 88"/>
          <p:cNvSpPr>
            <a:spLocks noChangeArrowheads="1"/>
          </p:cNvSpPr>
          <p:nvPr/>
        </p:nvSpPr>
        <p:spPr bwMode="auto">
          <a:xfrm>
            <a:off x="1814513" y="1685925"/>
            <a:ext cx="2333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3282" name="Rectangle 89"/>
          <p:cNvSpPr>
            <a:spLocks noChangeArrowheads="1"/>
          </p:cNvSpPr>
          <p:nvPr/>
        </p:nvSpPr>
        <p:spPr bwMode="auto">
          <a:xfrm>
            <a:off x="1949450" y="1781175"/>
            <a:ext cx="1651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53283" name="Rectangle 90"/>
          <p:cNvSpPr>
            <a:spLocks noChangeArrowheads="1"/>
          </p:cNvSpPr>
          <p:nvPr/>
        </p:nvSpPr>
        <p:spPr bwMode="auto">
          <a:xfrm>
            <a:off x="2097088" y="1685925"/>
            <a:ext cx="2333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3284" name="Rectangle 91"/>
          <p:cNvSpPr>
            <a:spLocks noChangeArrowheads="1"/>
          </p:cNvSpPr>
          <p:nvPr/>
        </p:nvSpPr>
        <p:spPr bwMode="auto">
          <a:xfrm>
            <a:off x="2233613" y="1781175"/>
            <a:ext cx="1651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53285" name="Rectangle 92"/>
          <p:cNvSpPr>
            <a:spLocks noChangeArrowheads="1"/>
          </p:cNvSpPr>
          <p:nvPr/>
        </p:nvSpPr>
        <p:spPr bwMode="auto">
          <a:xfrm>
            <a:off x="2659063" y="1685925"/>
            <a:ext cx="1476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</a:t>
            </a:r>
            <a:endParaRPr lang="en-US"/>
          </a:p>
        </p:txBody>
      </p:sp>
      <p:sp>
        <p:nvSpPr>
          <p:cNvPr id="53286" name="Rectangle 93"/>
          <p:cNvSpPr>
            <a:spLocks noChangeArrowheads="1"/>
          </p:cNvSpPr>
          <p:nvPr/>
        </p:nvSpPr>
        <p:spPr bwMode="auto">
          <a:xfrm>
            <a:off x="1592263" y="21034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3287" name="Rectangle 94"/>
          <p:cNvSpPr>
            <a:spLocks noChangeArrowheads="1"/>
          </p:cNvSpPr>
          <p:nvPr/>
        </p:nvSpPr>
        <p:spPr bwMode="auto">
          <a:xfrm>
            <a:off x="1592263" y="2386013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3288" name="Rectangle 95"/>
          <p:cNvSpPr>
            <a:spLocks noChangeArrowheads="1"/>
          </p:cNvSpPr>
          <p:nvPr/>
        </p:nvSpPr>
        <p:spPr bwMode="auto">
          <a:xfrm>
            <a:off x="1592263" y="266858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3289" name="Rectangle 96"/>
          <p:cNvSpPr>
            <a:spLocks noChangeArrowheads="1"/>
          </p:cNvSpPr>
          <p:nvPr/>
        </p:nvSpPr>
        <p:spPr bwMode="auto">
          <a:xfrm>
            <a:off x="1592263" y="29495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53290" name="Rectangle 97"/>
          <p:cNvSpPr>
            <a:spLocks noChangeArrowheads="1"/>
          </p:cNvSpPr>
          <p:nvPr/>
        </p:nvSpPr>
        <p:spPr bwMode="auto">
          <a:xfrm>
            <a:off x="1592263" y="3233738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91" name="Rectangle 98"/>
          <p:cNvSpPr>
            <a:spLocks noChangeArrowheads="1"/>
          </p:cNvSpPr>
          <p:nvPr/>
        </p:nvSpPr>
        <p:spPr bwMode="auto">
          <a:xfrm>
            <a:off x="1592263" y="351472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92" name="Rectangle 99"/>
          <p:cNvSpPr>
            <a:spLocks noChangeArrowheads="1"/>
          </p:cNvSpPr>
          <p:nvPr/>
        </p:nvSpPr>
        <p:spPr bwMode="auto">
          <a:xfrm>
            <a:off x="1592263" y="3797300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93" name="Rectangle 100"/>
          <p:cNvSpPr>
            <a:spLocks noChangeArrowheads="1"/>
          </p:cNvSpPr>
          <p:nvPr/>
        </p:nvSpPr>
        <p:spPr bwMode="auto">
          <a:xfrm>
            <a:off x="1592263" y="4079875"/>
            <a:ext cx="2032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294" name="Rectangle 101"/>
          <p:cNvSpPr>
            <a:spLocks noChangeArrowheads="1"/>
          </p:cNvSpPr>
          <p:nvPr/>
        </p:nvSpPr>
        <p:spPr bwMode="auto">
          <a:xfrm>
            <a:off x="3163888" y="2497138"/>
            <a:ext cx="2333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FFFF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3295" name="Rectangle 102"/>
          <p:cNvSpPr>
            <a:spLocks noChangeArrowheads="1"/>
          </p:cNvSpPr>
          <p:nvPr/>
        </p:nvSpPr>
        <p:spPr bwMode="auto">
          <a:xfrm>
            <a:off x="3300413" y="2592388"/>
            <a:ext cx="1651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FFFF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53296" name="Rectangle 103"/>
          <p:cNvSpPr>
            <a:spLocks noChangeArrowheads="1"/>
          </p:cNvSpPr>
          <p:nvPr/>
        </p:nvSpPr>
        <p:spPr bwMode="auto">
          <a:xfrm>
            <a:off x="3617913" y="2497138"/>
            <a:ext cx="2333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FFFF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3297" name="Rectangle 104"/>
          <p:cNvSpPr>
            <a:spLocks noChangeArrowheads="1"/>
          </p:cNvSpPr>
          <p:nvPr/>
        </p:nvSpPr>
        <p:spPr bwMode="auto">
          <a:xfrm>
            <a:off x="3754438" y="2592388"/>
            <a:ext cx="1651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FFFF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53298" name="Freeform 105"/>
          <p:cNvSpPr>
            <a:spLocks/>
          </p:cNvSpPr>
          <p:nvPr/>
        </p:nvSpPr>
        <p:spPr bwMode="auto">
          <a:xfrm>
            <a:off x="2813050" y="2166938"/>
            <a:ext cx="306388" cy="909637"/>
          </a:xfrm>
          <a:custGeom>
            <a:avLst/>
            <a:gdLst>
              <a:gd name="T0" fmla="*/ 2147483647 w 286"/>
              <a:gd name="T1" fmla="*/ 0 h 847"/>
              <a:gd name="T2" fmla="*/ 2147483647 w 286"/>
              <a:gd name="T3" fmla="*/ 2147483647 h 847"/>
              <a:gd name="T4" fmla="*/ 2147483647 w 286"/>
              <a:gd name="T5" fmla="*/ 2147483647 h 847"/>
              <a:gd name="T6" fmla="*/ 0 60000 65536"/>
              <a:gd name="T7" fmla="*/ 0 60000 65536"/>
              <a:gd name="T8" fmla="*/ 0 60000 65536"/>
              <a:gd name="T9" fmla="*/ 0 w 286"/>
              <a:gd name="T10" fmla="*/ 0 h 847"/>
              <a:gd name="T11" fmla="*/ 286 w 286"/>
              <a:gd name="T12" fmla="*/ 847 h 8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6" h="847">
                <a:moveTo>
                  <a:pt x="57" y="0"/>
                </a:moveTo>
                <a:cubicBezTo>
                  <a:pt x="286" y="0"/>
                  <a:pt x="0" y="424"/>
                  <a:pt x="229" y="424"/>
                </a:cubicBezTo>
                <a:cubicBezTo>
                  <a:pt x="0" y="423"/>
                  <a:pt x="286" y="847"/>
                  <a:pt x="57" y="847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99" name="Rectangle 106"/>
          <p:cNvSpPr>
            <a:spLocks noChangeArrowheads="1"/>
          </p:cNvSpPr>
          <p:nvPr/>
        </p:nvSpPr>
        <p:spPr bwMode="auto">
          <a:xfrm>
            <a:off x="3422650" y="2492375"/>
            <a:ext cx="2778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FFFF"/>
                </a:solidFill>
                <a:latin typeface="Symbol" pitchFamily="18" charset="2"/>
              </a:rPr>
              <a:t>Å</a:t>
            </a:r>
            <a:endParaRPr lang="en-US"/>
          </a:p>
        </p:txBody>
      </p:sp>
      <p:sp>
        <p:nvSpPr>
          <p:cNvPr id="53300" name="Rectangle 107"/>
          <p:cNvSpPr>
            <a:spLocks noChangeArrowheads="1"/>
          </p:cNvSpPr>
          <p:nvPr/>
        </p:nvSpPr>
        <p:spPr bwMode="auto">
          <a:xfrm>
            <a:off x="3163888" y="3617913"/>
            <a:ext cx="2333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FFFF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3301" name="Rectangle 108"/>
          <p:cNvSpPr>
            <a:spLocks noChangeArrowheads="1"/>
          </p:cNvSpPr>
          <p:nvPr/>
        </p:nvSpPr>
        <p:spPr bwMode="auto">
          <a:xfrm>
            <a:off x="3300413" y="3713163"/>
            <a:ext cx="1651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FFFF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53302" name="Rectangle 109"/>
          <p:cNvSpPr>
            <a:spLocks noChangeArrowheads="1"/>
          </p:cNvSpPr>
          <p:nvPr/>
        </p:nvSpPr>
        <p:spPr bwMode="auto">
          <a:xfrm>
            <a:off x="3617913" y="3617913"/>
            <a:ext cx="2333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FFFF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3303" name="Rectangle 110"/>
          <p:cNvSpPr>
            <a:spLocks noChangeArrowheads="1"/>
          </p:cNvSpPr>
          <p:nvPr/>
        </p:nvSpPr>
        <p:spPr bwMode="auto">
          <a:xfrm>
            <a:off x="3754438" y="3713163"/>
            <a:ext cx="1651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FFFF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53304" name="Line 111"/>
          <p:cNvSpPr>
            <a:spLocks noChangeShapeType="1"/>
          </p:cNvSpPr>
          <p:nvPr/>
        </p:nvSpPr>
        <p:spPr bwMode="auto">
          <a:xfrm flipH="1">
            <a:off x="3181350" y="3609975"/>
            <a:ext cx="619125" cy="1588"/>
          </a:xfrm>
          <a:prstGeom prst="line">
            <a:avLst/>
          </a:pr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05" name="Freeform 112"/>
          <p:cNvSpPr>
            <a:spLocks/>
          </p:cNvSpPr>
          <p:nvPr/>
        </p:nvSpPr>
        <p:spPr bwMode="auto">
          <a:xfrm>
            <a:off x="2813050" y="3287713"/>
            <a:ext cx="306388" cy="909637"/>
          </a:xfrm>
          <a:custGeom>
            <a:avLst/>
            <a:gdLst>
              <a:gd name="T0" fmla="*/ 2147483647 w 286"/>
              <a:gd name="T1" fmla="*/ 0 h 847"/>
              <a:gd name="T2" fmla="*/ 2147483647 w 286"/>
              <a:gd name="T3" fmla="*/ 2147483647 h 847"/>
              <a:gd name="T4" fmla="*/ 2147483647 w 286"/>
              <a:gd name="T5" fmla="*/ 2147483647 h 847"/>
              <a:gd name="T6" fmla="*/ 0 60000 65536"/>
              <a:gd name="T7" fmla="*/ 0 60000 65536"/>
              <a:gd name="T8" fmla="*/ 0 60000 65536"/>
              <a:gd name="T9" fmla="*/ 0 w 286"/>
              <a:gd name="T10" fmla="*/ 0 h 847"/>
              <a:gd name="T11" fmla="*/ 286 w 286"/>
              <a:gd name="T12" fmla="*/ 847 h 8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6" h="847">
                <a:moveTo>
                  <a:pt x="57" y="0"/>
                </a:moveTo>
                <a:cubicBezTo>
                  <a:pt x="286" y="0"/>
                  <a:pt x="0" y="424"/>
                  <a:pt x="229" y="424"/>
                </a:cubicBezTo>
                <a:cubicBezTo>
                  <a:pt x="0" y="423"/>
                  <a:pt x="286" y="847"/>
                  <a:pt x="57" y="847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06" name="Line 113"/>
          <p:cNvSpPr>
            <a:spLocks noChangeShapeType="1"/>
          </p:cNvSpPr>
          <p:nvPr/>
        </p:nvSpPr>
        <p:spPr bwMode="auto">
          <a:xfrm>
            <a:off x="6107113" y="3201988"/>
            <a:ext cx="1238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07" name="Line 114"/>
          <p:cNvSpPr>
            <a:spLocks noChangeShapeType="1"/>
          </p:cNvSpPr>
          <p:nvPr/>
        </p:nvSpPr>
        <p:spPr bwMode="auto">
          <a:xfrm>
            <a:off x="7110413" y="3502025"/>
            <a:ext cx="2349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08" name="Line 115"/>
          <p:cNvSpPr>
            <a:spLocks noChangeShapeType="1"/>
          </p:cNvSpPr>
          <p:nvPr/>
        </p:nvSpPr>
        <p:spPr bwMode="auto">
          <a:xfrm flipH="1">
            <a:off x="7643813" y="3352800"/>
            <a:ext cx="342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09" name="Line 117"/>
          <p:cNvSpPr>
            <a:spLocks noChangeShapeType="1"/>
          </p:cNvSpPr>
          <p:nvPr/>
        </p:nvSpPr>
        <p:spPr bwMode="auto">
          <a:xfrm>
            <a:off x="7496175" y="2768600"/>
            <a:ext cx="0" cy="28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10" name="Rectangle 118"/>
          <p:cNvSpPr>
            <a:spLocks noChangeArrowheads="1"/>
          </p:cNvSpPr>
          <p:nvPr/>
        </p:nvSpPr>
        <p:spPr bwMode="auto">
          <a:xfrm>
            <a:off x="3422650" y="3613150"/>
            <a:ext cx="2778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FFFF"/>
                </a:solidFill>
                <a:latin typeface="Symbol" pitchFamily="18" charset="2"/>
              </a:rPr>
              <a:t>Å</a:t>
            </a:r>
            <a:endParaRPr lang="en-US"/>
          </a:p>
        </p:txBody>
      </p:sp>
      <p:sp>
        <p:nvSpPr>
          <p:cNvPr id="53311" name="Line 119"/>
          <p:cNvSpPr>
            <a:spLocks noChangeShapeType="1"/>
          </p:cNvSpPr>
          <p:nvPr/>
        </p:nvSpPr>
        <p:spPr bwMode="auto">
          <a:xfrm>
            <a:off x="7131050" y="2752725"/>
            <a:ext cx="3635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12" name="Rectangle 120"/>
          <p:cNvSpPr>
            <a:spLocks noChangeArrowheads="1"/>
          </p:cNvSpPr>
          <p:nvPr/>
        </p:nvSpPr>
        <p:spPr bwMode="auto">
          <a:xfrm>
            <a:off x="8110538" y="3265488"/>
            <a:ext cx="1476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</a:t>
            </a:r>
            <a:endParaRPr lang="en-US"/>
          </a:p>
        </p:txBody>
      </p:sp>
      <p:sp>
        <p:nvSpPr>
          <p:cNvPr id="53313" name="Rectangle 121"/>
          <p:cNvSpPr>
            <a:spLocks noChangeArrowheads="1"/>
          </p:cNvSpPr>
          <p:nvPr/>
        </p:nvSpPr>
        <p:spPr bwMode="auto">
          <a:xfrm>
            <a:off x="4275138" y="2913063"/>
            <a:ext cx="2333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3314" name="Rectangle 122"/>
          <p:cNvSpPr>
            <a:spLocks noChangeArrowheads="1"/>
          </p:cNvSpPr>
          <p:nvPr/>
        </p:nvSpPr>
        <p:spPr bwMode="auto">
          <a:xfrm>
            <a:off x="4410075" y="3008313"/>
            <a:ext cx="1651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53315" name="Rectangle 123"/>
          <p:cNvSpPr>
            <a:spLocks noChangeArrowheads="1"/>
          </p:cNvSpPr>
          <p:nvPr/>
        </p:nvSpPr>
        <p:spPr bwMode="auto">
          <a:xfrm>
            <a:off x="6816725" y="2603500"/>
            <a:ext cx="233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3316" name="Oval 126"/>
          <p:cNvSpPr>
            <a:spLocks noChangeArrowheads="1"/>
          </p:cNvSpPr>
          <p:nvPr/>
        </p:nvSpPr>
        <p:spPr bwMode="auto">
          <a:xfrm>
            <a:off x="7085013" y="3460750"/>
            <a:ext cx="77787" cy="7778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17" name="Freeform 127"/>
          <p:cNvSpPr>
            <a:spLocks/>
          </p:cNvSpPr>
          <p:nvPr/>
        </p:nvSpPr>
        <p:spPr bwMode="auto">
          <a:xfrm>
            <a:off x="6491288" y="3201988"/>
            <a:ext cx="298450" cy="300037"/>
          </a:xfrm>
          <a:custGeom>
            <a:avLst/>
            <a:gdLst>
              <a:gd name="T0" fmla="*/ 0 w 188"/>
              <a:gd name="T1" fmla="*/ 0 h 189"/>
              <a:gd name="T2" fmla="*/ 0 w 188"/>
              <a:gd name="T3" fmla="*/ 2147483647 h 189"/>
              <a:gd name="T4" fmla="*/ 2147483647 w 188"/>
              <a:gd name="T5" fmla="*/ 2147483647 h 189"/>
              <a:gd name="T6" fmla="*/ 0 60000 65536"/>
              <a:gd name="T7" fmla="*/ 0 60000 65536"/>
              <a:gd name="T8" fmla="*/ 0 60000 65536"/>
              <a:gd name="T9" fmla="*/ 0 w 188"/>
              <a:gd name="T10" fmla="*/ 0 h 189"/>
              <a:gd name="T11" fmla="*/ 188 w 188"/>
              <a:gd name="T12" fmla="*/ 189 h 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" h="189">
                <a:moveTo>
                  <a:pt x="0" y="0"/>
                </a:moveTo>
                <a:lnTo>
                  <a:pt x="0" y="189"/>
                </a:lnTo>
                <a:lnTo>
                  <a:pt x="188" y="18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18" name="Freeform 128"/>
          <p:cNvSpPr>
            <a:spLocks/>
          </p:cNvSpPr>
          <p:nvPr/>
        </p:nvSpPr>
        <p:spPr bwMode="auto">
          <a:xfrm>
            <a:off x="6469063" y="3181350"/>
            <a:ext cx="42862" cy="42863"/>
          </a:xfrm>
          <a:custGeom>
            <a:avLst/>
            <a:gdLst>
              <a:gd name="T0" fmla="*/ 2147483647 w 40"/>
              <a:gd name="T1" fmla="*/ 2147483647 h 40"/>
              <a:gd name="T2" fmla="*/ 2147483647 w 40"/>
              <a:gd name="T3" fmla="*/ 0 h 40"/>
              <a:gd name="T4" fmla="*/ 0 w 40"/>
              <a:gd name="T5" fmla="*/ 2147483647 h 40"/>
              <a:gd name="T6" fmla="*/ 2147483647 w 40"/>
              <a:gd name="T7" fmla="*/ 2147483647 h 40"/>
              <a:gd name="T8" fmla="*/ 2147483647 w 40"/>
              <a:gd name="T9" fmla="*/ 2147483647 h 40"/>
              <a:gd name="T10" fmla="*/ 2147483647 w 40"/>
              <a:gd name="T11" fmla="*/ 0 h 40"/>
              <a:gd name="T12" fmla="*/ 2147483647 w 40"/>
              <a:gd name="T13" fmla="*/ 2147483647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40"/>
              <a:gd name="T23" fmla="*/ 40 w 40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40">
                <a:moveTo>
                  <a:pt x="20" y="20"/>
                </a:moveTo>
                <a:cubicBezTo>
                  <a:pt x="20" y="2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31"/>
                  <a:pt x="9" y="40"/>
                  <a:pt x="20" y="40"/>
                </a:cubicBezTo>
                <a:cubicBezTo>
                  <a:pt x="31" y="40"/>
                  <a:pt x="40" y="31"/>
                  <a:pt x="40" y="20"/>
                </a:cubicBezTo>
                <a:cubicBezTo>
                  <a:pt x="40" y="9"/>
                  <a:pt x="31" y="0"/>
                  <a:pt x="20" y="0"/>
                </a:cubicBezTo>
                <a:lnTo>
                  <a:pt x="20" y="2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19" name="Oval 129"/>
          <p:cNvSpPr>
            <a:spLocks noChangeArrowheads="1"/>
          </p:cNvSpPr>
          <p:nvPr/>
        </p:nvSpPr>
        <p:spPr bwMode="auto">
          <a:xfrm>
            <a:off x="6456363" y="3189288"/>
            <a:ext cx="52387" cy="5238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0" name="Rectangle 130"/>
          <p:cNvSpPr>
            <a:spLocks noChangeArrowheads="1"/>
          </p:cNvSpPr>
          <p:nvPr/>
        </p:nvSpPr>
        <p:spPr bwMode="auto">
          <a:xfrm>
            <a:off x="6951663" y="2698750"/>
            <a:ext cx="1651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53321" name="Line 131"/>
          <p:cNvSpPr>
            <a:spLocks noChangeShapeType="1"/>
          </p:cNvSpPr>
          <p:nvPr/>
        </p:nvSpPr>
        <p:spPr bwMode="auto">
          <a:xfrm>
            <a:off x="4589463" y="3052763"/>
            <a:ext cx="11969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2" name="Line 132"/>
          <p:cNvSpPr>
            <a:spLocks noChangeShapeType="1"/>
          </p:cNvSpPr>
          <p:nvPr/>
        </p:nvSpPr>
        <p:spPr bwMode="auto">
          <a:xfrm>
            <a:off x="5551488" y="3352800"/>
            <a:ext cx="2349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3" name="Line 134"/>
          <p:cNvSpPr>
            <a:spLocks noChangeShapeType="1"/>
          </p:cNvSpPr>
          <p:nvPr/>
        </p:nvSpPr>
        <p:spPr bwMode="auto">
          <a:xfrm>
            <a:off x="5935663" y="2601913"/>
            <a:ext cx="1587" cy="300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4" name="Line 135"/>
          <p:cNvSpPr>
            <a:spLocks noChangeShapeType="1"/>
          </p:cNvSpPr>
          <p:nvPr/>
        </p:nvSpPr>
        <p:spPr bwMode="auto">
          <a:xfrm>
            <a:off x="5572125" y="2601913"/>
            <a:ext cx="36353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5" name="Rectangle 136"/>
          <p:cNvSpPr>
            <a:spLocks noChangeArrowheads="1"/>
          </p:cNvSpPr>
          <p:nvPr/>
        </p:nvSpPr>
        <p:spPr bwMode="auto">
          <a:xfrm>
            <a:off x="5788025" y="4756150"/>
            <a:ext cx="9699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(b) Circuit</a:t>
            </a:r>
            <a:endParaRPr lang="en-US"/>
          </a:p>
        </p:txBody>
      </p:sp>
      <p:sp>
        <p:nvSpPr>
          <p:cNvPr id="53326" name="Rectangle 137"/>
          <p:cNvSpPr>
            <a:spLocks noChangeArrowheads="1"/>
          </p:cNvSpPr>
          <p:nvPr/>
        </p:nvSpPr>
        <p:spPr bwMode="auto">
          <a:xfrm>
            <a:off x="5262563" y="2452688"/>
            <a:ext cx="2333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53327" name="Oval 140"/>
          <p:cNvSpPr>
            <a:spLocks noChangeArrowheads="1"/>
          </p:cNvSpPr>
          <p:nvPr/>
        </p:nvSpPr>
        <p:spPr bwMode="auto">
          <a:xfrm>
            <a:off x="5495925" y="3314700"/>
            <a:ext cx="77788" cy="76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8" name="Freeform 141"/>
          <p:cNvSpPr>
            <a:spLocks/>
          </p:cNvSpPr>
          <p:nvPr/>
        </p:nvSpPr>
        <p:spPr bwMode="auto">
          <a:xfrm>
            <a:off x="4932363" y="3052763"/>
            <a:ext cx="277812" cy="300037"/>
          </a:xfrm>
          <a:custGeom>
            <a:avLst/>
            <a:gdLst>
              <a:gd name="T0" fmla="*/ 0 w 188"/>
              <a:gd name="T1" fmla="*/ 0 h 189"/>
              <a:gd name="T2" fmla="*/ 0 w 188"/>
              <a:gd name="T3" fmla="*/ 2147483647 h 189"/>
              <a:gd name="T4" fmla="*/ 2147483647 w 188"/>
              <a:gd name="T5" fmla="*/ 2147483647 h 189"/>
              <a:gd name="T6" fmla="*/ 0 60000 65536"/>
              <a:gd name="T7" fmla="*/ 0 60000 65536"/>
              <a:gd name="T8" fmla="*/ 0 60000 65536"/>
              <a:gd name="T9" fmla="*/ 0 w 188"/>
              <a:gd name="T10" fmla="*/ 0 h 189"/>
              <a:gd name="T11" fmla="*/ 188 w 188"/>
              <a:gd name="T12" fmla="*/ 189 h 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" h="189">
                <a:moveTo>
                  <a:pt x="0" y="0"/>
                </a:moveTo>
                <a:lnTo>
                  <a:pt x="0" y="189"/>
                </a:lnTo>
                <a:lnTo>
                  <a:pt x="188" y="18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9" name="Freeform 142"/>
          <p:cNvSpPr>
            <a:spLocks/>
          </p:cNvSpPr>
          <p:nvPr/>
        </p:nvSpPr>
        <p:spPr bwMode="auto">
          <a:xfrm>
            <a:off x="4910138" y="3030538"/>
            <a:ext cx="42862" cy="42862"/>
          </a:xfrm>
          <a:custGeom>
            <a:avLst/>
            <a:gdLst>
              <a:gd name="T0" fmla="*/ 2147483647 w 40"/>
              <a:gd name="T1" fmla="*/ 2147483647 h 40"/>
              <a:gd name="T2" fmla="*/ 2147483647 w 40"/>
              <a:gd name="T3" fmla="*/ 0 h 40"/>
              <a:gd name="T4" fmla="*/ 0 w 40"/>
              <a:gd name="T5" fmla="*/ 2147483647 h 40"/>
              <a:gd name="T6" fmla="*/ 2147483647 w 40"/>
              <a:gd name="T7" fmla="*/ 2147483647 h 40"/>
              <a:gd name="T8" fmla="*/ 2147483647 w 40"/>
              <a:gd name="T9" fmla="*/ 2147483647 h 40"/>
              <a:gd name="T10" fmla="*/ 2147483647 w 40"/>
              <a:gd name="T11" fmla="*/ 0 h 40"/>
              <a:gd name="T12" fmla="*/ 2147483647 w 40"/>
              <a:gd name="T13" fmla="*/ 2147483647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40"/>
              <a:gd name="T23" fmla="*/ 40 w 40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40">
                <a:moveTo>
                  <a:pt x="20" y="20"/>
                </a:moveTo>
                <a:cubicBezTo>
                  <a:pt x="20" y="2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31"/>
                  <a:pt x="9" y="40"/>
                  <a:pt x="20" y="40"/>
                </a:cubicBezTo>
                <a:cubicBezTo>
                  <a:pt x="31" y="40"/>
                  <a:pt x="40" y="31"/>
                  <a:pt x="40" y="20"/>
                </a:cubicBezTo>
                <a:cubicBezTo>
                  <a:pt x="40" y="9"/>
                  <a:pt x="31" y="0"/>
                  <a:pt x="20" y="0"/>
                </a:cubicBezTo>
                <a:lnTo>
                  <a:pt x="20" y="2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30" name="Oval 143"/>
          <p:cNvSpPr>
            <a:spLocks noChangeArrowheads="1"/>
          </p:cNvSpPr>
          <p:nvPr/>
        </p:nvSpPr>
        <p:spPr bwMode="auto">
          <a:xfrm>
            <a:off x="4919663" y="3040063"/>
            <a:ext cx="52387" cy="50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31" name="Rectangle 144"/>
          <p:cNvSpPr>
            <a:spLocks noChangeArrowheads="1"/>
          </p:cNvSpPr>
          <p:nvPr/>
        </p:nvSpPr>
        <p:spPr bwMode="auto">
          <a:xfrm>
            <a:off x="5397500" y="2547938"/>
            <a:ext cx="1651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53332" name="Freeform 146"/>
          <p:cNvSpPr>
            <a:spLocks noChangeAspect="1"/>
          </p:cNvSpPr>
          <p:nvPr/>
        </p:nvSpPr>
        <p:spPr bwMode="auto">
          <a:xfrm>
            <a:off x="5786438" y="2838450"/>
            <a:ext cx="317500" cy="793750"/>
          </a:xfrm>
          <a:custGeom>
            <a:avLst/>
            <a:gdLst>
              <a:gd name="T0" fmla="*/ 2147483647 w 336"/>
              <a:gd name="T1" fmla="*/ 2147483647 h 840"/>
              <a:gd name="T2" fmla="*/ 2147483647 w 336"/>
              <a:gd name="T3" fmla="*/ 2147483647 h 840"/>
              <a:gd name="T4" fmla="*/ 0 w 336"/>
              <a:gd name="T5" fmla="*/ 0 h 840"/>
              <a:gd name="T6" fmla="*/ 0 w 336"/>
              <a:gd name="T7" fmla="*/ 2147483647 h 840"/>
              <a:gd name="T8" fmla="*/ 2147483647 w 336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840"/>
              <a:gd name="T17" fmla="*/ 336 w 336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840">
                <a:moveTo>
                  <a:pt x="336" y="672"/>
                </a:moveTo>
                <a:lnTo>
                  <a:pt x="336" y="168"/>
                </a:lnTo>
                <a:lnTo>
                  <a:pt x="0" y="0"/>
                </a:lnTo>
                <a:lnTo>
                  <a:pt x="0" y="840"/>
                </a:lnTo>
                <a:lnTo>
                  <a:pt x="336" y="672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33" name="Freeform 148"/>
          <p:cNvSpPr>
            <a:spLocks noChangeAspect="1"/>
          </p:cNvSpPr>
          <p:nvPr/>
        </p:nvSpPr>
        <p:spPr bwMode="auto">
          <a:xfrm>
            <a:off x="7345363" y="2987675"/>
            <a:ext cx="317500" cy="793750"/>
          </a:xfrm>
          <a:custGeom>
            <a:avLst/>
            <a:gdLst>
              <a:gd name="T0" fmla="*/ 2147483647 w 336"/>
              <a:gd name="T1" fmla="*/ 2147483647 h 840"/>
              <a:gd name="T2" fmla="*/ 2147483647 w 336"/>
              <a:gd name="T3" fmla="*/ 2147483647 h 840"/>
              <a:gd name="T4" fmla="*/ 0 w 336"/>
              <a:gd name="T5" fmla="*/ 0 h 840"/>
              <a:gd name="T6" fmla="*/ 0 w 336"/>
              <a:gd name="T7" fmla="*/ 2147483647 h 840"/>
              <a:gd name="T8" fmla="*/ 2147483647 w 336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840"/>
              <a:gd name="T17" fmla="*/ 336 w 336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840">
                <a:moveTo>
                  <a:pt x="336" y="672"/>
                </a:moveTo>
                <a:lnTo>
                  <a:pt x="336" y="168"/>
                </a:lnTo>
                <a:lnTo>
                  <a:pt x="0" y="0"/>
                </a:lnTo>
                <a:lnTo>
                  <a:pt x="0" y="840"/>
                </a:lnTo>
                <a:lnTo>
                  <a:pt x="336" y="672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34" name="Freeform 150"/>
          <p:cNvSpPr>
            <a:spLocks noChangeAspect="1"/>
          </p:cNvSpPr>
          <p:nvPr/>
        </p:nvSpPr>
        <p:spPr bwMode="auto">
          <a:xfrm>
            <a:off x="5210175" y="3227388"/>
            <a:ext cx="279400" cy="279400"/>
          </a:xfrm>
          <a:custGeom>
            <a:avLst/>
            <a:gdLst>
              <a:gd name="T0" fmla="*/ 2147483647 w 263"/>
              <a:gd name="T1" fmla="*/ 2147483647 h 264"/>
              <a:gd name="T2" fmla="*/ 0 w 263"/>
              <a:gd name="T3" fmla="*/ 2147483647 h 264"/>
              <a:gd name="T4" fmla="*/ 0 w 263"/>
              <a:gd name="T5" fmla="*/ 0 h 264"/>
              <a:gd name="T6" fmla="*/ 2147483647 w 263"/>
              <a:gd name="T7" fmla="*/ 2147483647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263"/>
              <a:gd name="T13" fmla="*/ 0 h 264"/>
              <a:gd name="T14" fmla="*/ 263 w 263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3" h="264">
                <a:moveTo>
                  <a:pt x="263" y="120"/>
                </a:moveTo>
                <a:lnTo>
                  <a:pt x="0" y="264"/>
                </a:lnTo>
                <a:lnTo>
                  <a:pt x="0" y="0"/>
                </a:lnTo>
                <a:lnTo>
                  <a:pt x="263" y="12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35" name="Freeform 152"/>
          <p:cNvSpPr>
            <a:spLocks noChangeAspect="1"/>
          </p:cNvSpPr>
          <p:nvPr/>
        </p:nvSpPr>
        <p:spPr bwMode="auto">
          <a:xfrm>
            <a:off x="6789738" y="3365500"/>
            <a:ext cx="279400" cy="279400"/>
          </a:xfrm>
          <a:custGeom>
            <a:avLst/>
            <a:gdLst>
              <a:gd name="T0" fmla="*/ 2147483647 w 263"/>
              <a:gd name="T1" fmla="*/ 2147483647 h 264"/>
              <a:gd name="T2" fmla="*/ 0 w 263"/>
              <a:gd name="T3" fmla="*/ 2147483647 h 264"/>
              <a:gd name="T4" fmla="*/ 0 w 263"/>
              <a:gd name="T5" fmla="*/ 0 h 264"/>
              <a:gd name="T6" fmla="*/ 2147483647 w 263"/>
              <a:gd name="T7" fmla="*/ 2147483647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263"/>
              <a:gd name="T13" fmla="*/ 0 h 264"/>
              <a:gd name="T14" fmla="*/ 263 w 263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3" h="264">
                <a:moveTo>
                  <a:pt x="263" y="120"/>
                </a:moveTo>
                <a:lnTo>
                  <a:pt x="0" y="264"/>
                </a:lnTo>
                <a:lnTo>
                  <a:pt x="0" y="0"/>
                </a:lnTo>
                <a:lnTo>
                  <a:pt x="263" y="12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1"/>
          <p:cNvSpPr>
            <a:spLocks noChangeShapeType="1"/>
          </p:cNvSpPr>
          <p:nvPr/>
        </p:nvSpPr>
        <p:spPr bwMode="auto">
          <a:xfrm flipH="1">
            <a:off x="1843088" y="2444750"/>
            <a:ext cx="14636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5" name="Line 22"/>
          <p:cNvSpPr>
            <a:spLocks noChangeShapeType="1"/>
          </p:cNvSpPr>
          <p:nvPr/>
        </p:nvSpPr>
        <p:spPr bwMode="auto">
          <a:xfrm flipV="1">
            <a:off x="2825750" y="2125663"/>
            <a:ext cx="1588" cy="29924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6" name="Rectangle 24"/>
          <p:cNvSpPr>
            <a:spLocks noChangeArrowheads="1"/>
          </p:cNvSpPr>
          <p:nvPr/>
        </p:nvSpPr>
        <p:spPr bwMode="auto">
          <a:xfrm>
            <a:off x="2236788" y="255587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4277" name="Rectangle 25"/>
          <p:cNvSpPr>
            <a:spLocks noChangeArrowheads="1"/>
          </p:cNvSpPr>
          <p:nvPr/>
        </p:nvSpPr>
        <p:spPr bwMode="auto">
          <a:xfrm>
            <a:off x="2541588" y="255587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4278" name="Rectangle 26"/>
          <p:cNvSpPr>
            <a:spLocks noChangeArrowheads="1"/>
          </p:cNvSpPr>
          <p:nvPr/>
        </p:nvSpPr>
        <p:spPr bwMode="auto">
          <a:xfrm>
            <a:off x="2236788" y="28575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4279" name="Rectangle 27"/>
          <p:cNvSpPr>
            <a:spLocks noChangeArrowheads="1"/>
          </p:cNvSpPr>
          <p:nvPr/>
        </p:nvSpPr>
        <p:spPr bwMode="auto">
          <a:xfrm>
            <a:off x="2541588" y="28575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280" name="Rectangle 28"/>
          <p:cNvSpPr>
            <a:spLocks noChangeArrowheads="1"/>
          </p:cNvSpPr>
          <p:nvPr/>
        </p:nvSpPr>
        <p:spPr bwMode="auto">
          <a:xfrm>
            <a:off x="2236788" y="31575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281" name="Rectangle 29"/>
          <p:cNvSpPr>
            <a:spLocks noChangeArrowheads="1"/>
          </p:cNvSpPr>
          <p:nvPr/>
        </p:nvSpPr>
        <p:spPr bwMode="auto">
          <a:xfrm>
            <a:off x="2541588" y="31575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4282" name="Rectangle 30"/>
          <p:cNvSpPr>
            <a:spLocks noChangeArrowheads="1"/>
          </p:cNvSpPr>
          <p:nvPr/>
        </p:nvSpPr>
        <p:spPr bwMode="auto">
          <a:xfrm>
            <a:off x="2236788" y="34591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283" name="Rectangle 31"/>
          <p:cNvSpPr>
            <a:spLocks noChangeArrowheads="1"/>
          </p:cNvSpPr>
          <p:nvPr/>
        </p:nvSpPr>
        <p:spPr bwMode="auto">
          <a:xfrm>
            <a:off x="2541588" y="34591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284" name="Rectangle 32"/>
          <p:cNvSpPr>
            <a:spLocks noChangeArrowheads="1"/>
          </p:cNvSpPr>
          <p:nvPr/>
        </p:nvSpPr>
        <p:spPr bwMode="auto">
          <a:xfrm>
            <a:off x="3057525" y="255587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4285" name="Rectangle 33"/>
          <p:cNvSpPr>
            <a:spLocks noChangeArrowheads="1"/>
          </p:cNvSpPr>
          <p:nvPr/>
        </p:nvSpPr>
        <p:spPr bwMode="auto">
          <a:xfrm>
            <a:off x="3057525" y="28575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286" name="Rectangle 34"/>
          <p:cNvSpPr>
            <a:spLocks noChangeArrowheads="1"/>
          </p:cNvSpPr>
          <p:nvPr/>
        </p:nvSpPr>
        <p:spPr bwMode="auto">
          <a:xfrm>
            <a:off x="3057525" y="31575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287" name="Rectangle 35"/>
          <p:cNvSpPr>
            <a:spLocks noChangeArrowheads="1"/>
          </p:cNvSpPr>
          <p:nvPr/>
        </p:nvSpPr>
        <p:spPr bwMode="auto">
          <a:xfrm>
            <a:off x="3057525" y="34591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4288" name="Rectangle 36"/>
          <p:cNvSpPr>
            <a:spLocks noChangeArrowheads="1"/>
          </p:cNvSpPr>
          <p:nvPr/>
        </p:nvSpPr>
        <p:spPr bwMode="auto">
          <a:xfrm>
            <a:off x="2236788" y="37607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4289" name="Rectangle 37"/>
          <p:cNvSpPr>
            <a:spLocks noChangeArrowheads="1"/>
          </p:cNvSpPr>
          <p:nvPr/>
        </p:nvSpPr>
        <p:spPr bwMode="auto">
          <a:xfrm>
            <a:off x="2541588" y="37607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4290" name="Rectangle 38"/>
          <p:cNvSpPr>
            <a:spLocks noChangeArrowheads="1"/>
          </p:cNvSpPr>
          <p:nvPr/>
        </p:nvSpPr>
        <p:spPr bwMode="auto">
          <a:xfrm>
            <a:off x="2236788" y="40608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4291" name="Rectangle 39"/>
          <p:cNvSpPr>
            <a:spLocks noChangeArrowheads="1"/>
          </p:cNvSpPr>
          <p:nvPr/>
        </p:nvSpPr>
        <p:spPr bwMode="auto">
          <a:xfrm>
            <a:off x="2541588" y="40608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292" name="Rectangle 40"/>
          <p:cNvSpPr>
            <a:spLocks noChangeArrowheads="1"/>
          </p:cNvSpPr>
          <p:nvPr/>
        </p:nvSpPr>
        <p:spPr bwMode="auto">
          <a:xfrm>
            <a:off x="2236788" y="43608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293" name="Rectangle 41"/>
          <p:cNvSpPr>
            <a:spLocks noChangeArrowheads="1"/>
          </p:cNvSpPr>
          <p:nvPr/>
        </p:nvSpPr>
        <p:spPr bwMode="auto">
          <a:xfrm>
            <a:off x="2541588" y="43608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4294" name="Rectangle 42"/>
          <p:cNvSpPr>
            <a:spLocks noChangeArrowheads="1"/>
          </p:cNvSpPr>
          <p:nvPr/>
        </p:nvSpPr>
        <p:spPr bwMode="auto">
          <a:xfrm>
            <a:off x="2236788" y="46624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295" name="Rectangle 43"/>
          <p:cNvSpPr>
            <a:spLocks noChangeArrowheads="1"/>
          </p:cNvSpPr>
          <p:nvPr/>
        </p:nvSpPr>
        <p:spPr bwMode="auto">
          <a:xfrm>
            <a:off x="2541588" y="46624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296" name="Rectangle 44"/>
          <p:cNvSpPr>
            <a:spLocks noChangeArrowheads="1"/>
          </p:cNvSpPr>
          <p:nvPr/>
        </p:nvSpPr>
        <p:spPr bwMode="auto">
          <a:xfrm>
            <a:off x="3057525" y="37607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297" name="Rectangle 45"/>
          <p:cNvSpPr>
            <a:spLocks noChangeArrowheads="1"/>
          </p:cNvSpPr>
          <p:nvPr/>
        </p:nvSpPr>
        <p:spPr bwMode="auto">
          <a:xfrm>
            <a:off x="3057525" y="40608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4298" name="Rectangle 46"/>
          <p:cNvSpPr>
            <a:spLocks noChangeArrowheads="1"/>
          </p:cNvSpPr>
          <p:nvPr/>
        </p:nvSpPr>
        <p:spPr bwMode="auto">
          <a:xfrm>
            <a:off x="3057525" y="43608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4299" name="Rectangle 47"/>
          <p:cNvSpPr>
            <a:spLocks noChangeArrowheads="1"/>
          </p:cNvSpPr>
          <p:nvPr/>
        </p:nvSpPr>
        <p:spPr bwMode="auto">
          <a:xfrm>
            <a:off x="3057525" y="46624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300" name="Rectangle 48"/>
          <p:cNvSpPr>
            <a:spLocks noChangeArrowheads="1"/>
          </p:cNvSpPr>
          <p:nvPr/>
        </p:nvSpPr>
        <p:spPr bwMode="auto">
          <a:xfrm>
            <a:off x="1852613" y="210978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4301" name="Rectangle 49"/>
          <p:cNvSpPr>
            <a:spLocks noChangeArrowheads="1"/>
          </p:cNvSpPr>
          <p:nvPr/>
        </p:nvSpPr>
        <p:spPr bwMode="auto">
          <a:xfrm>
            <a:off x="1998663" y="221456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302" name="Rectangle 50"/>
          <p:cNvSpPr>
            <a:spLocks noChangeArrowheads="1"/>
          </p:cNvSpPr>
          <p:nvPr/>
        </p:nvSpPr>
        <p:spPr bwMode="auto">
          <a:xfrm>
            <a:off x="2163763" y="210978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4303" name="Rectangle 51"/>
          <p:cNvSpPr>
            <a:spLocks noChangeArrowheads="1"/>
          </p:cNvSpPr>
          <p:nvPr/>
        </p:nvSpPr>
        <p:spPr bwMode="auto">
          <a:xfrm>
            <a:off x="2309813" y="221456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54304" name="Rectangle 52"/>
          <p:cNvSpPr>
            <a:spLocks noChangeArrowheads="1"/>
          </p:cNvSpPr>
          <p:nvPr/>
        </p:nvSpPr>
        <p:spPr bwMode="auto">
          <a:xfrm>
            <a:off x="2468563" y="210978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4305" name="Rectangle 53"/>
          <p:cNvSpPr>
            <a:spLocks noChangeArrowheads="1"/>
          </p:cNvSpPr>
          <p:nvPr/>
        </p:nvSpPr>
        <p:spPr bwMode="auto">
          <a:xfrm>
            <a:off x="2613025" y="221456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54306" name="Rectangle 54"/>
          <p:cNvSpPr>
            <a:spLocks noChangeArrowheads="1"/>
          </p:cNvSpPr>
          <p:nvPr/>
        </p:nvSpPr>
        <p:spPr bwMode="auto">
          <a:xfrm>
            <a:off x="3068638" y="2109788"/>
            <a:ext cx="107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54307" name="Rectangle 55"/>
          <p:cNvSpPr>
            <a:spLocks noChangeArrowheads="1"/>
          </p:cNvSpPr>
          <p:nvPr/>
        </p:nvSpPr>
        <p:spPr bwMode="auto">
          <a:xfrm>
            <a:off x="1925638" y="255587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4308" name="Rectangle 56"/>
          <p:cNvSpPr>
            <a:spLocks noChangeArrowheads="1"/>
          </p:cNvSpPr>
          <p:nvPr/>
        </p:nvSpPr>
        <p:spPr bwMode="auto">
          <a:xfrm>
            <a:off x="1925638" y="28575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4309" name="Rectangle 57"/>
          <p:cNvSpPr>
            <a:spLocks noChangeArrowheads="1"/>
          </p:cNvSpPr>
          <p:nvPr/>
        </p:nvSpPr>
        <p:spPr bwMode="auto">
          <a:xfrm>
            <a:off x="1925638" y="31575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4310" name="Rectangle 58"/>
          <p:cNvSpPr>
            <a:spLocks noChangeArrowheads="1"/>
          </p:cNvSpPr>
          <p:nvPr/>
        </p:nvSpPr>
        <p:spPr bwMode="auto">
          <a:xfrm>
            <a:off x="1925638" y="34591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4311" name="Rectangle 59"/>
          <p:cNvSpPr>
            <a:spLocks noChangeArrowheads="1"/>
          </p:cNvSpPr>
          <p:nvPr/>
        </p:nvSpPr>
        <p:spPr bwMode="auto">
          <a:xfrm>
            <a:off x="1925638" y="37607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312" name="Rectangle 60"/>
          <p:cNvSpPr>
            <a:spLocks noChangeArrowheads="1"/>
          </p:cNvSpPr>
          <p:nvPr/>
        </p:nvSpPr>
        <p:spPr bwMode="auto">
          <a:xfrm>
            <a:off x="1925638" y="40608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313" name="Rectangle 61"/>
          <p:cNvSpPr>
            <a:spLocks noChangeArrowheads="1"/>
          </p:cNvSpPr>
          <p:nvPr/>
        </p:nvSpPr>
        <p:spPr bwMode="auto">
          <a:xfrm>
            <a:off x="1925638" y="43608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314" name="Rectangle 64"/>
          <p:cNvSpPr>
            <a:spLocks noChangeArrowheads="1"/>
          </p:cNvSpPr>
          <p:nvPr/>
        </p:nvSpPr>
        <p:spPr bwMode="auto">
          <a:xfrm>
            <a:off x="1925638" y="46624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4315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Implementation of 3-input XOR</a:t>
            </a:r>
            <a:br>
              <a:rPr lang="en-US" sz="3600" b="1">
                <a:latin typeface="Arial" pitchFamily="34" charset="0"/>
              </a:rPr>
            </a:br>
            <a:r>
              <a:rPr lang="en-US" sz="3600" b="1">
                <a:latin typeface="Arial" pitchFamily="34" charset="0"/>
              </a:rPr>
              <a:t>with a 4-to-1 Multiplexer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reeform 18"/>
          <p:cNvSpPr>
            <a:spLocks/>
          </p:cNvSpPr>
          <p:nvPr/>
        </p:nvSpPr>
        <p:spPr bwMode="auto">
          <a:xfrm>
            <a:off x="3305175" y="2608263"/>
            <a:ext cx="85725" cy="414337"/>
          </a:xfrm>
          <a:custGeom>
            <a:avLst/>
            <a:gdLst>
              <a:gd name="T0" fmla="*/ 2147483647 w 108"/>
              <a:gd name="T1" fmla="*/ 0 h 523"/>
              <a:gd name="T2" fmla="*/ 2147483647 w 108"/>
              <a:gd name="T3" fmla="*/ 2147483647 h 523"/>
              <a:gd name="T4" fmla="*/ 2147483647 w 108"/>
              <a:gd name="T5" fmla="*/ 2147483647 h 523"/>
              <a:gd name="T6" fmla="*/ 2147483647 w 108"/>
              <a:gd name="T7" fmla="*/ 2147483647 h 523"/>
              <a:gd name="T8" fmla="*/ 2147483647 w 108"/>
              <a:gd name="T9" fmla="*/ 2147483647 h 523"/>
              <a:gd name="T10" fmla="*/ 2147483647 w 108"/>
              <a:gd name="T11" fmla="*/ 2147483647 h 523"/>
              <a:gd name="T12" fmla="*/ 2147483647 w 108"/>
              <a:gd name="T13" fmla="*/ 2147483647 h 523"/>
              <a:gd name="T14" fmla="*/ 2147483647 w 108"/>
              <a:gd name="T15" fmla="*/ 2147483647 h 523"/>
              <a:gd name="T16" fmla="*/ 2147483647 w 108"/>
              <a:gd name="T17" fmla="*/ 2147483647 h 523"/>
              <a:gd name="T18" fmla="*/ 2147483647 w 108"/>
              <a:gd name="T19" fmla="*/ 2147483647 h 523"/>
              <a:gd name="T20" fmla="*/ 2147483647 w 108"/>
              <a:gd name="T21" fmla="*/ 2147483647 h 523"/>
              <a:gd name="T22" fmla="*/ 2147483647 w 108"/>
              <a:gd name="T23" fmla="*/ 2147483647 h 523"/>
              <a:gd name="T24" fmla="*/ 2147483647 w 108"/>
              <a:gd name="T25" fmla="*/ 2147483647 h 523"/>
              <a:gd name="T26" fmla="*/ 2147483647 w 108"/>
              <a:gd name="T27" fmla="*/ 2147483647 h 523"/>
              <a:gd name="T28" fmla="*/ 2147483647 w 108"/>
              <a:gd name="T29" fmla="*/ 2147483647 h 523"/>
              <a:gd name="T30" fmla="*/ 2147483647 w 108"/>
              <a:gd name="T31" fmla="*/ 2147483647 h 523"/>
              <a:gd name="T32" fmla="*/ 2147483647 w 108"/>
              <a:gd name="T33" fmla="*/ 2147483647 h 523"/>
              <a:gd name="T34" fmla="*/ 2147483647 w 108"/>
              <a:gd name="T35" fmla="*/ 2147483647 h 523"/>
              <a:gd name="T36" fmla="*/ 2147483647 w 108"/>
              <a:gd name="T37" fmla="*/ 2147483647 h 523"/>
              <a:gd name="T38" fmla="*/ 2147483647 w 108"/>
              <a:gd name="T39" fmla="*/ 2147483647 h 523"/>
              <a:gd name="T40" fmla="*/ 2147483647 w 108"/>
              <a:gd name="T41" fmla="*/ 2147483647 h 523"/>
              <a:gd name="T42" fmla="*/ 2147483647 w 108"/>
              <a:gd name="T43" fmla="*/ 2147483647 h 523"/>
              <a:gd name="T44" fmla="*/ 2147483647 w 108"/>
              <a:gd name="T45" fmla="*/ 2147483647 h 523"/>
              <a:gd name="T46" fmla="*/ 2147483647 w 108"/>
              <a:gd name="T47" fmla="*/ 2147483647 h 523"/>
              <a:gd name="T48" fmla="*/ 2147483647 w 108"/>
              <a:gd name="T49" fmla="*/ 2147483647 h 523"/>
              <a:gd name="T50" fmla="*/ 2147483647 w 108"/>
              <a:gd name="T51" fmla="*/ 2147483647 h 523"/>
              <a:gd name="T52" fmla="*/ 2147483647 w 108"/>
              <a:gd name="T53" fmla="*/ 2147483647 h 523"/>
              <a:gd name="T54" fmla="*/ 2147483647 w 108"/>
              <a:gd name="T55" fmla="*/ 2147483647 h 523"/>
              <a:gd name="T56" fmla="*/ 2147483647 w 108"/>
              <a:gd name="T57" fmla="*/ 2147483647 h 523"/>
              <a:gd name="T58" fmla="*/ 2147483647 w 108"/>
              <a:gd name="T59" fmla="*/ 2147483647 h 523"/>
              <a:gd name="T60" fmla="*/ 2147483647 w 108"/>
              <a:gd name="T61" fmla="*/ 2147483647 h 523"/>
              <a:gd name="T62" fmla="*/ 2147483647 w 108"/>
              <a:gd name="T63" fmla="*/ 2147483647 h 523"/>
              <a:gd name="T64" fmla="*/ 0 w 108"/>
              <a:gd name="T65" fmla="*/ 2147483647 h 5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08"/>
              <a:gd name="T100" fmla="*/ 0 h 523"/>
              <a:gd name="T101" fmla="*/ 108 w 108"/>
              <a:gd name="T102" fmla="*/ 523 h 52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08" h="523">
                <a:moveTo>
                  <a:pt x="0" y="0"/>
                </a:moveTo>
                <a:lnTo>
                  <a:pt x="13" y="0"/>
                </a:lnTo>
                <a:lnTo>
                  <a:pt x="23" y="3"/>
                </a:lnTo>
                <a:lnTo>
                  <a:pt x="33" y="6"/>
                </a:lnTo>
                <a:lnTo>
                  <a:pt x="40" y="10"/>
                </a:lnTo>
                <a:lnTo>
                  <a:pt x="46" y="17"/>
                </a:lnTo>
                <a:lnTo>
                  <a:pt x="52" y="23"/>
                </a:lnTo>
                <a:lnTo>
                  <a:pt x="55" y="32"/>
                </a:lnTo>
                <a:lnTo>
                  <a:pt x="58" y="40"/>
                </a:lnTo>
                <a:lnTo>
                  <a:pt x="59" y="50"/>
                </a:lnTo>
                <a:lnTo>
                  <a:pt x="61" y="61"/>
                </a:lnTo>
                <a:lnTo>
                  <a:pt x="61" y="71"/>
                </a:lnTo>
                <a:lnTo>
                  <a:pt x="59" y="82"/>
                </a:lnTo>
                <a:lnTo>
                  <a:pt x="59" y="94"/>
                </a:lnTo>
                <a:lnTo>
                  <a:pt x="58" y="105"/>
                </a:lnTo>
                <a:lnTo>
                  <a:pt x="56" y="118"/>
                </a:lnTo>
                <a:lnTo>
                  <a:pt x="55" y="130"/>
                </a:lnTo>
                <a:lnTo>
                  <a:pt x="53" y="143"/>
                </a:lnTo>
                <a:lnTo>
                  <a:pt x="50" y="154"/>
                </a:lnTo>
                <a:lnTo>
                  <a:pt x="50" y="167"/>
                </a:lnTo>
                <a:lnTo>
                  <a:pt x="49" y="179"/>
                </a:lnTo>
                <a:lnTo>
                  <a:pt x="49" y="190"/>
                </a:lnTo>
                <a:lnTo>
                  <a:pt x="49" y="200"/>
                </a:lnTo>
                <a:lnTo>
                  <a:pt x="49" y="210"/>
                </a:lnTo>
                <a:lnTo>
                  <a:pt x="50" y="220"/>
                </a:lnTo>
                <a:lnTo>
                  <a:pt x="53" y="229"/>
                </a:lnTo>
                <a:lnTo>
                  <a:pt x="58" y="236"/>
                </a:lnTo>
                <a:lnTo>
                  <a:pt x="62" y="243"/>
                </a:lnTo>
                <a:lnTo>
                  <a:pt x="68" y="249"/>
                </a:lnTo>
                <a:lnTo>
                  <a:pt x="76" y="255"/>
                </a:lnTo>
                <a:lnTo>
                  <a:pt x="85" y="258"/>
                </a:lnTo>
                <a:lnTo>
                  <a:pt x="95" y="261"/>
                </a:lnTo>
                <a:lnTo>
                  <a:pt x="108" y="261"/>
                </a:lnTo>
                <a:lnTo>
                  <a:pt x="95" y="262"/>
                </a:lnTo>
                <a:lnTo>
                  <a:pt x="85" y="263"/>
                </a:lnTo>
                <a:lnTo>
                  <a:pt x="76" y="266"/>
                </a:lnTo>
                <a:lnTo>
                  <a:pt x="68" y="272"/>
                </a:lnTo>
                <a:lnTo>
                  <a:pt x="62" y="278"/>
                </a:lnTo>
                <a:lnTo>
                  <a:pt x="58" y="285"/>
                </a:lnTo>
                <a:lnTo>
                  <a:pt x="53" y="292"/>
                </a:lnTo>
                <a:lnTo>
                  <a:pt x="50" y="301"/>
                </a:lnTo>
                <a:lnTo>
                  <a:pt x="49" y="311"/>
                </a:lnTo>
                <a:lnTo>
                  <a:pt x="49" y="321"/>
                </a:lnTo>
                <a:lnTo>
                  <a:pt x="49" y="333"/>
                </a:lnTo>
                <a:lnTo>
                  <a:pt x="49" y="343"/>
                </a:lnTo>
                <a:lnTo>
                  <a:pt x="50" y="354"/>
                </a:lnTo>
                <a:lnTo>
                  <a:pt x="50" y="367"/>
                </a:lnTo>
                <a:lnTo>
                  <a:pt x="53" y="379"/>
                </a:lnTo>
                <a:lnTo>
                  <a:pt x="55" y="392"/>
                </a:lnTo>
                <a:lnTo>
                  <a:pt x="56" y="403"/>
                </a:lnTo>
                <a:lnTo>
                  <a:pt x="58" y="416"/>
                </a:lnTo>
                <a:lnTo>
                  <a:pt x="59" y="428"/>
                </a:lnTo>
                <a:lnTo>
                  <a:pt x="59" y="439"/>
                </a:lnTo>
                <a:lnTo>
                  <a:pt x="61" y="451"/>
                </a:lnTo>
                <a:lnTo>
                  <a:pt x="61" y="461"/>
                </a:lnTo>
                <a:lnTo>
                  <a:pt x="59" y="472"/>
                </a:lnTo>
                <a:lnTo>
                  <a:pt x="58" y="481"/>
                </a:lnTo>
                <a:lnTo>
                  <a:pt x="55" y="489"/>
                </a:lnTo>
                <a:lnTo>
                  <a:pt x="52" y="498"/>
                </a:lnTo>
                <a:lnTo>
                  <a:pt x="46" y="505"/>
                </a:lnTo>
                <a:lnTo>
                  <a:pt x="40" y="511"/>
                </a:lnTo>
                <a:lnTo>
                  <a:pt x="33" y="515"/>
                </a:lnTo>
                <a:lnTo>
                  <a:pt x="23" y="520"/>
                </a:lnTo>
                <a:lnTo>
                  <a:pt x="13" y="521"/>
                </a:lnTo>
                <a:lnTo>
                  <a:pt x="0" y="523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299" name="Freeform 19"/>
          <p:cNvSpPr>
            <a:spLocks/>
          </p:cNvSpPr>
          <p:nvPr/>
        </p:nvSpPr>
        <p:spPr bwMode="auto">
          <a:xfrm>
            <a:off x="3305175" y="3203575"/>
            <a:ext cx="85725" cy="414338"/>
          </a:xfrm>
          <a:custGeom>
            <a:avLst/>
            <a:gdLst>
              <a:gd name="T0" fmla="*/ 2147483647 w 108"/>
              <a:gd name="T1" fmla="*/ 2147483647 h 523"/>
              <a:gd name="T2" fmla="*/ 2147483647 w 108"/>
              <a:gd name="T3" fmla="*/ 2147483647 h 523"/>
              <a:gd name="T4" fmla="*/ 2147483647 w 108"/>
              <a:gd name="T5" fmla="*/ 2147483647 h 523"/>
              <a:gd name="T6" fmla="*/ 2147483647 w 108"/>
              <a:gd name="T7" fmla="*/ 2147483647 h 523"/>
              <a:gd name="T8" fmla="*/ 2147483647 w 108"/>
              <a:gd name="T9" fmla="*/ 2147483647 h 523"/>
              <a:gd name="T10" fmla="*/ 2147483647 w 108"/>
              <a:gd name="T11" fmla="*/ 2147483647 h 523"/>
              <a:gd name="T12" fmla="*/ 2147483647 w 108"/>
              <a:gd name="T13" fmla="*/ 2147483647 h 523"/>
              <a:gd name="T14" fmla="*/ 2147483647 w 108"/>
              <a:gd name="T15" fmla="*/ 2147483647 h 523"/>
              <a:gd name="T16" fmla="*/ 2147483647 w 108"/>
              <a:gd name="T17" fmla="*/ 2147483647 h 523"/>
              <a:gd name="T18" fmla="*/ 2147483647 w 108"/>
              <a:gd name="T19" fmla="*/ 2147483647 h 523"/>
              <a:gd name="T20" fmla="*/ 2147483647 w 108"/>
              <a:gd name="T21" fmla="*/ 2147483647 h 523"/>
              <a:gd name="T22" fmla="*/ 2147483647 w 108"/>
              <a:gd name="T23" fmla="*/ 2147483647 h 523"/>
              <a:gd name="T24" fmla="*/ 2147483647 w 108"/>
              <a:gd name="T25" fmla="*/ 2147483647 h 523"/>
              <a:gd name="T26" fmla="*/ 2147483647 w 108"/>
              <a:gd name="T27" fmla="*/ 2147483647 h 523"/>
              <a:gd name="T28" fmla="*/ 2147483647 w 108"/>
              <a:gd name="T29" fmla="*/ 2147483647 h 523"/>
              <a:gd name="T30" fmla="*/ 2147483647 w 108"/>
              <a:gd name="T31" fmla="*/ 2147483647 h 523"/>
              <a:gd name="T32" fmla="*/ 2147483647 w 108"/>
              <a:gd name="T33" fmla="*/ 2147483647 h 523"/>
              <a:gd name="T34" fmla="*/ 2147483647 w 108"/>
              <a:gd name="T35" fmla="*/ 2147483647 h 523"/>
              <a:gd name="T36" fmla="*/ 2147483647 w 108"/>
              <a:gd name="T37" fmla="*/ 2147483647 h 523"/>
              <a:gd name="T38" fmla="*/ 2147483647 w 108"/>
              <a:gd name="T39" fmla="*/ 2147483647 h 523"/>
              <a:gd name="T40" fmla="*/ 2147483647 w 108"/>
              <a:gd name="T41" fmla="*/ 2147483647 h 523"/>
              <a:gd name="T42" fmla="*/ 2147483647 w 108"/>
              <a:gd name="T43" fmla="*/ 2147483647 h 523"/>
              <a:gd name="T44" fmla="*/ 2147483647 w 108"/>
              <a:gd name="T45" fmla="*/ 2147483647 h 523"/>
              <a:gd name="T46" fmla="*/ 2147483647 w 108"/>
              <a:gd name="T47" fmla="*/ 2147483647 h 523"/>
              <a:gd name="T48" fmla="*/ 2147483647 w 108"/>
              <a:gd name="T49" fmla="*/ 2147483647 h 523"/>
              <a:gd name="T50" fmla="*/ 2147483647 w 108"/>
              <a:gd name="T51" fmla="*/ 2147483647 h 523"/>
              <a:gd name="T52" fmla="*/ 2147483647 w 108"/>
              <a:gd name="T53" fmla="*/ 2147483647 h 523"/>
              <a:gd name="T54" fmla="*/ 2147483647 w 108"/>
              <a:gd name="T55" fmla="*/ 2147483647 h 523"/>
              <a:gd name="T56" fmla="*/ 2147483647 w 108"/>
              <a:gd name="T57" fmla="*/ 2147483647 h 523"/>
              <a:gd name="T58" fmla="*/ 2147483647 w 108"/>
              <a:gd name="T59" fmla="*/ 2147483647 h 523"/>
              <a:gd name="T60" fmla="*/ 2147483647 w 108"/>
              <a:gd name="T61" fmla="*/ 2147483647 h 523"/>
              <a:gd name="T62" fmla="*/ 2147483647 w 108"/>
              <a:gd name="T63" fmla="*/ 2147483647 h 523"/>
              <a:gd name="T64" fmla="*/ 0 w 108"/>
              <a:gd name="T65" fmla="*/ 2147483647 h 5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08"/>
              <a:gd name="T100" fmla="*/ 0 h 523"/>
              <a:gd name="T101" fmla="*/ 108 w 108"/>
              <a:gd name="T102" fmla="*/ 523 h 52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08" h="523">
                <a:moveTo>
                  <a:pt x="0" y="0"/>
                </a:moveTo>
                <a:lnTo>
                  <a:pt x="13" y="2"/>
                </a:lnTo>
                <a:lnTo>
                  <a:pt x="23" y="3"/>
                </a:lnTo>
                <a:lnTo>
                  <a:pt x="33" y="8"/>
                </a:lnTo>
                <a:lnTo>
                  <a:pt x="40" y="12"/>
                </a:lnTo>
                <a:lnTo>
                  <a:pt x="46" y="18"/>
                </a:lnTo>
                <a:lnTo>
                  <a:pt x="52" y="25"/>
                </a:lnTo>
                <a:lnTo>
                  <a:pt x="55" y="32"/>
                </a:lnTo>
                <a:lnTo>
                  <a:pt x="58" y="41"/>
                </a:lnTo>
                <a:lnTo>
                  <a:pt x="59" y="51"/>
                </a:lnTo>
                <a:lnTo>
                  <a:pt x="61" y="61"/>
                </a:lnTo>
                <a:lnTo>
                  <a:pt x="61" y="72"/>
                </a:lnTo>
                <a:lnTo>
                  <a:pt x="59" y="82"/>
                </a:lnTo>
                <a:lnTo>
                  <a:pt x="59" y="95"/>
                </a:lnTo>
                <a:lnTo>
                  <a:pt x="58" y="107"/>
                </a:lnTo>
                <a:lnTo>
                  <a:pt x="56" y="118"/>
                </a:lnTo>
                <a:lnTo>
                  <a:pt x="55" y="131"/>
                </a:lnTo>
                <a:lnTo>
                  <a:pt x="53" y="143"/>
                </a:lnTo>
                <a:lnTo>
                  <a:pt x="50" y="156"/>
                </a:lnTo>
                <a:lnTo>
                  <a:pt x="50" y="167"/>
                </a:lnTo>
                <a:lnTo>
                  <a:pt x="49" y="179"/>
                </a:lnTo>
                <a:lnTo>
                  <a:pt x="49" y="190"/>
                </a:lnTo>
                <a:lnTo>
                  <a:pt x="49" y="202"/>
                </a:lnTo>
                <a:lnTo>
                  <a:pt x="49" y="212"/>
                </a:lnTo>
                <a:lnTo>
                  <a:pt x="50" y="221"/>
                </a:lnTo>
                <a:lnTo>
                  <a:pt x="53" y="229"/>
                </a:lnTo>
                <a:lnTo>
                  <a:pt x="58" y="238"/>
                </a:lnTo>
                <a:lnTo>
                  <a:pt x="62" y="245"/>
                </a:lnTo>
                <a:lnTo>
                  <a:pt x="68" y="251"/>
                </a:lnTo>
                <a:lnTo>
                  <a:pt x="76" y="255"/>
                </a:lnTo>
                <a:lnTo>
                  <a:pt x="85" y="259"/>
                </a:lnTo>
                <a:lnTo>
                  <a:pt x="95" y="261"/>
                </a:lnTo>
                <a:lnTo>
                  <a:pt x="108" y="262"/>
                </a:lnTo>
                <a:lnTo>
                  <a:pt x="95" y="262"/>
                </a:lnTo>
                <a:lnTo>
                  <a:pt x="85" y="265"/>
                </a:lnTo>
                <a:lnTo>
                  <a:pt x="76" y="268"/>
                </a:lnTo>
                <a:lnTo>
                  <a:pt x="68" y="272"/>
                </a:lnTo>
                <a:lnTo>
                  <a:pt x="62" y="278"/>
                </a:lnTo>
                <a:lnTo>
                  <a:pt x="58" y="285"/>
                </a:lnTo>
                <a:lnTo>
                  <a:pt x="53" y="294"/>
                </a:lnTo>
                <a:lnTo>
                  <a:pt x="50" y="303"/>
                </a:lnTo>
                <a:lnTo>
                  <a:pt x="49" y="313"/>
                </a:lnTo>
                <a:lnTo>
                  <a:pt x="49" y="323"/>
                </a:lnTo>
                <a:lnTo>
                  <a:pt x="49" y="333"/>
                </a:lnTo>
                <a:lnTo>
                  <a:pt x="49" y="344"/>
                </a:lnTo>
                <a:lnTo>
                  <a:pt x="50" y="356"/>
                </a:lnTo>
                <a:lnTo>
                  <a:pt x="50" y="367"/>
                </a:lnTo>
                <a:lnTo>
                  <a:pt x="53" y="380"/>
                </a:lnTo>
                <a:lnTo>
                  <a:pt x="55" y="392"/>
                </a:lnTo>
                <a:lnTo>
                  <a:pt x="56" y="405"/>
                </a:lnTo>
                <a:lnTo>
                  <a:pt x="58" y="416"/>
                </a:lnTo>
                <a:lnTo>
                  <a:pt x="59" y="428"/>
                </a:lnTo>
                <a:lnTo>
                  <a:pt x="59" y="441"/>
                </a:lnTo>
                <a:lnTo>
                  <a:pt x="61" y="451"/>
                </a:lnTo>
                <a:lnTo>
                  <a:pt x="61" y="462"/>
                </a:lnTo>
                <a:lnTo>
                  <a:pt x="59" y="472"/>
                </a:lnTo>
                <a:lnTo>
                  <a:pt x="58" y="483"/>
                </a:lnTo>
                <a:lnTo>
                  <a:pt x="55" y="491"/>
                </a:lnTo>
                <a:lnTo>
                  <a:pt x="52" y="498"/>
                </a:lnTo>
                <a:lnTo>
                  <a:pt x="46" y="506"/>
                </a:lnTo>
                <a:lnTo>
                  <a:pt x="40" y="511"/>
                </a:lnTo>
                <a:lnTo>
                  <a:pt x="33" y="517"/>
                </a:lnTo>
                <a:lnTo>
                  <a:pt x="23" y="520"/>
                </a:lnTo>
                <a:lnTo>
                  <a:pt x="13" y="523"/>
                </a:lnTo>
                <a:lnTo>
                  <a:pt x="0" y="523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0" name="Line 21"/>
          <p:cNvSpPr>
            <a:spLocks noChangeShapeType="1"/>
          </p:cNvSpPr>
          <p:nvPr/>
        </p:nvSpPr>
        <p:spPr bwMode="auto">
          <a:xfrm flipH="1">
            <a:off x="1843088" y="2444750"/>
            <a:ext cx="14636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1" name="Line 22"/>
          <p:cNvSpPr>
            <a:spLocks noChangeShapeType="1"/>
          </p:cNvSpPr>
          <p:nvPr/>
        </p:nvSpPr>
        <p:spPr bwMode="auto">
          <a:xfrm flipV="1">
            <a:off x="2825750" y="2125663"/>
            <a:ext cx="1588" cy="29924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2" name="Rectangle 24"/>
          <p:cNvSpPr>
            <a:spLocks noChangeArrowheads="1"/>
          </p:cNvSpPr>
          <p:nvPr/>
        </p:nvSpPr>
        <p:spPr bwMode="auto">
          <a:xfrm>
            <a:off x="2236788" y="255587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5303" name="Rectangle 25"/>
          <p:cNvSpPr>
            <a:spLocks noChangeArrowheads="1"/>
          </p:cNvSpPr>
          <p:nvPr/>
        </p:nvSpPr>
        <p:spPr bwMode="auto">
          <a:xfrm>
            <a:off x="2541588" y="255587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5304" name="Rectangle 26"/>
          <p:cNvSpPr>
            <a:spLocks noChangeArrowheads="1"/>
          </p:cNvSpPr>
          <p:nvPr/>
        </p:nvSpPr>
        <p:spPr bwMode="auto">
          <a:xfrm>
            <a:off x="2236788" y="28575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5305" name="Rectangle 27"/>
          <p:cNvSpPr>
            <a:spLocks noChangeArrowheads="1"/>
          </p:cNvSpPr>
          <p:nvPr/>
        </p:nvSpPr>
        <p:spPr bwMode="auto">
          <a:xfrm>
            <a:off x="2541588" y="28575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06" name="Rectangle 28"/>
          <p:cNvSpPr>
            <a:spLocks noChangeArrowheads="1"/>
          </p:cNvSpPr>
          <p:nvPr/>
        </p:nvSpPr>
        <p:spPr bwMode="auto">
          <a:xfrm>
            <a:off x="2236788" y="31575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07" name="Rectangle 29"/>
          <p:cNvSpPr>
            <a:spLocks noChangeArrowheads="1"/>
          </p:cNvSpPr>
          <p:nvPr/>
        </p:nvSpPr>
        <p:spPr bwMode="auto">
          <a:xfrm>
            <a:off x="2541588" y="31575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5308" name="Rectangle 30"/>
          <p:cNvSpPr>
            <a:spLocks noChangeArrowheads="1"/>
          </p:cNvSpPr>
          <p:nvPr/>
        </p:nvSpPr>
        <p:spPr bwMode="auto">
          <a:xfrm>
            <a:off x="2236788" y="34591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09" name="Rectangle 31"/>
          <p:cNvSpPr>
            <a:spLocks noChangeArrowheads="1"/>
          </p:cNvSpPr>
          <p:nvPr/>
        </p:nvSpPr>
        <p:spPr bwMode="auto">
          <a:xfrm>
            <a:off x="2541588" y="34591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10" name="Rectangle 32"/>
          <p:cNvSpPr>
            <a:spLocks noChangeArrowheads="1"/>
          </p:cNvSpPr>
          <p:nvPr/>
        </p:nvSpPr>
        <p:spPr bwMode="auto">
          <a:xfrm>
            <a:off x="3057525" y="255587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5311" name="Rectangle 33"/>
          <p:cNvSpPr>
            <a:spLocks noChangeArrowheads="1"/>
          </p:cNvSpPr>
          <p:nvPr/>
        </p:nvSpPr>
        <p:spPr bwMode="auto">
          <a:xfrm>
            <a:off x="3057525" y="28575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12" name="Rectangle 34"/>
          <p:cNvSpPr>
            <a:spLocks noChangeArrowheads="1"/>
          </p:cNvSpPr>
          <p:nvPr/>
        </p:nvSpPr>
        <p:spPr bwMode="auto">
          <a:xfrm>
            <a:off x="3057525" y="31575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13" name="Rectangle 35"/>
          <p:cNvSpPr>
            <a:spLocks noChangeArrowheads="1"/>
          </p:cNvSpPr>
          <p:nvPr/>
        </p:nvSpPr>
        <p:spPr bwMode="auto">
          <a:xfrm>
            <a:off x="3057525" y="34591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5314" name="Rectangle 36"/>
          <p:cNvSpPr>
            <a:spLocks noChangeArrowheads="1"/>
          </p:cNvSpPr>
          <p:nvPr/>
        </p:nvSpPr>
        <p:spPr bwMode="auto">
          <a:xfrm>
            <a:off x="2236788" y="37607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5315" name="Rectangle 37"/>
          <p:cNvSpPr>
            <a:spLocks noChangeArrowheads="1"/>
          </p:cNvSpPr>
          <p:nvPr/>
        </p:nvSpPr>
        <p:spPr bwMode="auto">
          <a:xfrm>
            <a:off x="2541588" y="37607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5316" name="Rectangle 38"/>
          <p:cNvSpPr>
            <a:spLocks noChangeArrowheads="1"/>
          </p:cNvSpPr>
          <p:nvPr/>
        </p:nvSpPr>
        <p:spPr bwMode="auto">
          <a:xfrm>
            <a:off x="2236788" y="40608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5317" name="Rectangle 39"/>
          <p:cNvSpPr>
            <a:spLocks noChangeArrowheads="1"/>
          </p:cNvSpPr>
          <p:nvPr/>
        </p:nvSpPr>
        <p:spPr bwMode="auto">
          <a:xfrm>
            <a:off x="2541588" y="40608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18" name="Rectangle 40"/>
          <p:cNvSpPr>
            <a:spLocks noChangeArrowheads="1"/>
          </p:cNvSpPr>
          <p:nvPr/>
        </p:nvSpPr>
        <p:spPr bwMode="auto">
          <a:xfrm>
            <a:off x="2236788" y="43608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19" name="Rectangle 41"/>
          <p:cNvSpPr>
            <a:spLocks noChangeArrowheads="1"/>
          </p:cNvSpPr>
          <p:nvPr/>
        </p:nvSpPr>
        <p:spPr bwMode="auto">
          <a:xfrm>
            <a:off x="2541588" y="43608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5320" name="Rectangle 42"/>
          <p:cNvSpPr>
            <a:spLocks noChangeArrowheads="1"/>
          </p:cNvSpPr>
          <p:nvPr/>
        </p:nvSpPr>
        <p:spPr bwMode="auto">
          <a:xfrm>
            <a:off x="2236788" y="46624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21" name="Rectangle 43"/>
          <p:cNvSpPr>
            <a:spLocks noChangeArrowheads="1"/>
          </p:cNvSpPr>
          <p:nvPr/>
        </p:nvSpPr>
        <p:spPr bwMode="auto">
          <a:xfrm>
            <a:off x="2541588" y="46624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22" name="Rectangle 44"/>
          <p:cNvSpPr>
            <a:spLocks noChangeArrowheads="1"/>
          </p:cNvSpPr>
          <p:nvPr/>
        </p:nvSpPr>
        <p:spPr bwMode="auto">
          <a:xfrm>
            <a:off x="3057525" y="37607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23" name="Rectangle 45"/>
          <p:cNvSpPr>
            <a:spLocks noChangeArrowheads="1"/>
          </p:cNvSpPr>
          <p:nvPr/>
        </p:nvSpPr>
        <p:spPr bwMode="auto">
          <a:xfrm>
            <a:off x="3057525" y="40608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5324" name="Rectangle 46"/>
          <p:cNvSpPr>
            <a:spLocks noChangeArrowheads="1"/>
          </p:cNvSpPr>
          <p:nvPr/>
        </p:nvSpPr>
        <p:spPr bwMode="auto">
          <a:xfrm>
            <a:off x="3057525" y="43608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5325" name="Rectangle 47"/>
          <p:cNvSpPr>
            <a:spLocks noChangeArrowheads="1"/>
          </p:cNvSpPr>
          <p:nvPr/>
        </p:nvSpPr>
        <p:spPr bwMode="auto">
          <a:xfrm>
            <a:off x="3057525" y="46624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26" name="Rectangle 48"/>
          <p:cNvSpPr>
            <a:spLocks noChangeArrowheads="1"/>
          </p:cNvSpPr>
          <p:nvPr/>
        </p:nvSpPr>
        <p:spPr bwMode="auto">
          <a:xfrm>
            <a:off x="1852613" y="210978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5327" name="Rectangle 49"/>
          <p:cNvSpPr>
            <a:spLocks noChangeArrowheads="1"/>
          </p:cNvSpPr>
          <p:nvPr/>
        </p:nvSpPr>
        <p:spPr bwMode="auto">
          <a:xfrm>
            <a:off x="1998663" y="221456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28" name="Rectangle 50"/>
          <p:cNvSpPr>
            <a:spLocks noChangeArrowheads="1"/>
          </p:cNvSpPr>
          <p:nvPr/>
        </p:nvSpPr>
        <p:spPr bwMode="auto">
          <a:xfrm>
            <a:off x="2163763" y="210978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5329" name="Rectangle 51"/>
          <p:cNvSpPr>
            <a:spLocks noChangeArrowheads="1"/>
          </p:cNvSpPr>
          <p:nvPr/>
        </p:nvSpPr>
        <p:spPr bwMode="auto">
          <a:xfrm>
            <a:off x="2309813" y="221456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55330" name="Rectangle 52"/>
          <p:cNvSpPr>
            <a:spLocks noChangeArrowheads="1"/>
          </p:cNvSpPr>
          <p:nvPr/>
        </p:nvSpPr>
        <p:spPr bwMode="auto">
          <a:xfrm>
            <a:off x="2468563" y="210978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5331" name="Rectangle 53"/>
          <p:cNvSpPr>
            <a:spLocks noChangeArrowheads="1"/>
          </p:cNvSpPr>
          <p:nvPr/>
        </p:nvSpPr>
        <p:spPr bwMode="auto">
          <a:xfrm>
            <a:off x="2613025" y="221456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55332" name="Rectangle 54"/>
          <p:cNvSpPr>
            <a:spLocks noChangeArrowheads="1"/>
          </p:cNvSpPr>
          <p:nvPr/>
        </p:nvSpPr>
        <p:spPr bwMode="auto">
          <a:xfrm>
            <a:off x="3068638" y="2109788"/>
            <a:ext cx="107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55333" name="Rectangle 55"/>
          <p:cNvSpPr>
            <a:spLocks noChangeArrowheads="1"/>
          </p:cNvSpPr>
          <p:nvPr/>
        </p:nvSpPr>
        <p:spPr bwMode="auto">
          <a:xfrm>
            <a:off x="1925638" y="255587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5334" name="Rectangle 56"/>
          <p:cNvSpPr>
            <a:spLocks noChangeArrowheads="1"/>
          </p:cNvSpPr>
          <p:nvPr/>
        </p:nvSpPr>
        <p:spPr bwMode="auto">
          <a:xfrm>
            <a:off x="1925638" y="28575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5335" name="Rectangle 57"/>
          <p:cNvSpPr>
            <a:spLocks noChangeArrowheads="1"/>
          </p:cNvSpPr>
          <p:nvPr/>
        </p:nvSpPr>
        <p:spPr bwMode="auto">
          <a:xfrm>
            <a:off x="1925638" y="31575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5336" name="Rectangle 58"/>
          <p:cNvSpPr>
            <a:spLocks noChangeArrowheads="1"/>
          </p:cNvSpPr>
          <p:nvPr/>
        </p:nvSpPr>
        <p:spPr bwMode="auto">
          <a:xfrm>
            <a:off x="1925638" y="34591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5337" name="Rectangle 59"/>
          <p:cNvSpPr>
            <a:spLocks noChangeArrowheads="1"/>
          </p:cNvSpPr>
          <p:nvPr/>
        </p:nvSpPr>
        <p:spPr bwMode="auto">
          <a:xfrm>
            <a:off x="1925638" y="37607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38" name="Rectangle 60"/>
          <p:cNvSpPr>
            <a:spLocks noChangeArrowheads="1"/>
          </p:cNvSpPr>
          <p:nvPr/>
        </p:nvSpPr>
        <p:spPr bwMode="auto">
          <a:xfrm>
            <a:off x="1925638" y="40608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39" name="Rectangle 61"/>
          <p:cNvSpPr>
            <a:spLocks noChangeArrowheads="1"/>
          </p:cNvSpPr>
          <p:nvPr/>
        </p:nvSpPr>
        <p:spPr bwMode="auto">
          <a:xfrm>
            <a:off x="1925638" y="43608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40" name="Freeform 62"/>
          <p:cNvSpPr>
            <a:spLocks/>
          </p:cNvSpPr>
          <p:nvPr/>
        </p:nvSpPr>
        <p:spPr bwMode="auto">
          <a:xfrm>
            <a:off x="3305175" y="3803650"/>
            <a:ext cx="85725" cy="414338"/>
          </a:xfrm>
          <a:custGeom>
            <a:avLst/>
            <a:gdLst>
              <a:gd name="T0" fmla="*/ 2147483647 w 108"/>
              <a:gd name="T1" fmla="*/ 2147483647 h 522"/>
              <a:gd name="T2" fmla="*/ 2147483647 w 108"/>
              <a:gd name="T3" fmla="*/ 2147483647 h 522"/>
              <a:gd name="T4" fmla="*/ 2147483647 w 108"/>
              <a:gd name="T5" fmla="*/ 2147483647 h 522"/>
              <a:gd name="T6" fmla="*/ 2147483647 w 108"/>
              <a:gd name="T7" fmla="*/ 2147483647 h 522"/>
              <a:gd name="T8" fmla="*/ 2147483647 w 108"/>
              <a:gd name="T9" fmla="*/ 2147483647 h 522"/>
              <a:gd name="T10" fmla="*/ 2147483647 w 108"/>
              <a:gd name="T11" fmla="*/ 2147483647 h 522"/>
              <a:gd name="T12" fmla="*/ 2147483647 w 108"/>
              <a:gd name="T13" fmla="*/ 2147483647 h 522"/>
              <a:gd name="T14" fmla="*/ 2147483647 w 108"/>
              <a:gd name="T15" fmla="*/ 2147483647 h 522"/>
              <a:gd name="T16" fmla="*/ 2147483647 w 108"/>
              <a:gd name="T17" fmla="*/ 2147483647 h 522"/>
              <a:gd name="T18" fmla="*/ 2147483647 w 108"/>
              <a:gd name="T19" fmla="*/ 2147483647 h 522"/>
              <a:gd name="T20" fmla="*/ 2147483647 w 108"/>
              <a:gd name="T21" fmla="*/ 2147483647 h 522"/>
              <a:gd name="T22" fmla="*/ 2147483647 w 108"/>
              <a:gd name="T23" fmla="*/ 2147483647 h 522"/>
              <a:gd name="T24" fmla="*/ 2147483647 w 108"/>
              <a:gd name="T25" fmla="*/ 2147483647 h 522"/>
              <a:gd name="T26" fmla="*/ 2147483647 w 108"/>
              <a:gd name="T27" fmla="*/ 2147483647 h 522"/>
              <a:gd name="T28" fmla="*/ 2147483647 w 108"/>
              <a:gd name="T29" fmla="*/ 2147483647 h 522"/>
              <a:gd name="T30" fmla="*/ 2147483647 w 108"/>
              <a:gd name="T31" fmla="*/ 2147483647 h 522"/>
              <a:gd name="T32" fmla="*/ 2147483647 w 108"/>
              <a:gd name="T33" fmla="*/ 2147483647 h 522"/>
              <a:gd name="T34" fmla="*/ 2147483647 w 108"/>
              <a:gd name="T35" fmla="*/ 2147483647 h 522"/>
              <a:gd name="T36" fmla="*/ 2147483647 w 108"/>
              <a:gd name="T37" fmla="*/ 2147483647 h 522"/>
              <a:gd name="T38" fmla="*/ 2147483647 w 108"/>
              <a:gd name="T39" fmla="*/ 2147483647 h 522"/>
              <a:gd name="T40" fmla="*/ 2147483647 w 108"/>
              <a:gd name="T41" fmla="*/ 2147483647 h 522"/>
              <a:gd name="T42" fmla="*/ 2147483647 w 108"/>
              <a:gd name="T43" fmla="*/ 2147483647 h 522"/>
              <a:gd name="T44" fmla="*/ 2147483647 w 108"/>
              <a:gd name="T45" fmla="*/ 2147483647 h 522"/>
              <a:gd name="T46" fmla="*/ 2147483647 w 108"/>
              <a:gd name="T47" fmla="*/ 2147483647 h 522"/>
              <a:gd name="T48" fmla="*/ 2147483647 w 108"/>
              <a:gd name="T49" fmla="*/ 2147483647 h 522"/>
              <a:gd name="T50" fmla="*/ 2147483647 w 108"/>
              <a:gd name="T51" fmla="*/ 2147483647 h 522"/>
              <a:gd name="T52" fmla="*/ 2147483647 w 108"/>
              <a:gd name="T53" fmla="*/ 2147483647 h 522"/>
              <a:gd name="T54" fmla="*/ 2147483647 w 108"/>
              <a:gd name="T55" fmla="*/ 2147483647 h 522"/>
              <a:gd name="T56" fmla="*/ 2147483647 w 108"/>
              <a:gd name="T57" fmla="*/ 2147483647 h 522"/>
              <a:gd name="T58" fmla="*/ 2147483647 w 108"/>
              <a:gd name="T59" fmla="*/ 2147483647 h 522"/>
              <a:gd name="T60" fmla="*/ 2147483647 w 108"/>
              <a:gd name="T61" fmla="*/ 2147483647 h 522"/>
              <a:gd name="T62" fmla="*/ 2147483647 w 108"/>
              <a:gd name="T63" fmla="*/ 2147483647 h 522"/>
              <a:gd name="T64" fmla="*/ 0 w 108"/>
              <a:gd name="T65" fmla="*/ 2147483647 h 52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08"/>
              <a:gd name="T100" fmla="*/ 0 h 522"/>
              <a:gd name="T101" fmla="*/ 108 w 108"/>
              <a:gd name="T102" fmla="*/ 522 h 52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08" h="522">
                <a:moveTo>
                  <a:pt x="0" y="0"/>
                </a:moveTo>
                <a:lnTo>
                  <a:pt x="13" y="1"/>
                </a:lnTo>
                <a:lnTo>
                  <a:pt x="23" y="3"/>
                </a:lnTo>
                <a:lnTo>
                  <a:pt x="33" y="7"/>
                </a:lnTo>
                <a:lnTo>
                  <a:pt x="40" y="12"/>
                </a:lnTo>
                <a:lnTo>
                  <a:pt x="46" y="17"/>
                </a:lnTo>
                <a:lnTo>
                  <a:pt x="52" y="24"/>
                </a:lnTo>
                <a:lnTo>
                  <a:pt x="55" y="32"/>
                </a:lnTo>
                <a:lnTo>
                  <a:pt x="58" y="40"/>
                </a:lnTo>
                <a:lnTo>
                  <a:pt x="59" y="50"/>
                </a:lnTo>
                <a:lnTo>
                  <a:pt x="61" y="60"/>
                </a:lnTo>
                <a:lnTo>
                  <a:pt x="61" y="72"/>
                </a:lnTo>
                <a:lnTo>
                  <a:pt x="59" y="82"/>
                </a:lnTo>
                <a:lnTo>
                  <a:pt x="59" y="95"/>
                </a:lnTo>
                <a:lnTo>
                  <a:pt x="58" y="107"/>
                </a:lnTo>
                <a:lnTo>
                  <a:pt x="56" y="118"/>
                </a:lnTo>
                <a:lnTo>
                  <a:pt x="55" y="131"/>
                </a:lnTo>
                <a:lnTo>
                  <a:pt x="53" y="143"/>
                </a:lnTo>
                <a:lnTo>
                  <a:pt x="50" y="155"/>
                </a:lnTo>
                <a:lnTo>
                  <a:pt x="50" y="167"/>
                </a:lnTo>
                <a:lnTo>
                  <a:pt x="49" y="178"/>
                </a:lnTo>
                <a:lnTo>
                  <a:pt x="49" y="190"/>
                </a:lnTo>
                <a:lnTo>
                  <a:pt x="49" y="202"/>
                </a:lnTo>
                <a:lnTo>
                  <a:pt x="49" y="212"/>
                </a:lnTo>
                <a:lnTo>
                  <a:pt x="50" y="220"/>
                </a:lnTo>
                <a:lnTo>
                  <a:pt x="53" y="229"/>
                </a:lnTo>
                <a:lnTo>
                  <a:pt x="58" y="238"/>
                </a:lnTo>
                <a:lnTo>
                  <a:pt x="62" y="245"/>
                </a:lnTo>
                <a:lnTo>
                  <a:pt x="68" y="250"/>
                </a:lnTo>
                <a:lnTo>
                  <a:pt x="76" y="255"/>
                </a:lnTo>
                <a:lnTo>
                  <a:pt x="85" y="259"/>
                </a:lnTo>
                <a:lnTo>
                  <a:pt x="95" y="261"/>
                </a:lnTo>
                <a:lnTo>
                  <a:pt x="108" y="262"/>
                </a:lnTo>
                <a:lnTo>
                  <a:pt x="95" y="262"/>
                </a:lnTo>
                <a:lnTo>
                  <a:pt x="85" y="265"/>
                </a:lnTo>
                <a:lnTo>
                  <a:pt x="76" y="268"/>
                </a:lnTo>
                <a:lnTo>
                  <a:pt x="68" y="272"/>
                </a:lnTo>
                <a:lnTo>
                  <a:pt x="62" y="278"/>
                </a:lnTo>
                <a:lnTo>
                  <a:pt x="58" y="285"/>
                </a:lnTo>
                <a:lnTo>
                  <a:pt x="53" y="294"/>
                </a:lnTo>
                <a:lnTo>
                  <a:pt x="50" y="302"/>
                </a:lnTo>
                <a:lnTo>
                  <a:pt x="49" y="312"/>
                </a:lnTo>
                <a:lnTo>
                  <a:pt x="49" y="322"/>
                </a:lnTo>
                <a:lnTo>
                  <a:pt x="49" y="332"/>
                </a:lnTo>
                <a:lnTo>
                  <a:pt x="49" y="344"/>
                </a:lnTo>
                <a:lnTo>
                  <a:pt x="50" y="356"/>
                </a:lnTo>
                <a:lnTo>
                  <a:pt x="50" y="367"/>
                </a:lnTo>
                <a:lnTo>
                  <a:pt x="53" y="380"/>
                </a:lnTo>
                <a:lnTo>
                  <a:pt x="55" y="392"/>
                </a:lnTo>
                <a:lnTo>
                  <a:pt x="56" y="404"/>
                </a:lnTo>
                <a:lnTo>
                  <a:pt x="58" y="416"/>
                </a:lnTo>
                <a:lnTo>
                  <a:pt x="59" y="427"/>
                </a:lnTo>
                <a:lnTo>
                  <a:pt x="59" y="440"/>
                </a:lnTo>
                <a:lnTo>
                  <a:pt x="61" y="451"/>
                </a:lnTo>
                <a:lnTo>
                  <a:pt x="61" y="462"/>
                </a:lnTo>
                <a:lnTo>
                  <a:pt x="59" y="472"/>
                </a:lnTo>
                <a:lnTo>
                  <a:pt x="58" y="482"/>
                </a:lnTo>
                <a:lnTo>
                  <a:pt x="55" y="491"/>
                </a:lnTo>
                <a:lnTo>
                  <a:pt x="52" y="498"/>
                </a:lnTo>
                <a:lnTo>
                  <a:pt x="46" y="505"/>
                </a:lnTo>
                <a:lnTo>
                  <a:pt x="40" y="511"/>
                </a:lnTo>
                <a:lnTo>
                  <a:pt x="33" y="517"/>
                </a:lnTo>
                <a:lnTo>
                  <a:pt x="23" y="520"/>
                </a:lnTo>
                <a:lnTo>
                  <a:pt x="13" y="522"/>
                </a:lnTo>
                <a:lnTo>
                  <a:pt x="0" y="522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41" name="Freeform 63"/>
          <p:cNvSpPr>
            <a:spLocks/>
          </p:cNvSpPr>
          <p:nvPr/>
        </p:nvSpPr>
        <p:spPr bwMode="auto">
          <a:xfrm>
            <a:off x="3305175" y="4395788"/>
            <a:ext cx="85725" cy="414337"/>
          </a:xfrm>
          <a:custGeom>
            <a:avLst/>
            <a:gdLst>
              <a:gd name="T0" fmla="*/ 2147483647 w 108"/>
              <a:gd name="T1" fmla="*/ 0 h 522"/>
              <a:gd name="T2" fmla="*/ 2147483647 w 108"/>
              <a:gd name="T3" fmla="*/ 2147483647 h 522"/>
              <a:gd name="T4" fmla="*/ 2147483647 w 108"/>
              <a:gd name="T5" fmla="*/ 2147483647 h 522"/>
              <a:gd name="T6" fmla="*/ 2147483647 w 108"/>
              <a:gd name="T7" fmla="*/ 2147483647 h 522"/>
              <a:gd name="T8" fmla="*/ 2147483647 w 108"/>
              <a:gd name="T9" fmla="*/ 2147483647 h 522"/>
              <a:gd name="T10" fmla="*/ 2147483647 w 108"/>
              <a:gd name="T11" fmla="*/ 2147483647 h 522"/>
              <a:gd name="T12" fmla="*/ 2147483647 w 108"/>
              <a:gd name="T13" fmla="*/ 2147483647 h 522"/>
              <a:gd name="T14" fmla="*/ 2147483647 w 108"/>
              <a:gd name="T15" fmla="*/ 2147483647 h 522"/>
              <a:gd name="T16" fmla="*/ 2147483647 w 108"/>
              <a:gd name="T17" fmla="*/ 2147483647 h 522"/>
              <a:gd name="T18" fmla="*/ 2147483647 w 108"/>
              <a:gd name="T19" fmla="*/ 2147483647 h 522"/>
              <a:gd name="T20" fmla="*/ 2147483647 w 108"/>
              <a:gd name="T21" fmla="*/ 2147483647 h 522"/>
              <a:gd name="T22" fmla="*/ 2147483647 w 108"/>
              <a:gd name="T23" fmla="*/ 2147483647 h 522"/>
              <a:gd name="T24" fmla="*/ 2147483647 w 108"/>
              <a:gd name="T25" fmla="*/ 2147483647 h 522"/>
              <a:gd name="T26" fmla="*/ 2147483647 w 108"/>
              <a:gd name="T27" fmla="*/ 2147483647 h 522"/>
              <a:gd name="T28" fmla="*/ 2147483647 w 108"/>
              <a:gd name="T29" fmla="*/ 2147483647 h 522"/>
              <a:gd name="T30" fmla="*/ 2147483647 w 108"/>
              <a:gd name="T31" fmla="*/ 2147483647 h 522"/>
              <a:gd name="T32" fmla="*/ 2147483647 w 108"/>
              <a:gd name="T33" fmla="*/ 2147483647 h 522"/>
              <a:gd name="T34" fmla="*/ 2147483647 w 108"/>
              <a:gd name="T35" fmla="*/ 2147483647 h 522"/>
              <a:gd name="T36" fmla="*/ 2147483647 w 108"/>
              <a:gd name="T37" fmla="*/ 2147483647 h 522"/>
              <a:gd name="T38" fmla="*/ 2147483647 w 108"/>
              <a:gd name="T39" fmla="*/ 2147483647 h 522"/>
              <a:gd name="T40" fmla="*/ 2147483647 w 108"/>
              <a:gd name="T41" fmla="*/ 2147483647 h 522"/>
              <a:gd name="T42" fmla="*/ 2147483647 w 108"/>
              <a:gd name="T43" fmla="*/ 2147483647 h 522"/>
              <a:gd name="T44" fmla="*/ 2147483647 w 108"/>
              <a:gd name="T45" fmla="*/ 2147483647 h 522"/>
              <a:gd name="T46" fmla="*/ 2147483647 w 108"/>
              <a:gd name="T47" fmla="*/ 2147483647 h 522"/>
              <a:gd name="T48" fmla="*/ 2147483647 w 108"/>
              <a:gd name="T49" fmla="*/ 2147483647 h 522"/>
              <a:gd name="T50" fmla="*/ 2147483647 w 108"/>
              <a:gd name="T51" fmla="*/ 2147483647 h 522"/>
              <a:gd name="T52" fmla="*/ 2147483647 w 108"/>
              <a:gd name="T53" fmla="*/ 2147483647 h 522"/>
              <a:gd name="T54" fmla="*/ 2147483647 w 108"/>
              <a:gd name="T55" fmla="*/ 2147483647 h 522"/>
              <a:gd name="T56" fmla="*/ 2147483647 w 108"/>
              <a:gd name="T57" fmla="*/ 2147483647 h 522"/>
              <a:gd name="T58" fmla="*/ 2147483647 w 108"/>
              <a:gd name="T59" fmla="*/ 2147483647 h 522"/>
              <a:gd name="T60" fmla="*/ 2147483647 w 108"/>
              <a:gd name="T61" fmla="*/ 2147483647 h 522"/>
              <a:gd name="T62" fmla="*/ 2147483647 w 108"/>
              <a:gd name="T63" fmla="*/ 2147483647 h 522"/>
              <a:gd name="T64" fmla="*/ 0 w 108"/>
              <a:gd name="T65" fmla="*/ 2147483647 h 52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08"/>
              <a:gd name="T100" fmla="*/ 0 h 522"/>
              <a:gd name="T101" fmla="*/ 108 w 108"/>
              <a:gd name="T102" fmla="*/ 522 h 52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08" h="522">
                <a:moveTo>
                  <a:pt x="0" y="0"/>
                </a:moveTo>
                <a:lnTo>
                  <a:pt x="13" y="0"/>
                </a:lnTo>
                <a:lnTo>
                  <a:pt x="23" y="2"/>
                </a:lnTo>
                <a:lnTo>
                  <a:pt x="33" y="5"/>
                </a:lnTo>
                <a:lnTo>
                  <a:pt x="40" y="10"/>
                </a:lnTo>
                <a:lnTo>
                  <a:pt x="46" y="17"/>
                </a:lnTo>
                <a:lnTo>
                  <a:pt x="52" y="23"/>
                </a:lnTo>
                <a:lnTo>
                  <a:pt x="55" y="31"/>
                </a:lnTo>
                <a:lnTo>
                  <a:pt x="58" y="40"/>
                </a:lnTo>
                <a:lnTo>
                  <a:pt x="59" y="50"/>
                </a:lnTo>
                <a:lnTo>
                  <a:pt x="61" y="60"/>
                </a:lnTo>
                <a:lnTo>
                  <a:pt x="61" y="70"/>
                </a:lnTo>
                <a:lnTo>
                  <a:pt x="59" y="82"/>
                </a:lnTo>
                <a:lnTo>
                  <a:pt x="59" y="93"/>
                </a:lnTo>
                <a:lnTo>
                  <a:pt x="58" y="105"/>
                </a:lnTo>
                <a:lnTo>
                  <a:pt x="56" y="118"/>
                </a:lnTo>
                <a:lnTo>
                  <a:pt x="55" y="129"/>
                </a:lnTo>
                <a:lnTo>
                  <a:pt x="53" y="142"/>
                </a:lnTo>
                <a:lnTo>
                  <a:pt x="50" y="154"/>
                </a:lnTo>
                <a:lnTo>
                  <a:pt x="50" y="167"/>
                </a:lnTo>
                <a:lnTo>
                  <a:pt x="49" y="178"/>
                </a:lnTo>
                <a:lnTo>
                  <a:pt x="49" y="190"/>
                </a:lnTo>
                <a:lnTo>
                  <a:pt x="49" y="200"/>
                </a:lnTo>
                <a:lnTo>
                  <a:pt x="49" y="210"/>
                </a:lnTo>
                <a:lnTo>
                  <a:pt x="50" y="220"/>
                </a:lnTo>
                <a:lnTo>
                  <a:pt x="53" y="228"/>
                </a:lnTo>
                <a:lnTo>
                  <a:pt x="58" y="236"/>
                </a:lnTo>
                <a:lnTo>
                  <a:pt x="62" y="243"/>
                </a:lnTo>
                <a:lnTo>
                  <a:pt x="68" y="249"/>
                </a:lnTo>
                <a:lnTo>
                  <a:pt x="76" y="254"/>
                </a:lnTo>
                <a:lnTo>
                  <a:pt x="85" y="257"/>
                </a:lnTo>
                <a:lnTo>
                  <a:pt x="95" y="260"/>
                </a:lnTo>
                <a:lnTo>
                  <a:pt x="108" y="260"/>
                </a:lnTo>
                <a:lnTo>
                  <a:pt x="95" y="262"/>
                </a:lnTo>
                <a:lnTo>
                  <a:pt x="85" y="263"/>
                </a:lnTo>
                <a:lnTo>
                  <a:pt x="76" y="266"/>
                </a:lnTo>
                <a:lnTo>
                  <a:pt x="68" y="272"/>
                </a:lnTo>
                <a:lnTo>
                  <a:pt x="62" y="277"/>
                </a:lnTo>
                <a:lnTo>
                  <a:pt x="58" y="285"/>
                </a:lnTo>
                <a:lnTo>
                  <a:pt x="53" y="292"/>
                </a:lnTo>
                <a:lnTo>
                  <a:pt x="50" y="300"/>
                </a:lnTo>
                <a:lnTo>
                  <a:pt x="49" y="310"/>
                </a:lnTo>
                <a:lnTo>
                  <a:pt x="49" y="321"/>
                </a:lnTo>
                <a:lnTo>
                  <a:pt x="49" y="332"/>
                </a:lnTo>
                <a:lnTo>
                  <a:pt x="49" y="342"/>
                </a:lnTo>
                <a:lnTo>
                  <a:pt x="50" y="355"/>
                </a:lnTo>
                <a:lnTo>
                  <a:pt x="50" y="367"/>
                </a:lnTo>
                <a:lnTo>
                  <a:pt x="53" y="378"/>
                </a:lnTo>
                <a:lnTo>
                  <a:pt x="55" y="391"/>
                </a:lnTo>
                <a:lnTo>
                  <a:pt x="56" y="403"/>
                </a:lnTo>
                <a:lnTo>
                  <a:pt x="58" y="416"/>
                </a:lnTo>
                <a:lnTo>
                  <a:pt x="59" y="427"/>
                </a:lnTo>
                <a:lnTo>
                  <a:pt x="59" y="439"/>
                </a:lnTo>
                <a:lnTo>
                  <a:pt x="61" y="450"/>
                </a:lnTo>
                <a:lnTo>
                  <a:pt x="61" y="460"/>
                </a:lnTo>
                <a:lnTo>
                  <a:pt x="59" y="472"/>
                </a:lnTo>
                <a:lnTo>
                  <a:pt x="58" y="480"/>
                </a:lnTo>
                <a:lnTo>
                  <a:pt x="55" y="489"/>
                </a:lnTo>
                <a:lnTo>
                  <a:pt x="52" y="498"/>
                </a:lnTo>
                <a:lnTo>
                  <a:pt x="46" y="505"/>
                </a:lnTo>
                <a:lnTo>
                  <a:pt x="40" y="511"/>
                </a:lnTo>
                <a:lnTo>
                  <a:pt x="33" y="515"/>
                </a:lnTo>
                <a:lnTo>
                  <a:pt x="23" y="519"/>
                </a:lnTo>
                <a:lnTo>
                  <a:pt x="13" y="521"/>
                </a:lnTo>
                <a:lnTo>
                  <a:pt x="0" y="522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42" name="Rectangle 64"/>
          <p:cNvSpPr>
            <a:spLocks noChangeArrowheads="1"/>
          </p:cNvSpPr>
          <p:nvPr/>
        </p:nvSpPr>
        <p:spPr bwMode="auto">
          <a:xfrm>
            <a:off x="1925638" y="46624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5343" name="Rectangle 70"/>
          <p:cNvSpPr>
            <a:spLocks noChangeArrowheads="1"/>
          </p:cNvSpPr>
          <p:nvPr/>
        </p:nvSpPr>
        <p:spPr bwMode="auto">
          <a:xfrm>
            <a:off x="3484563" y="267493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5344" name="Rectangle 71"/>
          <p:cNvSpPr>
            <a:spLocks noChangeArrowheads="1"/>
          </p:cNvSpPr>
          <p:nvPr/>
        </p:nvSpPr>
        <p:spPr bwMode="auto">
          <a:xfrm>
            <a:off x="3630613" y="27797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FFFF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55345" name="Rectangle 72"/>
          <p:cNvSpPr>
            <a:spLocks noChangeArrowheads="1"/>
          </p:cNvSpPr>
          <p:nvPr/>
        </p:nvSpPr>
        <p:spPr bwMode="auto">
          <a:xfrm>
            <a:off x="3484563" y="3275013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5346" name="Line 73"/>
          <p:cNvSpPr>
            <a:spLocks noChangeShapeType="1"/>
          </p:cNvSpPr>
          <p:nvPr/>
        </p:nvSpPr>
        <p:spPr bwMode="auto">
          <a:xfrm flipH="1">
            <a:off x="3511550" y="3290888"/>
            <a:ext cx="92075" cy="1587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47" name="Rectangle 74"/>
          <p:cNvSpPr>
            <a:spLocks noChangeArrowheads="1"/>
          </p:cNvSpPr>
          <p:nvPr/>
        </p:nvSpPr>
        <p:spPr bwMode="auto">
          <a:xfrm>
            <a:off x="3630613" y="3373438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FFFF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55348" name="Rectangle 75"/>
          <p:cNvSpPr>
            <a:spLocks noChangeArrowheads="1"/>
          </p:cNvSpPr>
          <p:nvPr/>
        </p:nvSpPr>
        <p:spPr bwMode="auto">
          <a:xfrm>
            <a:off x="3492500" y="4468813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5349" name="Rectangle 76"/>
          <p:cNvSpPr>
            <a:spLocks noChangeArrowheads="1"/>
          </p:cNvSpPr>
          <p:nvPr/>
        </p:nvSpPr>
        <p:spPr bwMode="auto">
          <a:xfrm>
            <a:off x="3638550" y="4573588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FFFF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55350" name="Rectangle 77"/>
          <p:cNvSpPr>
            <a:spLocks noChangeArrowheads="1"/>
          </p:cNvSpPr>
          <p:nvPr/>
        </p:nvSpPr>
        <p:spPr bwMode="auto">
          <a:xfrm>
            <a:off x="3484563" y="387508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5351" name="Line 78"/>
          <p:cNvSpPr>
            <a:spLocks noChangeShapeType="1"/>
          </p:cNvSpPr>
          <p:nvPr/>
        </p:nvSpPr>
        <p:spPr bwMode="auto">
          <a:xfrm flipH="1">
            <a:off x="3511550" y="3908425"/>
            <a:ext cx="92075" cy="1588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52" name="Rectangle 87"/>
          <p:cNvSpPr>
            <a:spLocks noChangeArrowheads="1"/>
          </p:cNvSpPr>
          <p:nvPr/>
        </p:nvSpPr>
        <p:spPr bwMode="auto">
          <a:xfrm>
            <a:off x="3630613" y="39735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FFFF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55353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Implementation of 3-input XOR</a:t>
            </a:r>
            <a:br>
              <a:rPr lang="en-US" sz="3600" b="1">
                <a:latin typeface="Arial" pitchFamily="34" charset="0"/>
              </a:rPr>
            </a:br>
            <a:r>
              <a:rPr lang="en-US" sz="3600" b="1">
                <a:latin typeface="Arial" pitchFamily="34" charset="0"/>
              </a:rPr>
              <a:t>with a 4-to-1 Multiplexer</a:t>
            </a:r>
          </a:p>
        </p:txBody>
      </p:sp>
      <p:sp>
        <p:nvSpPr>
          <p:cNvPr id="55354" name="TextBox 125"/>
          <p:cNvSpPr txBox="1">
            <a:spLocks noChangeArrowheads="1"/>
          </p:cNvSpPr>
          <p:nvPr/>
        </p:nvSpPr>
        <p:spPr bwMode="auto">
          <a:xfrm>
            <a:off x="6604000" y="6477000"/>
            <a:ext cx="2543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[ Figure 4.9a from the textbook ]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7526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Implementation of Logic function by different Multiplexer 2x1, 4x1, 8x1 etc. with the help of LUT (Look up table).</a:t>
            </a:r>
          </a:p>
          <a:p>
            <a:pPr algn="just"/>
            <a:endParaRPr lang="en-US" sz="28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Implementation of Logic function by different Multiplexer 2x1, 4x1, 8x1 etc. with the help of </a:t>
            </a:r>
            <a:r>
              <a:rPr lang="en-US" sz="2800" dirty="0" smtClean="0"/>
              <a:t>Shannon </a:t>
            </a:r>
            <a:r>
              <a:rPr lang="en-US" sz="2800" dirty="0" smtClean="0"/>
              <a:t>Expansion </a:t>
            </a:r>
            <a:r>
              <a:rPr lang="en-US" sz="2800" dirty="0" smtClean="0"/>
              <a:t>theorem.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4"/>
          <p:cNvSpPr>
            <a:spLocks noChangeShapeType="1"/>
          </p:cNvSpPr>
          <p:nvPr/>
        </p:nvSpPr>
        <p:spPr bwMode="auto">
          <a:xfrm>
            <a:off x="4792663" y="3541713"/>
            <a:ext cx="16017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3" name="Line 5"/>
          <p:cNvSpPr>
            <a:spLocks noChangeShapeType="1"/>
          </p:cNvSpPr>
          <p:nvPr/>
        </p:nvSpPr>
        <p:spPr bwMode="auto">
          <a:xfrm>
            <a:off x="5707063" y="3770313"/>
            <a:ext cx="6873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4" name="Line 6"/>
          <p:cNvSpPr>
            <a:spLocks noChangeShapeType="1"/>
          </p:cNvSpPr>
          <p:nvPr/>
        </p:nvSpPr>
        <p:spPr bwMode="auto">
          <a:xfrm flipH="1">
            <a:off x="6827838" y="3884613"/>
            <a:ext cx="320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Freeform 7"/>
          <p:cNvSpPr>
            <a:spLocks/>
          </p:cNvSpPr>
          <p:nvPr/>
        </p:nvSpPr>
        <p:spPr bwMode="auto">
          <a:xfrm>
            <a:off x="6394450" y="3336925"/>
            <a:ext cx="433388" cy="1096963"/>
          </a:xfrm>
          <a:custGeom>
            <a:avLst/>
            <a:gdLst>
              <a:gd name="T0" fmla="*/ 2147483647 w 548"/>
              <a:gd name="T1" fmla="*/ 2147483647 h 1382"/>
              <a:gd name="T2" fmla="*/ 2147483647 w 548"/>
              <a:gd name="T3" fmla="*/ 2147483647 h 1382"/>
              <a:gd name="T4" fmla="*/ 0 w 548"/>
              <a:gd name="T5" fmla="*/ 0 h 1382"/>
              <a:gd name="T6" fmla="*/ 0 w 548"/>
              <a:gd name="T7" fmla="*/ 2147483647 h 1382"/>
              <a:gd name="T8" fmla="*/ 2147483647 w 548"/>
              <a:gd name="T9" fmla="*/ 2147483647 h 13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8"/>
              <a:gd name="T16" fmla="*/ 0 h 1382"/>
              <a:gd name="T17" fmla="*/ 548 w 548"/>
              <a:gd name="T18" fmla="*/ 1382 h 13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8" h="1382">
                <a:moveTo>
                  <a:pt x="548" y="1123"/>
                </a:moveTo>
                <a:lnTo>
                  <a:pt x="548" y="288"/>
                </a:lnTo>
                <a:lnTo>
                  <a:pt x="0" y="0"/>
                </a:lnTo>
                <a:lnTo>
                  <a:pt x="0" y="1382"/>
                </a:lnTo>
                <a:lnTo>
                  <a:pt x="548" y="1123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Line 8"/>
          <p:cNvSpPr>
            <a:spLocks noChangeShapeType="1"/>
          </p:cNvSpPr>
          <p:nvPr/>
        </p:nvSpPr>
        <p:spPr bwMode="auto">
          <a:xfrm>
            <a:off x="6484938" y="3176588"/>
            <a:ext cx="1587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Rectangle 9"/>
          <p:cNvSpPr>
            <a:spLocks noChangeArrowheads="1"/>
          </p:cNvSpPr>
          <p:nvPr/>
        </p:nvSpPr>
        <p:spPr bwMode="auto">
          <a:xfrm>
            <a:off x="7299325" y="3784600"/>
            <a:ext cx="107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56328" name="Rectangle 10"/>
          <p:cNvSpPr>
            <a:spLocks noChangeArrowheads="1"/>
          </p:cNvSpPr>
          <p:nvPr/>
        </p:nvSpPr>
        <p:spPr bwMode="auto">
          <a:xfrm>
            <a:off x="5172075" y="3016250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6329" name="Line 11"/>
          <p:cNvSpPr>
            <a:spLocks noChangeShapeType="1"/>
          </p:cNvSpPr>
          <p:nvPr/>
        </p:nvSpPr>
        <p:spPr bwMode="auto">
          <a:xfrm>
            <a:off x="5502275" y="3176588"/>
            <a:ext cx="9826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0" name="Freeform 12"/>
          <p:cNvSpPr>
            <a:spLocks/>
          </p:cNvSpPr>
          <p:nvPr/>
        </p:nvSpPr>
        <p:spPr bwMode="auto">
          <a:xfrm>
            <a:off x="5502275" y="2947988"/>
            <a:ext cx="1165225" cy="547687"/>
          </a:xfrm>
          <a:custGeom>
            <a:avLst/>
            <a:gdLst>
              <a:gd name="T0" fmla="*/ 0 w 1470"/>
              <a:gd name="T1" fmla="*/ 0 h 691"/>
              <a:gd name="T2" fmla="*/ 2147483647 w 1470"/>
              <a:gd name="T3" fmla="*/ 0 h 691"/>
              <a:gd name="T4" fmla="*/ 2147483647 w 1470"/>
              <a:gd name="T5" fmla="*/ 2147483647 h 691"/>
              <a:gd name="T6" fmla="*/ 0 60000 65536"/>
              <a:gd name="T7" fmla="*/ 0 60000 65536"/>
              <a:gd name="T8" fmla="*/ 0 60000 65536"/>
              <a:gd name="T9" fmla="*/ 0 w 1470"/>
              <a:gd name="T10" fmla="*/ 0 h 691"/>
              <a:gd name="T11" fmla="*/ 1470 w 1470"/>
              <a:gd name="T12" fmla="*/ 691 h 6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0" h="691">
                <a:moveTo>
                  <a:pt x="0" y="0"/>
                </a:moveTo>
                <a:lnTo>
                  <a:pt x="1470" y="0"/>
                </a:lnTo>
                <a:lnTo>
                  <a:pt x="1470" y="69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1" name="Rectangle 13"/>
          <p:cNvSpPr>
            <a:spLocks noChangeArrowheads="1"/>
          </p:cNvSpPr>
          <p:nvPr/>
        </p:nvSpPr>
        <p:spPr bwMode="auto">
          <a:xfrm>
            <a:off x="5316538" y="3121025"/>
            <a:ext cx="123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32" name="Rectangle 14"/>
          <p:cNvSpPr>
            <a:spLocks noChangeArrowheads="1"/>
          </p:cNvSpPr>
          <p:nvPr/>
        </p:nvSpPr>
        <p:spPr bwMode="auto">
          <a:xfrm>
            <a:off x="5172075" y="2786063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6333" name="Line 15"/>
          <p:cNvSpPr>
            <a:spLocks noChangeShapeType="1"/>
          </p:cNvSpPr>
          <p:nvPr/>
        </p:nvSpPr>
        <p:spPr bwMode="auto">
          <a:xfrm>
            <a:off x="6165850" y="3998913"/>
            <a:ext cx="2286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4" name="Freeform 16"/>
          <p:cNvSpPr>
            <a:spLocks/>
          </p:cNvSpPr>
          <p:nvPr/>
        </p:nvSpPr>
        <p:spPr bwMode="auto">
          <a:xfrm>
            <a:off x="5021263" y="3541713"/>
            <a:ext cx="1373187" cy="685800"/>
          </a:xfrm>
          <a:custGeom>
            <a:avLst/>
            <a:gdLst>
              <a:gd name="T0" fmla="*/ 0 w 1729"/>
              <a:gd name="T1" fmla="*/ 0 h 864"/>
              <a:gd name="T2" fmla="*/ 0 w 1729"/>
              <a:gd name="T3" fmla="*/ 2147483647 h 864"/>
              <a:gd name="T4" fmla="*/ 2147483647 w 1729"/>
              <a:gd name="T5" fmla="*/ 2147483647 h 864"/>
              <a:gd name="T6" fmla="*/ 0 60000 65536"/>
              <a:gd name="T7" fmla="*/ 0 60000 65536"/>
              <a:gd name="T8" fmla="*/ 0 60000 65536"/>
              <a:gd name="T9" fmla="*/ 0 w 1729"/>
              <a:gd name="T10" fmla="*/ 0 h 864"/>
              <a:gd name="T11" fmla="*/ 1729 w 1729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9" h="864">
                <a:moveTo>
                  <a:pt x="0" y="0"/>
                </a:moveTo>
                <a:lnTo>
                  <a:pt x="0" y="864"/>
                </a:lnTo>
                <a:lnTo>
                  <a:pt x="1729" y="86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5" name="Rectangle 17"/>
          <p:cNvSpPr>
            <a:spLocks noChangeArrowheads="1"/>
          </p:cNvSpPr>
          <p:nvPr/>
        </p:nvSpPr>
        <p:spPr bwMode="auto">
          <a:xfrm>
            <a:off x="5316538" y="2890838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56336" name="Freeform 18"/>
          <p:cNvSpPr>
            <a:spLocks/>
          </p:cNvSpPr>
          <p:nvPr/>
        </p:nvSpPr>
        <p:spPr bwMode="auto">
          <a:xfrm>
            <a:off x="3305175" y="2608263"/>
            <a:ext cx="85725" cy="414337"/>
          </a:xfrm>
          <a:custGeom>
            <a:avLst/>
            <a:gdLst>
              <a:gd name="T0" fmla="*/ 2147483647 w 108"/>
              <a:gd name="T1" fmla="*/ 0 h 523"/>
              <a:gd name="T2" fmla="*/ 2147483647 w 108"/>
              <a:gd name="T3" fmla="*/ 2147483647 h 523"/>
              <a:gd name="T4" fmla="*/ 2147483647 w 108"/>
              <a:gd name="T5" fmla="*/ 2147483647 h 523"/>
              <a:gd name="T6" fmla="*/ 2147483647 w 108"/>
              <a:gd name="T7" fmla="*/ 2147483647 h 523"/>
              <a:gd name="T8" fmla="*/ 2147483647 w 108"/>
              <a:gd name="T9" fmla="*/ 2147483647 h 523"/>
              <a:gd name="T10" fmla="*/ 2147483647 w 108"/>
              <a:gd name="T11" fmla="*/ 2147483647 h 523"/>
              <a:gd name="T12" fmla="*/ 2147483647 w 108"/>
              <a:gd name="T13" fmla="*/ 2147483647 h 523"/>
              <a:gd name="T14" fmla="*/ 2147483647 w 108"/>
              <a:gd name="T15" fmla="*/ 2147483647 h 523"/>
              <a:gd name="T16" fmla="*/ 2147483647 w 108"/>
              <a:gd name="T17" fmla="*/ 2147483647 h 523"/>
              <a:gd name="T18" fmla="*/ 2147483647 w 108"/>
              <a:gd name="T19" fmla="*/ 2147483647 h 523"/>
              <a:gd name="T20" fmla="*/ 2147483647 w 108"/>
              <a:gd name="T21" fmla="*/ 2147483647 h 523"/>
              <a:gd name="T22" fmla="*/ 2147483647 w 108"/>
              <a:gd name="T23" fmla="*/ 2147483647 h 523"/>
              <a:gd name="T24" fmla="*/ 2147483647 w 108"/>
              <a:gd name="T25" fmla="*/ 2147483647 h 523"/>
              <a:gd name="T26" fmla="*/ 2147483647 w 108"/>
              <a:gd name="T27" fmla="*/ 2147483647 h 523"/>
              <a:gd name="T28" fmla="*/ 2147483647 w 108"/>
              <a:gd name="T29" fmla="*/ 2147483647 h 523"/>
              <a:gd name="T30" fmla="*/ 2147483647 w 108"/>
              <a:gd name="T31" fmla="*/ 2147483647 h 523"/>
              <a:gd name="T32" fmla="*/ 2147483647 w 108"/>
              <a:gd name="T33" fmla="*/ 2147483647 h 523"/>
              <a:gd name="T34" fmla="*/ 2147483647 w 108"/>
              <a:gd name="T35" fmla="*/ 2147483647 h 523"/>
              <a:gd name="T36" fmla="*/ 2147483647 w 108"/>
              <a:gd name="T37" fmla="*/ 2147483647 h 523"/>
              <a:gd name="T38" fmla="*/ 2147483647 w 108"/>
              <a:gd name="T39" fmla="*/ 2147483647 h 523"/>
              <a:gd name="T40" fmla="*/ 2147483647 w 108"/>
              <a:gd name="T41" fmla="*/ 2147483647 h 523"/>
              <a:gd name="T42" fmla="*/ 2147483647 w 108"/>
              <a:gd name="T43" fmla="*/ 2147483647 h 523"/>
              <a:gd name="T44" fmla="*/ 2147483647 w 108"/>
              <a:gd name="T45" fmla="*/ 2147483647 h 523"/>
              <a:gd name="T46" fmla="*/ 2147483647 w 108"/>
              <a:gd name="T47" fmla="*/ 2147483647 h 523"/>
              <a:gd name="T48" fmla="*/ 2147483647 w 108"/>
              <a:gd name="T49" fmla="*/ 2147483647 h 523"/>
              <a:gd name="T50" fmla="*/ 2147483647 w 108"/>
              <a:gd name="T51" fmla="*/ 2147483647 h 523"/>
              <a:gd name="T52" fmla="*/ 2147483647 w 108"/>
              <a:gd name="T53" fmla="*/ 2147483647 h 523"/>
              <a:gd name="T54" fmla="*/ 2147483647 w 108"/>
              <a:gd name="T55" fmla="*/ 2147483647 h 523"/>
              <a:gd name="T56" fmla="*/ 2147483647 w 108"/>
              <a:gd name="T57" fmla="*/ 2147483647 h 523"/>
              <a:gd name="T58" fmla="*/ 2147483647 w 108"/>
              <a:gd name="T59" fmla="*/ 2147483647 h 523"/>
              <a:gd name="T60" fmla="*/ 2147483647 w 108"/>
              <a:gd name="T61" fmla="*/ 2147483647 h 523"/>
              <a:gd name="T62" fmla="*/ 2147483647 w 108"/>
              <a:gd name="T63" fmla="*/ 2147483647 h 523"/>
              <a:gd name="T64" fmla="*/ 0 w 108"/>
              <a:gd name="T65" fmla="*/ 2147483647 h 5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08"/>
              <a:gd name="T100" fmla="*/ 0 h 523"/>
              <a:gd name="T101" fmla="*/ 108 w 108"/>
              <a:gd name="T102" fmla="*/ 523 h 52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08" h="523">
                <a:moveTo>
                  <a:pt x="0" y="0"/>
                </a:moveTo>
                <a:lnTo>
                  <a:pt x="13" y="0"/>
                </a:lnTo>
                <a:lnTo>
                  <a:pt x="23" y="3"/>
                </a:lnTo>
                <a:lnTo>
                  <a:pt x="33" y="6"/>
                </a:lnTo>
                <a:lnTo>
                  <a:pt x="40" y="10"/>
                </a:lnTo>
                <a:lnTo>
                  <a:pt x="46" y="17"/>
                </a:lnTo>
                <a:lnTo>
                  <a:pt x="52" y="23"/>
                </a:lnTo>
                <a:lnTo>
                  <a:pt x="55" y="32"/>
                </a:lnTo>
                <a:lnTo>
                  <a:pt x="58" y="40"/>
                </a:lnTo>
                <a:lnTo>
                  <a:pt x="59" y="50"/>
                </a:lnTo>
                <a:lnTo>
                  <a:pt x="61" y="61"/>
                </a:lnTo>
                <a:lnTo>
                  <a:pt x="61" y="71"/>
                </a:lnTo>
                <a:lnTo>
                  <a:pt x="59" y="82"/>
                </a:lnTo>
                <a:lnTo>
                  <a:pt x="59" y="94"/>
                </a:lnTo>
                <a:lnTo>
                  <a:pt x="58" y="105"/>
                </a:lnTo>
                <a:lnTo>
                  <a:pt x="56" y="118"/>
                </a:lnTo>
                <a:lnTo>
                  <a:pt x="55" y="130"/>
                </a:lnTo>
                <a:lnTo>
                  <a:pt x="53" y="143"/>
                </a:lnTo>
                <a:lnTo>
                  <a:pt x="50" y="154"/>
                </a:lnTo>
                <a:lnTo>
                  <a:pt x="50" y="167"/>
                </a:lnTo>
                <a:lnTo>
                  <a:pt x="49" y="179"/>
                </a:lnTo>
                <a:lnTo>
                  <a:pt x="49" y="190"/>
                </a:lnTo>
                <a:lnTo>
                  <a:pt x="49" y="200"/>
                </a:lnTo>
                <a:lnTo>
                  <a:pt x="49" y="210"/>
                </a:lnTo>
                <a:lnTo>
                  <a:pt x="50" y="220"/>
                </a:lnTo>
                <a:lnTo>
                  <a:pt x="53" y="229"/>
                </a:lnTo>
                <a:lnTo>
                  <a:pt x="58" y="236"/>
                </a:lnTo>
                <a:lnTo>
                  <a:pt x="62" y="243"/>
                </a:lnTo>
                <a:lnTo>
                  <a:pt x="68" y="249"/>
                </a:lnTo>
                <a:lnTo>
                  <a:pt x="76" y="255"/>
                </a:lnTo>
                <a:lnTo>
                  <a:pt x="85" y="258"/>
                </a:lnTo>
                <a:lnTo>
                  <a:pt x="95" y="261"/>
                </a:lnTo>
                <a:lnTo>
                  <a:pt x="108" y="261"/>
                </a:lnTo>
                <a:lnTo>
                  <a:pt x="95" y="262"/>
                </a:lnTo>
                <a:lnTo>
                  <a:pt x="85" y="263"/>
                </a:lnTo>
                <a:lnTo>
                  <a:pt x="76" y="266"/>
                </a:lnTo>
                <a:lnTo>
                  <a:pt x="68" y="272"/>
                </a:lnTo>
                <a:lnTo>
                  <a:pt x="62" y="278"/>
                </a:lnTo>
                <a:lnTo>
                  <a:pt x="58" y="285"/>
                </a:lnTo>
                <a:lnTo>
                  <a:pt x="53" y="292"/>
                </a:lnTo>
                <a:lnTo>
                  <a:pt x="50" y="301"/>
                </a:lnTo>
                <a:lnTo>
                  <a:pt x="49" y="311"/>
                </a:lnTo>
                <a:lnTo>
                  <a:pt x="49" y="321"/>
                </a:lnTo>
                <a:lnTo>
                  <a:pt x="49" y="333"/>
                </a:lnTo>
                <a:lnTo>
                  <a:pt x="49" y="343"/>
                </a:lnTo>
                <a:lnTo>
                  <a:pt x="50" y="354"/>
                </a:lnTo>
                <a:lnTo>
                  <a:pt x="50" y="367"/>
                </a:lnTo>
                <a:lnTo>
                  <a:pt x="53" y="379"/>
                </a:lnTo>
                <a:lnTo>
                  <a:pt x="55" y="392"/>
                </a:lnTo>
                <a:lnTo>
                  <a:pt x="56" y="403"/>
                </a:lnTo>
                <a:lnTo>
                  <a:pt x="58" y="416"/>
                </a:lnTo>
                <a:lnTo>
                  <a:pt x="59" y="428"/>
                </a:lnTo>
                <a:lnTo>
                  <a:pt x="59" y="439"/>
                </a:lnTo>
                <a:lnTo>
                  <a:pt x="61" y="451"/>
                </a:lnTo>
                <a:lnTo>
                  <a:pt x="61" y="461"/>
                </a:lnTo>
                <a:lnTo>
                  <a:pt x="59" y="472"/>
                </a:lnTo>
                <a:lnTo>
                  <a:pt x="58" y="481"/>
                </a:lnTo>
                <a:lnTo>
                  <a:pt x="55" y="489"/>
                </a:lnTo>
                <a:lnTo>
                  <a:pt x="52" y="498"/>
                </a:lnTo>
                <a:lnTo>
                  <a:pt x="46" y="505"/>
                </a:lnTo>
                <a:lnTo>
                  <a:pt x="40" y="511"/>
                </a:lnTo>
                <a:lnTo>
                  <a:pt x="33" y="515"/>
                </a:lnTo>
                <a:lnTo>
                  <a:pt x="23" y="520"/>
                </a:lnTo>
                <a:lnTo>
                  <a:pt x="13" y="521"/>
                </a:lnTo>
                <a:lnTo>
                  <a:pt x="0" y="523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7" name="Freeform 19"/>
          <p:cNvSpPr>
            <a:spLocks/>
          </p:cNvSpPr>
          <p:nvPr/>
        </p:nvSpPr>
        <p:spPr bwMode="auto">
          <a:xfrm>
            <a:off x="3305175" y="3203575"/>
            <a:ext cx="85725" cy="414338"/>
          </a:xfrm>
          <a:custGeom>
            <a:avLst/>
            <a:gdLst>
              <a:gd name="T0" fmla="*/ 2147483647 w 108"/>
              <a:gd name="T1" fmla="*/ 2147483647 h 523"/>
              <a:gd name="T2" fmla="*/ 2147483647 w 108"/>
              <a:gd name="T3" fmla="*/ 2147483647 h 523"/>
              <a:gd name="T4" fmla="*/ 2147483647 w 108"/>
              <a:gd name="T5" fmla="*/ 2147483647 h 523"/>
              <a:gd name="T6" fmla="*/ 2147483647 w 108"/>
              <a:gd name="T7" fmla="*/ 2147483647 h 523"/>
              <a:gd name="T8" fmla="*/ 2147483647 w 108"/>
              <a:gd name="T9" fmla="*/ 2147483647 h 523"/>
              <a:gd name="T10" fmla="*/ 2147483647 w 108"/>
              <a:gd name="T11" fmla="*/ 2147483647 h 523"/>
              <a:gd name="T12" fmla="*/ 2147483647 w 108"/>
              <a:gd name="T13" fmla="*/ 2147483647 h 523"/>
              <a:gd name="T14" fmla="*/ 2147483647 w 108"/>
              <a:gd name="T15" fmla="*/ 2147483647 h 523"/>
              <a:gd name="T16" fmla="*/ 2147483647 w 108"/>
              <a:gd name="T17" fmla="*/ 2147483647 h 523"/>
              <a:gd name="T18" fmla="*/ 2147483647 w 108"/>
              <a:gd name="T19" fmla="*/ 2147483647 h 523"/>
              <a:gd name="T20" fmla="*/ 2147483647 w 108"/>
              <a:gd name="T21" fmla="*/ 2147483647 h 523"/>
              <a:gd name="T22" fmla="*/ 2147483647 w 108"/>
              <a:gd name="T23" fmla="*/ 2147483647 h 523"/>
              <a:gd name="T24" fmla="*/ 2147483647 w 108"/>
              <a:gd name="T25" fmla="*/ 2147483647 h 523"/>
              <a:gd name="T26" fmla="*/ 2147483647 w 108"/>
              <a:gd name="T27" fmla="*/ 2147483647 h 523"/>
              <a:gd name="T28" fmla="*/ 2147483647 w 108"/>
              <a:gd name="T29" fmla="*/ 2147483647 h 523"/>
              <a:gd name="T30" fmla="*/ 2147483647 w 108"/>
              <a:gd name="T31" fmla="*/ 2147483647 h 523"/>
              <a:gd name="T32" fmla="*/ 2147483647 w 108"/>
              <a:gd name="T33" fmla="*/ 2147483647 h 523"/>
              <a:gd name="T34" fmla="*/ 2147483647 w 108"/>
              <a:gd name="T35" fmla="*/ 2147483647 h 523"/>
              <a:gd name="T36" fmla="*/ 2147483647 w 108"/>
              <a:gd name="T37" fmla="*/ 2147483647 h 523"/>
              <a:gd name="T38" fmla="*/ 2147483647 w 108"/>
              <a:gd name="T39" fmla="*/ 2147483647 h 523"/>
              <a:gd name="T40" fmla="*/ 2147483647 w 108"/>
              <a:gd name="T41" fmla="*/ 2147483647 h 523"/>
              <a:gd name="T42" fmla="*/ 2147483647 w 108"/>
              <a:gd name="T43" fmla="*/ 2147483647 h 523"/>
              <a:gd name="T44" fmla="*/ 2147483647 w 108"/>
              <a:gd name="T45" fmla="*/ 2147483647 h 523"/>
              <a:gd name="T46" fmla="*/ 2147483647 w 108"/>
              <a:gd name="T47" fmla="*/ 2147483647 h 523"/>
              <a:gd name="T48" fmla="*/ 2147483647 w 108"/>
              <a:gd name="T49" fmla="*/ 2147483647 h 523"/>
              <a:gd name="T50" fmla="*/ 2147483647 w 108"/>
              <a:gd name="T51" fmla="*/ 2147483647 h 523"/>
              <a:gd name="T52" fmla="*/ 2147483647 w 108"/>
              <a:gd name="T53" fmla="*/ 2147483647 h 523"/>
              <a:gd name="T54" fmla="*/ 2147483647 w 108"/>
              <a:gd name="T55" fmla="*/ 2147483647 h 523"/>
              <a:gd name="T56" fmla="*/ 2147483647 w 108"/>
              <a:gd name="T57" fmla="*/ 2147483647 h 523"/>
              <a:gd name="T58" fmla="*/ 2147483647 w 108"/>
              <a:gd name="T59" fmla="*/ 2147483647 h 523"/>
              <a:gd name="T60" fmla="*/ 2147483647 w 108"/>
              <a:gd name="T61" fmla="*/ 2147483647 h 523"/>
              <a:gd name="T62" fmla="*/ 2147483647 w 108"/>
              <a:gd name="T63" fmla="*/ 2147483647 h 523"/>
              <a:gd name="T64" fmla="*/ 0 w 108"/>
              <a:gd name="T65" fmla="*/ 2147483647 h 5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08"/>
              <a:gd name="T100" fmla="*/ 0 h 523"/>
              <a:gd name="T101" fmla="*/ 108 w 108"/>
              <a:gd name="T102" fmla="*/ 523 h 52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08" h="523">
                <a:moveTo>
                  <a:pt x="0" y="0"/>
                </a:moveTo>
                <a:lnTo>
                  <a:pt x="13" y="2"/>
                </a:lnTo>
                <a:lnTo>
                  <a:pt x="23" y="3"/>
                </a:lnTo>
                <a:lnTo>
                  <a:pt x="33" y="8"/>
                </a:lnTo>
                <a:lnTo>
                  <a:pt x="40" y="12"/>
                </a:lnTo>
                <a:lnTo>
                  <a:pt x="46" y="18"/>
                </a:lnTo>
                <a:lnTo>
                  <a:pt x="52" y="25"/>
                </a:lnTo>
                <a:lnTo>
                  <a:pt x="55" y="32"/>
                </a:lnTo>
                <a:lnTo>
                  <a:pt x="58" y="41"/>
                </a:lnTo>
                <a:lnTo>
                  <a:pt x="59" y="51"/>
                </a:lnTo>
                <a:lnTo>
                  <a:pt x="61" y="61"/>
                </a:lnTo>
                <a:lnTo>
                  <a:pt x="61" y="72"/>
                </a:lnTo>
                <a:lnTo>
                  <a:pt x="59" y="82"/>
                </a:lnTo>
                <a:lnTo>
                  <a:pt x="59" y="95"/>
                </a:lnTo>
                <a:lnTo>
                  <a:pt x="58" y="107"/>
                </a:lnTo>
                <a:lnTo>
                  <a:pt x="56" y="118"/>
                </a:lnTo>
                <a:lnTo>
                  <a:pt x="55" y="131"/>
                </a:lnTo>
                <a:lnTo>
                  <a:pt x="53" y="143"/>
                </a:lnTo>
                <a:lnTo>
                  <a:pt x="50" y="156"/>
                </a:lnTo>
                <a:lnTo>
                  <a:pt x="50" y="167"/>
                </a:lnTo>
                <a:lnTo>
                  <a:pt x="49" y="179"/>
                </a:lnTo>
                <a:lnTo>
                  <a:pt x="49" y="190"/>
                </a:lnTo>
                <a:lnTo>
                  <a:pt x="49" y="202"/>
                </a:lnTo>
                <a:lnTo>
                  <a:pt x="49" y="212"/>
                </a:lnTo>
                <a:lnTo>
                  <a:pt x="50" y="221"/>
                </a:lnTo>
                <a:lnTo>
                  <a:pt x="53" y="229"/>
                </a:lnTo>
                <a:lnTo>
                  <a:pt x="58" y="238"/>
                </a:lnTo>
                <a:lnTo>
                  <a:pt x="62" y="245"/>
                </a:lnTo>
                <a:lnTo>
                  <a:pt x="68" y="251"/>
                </a:lnTo>
                <a:lnTo>
                  <a:pt x="76" y="255"/>
                </a:lnTo>
                <a:lnTo>
                  <a:pt x="85" y="259"/>
                </a:lnTo>
                <a:lnTo>
                  <a:pt x="95" y="261"/>
                </a:lnTo>
                <a:lnTo>
                  <a:pt x="108" y="262"/>
                </a:lnTo>
                <a:lnTo>
                  <a:pt x="95" y="262"/>
                </a:lnTo>
                <a:lnTo>
                  <a:pt x="85" y="265"/>
                </a:lnTo>
                <a:lnTo>
                  <a:pt x="76" y="268"/>
                </a:lnTo>
                <a:lnTo>
                  <a:pt x="68" y="272"/>
                </a:lnTo>
                <a:lnTo>
                  <a:pt x="62" y="278"/>
                </a:lnTo>
                <a:lnTo>
                  <a:pt x="58" y="285"/>
                </a:lnTo>
                <a:lnTo>
                  <a:pt x="53" y="294"/>
                </a:lnTo>
                <a:lnTo>
                  <a:pt x="50" y="303"/>
                </a:lnTo>
                <a:lnTo>
                  <a:pt x="49" y="313"/>
                </a:lnTo>
                <a:lnTo>
                  <a:pt x="49" y="323"/>
                </a:lnTo>
                <a:lnTo>
                  <a:pt x="49" y="333"/>
                </a:lnTo>
                <a:lnTo>
                  <a:pt x="49" y="344"/>
                </a:lnTo>
                <a:lnTo>
                  <a:pt x="50" y="356"/>
                </a:lnTo>
                <a:lnTo>
                  <a:pt x="50" y="367"/>
                </a:lnTo>
                <a:lnTo>
                  <a:pt x="53" y="380"/>
                </a:lnTo>
                <a:lnTo>
                  <a:pt x="55" y="392"/>
                </a:lnTo>
                <a:lnTo>
                  <a:pt x="56" y="405"/>
                </a:lnTo>
                <a:lnTo>
                  <a:pt x="58" y="416"/>
                </a:lnTo>
                <a:lnTo>
                  <a:pt x="59" y="428"/>
                </a:lnTo>
                <a:lnTo>
                  <a:pt x="59" y="441"/>
                </a:lnTo>
                <a:lnTo>
                  <a:pt x="61" y="451"/>
                </a:lnTo>
                <a:lnTo>
                  <a:pt x="61" y="462"/>
                </a:lnTo>
                <a:lnTo>
                  <a:pt x="59" y="472"/>
                </a:lnTo>
                <a:lnTo>
                  <a:pt x="58" y="483"/>
                </a:lnTo>
                <a:lnTo>
                  <a:pt x="55" y="491"/>
                </a:lnTo>
                <a:lnTo>
                  <a:pt x="52" y="498"/>
                </a:lnTo>
                <a:lnTo>
                  <a:pt x="46" y="506"/>
                </a:lnTo>
                <a:lnTo>
                  <a:pt x="40" y="511"/>
                </a:lnTo>
                <a:lnTo>
                  <a:pt x="33" y="517"/>
                </a:lnTo>
                <a:lnTo>
                  <a:pt x="23" y="520"/>
                </a:lnTo>
                <a:lnTo>
                  <a:pt x="13" y="523"/>
                </a:lnTo>
                <a:lnTo>
                  <a:pt x="0" y="523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8" name="Rectangle 20"/>
          <p:cNvSpPr>
            <a:spLocks noChangeArrowheads="1"/>
          </p:cNvSpPr>
          <p:nvPr/>
        </p:nvSpPr>
        <p:spPr bwMode="auto">
          <a:xfrm>
            <a:off x="2147888" y="5380038"/>
            <a:ext cx="14192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Helvetica" charset="0"/>
              </a:rPr>
              <a:t>(a) Truth table </a:t>
            </a:r>
            <a:endParaRPr lang="en-US"/>
          </a:p>
        </p:txBody>
      </p:sp>
      <p:sp>
        <p:nvSpPr>
          <p:cNvPr id="56339" name="Line 21"/>
          <p:cNvSpPr>
            <a:spLocks noChangeShapeType="1"/>
          </p:cNvSpPr>
          <p:nvPr/>
        </p:nvSpPr>
        <p:spPr bwMode="auto">
          <a:xfrm flipH="1">
            <a:off x="1843088" y="2444750"/>
            <a:ext cx="14636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40" name="Line 22"/>
          <p:cNvSpPr>
            <a:spLocks noChangeShapeType="1"/>
          </p:cNvSpPr>
          <p:nvPr/>
        </p:nvSpPr>
        <p:spPr bwMode="auto">
          <a:xfrm flipV="1">
            <a:off x="2825750" y="2125663"/>
            <a:ext cx="1588" cy="29924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41" name="Rectangle 23"/>
          <p:cNvSpPr>
            <a:spLocks noChangeArrowheads="1"/>
          </p:cNvSpPr>
          <p:nvPr/>
        </p:nvSpPr>
        <p:spPr bwMode="auto">
          <a:xfrm>
            <a:off x="5451475" y="5337175"/>
            <a:ext cx="9953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Helvetica" charset="0"/>
              </a:rPr>
              <a:t>(b) Circuit </a:t>
            </a:r>
            <a:endParaRPr lang="en-US"/>
          </a:p>
        </p:txBody>
      </p:sp>
      <p:sp>
        <p:nvSpPr>
          <p:cNvPr id="56342" name="Rectangle 24"/>
          <p:cNvSpPr>
            <a:spLocks noChangeArrowheads="1"/>
          </p:cNvSpPr>
          <p:nvPr/>
        </p:nvSpPr>
        <p:spPr bwMode="auto">
          <a:xfrm>
            <a:off x="2236788" y="255587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6343" name="Rectangle 25"/>
          <p:cNvSpPr>
            <a:spLocks noChangeArrowheads="1"/>
          </p:cNvSpPr>
          <p:nvPr/>
        </p:nvSpPr>
        <p:spPr bwMode="auto">
          <a:xfrm>
            <a:off x="2541588" y="255587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6344" name="Rectangle 26"/>
          <p:cNvSpPr>
            <a:spLocks noChangeArrowheads="1"/>
          </p:cNvSpPr>
          <p:nvPr/>
        </p:nvSpPr>
        <p:spPr bwMode="auto">
          <a:xfrm>
            <a:off x="2236788" y="28575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6345" name="Rectangle 27"/>
          <p:cNvSpPr>
            <a:spLocks noChangeArrowheads="1"/>
          </p:cNvSpPr>
          <p:nvPr/>
        </p:nvSpPr>
        <p:spPr bwMode="auto">
          <a:xfrm>
            <a:off x="2541588" y="28575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46" name="Rectangle 28"/>
          <p:cNvSpPr>
            <a:spLocks noChangeArrowheads="1"/>
          </p:cNvSpPr>
          <p:nvPr/>
        </p:nvSpPr>
        <p:spPr bwMode="auto">
          <a:xfrm>
            <a:off x="2236788" y="31575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47" name="Rectangle 29"/>
          <p:cNvSpPr>
            <a:spLocks noChangeArrowheads="1"/>
          </p:cNvSpPr>
          <p:nvPr/>
        </p:nvSpPr>
        <p:spPr bwMode="auto">
          <a:xfrm>
            <a:off x="2541588" y="31575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6348" name="Rectangle 30"/>
          <p:cNvSpPr>
            <a:spLocks noChangeArrowheads="1"/>
          </p:cNvSpPr>
          <p:nvPr/>
        </p:nvSpPr>
        <p:spPr bwMode="auto">
          <a:xfrm>
            <a:off x="2236788" y="34591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49" name="Rectangle 31"/>
          <p:cNvSpPr>
            <a:spLocks noChangeArrowheads="1"/>
          </p:cNvSpPr>
          <p:nvPr/>
        </p:nvSpPr>
        <p:spPr bwMode="auto">
          <a:xfrm>
            <a:off x="2541588" y="34591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50" name="Rectangle 32"/>
          <p:cNvSpPr>
            <a:spLocks noChangeArrowheads="1"/>
          </p:cNvSpPr>
          <p:nvPr/>
        </p:nvSpPr>
        <p:spPr bwMode="auto">
          <a:xfrm>
            <a:off x="3057525" y="255587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6351" name="Rectangle 33"/>
          <p:cNvSpPr>
            <a:spLocks noChangeArrowheads="1"/>
          </p:cNvSpPr>
          <p:nvPr/>
        </p:nvSpPr>
        <p:spPr bwMode="auto">
          <a:xfrm>
            <a:off x="3057525" y="28575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52" name="Rectangle 34"/>
          <p:cNvSpPr>
            <a:spLocks noChangeArrowheads="1"/>
          </p:cNvSpPr>
          <p:nvPr/>
        </p:nvSpPr>
        <p:spPr bwMode="auto">
          <a:xfrm>
            <a:off x="3057525" y="31575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53" name="Rectangle 35"/>
          <p:cNvSpPr>
            <a:spLocks noChangeArrowheads="1"/>
          </p:cNvSpPr>
          <p:nvPr/>
        </p:nvSpPr>
        <p:spPr bwMode="auto">
          <a:xfrm>
            <a:off x="3057525" y="34591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6354" name="Rectangle 36"/>
          <p:cNvSpPr>
            <a:spLocks noChangeArrowheads="1"/>
          </p:cNvSpPr>
          <p:nvPr/>
        </p:nvSpPr>
        <p:spPr bwMode="auto">
          <a:xfrm>
            <a:off x="2236788" y="37607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6355" name="Rectangle 37"/>
          <p:cNvSpPr>
            <a:spLocks noChangeArrowheads="1"/>
          </p:cNvSpPr>
          <p:nvPr/>
        </p:nvSpPr>
        <p:spPr bwMode="auto">
          <a:xfrm>
            <a:off x="2541588" y="37607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6356" name="Rectangle 38"/>
          <p:cNvSpPr>
            <a:spLocks noChangeArrowheads="1"/>
          </p:cNvSpPr>
          <p:nvPr/>
        </p:nvSpPr>
        <p:spPr bwMode="auto">
          <a:xfrm>
            <a:off x="2236788" y="40608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6357" name="Rectangle 39"/>
          <p:cNvSpPr>
            <a:spLocks noChangeArrowheads="1"/>
          </p:cNvSpPr>
          <p:nvPr/>
        </p:nvSpPr>
        <p:spPr bwMode="auto">
          <a:xfrm>
            <a:off x="2541588" y="40608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58" name="Rectangle 40"/>
          <p:cNvSpPr>
            <a:spLocks noChangeArrowheads="1"/>
          </p:cNvSpPr>
          <p:nvPr/>
        </p:nvSpPr>
        <p:spPr bwMode="auto">
          <a:xfrm>
            <a:off x="2236788" y="43608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59" name="Rectangle 41"/>
          <p:cNvSpPr>
            <a:spLocks noChangeArrowheads="1"/>
          </p:cNvSpPr>
          <p:nvPr/>
        </p:nvSpPr>
        <p:spPr bwMode="auto">
          <a:xfrm>
            <a:off x="2541588" y="43608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6360" name="Rectangle 42"/>
          <p:cNvSpPr>
            <a:spLocks noChangeArrowheads="1"/>
          </p:cNvSpPr>
          <p:nvPr/>
        </p:nvSpPr>
        <p:spPr bwMode="auto">
          <a:xfrm>
            <a:off x="2236788" y="46624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61" name="Rectangle 43"/>
          <p:cNvSpPr>
            <a:spLocks noChangeArrowheads="1"/>
          </p:cNvSpPr>
          <p:nvPr/>
        </p:nvSpPr>
        <p:spPr bwMode="auto">
          <a:xfrm>
            <a:off x="2541588" y="46624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62" name="Rectangle 44"/>
          <p:cNvSpPr>
            <a:spLocks noChangeArrowheads="1"/>
          </p:cNvSpPr>
          <p:nvPr/>
        </p:nvSpPr>
        <p:spPr bwMode="auto">
          <a:xfrm>
            <a:off x="3057525" y="37607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63" name="Rectangle 45"/>
          <p:cNvSpPr>
            <a:spLocks noChangeArrowheads="1"/>
          </p:cNvSpPr>
          <p:nvPr/>
        </p:nvSpPr>
        <p:spPr bwMode="auto">
          <a:xfrm>
            <a:off x="3057525" y="40608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6364" name="Rectangle 46"/>
          <p:cNvSpPr>
            <a:spLocks noChangeArrowheads="1"/>
          </p:cNvSpPr>
          <p:nvPr/>
        </p:nvSpPr>
        <p:spPr bwMode="auto">
          <a:xfrm>
            <a:off x="3057525" y="43608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6365" name="Rectangle 47"/>
          <p:cNvSpPr>
            <a:spLocks noChangeArrowheads="1"/>
          </p:cNvSpPr>
          <p:nvPr/>
        </p:nvSpPr>
        <p:spPr bwMode="auto">
          <a:xfrm>
            <a:off x="3057525" y="46624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66" name="Rectangle 48"/>
          <p:cNvSpPr>
            <a:spLocks noChangeArrowheads="1"/>
          </p:cNvSpPr>
          <p:nvPr/>
        </p:nvSpPr>
        <p:spPr bwMode="auto">
          <a:xfrm>
            <a:off x="1852613" y="210978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6367" name="Rectangle 49"/>
          <p:cNvSpPr>
            <a:spLocks noChangeArrowheads="1"/>
          </p:cNvSpPr>
          <p:nvPr/>
        </p:nvSpPr>
        <p:spPr bwMode="auto">
          <a:xfrm>
            <a:off x="1998663" y="221456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68" name="Rectangle 50"/>
          <p:cNvSpPr>
            <a:spLocks noChangeArrowheads="1"/>
          </p:cNvSpPr>
          <p:nvPr/>
        </p:nvSpPr>
        <p:spPr bwMode="auto">
          <a:xfrm>
            <a:off x="2163763" y="210978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6369" name="Rectangle 51"/>
          <p:cNvSpPr>
            <a:spLocks noChangeArrowheads="1"/>
          </p:cNvSpPr>
          <p:nvPr/>
        </p:nvSpPr>
        <p:spPr bwMode="auto">
          <a:xfrm>
            <a:off x="2309813" y="221456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56370" name="Rectangle 52"/>
          <p:cNvSpPr>
            <a:spLocks noChangeArrowheads="1"/>
          </p:cNvSpPr>
          <p:nvPr/>
        </p:nvSpPr>
        <p:spPr bwMode="auto">
          <a:xfrm>
            <a:off x="2468563" y="210978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6371" name="Rectangle 53"/>
          <p:cNvSpPr>
            <a:spLocks noChangeArrowheads="1"/>
          </p:cNvSpPr>
          <p:nvPr/>
        </p:nvSpPr>
        <p:spPr bwMode="auto">
          <a:xfrm>
            <a:off x="2613025" y="221456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56372" name="Rectangle 54"/>
          <p:cNvSpPr>
            <a:spLocks noChangeArrowheads="1"/>
          </p:cNvSpPr>
          <p:nvPr/>
        </p:nvSpPr>
        <p:spPr bwMode="auto">
          <a:xfrm>
            <a:off x="3068638" y="2109788"/>
            <a:ext cx="107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56373" name="Rectangle 55"/>
          <p:cNvSpPr>
            <a:spLocks noChangeArrowheads="1"/>
          </p:cNvSpPr>
          <p:nvPr/>
        </p:nvSpPr>
        <p:spPr bwMode="auto">
          <a:xfrm>
            <a:off x="1925638" y="255587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6374" name="Rectangle 56"/>
          <p:cNvSpPr>
            <a:spLocks noChangeArrowheads="1"/>
          </p:cNvSpPr>
          <p:nvPr/>
        </p:nvSpPr>
        <p:spPr bwMode="auto">
          <a:xfrm>
            <a:off x="1925638" y="28575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6375" name="Rectangle 57"/>
          <p:cNvSpPr>
            <a:spLocks noChangeArrowheads="1"/>
          </p:cNvSpPr>
          <p:nvPr/>
        </p:nvSpPr>
        <p:spPr bwMode="auto">
          <a:xfrm>
            <a:off x="1925638" y="31575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6376" name="Rectangle 58"/>
          <p:cNvSpPr>
            <a:spLocks noChangeArrowheads="1"/>
          </p:cNvSpPr>
          <p:nvPr/>
        </p:nvSpPr>
        <p:spPr bwMode="auto">
          <a:xfrm>
            <a:off x="1925638" y="34591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6377" name="Rectangle 59"/>
          <p:cNvSpPr>
            <a:spLocks noChangeArrowheads="1"/>
          </p:cNvSpPr>
          <p:nvPr/>
        </p:nvSpPr>
        <p:spPr bwMode="auto">
          <a:xfrm>
            <a:off x="1925638" y="37607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78" name="Rectangle 60"/>
          <p:cNvSpPr>
            <a:spLocks noChangeArrowheads="1"/>
          </p:cNvSpPr>
          <p:nvPr/>
        </p:nvSpPr>
        <p:spPr bwMode="auto">
          <a:xfrm>
            <a:off x="1925638" y="40608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79" name="Rectangle 61"/>
          <p:cNvSpPr>
            <a:spLocks noChangeArrowheads="1"/>
          </p:cNvSpPr>
          <p:nvPr/>
        </p:nvSpPr>
        <p:spPr bwMode="auto">
          <a:xfrm>
            <a:off x="1925638" y="43608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80" name="Freeform 62"/>
          <p:cNvSpPr>
            <a:spLocks/>
          </p:cNvSpPr>
          <p:nvPr/>
        </p:nvSpPr>
        <p:spPr bwMode="auto">
          <a:xfrm>
            <a:off x="3305175" y="3803650"/>
            <a:ext cx="85725" cy="414338"/>
          </a:xfrm>
          <a:custGeom>
            <a:avLst/>
            <a:gdLst>
              <a:gd name="T0" fmla="*/ 2147483647 w 108"/>
              <a:gd name="T1" fmla="*/ 2147483647 h 522"/>
              <a:gd name="T2" fmla="*/ 2147483647 w 108"/>
              <a:gd name="T3" fmla="*/ 2147483647 h 522"/>
              <a:gd name="T4" fmla="*/ 2147483647 w 108"/>
              <a:gd name="T5" fmla="*/ 2147483647 h 522"/>
              <a:gd name="T6" fmla="*/ 2147483647 w 108"/>
              <a:gd name="T7" fmla="*/ 2147483647 h 522"/>
              <a:gd name="T8" fmla="*/ 2147483647 w 108"/>
              <a:gd name="T9" fmla="*/ 2147483647 h 522"/>
              <a:gd name="T10" fmla="*/ 2147483647 w 108"/>
              <a:gd name="T11" fmla="*/ 2147483647 h 522"/>
              <a:gd name="T12" fmla="*/ 2147483647 w 108"/>
              <a:gd name="T13" fmla="*/ 2147483647 h 522"/>
              <a:gd name="T14" fmla="*/ 2147483647 w 108"/>
              <a:gd name="T15" fmla="*/ 2147483647 h 522"/>
              <a:gd name="T16" fmla="*/ 2147483647 w 108"/>
              <a:gd name="T17" fmla="*/ 2147483647 h 522"/>
              <a:gd name="T18" fmla="*/ 2147483647 w 108"/>
              <a:gd name="T19" fmla="*/ 2147483647 h 522"/>
              <a:gd name="T20" fmla="*/ 2147483647 w 108"/>
              <a:gd name="T21" fmla="*/ 2147483647 h 522"/>
              <a:gd name="T22" fmla="*/ 2147483647 w 108"/>
              <a:gd name="T23" fmla="*/ 2147483647 h 522"/>
              <a:gd name="T24" fmla="*/ 2147483647 w 108"/>
              <a:gd name="T25" fmla="*/ 2147483647 h 522"/>
              <a:gd name="T26" fmla="*/ 2147483647 w 108"/>
              <a:gd name="T27" fmla="*/ 2147483647 h 522"/>
              <a:gd name="T28" fmla="*/ 2147483647 w 108"/>
              <a:gd name="T29" fmla="*/ 2147483647 h 522"/>
              <a:gd name="T30" fmla="*/ 2147483647 w 108"/>
              <a:gd name="T31" fmla="*/ 2147483647 h 522"/>
              <a:gd name="T32" fmla="*/ 2147483647 w 108"/>
              <a:gd name="T33" fmla="*/ 2147483647 h 522"/>
              <a:gd name="T34" fmla="*/ 2147483647 w 108"/>
              <a:gd name="T35" fmla="*/ 2147483647 h 522"/>
              <a:gd name="T36" fmla="*/ 2147483647 w 108"/>
              <a:gd name="T37" fmla="*/ 2147483647 h 522"/>
              <a:gd name="T38" fmla="*/ 2147483647 w 108"/>
              <a:gd name="T39" fmla="*/ 2147483647 h 522"/>
              <a:gd name="T40" fmla="*/ 2147483647 w 108"/>
              <a:gd name="T41" fmla="*/ 2147483647 h 522"/>
              <a:gd name="T42" fmla="*/ 2147483647 w 108"/>
              <a:gd name="T43" fmla="*/ 2147483647 h 522"/>
              <a:gd name="T44" fmla="*/ 2147483647 w 108"/>
              <a:gd name="T45" fmla="*/ 2147483647 h 522"/>
              <a:gd name="T46" fmla="*/ 2147483647 w 108"/>
              <a:gd name="T47" fmla="*/ 2147483647 h 522"/>
              <a:gd name="T48" fmla="*/ 2147483647 w 108"/>
              <a:gd name="T49" fmla="*/ 2147483647 h 522"/>
              <a:gd name="T50" fmla="*/ 2147483647 w 108"/>
              <a:gd name="T51" fmla="*/ 2147483647 h 522"/>
              <a:gd name="T52" fmla="*/ 2147483647 w 108"/>
              <a:gd name="T53" fmla="*/ 2147483647 h 522"/>
              <a:gd name="T54" fmla="*/ 2147483647 w 108"/>
              <a:gd name="T55" fmla="*/ 2147483647 h 522"/>
              <a:gd name="T56" fmla="*/ 2147483647 w 108"/>
              <a:gd name="T57" fmla="*/ 2147483647 h 522"/>
              <a:gd name="T58" fmla="*/ 2147483647 w 108"/>
              <a:gd name="T59" fmla="*/ 2147483647 h 522"/>
              <a:gd name="T60" fmla="*/ 2147483647 w 108"/>
              <a:gd name="T61" fmla="*/ 2147483647 h 522"/>
              <a:gd name="T62" fmla="*/ 2147483647 w 108"/>
              <a:gd name="T63" fmla="*/ 2147483647 h 522"/>
              <a:gd name="T64" fmla="*/ 0 w 108"/>
              <a:gd name="T65" fmla="*/ 2147483647 h 52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08"/>
              <a:gd name="T100" fmla="*/ 0 h 522"/>
              <a:gd name="T101" fmla="*/ 108 w 108"/>
              <a:gd name="T102" fmla="*/ 522 h 52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08" h="522">
                <a:moveTo>
                  <a:pt x="0" y="0"/>
                </a:moveTo>
                <a:lnTo>
                  <a:pt x="13" y="1"/>
                </a:lnTo>
                <a:lnTo>
                  <a:pt x="23" y="3"/>
                </a:lnTo>
                <a:lnTo>
                  <a:pt x="33" y="7"/>
                </a:lnTo>
                <a:lnTo>
                  <a:pt x="40" y="12"/>
                </a:lnTo>
                <a:lnTo>
                  <a:pt x="46" y="17"/>
                </a:lnTo>
                <a:lnTo>
                  <a:pt x="52" y="24"/>
                </a:lnTo>
                <a:lnTo>
                  <a:pt x="55" y="32"/>
                </a:lnTo>
                <a:lnTo>
                  <a:pt x="58" y="40"/>
                </a:lnTo>
                <a:lnTo>
                  <a:pt x="59" y="50"/>
                </a:lnTo>
                <a:lnTo>
                  <a:pt x="61" y="60"/>
                </a:lnTo>
                <a:lnTo>
                  <a:pt x="61" y="72"/>
                </a:lnTo>
                <a:lnTo>
                  <a:pt x="59" y="82"/>
                </a:lnTo>
                <a:lnTo>
                  <a:pt x="59" y="95"/>
                </a:lnTo>
                <a:lnTo>
                  <a:pt x="58" y="107"/>
                </a:lnTo>
                <a:lnTo>
                  <a:pt x="56" y="118"/>
                </a:lnTo>
                <a:lnTo>
                  <a:pt x="55" y="131"/>
                </a:lnTo>
                <a:lnTo>
                  <a:pt x="53" y="143"/>
                </a:lnTo>
                <a:lnTo>
                  <a:pt x="50" y="155"/>
                </a:lnTo>
                <a:lnTo>
                  <a:pt x="50" y="167"/>
                </a:lnTo>
                <a:lnTo>
                  <a:pt x="49" y="178"/>
                </a:lnTo>
                <a:lnTo>
                  <a:pt x="49" y="190"/>
                </a:lnTo>
                <a:lnTo>
                  <a:pt x="49" y="202"/>
                </a:lnTo>
                <a:lnTo>
                  <a:pt x="49" y="212"/>
                </a:lnTo>
                <a:lnTo>
                  <a:pt x="50" y="220"/>
                </a:lnTo>
                <a:lnTo>
                  <a:pt x="53" y="229"/>
                </a:lnTo>
                <a:lnTo>
                  <a:pt x="58" y="238"/>
                </a:lnTo>
                <a:lnTo>
                  <a:pt x="62" y="245"/>
                </a:lnTo>
                <a:lnTo>
                  <a:pt x="68" y="250"/>
                </a:lnTo>
                <a:lnTo>
                  <a:pt x="76" y="255"/>
                </a:lnTo>
                <a:lnTo>
                  <a:pt x="85" y="259"/>
                </a:lnTo>
                <a:lnTo>
                  <a:pt x="95" y="261"/>
                </a:lnTo>
                <a:lnTo>
                  <a:pt x="108" y="262"/>
                </a:lnTo>
                <a:lnTo>
                  <a:pt x="95" y="262"/>
                </a:lnTo>
                <a:lnTo>
                  <a:pt x="85" y="265"/>
                </a:lnTo>
                <a:lnTo>
                  <a:pt x="76" y="268"/>
                </a:lnTo>
                <a:lnTo>
                  <a:pt x="68" y="272"/>
                </a:lnTo>
                <a:lnTo>
                  <a:pt x="62" y="278"/>
                </a:lnTo>
                <a:lnTo>
                  <a:pt x="58" y="285"/>
                </a:lnTo>
                <a:lnTo>
                  <a:pt x="53" y="294"/>
                </a:lnTo>
                <a:lnTo>
                  <a:pt x="50" y="302"/>
                </a:lnTo>
                <a:lnTo>
                  <a:pt x="49" y="312"/>
                </a:lnTo>
                <a:lnTo>
                  <a:pt x="49" y="322"/>
                </a:lnTo>
                <a:lnTo>
                  <a:pt x="49" y="332"/>
                </a:lnTo>
                <a:lnTo>
                  <a:pt x="49" y="344"/>
                </a:lnTo>
                <a:lnTo>
                  <a:pt x="50" y="356"/>
                </a:lnTo>
                <a:lnTo>
                  <a:pt x="50" y="367"/>
                </a:lnTo>
                <a:lnTo>
                  <a:pt x="53" y="380"/>
                </a:lnTo>
                <a:lnTo>
                  <a:pt x="55" y="392"/>
                </a:lnTo>
                <a:lnTo>
                  <a:pt x="56" y="404"/>
                </a:lnTo>
                <a:lnTo>
                  <a:pt x="58" y="416"/>
                </a:lnTo>
                <a:lnTo>
                  <a:pt x="59" y="427"/>
                </a:lnTo>
                <a:lnTo>
                  <a:pt x="59" y="440"/>
                </a:lnTo>
                <a:lnTo>
                  <a:pt x="61" y="451"/>
                </a:lnTo>
                <a:lnTo>
                  <a:pt x="61" y="462"/>
                </a:lnTo>
                <a:lnTo>
                  <a:pt x="59" y="472"/>
                </a:lnTo>
                <a:lnTo>
                  <a:pt x="58" y="482"/>
                </a:lnTo>
                <a:lnTo>
                  <a:pt x="55" y="491"/>
                </a:lnTo>
                <a:lnTo>
                  <a:pt x="52" y="498"/>
                </a:lnTo>
                <a:lnTo>
                  <a:pt x="46" y="505"/>
                </a:lnTo>
                <a:lnTo>
                  <a:pt x="40" y="511"/>
                </a:lnTo>
                <a:lnTo>
                  <a:pt x="33" y="517"/>
                </a:lnTo>
                <a:lnTo>
                  <a:pt x="23" y="520"/>
                </a:lnTo>
                <a:lnTo>
                  <a:pt x="13" y="522"/>
                </a:lnTo>
                <a:lnTo>
                  <a:pt x="0" y="522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81" name="Freeform 63"/>
          <p:cNvSpPr>
            <a:spLocks/>
          </p:cNvSpPr>
          <p:nvPr/>
        </p:nvSpPr>
        <p:spPr bwMode="auto">
          <a:xfrm>
            <a:off x="3305175" y="4395788"/>
            <a:ext cx="85725" cy="414337"/>
          </a:xfrm>
          <a:custGeom>
            <a:avLst/>
            <a:gdLst>
              <a:gd name="T0" fmla="*/ 2147483647 w 108"/>
              <a:gd name="T1" fmla="*/ 0 h 522"/>
              <a:gd name="T2" fmla="*/ 2147483647 w 108"/>
              <a:gd name="T3" fmla="*/ 2147483647 h 522"/>
              <a:gd name="T4" fmla="*/ 2147483647 w 108"/>
              <a:gd name="T5" fmla="*/ 2147483647 h 522"/>
              <a:gd name="T6" fmla="*/ 2147483647 w 108"/>
              <a:gd name="T7" fmla="*/ 2147483647 h 522"/>
              <a:gd name="T8" fmla="*/ 2147483647 w 108"/>
              <a:gd name="T9" fmla="*/ 2147483647 h 522"/>
              <a:gd name="T10" fmla="*/ 2147483647 w 108"/>
              <a:gd name="T11" fmla="*/ 2147483647 h 522"/>
              <a:gd name="T12" fmla="*/ 2147483647 w 108"/>
              <a:gd name="T13" fmla="*/ 2147483647 h 522"/>
              <a:gd name="T14" fmla="*/ 2147483647 w 108"/>
              <a:gd name="T15" fmla="*/ 2147483647 h 522"/>
              <a:gd name="T16" fmla="*/ 2147483647 w 108"/>
              <a:gd name="T17" fmla="*/ 2147483647 h 522"/>
              <a:gd name="T18" fmla="*/ 2147483647 w 108"/>
              <a:gd name="T19" fmla="*/ 2147483647 h 522"/>
              <a:gd name="T20" fmla="*/ 2147483647 w 108"/>
              <a:gd name="T21" fmla="*/ 2147483647 h 522"/>
              <a:gd name="T22" fmla="*/ 2147483647 w 108"/>
              <a:gd name="T23" fmla="*/ 2147483647 h 522"/>
              <a:gd name="T24" fmla="*/ 2147483647 w 108"/>
              <a:gd name="T25" fmla="*/ 2147483647 h 522"/>
              <a:gd name="T26" fmla="*/ 2147483647 w 108"/>
              <a:gd name="T27" fmla="*/ 2147483647 h 522"/>
              <a:gd name="T28" fmla="*/ 2147483647 w 108"/>
              <a:gd name="T29" fmla="*/ 2147483647 h 522"/>
              <a:gd name="T30" fmla="*/ 2147483647 w 108"/>
              <a:gd name="T31" fmla="*/ 2147483647 h 522"/>
              <a:gd name="T32" fmla="*/ 2147483647 w 108"/>
              <a:gd name="T33" fmla="*/ 2147483647 h 522"/>
              <a:gd name="T34" fmla="*/ 2147483647 w 108"/>
              <a:gd name="T35" fmla="*/ 2147483647 h 522"/>
              <a:gd name="T36" fmla="*/ 2147483647 w 108"/>
              <a:gd name="T37" fmla="*/ 2147483647 h 522"/>
              <a:gd name="T38" fmla="*/ 2147483647 w 108"/>
              <a:gd name="T39" fmla="*/ 2147483647 h 522"/>
              <a:gd name="T40" fmla="*/ 2147483647 w 108"/>
              <a:gd name="T41" fmla="*/ 2147483647 h 522"/>
              <a:gd name="T42" fmla="*/ 2147483647 w 108"/>
              <a:gd name="T43" fmla="*/ 2147483647 h 522"/>
              <a:gd name="T44" fmla="*/ 2147483647 w 108"/>
              <a:gd name="T45" fmla="*/ 2147483647 h 522"/>
              <a:gd name="T46" fmla="*/ 2147483647 w 108"/>
              <a:gd name="T47" fmla="*/ 2147483647 h 522"/>
              <a:gd name="T48" fmla="*/ 2147483647 w 108"/>
              <a:gd name="T49" fmla="*/ 2147483647 h 522"/>
              <a:gd name="T50" fmla="*/ 2147483647 w 108"/>
              <a:gd name="T51" fmla="*/ 2147483647 h 522"/>
              <a:gd name="T52" fmla="*/ 2147483647 w 108"/>
              <a:gd name="T53" fmla="*/ 2147483647 h 522"/>
              <a:gd name="T54" fmla="*/ 2147483647 w 108"/>
              <a:gd name="T55" fmla="*/ 2147483647 h 522"/>
              <a:gd name="T56" fmla="*/ 2147483647 w 108"/>
              <a:gd name="T57" fmla="*/ 2147483647 h 522"/>
              <a:gd name="T58" fmla="*/ 2147483647 w 108"/>
              <a:gd name="T59" fmla="*/ 2147483647 h 522"/>
              <a:gd name="T60" fmla="*/ 2147483647 w 108"/>
              <a:gd name="T61" fmla="*/ 2147483647 h 522"/>
              <a:gd name="T62" fmla="*/ 2147483647 w 108"/>
              <a:gd name="T63" fmla="*/ 2147483647 h 522"/>
              <a:gd name="T64" fmla="*/ 0 w 108"/>
              <a:gd name="T65" fmla="*/ 2147483647 h 52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08"/>
              <a:gd name="T100" fmla="*/ 0 h 522"/>
              <a:gd name="T101" fmla="*/ 108 w 108"/>
              <a:gd name="T102" fmla="*/ 522 h 52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08" h="522">
                <a:moveTo>
                  <a:pt x="0" y="0"/>
                </a:moveTo>
                <a:lnTo>
                  <a:pt x="13" y="0"/>
                </a:lnTo>
                <a:lnTo>
                  <a:pt x="23" y="2"/>
                </a:lnTo>
                <a:lnTo>
                  <a:pt x="33" y="5"/>
                </a:lnTo>
                <a:lnTo>
                  <a:pt x="40" y="10"/>
                </a:lnTo>
                <a:lnTo>
                  <a:pt x="46" y="17"/>
                </a:lnTo>
                <a:lnTo>
                  <a:pt x="52" y="23"/>
                </a:lnTo>
                <a:lnTo>
                  <a:pt x="55" y="31"/>
                </a:lnTo>
                <a:lnTo>
                  <a:pt x="58" y="40"/>
                </a:lnTo>
                <a:lnTo>
                  <a:pt x="59" y="50"/>
                </a:lnTo>
                <a:lnTo>
                  <a:pt x="61" y="60"/>
                </a:lnTo>
                <a:lnTo>
                  <a:pt x="61" y="70"/>
                </a:lnTo>
                <a:lnTo>
                  <a:pt x="59" y="82"/>
                </a:lnTo>
                <a:lnTo>
                  <a:pt x="59" y="93"/>
                </a:lnTo>
                <a:lnTo>
                  <a:pt x="58" y="105"/>
                </a:lnTo>
                <a:lnTo>
                  <a:pt x="56" y="118"/>
                </a:lnTo>
                <a:lnTo>
                  <a:pt x="55" y="129"/>
                </a:lnTo>
                <a:lnTo>
                  <a:pt x="53" y="142"/>
                </a:lnTo>
                <a:lnTo>
                  <a:pt x="50" y="154"/>
                </a:lnTo>
                <a:lnTo>
                  <a:pt x="50" y="167"/>
                </a:lnTo>
                <a:lnTo>
                  <a:pt x="49" y="178"/>
                </a:lnTo>
                <a:lnTo>
                  <a:pt x="49" y="190"/>
                </a:lnTo>
                <a:lnTo>
                  <a:pt x="49" y="200"/>
                </a:lnTo>
                <a:lnTo>
                  <a:pt x="49" y="210"/>
                </a:lnTo>
                <a:lnTo>
                  <a:pt x="50" y="220"/>
                </a:lnTo>
                <a:lnTo>
                  <a:pt x="53" y="228"/>
                </a:lnTo>
                <a:lnTo>
                  <a:pt x="58" y="236"/>
                </a:lnTo>
                <a:lnTo>
                  <a:pt x="62" y="243"/>
                </a:lnTo>
                <a:lnTo>
                  <a:pt x="68" y="249"/>
                </a:lnTo>
                <a:lnTo>
                  <a:pt x="76" y="254"/>
                </a:lnTo>
                <a:lnTo>
                  <a:pt x="85" y="257"/>
                </a:lnTo>
                <a:lnTo>
                  <a:pt x="95" y="260"/>
                </a:lnTo>
                <a:lnTo>
                  <a:pt x="108" y="260"/>
                </a:lnTo>
                <a:lnTo>
                  <a:pt x="95" y="262"/>
                </a:lnTo>
                <a:lnTo>
                  <a:pt x="85" y="263"/>
                </a:lnTo>
                <a:lnTo>
                  <a:pt x="76" y="266"/>
                </a:lnTo>
                <a:lnTo>
                  <a:pt x="68" y="272"/>
                </a:lnTo>
                <a:lnTo>
                  <a:pt x="62" y="277"/>
                </a:lnTo>
                <a:lnTo>
                  <a:pt x="58" y="285"/>
                </a:lnTo>
                <a:lnTo>
                  <a:pt x="53" y="292"/>
                </a:lnTo>
                <a:lnTo>
                  <a:pt x="50" y="300"/>
                </a:lnTo>
                <a:lnTo>
                  <a:pt x="49" y="310"/>
                </a:lnTo>
                <a:lnTo>
                  <a:pt x="49" y="321"/>
                </a:lnTo>
                <a:lnTo>
                  <a:pt x="49" y="332"/>
                </a:lnTo>
                <a:lnTo>
                  <a:pt x="49" y="342"/>
                </a:lnTo>
                <a:lnTo>
                  <a:pt x="50" y="355"/>
                </a:lnTo>
                <a:lnTo>
                  <a:pt x="50" y="367"/>
                </a:lnTo>
                <a:lnTo>
                  <a:pt x="53" y="378"/>
                </a:lnTo>
                <a:lnTo>
                  <a:pt x="55" y="391"/>
                </a:lnTo>
                <a:lnTo>
                  <a:pt x="56" y="403"/>
                </a:lnTo>
                <a:lnTo>
                  <a:pt x="58" y="416"/>
                </a:lnTo>
                <a:lnTo>
                  <a:pt x="59" y="427"/>
                </a:lnTo>
                <a:lnTo>
                  <a:pt x="59" y="439"/>
                </a:lnTo>
                <a:lnTo>
                  <a:pt x="61" y="450"/>
                </a:lnTo>
                <a:lnTo>
                  <a:pt x="61" y="460"/>
                </a:lnTo>
                <a:lnTo>
                  <a:pt x="59" y="472"/>
                </a:lnTo>
                <a:lnTo>
                  <a:pt x="58" y="480"/>
                </a:lnTo>
                <a:lnTo>
                  <a:pt x="55" y="489"/>
                </a:lnTo>
                <a:lnTo>
                  <a:pt x="52" y="498"/>
                </a:lnTo>
                <a:lnTo>
                  <a:pt x="46" y="505"/>
                </a:lnTo>
                <a:lnTo>
                  <a:pt x="40" y="511"/>
                </a:lnTo>
                <a:lnTo>
                  <a:pt x="33" y="515"/>
                </a:lnTo>
                <a:lnTo>
                  <a:pt x="23" y="519"/>
                </a:lnTo>
                <a:lnTo>
                  <a:pt x="13" y="521"/>
                </a:lnTo>
                <a:lnTo>
                  <a:pt x="0" y="522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82" name="Rectangle 64"/>
          <p:cNvSpPr>
            <a:spLocks noChangeArrowheads="1"/>
          </p:cNvSpPr>
          <p:nvPr/>
        </p:nvSpPr>
        <p:spPr bwMode="auto">
          <a:xfrm>
            <a:off x="1925638" y="466248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6383" name="Rectangle 65"/>
          <p:cNvSpPr>
            <a:spLocks noChangeArrowheads="1"/>
          </p:cNvSpPr>
          <p:nvPr/>
        </p:nvSpPr>
        <p:spPr bwMode="auto">
          <a:xfrm>
            <a:off x="4471988" y="3387725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6384" name="Freeform 66"/>
          <p:cNvSpPr>
            <a:spLocks/>
          </p:cNvSpPr>
          <p:nvPr/>
        </p:nvSpPr>
        <p:spPr bwMode="auto">
          <a:xfrm>
            <a:off x="5981700" y="3770313"/>
            <a:ext cx="184150" cy="228600"/>
          </a:xfrm>
          <a:custGeom>
            <a:avLst/>
            <a:gdLst>
              <a:gd name="T0" fmla="*/ 0 w 230"/>
              <a:gd name="T1" fmla="*/ 0 h 288"/>
              <a:gd name="T2" fmla="*/ 0 w 230"/>
              <a:gd name="T3" fmla="*/ 2147483647 h 288"/>
              <a:gd name="T4" fmla="*/ 2147483647 w 230"/>
              <a:gd name="T5" fmla="*/ 2147483647 h 288"/>
              <a:gd name="T6" fmla="*/ 0 60000 65536"/>
              <a:gd name="T7" fmla="*/ 0 60000 65536"/>
              <a:gd name="T8" fmla="*/ 0 60000 65536"/>
              <a:gd name="T9" fmla="*/ 0 w 230"/>
              <a:gd name="T10" fmla="*/ 0 h 288"/>
              <a:gd name="T11" fmla="*/ 230 w 23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" h="288">
                <a:moveTo>
                  <a:pt x="0" y="0"/>
                </a:moveTo>
                <a:lnTo>
                  <a:pt x="0" y="288"/>
                </a:lnTo>
                <a:lnTo>
                  <a:pt x="230" y="28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85" name="Freeform 67"/>
          <p:cNvSpPr>
            <a:spLocks/>
          </p:cNvSpPr>
          <p:nvPr/>
        </p:nvSpPr>
        <p:spPr bwMode="auto">
          <a:xfrm>
            <a:off x="5959475" y="3748088"/>
            <a:ext cx="46038" cy="46037"/>
          </a:xfrm>
          <a:custGeom>
            <a:avLst/>
            <a:gdLst>
              <a:gd name="T0" fmla="*/ 2147483647 w 57"/>
              <a:gd name="T1" fmla="*/ 0 h 57"/>
              <a:gd name="T2" fmla="*/ 2147483647 w 57"/>
              <a:gd name="T3" fmla="*/ 0 h 57"/>
              <a:gd name="T4" fmla="*/ 2147483647 w 57"/>
              <a:gd name="T5" fmla="*/ 2147483647 h 57"/>
              <a:gd name="T6" fmla="*/ 2147483647 w 57"/>
              <a:gd name="T7" fmla="*/ 2147483647 h 57"/>
              <a:gd name="T8" fmla="*/ 2147483647 w 57"/>
              <a:gd name="T9" fmla="*/ 2147483647 h 57"/>
              <a:gd name="T10" fmla="*/ 2147483647 w 57"/>
              <a:gd name="T11" fmla="*/ 2147483647 h 57"/>
              <a:gd name="T12" fmla="*/ 2147483647 w 57"/>
              <a:gd name="T13" fmla="*/ 2147483647 h 57"/>
              <a:gd name="T14" fmla="*/ 2147483647 w 57"/>
              <a:gd name="T15" fmla="*/ 2147483647 h 57"/>
              <a:gd name="T16" fmla="*/ 2147483647 w 57"/>
              <a:gd name="T17" fmla="*/ 2147483647 h 57"/>
              <a:gd name="T18" fmla="*/ 2147483647 w 57"/>
              <a:gd name="T19" fmla="*/ 2147483647 h 57"/>
              <a:gd name="T20" fmla="*/ 0 w 57"/>
              <a:gd name="T21" fmla="*/ 2147483647 h 57"/>
              <a:gd name="T22" fmla="*/ 0 w 57"/>
              <a:gd name="T23" fmla="*/ 2147483647 h 57"/>
              <a:gd name="T24" fmla="*/ 2147483647 w 57"/>
              <a:gd name="T25" fmla="*/ 2147483647 h 57"/>
              <a:gd name="T26" fmla="*/ 2147483647 w 57"/>
              <a:gd name="T27" fmla="*/ 2147483647 h 57"/>
              <a:gd name="T28" fmla="*/ 2147483647 w 57"/>
              <a:gd name="T29" fmla="*/ 2147483647 h 57"/>
              <a:gd name="T30" fmla="*/ 2147483647 w 57"/>
              <a:gd name="T31" fmla="*/ 2147483647 h 57"/>
              <a:gd name="T32" fmla="*/ 2147483647 w 57"/>
              <a:gd name="T33" fmla="*/ 2147483647 h 57"/>
              <a:gd name="T34" fmla="*/ 2147483647 w 57"/>
              <a:gd name="T35" fmla="*/ 2147483647 h 57"/>
              <a:gd name="T36" fmla="*/ 2147483647 w 57"/>
              <a:gd name="T37" fmla="*/ 2147483647 h 57"/>
              <a:gd name="T38" fmla="*/ 2147483647 w 57"/>
              <a:gd name="T39" fmla="*/ 2147483647 h 57"/>
              <a:gd name="T40" fmla="*/ 2147483647 w 57"/>
              <a:gd name="T41" fmla="*/ 2147483647 h 57"/>
              <a:gd name="T42" fmla="*/ 2147483647 w 57"/>
              <a:gd name="T43" fmla="*/ 2147483647 h 57"/>
              <a:gd name="T44" fmla="*/ 2147483647 w 57"/>
              <a:gd name="T45" fmla="*/ 2147483647 h 57"/>
              <a:gd name="T46" fmla="*/ 2147483647 w 57"/>
              <a:gd name="T47" fmla="*/ 2147483647 h 57"/>
              <a:gd name="T48" fmla="*/ 2147483647 w 57"/>
              <a:gd name="T49" fmla="*/ 2147483647 h 57"/>
              <a:gd name="T50" fmla="*/ 2147483647 w 57"/>
              <a:gd name="T51" fmla="*/ 2147483647 h 57"/>
              <a:gd name="T52" fmla="*/ 2147483647 w 57"/>
              <a:gd name="T53" fmla="*/ 2147483647 h 57"/>
              <a:gd name="T54" fmla="*/ 2147483647 w 57"/>
              <a:gd name="T55" fmla="*/ 2147483647 h 57"/>
              <a:gd name="T56" fmla="*/ 2147483647 w 57"/>
              <a:gd name="T57" fmla="*/ 2147483647 h 57"/>
              <a:gd name="T58" fmla="*/ 2147483647 w 57"/>
              <a:gd name="T59" fmla="*/ 2147483647 h 57"/>
              <a:gd name="T60" fmla="*/ 2147483647 w 57"/>
              <a:gd name="T61" fmla="*/ 2147483647 h 57"/>
              <a:gd name="T62" fmla="*/ 2147483647 w 57"/>
              <a:gd name="T63" fmla="*/ 2147483647 h 57"/>
              <a:gd name="T64" fmla="*/ 2147483647 w 57"/>
              <a:gd name="T65" fmla="*/ 2147483647 h 57"/>
              <a:gd name="T66" fmla="*/ 2147483647 w 57"/>
              <a:gd name="T67" fmla="*/ 2147483647 h 57"/>
              <a:gd name="T68" fmla="*/ 2147483647 w 57"/>
              <a:gd name="T69" fmla="*/ 2147483647 h 57"/>
              <a:gd name="T70" fmla="*/ 2147483647 w 57"/>
              <a:gd name="T71" fmla="*/ 2147483647 h 57"/>
              <a:gd name="T72" fmla="*/ 2147483647 w 57"/>
              <a:gd name="T73" fmla="*/ 2147483647 h 57"/>
              <a:gd name="T74" fmla="*/ 2147483647 w 57"/>
              <a:gd name="T75" fmla="*/ 2147483647 h 57"/>
              <a:gd name="T76" fmla="*/ 2147483647 w 57"/>
              <a:gd name="T77" fmla="*/ 2147483647 h 57"/>
              <a:gd name="T78" fmla="*/ 2147483647 w 57"/>
              <a:gd name="T79" fmla="*/ 2147483647 h 57"/>
              <a:gd name="T80" fmla="*/ 2147483647 w 57"/>
              <a:gd name="T81" fmla="*/ 2147483647 h 57"/>
              <a:gd name="T82" fmla="*/ 2147483647 w 57"/>
              <a:gd name="T83" fmla="*/ 2147483647 h 57"/>
              <a:gd name="T84" fmla="*/ 2147483647 w 57"/>
              <a:gd name="T85" fmla="*/ 0 h 57"/>
              <a:gd name="T86" fmla="*/ 2147483647 w 57"/>
              <a:gd name="T87" fmla="*/ 0 h 57"/>
              <a:gd name="T88" fmla="*/ 2147483647 w 57"/>
              <a:gd name="T89" fmla="*/ 2147483647 h 5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7"/>
              <a:gd name="T136" fmla="*/ 0 h 57"/>
              <a:gd name="T137" fmla="*/ 57 w 57"/>
              <a:gd name="T138" fmla="*/ 57 h 5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7" h="57">
                <a:moveTo>
                  <a:pt x="29" y="28"/>
                </a:move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1"/>
                </a:lnTo>
                <a:lnTo>
                  <a:pt x="18" y="1"/>
                </a:lnTo>
                <a:lnTo>
                  <a:pt x="17" y="2"/>
                </a:lnTo>
                <a:lnTo>
                  <a:pt x="16" y="2"/>
                </a:lnTo>
                <a:lnTo>
                  <a:pt x="14" y="4"/>
                </a:lnTo>
                <a:lnTo>
                  <a:pt x="13" y="4"/>
                </a:lnTo>
                <a:lnTo>
                  <a:pt x="11" y="5"/>
                </a:lnTo>
                <a:lnTo>
                  <a:pt x="10" y="7"/>
                </a:lnTo>
                <a:lnTo>
                  <a:pt x="8" y="8"/>
                </a:lnTo>
                <a:lnTo>
                  <a:pt x="7" y="8"/>
                </a:lnTo>
                <a:lnTo>
                  <a:pt x="7" y="10"/>
                </a:lnTo>
                <a:lnTo>
                  <a:pt x="5" y="11"/>
                </a:lnTo>
                <a:lnTo>
                  <a:pt x="5" y="12"/>
                </a:lnTo>
                <a:lnTo>
                  <a:pt x="4" y="12"/>
                </a:lnTo>
                <a:lnTo>
                  <a:pt x="4" y="14"/>
                </a:lnTo>
                <a:lnTo>
                  <a:pt x="3" y="15"/>
                </a:lnTo>
                <a:lnTo>
                  <a:pt x="3" y="17"/>
                </a:lnTo>
                <a:lnTo>
                  <a:pt x="3" y="18"/>
                </a:lnTo>
                <a:lnTo>
                  <a:pt x="1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0" y="25"/>
                </a:lnTo>
                <a:lnTo>
                  <a:pt x="0" y="27"/>
                </a:lnTo>
                <a:lnTo>
                  <a:pt x="0" y="28"/>
                </a:lnTo>
                <a:lnTo>
                  <a:pt x="0" y="30"/>
                </a:lnTo>
                <a:lnTo>
                  <a:pt x="0" y="31"/>
                </a:lnTo>
                <a:lnTo>
                  <a:pt x="1" y="33"/>
                </a:lnTo>
                <a:lnTo>
                  <a:pt x="1" y="34"/>
                </a:lnTo>
                <a:lnTo>
                  <a:pt x="1" y="35"/>
                </a:lnTo>
                <a:lnTo>
                  <a:pt x="1" y="37"/>
                </a:lnTo>
                <a:lnTo>
                  <a:pt x="3" y="38"/>
                </a:lnTo>
                <a:lnTo>
                  <a:pt x="3" y="40"/>
                </a:lnTo>
                <a:lnTo>
                  <a:pt x="3" y="41"/>
                </a:lnTo>
                <a:lnTo>
                  <a:pt x="4" y="41"/>
                </a:lnTo>
                <a:lnTo>
                  <a:pt x="4" y="43"/>
                </a:lnTo>
                <a:lnTo>
                  <a:pt x="5" y="44"/>
                </a:lnTo>
                <a:lnTo>
                  <a:pt x="5" y="46"/>
                </a:lnTo>
                <a:lnTo>
                  <a:pt x="7" y="47"/>
                </a:lnTo>
                <a:lnTo>
                  <a:pt x="8" y="48"/>
                </a:lnTo>
                <a:lnTo>
                  <a:pt x="10" y="50"/>
                </a:lnTo>
                <a:lnTo>
                  <a:pt x="11" y="50"/>
                </a:lnTo>
                <a:lnTo>
                  <a:pt x="11" y="51"/>
                </a:lnTo>
                <a:lnTo>
                  <a:pt x="13" y="51"/>
                </a:lnTo>
                <a:lnTo>
                  <a:pt x="14" y="53"/>
                </a:lnTo>
                <a:lnTo>
                  <a:pt x="16" y="53"/>
                </a:lnTo>
                <a:lnTo>
                  <a:pt x="17" y="54"/>
                </a:lnTo>
                <a:lnTo>
                  <a:pt x="18" y="54"/>
                </a:lnTo>
                <a:lnTo>
                  <a:pt x="18" y="56"/>
                </a:lnTo>
                <a:lnTo>
                  <a:pt x="20" y="56"/>
                </a:lnTo>
                <a:lnTo>
                  <a:pt x="21" y="56"/>
                </a:lnTo>
                <a:lnTo>
                  <a:pt x="23" y="56"/>
                </a:lnTo>
                <a:lnTo>
                  <a:pt x="24" y="57"/>
                </a:lnTo>
                <a:lnTo>
                  <a:pt x="26" y="57"/>
                </a:lnTo>
                <a:lnTo>
                  <a:pt x="27" y="57"/>
                </a:lnTo>
                <a:lnTo>
                  <a:pt x="29" y="57"/>
                </a:lnTo>
                <a:lnTo>
                  <a:pt x="30" y="57"/>
                </a:lnTo>
                <a:lnTo>
                  <a:pt x="31" y="57"/>
                </a:lnTo>
                <a:lnTo>
                  <a:pt x="33" y="57"/>
                </a:lnTo>
                <a:lnTo>
                  <a:pt x="34" y="56"/>
                </a:lnTo>
                <a:lnTo>
                  <a:pt x="36" y="56"/>
                </a:lnTo>
                <a:lnTo>
                  <a:pt x="37" y="56"/>
                </a:lnTo>
                <a:lnTo>
                  <a:pt x="39" y="56"/>
                </a:lnTo>
                <a:lnTo>
                  <a:pt x="40" y="54"/>
                </a:lnTo>
                <a:lnTo>
                  <a:pt x="41" y="54"/>
                </a:lnTo>
                <a:lnTo>
                  <a:pt x="43" y="53"/>
                </a:lnTo>
                <a:lnTo>
                  <a:pt x="44" y="53"/>
                </a:lnTo>
                <a:lnTo>
                  <a:pt x="44" y="51"/>
                </a:lnTo>
                <a:lnTo>
                  <a:pt x="46" y="51"/>
                </a:lnTo>
                <a:lnTo>
                  <a:pt x="47" y="50"/>
                </a:lnTo>
                <a:lnTo>
                  <a:pt x="49" y="50"/>
                </a:lnTo>
                <a:lnTo>
                  <a:pt x="49" y="48"/>
                </a:lnTo>
                <a:lnTo>
                  <a:pt x="50" y="47"/>
                </a:lnTo>
                <a:lnTo>
                  <a:pt x="52" y="47"/>
                </a:lnTo>
                <a:lnTo>
                  <a:pt x="52" y="46"/>
                </a:lnTo>
                <a:lnTo>
                  <a:pt x="53" y="44"/>
                </a:lnTo>
                <a:lnTo>
                  <a:pt x="53" y="43"/>
                </a:lnTo>
                <a:lnTo>
                  <a:pt x="54" y="41"/>
                </a:lnTo>
                <a:lnTo>
                  <a:pt x="56" y="40"/>
                </a:lnTo>
                <a:lnTo>
                  <a:pt x="56" y="38"/>
                </a:lnTo>
                <a:lnTo>
                  <a:pt x="56" y="37"/>
                </a:lnTo>
                <a:lnTo>
                  <a:pt x="57" y="35"/>
                </a:lnTo>
                <a:lnTo>
                  <a:pt x="57" y="34"/>
                </a:lnTo>
                <a:lnTo>
                  <a:pt x="57" y="33"/>
                </a:lnTo>
                <a:lnTo>
                  <a:pt x="57" y="31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7" y="25"/>
                </a:lnTo>
                <a:lnTo>
                  <a:pt x="57" y="24"/>
                </a:lnTo>
                <a:lnTo>
                  <a:pt x="57" y="23"/>
                </a:lnTo>
                <a:lnTo>
                  <a:pt x="57" y="21"/>
                </a:lnTo>
                <a:lnTo>
                  <a:pt x="56" y="20"/>
                </a:lnTo>
                <a:lnTo>
                  <a:pt x="56" y="18"/>
                </a:lnTo>
                <a:lnTo>
                  <a:pt x="56" y="17"/>
                </a:lnTo>
                <a:lnTo>
                  <a:pt x="54" y="15"/>
                </a:lnTo>
                <a:lnTo>
                  <a:pt x="54" y="14"/>
                </a:lnTo>
                <a:lnTo>
                  <a:pt x="53" y="12"/>
                </a:lnTo>
                <a:lnTo>
                  <a:pt x="52" y="11"/>
                </a:lnTo>
                <a:lnTo>
                  <a:pt x="52" y="10"/>
                </a:lnTo>
                <a:lnTo>
                  <a:pt x="50" y="8"/>
                </a:lnTo>
                <a:lnTo>
                  <a:pt x="49" y="8"/>
                </a:lnTo>
                <a:lnTo>
                  <a:pt x="49" y="7"/>
                </a:lnTo>
                <a:lnTo>
                  <a:pt x="47" y="5"/>
                </a:lnTo>
                <a:lnTo>
                  <a:pt x="46" y="5"/>
                </a:lnTo>
                <a:lnTo>
                  <a:pt x="44" y="4"/>
                </a:lnTo>
                <a:lnTo>
                  <a:pt x="43" y="2"/>
                </a:lnTo>
                <a:lnTo>
                  <a:pt x="41" y="2"/>
                </a:lnTo>
                <a:lnTo>
                  <a:pt x="40" y="1"/>
                </a:lnTo>
                <a:lnTo>
                  <a:pt x="39" y="1"/>
                </a:lnTo>
                <a:lnTo>
                  <a:pt x="37" y="1"/>
                </a:lnTo>
                <a:lnTo>
                  <a:pt x="36" y="0"/>
                </a:lnTo>
                <a:lnTo>
                  <a:pt x="34" y="0"/>
                </a:lnTo>
                <a:lnTo>
                  <a:pt x="33" y="0"/>
                </a:lnTo>
                <a:lnTo>
                  <a:pt x="31" y="0"/>
                </a:lnTo>
                <a:lnTo>
                  <a:pt x="30" y="0"/>
                </a:lnTo>
                <a:lnTo>
                  <a:pt x="29" y="0"/>
                </a:lnTo>
                <a:lnTo>
                  <a:pt x="29" y="28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86" name="Freeform 68"/>
          <p:cNvSpPr>
            <a:spLocks/>
          </p:cNvSpPr>
          <p:nvPr/>
        </p:nvSpPr>
        <p:spPr bwMode="auto">
          <a:xfrm>
            <a:off x="5969000" y="3757613"/>
            <a:ext cx="55563" cy="53975"/>
          </a:xfrm>
          <a:custGeom>
            <a:avLst/>
            <a:gdLst>
              <a:gd name="T0" fmla="*/ 2147483647 w 71"/>
              <a:gd name="T1" fmla="*/ 0 h 69"/>
              <a:gd name="T2" fmla="*/ 2147483647 w 71"/>
              <a:gd name="T3" fmla="*/ 0 h 69"/>
              <a:gd name="T4" fmla="*/ 2147483647 w 71"/>
              <a:gd name="T5" fmla="*/ 2147483647 h 69"/>
              <a:gd name="T6" fmla="*/ 2147483647 w 71"/>
              <a:gd name="T7" fmla="*/ 2147483647 h 69"/>
              <a:gd name="T8" fmla="*/ 2147483647 w 71"/>
              <a:gd name="T9" fmla="*/ 2147483647 h 69"/>
              <a:gd name="T10" fmla="*/ 2147483647 w 71"/>
              <a:gd name="T11" fmla="*/ 2147483647 h 69"/>
              <a:gd name="T12" fmla="*/ 2147483647 w 71"/>
              <a:gd name="T13" fmla="*/ 2147483647 h 69"/>
              <a:gd name="T14" fmla="*/ 2147483647 w 71"/>
              <a:gd name="T15" fmla="*/ 2147483647 h 69"/>
              <a:gd name="T16" fmla="*/ 2147483647 w 71"/>
              <a:gd name="T17" fmla="*/ 2147483647 h 69"/>
              <a:gd name="T18" fmla="*/ 0 w 71"/>
              <a:gd name="T19" fmla="*/ 2147483647 h 69"/>
              <a:gd name="T20" fmla="*/ 0 w 71"/>
              <a:gd name="T21" fmla="*/ 2147483647 h 69"/>
              <a:gd name="T22" fmla="*/ 0 w 71"/>
              <a:gd name="T23" fmla="*/ 2147483647 h 69"/>
              <a:gd name="T24" fmla="*/ 2147483647 w 71"/>
              <a:gd name="T25" fmla="*/ 2147483647 h 69"/>
              <a:gd name="T26" fmla="*/ 2147483647 w 71"/>
              <a:gd name="T27" fmla="*/ 2147483647 h 69"/>
              <a:gd name="T28" fmla="*/ 2147483647 w 71"/>
              <a:gd name="T29" fmla="*/ 2147483647 h 69"/>
              <a:gd name="T30" fmla="*/ 2147483647 w 71"/>
              <a:gd name="T31" fmla="*/ 2147483647 h 69"/>
              <a:gd name="T32" fmla="*/ 2147483647 w 71"/>
              <a:gd name="T33" fmla="*/ 2147483647 h 69"/>
              <a:gd name="T34" fmla="*/ 2147483647 w 71"/>
              <a:gd name="T35" fmla="*/ 2147483647 h 69"/>
              <a:gd name="T36" fmla="*/ 2147483647 w 71"/>
              <a:gd name="T37" fmla="*/ 2147483647 h 69"/>
              <a:gd name="T38" fmla="*/ 2147483647 w 71"/>
              <a:gd name="T39" fmla="*/ 2147483647 h 69"/>
              <a:gd name="T40" fmla="*/ 2147483647 w 71"/>
              <a:gd name="T41" fmla="*/ 2147483647 h 69"/>
              <a:gd name="T42" fmla="*/ 2147483647 w 71"/>
              <a:gd name="T43" fmla="*/ 2147483647 h 69"/>
              <a:gd name="T44" fmla="*/ 2147483647 w 71"/>
              <a:gd name="T45" fmla="*/ 2147483647 h 69"/>
              <a:gd name="T46" fmla="*/ 2147483647 w 71"/>
              <a:gd name="T47" fmla="*/ 2147483647 h 69"/>
              <a:gd name="T48" fmla="*/ 2147483647 w 71"/>
              <a:gd name="T49" fmla="*/ 2147483647 h 69"/>
              <a:gd name="T50" fmla="*/ 2147483647 w 71"/>
              <a:gd name="T51" fmla="*/ 2147483647 h 69"/>
              <a:gd name="T52" fmla="*/ 2147483647 w 71"/>
              <a:gd name="T53" fmla="*/ 2147483647 h 69"/>
              <a:gd name="T54" fmla="*/ 2147483647 w 71"/>
              <a:gd name="T55" fmla="*/ 2147483647 h 69"/>
              <a:gd name="T56" fmla="*/ 2147483647 w 71"/>
              <a:gd name="T57" fmla="*/ 2147483647 h 69"/>
              <a:gd name="T58" fmla="*/ 2147483647 w 71"/>
              <a:gd name="T59" fmla="*/ 2147483647 h 69"/>
              <a:gd name="T60" fmla="*/ 2147483647 w 71"/>
              <a:gd name="T61" fmla="*/ 2147483647 h 69"/>
              <a:gd name="T62" fmla="*/ 2147483647 w 71"/>
              <a:gd name="T63" fmla="*/ 2147483647 h 69"/>
              <a:gd name="T64" fmla="*/ 2147483647 w 71"/>
              <a:gd name="T65" fmla="*/ 2147483647 h 69"/>
              <a:gd name="T66" fmla="*/ 2147483647 w 71"/>
              <a:gd name="T67" fmla="*/ 2147483647 h 69"/>
              <a:gd name="T68" fmla="*/ 2147483647 w 71"/>
              <a:gd name="T69" fmla="*/ 2147483647 h 69"/>
              <a:gd name="T70" fmla="*/ 2147483647 w 71"/>
              <a:gd name="T71" fmla="*/ 2147483647 h 69"/>
              <a:gd name="T72" fmla="*/ 2147483647 w 71"/>
              <a:gd name="T73" fmla="*/ 2147483647 h 69"/>
              <a:gd name="T74" fmla="*/ 2147483647 w 71"/>
              <a:gd name="T75" fmla="*/ 2147483647 h 69"/>
              <a:gd name="T76" fmla="*/ 2147483647 w 71"/>
              <a:gd name="T77" fmla="*/ 2147483647 h 69"/>
              <a:gd name="T78" fmla="*/ 2147483647 w 71"/>
              <a:gd name="T79" fmla="*/ 2147483647 h 69"/>
              <a:gd name="T80" fmla="*/ 2147483647 w 71"/>
              <a:gd name="T81" fmla="*/ 2147483647 h 69"/>
              <a:gd name="T82" fmla="*/ 2147483647 w 71"/>
              <a:gd name="T83" fmla="*/ 2147483647 h 69"/>
              <a:gd name="T84" fmla="*/ 2147483647 w 71"/>
              <a:gd name="T85" fmla="*/ 0 h 69"/>
              <a:gd name="T86" fmla="*/ 2147483647 w 71"/>
              <a:gd name="T87" fmla="*/ 0 h 6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71"/>
              <a:gd name="T133" fmla="*/ 0 h 69"/>
              <a:gd name="T134" fmla="*/ 71 w 71"/>
              <a:gd name="T135" fmla="*/ 69 h 6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71" h="69">
                <a:moveTo>
                  <a:pt x="35" y="0"/>
                </a:moveTo>
                <a:lnTo>
                  <a:pt x="33" y="0"/>
                </a:lnTo>
                <a:lnTo>
                  <a:pt x="32" y="0"/>
                </a:lnTo>
                <a:lnTo>
                  <a:pt x="30" y="0"/>
                </a:lnTo>
                <a:lnTo>
                  <a:pt x="29" y="0"/>
                </a:lnTo>
                <a:lnTo>
                  <a:pt x="26" y="0"/>
                </a:lnTo>
                <a:lnTo>
                  <a:pt x="25" y="1"/>
                </a:lnTo>
                <a:lnTo>
                  <a:pt x="23" y="1"/>
                </a:lnTo>
                <a:lnTo>
                  <a:pt x="22" y="3"/>
                </a:lnTo>
                <a:lnTo>
                  <a:pt x="20" y="3"/>
                </a:lnTo>
                <a:lnTo>
                  <a:pt x="19" y="4"/>
                </a:lnTo>
                <a:lnTo>
                  <a:pt x="18" y="4"/>
                </a:lnTo>
                <a:lnTo>
                  <a:pt x="16" y="6"/>
                </a:lnTo>
                <a:lnTo>
                  <a:pt x="15" y="6"/>
                </a:lnTo>
                <a:lnTo>
                  <a:pt x="13" y="7"/>
                </a:lnTo>
                <a:lnTo>
                  <a:pt x="12" y="9"/>
                </a:lnTo>
                <a:lnTo>
                  <a:pt x="10" y="10"/>
                </a:lnTo>
                <a:lnTo>
                  <a:pt x="9" y="12"/>
                </a:lnTo>
                <a:lnTo>
                  <a:pt x="9" y="13"/>
                </a:lnTo>
                <a:lnTo>
                  <a:pt x="7" y="13"/>
                </a:lnTo>
                <a:lnTo>
                  <a:pt x="6" y="14"/>
                </a:lnTo>
                <a:lnTo>
                  <a:pt x="6" y="16"/>
                </a:lnTo>
                <a:lnTo>
                  <a:pt x="5" y="17"/>
                </a:lnTo>
                <a:lnTo>
                  <a:pt x="3" y="19"/>
                </a:lnTo>
                <a:lnTo>
                  <a:pt x="3" y="22"/>
                </a:lnTo>
                <a:lnTo>
                  <a:pt x="3" y="23"/>
                </a:lnTo>
                <a:lnTo>
                  <a:pt x="2" y="24"/>
                </a:lnTo>
                <a:lnTo>
                  <a:pt x="2" y="26"/>
                </a:lnTo>
                <a:lnTo>
                  <a:pt x="2" y="27"/>
                </a:lnTo>
                <a:lnTo>
                  <a:pt x="0" y="29"/>
                </a:lnTo>
                <a:lnTo>
                  <a:pt x="0" y="32"/>
                </a:lnTo>
                <a:lnTo>
                  <a:pt x="0" y="33"/>
                </a:lnTo>
                <a:lnTo>
                  <a:pt x="0" y="35"/>
                </a:lnTo>
                <a:lnTo>
                  <a:pt x="0" y="36"/>
                </a:lnTo>
                <a:lnTo>
                  <a:pt x="0" y="39"/>
                </a:lnTo>
                <a:lnTo>
                  <a:pt x="0" y="40"/>
                </a:lnTo>
                <a:lnTo>
                  <a:pt x="2" y="42"/>
                </a:lnTo>
                <a:lnTo>
                  <a:pt x="2" y="43"/>
                </a:lnTo>
                <a:lnTo>
                  <a:pt x="2" y="45"/>
                </a:lnTo>
                <a:lnTo>
                  <a:pt x="3" y="46"/>
                </a:lnTo>
                <a:lnTo>
                  <a:pt x="3" y="49"/>
                </a:lnTo>
                <a:lnTo>
                  <a:pt x="3" y="50"/>
                </a:lnTo>
                <a:lnTo>
                  <a:pt x="5" y="52"/>
                </a:lnTo>
                <a:lnTo>
                  <a:pt x="6" y="53"/>
                </a:lnTo>
                <a:lnTo>
                  <a:pt x="6" y="55"/>
                </a:lnTo>
                <a:lnTo>
                  <a:pt x="7" y="56"/>
                </a:lnTo>
                <a:lnTo>
                  <a:pt x="9" y="58"/>
                </a:lnTo>
                <a:lnTo>
                  <a:pt x="10" y="59"/>
                </a:lnTo>
                <a:lnTo>
                  <a:pt x="12" y="60"/>
                </a:lnTo>
                <a:lnTo>
                  <a:pt x="13" y="62"/>
                </a:lnTo>
                <a:lnTo>
                  <a:pt x="15" y="63"/>
                </a:lnTo>
                <a:lnTo>
                  <a:pt x="16" y="63"/>
                </a:lnTo>
                <a:lnTo>
                  <a:pt x="18" y="65"/>
                </a:lnTo>
                <a:lnTo>
                  <a:pt x="19" y="65"/>
                </a:lnTo>
                <a:lnTo>
                  <a:pt x="20" y="66"/>
                </a:lnTo>
                <a:lnTo>
                  <a:pt x="22" y="68"/>
                </a:lnTo>
                <a:lnTo>
                  <a:pt x="23" y="68"/>
                </a:lnTo>
                <a:lnTo>
                  <a:pt x="25" y="68"/>
                </a:lnTo>
                <a:lnTo>
                  <a:pt x="26" y="69"/>
                </a:lnTo>
                <a:lnTo>
                  <a:pt x="29" y="69"/>
                </a:lnTo>
                <a:lnTo>
                  <a:pt x="30" y="69"/>
                </a:lnTo>
                <a:lnTo>
                  <a:pt x="32" y="69"/>
                </a:lnTo>
                <a:lnTo>
                  <a:pt x="33" y="69"/>
                </a:lnTo>
                <a:lnTo>
                  <a:pt x="35" y="69"/>
                </a:lnTo>
                <a:lnTo>
                  <a:pt x="38" y="69"/>
                </a:lnTo>
                <a:lnTo>
                  <a:pt x="39" y="69"/>
                </a:lnTo>
                <a:lnTo>
                  <a:pt x="41" y="69"/>
                </a:lnTo>
                <a:lnTo>
                  <a:pt x="42" y="69"/>
                </a:lnTo>
                <a:lnTo>
                  <a:pt x="45" y="69"/>
                </a:lnTo>
                <a:lnTo>
                  <a:pt x="46" y="68"/>
                </a:lnTo>
                <a:lnTo>
                  <a:pt x="48" y="68"/>
                </a:lnTo>
                <a:lnTo>
                  <a:pt x="49" y="68"/>
                </a:lnTo>
                <a:lnTo>
                  <a:pt x="51" y="66"/>
                </a:lnTo>
                <a:lnTo>
                  <a:pt x="52" y="65"/>
                </a:lnTo>
                <a:lnTo>
                  <a:pt x="54" y="65"/>
                </a:lnTo>
                <a:lnTo>
                  <a:pt x="55" y="63"/>
                </a:lnTo>
                <a:lnTo>
                  <a:pt x="56" y="63"/>
                </a:lnTo>
                <a:lnTo>
                  <a:pt x="58" y="62"/>
                </a:lnTo>
                <a:lnTo>
                  <a:pt x="59" y="60"/>
                </a:lnTo>
                <a:lnTo>
                  <a:pt x="61" y="59"/>
                </a:lnTo>
                <a:lnTo>
                  <a:pt x="62" y="58"/>
                </a:lnTo>
                <a:lnTo>
                  <a:pt x="64" y="56"/>
                </a:lnTo>
                <a:lnTo>
                  <a:pt x="65" y="55"/>
                </a:lnTo>
                <a:lnTo>
                  <a:pt x="65" y="53"/>
                </a:lnTo>
                <a:lnTo>
                  <a:pt x="66" y="52"/>
                </a:lnTo>
                <a:lnTo>
                  <a:pt x="66" y="50"/>
                </a:lnTo>
                <a:lnTo>
                  <a:pt x="68" y="49"/>
                </a:lnTo>
                <a:lnTo>
                  <a:pt x="68" y="46"/>
                </a:lnTo>
                <a:lnTo>
                  <a:pt x="69" y="45"/>
                </a:lnTo>
                <a:lnTo>
                  <a:pt x="69" y="43"/>
                </a:lnTo>
                <a:lnTo>
                  <a:pt x="69" y="42"/>
                </a:lnTo>
                <a:lnTo>
                  <a:pt x="71" y="40"/>
                </a:lnTo>
                <a:lnTo>
                  <a:pt x="71" y="39"/>
                </a:lnTo>
                <a:lnTo>
                  <a:pt x="71" y="36"/>
                </a:lnTo>
                <a:lnTo>
                  <a:pt x="71" y="35"/>
                </a:lnTo>
                <a:lnTo>
                  <a:pt x="71" y="33"/>
                </a:lnTo>
                <a:lnTo>
                  <a:pt x="71" y="32"/>
                </a:lnTo>
                <a:lnTo>
                  <a:pt x="71" y="29"/>
                </a:lnTo>
                <a:lnTo>
                  <a:pt x="69" y="27"/>
                </a:lnTo>
                <a:lnTo>
                  <a:pt x="69" y="26"/>
                </a:lnTo>
                <a:lnTo>
                  <a:pt x="69" y="24"/>
                </a:lnTo>
                <a:lnTo>
                  <a:pt x="68" y="23"/>
                </a:lnTo>
                <a:lnTo>
                  <a:pt x="68" y="22"/>
                </a:lnTo>
                <a:lnTo>
                  <a:pt x="66" y="19"/>
                </a:lnTo>
                <a:lnTo>
                  <a:pt x="66" y="17"/>
                </a:lnTo>
                <a:lnTo>
                  <a:pt x="65" y="16"/>
                </a:lnTo>
                <a:lnTo>
                  <a:pt x="65" y="14"/>
                </a:lnTo>
                <a:lnTo>
                  <a:pt x="64" y="13"/>
                </a:lnTo>
                <a:lnTo>
                  <a:pt x="62" y="13"/>
                </a:lnTo>
                <a:lnTo>
                  <a:pt x="62" y="12"/>
                </a:lnTo>
                <a:lnTo>
                  <a:pt x="61" y="10"/>
                </a:lnTo>
                <a:lnTo>
                  <a:pt x="59" y="9"/>
                </a:lnTo>
                <a:lnTo>
                  <a:pt x="58" y="7"/>
                </a:lnTo>
                <a:lnTo>
                  <a:pt x="56" y="6"/>
                </a:lnTo>
                <a:lnTo>
                  <a:pt x="55" y="6"/>
                </a:lnTo>
                <a:lnTo>
                  <a:pt x="54" y="4"/>
                </a:lnTo>
                <a:lnTo>
                  <a:pt x="52" y="4"/>
                </a:lnTo>
                <a:lnTo>
                  <a:pt x="51" y="3"/>
                </a:lnTo>
                <a:lnTo>
                  <a:pt x="49" y="3"/>
                </a:lnTo>
                <a:lnTo>
                  <a:pt x="48" y="1"/>
                </a:lnTo>
                <a:lnTo>
                  <a:pt x="46" y="1"/>
                </a:lnTo>
                <a:lnTo>
                  <a:pt x="45" y="0"/>
                </a:lnTo>
                <a:lnTo>
                  <a:pt x="42" y="0"/>
                </a:lnTo>
                <a:lnTo>
                  <a:pt x="41" y="0"/>
                </a:lnTo>
                <a:lnTo>
                  <a:pt x="39" y="0"/>
                </a:lnTo>
                <a:lnTo>
                  <a:pt x="38" y="0"/>
                </a:lnTo>
                <a:lnTo>
                  <a:pt x="35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87" name="Rectangle 69"/>
          <p:cNvSpPr>
            <a:spLocks noChangeArrowheads="1"/>
          </p:cNvSpPr>
          <p:nvPr/>
        </p:nvSpPr>
        <p:spPr bwMode="auto">
          <a:xfrm>
            <a:off x="4616450" y="3492500"/>
            <a:ext cx="123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56388" name="Rectangle 70"/>
          <p:cNvSpPr>
            <a:spLocks noChangeArrowheads="1"/>
          </p:cNvSpPr>
          <p:nvPr/>
        </p:nvSpPr>
        <p:spPr bwMode="auto">
          <a:xfrm>
            <a:off x="3484563" y="267493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6389" name="Rectangle 71"/>
          <p:cNvSpPr>
            <a:spLocks noChangeArrowheads="1"/>
          </p:cNvSpPr>
          <p:nvPr/>
        </p:nvSpPr>
        <p:spPr bwMode="auto">
          <a:xfrm>
            <a:off x="3630613" y="27797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FFFF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56390" name="Rectangle 72"/>
          <p:cNvSpPr>
            <a:spLocks noChangeArrowheads="1"/>
          </p:cNvSpPr>
          <p:nvPr/>
        </p:nvSpPr>
        <p:spPr bwMode="auto">
          <a:xfrm>
            <a:off x="3484563" y="3275013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6391" name="Line 73"/>
          <p:cNvSpPr>
            <a:spLocks noChangeShapeType="1"/>
          </p:cNvSpPr>
          <p:nvPr/>
        </p:nvSpPr>
        <p:spPr bwMode="auto">
          <a:xfrm flipH="1">
            <a:off x="3511550" y="3290888"/>
            <a:ext cx="92075" cy="1587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92" name="Rectangle 74"/>
          <p:cNvSpPr>
            <a:spLocks noChangeArrowheads="1"/>
          </p:cNvSpPr>
          <p:nvPr/>
        </p:nvSpPr>
        <p:spPr bwMode="auto">
          <a:xfrm>
            <a:off x="3630613" y="3373438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FFFF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56393" name="Rectangle 75"/>
          <p:cNvSpPr>
            <a:spLocks noChangeArrowheads="1"/>
          </p:cNvSpPr>
          <p:nvPr/>
        </p:nvSpPr>
        <p:spPr bwMode="auto">
          <a:xfrm>
            <a:off x="3492500" y="4468813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6394" name="Rectangle 76"/>
          <p:cNvSpPr>
            <a:spLocks noChangeArrowheads="1"/>
          </p:cNvSpPr>
          <p:nvPr/>
        </p:nvSpPr>
        <p:spPr bwMode="auto">
          <a:xfrm>
            <a:off x="3638550" y="4573588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FFFF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56395" name="Rectangle 77"/>
          <p:cNvSpPr>
            <a:spLocks noChangeArrowheads="1"/>
          </p:cNvSpPr>
          <p:nvPr/>
        </p:nvSpPr>
        <p:spPr bwMode="auto">
          <a:xfrm>
            <a:off x="3484563" y="387508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FFFF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6396" name="Line 78"/>
          <p:cNvSpPr>
            <a:spLocks noChangeShapeType="1"/>
          </p:cNvSpPr>
          <p:nvPr/>
        </p:nvSpPr>
        <p:spPr bwMode="auto">
          <a:xfrm flipH="1">
            <a:off x="3511550" y="3908425"/>
            <a:ext cx="92075" cy="1588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97" name="Freeform 79"/>
          <p:cNvSpPr>
            <a:spLocks/>
          </p:cNvSpPr>
          <p:nvPr/>
        </p:nvSpPr>
        <p:spPr bwMode="auto">
          <a:xfrm>
            <a:off x="5364163" y="3656013"/>
            <a:ext cx="252412" cy="252412"/>
          </a:xfrm>
          <a:custGeom>
            <a:avLst/>
            <a:gdLst>
              <a:gd name="T0" fmla="*/ 2147483647 w 317"/>
              <a:gd name="T1" fmla="*/ 2147483647 h 317"/>
              <a:gd name="T2" fmla="*/ 0 w 317"/>
              <a:gd name="T3" fmla="*/ 2147483647 h 317"/>
              <a:gd name="T4" fmla="*/ 0 w 317"/>
              <a:gd name="T5" fmla="*/ 0 h 317"/>
              <a:gd name="T6" fmla="*/ 2147483647 w 317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317"/>
              <a:gd name="T13" fmla="*/ 0 h 317"/>
              <a:gd name="T14" fmla="*/ 317 w 317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" h="317">
                <a:moveTo>
                  <a:pt x="317" y="144"/>
                </a:moveTo>
                <a:lnTo>
                  <a:pt x="0" y="317"/>
                </a:lnTo>
                <a:lnTo>
                  <a:pt x="0" y="0"/>
                </a:lnTo>
                <a:lnTo>
                  <a:pt x="317" y="144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98" name="Freeform 81"/>
          <p:cNvSpPr>
            <a:spLocks/>
          </p:cNvSpPr>
          <p:nvPr/>
        </p:nvSpPr>
        <p:spPr bwMode="auto">
          <a:xfrm>
            <a:off x="5634038" y="3727450"/>
            <a:ext cx="82550" cy="82550"/>
          </a:xfrm>
          <a:custGeom>
            <a:avLst/>
            <a:gdLst>
              <a:gd name="T0" fmla="*/ 2147483647 w 105"/>
              <a:gd name="T1" fmla="*/ 0 h 103"/>
              <a:gd name="T2" fmla="*/ 2147483647 w 105"/>
              <a:gd name="T3" fmla="*/ 2147483647 h 103"/>
              <a:gd name="T4" fmla="*/ 2147483647 w 105"/>
              <a:gd name="T5" fmla="*/ 2147483647 h 103"/>
              <a:gd name="T6" fmla="*/ 2147483647 w 105"/>
              <a:gd name="T7" fmla="*/ 2147483647 h 103"/>
              <a:gd name="T8" fmla="*/ 2147483647 w 105"/>
              <a:gd name="T9" fmla="*/ 2147483647 h 103"/>
              <a:gd name="T10" fmla="*/ 2147483647 w 105"/>
              <a:gd name="T11" fmla="*/ 2147483647 h 103"/>
              <a:gd name="T12" fmla="*/ 2147483647 w 105"/>
              <a:gd name="T13" fmla="*/ 2147483647 h 103"/>
              <a:gd name="T14" fmla="*/ 2147483647 w 105"/>
              <a:gd name="T15" fmla="*/ 2147483647 h 103"/>
              <a:gd name="T16" fmla="*/ 2147483647 w 105"/>
              <a:gd name="T17" fmla="*/ 2147483647 h 103"/>
              <a:gd name="T18" fmla="*/ 2147483647 w 105"/>
              <a:gd name="T19" fmla="*/ 2147483647 h 103"/>
              <a:gd name="T20" fmla="*/ 0 w 105"/>
              <a:gd name="T21" fmla="*/ 2147483647 h 103"/>
              <a:gd name="T22" fmla="*/ 0 w 105"/>
              <a:gd name="T23" fmla="*/ 2147483647 h 103"/>
              <a:gd name="T24" fmla="*/ 2147483647 w 105"/>
              <a:gd name="T25" fmla="*/ 2147483647 h 103"/>
              <a:gd name="T26" fmla="*/ 2147483647 w 105"/>
              <a:gd name="T27" fmla="*/ 2147483647 h 103"/>
              <a:gd name="T28" fmla="*/ 2147483647 w 105"/>
              <a:gd name="T29" fmla="*/ 2147483647 h 103"/>
              <a:gd name="T30" fmla="*/ 2147483647 w 105"/>
              <a:gd name="T31" fmla="*/ 2147483647 h 103"/>
              <a:gd name="T32" fmla="*/ 2147483647 w 105"/>
              <a:gd name="T33" fmla="*/ 2147483647 h 103"/>
              <a:gd name="T34" fmla="*/ 2147483647 w 105"/>
              <a:gd name="T35" fmla="*/ 2147483647 h 103"/>
              <a:gd name="T36" fmla="*/ 2147483647 w 105"/>
              <a:gd name="T37" fmla="*/ 2147483647 h 103"/>
              <a:gd name="T38" fmla="*/ 2147483647 w 105"/>
              <a:gd name="T39" fmla="*/ 2147483647 h 103"/>
              <a:gd name="T40" fmla="*/ 2147483647 w 105"/>
              <a:gd name="T41" fmla="*/ 2147483647 h 103"/>
              <a:gd name="T42" fmla="*/ 2147483647 w 105"/>
              <a:gd name="T43" fmla="*/ 2147483647 h 103"/>
              <a:gd name="T44" fmla="*/ 2147483647 w 105"/>
              <a:gd name="T45" fmla="*/ 2147483647 h 103"/>
              <a:gd name="T46" fmla="*/ 2147483647 w 105"/>
              <a:gd name="T47" fmla="*/ 2147483647 h 103"/>
              <a:gd name="T48" fmla="*/ 2147483647 w 105"/>
              <a:gd name="T49" fmla="*/ 2147483647 h 103"/>
              <a:gd name="T50" fmla="*/ 2147483647 w 105"/>
              <a:gd name="T51" fmla="*/ 2147483647 h 103"/>
              <a:gd name="T52" fmla="*/ 2147483647 w 105"/>
              <a:gd name="T53" fmla="*/ 2147483647 h 103"/>
              <a:gd name="T54" fmla="*/ 2147483647 w 105"/>
              <a:gd name="T55" fmla="*/ 2147483647 h 103"/>
              <a:gd name="T56" fmla="*/ 2147483647 w 105"/>
              <a:gd name="T57" fmla="*/ 2147483647 h 103"/>
              <a:gd name="T58" fmla="*/ 2147483647 w 105"/>
              <a:gd name="T59" fmla="*/ 2147483647 h 103"/>
              <a:gd name="T60" fmla="*/ 2147483647 w 105"/>
              <a:gd name="T61" fmla="*/ 2147483647 h 103"/>
              <a:gd name="T62" fmla="*/ 2147483647 w 105"/>
              <a:gd name="T63" fmla="*/ 2147483647 h 103"/>
              <a:gd name="T64" fmla="*/ 2147483647 w 105"/>
              <a:gd name="T65" fmla="*/ 2147483647 h 103"/>
              <a:gd name="T66" fmla="*/ 2147483647 w 105"/>
              <a:gd name="T67" fmla="*/ 2147483647 h 103"/>
              <a:gd name="T68" fmla="*/ 2147483647 w 105"/>
              <a:gd name="T69" fmla="*/ 2147483647 h 103"/>
              <a:gd name="T70" fmla="*/ 2147483647 w 105"/>
              <a:gd name="T71" fmla="*/ 2147483647 h 103"/>
              <a:gd name="T72" fmla="*/ 2147483647 w 105"/>
              <a:gd name="T73" fmla="*/ 2147483647 h 103"/>
              <a:gd name="T74" fmla="*/ 2147483647 w 105"/>
              <a:gd name="T75" fmla="*/ 2147483647 h 103"/>
              <a:gd name="T76" fmla="*/ 2147483647 w 105"/>
              <a:gd name="T77" fmla="*/ 2147483647 h 103"/>
              <a:gd name="T78" fmla="*/ 2147483647 w 105"/>
              <a:gd name="T79" fmla="*/ 2147483647 h 103"/>
              <a:gd name="T80" fmla="*/ 2147483647 w 105"/>
              <a:gd name="T81" fmla="*/ 2147483647 h 103"/>
              <a:gd name="T82" fmla="*/ 2147483647 w 105"/>
              <a:gd name="T83" fmla="*/ 2147483647 h 103"/>
              <a:gd name="T84" fmla="*/ 2147483647 w 105"/>
              <a:gd name="T85" fmla="*/ 0 h 103"/>
              <a:gd name="T86" fmla="*/ 2147483647 w 105"/>
              <a:gd name="T87" fmla="*/ 0 h 10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05"/>
              <a:gd name="T133" fmla="*/ 0 h 103"/>
              <a:gd name="T134" fmla="*/ 105 w 105"/>
              <a:gd name="T135" fmla="*/ 103 h 103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05" h="103">
                <a:moveTo>
                  <a:pt x="52" y="0"/>
                </a:moveTo>
                <a:lnTo>
                  <a:pt x="51" y="0"/>
                </a:lnTo>
                <a:lnTo>
                  <a:pt x="48" y="0"/>
                </a:lnTo>
                <a:lnTo>
                  <a:pt x="45" y="0"/>
                </a:lnTo>
                <a:lnTo>
                  <a:pt x="42" y="0"/>
                </a:lnTo>
                <a:lnTo>
                  <a:pt x="39" y="1"/>
                </a:lnTo>
                <a:lnTo>
                  <a:pt x="38" y="1"/>
                </a:lnTo>
                <a:lnTo>
                  <a:pt x="35" y="2"/>
                </a:lnTo>
                <a:lnTo>
                  <a:pt x="32" y="4"/>
                </a:lnTo>
                <a:lnTo>
                  <a:pt x="30" y="4"/>
                </a:lnTo>
                <a:lnTo>
                  <a:pt x="28" y="5"/>
                </a:lnTo>
                <a:lnTo>
                  <a:pt x="26" y="7"/>
                </a:lnTo>
                <a:lnTo>
                  <a:pt x="23" y="8"/>
                </a:lnTo>
                <a:lnTo>
                  <a:pt x="22" y="10"/>
                </a:lnTo>
                <a:lnTo>
                  <a:pt x="19" y="11"/>
                </a:lnTo>
                <a:lnTo>
                  <a:pt x="17" y="13"/>
                </a:lnTo>
                <a:lnTo>
                  <a:pt x="16" y="14"/>
                </a:lnTo>
                <a:lnTo>
                  <a:pt x="15" y="17"/>
                </a:lnTo>
                <a:lnTo>
                  <a:pt x="12" y="18"/>
                </a:lnTo>
                <a:lnTo>
                  <a:pt x="10" y="20"/>
                </a:lnTo>
                <a:lnTo>
                  <a:pt x="9" y="23"/>
                </a:lnTo>
                <a:lnTo>
                  <a:pt x="7" y="24"/>
                </a:lnTo>
                <a:lnTo>
                  <a:pt x="7" y="27"/>
                </a:lnTo>
                <a:lnTo>
                  <a:pt x="6" y="28"/>
                </a:lnTo>
                <a:lnTo>
                  <a:pt x="5" y="31"/>
                </a:lnTo>
                <a:lnTo>
                  <a:pt x="3" y="33"/>
                </a:lnTo>
                <a:lnTo>
                  <a:pt x="3" y="36"/>
                </a:lnTo>
                <a:lnTo>
                  <a:pt x="2" y="38"/>
                </a:lnTo>
                <a:lnTo>
                  <a:pt x="2" y="41"/>
                </a:lnTo>
                <a:lnTo>
                  <a:pt x="2" y="43"/>
                </a:lnTo>
                <a:lnTo>
                  <a:pt x="0" y="46"/>
                </a:lnTo>
                <a:lnTo>
                  <a:pt x="0" y="49"/>
                </a:lnTo>
                <a:lnTo>
                  <a:pt x="0" y="51"/>
                </a:lnTo>
                <a:lnTo>
                  <a:pt x="0" y="54"/>
                </a:lnTo>
                <a:lnTo>
                  <a:pt x="0" y="57"/>
                </a:lnTo>
                <a:lnTo>
                  <a:pt x="2" y="59"/>
                </a:lnTo>
                <a:lnTo>
                  <a:pt x="2" y="61"/>
                </a:lnTo>
                <a:lnTo>
                  <a:pt x="2" y="64"/>
                </a:lnTo>
                <a:lnTo>
                  <a:pt x="3" y="67"/>
                </a:lnTo>
                <a:lnTo>
                  <a:pt x="3" y="69"/>
                </a:lnTo>
                <a:lnTo>
                  <a:pt x="5" y="72"/>
                </a:lnTo>
                <a:lnTo>
                  <a:pt x="6" y="74"/>
                </a:lnTo>
                <a:lnTo>
                  <a:pt x="7" y="76"/>
                </a:lnTo>
                <a:lnTo>
                  <a:pt x="7" y="79"/>
                </a:lnTo>
                <a:lnTo>
                  <a:pt x="9" y="80"/>
                </a:lnTo>
                <a:lnTo>
                  <a:pt x="10" y="83"/>
                </a:lnTo>
                <a:lnTo>
                  <a:pt x="12" y="85"/>
                </a:lnTo>
                <a:lnTo>
                  <a:pt x="15" y="86"/>
                </a:lnTo>
                <a:lnTo>
                  <a:pt x="16" y="89"/>
                </a:lnTo>
                <a:lnTo>
                  <a:pt x="17" y="90"/>
                </a:lnTo>
                <a:lnTo>
                  <a:pt x="19" y="92"/>
                </a:lnTo>
                <a:lnTo>
                  <a:pt x="22" y="93"/>
                </a:lnTo>
                <a:lnTo>
                  <a:pt x="23" y="95"/>
                </a:lnTo>
                <a:lnTo>
                  <a:pt x="26" y="96"/>
                </a:lnTo>
                <a:lnTo>
                  <a:pt x="28" y="97"/>
                </a:lnTo>
                <a:lnTo>
                  <a:pt x="30" y="99"/>
                </a:lnTo>
                <a:lnTo>
                  <a:pt x="32" y="99"/>
                </a:lnTo>
                <a:lnTo>
                  <a:pt x="35" y="100"/>
                </a:lnTo>
                <a:lnTo>
                  <a:pt x="38" y="102"/>
                </a:lnTo>
                <a:lnTo>
                  <a:pt x="39" y="102"/>
                </a:lnTo>
                <a:lnTo>
                  <a:pt x="42" y="102"/>
                </a:lnTo>
                <a:lnTo>
                  <a:pt x="45" y="103"/>
                </a:lnTo>
                <a:lnTo>
                  <a:pt x="48" y="103"/>
                </a:lnTo>
                <a:lnTo>
                  <a:pt x="51" y="103"/>
                </a:lnTo>
                <a:lnTo>
                  <a:pt x="52" y="103"/>
                </a:lnTo>
                <a:lnTo>
                  <a:pt x="55" y="103"/>
                </a:lnTo>
                <a:lnTo>
                  <a:pt x="58" y="103"/>
                </a:lnTo>
                <a:lnTo>
                  <a:pt x="61" y="103"/>
                </a:lnTo>
                <a:lnTo>
                  <a:pt x="64" y="102"/>
                </a:lnTo>
                <a:lnTo>
                  <a:pt x="65" y="102"/>
                </a:lnTo>
                <a:lnTo>
                  <a:pt x="68" y="102"/>
                </a:lnTo>
                <a:lnTo>
                  <a:pt x="71" y="100"/>
                </a:lnTo>
                <a:lnTo>
                  <a:pt x="72" y="99"/>
                </a:lnTo>
                <a:lnTo>
                  <a:pt x="75" y="99"/>
                </a:lnTo>
                <a:lnTo>
                  <a:pt x="78" y="97"/>
                </a:lnTo>
                <a:lnTo>
                  <a:pt x="79" y="96"/>
                </a:lnTo>
                <a:lnTo>
                  <a:pt x="82" y="95"/>
                </a:lnTo>
                <a:lnTo>
                  <a:pt x="84" y="93"/>
                </a:lnTo>
                <a:lnTo>
                  <a:pt x="85" y="92"/>
                </a:lnTo>
                <a:lnTo>
                  <a:pt x="88" y="90"/>
                </a:lnTo>
                <a:lnTo>
                  <a:pt x="90" y="89"/>
                </a:lnTo>
                <a:lnTo>
                  <a:pt x="91" y="86"/>
                </a:lnTo>
                <a:lnTo>
                  <a:pt x="92" y="85"/>
                </a:lnTo>
                <a:lnTo>
                  <a:pt x="94" y="83"/>
                </a:lnTo>
                <a:lnTo>
                  <a:pt x="95" y="80"/>
                </a:lnTo>
                <a:lnTo>
                  <a:pt x="97" y="79"/>
                </a:lnTo>
                <a:lnTo>
                  <a:pt x="98" y="76"/>
                </a:lnTo>
                <a:lnTo>
                  <a:pt x="100" y="74"/>
                </a:lnTo>
                <a:lnTo>
                  <a:pt x="101" y="72"/>
                </a:lnTo>
                <a:lnTo>
                  <a:pt x="101" y="69"/>
                </a:lnTo>
                <a:lnTo>
                  <a:pt x="102" y="67"/>
                </a:lnTo>
                <a:lnTo>
                  <a:pt x="102" y="64"/>
                </a:lnTo>
                <a:lnTo>
                  <a:pt x="104" y="61"/>
                </a:lnTo>
                <a:lnTo>
                  <a:pt x="104" y="59"/>
                </a:lnTo>
                <a:lnTo>
                  <a:pt x="104" y="57"/>
                </a:lnTo>
                <a:lnTo>
                  <a:pt x="105" y="54"/>
                </a:lnTo>
                <a:lnTo>
                  <a:pt x="105" y="51"/>
                </a:lnTo>
                <a:lnTo>
                  <a:pt x="105" y="49"/>
                </a:lnTo>
                <a:lnTo>
                  <a:pt x="104" y="46"/>
                </a:lnTo>
                <a:lnTo>
                  <a:pt x="104" y="43"/>
                </a:lnTo>
                <a:lnTo>
                  <a:pt x="104" y="41"/>
                </a:lnTo>
                <a:lnTo>
                  <a:pt x="102" y="38"/>
                </a:lnTo>
                <a:lnTo>
                  <a:pt x="102" y="36"/>
                </a:lnTo>
                <a:lnTo>
                  <a:pt x="101" y="33"/>
                </a:lnTo>
                <a:lnTo>
                  <a:pt x="101" y="31"/>
                </a:lnTo>
                <a:lnTo>
                  <a:pt x="100" y="28"/>
                </a:lnTo>
                <a:lnTo>
                  <a:pt x="98" y="27"/>
                </a:lnTo>
                <a:lnTo>
                  <a:pt x="97" y="24"/>
                </a:lnTo>
                <a:lnTo>
                  <a:pt x="95" y="23"/>
                </a:lnTo>
                <a:lnTo>
                  <a:pt x="94" y="20"/>
                </a:lnTo>
                <a:lnTo>
                  <a:pt x="92" y="18"/>
                </a:lnTo>
                <a:lnTo>
                  <a:pt x="91" y="17"/>
                </a:lnTo>
                <a:lnTo>
                  <a:pt x="90" y="14"/>
                </a:lnTo>
                <a:lnTo>
                  <a:pt x="88" y="13"/>
                </a:lnTo>
                <a:lnTo>
                  <a:pt x="85" y="11"/>
                </a:lnTo>
                <a:lnTo>
                  <a:pt x="84" y="10"/>
                </a:lnTo>
                <a:lnTo>
                  <a:pt x="82" y="8"/>
                </a:lnTo>
                <a:lnTo>
                  <a:pt x="79" y="7"/>
                </a:lnTo>
                <a:lnTo>
                  <a:pt x="78" y="5"/>
                </a:lnTo>
                <a:lnTo>
                  <a:pt x="75" y="4"/>
                </a:lnTo>
                <a:lnTo>
                  <a:pt x="72" y="4"/>
                </a:lnTo>
                <a:lnTo>
                  <a:pt x="71" y="2"/>
                </a:lnTo>
                <a:lnTo>
                  <a:pt x="68" y="1"/>
                </a:lnTo>
                <a:lnTo>
                  <a:pt x="65" y="1"/>
                </a:lnTo>
                <a:lnTo>
                  <a:pt x="64" y="0"/>
                </a:lnTo>
                <a:lnTo>
                  <a:pt x="61" y="0"/>
                </a:lnTo>
                <a:lnTo>
                  <a:pt x="58" y="0"/>
                </a:lnTo>
                <a:lnTo>
                  <a:pt x="55" y="0"/>
                </a:lnTo>
                <a:lnTo>
                  <a:pt x="52" y="0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99" name="Freeform 82"/>
          <p:cNvSpPr>
            <a:spLocks/>
          </p:cNvSpPr>
          <p:nvPr/>
        </p:nvSpPr>
        <p:spPr bwMode="auto">
          <a:xfrm>
            <a:off x="4999038" y="3519488"/>
            <a:ext cx="46037" cy="46037"/>
          </a:xfrm>
          <a:custGeom>
            <a:avLst/>
            <a:gdLst>
              <a:gd name="T0" fmla="*/ 2147483647 w 57"/>
              <a:gd name="T1" fmla="*/ 0 h 57"/>
              <a:gd name="T2" fmla="*/ 2147483647 w 57"/>
              <a:gd name="T3" fmla="*/ 0 h 57"/>
              <a:gd name="T4" fmla="*/ 2147483647 w 57"/>
              <a:gd name="T5" fmla="*/ 2147483647 h 57"/>
              <a:gd name="T6" fmla="*/ 2147483647 w 57"/>
              <a:gd name="T7" fmla="*/ 2147483647 h 57"/>
              <a:gd name="T8" fmla="*/ 2147483647 w 57"/>
              <a:gd name="T9" fmla="*/ 2147483647 h 57"/>
              <a:gd name="T10" fmla="*/ 2147483647 w 57"/>
              <a:gd name="T11" fmla="*/ 2147483647 h 57"/>
              <a:gd name="T12" fmla="*/ 2147483647 w 57"/>
              <a:gd name="T13" fmla="*/ 2147483647 h 57"/>
              <a:gd name="T14" fmla="*/ 2147483647 w 57"/>
              <a:gd name="T15" fmla="*/ 2147483647 h 57"/>
              <a:gd name="T16" fmla="*/ 2147483647 w 57"/>
              <a:gd name="T17" fmla="*/ 2147483647 h 57"/>
              <a:gd name="T18" fmla="*/ 2147483647 w 57"/>
              <a:gd name="T19" fmla="*/ 2147483647 h 57"/>
              <a:gd name="T20" fmla="*/ 0 w 57"/>
              <a:gd name="T21" fmla="*/ 2147483647 h 57"/>
              <a:gd name="T22" fmla="*/ 0 w 57"/>
              <a:gd name="T23" fmla="*/ 2147483647 h 57"/>
              <a:gd name="T24" fmla="*/ 2147483647 w 57"/>
              <a:gd name="T25" fmla="*/ 2147483647 h 57"/>
              <a:gd name="T26" fmla="*/ 2147483647 w 57"/>
              <a:gd name="T27" fmla="*/ 2147483647 h 57"/>
              <a:gd name="T28" fmla="*/ 2147483647 w 57"/>
              <a:gd name="T29" fmla="*/ 2147483647 h 57"/>
              <a:gd name="T30" fmla="*/ 2147483647 w 57"/>
              <a:gd name="T31" fmla="*/ 2147483647 h 57"/>
              <a:gd name="T32" fmla="*/ 2147483647 w 57"/>
              <a:gd name="T33" fmla="*/ 2147483647 h 57"/>
              <a:gd name="T34" fmla="*/ 2147483647 w 57"/>
              <a:gd name="T35" fmla="*/ 2147483647 h 57"/>
              <a:gd name="T36" fmla="*/ 2147483647 w 57"/>
              <a:gd name="T37" fmla="*/ 2147483647 h 57"/>
              <a:gd name="T38" fmla="*/ 2147483647 w 57"/>
              <a:gd name="T39" fmla="*/ 2147483647 h 57"/>
              <a:gd name="T40" fmla="*/ 2147483647 w 57"/>
              <a:gd name="T41" fmla="*/ 2147483647 h 57"/>
              <a:gd name="T42" fmla="*/ 2147483647 w 57"/>
              <a:gd name="T43" fmla="*/ 2147483647 h 57"/>
              <a:gd name="T44" fmla="*/ 2147483647 w 57"/>
              <a:gd name="T45" fmla="*/ 2147483647 h 57"/>
              <a:gd name="T46" fmla="*/ 2147483647 w 57"/>
              <a:gd name="T47" fmla="*/ 2147483647 h 57"/>
              <a:gd name="T48" fmla="*/ 2147483647 w 57"/>
              <a:gd name="T49" fmla="*/ 2147483647 h 57"/>
              <a:gd name="T50" fmla="*/ 2147483647 w 57"/>
              <a:gd name="T51" fmla="*/ 2147483647 h 57"/>
              <a:gd name="T52" fmla="*/ 2147483647 w 57"/>
              <a:gd name="T53" fmla="*/ 2147483647 h 57"/>
              <a:gd name="T54" fmla="*/ 2147483647 w 57"/>
              <a:gd name="T55" fmla="*/ 2147483647 h 57"/>
              <a:gd name="T56" fmla="*/ 2147483647 w 57"/>
              <a:gd name="T57" fmla="*/ 2147483647 h 57"/>
              <a:gd name="T58" fmla="*/ 2147483647 w 57"/>
              <a:gd name="T59" fmla="*/ 2147483647 h 57"/>
              <a:gd name="T60" fmla="*/ 2147483647 w 57"/>
              <a:gd name="T61" fmla="*/ 2147483647 h 57"/>
              <a:gd name="T62" fmla="*/ 2147483647 w 57"/>
              <a:gd name="T63" fmla="*/ 2147483647 h 57"/>
              <a:gd name="T64" fmla="*/ 2147483647 w 57"/>
              <a:gd name="T65" fmla="*/ 2147483647 h 57"/>
              <a:gd name="T66" fmla="*/ 2147483647 w 57"/>
              <a:gd name="T67" fmla="*/ 2147483647 h 57"/>
              <a:gd name="T68" fmla="*/ 2147483647 w 57"/>
              <a:gd name="T69" fmla="*/ 2147483647 h 57"/>
              <a:gd name="T70" fmla="*/ 2147483647 w 57"/>
              <a:gd name="T71" fmla="*/ 2147483647 h 57"/>
              <a:gd name="T72" fmla="*/ 2147483647 w 57"/>
              <a:gd name="T73" fmla="*/ 2147483647 h 57"/>
              <a:gd name="T74" fmla="*/ 2147483647 w 57"/>
              <a:gd name="T75" fmla="*/ 2147483647 h 57"/>
              <a:gd name="T76" fmla="*/ 2147483647 w 57"/>
              <a:gd name="T77" fmla="*/ 2147483647 h 57"/>
              <a:gd name="T78" fmla="*/ 2147483647 w 57"/>
              <a:gd name="T79" fmla="*/ 2147483647 h 57"/>
              <a:gd name="T80" fmla="*/ 2147483647 w 57"/>
              <a:gd name="T81" fmla="*/ 2147483647 h 57"/>
              <a:gd name="T82" fmla="*/ 2147483647 w 57"/>
              <a:gd name="T83" fmla="*/ 2147483647 h 57"/>
              <a:gd name="T84" fmla="*/ 2147483647 w 57"/>
              <a:gd name="T85" fmla="*/ 0 h 57"/>
              <a:gd name="T86" fmla="*/ 2147483647 w 57"/>
              <a:gd name="T87" fmla="*/ 0 h 57"/>
              <a:gd name="T88" fmla="*/ 2147483647 w 57"/>
              <a:gd name="T89" fmla="*/ 2147483647 h 5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7"/>
              <a:gd name="T136" fmla="*/ 0 h 57"/>
              <a:gd name="T137" fmla="*/ 57 w 57"/>
              <a:gd name="T138" fmla="*/ 57 h 5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7" h="57">
                <a:moveTo>
                  <a:pt x="28" y="28"/>
                </a:move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1"/>
                </a:lnTo>
                <a:lnTo>
                  <a:pt x="18" y="1"/>
                </a:lnTo>
                <a:lnTo>
                  <a:pt x="17" y="3"/>
                </a:lnTo>
                <a:lnTo>
                  <a:pt x="15" y="3"/>
                </a:lnTo>
                <a:lnTo>
                  <a:pt x="14" y="4"/>
                </a:lnTo>
                <a:lnTo>
                  <a:pt x="13" y="4"/>
                </a:lnTo>
                <a:lnTo>
                  <a:pt x="11" y="5"/>
                </a:lnTo>
                <a:lnTo>
                  <a:pt x="10" y="7"/>
                </a:lnTo>
                <a:lnTo>
                  <a:pt x="8" y="8"/>
                </a:lnTo>
                <a:lnTo>
                  <a:pt x="7" y="8"/>
                </a:lnTo>
                <a:lnTo>
                  <a:pt x="7" y="10"/>
                </a:lnTo>
                <a:lnTo>
                  <a:pt x="5" y="11"/>
                </a:lnTo>
                <a:lnTo>
                  <a:pt x="5" y="13"/>
                </a:lnTo>
                <a:lnTo>
                  <a:pt x="4" y="13"/>
                </a:lnTo>
                <a:lnTo>
                  <a:pt x="4" y="14"/>
                </a:lnTo>
                <a:lnTo>
                  <a:pt x="2" y="15"/>
                </a:lnTo>
                <a:lnTo>
                  <a:pt x="2" y="17"/>
                </a:lnTo>
                <a:lnTo>
                  <a:pt x="2" y="18"/>
                </a:lnTo>
                <a:lnTo>
                  <a:pt x="1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0" y="26"/>
                </a:lnTo>
                <a:lnTo>
                  <a:pt x="0" y="27"/>
                </a:lnTo>
                <a:lnTo>
                  <a:pt x="0" y="28"/>
                </a:lnTo>
                <a:lnTo>
                  <a:pt x="0" y="30"/>
                </a:lnTo>
                <a:lnTo>
                  <a:pt x="0" y="31"/>
                </a:lnTo>
                <a:lnTo>
                  <a:pt x="1" y="33"/>
                </a:lnTo>
                <a:lnTo>
                  <a:pt x="1" y="34"/>
                </a:lnTo>
                <a:lnTo>
                  <a:pt x="1" y="36"/>
                </a:lnTo>
                <a:lnTo>
                  <a:pt x="1" y="37"/>
                </a:lnTo>
                <a:lnTo>
                  <a:pt x="2" y="39"/>
                </a:lnTo>
                <a:lnTo>
                  <a:pt x="2" y="40"/>
                </a:lnTo>
                <a:lnTo>
                  <a:pt x="2" y="41"/>
                </a:lnTo>
                <a:lnTo>
                  <a:pt x="4" y="41"/>
                </a:lnTo>
                <a:lnTo>
                  <a:pt x="4" y="43"/>
                </a:lnTo>
                <a:lnTo>
                  <a:pt x="5" y="44"/>
                </a:lnTo>
                <a:lnTo>
                  <a:pt x="5" y="46"/>
                </a:lnTo>
                <a:lnTo>
                  <a:pt x="7" y="47"/>
                </a:lnTo>
                <a:lnTo>
                  <a:pt x="8" y="49"/>
                </a:lnTo>
                <a:lnTo>
                  <a:pt x="10" y="50"/>
                </a:lnTo>
                <a:lnTo>
                  <a:pt x="11" y="50"/>
                </a:lnTo>
                <a:lnTo>
                  <a:pt x="11" y="51"/>
                </a:lnTo>
                <a:lnTo>
                  <a:pt x="13" y="51"/>
                </a:lnTo>
                <a:lnTo>
                  <a:pt x="14" y="53"/>
                </a:lnTo>
                <a:lnTo>
                  <a:pt x="15" y="53"/>
                </a:lnTo>
                <a:lnTo>
                  <a:pt x="17" y="54"/>
                </a:lnTo>
                <a:lnTo>
                  <a:pt x="18" y="54"/>
                </a:lnTo>
                <a:lnTo>
                  <a:pt x="18" y="56"/>
                </a:lnTo>
                <a:lnTo>
                  <a:pt x="20" y="56"/>
                </a:lnTo>
                <a:lnTo>
                  <a:pt x="21" y="56"/>
                </a:lnTo>
                <a:lnTo>
                  <a:pt x="23" y="56"/>
                </a:lnTo>
                <a:lnTo>
                  <a:pt x="24" y="57"/>
                </a:lnTo>
                <a:lnTo>
                  <a:pt x="26" y="57"/>
                </a:lnTo>
                <a:lnTo>
                  <a:pt x="27" y="57"/>
                </a:lnTo>
                <a:lnTo>
                  <a:pt x="28" y="57"/>
                </a:lnTo>
                <a:lnTo>
                  <a:pt x="30" y="57"/>
                </a:lnTo>
                <a:lnTo>
                  <a:pt x="31" y="57"/>
                </a:lnTo>
                <a:lnTo>
                  <a:pt x="33" y="57"/>
                </a:lnTo>
                <a:lnTo>
                  <a:pt x="34" y="56"/>
                </a:lnTo>
                <a:lnTo>
                  <a:pt x="36" y="56"/>
                </a:lnTo>
                <a:lnTo>
                  <a:pt x="37" y="56"/>
                </a:lnTo>
                <a:lnTo>
                  <a:pt x="38" y="56"/>
                </a:lnTo>
                <a:lnTo>
                  <a:pt x="40" y="54"/>
                </a:lnTo>
                <a:lnTo>
                  <a:pt x="41" y="54"/>
                </a:lnTo>
                <a:lnTo>
                  <a:pt x="43" y="53"/>
                </a:lnTo>
                <a:lnTo>
                  <a:pt x="44" y="53"/>
                </a:lnTo>
                <a:lnTo>
                  <a:pt x="44" y="51"/>
                </a:lnTo>
                <a:lnTo>
                  <a:pt x="46" y="51"/>
                </a:lnTo>
                <a:lnTo>
                  <a:pt x="47" y="50"/>
                </a:lnTo>
                <a:lnTo>
                  <a:pt x="49" y="50"/>
                </a:lnTo>
                <a:lnTo>
                  <a:pt x="49" y="49"/>
                </a:lnTo>
                <a:lnTo>
                  <a:pt x="50" y="47"/>
                </a:lnTo>
                <a:lnTo>
                  <a:pt x="51" y="47"/>
                </a:lnTo>
                <a:lnTo>
                  <a:pt x="51" y="46"/>
                </a:lnTo>
                <a:lnTo>
                  <a:pt x="53" y="44"/>
                </a:lnTo>
                <a:lnTo>
                  <a:pt x="53" y="43"/>
                </a:lnTo>
                <a:lnTo>
                  <a:pt x="54" y="41"/>
                </a:lnTo>
                <a:lnTo>
                  <a:pt x="56" y="40"/>
                </a:lnTo>
                <a:lnTo>
                  <a:pt x="56" y="39"/>
                </a:lnTo>
                <a:lnTo>
                  <a:pt x="56" y="37"/>
                </a:lnTo>
                <a:lnTo>
                  <a:pt x="57" y="36"/>
                </a:lnTo>
                <a:lnTo>
                  <a:pt x="57" y="34"/>
                </a:lnTo>
                <a:lnTo>
                  <a:pt x="57" y="33"/>
                </a:lnTo>
                <a:lnTo>
                  <a:pt x="57" y="31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7" y="26"/>
                </a:lnTo>
                <a:lnTo>
                  <a:pt x="57" y="24"/>
                </a:lnTo>
                <a:lnTo>
                  <a:pt x="57" y="23"/>
                </a:lnTo>
                <a:lnTo>
                  <a:pt x="57" y="21"/>
                </a:lnTo>
                <a:lnTo>
                  <a:pt x="56" y="20"/>
                </a:lnTo>
                <a:lnTo>
                  <a:pt x="56" y="18"/>
                </a:lnTo>
                <a:lnTo>
                  <a:pt x="56" y="17"/>
                </a:lnTo>
                <a:lnTo>
                  <a:pt x="54" y="15"/>
                </a:lnTo>
                <a:lnTo>
                  <a:pt x="54" y="14"/>
                </a:lnTo>
                <a:lnTo>
                  <a:pt x="53" y="13"/>
                </a:lnTo>
                <a:lnTo>
                  <a:pt x="51" y="11"/>
                </a:lnTo>
                <a:lnTo>
                  <a:pt x="51" y="10"/>
                </a:lnTo>
                <a:lnTo>
                  <a:pt x="50" y="8"/>
                </a:lnTo>
                <a:lnTo>
                  <a:pt x="49" y="8"/>
                </a:lnTo>
                <a:lnTo>
                  <a:pt x="49" y="7"/>
                </a:lnTo>
                <a:lnTo>
                  <a:pt x="47" y="5"/>
                </a:lnTo>
                <a:lnTo>
                  <a:pt x="46" y="5"/>
                </a:lnTo>
                <a:lnTo>
                  <a:pt x="44" y="4"/>
                </a:lnTo>
                <a:lnTo>
                  <a:pt x="43" y="3"/>
                </a:lnTo>
                <a:lnTo>
                  <a:pt x="41" y="3"/>
                </a:lnTo>
                <a:lnTo>
                  <a:pt x="40" y="1"/>
                </a:lnTo>
                <a:lnTo>
                  <a:pt x="38" y="1"/>
                </a:lnTo>
                <a:lnTo>
                  <a:pt x="37" y="1"/>
                </a:lnTo>
                <a:lnTo>
                  <a:pt x="36" y="0"/>
                </a:lnTo>
                <a:lnTo>
                  <a:pt x="34" y="0"/>
                </a:lnTo>
                <a:lnTo>
                  <a:pt x="33" y="0"/>
                </a:lnTo>
                <a:lnTo>
                  <a:pt x="31" y="0"/>
                </a:lnTo>
                <a:lnTo>
                  <a:pt x="30" y="0"/>
                </a:lnTo>
                <a:lnTo>
                  <a:pt x="28" y="0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400" name="Freeform 83"/>
          <p:cNvSpPr>
            <a:spLocks/>
          </p:cNvSpPr>
          <p:nvPr/>
        </p:nvSpPr>
        <p:spPr bwMode="auto">
          <a:xfrm>
            <a:off x="4984750" y="3529013"/>
            <a:ext cx="55563" cy="53975"/>
          </a:xfrm>
          <a:custGeom>
            <a:avLst/>
            <a:gdLst>
              <a:gd name="T0" fmla="*/ 2147483647 w 71"/>
              <a:gd name="T1" fmla="*/ 0 h 69"/>
              <a:gd name="T2" fmla="*/ 2147483647 w 71"/>
              <a:gd name="T3" fmla="*/ 0 h 69"/>
              <a:gd name="T4" fmla="*/ 2147483647 w 71"/>
              <a:gd name="T5" fmla="*/ 2147483647 h 69"/>
              <a:gd name="T6" fmla="*/ 2147483647 w 71"/>
              <a:gd name="T7" fmla="*/ 2147483647 h 69"/>
              <a:gd name="T8" fmla="*/ 2147483647 w 71"/>
              <a:gd name="T9" fmla="*/ 2147483647 h 69"/>
              <a:gd name="T10" fmla="*/ 2147483647 w 71"/>
              <a:gd name="T11" fmla="*/ 2147483647 h 69"/>
              <a:gd name="T12" fmla="*/ 2147483647 w 71"/>
              <a:gd name="T13" fmla="*/ 2147483647 h 69"/>
              <a:gd name="T14" fmla="*/ 2147483647 w 71"/>
              <a:gd name="T15" fmla="*/ 2147483647 h 69"/>
              <a:gd name="T16" fmla="*/ 2147483647 w 71"/>
              <a:gd name="T17" fmla="*/ 2147483647 h 69"/>
              <a:gd name="T18" fmla="*/ 0 w 71"/>
              <a:gd name="T19" fmla="*/ 2147483647 h 69"/>
              <a:gd name="T20" fmla="*/ 0 w 71"/>
              <a:gd name="T21" fmla="*/ 2147483647 h 69"/>
              <a:gd name="T22" fmla="*/ 0 w 71"/>
              <a:gd name="T23" fmla="*/ 2147483647 h 69"/>
              <a:gd name="T24" fmla="*/ 2147483647 w 71"/>
              <a:gd name="T25" fmla="*/ 2147483647 h 69"/>
              <a:gd name="T26" fmla="*/ 2147483647 w 71"/>
              <a:gd name="T27" fmla="*/ 2147483647 h 69"/>
              <a:gd name="T28" fmla="*/ 2147483647 w 71"/>
              <a:gd name="T29" fmla="*/ 2147483647 h 69"/>
              <a:gd name="T30" fmla="*/ 2147483647 w 71"/>
              <a:gd name="T31" fmla="*/ 2147483647 h 69"/>
              <a:gd name="T32" fmla="*/ 2147483647 w 71"/>
              <a:gd name="T33" fmla="*/ 2147483647 h 69"/>
              <a:gd name="T34" fmla="*/ 2147483647 w 71"/>
              <a:gd name="T35" fmla="*/ 2147483647 h 69"/>
              <a:gd name="T36" fmla="*/ 2147483647 w 71"/>
              <a:gd name="T37" fmla="*/ 2147483647 h 69"/>
              <a:gd name="T38" fmla="*/ 2147483647 w 71"/>
              <a:gd name="T39" fmla="*/ 2147483647 h 69"/>
              <a:gd name="T40" fmla="*/ 2147483647 w 71"/>
              <a:gd name="T41" fmla="*/ 2147483647 h 69"/>
              <a:gd name="T42" fmla="*/ 2147483647 w 71"/>
              <a:gd name="T43" fmla="*/ 2147483647 h 69"/>
              <a:gd name="T44" fmla="*/ 2147483647 w 71"/>
              <a:gd name="T45" fmla="*/ 2147483647 h 69"/>
              <a:gd name="T46" fmla="*/ 2147483647 w 71"/>
              <a:gd name="T47" fmla="*/ 2147483647 h 69"/>
              <a:gd name="T48" fmla="*/ 2147483647 w 71"/>
              <a:gd name="T49" fmla="*/ 2147483647 h 69"/>
              <a:gd name="T50" fmla="*/ 2147483647 w 71"/>
              <a:gd name="T51" fmla="*/ 2147483647 h 69"/>
              <a:gd name="T52" fmla="*/ 2147483647 w 71"/>
              <a:gd name="T53" fmla="*/ 2147483647 h 69"/>
              <a:gd name="T54" fmla="*/ 2147483647 w 71"/>
              <a:gd name="T55" fmla="*/ 2147483647 h 69"/>
              <a:gd name="T56" fmla="*/ 2147483647 w 71"/>
              <a:gd name="T57" fmla="*/ 2147483647 h 69"/>
              <a:gd name="T58" fmla="*/ 2147483647 w 71"/>
              <a:gd name="T59" fmla="*/ 2147483647 h 69"/>
              <a:gd name="T60" fmla="*/ 2147483647 w 71"/>
              <a:gd name="T61" fmla="*/ 2147483647 h 69"/>
              <a:gd name="T62" fmla="*/ 2147483647 w 71"/>
              <a:gd name="T63" fmla="*/ 2147483647 h 69"/>
              <a:gd name="T64" fmla="*/ 2147483647 w 71"/>
              <a:gd name="T65" fmla="*/ 2147483647 h 69"/>
              <a:gd name="T66" fmla="*/ 2147483647 w 71"/>
              <a:gd name="T67" fmla="*/ 2147483647 h 69"/>
              <a:gd name="T68" fmla="*/ 2147483647 w 71"/>
              <a:gd name="T69" fmla="*/ 2147483647 h 69"/>
              <a:gd name="T70" fmla="*/ 2147483647 w 71"/>
              <a:gd name="T71" fmla="*/ 2147483647 h 69"/>
              <a:gd name="T72" fmla="*/ 2147483647 w 71"/>
              <a:gd name="T73" fmla="*/ 2147483647 h 69"/>
              <a:gd name="T74" fmla="*/ 2147483647 w 71"/>
              <a:gd name="T75" fmla="*/ 2147483647 h 69"/>
              <a:gd name="T76" fmla="*/ 2147483647 w 71"/>
              <a:gd name="T77" fmla="*/ 2147483647 h 69"/>
              <a:gd name="T78" fmla="*/ 2147483647 w 71"/>
              <a:gd name="T79" fmla="*/ 2147483647 h 69"/>
              <a:gd name="T80" fmla="*/ 2147483647 w 71"/>
              <a:gd name="T81" fmla="*/ 2147483647 h 69"/>
              <a:gd name="T82" fmla="*/ 2147483647 w 71"/>
              <a:gd name="T83" fmla="*/ 2147483647 h 69"/>
              <a:gd name="T84" fmla="*/ 2147483647 w 71"/>
              <a:gd name="T85" fmla="*/ 0 h 69"/>
              <a:gd name="T86" fmla="*/ 2147483647 w 71"/>
              <a:gd name="T87" fmla="*/ 0 h 6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71"/>
              <a:gd name="T133" fmla="*/ 0 h 69"/>
              <a:gd name="T134" fmla="*/ 71 w 71"/>
              <a:gd name="T135" fmla="*/ 69 h 6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71" h="69">
                <a:moveTo>
                  <a:pt x="35" y="0"/>
                </a:move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6" y="0"/>
                </a:lnTo>
                <a:lnTo>
                  <a:pt x="25" y="2"/>
                </a:lnTo>
                <a:lnTo>
                  <a:pt x="23" y="2"/>
                </a:lnTo>
                <a:lnTo>
                  <a:pt x="22" y="3"/>
                </a:lnTo>
                <a:lnTo>
                  <a:pt x="20" y="3"/>
                </a:lnTo>
                <a:lnTo>
                  <a:pt x="19" y="4"/>
                </a:lnTo>
                <a:lnTo>
                  <a:pt x="18" y="4"/>
                </a:lnTo>
                <a:lnTo>
                  <a:pt x="16" y="6"/>
                </a:lnTo>
                <a:lnTo>
                  <a:pt x="15" y="6"/>
                </a:lnTo>
                <a:lnTo>
                  <a:pt x="13" y="7"/>
                </a:lnTo>
                <a:lnTo>
                  <a:pt x="12" y="9"/>
                </a:lnTo>
                <a:lnTo>
                  <a:pt x="10" y="10"/>
                </a:lnTo>
                <a:lnTo>
                  <a:pt x="9" y="12"/>
                </a:lnTo>
                <a:lnTo>
                  <a:pt x="9" y="13"/>
                </a:lnTo>
                <a:lnTo>
                  <a:pt x="7" y="13"/>
                </a:lnTo>
                <a:lnTo>
                  <a:pt x="6" y="15"/>
                </a:lnTo>
                <a:lnTo>
                  <a:pt x="6" y="16"/>
                </a:lnTo>
                <a:lnTo>
                  <a:pt x="5" y="17"/>
                </a:lnTo>
                <a:lnTo>
                  <a:pt x="3" y="19"/>
                </a:lnTo>
                <a:lnTo>
                  <a:pt x="3" y="22"/>
                </a:lnTo>
                <a:lnTo>
                  <a:pt x="3" y="23"/>
                </a:lnTo>
                <a:lnTo>
                  <a:pt x="2" y="25"/>
                </a:lnTo>
                <a:lnTo>
                  <a:pt x="2" y="26"/>
                </a:lnTo>
                <a:lnTo>
                  <a:pt x="2" y="28"/>
                </a:lnTo>
                <a:lnTo>
                  <a:pt x="0" y="29"/>
                </a:lnTo>
                <a:lnTo>
                  <a:pt x="0" y="32"/>
                </a:lnTo>
                <a:lnTo>
                  <a:pt x="0" y="33"/>
                </a:lnTo>
                <a:lnTo>
                  <a:pt x="0" y="35"/>
                </a:lnTo>
                <a:lnTo>
                  <a:pt x="0" y="36"/>
                </a:lnTo>
                <a:lnTo>
                  <a:pt x="0" y="39"/>
                </a:lnTo>
                <a:lnTo>
                  <a:pt x="0" y="40"/>
                </a:lnTo>
                <a:lnTo>
                  <a:pt x="2" y="42"/>
                </a:lnTo>
                <a:lnTo>
                  <a:pt x="2" y="43"/>
                </a:lnTo>
                <a:lnTo>
                  <a:pt x="2" y="45"/>
                </a:lnTo>
                <a:lnTo>
                  <a:pt x="3" y="46"/>
                </a:lnTo>
                <a:lnTo>
                  <a:pt x="3" y="49"/>
                </a:lnTo>
                <a:lnTo>
                  <a:pt x="3" y="51"/>
                </a:lnTo>
                <a:lnTo>
                  <a:pt x="5" y="52"/>
                </a:lnTo>
                <a:lnTo>
                  <a:pt x="6" y="53"/>
                </a:lnTo>
                <a:lnTo>
                  <a:pt x="6" y="55"/>
                </a:lnTo>
                <a:lnTo>
                  <a:pt x="7" y="56"/>
                </a:lnTo>
                <a:lnTo>
                  <a:pt x="9" y="58"/>
                </a:lnTo>
                <a:lnTo>
                  <a:pt x="10" y="59"/>
                </a:lnTo>
                <a:lnTo>
                  <a:pt x="12" y="61"/>
                </a:lnTo>
                <a:lnTo>
                  <a:pt x="13" y="62"/>
                </a:lnTo>
                <a:lnTo>
                  <a:pt x="15" y="63"/>
                </a:lnTo>
                <a:lnTo>
                  <a:pt x="16" y="63"/>
                </a:lnTo>
                <a:lnTo>
                  <a:pt x="18" y="65"/>
                </a:lnTo>
                <a:lnTo>
                  <a:pt x="19" y="65"/>
                </a:lnTo>
                <a:lnTo>
                  <a:pt x="20" y="66"/>
                </a:lnTo>
                <a:lnTo>
                  <a:pt x="22" y="68"/>
                </a:lnTo>
                <a:lnTo>
                  <a:pt x="23" y="68"/>
                </a:lnTo>
                <a:lnTo>
                  <a:pt x="25" y="68"/>
                </a:lnTo>
                <a:lnTo>
                  <a:pt x="26" y="69"/>
                </a:lnTo>
                <a:lnTo>
                  <a:pt x="29" y="69"/>
                </a:lnTo>
                <a:lnTo>
                  <a:pt x="31" y="69"/>
                </a:lnTo>
                <a:lnTo>
                  <a:pt x="32" y="69"/>
                </a:lnTo>
                <a:lnTo>
                  <a:pt x="33" y="69"/>
                </a:lnTo>
                <a:lnTo>
                  <a:pt x="35" y="69"/>
                </a:lnTo>
                <a:lnTo>
                  <a:pt x="38" y="69"/>
                </a:lnTo>
                <a:lnTo>
                  <a:pt x="39" y="69"/>
                </a:lnTo>
                <a:lnTo>
                  <a:pt x="41" y="69"/>
                </a:lnTo>
                <a:lnTo>
                  <a:pt x="42" y="69"/>
                </a:lnTo>
                <a:lnTo>
                  <a:pt x="45" y="69"/>
                </a:lnTo>
                <a:lnTo>
                  <a:pt x="46" y="68"/>
                </a:lnTo>
                <a:lnTo>
                  <a:pt x="48" y="68"/>
                </a:lnTo>
                <a:lnTo>
                  <a:pt x="49" y="68"/>
                </a:lnTo>
                <a:lnTo>
                  <a:pt x="51" y="66"/>
                </a:lnTo>
                <a:lnTo>
                  <a:pt x="52" y="65"/>
                </a:lnTo>
                <a:lnTo>
                  <a:pt x="54" y="65"/>
                </a:lnTo>
                <a:lnTo>
                  <a:pt x="55" y="63"/>
                </a:lnTo>
                <a:lnTo>
                  <a:pt x="56" y="63"/>
                </a:lnTo>
                <a:lnTo>
                  <a:pt x="58" y="62"/>
                </a:lnTo>
                <a:lnTo>
                  <a:pt x="59" y="61"/>
                </a:lnTo>
                <a:lnTo>
                  <a:pt x="61" y="59"/>
                </a:lnTo>
                <a:lnTo>
                  <a:pt x="62" y="58"/>
                </a:lnTo>
                <a:lnTo>
                  <a:pt x="64" y="56"/>
                </a:lnTo>
                <a:lnTo>
                  <a:pt x="65" y="55"/>
                </a:lnTo>
                <a:lnTo>
                  <a:pt x="65" y="53"/>
                </a:lnTo>
                <a:lnTo>
                  <a:pt x="67" y="52"/>
                </a:lnTo>
                <a:lnTo>
                  <a:pt x="67" y="51"/>
                </a:lnTo>
                <a:lnTo>
                  <a:pt x="68" y="49"/>
                </a:lnTo>
                <a:lnTo>
                  <a:pt x="68" y="46"/>
                </a:lnTo>
                <a:lnTo>
                  <a:pt x="69" y="45"/>
                </a:lnTo>
                <a:lnTo>
                  <a:pt x="69" y="43"/>
                </a:lnTo>
                <a:lnTo>
                  <a:pt x="69" y="42"/>
                </a:lnTo>
                <a:lnTo>
                  <a:pt x="71" y="40"/>
                </a:lnTo>
                <a:lnTo>
                  <a:pt x="71" y="39"/>
                </a:lnTo>
                <a:lnTo>
                  <a:pt x="71" y="36"/>
                </a:lnTo>
                <a:lnTo>
                  <a:pt x="71" y="35"/>
                </a:lnTo>
                <a:lnTo>
                  <a:pt x="71" y="33"/>
                </a:lnTo>
                <a:lnTo>
                  <a:pt x="71" y="32"/>
                </a:lnTo>
                <a:lnTo>
                  <a:pt x="71" y="29"/>
                </a:lnTo>
                <a:lnTo>
                  <a:pt x="69" y="28"/>
                </a:lnTo>
                <a:lnTo>
                  <a:pt x="69" y="26"/>
                </a:lnTo>
                <a:lnTo>
                  <a:pt x="69" y="25"/>
                </a:lnTo>
                <a:lnTo>
                  <a:pt x="68" y="23"/>
                </a:lnTo>
                <a:lnTo>
                  <a:pt x="68" y="22"/>
                </a:lnTo>
                <a:lnTo>
                  <a:pt x="67" y="19"/>
                </a:lnTo>
                <a:lnTo>
                  <a:pt x="67" y="17"/>
                </a:lnTo>
                <a:lnTo>
                  <a:pt x="65" y="16"/>
                </a:lnTo>
                <a:lnTo>
                  <a:pt x="65" y="15"/>
                </a:lnTo>
                <a:lnTo>
                  <a:pt x="64" y="13"/>
                </a:lnTo>
                <a:lnTo>
                  <a:pt x="62" y="13"/>
                </a:lnTo>
                <a:lnTo>
                  <a:pt x="62" y="12"/>
                </a:lnTo>
                <a:lnTo>
                  <a:pt x="61" y="10"/>
                </a:lnTo>
                <a:lnTo>
                  <a:pt x="59" y="9"/>
                </a:lnTo>
                <a:lnTo>
                  <a:pt x="58" y="7"/>
                </a:lnTo>
                <a:lnTo>
                  <a:pt x="56" y="6"/>
                </a:lnTo>
                <a:lnTo>
                  <a:pt x="55" y="6"/>
                </a:lnTo>
                <a:lnTo>
                  <a:pt x="54" y="4"/>
                </a:lnTo>
                <a:lnTo>
                  <a:pt x="52" y="4"/>
                </a:lnTo>
                <a:lnTo>
                  <a:pt x="51" y="3"/>
                </a:lnTo>
                <a:lnTo>
                  <a:pt x="49" y="3"/>
                </a:lnTo>
                <a:lnTo>
                  <a:pt x="48" y="2"/>
                </a:lnTo>
                <a:lnTo>
                  <a:pt x="46" y="2"/>
                </a:lnTo>
                <a:lnTo>
                  <a:pt x="45" y="0"/>
                </a:lnTo>
                <a:lnTo>
                  <a:pt x="42" y="0"/>
                </a:lnTo>
                <a:lnTo>
                  <a:pt x="41" y="0"/>
                </a:lnTo>
                <a:lnTo>
                  <a:pt x="39" y="0"/>
                </a:lnTo>
                <a:lnTo>
                  <a:pt x="38" y="0"/>
                </a:lnTo>
                <a:lnTo>
                  <a:pt x="35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401" name="Line 84"/>
          <p:cNvSpPr>
            <a:spLocks noChangeShapeType="1"/>
          </p:cNvSpPr>
          <p:nvPr/>
        </p:nvSpPr>
        <p:spPr bwMode="auto">
          <a:xfrm>
            <a:off x="5021263" y="3770313"/>
            <a:ext cx="3429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402" name="Freeform 85"/>
          <p:cNvSpPr>
            <a:spLocks/>
          </p:cNvSpPr>
          <p:nvPr/>
        </p:nvSpPr>
        <p:spPr bwMode="auto">
          <a:xfrm>
            <a:off x="4999038" y="3748088"/>
            <a:ext cx="46037" cy="46037"/>
          </a:xfrm>
          <a:custGeom>
            <a:avLst/>
            <a:gdLst>
              <a:gd name="T0" fmla="*/ 2147483647 w 57"/>
              <a:gd name="T1" fmla="*/ 0 h 57"/>
              <a:gd name="T2" fmla="*/ 2147483647 w 57"/>
              <a:gd name="T3" fmla="*/ 0 h 57"/>
              <a:gd name="T4" fmla="*/ 2147483647 w 57"/>
              <a:gd name="T5" fmla="*/ 2147483647 h 57"/>
              <a:gd name="T6" fmla="*/ 2147483647 w 57"/>
              <a:gd name="T7" fmla="*/ 2147483647 h 57"/>
              <a:gd name="T8" fmla="*/ 2147483647 w 57"/>
              <a:gd name="T9" fmla="*/ 2147483647 h 57"/>
              <a:gd name="T10" fmla="*/ 2147483647 w 57"/>
              <a:gd name="T11" fmla="*/ 2147483647 h 57"/>
              <a:gd name="T12" fmla="*/ 2147483647 w 57"/>
              <a:gd name="T13" fmla="*/ 2147483647 h 57"/>
              <a:gd name="T14" fmla="*/ 2147483647 w 57"/>
              <a:gd name="T15" fmla="*/ 2147483647 h 57"/>
              <a:gd name="T16" fmla="*/ 2147483647 w 57"/>
              <a:gd name="T17" fmla="*/ 2147483647 h 57"/>
              <a:gd name="T18" fmla="*/ 2147483647 w 57"/>
              <a:gd name="T19" fmla="*/ 2147483647 h 57"/>
              <a:gd name="T20" fmla="*/ 0 w 57"/>
              <a:gd name="T21" fmla="*/ 2147483647 h 57"/>
              <a:gd name="T22" fmla="*/ 0 w 57"/>
              <a:gd name="T23" fmla="*/ 2147483647 h 57"/>
              <a:gd name="T24" fmla="*/ 2147483647 w 57"/>
              <a:gd name="T25" fmla="*/ 2147483647 h 57"/>
              <a:gd name="T26" fmla="*/ 2147483647 w 57"/>
              <a:gd name="T27" fmla="*/ 2147483647 h 57"/>
              <a:gd name="T28" fmla="*/ 2147483647 w 57"/>
              <a:gd name="T29" fmla="*/ 2147483647 h 57"/>
              <a:gd name="T30" fmla="*/ 2147483647 w 57"/>
              <a:gd name="T31" fmla="*/ 2147483647 h 57"/>
              <a:gd name="T32" fmla="*/ 2147483647 w 57"/>
              <a:gd name="T33" fmla="*/ 2147483647 h 57"/>
              <a:gd name="T34" fmla="*/ 2147483647 w 57"/>
              <a:gd name="T35" fmla="*/ 2147483647 h 57"/>
              <a:gd name="T36" fmla="*/ 2147483647 w 57"/>
              <a:gd name="T37" fmla="*/ 2147483647 h 57"/>
              <a:gd name="T38" fmla="*/ 2147483647 w 57"/>
              <a:gd name="T39" fmla="*/ 2147483647 h 57"/>
              <a:gd name="T40" fmla="*/ 2147483647 w 57"/>
              <a:gd name="T41" fmla="*/ 2147483647 h 57"/>
              <a:gd name="T42" fmla="*/ 2147483647 w 57"/>
              <a:gd name="T43" fmla="*/ 2147483647 h 57"/>
              <a:gd name="T44" fmla="*/ 2147483647 w 57"/>
              <a:gd name="T45" fmla="*/ 2147483647 h 57"/>
              <a:gd name="T46" fmla="*/ 2147483647 w 57"/>
              <a:gd name="T47" fmla="*/ 2147483647 h 57"/>
              <a:gd name="T48" fmla="*/ 2147483647 w 57"/>
              <a:gd name="T49" fmla="*/ 2147483647 h 57"/>
              <a:gd name="T50" fmla="*/ 2147483647 w 57"/>
              <a:gd name="T51" fmla="*/ 2147483647 h 57"/>
              <a:gd name="T52" fmla="*/ 2147483647 w 57"/>
              <a:gd name="T53" fmla="*/ 2147483647 h 57"/>
              <a:gd name="T54" fmla="*/ 2147483647 w 57"/>
              <a:gd name="T55" fmla="*/ 2147483647 h 57"/>
              <a:gd name="T56" fmla="*/ 2147483647 w 57"/>
              <a:gd name="T57" fmla="*/ 2147483647 h 57"/>
              <a:gd name="T58" fmla="*/ 2147483647 w 57"/>
              <a:gd name="T59" fmla="*/ 2147483647 h 57"/>
              <a:gd name="T60" fmla="*/ 2147483647 w 57"/>
              <a:gd name="T61" fmla="*/ 2147483647 h 57"/>
              <a:gd name="T62" fmla="*/ 2147483647 w 57"/>
              <a:gd name="T63" fmla="*/ 2147483647 h 57"/>
              <a:gd name="T64" fmla="*/ 2147483647 w 57"/>
              <a:gd name="T65" fmla="*/ 2147483647 h 57"/>
              <a:gd name="T66" fmla="*/ 2147483647 w 57"/>
              <a:gd name="T67" fmla="*/ 2147483647 h 57"/>
              <a:gd name="T68" fmla="*/ 2147483647 w 57"/>
              <a:gd name="T69" fmla="*/ 2147483647 h 57"/>
              <a:gd name="T70" fmla="*/ 2147483647 w 57"/>
              <a:gd name="T71" fmla="*/ 2147483647 h 57"/>
              <a:gd name="T72" fmla="*/ 2147483647 w 57"/>
              <a:gd name="T73" fmla="*/ 2147483647 h 57"/>
              <a:gd name="T74" fmla="*/ 2147483647 w 57"/>
              <a:gd name="T75" fmla="*/ 2147483647 h 57"/>
              <a:gd name="T76" fmla="*/ 2147483647 w 57"/>
              <a:gd name="T77" fmla="*/ 2147483647 h 57"/>
              <a:gd name="T78" fmla="*/ 2147483647 w 57"/>
              <a:gd name="T79" fmla="*/ 2147483647 h 57"/>
              <a:gd name="T80" fmla="*/ 2147483647 w 57"/>
              <a:gd name="T81" fmla="*/ 2147483647 h 57"/>
              <a:gd name="T82" fmla="*/ 2147483647 w 57"/>
              <a:gd name="T83" fmla="*/ 2147483647 h 57"/>
              <a:gd name="T84" fmla="*/ 2147483647 w 57"/>
              <a:gd name="T85" fmla="*/ 0 h 57"/>
              <a:gd name="T86" fmla="*/ 2147483647 w 57"/>
              <a:gd name="T87" fmla="*/ 0 h 57"/>
              <a:gd name="T88" fmla="*/ 2147483647 w 57"/>
              <a:gd name="T89" fmla="*/ 2147483647 h 5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7"/>
              <a:gd name="T136" fmla="*/ 0 h 57"/>
              <a:gd name="T137" fmla="*/ 57 w 57"/>
              <a:gd name="T138" fmla="*/ 57 h 5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7" h="57">
                <a:moveTo>
                  <a:pt x="28" y="28"/>
                </a:move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1"/>
                </a:lnTo>
                <a:lnTo>
                  <a:pt x="18" y="1"/>
                </a:lnTo>
                <a:lnTo>
                  <a:pt x="17" y="2"/>
                </a:lnTo>
                <a:lnTo>
                  <a:pt x="15" y="2"/>
                </a:lnTo>
                <a:lnTo>
                  <a:pt x="14" y="4"/>
                </a:lnTo>
                <a:lnTo>
                  <a:pt x="13" y="4"/>
                </a:lnTo>
                <a:lnTo>
                  <a:pt x="11" y="5"/>
                </a:lnTo>
                <a:lnTo>
                  <a:pt x="10" y="7"/>
                </a:lnTo>
                <a:lnTo>
                  <a:pt x="8" y="8"/>
                </a:lnTo>
                <a:lnTo>
                  <a:pt x="7" y="8"/>
                </a:lnTo>
                <a:lnTo>
                  <a:pt x="7" y="10"/>
                </a:lnTo>
                <a:lnTo>
                  <a:pt x="5" y="11"/>
                </a:lnTo>
                <a:lnTo>
                  <a:pt x="5" y="12"/>
                </a:lnTo>
                <a:lnTo>
                  <a:pt x="4" y="12"/>
                </a:lnTo>
                <a:lnTo>
                  <a:pt x="4" y="14"/>
                </a:lnTo>
                <a:lnTo>
                  <a:pt x="2" y="15"/>
                </a:lnTo>
                <a:lnTo>
                  <a:pt x="2" y="17"/>
                </a:lnTo>
                <a:lnTo>
                  <a:pt x="2" y="18"/>
                </a:lnTo>
                <a:lnTo>
                  <a:pt x="1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0" y="25"/>
                </a:lnTo>
                <a:lnTo>
                  <a:pt x="0" y="27"/>
                </a:lnTo>
                <a:lnTo>
                  <a:pt x="0" y="28"/>
                </a:lnTo>
                <a:lnTo>
                  <a:pt x="0" y="30"/>
                </a:lnTo>
                <a:lnTo>
                  <a:pt x="0" y="31"/>
                </a:lnTo>
                <a:lnTo>
                  <a:pt x="1" y="33"/>
                </a:lnTo>
                <a:lnTo>
                  <a:pt x="1" y="34"/>
                </a:lnTo>
                <a:lnTo>
                  <a:pt x="1" y="35"/>
                </a:lnTo>
                <a:lnTo>
                  <a:pt x="1" y="37"/>
                </a:lnTo>
                <a:lnTo>
                  <a:pt x="2" y="38"/>
                </a:lnTo>
                <a:lnTo>
                  <a:pt x="2" y="40"/>
                </a:lnTo>
                <a:lnTo>
                  <a:pt x="2" y="41"/>
                </a:lnTo>
                <a:lnTo>
                  <a:pt x="4" y="41"/>
                </a:lnTo>
                <a:lnTo>
                  <a:pt x="4" y="43"/>
                </a:lnTo>
                <a:lnTo>
                  <a:pt x="5" y="44"/>
                </a:lnTo>
                <a:lnTo>
                  <a:pt x="5" y="46"/>
                </a:lnTo>
                <a:lnTo>
                  <a:pt x="7" y="47"/>
                </a:lnTo>
                <a:lnTo>
                  <a:pt x="8" y="48"/>
                </a:lnTo>
                <a:lnTo>
                  <a:pt x="10" y="50"/>
                </a:lnTo>
                <a:lnTo>
                  <a:pt x="11" y="50"/>
                </a:lnTo>
                <a:lnTo>
                  <a:pt x="11" y="51"/>
                </a:lnTo>
                <a:lnTo>
                  <a:pt x="13" y="51"/>
                </a:lnTo>
                <a:lnTo>
                  <a:pt x="14" y="53"/>
                </a:lnTo>
                <a:lnTo>
                  <a:pt x="15" y="53"/>
                </a:lnTo>
                <a:lnTo>
                  <a:pt x="17" y="54"/>
                </a:lnTo>
                <a:lnTo>
                  <a:pt x="18" y="54"/>
                </a:lnTo>
                <a:lnTo>
                  <a:pt x="18" y="56"/>
                </a:lnTo>
                <a:lnTo>
                  <a:pt x="20" y="56"/>
                </a:lnTo>
                <a:lnTo>
                  <a:pt x="21" y="56"/>
                </a:lnTo>
                <a:lnTo>
                  <a:pt x="23" y="56"/>
                </a:lnTo>
                <a:lnTo>
                  <a:pt x="24" y="57"/>
                </a:lnTo>
                <a:lnTo>
                  <a:pt x="26" y="57"/>
                </a:lnTo>
                <a:lnTo>
                  <a:pt x="27" y="57"/>
                </a:lnTo>
                <a:lnTo>
                  <a:pt x="28" y="57"/>
                </a:lnTo>
                <a:lnTo>
                  <a:pt x="30" y="57"/>
                </a:lnTo>
                <a:lnTo>
                  <a:pt x="31" y="57"/>
                </a:lnTo>
                <a:lnTo>
                  <a:pt x="33" y="57"/>
                </a:lnTo>
                <a:lnTo>
                  <a:pt x="34" y="56"/>
                </a:lnTo>
                <a:lnTo>
                  <a:pt x="36" y="56"/>
                </a:lnTo>
                <a:lnTo>
                  <a:pt x="37" y="56"/>
                </a:lnTo>
                <a:lnTo>
                  <a:pt x="38" y="56"/>
                </a:lnTo>
                <a:lnTo>
                  <a:pt x="40" y="54"/>
                </a:lnTo>
                <a:lnTo>
                  <a:pt x="41" y="54"/>
                </a:lnTo>
                <a:lnTo>
                  <a:pt x="43" y="53"/>
                </a:lnTo>
                <a:lnTo>
                  <a:pt x="44" y="53"/>
                </a:lnTo>
                <a:lnTo>
                  <a:pt x="44" y="51"/>
                </a:lnTo>
                <a:lnTo>
                  <a:pt x="46" y="51"/>
                </a:lnTo>
                <a:lnTo>
                  <a:pt x="47" y="50"/>
                </a:lnTo>
                <a:lnTo>
                  <a:pt x="49" y="50"/>
                </a:lnTo>
                <a:lnTo>
                  <a:pt x="49" y="48"/>
                </a:lnTo>
                <a:lnTo>
                  <a:pt x="50" y="47"/>
                </a:lnTo>
                <a:lnTo>
                  <a:pt x="51" y="47"/>
                </a:lnTo>
                <a:lnTo>
                  <a:pt x="51" y="46"/>
                </a:lnTo>
                <a:lnTo>
                  <a:pt x="53" y="44"/>
                </a:lnTo>
                <a:lnTo>
                  <a:pt x="53" y="43"/>
                </a:lnTo>
                <a:lnTo>
                  <a:pt x="54" y="41"/>
                </a:lnTo>
                <a:lnTo>
                  <a:pt x="56" y="40"/>
                </a:lnTo>
                <a:lnTo>
                  <a:pt x="56" y="38"/>
                </a:lnTo>
                <a:lnTo>
                  <a:pt x="56" y="37"/>
                </a:lnTo>
                <a:lnTo>
                  <a:pt x="57" y="35"/>
                </a:lnTo>
                <a:lnTo>
                  <a:pt x="57" y="34"/>
                </a:lnTo>
                <a:lnTo>
                  <a:pt x="57" y="33"/>
                </a:lnTo>
                <a:lnTo>
                  <a:pt x="57" y="31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7" y="25"/>
                </a:lnTo>
                <a:lnTo>
                  <a:pt x="57" y="24"/>
                </a:lnTo>
                <a:lnTo>
                  <a:pt x="57" y="23"/>
                </a:lnTo>
                <a:lnTo>
                  <a:pt x="57" y="21"/>
                </a:lnTo>
                <a:lnTo>
                  <a:pt x="56" y="20"/>
                </a:lnTo>
                <a:lnTo>
                  <a:pt x="56" y="18"/>
                </a:lnTo>
                <a:lnTo>
                  <a:pt x="56" y="17"/>
                </a:lnTo>
                <a:lnTo>
                  <a:pt x="54" y="15"/>
                </a:lnTo>
                <a:lnTo>
                  <a:pt x="54" y="14"/>
                </a:lnTo>
                <a:lnTo>
                  <a:pt x="53" y="12"/>
                </a:lnTo>
                <a:lnTo>
                  <a:pt x="51" y="11"/>
                </a:lnTo>
                <a:lnTo>
                  <a:pt x="51" y="10"/>
                </a:lnTo>
                <a:lnTo>
                  <a:pt x="50" y="8"/>
                </a:lnTo>
                <a:lnTo>
                  <a:pt x="49" y="8"/>
                </a:lnTo>
                <a:lnTo>
                  <a:pt x="49" y="7"/>
                </a:lnTo>
                <a:lnTo>
                  <a:pt x="47" y="5"/>
                </a:lnTo>
                <a:lnTo>
                  <a:pt x="46" y="5"/>
                </a:lnTo>
                <a:lnTo>
                  <a:pt x="44" y="4"/>
                </a:lnTo>
                <a:lnTo>
                  <a:pt x="43" y="2"/>
                </a:lnTo>
                <a:lnTo>
                  <a:pt x="41" y="2"/>
                </a:lnTo>
                <a:lnTo>
                  <a:pt x="40" y="1"/>
                </a:lnTo>
                <a:lnTo>
                  <a:pt x="38" y="1"/>
                </a:lnTo>
                <a:lnTo>
                  <a:pt x="37" y="1"/>
                </a:lnTo>
                <a:lnTo>
                  <a:pt x="36" y="0"/>
                </a:lnTo>
                <a:lnTo>
                  <a:pt x="34" y="0"/>
                </a:lnTo>
                <a:lnTo>
                  <a:pt x="33" y="0"/>
                </a:lnTo>
                <a:lnTo>
                  <a:pt x="31" y="0"/>
                </a:lnTo>
                <a:lnTo>
                  <a:pt x="30" y="0"/>
                </a:lnTo>
                <a:lnTo>
                  <a:pt x="28" y="0"/>
                </a:lnTo>
                <a:lnTo>
                  <a:pt x="28" y="28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403" name="Freeform 86"/>
          <p:cNvSpPr>
            <a:spLocks/>
          </p:cNvSpPr>
          <p:nvPr/>
        </p:nvSpPr>
        <p:spPr bwMode="auto">
          <a:xfrm>
            <a:off x="4984750" y="3757613"/>
            <a:ext cx="55563" cy="53975"/>
          </a:xfrm>
          <a:custGeom>
            <a:avLst/>
            <a:gdLst>
              <a:gd name="T0" fmla="*/ 2147483647 w 71"/>
              <a:gd name="T1" fmla="*/ 0 h 69"/>
              <a:gd name="T2" fmla="*/ 2147483647 w 71"/>
              <a:gd name="T3" fmla="*/ 0 h 69"/>
              <a:gd name="T4" fmla="*/ 2147483647 w 71"/>
              <a:gd name="T5" fmla="*/ 2147483647 h 69"/>
              <a:gd name="T6" fmla="*/ 2147483647 w 71"/>
              <a:gd name="T7" fmla="*/ 2147483647 h 69"/>
              <a:gd name="T8" fmla="*/ 2147483647 w 71"/>
              <a:gd name="T9" fmla="*/ 2147483647 h 69"/>
              <a:gd name="T10" fmla="*/ 2147483647 w 71"/>
              <a:gd name="T11" fmla="*/ 2147483647 h 69"/>
              <a:gd name="T12" fmla="*/ 2147483647 w 71"/>
              <a:gd name="T13" fmla="*/ 2147483647 h 69"/>
              <a:gd name="T14" fmla="*/ 2147483647 w 71"/>
              <a:gd name="T15" fmla="*/ 2147483647 h 69"/>
              <a:gd name="T16" fmla="*/ 2147483647 w 71"/>
              <a:gd name="T17" fmla="*/ 2147483647 h 69"/>
              <a:gd name="T18" fmla="*/ 0 w 71"/>
              <a:gd name="T19" fmla="*/ 2147483647 h 69"/>
              <a:gd name="T20" fmla="*/ 0 w 71"/>
              <a:gd name="T21" fmla="*/ 2147483647 h 69"/>
              <a:gd name="T22" fmla="*/ 0 w 71"/>
              <a:gd name="T23" fmla="*/ 2147483647 h 69"/>
              <a:gd name="T24" fmla="*/ 2147483647 w 71"/>
              <a:gd name="T25" fmla="*/ 2147483647 h 69"/>
              <a:gd name="T26" fmla="*/ 2147483647 w 71"/>
              <a:gd name="T27" fmla="*/ 2147483647 h 69"/>
              <a:gd name="T28" fmla="*/ 2147483647 w 71"/>
              <a:gd name="T29" fmla="*/ 2147483647 h 69"/>
              <a:gd name="T30" fmla="*/ 2147483647 w 71"/>
              <a:gd name="T31" fmla="*/ 2147483647 h 69"/>
              <a:gd name="T32" fmla="*/ 2147483647 w 71"/>
              <a:gd name="T33" fmla="*/ 2147483647 h 69"/>
              <a:gd name="T34" fmla="*/ 2147483647 w 71"/>
              <a:gd name="T35" fmla="*/ 2147483647 h 69"/>
              <a:gd name="T36" fmla="*/ 2147483647 w 71"/>
              <a:gd name="T37" fmla="*/ 2147483647 h 69"/>
              <a:gd name="T38" fmla="*/ 2147483647 w 71"/>
              <a:gd name="T39" fmla="*/ 2147483647 h 69"/>
              <a:gd name="T40" fmla="*/ 2147483647 w 71"/>
              <a:gd name="T41" fmla="*/ 2147483647 h 69"/>
              <a:gd name="T42" fmla="*/ 2147483647 w 71"/>
              <a:gd name="T43" fmla="*/ 2147483647 h 69"/>
              <a:gd name="T44" fmla="*/ 2147483647 w 71"/>
              <a:gd name="T45" fmla="*/ 2147483647 h 69"/>
              <a:gd name="T46" fmla="*/ 2147483647 w 71"/>
              <a:gd name="T47" fmla="*/ 2147483647 h 69"/>
              <a:gd name="T48" fmla="*/ 2147483647 w 71"/>
              <a:gd name="T49" fmla="*/ 2147483647 h 69"/>
              <a:gd name="T50" fmla="*/ 2147483647 w 71"/>
              <a:gd name="T51" fmla="*/ 2147483647 h 69"/>
              <a:gd name="T52" fmla="*/ 2147483647 w 71"/>
              <a:gd name="T53" fmla="*/ 2147483647 h 69"/>
              <a:gd name="T54" fmla="*/ 2147483647 w 71"/>
              <a:gd name="T55" fmla="*/ 2147483647 h 69"/>
              <a:gd name="T56" fmla="*/ 2147483647 w 71"/>
              <a:gd name="T57" fmla="*/ 2147483647 h 69"/>
              <a:gd name="T58" fmla="*/ 2147483647 w 71"/>
              <a:gd name="T59" fmla="*/ 2147483647 h 69"/>
              <a:gd name="T60" fmla="*/ 2147483647 w 71"/>
              <a:gd name="T61" fmla="*/ 2147483647 h 69"/>
              <a:gd name="T62" fmla="*/ 2147483647 w 71"/>
              <a:gd name="T63" fmla="*/ 2147483647 h 69"/>
              <a:gd name="T64" fmla="*/ 2147483647 w 71"/>
              <a:gd name="T65" fmla="*/ 2147483647 h 69"/>
              <a:gd name="T66" fmla="*/ 2147483647 w 71"/>
              <a:gd name="T67" fmla="*/ 2147483647 h 69"/>
              <a:gd name="T68" fmla="*/ 2147483647 w 71"/>
              <a:gd name="T69" fmla="*/ 2147483647 h 69"/>
              <a:gd name="T70" fmla="*/ 2147483647 w 71"/>
              <a:gd name="T71" fmla="*/ 2147483647 h 69"/>
              <a:gd name="T72" fmla="*/ 2147483647 w 71"/>
              <a:gd name="T73" fmla="*/ 2147483647 h 69"/>
              <a:gd name="T74" fmla="*/ 2147483647 w 71"/>
              <a:gd name="T75" fmla="*/ 2147483647 h 69"/>
              <a:gd name="T76" fmla="*/ 2147483647 w 71"/>
              <a:gd name="T77" fmla="*/ 2147483647 h 69"/>
              <a:gd name="T78" fmla="*/ 2147483647 w 71"/>
              <a:gd name="T79" fmla="*/ 2147483647 h 69"/>
              <a:gd name="T80" fmla="*/ 2147483647 w 71"/>
              <a:gd name="T81" fmla="*/ 2147483647 h 69"/>
              <a:gd name="T82" fmla="*/ 2147483647 w 71"/>
              <a:gd name="T83" fmla="*/ 2147483647 h 69"/>
              <a:gd name="T84" fmla="*/ 2147483647 w 71"/>
              <a:gd name="T85" fmla="*/ 0 h 69"/>
              <a:gd name="T86" fmla="*/ 2147483647 w 71"/>
              <a:gd name="T87" fmla="*/ 0 h 6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71"/>
              <a:gd name="T133" fmla="*/ 0 h 69"/>
              <a:gd name="T134" fmla="*/ 71 w 71"/>
              <a:gd name="T135" fmla="*/ 69 h 6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71" h="69">
                <a:moveTo>
                  <a:pt x="35" y="0"/>
                </a:move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6" y="0"/>
                </a:lnTo>
                <a:lnTo>
                  <a:pt x="25" y="1"/>
                </a:lnTo>
                <a:lnTo>
                  <a:pt x="23" y="1"/>
                </a:lnTo>
                <a:lnTo>
                  <a:pt x="22" y="3"/>
                </a:lnTo>
                <a:lnTo>
                  <a:pt x="20" y="3"/>
                </a:lnTo>
                <a:lnTo>
                  <a:pt x="19" y="4"/>
                </a:lnTo>
                <a:lnTo>
                  <a:pt x="18" y="4"/>
                </a:lnTo>
                <a:lnTo>
                  <a:pt x="16" y="6"/>
                </a:lnTo>
                <a:lnTo>
                  <a:pt x="15" y="6"/>
                </a:lnTo>
                <a:lnTo>
                  <a:pt x="13" y="7"/>
                </a:lnTo>
                <a:lnTo>
                  <a:pt x="12" y="9"/>
                </a:lnTo>
                <a:lnTo>
                  <a:pt x="10" y="10"/>
                </a:lnTo>
                <a:lnTo>
                  <a:pt x="9" y="12"/>
                </a:lnTo>
                <a:lnTo>
                  <a:pt x="9" y="13"/>
                </a:lnTo>
                <a:lnTo>
                  <a:pt x="7" y="13"/>
                </a:lnTo>
                <a:lnTo>
                  <a:pt x="6" y="14"/>
                </a:lnTo>
                <a:lnTo>
                  <a:pt x="6" y="16"/>
                </a:lnTo>
                <a:lnTo>
                  <a:pt x="5" y="17"/>
                </a:lnTo>
                <a:lnTo>
                  <a:pt x="3" y="19"/>
                </a:lnTo>
                <a:lnTo>
                  <a:pt x="3" y="22"/>
                </a:lnTo>
                <a:lnTo>
                  <a:pt x="3" y="23"/>
                </a:lnTo>
                <a:lnTo>
                  <a:pt x="2" y="24"/>
                </a:lnTo>
                <a:lnTo>
                  <a:pt x="2" y="26"/>
                </a:lnTo>
                <a:lnTo>
                  <a:pt x="2" y="27"/>
                </a:lnTo>
                <a:lnTo>
                  <a:pt x="0" y="29"/>
                </a:lnTo>
                <a:lnTo>
                  <a:pt x="0" y="32"/>
                </a:lnTo>
                <a:lnTo>
                  <a:pt x="0" y="33"/>
                </a:lnTo>
                <a:lnTo>
                  <a:pt x="0" y="35"/>
                </a:lnTo>
                <a:lnTo>
                  <a:pt x="0" y="36"/>
                </a:lnTo>
                <a:lnTo>
                  <a:pt x="0" y="39"/>
                </a:lnTo>
                <a:lnTo>
                  <a:pt x="0" y="40"/>
                </a:lnTo>
                <a:lnTo>
                  <a:pt x="2" y="42"/>
                </a:lnTo>
                <a:lnTo>
                  <a:pt x="2" y="43"/>
                </a:lnTo>
                <a:lnTo>
                  <a:pt x="2" y="45"/>
                </a:lnTo>
                <a:lnTo>
                  <a:pt x="3" y="46"/>
                </a:lnTo>
                <a:lnTo>
                  <a:pt x="3" y="49"/>
                </a:lnTo>
                <a:lnTo>
                  <a:pt x="3" y="50"/>
                </a:lnTo>
                <a:lnTo>
                  <a:pt x="5" y="52"/>
                </a:lnTo>
                <a:lnTo>
                  <a:pt x="6" y="53"/>
                </a:lnTo>
                <a:lnTo>
                  <a:pt x="6" y="55"/>
                </a:lnTo>
                <a:lnTo>
                  <a:pt x="7" y="56"/>
                </a:lnTo>
                <a:lnTo>
                  <a:pt x="9" y="58"/>
                </a:lnTo>
                <a:lnTo>
                  <a:pt x="10" y="59"/>
                </a:lnTo>
                <a:lnTo>
                  <a:pt x="12" y="60"/>
                </a:lnTo>
                <a:lnTo>
                  <a:pt x="13" y="62"/>
                </a:lnTo>
                <a:lnTo>
                  <a:pt x="15" y="63"/>
                </a:lnTo>
                <a:lnTo>
                  <a:pt x="16" y="63"/>
                </a:lnTo>
                <a:lnTo>
                  <a:pt x="18" y="65"/>
                </a:lnTo>
                <a:lnTo>
                  <a:pt x="19" y="65"/>
                </a:lnTo>
                <a:lnTo>
                  <a:pt x="20" y="66"/>
                </a:lnTo>
                <a:lnTo>
                  <a:pt x="22" y="68"/>
                </a:lnTo>
                <a:lnTo>
                  <a:pt x="23" y="68"/>
                </a:lnTo>
                <a:lnTo>
                  <a:pt x="25" y="68"/>
                </a:lnTo>
                <a:lnTo>
                  <a:pt x="26" y="69"/>
                </a:lnTo>
                <a:lnTo>
                  <a:pt x="29" y="69"/>
                </a:lnTo>
                <a:lnTo>
                  <a:pt x="31" y="69"/>
                </a:lnTo>
                <a:lnTo>
                  <a:pt x="32" y="69"/>
                </a:lnTo>
                <a:lnTo>
                  <a:pt x="33" y="69"/>
                </a:lnTo>
                <a:lnTo>
                  <a:pt x="35" y="69"/>
                </a:lnTo>
                <a:lnTo>
                  <a:pt x="38" y="69"/>
                </a:lnTo>
                <a:lnTo>
                  <a:pt x="39" y="69"/>
                </a:lnTo>
                <a:lnTo>
                  <a:pt x="41" y="69"/>
                </a:lnTo>
                <a:lnTo>
                  <a:pt x="42" y="69"/>
                </a:lnTo>
                <a:lnTo>
                  <a:pt x="45" y="69"/>
                </a:lnTo>
                <a:lnTo>
                  <a:pt x="46" y="68"/>
                </a:lnTo>
                <a:lnTo>
                  <a:pt x="48" y="68"/>
                </a:lnTo>
                <a:lnTo>
                  <a:pt x="49" y="68"/>
                </a:lnTo>
                <a:lnTo>
                  <a:pt x="51" y="66"/>
                </a:lnTo>
                <a:lnTo>
                  <a:pt x="52" y="65"/>
                </a:lnTo>
                <a:lnTo>
                  <a:pt x="54" y="65"/>
                </a:lnTo>
                <a:lnTo>
                  <a:pt x="55" y="63"/>
                </a:lnTo>
                <a:lnTo>
                  <a:pt x="56" y="63"/>
                </a:lnTo>
                <a:lnTo>
                  <a:pt x="58" y="62"/>
                </a:lnTo>
                <a:lnTo>
                  <a:pt x="59" y="60"/>
                </a:lnTo>
                <a:lnTo>
                  <a:pt x="61" y="59"/>
                </a:lnTo>
                <a:lnTo>
                  <a:pt x="62" y="58"/>
                </a:lnTo>
                <a:lnTo>
                  <a:pt x="64" y="56"/>
                </a:lnTo>
                <a:lnTo>
                  <a:pt x="65" y="55"/>
                </a:lnTo>
                <a:lnTo>
                  <a:pt x="65" y="53"/>
                </a:lnTo>
                <a:lnTo>
                  <a:pt x="67" y="52"/>
                </a:lnTo>
                <a:lnTo>
                  <a:pt x="67" y="50"/>
                </a:lnTo>
                <a:lnTo>
                  <a:pt x="68" y="49"/>
                </a:lnTo>
                <a:lnTo>
                  <a:pt x="68" y="46"/>
                </a:lnTo>
                <a:lnTo>
                  <a:pt x="69" y="45"/>
                </a:lnTo>
                <a:lnTo>
                  <a:pt x="69" y="43"/>
                </a:lnTo>
                <a:lnTo>
                  <a:pt x="69" y="42"/>
                </a:lnTo>
                <a:lnTo>
                  <a:pt x="71" y="40"/>
                </a:lnTo>
                <a:lnTo>
                  <a:pt x="71" y="39"/>
                </a:lnTo>
                <a:lnTo>
                  <a:pt x="71" y="36"/>
                </a:lnTo>
                <a:lnTo>
                  <a:pt x="71" y="35"/>
                </a:lnTo>
                <a:lnTo>
                  <a:pt x="71" y="33"/>
                </a:lnTo>
                <a:lnTo>
                  <a:pt x="71" y="32"/>
                </a:lnTo>
                <a:lnTo>
                  <a:pt x="71" y="29"/>
                </a:lnTo>
                <a:lnTo>
                  <a:pt x="69" y="27"/>
                </a:lnTo>
                <a:lnTo>
                  <a:pt x="69" y="26"/>
                </a:lnTo>
                <a:lnTo>
                  <a:pt x="69" y="24"/>
                </a:lnTo>
                <a:lnTo>
                  <a:pt x="68" y="23"/>
                </a:lnTo>
                <a:lnTo>
                  <a:pt x="68" y="22"/>
                </a:lnTo>
                <a:lnTo>
                  <a:pt x="67" y="19"/>
                </a:lnTo>
                <a:lnTo>
                  <a:pt x="67" y="17"/>
                </a:lnTo>
                <a:lnTo>
                  <a:pt x="65" y="16"/>
                </a:lnTo>
                <a:lnTo>
                  <a:pt x="65" y="14"/>
                </a:lnTo>
                <a:lnTo>
                  <a:pt x="64" y="13"/>
                </a:lnTo>
                <a:lnTo>
                  <a:pt x="62" y="13"/>
                </a:lnTo>
                <a:lnTo>
                  <a:pt x="62" y="12"/>
                </a:lnTo>
                <a:lnTo>
                  <a:pt x="61" y="10"/>
                </a:lnTo>
                <a:lnTo>
                  <a:pt x="59" y="9"/>
                </a:lnTo>
                <a:lnTo>
                  <a:pt x="58" y="7"/>
                </a:lnTo>
                <a:lnTo>
                  <a:pt x="56" y="6"/>
                </a:lnTo>
                <a:lnTo>
                  <a:pt x="55" y="6"/>
                </a:lnTo>
                <a:lnTo>
                  <a:pt x="54" y="4"/>
                </a:lnTo>
                <a:lnTo>
                  <a:pt x="52" y="4"/>
                </a:lnTo>
                <a:lnTo>
                  <a:pt x="51" y="3"/>
                </a:lnTo>
                <a:lnTo>
                  <a:pt x="49" y="3"/>
                </a:lnTo>
                <a:lnTo>
                  <a:pt x="48" y="1"/>
                </a:lnTo>
                <a:lnTo>
                  <a:pt x="46" y="1"/>
                </a:lnTo>
                <a:lnTo>
                  <a:pt x="45" y="0"/>
                </a:lnTo>
                <a:lnTo>
                  <a:pt x="42" y="0"/>
                </a:lnTo>
                <a:lnTo>
                  <a:pt x="41" y="0"/>
                </a:lnTo>
                <a:lnTo>
                  <a:pt x="39" y="0"/>
                </a:lnTo>
                <a:lnTo>
                  <a:pt x="38" y="0"/>
                </a:lnTo>
                <a:lnTo>
                  <a:pt x="35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404" name="Rectangle 87"/>
          <p:cNvSpPr>
            <a:spLocks noChangeArrowheads="1"/>
          </p:cNvSpPr>
          <p:nvPr/>
        </p:nvSpPr>
        <p:spPr bwMode="auto">
          <a:xfrm>
            <a:off x="3630613" y="39735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FFFF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56405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Implementation of 3-input XOR</a:t>
            </a:r>
            <a:br>
              <a:rPr lang="en-US" sz="3600" b="1">
                <a:latin typeface="Arial" pitchFamily="34" charset="0"/>
              </a:rPr>
            </a:br>
            <a:r>
              <a:rPr lang="en-US" sz="3600" b="1">
                <a:latin typeface="Arial" pitchFamily="34" charset="0"/>
              </a:rPr>
              <a:t>with a 4-to-1 Multiplexer</a:t>
            </a:r>
          </a:p>
        </p:txBody>
      </p:sp>
      <p:sp>
        <p:nvSpPr>
          <p:cNvPr id="89" name="Slide Number Placeholder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295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/>
              <a:t>Multiplexor Synthesis </a:t>
            </a:r>
            <a:br>
              <a:rPr lang="en-US" b="1" dirty="0" smtClean="0"/>
            </a:br>
            <a:r>
              <a:rPr lang="en-US" b="1" dirty="0" smtClean="0"/>
              <a:t>Using Shannon</a:t>
            </a:r>
            <a:r>
              <a:rPr lang="en-US" altLang="en-US" b="1" dirty="0" smtClean="0"/>
              <a:t>’</a:t>
            </a:r>
            <a:r>
              <a:rPr lang="en-US" b="1" dirty="0" smtClean="0"/>
              <a:t>s Expansion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100"/>
          <p:cNvSpPr>
            <a:spLocks noChangeShapeType="1"/>
          </p:cNvSpPr>
          <p:nvPr/>
        </p:nvSpPr>
        <p:spPr bwMode="auto">
          <a:xfrm flipH="1">
            <a:off x="2603500" y="1419225"/>
            <a:ext cx="14605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1" name="Line 101"/>
          <p:cNvSpPr>
            <a:spLocks noChangeShapeType="1"/>
          </p:cNvSpPr>
          <p:nvPr/>
        </p:nvSpPr>
        <p:spPr bwMode="auto">
          <a:xfrm flipV="1">
            <a:off x="3562350" y="1100138"/>
            <a:ext cx="1588" cy="2987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Rectangle 103"/>
          <p:cNvSpPr>
            <a:spLocks noChangeArrowheads="1"/>
          </p:cNvSpPr>
          <p:nvPr/>
        </p:nvSpPr>
        <p:spPr bwMode="auto">
          <a:xfrm>
            <a:off x="2992438" y="15335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8373" name="Rectangle 104"/>
          <p:cNvSpPr>
            <a:spLocks noChangeArrowheads="1"/>
          </p:cNvSpPr>
          <p:nvPr/>
        </p:nvSpPr>
        <p:spPr bwMode="auto">
          <a:xfrm>
            <a:off x="3295650" y="15335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8374" name="Rectangle 105"/>
          <p:cNvSpPr>
            <a:spLocks noChangeArrowheads="1"/>
          </p:cNvSpPr>
          <p:nvPr/>
        </p:nvSpPr>
        <p:spPr bwMode="auto">
          <a:xfrm>
            <a:off x="2992438" y="18335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8375" name="Rectangle 106"/>
          <p:cNvSpPr>
            <a:spLocks noChangeArrowheads="1"/>
          </p:cNvSpPr>
          <p:nvPr/>
        </p:nvSpPr>
        <p:spPr bwMode="auto">
          <a:xfrm>
            <a:off x="3295650" y="18335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376" name="Rectangle 107"/>
          <p:cNvSpPr>
            <a:spLocks noChangeArrowheads="1"/>
          </p:cNvSpPr>
          <p:nvPr/>
        </p:nvSpPr>
        <p:spPr bwMode="auto">
          <a:xfrm>
            <a:off x="2992438" y="2133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377" name="Rectangle 108"/>
          <p:cNvSpPr>
            <a:spLocks noChangeArrowheads="1"/>
          </p:cNvSpPr>
          <p:nvPr/>
        </p:nvSpPr>
        <p:spPr bwMode="auto">
          <a:xfrm>
            <a:off x="3295650" y="2133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8378" name="Rectangle 109"/>
          <p:cNvSpPr>
            <a:spLocks noChangeArrowheads="1"/>
          </p:cNvSpPr>
          <p:nvPr/>
        </p:nvSpPr>
        <p:spPr bwMode="auto">
          <a:xfrm>
            <a:off x="2992438" y="24336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379" name="Rectangle 110"/>
          <p:cNvSpPr>
            <a:spLocks noChangeArrowheads="1"/>
          </p:cNvSpPr>
          <p:nvPr/>
        </p:nvSpPr>
        <p:spPr bwMode="auto">
          <a:xfrm>
            <a:off x="3295650" y="24336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380" name="Rectangle 111"/>
          <p:cNvSpPr>
            <a:spLocks noChangeArrowheads="1"/>
          </p:cNvSpPr>
          <p:nvPr/>
        </p:nvSpPr>
        <p:spPr bwMode="auto">
          <a:xfrm>
            <a:off x="3811588" y="15335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8381" name="Rectangle 112"/>
          <p:cNvSpPr>
            <a:spLocks noChangeArrowheads="1"/>
          </p:cNvSpPr>
          <p:nvPr/>
        </p:nvSpPr>
        <p:spPr bwMode="auto">
          <a:xfrm>
            <a:off x="3811588" y="18335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8382" name="Rectangle 113"/>
          <p:cNvSpPr>
            <a:spLocks noChangeArrowheads="1"/>
          </p:cNvSpPr>
          <p:nvPr/>
        </p:nvSpPr>
        <p:spPr bwMode="auto">
          <a:xfrm>
            <a:off x="3811588" y="2133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8383" name="Rectangle 114"/>
          <p:cNvSpPr>
            <a:spLocks noChangeArrowheads="1"/>
          </p:cNvSpPr>
          <p:nvPr/>
        </p:nvSpPr>
        <p:spPr bwMode="auto">
          <a:xfrm>
            <a:off x="3811588" y="24336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384" name="Rectangle 115"/>
          <p:cNvSpPr>
            <a:spLocks noChangeArrowheads="1"/>
          </p:cNvSpPr>
          <p:nvPr/>
        </p:nvSpPr>
        <p:spPr bwMode="auto">
          <a:xfrm>
            <a:off x="2992438" y="27352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8385" name="Rectangle 116"/>
          <p:cNvSpPr>
            <a:spLocks noChangeArrowheads="1"/>
          </p:cNvSpPr>
          <p:nvPr/>
        </p:nvSpPr>
        <p:spPr bwMode="auto">
          <a:xfrm>
            <a:off x="3295650" y="27352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8386" name="Rectangle 117"/>
          <p:cNvSpPr>
            <a:spLocks noChangeArrowheads="1"/>
          </p:cNvSpPr>
          <p:nvPr/>
        </p:nvSpPr>
        <p:spPr bwMode="auto">
          <a:xfrm>
            <a:off x="2992438" y="30353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8387" name="Rectangle 118"/>
          <p:cNvSpPr>
            <a:spLocks noChangeArrowheads="1"/>
          </p:cNvSpPr>
          <p:nvPr/>
        </p:nvSpPr>
        <p:spPr bwMode="auto">
          <a:xfrm>
            <a:off x="3295650" y="30353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388" name="Rectangle 119"/>
          <p:cNvSpPr>
            <a:spLocks noChangeArrowheads="1"/>
          </p:cNvSpPr>
          <p:nvPr/>
        </p:nvSpPr>
        <p:spPr bwMode="auto">
          <a:xfrm>
            <a:off x="2992438" y="33353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389" name="Rectangle 120"/>
          <p:cNvSpPr>
            <a:spLocks noChangeArrowheads="1"/>
          </p:cNvSpPr>
          <p:nvPr/>
        </p:nvSpPr>
        <p:spPr bwMode="auto">
          <a:xfrm>
            <a:off x="3295650" y="33353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8390" name="Rectangle 121"/>
          <p:cNvSpPr>
            <a:spLocks noChangeArrowheads="1"/>
          </p:cNvSpPr>
          <p:nvPr/>
        </p:nvSpPr>
        <p:spPr bwMode="auto">
          <a:xfrm>
            <a:off x="2992438" y="36369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391" name="Rectangle 122"/>
          <p:cNvSpPr>
            <a:spLocks noChangeArrowheads="1"/>
          </p:cNvSpPr>
          <p:nvPr/>
        </p:nvSpPr>
        <p:spPr bwMode="auto">
          <a:xfrm>
            <a:off x="3295650" y="36369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392" name="Rectangle 123"/>
          <p:cNvSpPr>
            <a:spLocks noChangeArrowheads="1"/>
          </p:cNvSpPr>
          <p:nvPr/>
        </p:nvSpPr>
        <p:spPr bwMode="auto">
          <a:xfrm>
            <a:off x="3811588" y="27352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8393" name="Rectangle 124"/>
          <p:cNvSpPr>
            <a:spLocks noChangeArrowheads="1"/>
          </p:cNvSpPr>
          <p:nvPr/>
        </p:nvSpPr>
        <p:spPr bwMode="auto">
          <a:xfrm>
            <a:off x="3811588" y="30353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394" name="Rectangle 125"/>
          <p:cNvSpPr>
            <a:spLocks noChangeArrowheads="1"/>
          </p:cNvSpPr>
          <p:nvPr/>
        </p:nvSpPr>
        <p:spPr bwMode="auto">
          <a:xfrm>
            <a:off x="3811588" y="33353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395" name="Rectangle 126"/>
          <p:cNvSpPr>
            <a:spLocks noChangeArrowheads="1"/>
          </p:cNvSpPr>
          <p:nvPr/>
        </p:nvSpPr>
        <p:spPr bwMode="auto">
          <a:xfrm>
            <a:off x="3811588" y="36369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396" name="Rectangle 127"/>
          <p:cNvSpPr>
            <a:spLocks noChangeArrowheads="1"/>
          </p:cNvSpPr>
          <p:nvPr/>
        </p:nvSpPr>
        <p:spPr bwMode="auto">
          <a:xfrm>
            <a:off x="2609850" y="1087438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8397" name="Rectangle 128"/>
          <p:cNvSpPr>
            <a:spLocks noChangeArrowheads="1"/>
          </p:cNvSpPr>
          <p:nvPr/>
        </p:nvSpPr>
        <p:spPr bwMode="auto">
          <a:xfrm>
            <a:off x="2755900" y="11922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398" name="Rectangle 129"/>
          <p:cNvSpPr>
            <a:spLocks noChangeArrowheads="1"/>
          </p:cNvSpPr>
          <p:nvPr/>
        </p:nvSpPr>
        <p:spPr bwMode="auto">
          <a:xfrm>
            <a:off x="2921000" y="1087438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8399" name="Rectangle 130"/>
          <p:cNvSpPr>
            <a:spLocks noChangeArrowheads="1"/>
          </p:cNvSpPr>
          <p:nvPr/>
        </p:nvSpPr>
        <p:spPr bwMode="auto">
          <a:xfrm>
            <a:off x="3065463" y="11922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58400" name="Rectangle 131"/>
          <p:cNvSpPr>
            <a:spLocks noChangeArrowheads="1"/>
          </p:cNvSpPr>
          <p:nvPr/>
        </p:nvSpPr>
        <p:spPr bwMode="auto">
          <a:xfrm>
            <a:off x="3224213" y="108743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8401" name="Rectangle 132"/>
          <p:cNvSpPr>
            <a:spLocks noChangeArrowheads="1"/>
          </p:cNvSpPr>
          <p:nvPr/>
        </p:nvSpPr>
        <p:spPr bwMode="auto">
          <a:xfrm>
            <a:off x="3368675" y="11922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58402" name="Rectangle 133"/>
          <p:cNvSpPr>
            <a:spLocks noChangeArrowheads="1"/>
          </p:cNvSpPr>
          <p:nvPr/>
        </p:nvSpPr>
        <p:spPr bwMode="auto">
          <a:xfrm>
            <a:off x="3822700" y="1087438"/>
            <a:ext cx="107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58403" name="Rectangle 134"/>
          <p:cNvSpPr>
            <a:spLocks noChangeArrowheads="1"/>
          </p:cNvSpPr>
          <p:nvPr/>
        </p:nvSpPr>
        <p:spPr bwMode="auto">
          <a:xfrm>
            <a:off x="2682875" y="15335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8404" name="Rectangle 135"/>
          <p:cNvSpPr>
            <a:spLocks noChangeArrowheads="1"/>
          </p:cNvSpPr>
          <p:nvPr/>
        </p:nvSpPr>
        <p:spPr bwMode="auto">
          <a:xfrm>
            <a:off x="2682875" y="18335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8405" name="Rectangle 136"/>
          <p:cNvSpPr>
            <a:spLocks noChangeArrowheads="1"/>
          </p:cNvSpPr>
          <p:nvPr/>
        </p:nvSpPr>
        <p:spPr bwMode="auto">
          <a:xfrm>
            <a:off x="2682875" y="2133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8406" name="Rectangle 137"/>
          <p:cNvSpPr>
            <a:spLocks noChangeArrowheads="1"/>
          </p:cNvSpPr>
          <p:nvPr/>
        </p:nvSpPr>
        <p:spPr bwMode="auto">
          <a:xfrm>
            <a:off x="2682875" y="24336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8407" name="Rectangle 138"/>
          <p:cNvSpPr>
            <a:spLocks noChangeArrowheads="1"/>
          </p:cNvSpPr>
          <p:nvPr/>
        </p:nvSpPr>
        <p:spPr bwMode="auto">
          <a:xfrm>
            <a:off x="2682875" y="27352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408" name="Rectangle 139"/>
          <p:cNvSpPr>
            <a:spLocks noChangeArrowheads="1"/>
          </p:cNvSpPr>
          <p:nvPr/>
        </p:nvSpPr>
        <p:spPr bwMode="auto">
          <a:xfrm>
            <a:off x="2682875" y="30353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409" name="Rectangle 140"/>
          <p:cNvSpPr>
            <a:spLocks noChangeArrowheads="1"/>
          </p:cNvSpPr>
          <p:nvPr/>
        </p:nvSpPr>
        <p:spPr bwMode="auto">
          <a:xfrm>
            <a:off x="2682875" y="33353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410" name="Rectangle 143"/>
          <p:cNvSpPr>
            <a:spLocks noChangeArrowheads="1"/>
          </p:cNvSpPr>
          <p:nvPr/>
        </p:nvSpPr>
        <p:spPr bwMode="auto">
          <a:xfrm>
            <a:off x="2682875" y="36369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8411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Three-input majority function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100"/>
          <p:cNvSpPr>
            <a:spLocks noChangeShapeType="1"/>
          </p:cNvSpPr>
          <p:nvPr/>
        </p:nvSpPr>
        <p:spPr bwMode="auto">
          <a:xfrm flipH="1">
            <a:off x="2603500" y="1419225"/>
            <a:ext cx="14605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395" name="Line 101"/>
          <p:cNvSpPr>
            <a:spLocks noChangeShapeType="1"/>
          </p:cNvSpPr>
          <p:nvPr/>
        </p:nvSpPr>
        <p:spPr bwMode="auto">
          <a:xfrm flipV="1">
            <a:off x="3562350" y="1100138"/>
            <a:ext cx="1588" cy="2987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396" name="Rectangle 103"/>
          <p:cNvSpPr>
            <a:spLocks noChangeArrowheads="1"/>
          </p:cNvSpPr>
          <p:nvPr/>
        </p:nvSpPr>
        <p:spPr bwMode="auto">
          <a:xfrm>
            <a:off x="2992438" y="15335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397" name="Rectangle 104"/>
          <p:cNvSpPr>
            <a:spLocks noChangeArrowheads="1"/>
          </p:cNvSpPr>
          <p:nvPr/>
        </p:nvSpPr>
        <p:spPr bwMode="auto">
          <a:xfrm>
            <a:off x="3295650" y="15335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398" name="Rectangle 105"/>
          <p:cNvSpPr>
            <a:spLocks noChangeArrowheads="1"/>
          </p:cNvSpPr>
          <p:nvPr/>
        </p:nvSpPr>
        <p:spPr bwMode="auto">
          <a:xfrm>
            <a:off x="2992438" y="18335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399" name="Rectangle 106"/>
          <p:cNvSpPr>
            <a:spLocks noChangeArrowheads="1"/>
          </p:cNvSpPr>
          <p:nvPr/>
        </p:nvSpPr>
        <p:spPr bwMode="auto">
          <a:xfrm>
            <a:off x="3295650" y="18335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00" name="Rectangle 107"/>
          <p:cNvSpPr>
            <a:spLocks noChangeArrowheads="1"/>
          </p:cNvSpPr>
          <p:nvPr/>
        </p:nvSpPr>
        <p:spPr bwMode="auto">
          <a:xfrm>
            <a:off x="2992438" y="2133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01" name="Rectangle 108"/>
          <p:cNvSpPr>
            <a:spLocks noChangeArrowheads="1"/>
          </p:cNvSpPr>
          <p:nvPr/>
        </p:nvSpPr>
        <p:spPr bwMode="auto">
          <a:xfrm>
            <a:off x="3295650" y="2133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402" name="Rectangle 109"/>
          <p:cNvSpPr>
            <a:spLocks noChangeArrowheads="1"/>
          </p:cNvSpPr>
          <p:nvPr/>
        </p:nvSpPr>
        <p:spPr bwMode="auto">
          <a:xfrm>
            <a:off x="2992438" y="24336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03" name="Rectangle 110"/>
          <p:cNvSpPr>
            <a:spLocks noChangeArrowheads="1"/>
          </p:cNvSpPr>
          <p:nvPr/>
        </p:nvSpPr>
        <p:spPr bwMode="auto">
          <a:xfrm>
            <a:off x="3295650" y="24336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04" name="Rectangle 111"/>
          <p:cNvSpPr>
            <a:spLocks noChangeArrowheads="1"/>
          </p:cNvSpPr>
          <p:nvPr/>
        </p:nvSpPr>
        <p:spPr bwMode="auto">
          <a:xfrm>
            <a:off x="3811588" y="15335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405" name="Rectangle 112"/>
          <p:cNvSpPr>
            <a:spLocks noChangeArrowheads="1"/>
          </p:cNvSpPr>
          <p:nvPr/>
        </p:nvSpPr>
        <p:spPr bwMode="auto">
          <a:xfrm>
            <a:off x="3811588" y="18335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406" name="Rectangle 113"/>
          <p:cNvSpPr>
            <a:spLocks noChangeArrowheads="1"/>
          </p:cNvSpPr>
          <p:nvPr/>
        </p:nvSpPr>
        <p:spPr bwMode="auto">
          <a:xfrm>
            <a:off x="3811588" y="2133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407" name="Rectangle 114"/>
          <p:cNvSpPr>
            <a:spLocks noChangeArrowheads="1"/>
          </p:cNvSpPr>
          <p:nvPr/>
        </p:nvSpPr>
        <p:spPr bwMode="auto">
          <a:xfrm>
            <a:off x="3811588" y="24336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08" name="Rectangle 115"/>
          <p:cNvSpPr>
            <a:spLocks noChangeArrowheads="1"/>
          </p:cNvSpPr>
          <p:nvPr/>
        </p:nvSpPr>
        <p:spPr bwMode="auto">
          <a:xfrm>
            <a:off x="2992438" y="27352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409" name="Rectangle 116"/>
          <p:cNvSpPr>
            <a:spLocks noChangeArrowheads="1"/>
          </p:cNvSpPr>
          <p:nvPr/>
        </p:nvSpPr>
        <p:spPr bwMode="auto">
          <a:xfrm>
            <a:off x="3295650" y="27352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410" name="Rectangle 117"/>
          <p:cNvSpPr>
            <a:spLocks noChangeArrowheads="1"/>
          </p:cNvSpPr>
          <p:nvPr/>
        </p:nvSpPr>
        <p:spPr bwMode="auto">
          <a:xfrm>
            <a:off x="2992438" y="30353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411" name="Rectangle 118"/>
          <p:cNvSpPr>
            <a:spLocks noChangeArrowheads="1"/>
          </p:cNvSpPr>
          <p:nvPr/>
        </p:nvSpPr>
        <p:spPr bwMode="auto">
          <a:xfrm>
            <a:off x="3295650" y="30353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12" name="Rectangle 119"/>
          <p:cNvSpPr>
            <a:spLocks noChangeArrowheads="1"/>
          </p:cNvSpPr>
          <p:nvPr/>
        </p:nvSpPr>
        <p:spPr bwMode="auto">
          <a:xfrm>
            <a:off x="2992438" y="33353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13" name="Rectangle 120"/>
          <p:cNvSpPr>
            <a:spLocks noChangeArrowheads="1"/>
          </p:cNvSpPr>
          <p:nvPr/>
        </p:nvSpPr>
        <p:spPr bwMode="auto">
          <a:xfrm>
            <a:off x="3295650" y="33353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414" name="Rectangle 121"/>
          <p:cNvSpPr>
            <a:spLocks noChangeArrowheads="1"/>
          </p:cNvSpPr>
          <p:nvPr/>
        </p:nvSpPr>
        <p:spPr bwMode="auto">
          <a:xfrm>
            <a:off x="2992438" y="36369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15" name="Rectangle 122"/>
          <p:cNvSpPr>
            <a:spLocks noChangeArrowheads="1"/>
          </p:cNvSpPr>
          <p:nvPr/>
        </p:nvSpPr>
        <p:spPr bwMode="auto">
          <a:xfrm>
            <a:off x="3295650" y="36369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16" name="Rectangle 123"/>
          <p:cNvSpPr>
            <a:spLocks noChangeArrowheads="1"/>
          </p:cNvSpPr>
          <p:nvPr/>
        </p:nvSpPr>
        <p:spPr bwMode="auto">
          <a:xfrm>
            <a:off x="3811588" y="27352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417" name="Rectangle 124"/>
          <p:cNvSpPr>
            <a:spLocks noChangeArrowheads="1"/>
          </p:cNvSpPr>
          <p:nvPr/>
        </p:nvSpPr>
        <p:spPr bwMode="auto">
          <a:xfrm>
            <a:off x="3811588" y="30353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18" name="Rectangle 125"/>
          <p:cNvSpPr>
            <a:spLocks noChangeArrowheads="1"/>
          </p:cNvSpPr>
          <p:nvPr/>
        </p:nvSpPr>
        <p:spPr bwMode="auto">
          <a:xfrm>
            <a:off x="3811588" y="33353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19" name="Rectangle 126"/>
          <p:cNvSpPr>
            <a:spLocks noChangeArrowheads="1"/>
          </p:cNvSpPr>
          <p:nvPr/>
        </p:nvSpPr>
        <p:spPr bwMode="auto">
          <a:xfrm>
            <a:off x="3811588" y="36369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20" name="Rectangle 127"/>
          <p:cNvSpPr>
            <a:spLocks noChangeArrowheads="1"/>
          </p:cNvSpPr>
          <p:nvPr/>
        </p:nvSpPr>
        <p:spPr bwMode="auto">
          <a:xfrm>
            <a:off x="2609850" y="1087438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9421" name="Rectangle 128"/>
          <p:cNvSpPr>
            <a:spLocks noChangeArrowheads="1"/>
          </p:cNvSpPr>
          <p:nvPr/>
        </p:nvSpPr>
        <p:spPr bwMode="auto">
          <a:xfrm>
            <a:off x="2755900" y="11922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22" name="Rectangle 129"/>
          <p:cNvSpPr>
            <a:spLocks noChangeArrowheads="1"/>
          </p:cNvSpPr>
          <p:nvPr/>
        </p:nvSpPr>
        <p:spPr bwMode="auto">
          <a:xfrm>
            <a:off x="2921000" y="1087438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9423" name="Rectangle 130"/>
          <p:cNvSpPr>
            <a:spLocks noChangeArrowheads="1"/>
          </p:cNvSpPr>
          <p:nvPr/>
        </p:nvSpPr>
        <p:spPr bwMode="auto">
          <a:xfrm>
            <a:off x="3065463" y="11922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59424" name="Rectangle 131"/>
          <p:cNvSpPr>
            <a:spLocks noChangeArrowheads="1"/>
          </p:cNvSpPr>
          <p:nvPr/>
        </p:nvSpPr>
        <p:spPr bwMode="auto">
          <a:xfrm>
            <a:off x="3224213" y="108743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9425" name="Rectangle 132"/>
          <p:cNvSpPr>
            <a:spLocks noChangeArrowheads="1"/>
          </p:cNvSpPr>
          <p:nvPr/>
        </p:nvSpPr>
        <p:spPr bwMode="auto">
          <a:xfrm>
            <a:off x="3368675" y="11922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59426" name="Rectangle 133"/>
          <p:cNvSpPr>
            <a:spLocks noChangeArrowheads="1"/>
          </p:cNvSpPr>
          <p:nvPr/>
        </p:nvSpPr>
        <p:spPr bwMode="auto">
          <a:xfrm>
            <a:off x="3822700" y="1087438"/>
            <a:ext cx="107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59427" name="Rectangle 134"/>
          <p:cNvSpPr>
            <a:spLocks noChangeArrowheads="1"/>
          </p:cNvSpPr>
          <p:nvPr/>
        </p:nvSpPr>
        <p:spPr bwMode="auto">
          <a:xfrm>
            <a:off x="2682875" y="15335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428" name="Rectangle 135"/>
          <p:cNvSpPr>
            <a:spLocks noChangeArrowheads="1"/>
          </p:cNvSpPr>
          <p:nvPr/>
        </p:nvSpPr>
        <p:spPr bwMode="auto">
          <a:xfrm>
            <a:off x="2682875" y="18335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429" name="Rectangle 136"/>
          <p:cNvSpPr>
            <a:spLocks noChangeArrowheads="1"/>
          </p:cNvSpPr>
          <p:nvPr/>
        </p:nvSpPr>
        <p:spPr bwMode="auto">
          <a:xfrm>
            <a:off x="2682875" y="2133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430" name="Rectangle 137"/>
          <p:cNvSpPr>
            <a:spLocks noChangeArrowheads="1"/>
          </p:cNvSpPr>
          <p:nvPr/>
        </p:nvSpPr>
        <p:spPr bwMode="auto">
          <a:xfrm>
            <a:off x="2682875" y="24336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431" name="Rectangle 138"/>
          <p:cNvSpPr>
            <a:spLocks noChangeArrowheads="1"/>
          </p:cNvSpPr>
          <p:nvPr/>
        </p:nvSpPr>
        <p:spPr bwMode="auto">
          <a:xfrm>
            <a:off x="2682875" y="27352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32" name="Rectangle 139"/>
          <p:cNvSpPr>
            <a:spLocks noChangeArrowheads="1"/>
          </p:cNvSpPr>
          <p:nvPr/>
        </p:nvSpPr>
        <p:spPr bwMode="auto">
          <a:xfrm>
            <a:off x="2682875" y="30353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33" name="Rectangle 140"/>
          <p:cNvSpPr>
            <a:spLocks noChangeArrowheads="1"/>
          </p:cNvSpPr>
          <p:nvPr/>
        </p:nvSpPr>
        <p:spPr bwMode="auto">
          <a:xfrm>
            <a:off x="2682875" y="33353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34" name="Freeform 141"/>
          <p:cNvSpPr>
            <a:spLocks/>
          </p:cNvSpPr>
          <p:nvPr/>
        </p:nvSpPr>
        <p:spPr bwMode="auto">
          <a:xfrm>
            <a:off x="4052888" y="1598613"/>
            <a:ext cx="196850" cy="966787"/>
          </a:xfrm>
          <a:custGeom>
            <a:avLst/>
            <a:gdLst>
              <a:gd name="T0" fmla="*/ 2147483647 w 247"/>
              <a:gd name="T1" fmla="*/ 2147483647 h 1217"/>
              <a:gd name="T2" fmla="*/ 2147483647 w 247"/>
              <a:gd name="T3" fmla="*/ 2147483647 h 1217"/>
              <a:gd name="T4" fmla="*/ 2147483647 w 247"/>
              <a:gd name="T5" fmla="*/ 2147483647 h 1217"/>
              <a:gd name="T6" fmla="*/ 2147483647 w 247"/>
              <a:gd name="T7" fmla="*/ 2147483647 h 1217"/>
              <a:gd name="T8" fmla="*/ 2147483647 w 247"/>
              <a:gd name="T9" fmla="*/ 2147483647 h 1217"/>
              <a:gd name="T10" fmla="*/ 2147483647 w 247"/>
              <a:gd name="T11" fmla="*/ 2147483647 h 1217"/>
              <a:gd name="T12" fmla="*/ 2147483647 w 247"/>
              <a:gd name="T13" fmla="*/ 2147483647 h 1217"/>
              <a:gd name="T14" fmla="*/ 2147483647 w 247"/>
              <a:gd name="T15" fmla="*/ 2147483647 h 1217"/>
              <a:gd name="T16" fmla="*/ 2147483647 w 247"/>
              <a:gd name="T17" fmla="*/ 2147483647 h 1217"/>
              <a:gd name="T18" fmla="*/ 2147483647 w 247"/>
              <a:gd name="T19" fmla="*/ 2147483647 h 1217"/>
              <a:gd name="T20" fmla="*/ 2147483647 w 247"/>
              <a:gd name="T21" fmla="*/ 2147483647 h 1217"/>
              <a:gd name="T22" fmla="*/ 2147483647 w 247"/>
              <a:gd name="T23" fmla="*/ 2147483647 h 1217"/>
              <a:gd name="T24" fmla="*/ 2147483647 w 247"/>
              <a:gd name="T25" fmla="*/ 2147483647 h 1217"/>
              <a:gd name="T26" fmla="*/ 2147483647 w 247"/>
              <a:gd name="T27" fmla="*/ 2147483647 h 1217"/>
              <a:gd name="T28" fmla="*/ 2147483647 w 247"/>
              <a:gd name="T29" fmla="*/ 2147483647 h 1217"/>
              <a:gd name="T30" fmla="*/ 2147483647 w 247"/>
              <a:gd name="T31" fmla="*/ 2147483647 h 1217"/>
              <a:gd name="T32" fmla="*/ 2147483647 w 247"/>
              <a:gd name="T33" fmla="*/ 2147483647 h 1217"/>
              <a:gd name="T34" fmla="*/ 2147483647 w 247"/>
              <a:gd name="T35" fmla="*/ 2147483647 h 1217"/>
              <a:gd name="T36" fmla="*/ 2147483647 w 247"/>
              <a:gd name="T37" fmla="*/ 2147483647 h 1217"/>
              <a:gd name="T38" fmla="*/ 2147483647 w 247"/>
              <a:gd name="T39" fmla="*/ 2147483647 h 1217"/>
              <a:gd name="T40" fmla="*/ 2147483647 w 247"/>
              <a:gd name="T41" fmla="*/ 2147483647 h 1217"/>
              <a:gd name="T42" fmla="*/ 2147483647 w 247"/>
              <a:gd name="T43" fmla="*/ 2147483647 h 1217"/>
              <a:gd name="T44" fmla="*/ 2147483647 w 247"/>
              <a:gd name="T45" fmla="*/ 2147483647 h 1217"/>
              <a:gd name="T46" fmla="*/ 2147483647 w 247"/>
              <a:gd name="T47" fmla="*/ 2147483647 h 1217"/>
              <a:gd name="T48" fmla="*/ 2147483647 w 247"/>
              <a:gd name="T49" fmla="*/ 2147483647 h 1217"/>
              <a:gd name="T50" fmla="*/ 2147483647 w 247"/>
              <a:gd name="T51" fmla="*/ 2147483647 h 1217"/>
              <a:gd name="T52" fmla="*/ 2147483647 w 247"/>
              <a:gd name="T53" fmla="*/ 2147483647 h 1217"/>
              <a:gd name="T54" fmla="*/ 2147483647 w 247"/>
              <a:gd name="T55" fmla="*/ 2147483647 h 1217"/>
              <a:gd name="T56" fmla="*/ 2147483647 w 247"/>
              <a:gd name="T57" fmla="*/ 2147483647 h 1217"/>
              <a:gd name="T58" fmla="*/ 2147483647 w 247"/>
              <a:gd name="T59" fmla="*/ 2147483647 h 1217"/>
              <a:gd name="T60" fmla="*/ 2147483647 w 247"/>
              <a:gd name="T61" fmla="*/ 2147483647 h 1217"/>
              <a:gd name="T62" fmla="*/ 2147483647 w 247"/>
              <a:gd name="T63" fmla="*/ 2147483647 h 1217"/>
              <a:gd name="T64" fmla="*/ 0 w 247"/>
              <a:gd name="T65" fmla="*/ 2147483647 h 12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47"/>
              <a:gd name="T100" fmla="*/ 0 h 1217"/>
              <a:gd name="T101" fmla="*/ 247 w 247"/>
              <a:gd name="T102" fmla="*/ 1217 h 12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47" h="1217">
                <a:moveTo>
                  <a:pt x="0" y="0"/>
                </a:moveTo>
                <a:lnTo>
                  <a:pt x="29" y="3"/>
                </a:lnTo>
                <a:lnTo>
                  <a:pt x="53" y="7"/>
                </a:lnTo>
                <a:lnTo>
                  <a:pt x="75" y="16"/>
                </a:lnTo>
                <a:lnTo>
                  <a:pt x="92" y="27"/>
                </a:lnTo>
                <a:lnTo>
                  <a:pt x="106" y="40"/>
                </a:lnTo>
                <a:lnTo>
                  <a:pt x="118" y="57"/>
                </a:lnTo>
                <a:lnTo>
                  <a:pt x="126" y="75"/>
                </a:lnTo>
                <a:lnTo>
                  <a:pt x="132" y="96"/>
                </a:lnTo>
                <a:lnTo>
                  <a:pt x="135" y="118"/>
                </a:lnTo>
                <a:lnTo>
                  <a:pt x="138" y="142"/>
                </a:lnTo>
                <a:lnTo>
                  <a:pt x="138" y="167"/>
                </a:lnTo>
                <a:lnTo>
                  <a:pt x="136" y="192"/>
                </a:lnTo>
                <a:lnTo>
                  <a:pt x="135" y="220"/>
                </a:lnTo>
                <a:lnTo>
                  <a:pt x="131" y="248"/>
                </a:lnTo>
                <a:lnTo>
                  <a:pt x="128" y="276"/>
                </a:lnTo>
                <a:lnTo>
                  <a:pt x="123" y="305"/>
                </a:lnTo>
                <a:lnTo>
                  <a:pt x="121" y="333"/>
                </a:lnTo>
                <a:lnTo>
                  <a:pt x="116" y="362"/>
                </a:lnTo>
                <a:lnTo>
                  <a:pt x="113" y="389"/>
                </a:lnTo>
                <a:lnTo>
                  <a:pt x="112" y="417"/>
                </a:lnTo>
                <a:lnTo>
                  <a:pt x="111" y="442"/>
                </a:lnTo>
                <a:lnTo>
                  <a:pt x="111" y="468"/>
                </a:lnTo>
                <a:lnTo>
                  <a:pt x="112" y="491"/>
                </a:lnTo>
                <a:lnTo>
                  <a:pt x="116" y="514"/>
                </a:lnTo>
                <a:lnTo>
                  <a:pt x="122" y="534"/>
                </a:lnTo>
                <a:lnTo>
                  <a:pt x="131" y="553"/>
                </a:lnTo>
                <a:lnTo>
                  <a:pt x="142" y="569"/>
                </a:lnTo>
                <a:lnTo>
                  <a:pt x="157" y="583"/>
                </a:lnTo>
                <a:lnTo>
                  <a:pt x="174" y="593"/>
                </a:lnTo>
                <a:lnTo>
                  <a:pt x="194" y="602"/>
                </a:lnTo>
                <a:lnTo>
                  <a:pt x="218" y="608"/>
                </a:lnTo>
                <a:lnTo>
                  <a:pt x="247" y="609"/>
                </a:lnTo>
                <a:lnTo>
                  <a:pt x="218" y="611"/>
                </a:lnTo>
                <a:lnTo>
                  <a:pt x="194" y="616"/>
                </a:lnTo>
                <a:lnTo>
                  <a:pt x="174" y="624"/>
                </a:lnTo>
                <a:lnTo>
                  <a:pt x="157" y="635"/>
                </a:lnTo>
                <a:lnTo>
                  <a:pt x="142" y="648"/>
                </a:lnTo>
                <a:lnTo>
                  <a:pt x="131" y="665"/>
                </a:lnTo>
                <a:lnTo>
                  <a:pt x="122" y="684"/>
                </a:lnTo>
                <a:lnTo>
                  <a:pt x="116" y="704"/>
                </a:lnTo>
                <a:lnTo>
                  <a:pt x="112" y="726"/>
                </a:lnTo>
                <a:lnTo>
                  <a:pt x="111" y="750"/>
                </a:lnTo>
                <a:lnTo>
                  <a:pt x="111" y="774"/>
                </a:lnTo>
                <a:lnTo>
                  <a:pt x="112" y="802"/>
                </a:lnTo>
                <a:lnTo>
                  <a:pt x="113" y="829"/>
                </a:lnTo>
                <a:lnTo>
                  <a:pt x="116" y="856"/>
                </a:lnTo>
                <a:lnTo>
                  <a:pt x="121" y="885"/>
                </a:lnTo>
                <a:lnTo>
                  <a:pt x="123" y="912"/>
                </a:lnTo>
                <a:lnTo>
                  <a:pt x="128" y="941"/>
                </a:lnTo>
                <a:lnTo>
                  <a:pt x="131" y="970"/>
                </a:lnTo>
                <a:lnTo>
                  <a:pt x="135" y="997"/>
                </a:lnTo>
                <a:lnTo>
                  <a:pt x="136" y="1025"/>
                </a:lnTo>
                <a:lnTo>
                  <a:pt x="138" y="1050"/>
                </a:lnTo>
                <a:lnTo>
                  <a:pt x="138" y="1076"/>
                </a:lnTo>
                <a:lnTo>
                  <a:pt x="135" y="1101"/>
                </a:lnTo>
                <a:lnTo>
                  <a:pt x="132" y="1122"/>
                </a:lnTo>
                <a:lnTo>
                  <a:pt x="126" y="1142"/>
                </a:lnTo>
                <a:lnTo>
                  <a:pt x="118" y="1161"/>
                </a:lnTo>
                <a:lnTo>
                  <a:pt x="106" y="1177"/>
                </a:lnTo>
                <a:lnTo>
                  <a:pt x="92" y="1191"/>
                </a:lnTo>
                <a:lnTo>
                  <a:pt x="75" y="1203"/>
                </a:lnTo>
                <a:lnTo>
                  <a:pt x="53" y="1210"/>
                </a:lnTo>
                <a:lnTo>
                  <a:pt x="29" y="1216"/>
                </a:lnTo>
                <a:lnTo>
                  <a:pt x="0" y="1217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35" name="Freeform 142"/>
          <p:cNvSpPr>
            <a:spLocks/>
          </p:cNvSpPr>
          <p:nvPr/>
        </p:nvSpPr>
        <p:spPr bwMode="auto">
          <a:xfrm>
            <a:off x="4052888" y="2803525"/>
            <a:ext cx="196850" cy="965200"/>
          </a:xfrm>
          <a:custGeom>
            <a:avLst/>
            <a:gdLst>
              <a:gd name="T0" fmla="*/ 2147483647 w 247"/>
              <a:gd name="T1" fmla="*/ 2147483647 h 1217"/>
              <a:gd name="T2" fmla="*/ 2147483647 w 247"/>
              <a:gd name="T3" fmla="*/ 2147483647 h 1217"/>
              <a:gd name="T4" fmla="*/ 2147483647 w 247"/>
              <a:gd name="T5" fmla="*/ 2147483647 h 1217"/>
              <a:gd name="T6" fmla="*/ 2147483647 w 247"/>
              <a:gd name="T7" fmla="*/ 2147483647 h 1217"/>
              <a:gd name="T8" fmla="*/ 2147483647 w 247"/>
              <a:gd name="T9" fmla="*/ 2147483647 h 1217"/>
              <a:gd name="T10" fmla="*/ 2147483647 w 247"/>
              <a:gd name="T11" fmla="*/ 2147483647 h 1217"/>
              <a:gd name="T12" fmla="*/ 2147483647 w 247"/>
              <a:gd name="T13" fmla="*/ 2147483647 h 1217"/>
              <a:gd name="T14" fmla="*/ 2147483647 w 247"/>
              <a:gd name="T15" fmla="*/ 2147483647 h 1217"/>
              <a:gd name="T16" fmla="*/ 2147483647 w 247"/>
              <a:gd name="T17" fmla="*/ 2147483647 h 1217"/>
              <a:gd name="T18" fmla="*/ 2147483647 w 247"/>
              <a:gd name="T19" fmla="*/ 2147483647 h 1217"/>
              <a:gd name="T20" fmla="*/ 2147483647 w 247"/>
              <a:gd name="T21" fmla="*/ 2147483647 h 1217"/>
              <a:gd name="T22" fmla="*/ 2147483647 w 247"/>
              <a:gd name="T23" fmla="*/ 2147483647 h 1217"/>
              <a:gd name="T24" fmla="*/ 2147483647 w 247"/>
              <a:gd name="T25" fmla="*/ 2147483647 h 1217"/>
              <a:gd name="T26" fmla="*/ 2147483647 w 247"/>
              <a:gd name="T27" fmla="*/ 2147483647 h 1217"/>
              <a:gd name="T28" fmla="*/ 2147483647 w 247"/>
              <a:gd name="T29" fmla="*/ 2147483647 h 1217"/>
              <a:gd name="T30" fmla="*/ 2147483647 w 247"/>
              <a:gd name="T31" fmla="*/ 2147483647 h 1217"/>
              <a:gd name="T32" fmla="*/ 2147483647 w 247"/>
              <a:gd name="T33" fmla="*/ 2147483647 h 1217"/>
              <a:gd name="T34" fmla="*/ 2147483647 w 247"/>
              <a:gd name="T35" fmla="*/ 2147483647 h 1217"/>
              <a:gd name="T36" fmla="*/ 2147483647 w 247"/>
              <a:gd name="T37" fmla="*/ 2147483647 h 1217"/>
              <a:gd name="T38" fmla="*/ 2147483647 w 247"/>
              <a:gd name="T39" fmla="*/ 2147483647 h 1217"/>
              <a:gd name="T40" fmla="*/ 2147483647 w 247"/>
              <a:gd name="T41" fmla="*/ 2147483647 h 1217"/>
              <a:gd name="T42" fmla="*/ 2147483647 w 247"/>
              <a:gd name="T43" fmla="*/ 2147483647 h 1217"/>
              <a:gd name="T44" fmla="*/ 2147483647 w 247"/>
              <a:gd name="T45" fmla="*/ 2147483647 h 1217"/>
              <a:gd name="T46" fmla="*/ 2147483647 w 247"/>
              <a:gd name="T47" fmla="*/ 2147483647 h 1217"/>
              <a:gd name="T48" fmla="*/ 2147483647 w 247"/>
              <a:gd name="T49" fmla="*/ 2147483647 h 1217"/>
              <a:gd name="T50" fmla="*/ 2147483647 w 247"/>
              <a:gd name="T51" fmla="*/ 2147483647 h 1217"/>
              <a:gd name="T52" fmla="*/ 2147483647 w 247"/>
              <a:gd name="T53" fmla="*/ 2147483647 h 1217"/>
              <a:gd name="T54" fmla="*/ 2147483647 w 247"/>
              <a:gd name="T55" fmla="*/ 2147483647 h 1217"/>
              <a:gd name="T56" fmla="*/ 2147483647 w 247"/>
              <a:gd name="T57" fmla="*/ 2147483647 h 1217"/>
              <a:gd name="T58" fmla="*/ 2147483647 w 247"/>
              <a:gd name="T59" fmla="*/ 2147483647 h 1217"/>
              <a:gd name="T60" fmla="*/ 2147483647 w 247"/>
              <a:gd name="T61" fmla="*/ 2147483647 h 1217"/>
              <a:gd name="T62" fmla="*/ 2147483647 w 247"/>
              <a:gd name="T63" fmla="*/ 2147483647 h 1217"/>
              <a:gd name="T64" fmla="*/ 0 w 247"/>
              <a:gd name="T65" fmla="*/ 2147483647 h 12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47"/>
              <a:gd name="T100" fmla="*/ 0 h 1217"/>
              <a:gd name="T101" fmla="*/ 247 w 247"/>
              <a:gd name="T102" fmla="*/ 1217 h 12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47" h="1217">
                <a:moveTo>
                  <a:pt x="0" y="0"/>
                </a:moveTo>
                <a:lnTo>
                  <a:pt x="29" y="3"/>
                </a:lnTo>
                <a:lnTo>
                  <a:pt x="53" y="7"/>
                </a:lnTo>
                <a:lnTo>
                  <a:pt x="75" y="16"/>
                </a:lnTo>
                <a:lnTo>
                  <a:pt x="92" y="27"/>
                </a:lnTo>
                <a:lnTo>
                  <a:pt x="106" y="40"/>
                </a:lnTo>
                <a:lnTo>
                  <a:pt x="118" y="57"/>
                </a:lnTo>
                <a:lnTo>
                  <a:pt x="126" y="75"/>
                </a:lnTo>
                <a:lnTo>
                  <a:pt x="132" y="96"/>
                </a:lnTo>
                <a:lnTo>
                  <a:pt x="135" y="118"/>
                </a:lnTo>
                <a:lnTo>
                  <a:pt x="138" y="142"/>
                </a:lnTo>
                <a:lnTo>
                  <a:pt x="138" y="167"/>
                </a:lnTo>
                <a:lnTo>
                  <a:pt x="136" y="194"/>
                </a:lnTo>
                <a:lnTo>
                  <a:pt x="135" y="220"/>
                </a:lnTo>
                <a:lnTo>
                  <a:pt x="131" y="249"/>
                </a:lnTo>
                <a:lnTo>
                  <a:pt x="128" y="276"/>
                </a:lnTo>
                <a:lnTo>
                  <a:pt x="123" y="305"/>
                </a:lnTo>
                <a:lnTo>
                  <a:pt x="121" y="333"/>
                </a:lnTo>
                <a:lnTo>
                  <a:pt x="116" y="362"/>
                </a:lnTo>
                <a:lnTo>
                  <a:pt x="113" y="389"/>
                </a:lnTo>
                <a:lnTo>
                  <a:pt x="112" y="417"/>
                </a:lnTo>
                <a:lnTo>
                  <a:pt x="111" y="443"/>
                </a:lnTo>
                <a:lnTo>
                  <a:pt x="111" y="469"/>
                </a:lnTo>
                <a:lnTo>
                  <a:pt x="112" y="491"/>
                </a:lnTo>
                <a:lnTo>
                  <a:pt x="116" y="514"/>
                </a:lnTo>
                <a:lnTo>
                  <a:pt x="122" y="535"/>
                </a:lnTo>
                <a:lnTo>
                  <a:pt x="131" y="553"/>
                </a:lnTo>
                <a:lnTo>
                  <a:pt x="142" y="569"/>
                </a:lnTo>
                <a:lnTo>
                  <a:pt x="157" y="583"/>
                </a:lnTo>
                <a:lnTo>
                  <a:pt x="174" y="594"/>
                </a:lnTo>
                <a:lnTo>
                  <a:pt x="194" y="602"/>
                </a:lnTo>
                <a:lnTo>
                  <a:pt x="218" y="608"/>
                </a:lnTo>
                <a:lnTo>
                  <a:pt x="247" y="609"/>
                </a:lnTo>
                <a:lnTo>
                  <a:pt x="218" y="611"/>
                </a:lnTo>
                <a:lnTo>
                  <a:pt x="194" y="617"/>
                </a:lnTo>
                <a:lnTo>
                  <a:pt x="174" y="624"/>
                </a:lnTo>
                <a:lnTo>
                  <a:pt x="157" y="635"/>
                </a:lnTo>
                <a:lnTo>
                  <a:pt x="142" y="648"/>
                </a:lnTo>
                <a:lnTo>
                  <a:pt x="131" y="665"/>
                </a:lnTo>
                <a:lnTo>
                  <a:pt x="122" y="684"/>
                </a:lnTo>
                <a:lnTo>
                  <a:pt x="116" y="704"/>
                </a:lnTo>
                <a:lnTo>
                  <a:pt x="112" y="726"/>
                </a:lnTo>
                <a:lnTo>
                  <a:pt x="111" y="750"/>
                </a:lnTo>
                <a:lnTo>
                  <a:pt x="111" y="775"/>
                </a:lnTo>
                <a:lnTo>
                  <a:pt x="112" y="802"/>
                </a:lnTo>
                <a:lnTo>
                  <a:pt x="113" y="829"/>
                </a:lnTo>
                <a:lnTo>
                  <a:pt x="116" y="857"/>
                </a:lnTo>
                <a:lnTo>
                  <a:pt x="121" y="885"/>
                </a:lnTo>
                <a:lnTo>
                  <a:pt x="123" y="913"/>
                </a:lnTo>
                <a:lnTo>
                  <a:pt x="128" y="941"/>
                </a:lnTo>
                <a:lnTo>
                  <a:pt x="131" y="970"/>
                </a:lnTo>
                <a:lnTo>
                  <a:pt x="135" y="997"/>
                </a:lnTo>
                <a:lnTo>
                  <a:pt x="136" y="1025"/>
                </a:lnTo>
                <a:lnTo>
                  <a:pt x="138" y="1051"/>
                </a:lnTo>
                <a:lnTo>
                  <a:pt x="138" y="1076"/>
                </a:lnTo>
                <a:lnTo>
                  <a:pt x="135" y="1101"/>
                </a:lnTo>
                <a:lnTo>
                  <a:pt x="132" y="1122"/>
                </a:lnTo>
                <a:lnTo>
                  <a:pt x="126" y="1143"/>
                </a:lnTo>
                <a:lnTo>
                  <a:pt x="118" y="1161"/>
                </a:lnTo>
                <a:lnTo>
                  <a:pt x="106" y="1177"/>
                </a:lnTo>
                <a:lnTo>
                  <a:pt x="92" y="1191"/>
                </a:lnTo>
                <a:lnTo>
                  <a:pt x="75" y="1203"/>
                </a:lnTo>
                <a:lnTo>
                  <a:pt x="53" y="1210"/>
                </a:lnTo>
                <a:lnTo>
                  <a:pt x="29" y="1216"/>
                </a:lnTo>
                <a:lnTo>
                  <a:pt x="0" y="1217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36" name="Rectangle 143"/>
          <p:cNvSpPr>
            <a:spLocks noChangeArrowheads="1"/>
          </p:cNvSpPr>
          <p:nvPr/>
        </p:nvSpPr>
        <p:spPr bwMode="auto">
          <a:xfrm>
            <a:off x="2682875" y="36369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37" name="Freeform 144"/>
          <p:cNvSpPr>
            <a:spLocks/>
          </p:cNvSpPr>
          <p:nvPr/>
        </p:nvSpPr>
        <p:spPr bwMode="auto">
          <a:xfrm>
            <a:off x="4725988" y="2057400"/>
            <a:ext cx="160337" cy="46038"/>
          </a:xfrm>
          <a:custGeom>
            <a:avLst/>
            <a:gdLst>
              <a:gd name="T0" fmla="*/ 0 w 201"/>
              <a:gd name="T1" fmla="*/ 2147483647 h 57"/>
              <a:gd name="T2" fmla="*/ 2147483647 w 201"/>
              <a:gd name="T3" fmla="*/ 2147483647 h 57"/>
              <a:gd name="T4" fmla="*/ 0 w 201"/>
              <a:gd name="T5" fmla="*/ 0 h 57"/>
              <a:gd name="T6" fmla="*/ 0 w 201"/>
              <a:gd name="T7" fmla="*/ 2147483647 h 57"/>
              <a:gd name="T8" fmla="*/ 0 w 201"/>
              <a:gd name="T9" fmla="*/ 214748364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57"/>
              <a:gd name="T17" fmla="*/ 201 w 201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57">
                <a:moveTo>
                  <a:pt x="0" y="57"/>
                </a:moveTo>
                <a:lnTo>
                  <a:pt x="201" y="28"/>
                </a:lnTo>
                <a:lnTo>
                  <a:pt x="0" y="0"/>
                </a:lnTo>
                <a:lnTo>
                  <a:pt x="0" y="28"/>
                </a:lnTo>
                <a:lnTo>
                  <a:pt x="0" y="57"/>
                </a:lnTo>
                <a:close/>
              </a:path>
            </a:pathLst>
          </a:custGeom>
          <a:solidFill>
            <a:srgbClr val="66FFFF"/>
          </a:solidFill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38" name="Line 145"/>
          <p:cNvSpPr>
            <a:spLocks noChangeShapeType="1"/>
          </p:cNvSpPr>
          <p:nvPr/>
        </p:nvSpPr>
        <p:spPr bwMode="auto">
          <a:xfrm flipH="1">
            <a:off x="4246563" y="2081213"/>
            <a:ext cx="479425" cy="1587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39" name="Line 146"/>
          <p:cNvSpPr>
            <a:spLocks noChangeShapeType="1"/>
          </p:cNvSpPr>
          <p:nvPr/>
        </p:nvSpPr>
        <p:spPr bwMode="auto">
          <a:xfrm flipH="1">
            <a:off x="4840288" y="1874838"/>
            <a:ext cx="146050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0" name="Line 147"/>
          <p:cNvSpPr>
            <a:spLocks noChangeShapeType="1"/>
          </p:cNvSpPr>
          <p:nvPr/>
        </p:nvSpPr>
        <p:spPr bwMode="auto">
          <a:xfrm flipV="1">
            <a:off x="5319713" y="1533525"/>
            <a:ext cx="1587" cy="10033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41" name="Rectangle 149"/>
          <p:cNvSpPr>
            <a:spLocks noChangeArrowheads="1"/>
          </p:cNvSpPr>
          <p:nvPr/>
        </p:nvSpPr>
        <p:spPr bwMode="auto">
          <a:xfrm>
            <a:off x="4997450" y="198755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59442" name="Rectangle 150"/>
          <p:cNvSpPr>
            <a:spLocks noChangeArrowheads="1"/>
          </p:cNvSpPr>
          <p:nvPr/>
        </p:nvSpPr>
        <p:spPr bwMode="auto">
          <a:xfrm>
            <a:off x="4997450" y="2260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43" name="Rectangle 151"/>
          <p:cNvSpPr>
            <a:spLocks noChangeArrowheads="1"/>
          </p:cNvSpPr>
          <p:nvPr/>
        </p:nvSpPr>
        <p:spPr bwMode="auto">
          <a:xfrm>
            <a:off x="5824538" y="1531938"/>
            <a:ext cx="107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59444" name="Rectangle 152"/>
          <p:cNvSpPr>
            <a:spLocks noChangeArrowheads="1"/>
          </p:cNvSpPr>
          <p:nvPr/>
        </p:nvSpPr>
        <p:spPr bwMode="auto">
          <a:xfrm>
            <a:off x="4924425" y="1549400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59445" name="Rectangle 153"/>
          <p:cNvSpPr>
            <a:spLocks noChangeArrowheads="1"/>
          </p:cNvSpPr>
          <p:nvPr/>
        </p:nvSpPr>
        <p:spPr bwMode="auto">
          <a:xfrm>
            <a:off x="5068888" y="1652588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59446" name="Rectangle 154"/>
          <p:cNvSpPr>
            <a:spLocks noChangeArrowheads="1"/>
          </p:cNvSpPr>
          <p:nvPr/>
        </p:nvSpPr>
        <p:spPr bwMode="auto">
          <a:xfrm>
            <a:off x="5622925" y="1922463"/>
            <a:ext cx="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 </a:t>
            </a:r>
            <a:endParaRPr lang="en-US"/>
          </a:p>
        </p:txBody>
      </p:sp>
      <p:sp>
        <p:nvSpPr>
          <p:cNvPr id="59447" name="Rectangle 156"/>
          <p:cNvSpPr>
            <a:spLocks noChangeArrowheads="1"/>
          </p:cNvSpPr>
          <p:nvPr/>
        </p:nvSpPr>
        <p:spPr bwMode="auto">
          <a:xfrm>
            <a:off x="5859463" y="1922463"/>
            <a:ext cx="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 </a:t>
            </a:r>
            <a:endParaRPr lang="en-US"/>
          </a:p>
        </p:txBody>
      </p:sp>
      <p:sp>
        <p:nvSpPr>
          <p:cNvPr id="59448" name="Rectangle 158"/>
          <p:cNvSpPr>
            <a:spLocks noChangeArrowheads="1"/>
          </p:cNvSpPr>
          <p:nvPr/>
        </p:nvSpPr>
        <p:spPr bwMode="auto">
          <a:xfrm>
            <a:off x="5518150" y="2246313"/>
            <a:ext cx="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 </a:t>
            </a:r>
            <a:endParaRPr lang="en-US"/>
          </a:p>
        </p:txBody>
      </p:sp>
      <p:sp>
        <p:nvSpPr>
          <p:cNvPr id="59449" name="Freeform 162"/>
          <p:cNvSpPr>
            <a:spLocks/>
          </p:cNvSpPr>
          <p:nvPr/>
        </p:nvSpPr>
        <p:spPr bwMode="auto">
          <a:xfrm>
            <a:off x="4725988" y="2332038"/>
            <a:ext cx="160337" cy="68262"/>
          </a:xfrm>
          <a:custGeom>
            <a:avLst/>
            <a:gdLst>
              <a:gd name="T0" fmla="*/ 0 w 201"/>
              <a:gd name="T1" fmla="*/ 2147483647 h 87"/>
              <a:gd name="T2" fmla="*/ 2147483647 w 201"/>
              <a:gd name="T3" fmla="*/ 2147483647 h 87"/>
              <a:gd name="T4" fmla="*/ 0 w 201"/>
              <a:gd name="T5" fmla="*/ 0 h 87"/>
              <a:gd name="T6" fmla="*/ 0 w 201"/>
              <a:gd name="T7" fmla="*/ 2147483647 h 87"/>
              <a:gd name="T8" fmla="*/ 0 w 201"/>
              <a:gd name="T9" fmla="*/ 2147483647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87"/>
              <a:gd name="T17" fmla="*/ 201 w 201"/>
              <a:gd name="T18" fmla="*/ 87 h 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87">
                <a:moveTo>
                  <a:pt x="0" y="87"/>
                </a:moveTo>
                <a:lnTo>
                  <a:pt x="201" y="29"/>
                </a:lnTo>
                <a:lnTo>
                  <a:pt x="0" y="0"/>
                </a:lnTo>
                <a:lnTo>
                  <a:pt x="0" y="29"/>
                </a:lnTo>
                <a:lnTo>
                  <a:pt x="0" y="87"/>
                </a:lnTo>
                <a:close/>
              </a:path>
            </a:pathLst>
          </a:custGeom>
          <a:solidFill>
            <a:srgbClr val="66FFFF"/>
          </a:solidFill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50" name="Freeform 163"/>
          <p:cNvSpPr>
            <a:spLocks/>
          </p:cNvSpPr>
          <p:nvPr/>
        </p:nvSpPr>
        <p:spPr bwMode="auto">
          <a:xfrm>
            <a:off x="4246563" y="2354263"/>
            <a:ext cx="479425" cy="935037"/>
          </a:xfrm>
          <a:custGeom>
            <a:avLst/>
            <a:gdLst>
              <a:gd name="T0" fmla="*/ 2147483647 w 604"/>
              <a:gd name="T1" fmla="*/ 0 h 1179"/>
              <a:gd name="T2" fmla="*/ 2147483647 w 604"/>
              <a:gd name="T3" fmla="*/ 0 h 1179"/>
              <a:gd name="T4" fmla="*/ 2147483647 w 604"/>
              <a:gd name="T5" fmla="*/ 2147483647 h 1179"/>
              <a:gd name="T6" fmla="*/ 0 w 604"/>
              <a:gd name="T7" fmla="*/ 2147483647 h 1179"/>
              <a:gd name="T8" fmla="*/ 0 60000 65536"/>
              <a:gd name="T9" fmla="*/ 0 60000 65536"/>
              <a:gd name="T10" fmla="*/ 0 60000 65536"/>
              <a:gd name="T11" fmla="*/ 0 60000 65536"/>
              <a:gd name="T12" fmla="*/ 0 w 604"/>
              <a:gd name="T13" fmla="*/ 0 h 1179"/>
              <a:gd name="T14" fmla="*/ 604 w 604"/>
              <a:gd name="T15" fmla="*/ 1179 h 11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4" h="1179">
                <a:moveTo>
                  <a:pt x="604" y="0"/>
                </a:moveTo>
                <a:lnTo>
                  <a:pt x="259" y="0"/>
                </a:lnTo>
                <a:lnTo>
                  <a:pt x="259" y="1179"/>
                </a:lnTo>
                <a:lnTo>
                  <a:pt x="0" y="1179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51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Three-input majority function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100"/>
          <p:cNvSpPr>
            <a:spLocks noChangeShapeType="1"/>
          </p:cNvSpPr>
          <p:nvPr/>
        </p:nvSpPr>
        <p:spPr bwMode="auto">
          <a:xfrm flipH="1">
            <a:off x="2603500" y="1419225"/>
            <a:ext cx="14605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19" name="Line 101"/>
          <p:cNvSpPr>
            <a:spLocks noChangeShapeType="1"/>
          </p:cNvSpPr>
          <p:nvPr/>
        </p:nvSpPr>
        <p:spPr bwMode="auto">
          <a:xfrm flipV="1">
            <a:off x="3562350" y="1100138"/>
            <a:ext cx="1588" cy="2987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0" name="Rectangle 103"/>
          <p:cNvSpPr>
            <a:spLocks noChangeArrowheads="1"/>
          </p:cNvSpPr>
          <p:nvPr/>
        </p:nvSpPr>
        <p:spPr bwMode="auto">
          <a:xfrm>
            <a:off x="2992438" y="15335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21" name="Rectangle 104"/>
          <p:cNvSpPr>
            <a:spLocks noChangeArrowheads="1"/>
          </p:cNvSpPr>
          <p:nvPr/>
        </p:nvSpPr>
        <p:spPr bwMode="auto">
          <a:xfrm>
            <a:off x="3295650" y="15335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22" name="Rectangle 105"/>
          <p:cNvSpPr>
            <a:spLocks noChangeArrowheads="1"/>
          </p:cNvSpPr>
          <p:nvPr/>
        </p:nvSpPr>
        <p:spPr bwMode="auto">
          <a:xfrm>
            <a:off x="2992438" y="18335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23" name="Rectangle 106"/>
          <p:cNvSpPr>
            <a:spLocks noChangeArrowheads="1"/>
          </p:cNvSpPr>
          <p:nvPr/>
        </p:nvSpPr>
        <p:spPr bwMode="auto">
          <a:xfrm>
            <a:off x="3295650" y="18335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24" name="Rectangle 107"/>
          <p:cNvSpPr>
            <a:spLocks noChangeArrowheads="1"/>
          </p:cNvSpPr>
          <p:nvPr/>
        </p:nvSpPr>
        <p:spPr bwMode="auto">
          <a:xfrm>
            <a:off x="2992438" y="2133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25" name="Rectangle 108"/>
          <p:cNvSpPr>
            <a:spLocks noChangeArrowheads="1"/>
          </p:cNvSpPr>
          <p:nvPr/>
        </p:nvSpPr>
        <p:spPr bwMode="auto">
          <a:xfrm>
            <a:off x="3295650" y="2133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26" name="Rectangle 109"/>
          <p:cNvSpPr>
            <a:spLocks noChangeArrowheads="1"/>
          </p:cNvSpPr>
          <p:nvPr/>
        </p:nvSpPr>
        <p:spPr bwMode="auto">
          <a:xfrm>
            <a:off x="2992438" y="24336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27" name="Rectangle 110"/>
          <p:cNvSpPr>
            <a:spLocks noChangeArrowheads="1"/>
          </p:cNvSpPr>
          <p:nvPr/>
        </p:nvSpPr>
        <p:spPr bwMode="auto">
          <a:xfrm>
            <a:off x="3295650" y="24336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28" name="Rectangle 111"/>
          <p:cNvSpPr>
            <a:spLocks noChangeArrowheads="1"/>
          </p:cNvSpPr>
          <p:nvPr/>
        </p:nvSpPr>
        <p:spPr bwMode="auto">
          <a:xfrm>
            <a:off x="3811588" y="15335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29" name="Rectangle 112"/>
          <p:cNvSpPr>
            <a:spLocks noChangeArrowheads="1"/>
          </p:cNvSpPr>
          <p:nvPr/>
        </p:nvSpPr>
        <p:spPr bwMode="auto">
          <a:xfrm>
            <a:off x="3811588" y="18335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30" name="Rectangle 113"/>
          <p:cNvSpPr>
            <a:spLocks noChangeArrowheads="1"/>
          </p:cNvSpPr>
          <p:nvPr/>
        </p:nvSpPr>
        <p:spPr bwMode="auto">
          <a:xfrm>
            <a:off x="3811588" y="2133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31" name="Rectangle 114"/>
          <p:cNvSpPr>
            <a:spLocks noChangeArrowheads="1"/>
          </p:cNvSpPr>
          <p:nvPr/>
        </p:nvSpPr>
        <p:spPr bwMode="auto">
          <a:xfrm>
            <a:off x="3811588" y="24336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32" name="Rectangle 115"/>
          <p:cNvSpPr>
            <a:spLocks noChangeArrowheads="1"/>
          </p:cNvSpPr>
          <p:nvPr/>
        </p:nvSpPr>
        <p:spPr bwMode="auto">
          <a:xfrm>
            <a:off x="2992438" y="27352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33" name="Rectangle 116"/>
          <p:cNvSpPr>
            <a:spLocks noChangeArrowheads="1"/>
          </p:cNvSpPr>
          <p:nvPr/>
        </p:nvSpPr>
        <p:spPr bwMode="auto">
          <a:xfrm>
            <a:off x="3295650" y="27352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34" name="Rectangle 117"/>
          <p:cNvSpPr>
            <a:spLocks noChangeArrowheads="1"/>
          </p:cNvSpPr>
          <p:nvPr/>
        </p:nvSpPr>
        <p:spPr bwMode="auto">
          <a:xfrm>
            <a:off x="2992438" y="30353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35" name="Rectangle 118"/>
          <p:cNvSpPr>
            <a:spLocks noChangeArrowheads="1"/>
          </p:cNvSpPr>
          <p:nvPr/>
        </p:nvSpPr>
        <p:spPr bwMode="auto">
          <a:xfrm>
            <a:off x="3295650" y="30353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36" name="Rectangle 119"/>
          <p:cNvSpPr>
            <a:spLocks noChangeArrowheads="1"/>
          </p:cNvSpPr>
          <p:nvPr/>
        </p:nvSpPr>
        <p:spPr bwMode="auto">
          <a:xfrm>
            <a:off x="2992438" y="33353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37" name="Rectangle 120"/>
          <p:cNvSpPr>
            <a:spLocks noChangeArrowheads="1"/>
          </p:cNvSpPr>
          <p:nvPr/>
        </p:nvSpPr>
        <p:spPr bwMode="auto">
          <a:xfrm>
            <a:off x="3295650" y="33353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38" name="Rectangle 121"/>
          <p:cNvSpPr>
            <a:spLocks noChangeArrowheads="1"/>
          </p:cNvSpPr>
          <p:nvPr/>
        </p:nvSpPr>
        <p:spPr bwMode="auto">
          <a:xfrm>
            <a:off x="2992438" y="36369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39" name="Rectangle 122"/>
          <p:cNvSpPr>
            <a:spLocks noChangeArrowheads="1"/>
          </p:cNvSpPr>
          <p:nvPr/>
        </p:nvSpPr>
        <p:spPr bwMode="auto">
          <a:xfrm>
            <a:off x="3295650" y="36369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40" name="Rectangle 123"/>
          <p:cNvSpPr>
            <a:spLocks noChangeArrowheads="1"/>
          </p:cNvSpPr>
          <p:nvPr/>
        </p:nvSpPr>
        <p:spPr bwMode="auto">
          <a:xfrm>
            <a:off x="3811588" y="27352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41" name="Rectangle 124"/>
          <p:cNvSpPr>
            <a:spLocks noChangeArrowheads="1"/>
          </p:cNvSpPr>
          <p:nvPr/>
        </p:nvSpPr>
        <p:spPr bwMode="auto">
          <a:xfrm>
            <a:off x="3811588" y="30353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42" name="Rectangle 125"/>
          <p:cNvSpPr>
            <a:spLocks noChangeArrowheads="1"/>
          </p:cNvSpPr>
          <p:nvPr/>
        </p:nvSpPr>
        <p:spPr bwMode="auto">
          <a:xfrm>
            <a:off x="3811588" y="33353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43" name="Rectangle 126"/>
          <p:cNvSpPr>
            <a:spLocks noChangeArrowheads="1"/>
          </p:cNvSpPr>
          <p:nvPr/>
        </p:nvSpPr>
        <p:spPr bwMode="auto">
          <a:xfrm>
            <a:off x="3811588" y="36369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44" name="Rectangle 127"/>
          <p:cNvSpPr>
            <a:spLocks noChangeArrowheads="1"/>
          </p:cNvSpPr>
          <p:nvPr/>
        </p:nvSpPr>
        <p:spPr bwMode="auto">
          <a:xfrm>
            <a:off x="2609850" y="1087438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0445" name="Rectangle 128"/>
          <p:cNvSpPr>
            <a:spLocks noChangeArrowheads="1"/>
          </p:cNvSpPr>
          <p:nvPr/>
        </p:nvSpPr>
        <p:spPr bwMode="auto">
          <a:xfrm>
            <a:off x="2755900" y="11922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46" name="Rectangle 129"/>
          <p:cNvSpPr>
            <a:spLocks noChangeArrowheads="1"/>
          </p:cNvSpPr>
          <p:nvPr/>
        </p:nvSpPr>
        <p:spPr bwMode="auto">
          <a:xfrm>
            <a:off x="2921000" y="1087438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0447" name="Rectangle 130"/>
          <p:cNvSpPr>
            <a:spLocks noChangeArrowheads="1"/>
          </p:cNvSpPr>
          <p:nvPr/>
        </p:nvSpPr>
        <p:spPr bwMode="auto">
          <a:xfrm>
            <a:off x="3065463" y="11922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60448" name="Rectangle 131"/>
          <p:cNvSpPr>
            <a:spLocks noChangeArrowheads="1"/>
          </p:cNvSpPr>
          <p:nvPr/>
        </p:nvSpPr>
        <p:spPr bwMode="auto">
          <a:xfrm>
            <a:off x="3224213" y="108743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0449" name="Rectangle 132"/>
          <p:cNvSpPr>
            <a:spLocks noChangeArrowheads="1"/>
          </p:cNvSpPr>
          <p:nvPr/>
        </p:nvSpPr>
        <p:spPr bwMode="auto">
          <a:xfrm>
            <a:off x="3368675" y="11922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60450" name="Rectangle 133"/>
          <p:cNvSpPr>
            <a:spLocks noChangeArrowheads="1"/>
          </p:cNvSpPr>
          <p:nvPr/>
        </p:nvSpPr>
        <p:spPr bwMode="auto">
          <a:xfrm>
            <a:off x="3822700" y="1087438"/>
            <a:ext cx="107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60451" name="Rectangle 134"/>
          <p:cNvSpPr>
            <a:spLocks noChangeArrowheads="1"/>
          </p:cNvSpPr>
          <p:nvPr/>
        </p:nvSpPr>
        <p:spPr bwMode="auto">
          <a:xfrm>
            <a:off x="2682875" y="15335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52" name="Rectangle 135"/>
          <p:cNvSpPr>
            <a:spLocks noChangeArrowheads="1"/>
          </p:cNvSpPr>
          <p:nvPr/>
        </p:nvSpPr>
        <p:spPr bwMode="auto">
          <a:xfrm>
            <a:off x="2682875" y="18335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53" name="Rectangle 136"/>
          <p:cNvSpPr>
            <a:spLocks noChangeArrowheads="1"/>
          </p:cNvSpPr>
          <p:nvPr/>
        </p:nvSpPr>
        <p:spPr bwMode="auto">
          <a:xfrm>
            <a:off x="2682875" y="2133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54" name="Rectangle 137"/>
          <p:cNvSpPr>
            <a:spLocks noChangeArrowheads="1"/>
          </p:cNvSpPr>
          <p:nvPr/>
        </p:nvSpPr>
        <p:spPr bwMode="auto">
          <a:xfrm>
            <a:off x="2682875" y="24336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55" name="Rectangle 138"/>
          <p:cNvSpPr>
            <a:spLocks noChangeArrowheads="1"/>
          </p:cNvSpPr>
          <p:nvPr/>
        </p:nvSpPr>
        <p:spPr bwMode="auto">
          <a:xfrm>
            <a:off x="2682875" y="27352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56" name="Rectangle 139"/>
          <p:cNvSpPr>
            <a:spLocks noChangeArrowheads="1"/>
          </p:cNvSpPr>
          <p:nvPr/>
        </p:nvSpPr>
        <p:spPr bwMode="auto">
          <a:xfrm>
            <a:off x="2682875" y="30353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57" name="Rectangle 140"/>
          <p:cNvSpPr>
            <a:spLocks noChangeArrowheads="1"/>
          </p:cNvSpPr>
          <p:nvPr/>
        </p:nvSpPr>
        <p:spPr bwMode="auto">
          <a:xfrm>
            <a:off x="2682875" y="33353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58" name="Freeform 141"/>
          <p:cNvSpPr>
            <a:spLocks/>
          </p:cNvSpPr>
          <p:nvPr/>
        </p:nvSpPr>
        <p:spPr bwMode="auto">
          <a:xfrm>
            <a:off x="4052888" y="1598613"/>
            <a:ext cx="196850" cy="966787"/>
          </a:xfrm>
          <a:custGeom>
            <a:avLst/>
            <a:gdLst>
              <a:gd name="T0" fmla="*/ 2147483647 w 247"/>
              <a:gd name="T1" fmla="*/ 2147483647 h 1217"/>
              <a:gd name="T2" fmla="*/ 2147483647 w 247"/>
              <a:gd name="T3" fmla="*/ 2147483647 h 1217"/>
              <a:gd name="T4" fmla="*/ 2147483647 w 247"/>
              <a:gd name="T5" fmla="*/ 2147483647 h 1217"/>
              <a:gd name="T6" fmla="*/ 2147483647 w 247"/>
              <a:gd name="T7" fmla="*/ 2147483647 h 1217"/>
              <a:gd name="T8" fmla="*/ 2147483647 w 247"/>
              <a:gd name="T9" fmla="*/ 2147483647 h 1217"/>
              <a:gd name="T10" fmla="*/ 2147483647 w 247"/>
              <a:gd name="T11" fmla="*/ 2147483647 h 1217"/>
              <a:gd name="T12" fmla="*/ 2147483647 w 247"/>
              <a:gd name="T13" fmla="*/ 2147483647 h 1217"/>
              <a:gd name="T14" fmla="*/ 2147483647 w 247"/>
              <a:gd name="T15" fmla="*/ 2147483647 h 1217"/>
              <a:gd name="T16" fmla="*/ 2147483647 w 247"/>
              <a:gd name="T17" fmla="*/ 2147483647 h 1217"/>
              <a:gd name="T18" fmla="*/ 2147483647 w 247"/>
              <a:gd name="T19" fmla="*/ 2147483647 h 1217"/>
              <a:gd name="T20" fmla="*/ 2147483647 w 247"/>
              <a:gd name="T21" fmla="*/ 2147483647 h 1217"/>
              <a:gd name="T22" fmla="*/ 2147483647 w 247"/>
              <a:gd name="T23" fmla="*/ 2147483647 h 1217"/>
              <a:gd name="T24" fmla="*/ 2147483647 w 247"/>
              <a:gd name="T25" fmla="*/ 2147483647 h 1217"/>
              <a:gd name="T26" fmla="*/ 2147483647 w 247"/>
              <a:gd name="T27" fmla="*/ 2147483647 h 1217"/>
              <a:gd name="T28" fmla="*/ 2147483647 w 247"/>
              <a:gd name="T29" fmla="*/ 2147483647 h 1217"/>
              <a:gd name="T30" fmla="*/ 2147483647 w 247"/>
              <a:gd name="T31" fmla="*/ 2147483647 h 1217"/>
              <a:gd name="T32" fmla="*/ 2147483647 w 247"/>
              <a:gd name="T33" fmla="*/ 2147483647 h 1217"/>
              <a:gd name="T34" fmla="*/ 2147483647 w 247"/>
              <a:gd name="T35" fmla="*/ 2147483647 h 1217"/>
              <a:gd name="T36" fmla="*/ 2147483647 w 247"/>
              <a:gd name="T37" fmla="*/ 2147483647 h 1217"/>
              <a:gd name="T38" fmla="*/ 2147483647 w 247"/>
              <a:gd name="T39" fmla="*/ 2147483647 h 1217"/>
              <a:gd name="T40" fmla="*/ 2147483647 w 247"/>
              <a:gd name="T41" fmla="*/ 2147483647 h 1217"/>
              <a:gd name="T42" fmla="*/ 2147483647 w 247"/>
              <a:gd name="T43" fmla="*/ 2147483647 h 1217"/>
              <a:gd name="T44" fmla="*/ 2147483647 w 247"/>
              <a:gd name="T45" fmla="*/ 2147483647 h 1217"/>
              <a:gd name="T46" fmla="*/ 2147483647 w 247"/>
              <a:gd name="T47" fmla="*/ 2147483647 h 1217"/>
              <a:gd name="T48" fmla="*/ 2147483647 w 247"/>
              <a:gd name="T49" fmla="*/ 2147483647 h 1217"/>
              <a:gd name="T50" fmla="*/ 2147483647 w 247"/>
              <a:gd name="T51" fmla="*/ 2147483647 h 1217"/>
              <a:gd name="T52" fmla="*/ 2147483647 w 247"/>
              <a:gd name="T53" fmla="*/ 2147483647 h 1217"/>
              <a:gd name="T54" fmla="*/ 2147483647 w 247"/>
              <a:gd name="T55" fmla="*/ 2147483647 h 1217"/>
              <a:gd name="T56" fmla="*/ 2147483647 w 247"/>
              <a:gd name="T57" fmla="*/ 2147483647 h 1217"/>
              <a:gd name="T58" fmla="*/ 2147483647 w 247"/>
              <a:gd name="T59" fmla="*/ 2147483647 h 1217"/>
              <a:gd name="T60" fmla="*/ 2147483647 w 247"/>
              <a:gd name="T61" fmla="*/ 2147483647 h 1217"/>
              <a:gd name="T62" fmla="*/ 2147483647 w 247"/>
              <a:gd name="T63" fmla="*/ 2147483647 h 1217"/>
              <a:gd name="T64" fmla="*/ 0 w 247"/>
              <a:gd name="T65" fmla="*/ 2147483647 h 12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47"/>
              <a:gd name="T100" fmla="*/ 0 h 1217"/>
              <a:gd name="T101" fmla="*/ 247 w 247"/>
              <a:gd name="T102" fmla="*/ 1217 h 12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47" h="1217">
                <a:moveTo>
                  <a:pt x="0" y="0"/>
                </a:moveTo>
                <a:lnTo>
                  <a:pt x="29" y="3"/>
                </a:lnTo>
                <a:lnTo>
                  <a:pt x="53" y="7"/>
                </a:lnTo>
                <a:lnTo>
                  <a:pt x="75" y="16"/>
                </a:lnTo>
                <a:lnTo>
                  <a:pt x="92" y="27"/>
                </a:lnTo>
                <a:lnTo>
                  <a:pt x="106" y="40"/>
                </a:lnTo>
                <a:lnTo>
                  <a:pt x="118" y="57"/>
                </a:lnTo>
                <a:lnTo>
                  <a:pt x="126" y="75"/>
                </a:lnTo>
                <a:lnTo>
                  <a:pt x="132" y="96"/>
                </a:lnTo>
                <a:lnTo>
                  <a:pt x="135" y="118"/>
                </a:lnTo>
                <a:lnTo>
                  <a:pt x="138" y="142"/>
                </a:lnTo>
                <a:lnTo>
                  <a:pt x="138" y="167"/>
                </a:lnTo>
                <a:lnTo>
                  <a:pt x="136" y="192"/>
                </a:lnTo>
                <a:lnTo>
                  <a:pt x="135" y="220"/>
                </a:lnTo>
                <a:lnTo>
                  <a:pt x="131" y="248"/>
                </a:lnTo>
                <a:lnTo>
                  <a:pt x="128" y="276"/>
                </a:lnTo>
                <a:lnTo>
                  <a:pt x="123" y="305"/>
                </a:lnTo>
                <a:lnTo>
                  <a:pt x="121" y="333"/>
                </a:lnTo>
                <a:lnTo>
                  <a:pt x="116" y="362"/>
                </a:lnTo>
                <a:lnTo>
                  <a:pt x="113" y="389"/>
                </a:lnTo>
                <a:lnTo>
                  <a:pt x="112" y="417"/>
                </a:lnTo>
                <a:lnTo>
                  <a:pt x="111" y="442"/>
                </a:lnTo>
                <a:lnTo>
                  <a:pt x="111" y="468"/>
                </a:lnTo>
                <a:lnTo>
                  <a:pt x="112" y="491"/>
                </a:lnTo>
                <a:lnTo>
                  <a:pt x="116" y="514"/>
                </a:lnTo>
                <a:lnTo>
                  <a:pt x="122" y="534"/>
                </a:lnTo>
                <a:lnTo>
                  <a:pt x="131" y="553"/>
                </a:lnTo>
                <a:lnTo>
                  <a:pt x="142" y="569"/>
                </a:lnTo>
                <a:lnTo>
                  <a:pt x="157" y="583"/>
                </a:lnTo>
                <a:lnTo>
                  <a:pt x="174" y="593"/>
                </a:lnTo>
                <a:lnTo>
                  <a:pt x="194" y="602"/>
                </a:lnTo>
                <a:lnTo>
                  <a:pt x="218" y="608"/>
                </a:lnTo>
                <a:lnTo>
                  <a:pt x="247" y="609"/>
                </a:lnTo>
                <a:lnTo>
                  <a:pt x="218" y="611"/>
                </a:lnTo>
                <a:lnTo>
                  <a:pt x="194" y="616"/>
                </a:lnTo>
                <a:lnTo>
                  <a:pt x="174" y="624"/>
                </a:lnTo>
                <a:lnTo>
                  <a:pt x="157" y="635"/>
                </a:lnTo>
                <a:lnTo>
                  <a:pt x="142" y="648"/>
                </a:lnTo>
                <a:lnTo>
                  <a:pt x="131" y="665"/>
                </a:lnTo>
                <a:lnTo>
                  <a:pt x="122" y="684"/>
                </a:lnTo>
                <a:lnTo>
                  <a:pt x="116" y="704"/>
                </a:lnTo>
                <a:lnTo>
                  <a:pt x="112" y="726"/>
                </a:lnTo>
                <a:lnTo>
                  <a:pt x="111" y="750"/>
                </a:lnTo>
                <a:lnTo>
                  <a:pt x="111" y="774"/>
                </a:lnTo>
                <a:lnTo>
                  <a:pt x="112" y="802"/>
                </a:lnTo>
                <a:lnTo>
                  <a:pt x="113" y="829"/>
                </a:lnTo>
                <a:lnTo>
                  <a:pt x="116" y="856"/>
                </a:lnTo>
                <a:lnTo>
                  <a:pt x="121" y="885"/>
                </a:lnTo>
                <a:lnTo>
                  <a:pt x="123" y="912"/>
                </a:lnTo>
                <a:lnTo>
                  <a:pt x="128" y="941"/>
                </a:lnTo>
                <a:lnTo>
                  <a:pt x="131" y="970"/>
                </a:lnTo>
                <a:lnTo>
                  <a:pt x="135" y="997"/>
                </a:lnTo>
                <a:lnTo>
                  <a:pt x="136" y="1025"/>
                </a:lnTo>
                <a:lnTo>
                  <a:pt x="138" y="1050"/>
                </a:lnTo>
                <a:lnTo>
                  <a:pt x="138" y="1076"/>
                </a:lnTo>
                <a:lnTo>
                  <a:pt x="135" y="1101"/>
                </a:lnTo>
                <a:lnTo>
                  <a:pt x="132" y="1122"/>
                </a:lnTo>
                <a:lnTo>
                  <a:pt x="126" y="1142"/>
                </a:lnTo>
                <a:lnTo>
                  <a:pt x="118" y="1161"/>
                </a:lnTo>
                <a:lnTo>
                  <a:pt x="106" y="1177"/>
                </a:lnTo>
                <a:lnTo>
                  <a:pt x="92" y="1191"/>
                </a:lnTo>
                <a:lnTo>
                  <a:pt x="75" y="1203"/>
                </a:lnTo>
                <a:lnTo>
                  <a:pt x="53" y="1210"/>
                </a:lnTo>
                <a:lnTo>
                  <a:pt x="29" y="1216"/>
                </a:lnTo>
                <a:lnTo>
                  <a:pt x="0" y="1217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59" name="Freeform 142"/>
          <p:cNvSpPr>
            <a:spLocks/>
          </p:cNvSpPr>
          <p:nvPr/>
        </p:nvSpPr>
        <p:spPr bwMode="auto">
          <a:xfrm>
            <a:off x="4052888" y="2803525"/>
            <a:ext cx="196850" cy="965200"/>
          </a:xfrm>
          <a:custGeom>
            <a:avLst/>
            <a:gdLst>
              <a:gd name="T0" fmla="*/ 2147483647 w 247"/>
              <a:gd name="T1" fmla="*/ 2147483647 h 1217"/>
              <a:gd name="T2" fmla="*/ 2147483647 w 247"/>
              <a:gd name="T3" fmla="*/ 2147483647 h 1217"/>
              <a:gd name="T4" fmla="*/ 2147483647 w 247"/>
              <a:gd name="T5" fmla="*/ 2147483647 h 1217"/>
              <a:gd name="T6" fmla="*/ 2147483647 w 247"/>
              <a:gd name="T7" fmla="*/ 2147483647 h 1217"/>
              <a:gd name="T8" fmla="*/ 2147483647 w 247"/>
              <a:gd name="T9" fmla="*/ 2147483647 h 1217"/>
              <a:gd name="T10" fmla="*/ 2147483647 w 247"/>
              <a:gd name="T11" fmla="*/ 2147483647 h 1217"/>
              <a:gd name="T12" fmla="*/ 2147483647 w 247"/>
              <a:gd name="T13" fmla="*/ 2147483647 h 1217"/>
              <a:gd name="T14" fmla="*/ 2147483647 w 247"/>
              <a:gd name="T15" fmla="*/ 2147483647 h 1217"/>
              <a:gd name="T16" fmla="*/ 2147483647 w 247"/>
              <a:gd name="T17" fmla="*/ 2147483647 h 1217"/>
              <a:gd name="T18" fmla="*/ 2147483647 w 247"/>
              <a:gd name="T19" fmla="*/ 2147483647 h 1217"/>
              <a:gd name="T20" fmla="*/ 2147483647 w 247"/>
              <a:gd name="T21" fmla="*/ 2147483647 h 1217"/>
              <a:gd name="T22" fmla="*/ 2147483647 w 247"/>
              <a:gd name="T23" fmla="*/ 2147483647 h 1217"/>
              <a:gd name="T24" fmla="*/ 2147483647 w 247"/>
              <a:gd name="T25" fmla="*/ 2147483647 h 1217"/>
              <a:gd name="T26" fmla="*/ 2147483647 w 247"/>
              <a:gd name="T27" fmla="*/ 2147483647 h 1217"/>
              <a:gd name="T28" fmla="*/ 2147483647 w 247"/>
              <a:gd name="T29" fmla="*/ 2147483647 h 1217"/>
              <a:gd name="T30" fmla="*/ 2147483647 w 247"/>
              <a:gd name="T31" fmla="*/ 2147483647 h 1217"/>
              <a:gd name="T32" fmla="*/ 2147483647 w 247"/>
              <a:gd name="T33" fmla="*/ 2147483647 h 1217"/>
              <a:gd name="T34" fmla="*/ 2147483647 w 247"/>
              <a:gd name="T35" fmla="*/ 2147483647 h 1217"/>
              <a:gd name="T36" fmla="*/ 2147483647 w 247"/>
              <a:gd name="T37" fmla="*/ 2147483647 h 1217"/>
              <a:gd name="T38" fmla="*/ 2147483647 w 247"/>
              <a:gd name="T39" fmla="*/ 2147483647 h 1217"/>
              <a:gd name="T40" fmla="*/ 2147483647 w 247"/>
              <a:gd name="T41" fmla="*/ 2147483647 h 1217"/>
              <a:gd name="T42" fmla="*/ 2147483647 w 247"/>
              <a:gd name="T43" fmla="*/ 2147483647 h 1217"/>
              <a:gd name="T44" fmla="*/ 2147483647 w 247"/>
              <a:gd name="T45" fmla="*/ 2147483647 h 1217"/>
              <a:gd name="T46" fmla="*/ 2147483647 w 247"/>
              <a:gd name="T47" fmla="*/ 2147483647 h 1217"/>
              <a:gd name="T48" fmla="*/ 2147483647 w 247"/>
              <a:gd name="T49" fmla="*/ 2147483647 h 1217"/>
              <a:gd name="T50" fmla="*/ 2147483647 w 247"/>
              <a:gd name="T51" fmla="*/ 2147483647 h 1217"/>
              <a:gd name="T52" fmla="*/ 2147483647 w 247"/>
              <a:gd name="T53" fmla="*/ 2147483647 h 1217"/>
              <a:gd name="T54" fmla="*/ 2147483647 w 247"/>
              <a:gd name="T55" fmla="*/ 2147483647 h 1217"/>
              <a:gd name="T56" fmla="*/ 2147483647 w 247"/>
              <a:gd name="T57" fmla="*/ 2147483647 h 1217"/>
              <a:gd name="T58" fmla="*/ 2147483647 w 247"/>
              <a:gd name="T59" fmla="*/ 2147483647 h 1217"/>
              <a:gd name="T60" fmla="*/ 2147483647 w 247"/>
              <a:gd name="T61" fmla="*/ 2147483647 h 1217"/>
              <a:gd name="T62" fmla="*/ 2147483647 w 247"/>
              <a:gd name="T63" fmla="*/ 2147483647 h 1217"/>
              <a:gd name="T64" fmla="*/ 0 w 247"/>
              <a:gd name="T65" fmla="*/ 2147483647 h 12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47"/>
              <a:gd name="T100" fmla="*/ 0 h 1217"/>
              <a:gd name="T101" fmla="*/ 247 w 247"/>
              <a:gd name="T102" fmla="*/ 1217 h 12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47" h="1217">
                <a:moveTo>
                  <a:pt x="0" y="0"/>
                </a:moveTo>
                <a:lnTo>
                  <a:pt x="29" y="3"/>
                </a:lnTo>
                <a:lnTo>
                  <a:pt x="53" y="7"/>
                </a:lnTo>
                <a:lnTo>
                  <a:pt x="75" y="16"/>
                </a:lnTo>
                <a:lnTo>
                  <a:pt x="92" y="27"/>
                </a:lnTo>
                <a:lnTo>
                  <a:pt x="106" y="40"/>
                </a:lnTo>
                <a:lnTo>
                  <a:pt x="118" y="57"/>
                </a:lnTo>
                <a:lnTo>
                  <a:pt x="126" y="75"/>
                </a:lnTo>
                <a:lnTo>
                  <a:pt x="132" y="96"/>
                </a:lnTo>
                <a:lnTo>
                  <a:pt x="135" y="118"/>
                </a:lnTo>
                <a:lnTo>
                  <a:pt x="138" y="142"/>
                </a:lnTo>
                <a:lnTo>
                  <a:pt x="138" y="167"/>
                </a:lnTo>
                <a:lnTo>
                  <a:pt x="136" y="194"/>
                </a:lnTo>
                <a:lnTo>
                  <a:pt x="135" y="220"/>
                </a:lnTo>
                <a:lnTo>
                  <a:pt x="131" y="249"/>
                </a:lnTo>
                <a:lnTo>
                  <a:pt x="128" y="276"/>
                </a:lnTo>
                <a:lnTo>
                  <a:pt x="123" y="305"/>
                </a:lnTo>
                <a:lnTo>
                  <a:pt x="121" y="333"/>
                </a:lnTo>
                <a:lnTo>
                  <a:pt x="116" y="362"/>
                </a:lnTo>
                <a:lnTo>
                  <a:pt x="113" y="389"/>
                </a:lnTo>
                <a:lnTo>
                  <a:pt x="112" y="417"/>
                </a:lnTo>
                <a:lnTo>
                  <a:pt x="111" y="443"/>
                </a:lnTo>
                <a:lnTo>
                  <a:pt x="111" y="469"/>
                </a:lnTo>
                <a:lnTo>
                  <a:pt x="112" y="491"/>
                </a:lnTo>
                <a:lnTo>
                  <a:pt x="116" y="514"/>
                </a:lnTo>
                <a:lnTo>
                  <a:pt x="122" y="535"/>
                </a:lnTo>
                <a:lnTo>
                  <a:pt x="131" y="553"/>
                </a:lnTo>
                <a:lnTo>
                  <a:pt x="142" y="569"/>
                </a:lnTo>
                <a:lnTo>
                  <a:pt x="157" y="583"/>
                </a:lnTo>
                <a:lnTo>
                  <a:pt x="174" y="594"/>
                </a:lnTo>
                <a:lnTo>
                  <a:pt x="194" y="602"/>
                </a:lnTo>
                <a:lnTo>
                  <a:pt x="218" y="608"/>
                </a:lnTo>
                <a:lnTo>
                  <a:pt x="247" y="609"/>
                </a:lnTo>
                <a:lnTo>
                  <a:pt x="218" y="611"/>
                </a:lnTo>
                <a:lnTo>
                  <a:pt x="194" y="617"/>
                </a:lnTo>
                <a:lnTo>
                  <a:pt x="174" y="624"/>
                </a:lnTo>
                <a:lnTo>
                  <a:pt x="157" y="635"/>
                </a:lnTo>
                <a:lnTo>
                  <a:pt x="142" y="648"/>
                </a:lnTo>
                <a:lnTo>
                  <a:pt x="131" y="665"/>
                </a:lnTo>
                <a:lnTo>
                  <a:pt x="122" y="684"/>
                </a:lnTo>
                <a:lnTo>
                  <a:pt x="116" y="704"/>
                </a:lnTo>
                <a:lnTo>
                  <a:pt x="112" y="726"/>
                </a:lnTo>
                <a:lnTo>
                  <a:pt x="111" y="750"/>
                </a:lnTo>
                <a:lnTo>
                  <a:pt x="111" y="775"/>
                </a:lnTo>
                <a:lnTo>
                  <a:pt x="112" y="802"/>
                </a:lnTo>
                <a:lnTo>
                  <a:pt x="113" y="829"/>
                </a:lnTo>
                <a:lnTo>
                  <a:pt x="116" y="857"/>
                </a:lnTo>
                <a:lnTo>
                  <a:pt x="121" y="885"/>
                </a:lnTo>
                <a:lnTo>
                  <a:pt x="123" y="913"/>
                </a:lnTo>
                <a:lnTo>
                  <a:pt x="128" y="941"/>
                </a:lnTo>
                <a:lnTo>
                  <a:pt x="131" y="970"/>
                </a:lnTo>
                <a:lnTo>
                  <a:pt x="135" y="997"/>
                </a:lnTo>
                <a:lnTo>
                  <a:pt x="136" y="1025"/>
                </a:lnTo>
                <a:lnTo>
                  <a:pt x="138" y="1051"/>
                </a:lnTo>
                <a:lnTo>
                  <a:pt x="138" y="1076"/>
                </a:lnTo>
                <a:lnTo>
                  <a:pt x="135" y="1101"/>
                </a:lnTo>
                <a:lnTo>
                  <a:pt x="132" y="1122"/>
                </a:lnTo>
                <a:lnTo>
                  <a:pt x="126" y="1143"/>
                </a:lnTo>
                <a:lnTo>
                  <a:pt x="118" y="1161"/>
                </a:lnTo>
                <a:lnTo>
                  <a:pt x="106" y="1177"/>
                </a:lnTo>
                <a:lnTo>
                  <a:pt x="92" y="1191"/>
                </a:lnTo>
                <a:lnTo>
                  <a:pt x="75" y="1203"/>
                </a:lnTo>
                <a:lnTo>
                  <a:pt x="53" y="1210"/>
                </a:lnTo>
                <a:lnTo>
                  <a:pt x="29" y="1216"/>
                </a:lnTo>
                <a:lnTo>
                  <a:pt x="0" y="1217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60" name="Rectangle 143"/>
          <p:cNvSpPr>
            <a:spLocks noChangeArrowheads="1"/>
          </p:cNvSpPr>
          <p:nvPr/>
        </p:nvSpPr>
        <p:spPr bwMode="auto">
          <a:xfrm>
            <a:off x="2682875" y="36369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61" name="Freeform 144"/>
          <p:cNvSpPr>
            <a:spLocks/>
          </p:cNvSpPr>
          <p:nvPr/>
        </p:nvSpPr>
        <p:spPr bwMode="auto">
          <a:xfrm>
            <a:off x="4725988" y="2057400"/>
            <a:ext cx="160337" cy="46038"/>
          </a:xfrm>
          <a:custGeom>
            <a:avLst/>
            <a:gdLst>
              <a:gd name="T0" fmla="*/ 0 w 201"/>
              <a:gd name="T1" fmla="*/ 2147483647 h 57"/>
              <a:gd name="T2" fmla="*/ 2147483647 w 201"/>
              <a:gd name="T3" fmla="*/ 2147483647 h 57"/>
              <a:gd name="T4" fmla="*/ 0 w 201"/>
              <a:gd name="T5" fmla="*/ 0 h 57"/>
              <a:gd name="T6" fmla="*/ 0 w 201"/>
              <a:gd name="T7" fmla="*/ 2147483647 h 57"/>
              <a:gd name="T8" fmla="*/ 0 w 201"/>
              <a:gd name="T9" fmla="*/ 214748364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57"/>
              <a:gd name="T17" fmla="*/ 201 w 201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57">
                <a:moveTo>
                  <a:pt x="0" y="57"/>
                </a:moveTo>
                <a:lnTo>
                  <a:pt x="201" y="28"/>
                </a:lnTo>
                <a:lnTo>
                  <a:pt x="0" y="0"/>
                </a:lnTo>
                <a:lnTo>
                  <a:pt x="0" y="28"/>
                </a:lnTo>
                <a:lnTo>
                  <a:pt x="0" y="57"/>
                </a:lnTo>
                <a:close/>
              </a:path>
            </a:pathLst>
          </a:custGeom>
          <a:solidFill>
            <a:srgbClr val="66FFFF"/>
          </a:solidFill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62" name="Line 145"/>
          <p:cNvSpPr>
            <a:spLocks noChangeShapeType="1"/>
          </p:cNvSpPr>
          <p:nvPr/>
        </p:nvSpPr>
        <p:spPr bwMode="auto">
          <a:xfrm flipH="1">
            <a:off x="4246563" y="2081213"/>
            <a:ext cx="479425" cy="1587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63" name="Line 146"/>
          <p:cNvSpPr>
            <a:spLocks noChangeShapeType="1"/>
          </p:cNvSpPr>
          <p:nvPr/>
        </p:nvSpPr>
        <p:spPr bwMode="auto">
          <a:xfrm flipH="1">
            <a:off x="4840288" y="1874838"/>
            <a:ext cx="146050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64" name="Line 147"/>
          <p:cNvSpPr>
            <a:spLocks noChangeShapeType="1"/>
          </p:cNvSpPr>
          <p:nvPr/>
        </p:nvSpPr>
        <p:spPr bwMode="auto">
          <a:xfrm flipV="1">
            <a:off x="5319713" y="1533525"/>
            <a:ext cx="1587" cy="10033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65" name="Rectangle 149"/>
          <p:cNvSpPr>
            <a:spLocks noChangeArrowheads="1"/>
          </p:cNvSpPr>
          <p:nvPr/>
        </p:nvSpPr>
        <p:spPr bwMode="auto">
          <a:xfrm>
            <a:off x="4997450" y="198755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0466" name="Rectangle 150"/>
          <p:cNvSpPr>
            <a:spLocks noChangeArrowheads="1"/>
          </p:cNvSpPr>
          <p:nvPr/>
        </p:nvSpPr>
        <p:spPr bwMode="auto">
          <a:xfrm>
            <a:off x="4997450" y="2260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67" name="Rectangle 151"/>
          <p:cNvSpPr>
            <a:spLocks noChangeArrowheads="1"/>
          </p:cNvSpPr>
          <p:nvPr/>
        </p:nvSpPr>
        <p:spPr bwMode="auto">
          <a:xfrm>
            <a:off x="5824538" y="1531938"/>
            <a:ext cx="107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60468" name="Rectangle 152"/>
          <p:cNvSpPr>
            <a:spLocks noChangeArrowheads="1"/>
          </p:cNvSpPr>
          <p:nvPr/>
        </p:nvSpPr>
        <p:spPr bwMode="auto">
          <a:xfrm>
            <a:off x="4924425" y="1549400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0469" name="Rectangle 153"/>
          <p:cNvSpPr>
            <a:spLocks noChangeArrowheads="1"/>
          </p:cNvSpPr>
          <p:nvPr/>
        </p:nvSpPr>
        <p:spPr bwMode="auto">
          <a:xfrm>
            <a:off x="5068888" y="1652588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0470" name="Rectangle 154"/>
          <p:cNvSpPr>
            <a:spLocks noChangeArrowheads="1"/>
          </p:cNvSpPr>
          <p:nvPr/>
        </p:nvSpPr>
        <p:spPr bwMode="auto">
          <a:xfrm>
            <a:off x="5622925" y="1922463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0471" name="Rectangle 155"/>
          <p:cNvSpPr>
            <a:spLocks noChangeArrowheads="1"/>
          </p:cNvSpPr>
          <p:nvPr/>
        </p:nvSpPr>
        <p:spPr bwMode="auto">
          <a:xfrm>
            <a:off x="5767388" y="2025650"/>
            <a:ext cx="123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60472" name="Rectangle 156"/>
          <p:cNvSpPr>
            <a:spLocks noChangeArrowheads="1"/>
          </p:cNvSpPr>
          <p:nvPr/>
        </p:nvSpPr>
        <p:spPr bwMode="auto">
          <a:xfrm>
            <a:off x="5859463" y="1922463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0473" name="Rectangle 157"/>
          <p:cNvSpPr>
            <a:spLocks noChangeArrowheads="1"/>
          </p:cNvSpPr>
          <p:nvPr/>
        </p:nvSpPr>
        <p:spPr bwMode="auto">
          <a:xfrm>
            <a:off x="6003925" y="2025650"/>
            <a:ext cx="123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60474" name="Rectangle 158"/>
          <p:cNvSpPr>
            <a:spLocks noChangeArrowheads="1"/>
          </p:cNvSpPr>
          <p:nvPr/>
        </p:nvSpPr>
        <p:spPr bwMode="auto">
          <a:xfrm>
            <a:off x="5518150" y="2246313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0475" name="Rectangle 159"/>
          <p:cNvSpPr>
            <a:spLocks noChangeArrowheads="1"/>
          </p:cNvSpPr>
          <p:nvPr/>
        </p:nvSpPr>
        <p:spPr bwMode="auto">
          <a:xfrm>
            <a:off x="5664200" y="2349500"/>
            <a:ext cx="123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60476" name="Rectangle 160"/>
          <p:cNvSpPr>
            <a:spLocks noChangeArrowheads="1"/>
          </p:cNvSpPr>
          <p:nvPr/>
        </p:nvSpPr>
        <p:spPr bwMode="auto">
          <a:xfrm>
            <a:off x="5962650" y="2246313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0477" name="Rectangle 161"/>
          <p:cNvSpPr>
            <a:spLocks noChangeArrowheads="1"/>
          </p:cNvSpPr>
          <p:nvPr/>
        </p:nvSpPr>
        <p:spPr bwMode="auto">
          <a:xfrm>
            <a:off x="6107113" y="2349500"/>
            <a:ext cx="123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60478" name="Freeform 162"/>
          <p:cNvSpPr>
            <a:spLocks/>
          </p:cNvSpPr>
          <p:nvPr/>
        </p:nvSpPr>
        <p:spPr bwMode="auto">
          <a:xfrm>
            <a:off x="4725988" y="2332038"/>
            <a:ext cx="160337" cy="68262"/>
          </a:xfrm>
          <a:custGeom>
            <a:avLst/>
            <a:gdLst>
              <a:gd name="T0" fmla="*/ 0 w 201"/>
              <a:gd name="T1" fmla="*/ 2147483647 h 87"/>
              <a:gd name="T2" fmla="*/ 2147483647 w 201"/>
              <a:gd name="T3" fmla="*/ 2147483647 h 87"/>
              <a:gd name="T4" fmla="*/ 0 w 201"/>
              <a:gd name="T5" fmla="*/ 0 h 87"/>
              <a:gd name="T6" fmla="*/ 0 w 201"/>
              <a:gd name="T7" fmla="*/ 2147483647 h 87"/>
              <a:gd name="T8" fmla="*/ 0 w 201"/>
              <a:gd name="T9" fmla="*/ 2147483647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87"/>
              <a:gd name="T17" fmla="*/ 201 w 201"/>
              <a:gd name="T18" fmla="*/ 87 h 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87">
                <a:moveTo>
                  <a:pt x="0" y="87"/>
                </a:moveTo>
                <a:lnTo>
                  <a:pt x="201" y="29"/>
                </a:lnTo>
                <a:lnTo>
                  <a:pt x="0" y="0"/>
                </a:lnTo>
                <a:lnTo>
                  <a:pt x="0" y="29"/>
                </a:lnTo>
                <a:lnTo>
                  <a:pt x="0" y="87"/>
                </a:lnTo>
                <a:close/>
              </a:path>
            </a:pathLst>
          </a:custGeom>
          <a:solidFill>
            <a:srgbClr val="66FFFF"/>
          </a:solidFill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79" name="Freeform 163"/>
          <p:cNvSpPr>
            <a:spLocks/>
          </p:cNvSpPr>
          <p:nvPr/>
        </p:nvSpPr>
        <p:spPr bwMode="auto">
          <a:xfrm>
            <a:off x="4246563" y="2354263"/>
            <a:ext cx="479425" cy="935037"/>
          </a:xfrm>
          <a:custGeom>
            <a:avLst/>
            <a:gdLst>
              <a:gd name="T0" fmla="*/ 2147483647 w 604"/>
              <a:gd name="T1" fmla="*/ 0 h 1179"/>
              <a:gd name="T2" fmla="*/ 2147483647 w 604"/>
              <a:gd name="T3" fmla="*/ 0 h 1179"/>
              <a:gd name="T4" fmla="*/ 2147483647 w 604"/>
              <a:gd name="T5" fmla="*/ 2147483647 h 1179"/>
              <a:gd name="T6" fmla="*/ 0 w 604"/>
              <a:gd name="T7" fmla="*/ 2147483647 h 1179"/>
              <a:gd name="T8" fmla="*/ 0 60000 65536"/>
              <a:gd name="T9" fmla="*/ 0 60000 65536"/>
              <a:gd name="T10" fmla="*/ 0 60000 65536"/>
              <a:gd name="T11" fmla="*/ 0 60000 65536"/>
              <a:gd name="T12" fmla="*/ 0 w 604"/>
              <a:gd name="T13" fmla="*/ 0 h 1179"/>
              <a:gd name="T14" fmla="*/ 604 w 604"/>
              <a:gd name="T15" fmla="*/ 1179 h 11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4" h="1179">
                <a:moveTo>
                  <a:pt x="604" y="0"/>
                </a:moveTo>
                <a:lnTo>
                  <a:pt x="259" y="0"/>
                </a:lnTo>
                <a:lnTo>
                  <a:pt x="259" y="1179"/>
                </a:lnTo>
                <a:lnTo>
                  <a:pt x="0" y="1179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80" name="Rectangle 167"/>
          <p:cNvSpPr>
            <a:spLocks noChangeArrowheads="1"/>
          </p:cNvSpPr>
          <p:nvPr/>
        </p:nvSpPr>
        <p:spPr bwMode="auto">
          <a:xfrm>
            <a:off x="5794375" y="2246313"/>
            <a:ext cx="1651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+ </a:t>
            </a:r>
            <a:endParaRPr lang="en-US"/>
          </a:p>
        </p:txBody>
      </p:sp>
      <p:sp>
        <p:nvSpPr>
          <p:cNvPr id="60481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Three-input majority function</a:t>
            </a:r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100"/>
          <p:cNvSpPr>
            <a:spLocks noChangeShapeType="1"/>
          </p:cNvSpPr>
          <p:nvPr/>
        </p:nvSpPr>
        <p:spPr bwMode="auto">
          <a:xfrm flipH="1">
            <a:off x="2603500" y="1419225"/>
            <a:ext cx="14605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3" name="Line 101"/>
          <p:cNvSpPr>
            <a:spLocks noChangeShapeType="1"/>
          </p:cNvSpPr>
          <p:nvPr/>
        </p:nvSpPr>
        <p:spPr bwMode="auto">
          <a:xfrm flipV="1">
            <a:off x="3562350" y="1100138"/>
            <a:ext cx="1588" cy="2987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4" name="Rectangle 103"/>
          <p:cNvSpPr>
            <a:spLocks noChangeArrowheads="1"/>
          </p:cNvSpPr>
          <p:nvPr/>
        </p:nvSpPr>
        <p:spPr bwMode="auto">
          <a:xfrm>
            <a:off x="2992438" y="15335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45" name="Rectangle 104"/>
          <p:cNvSpPr>
            <a:spLocks noChangeArrowheads="1"/>
          </p:cNvSpPr>
          <p:nvPr/>
        </p:nvSpPr>
        <p:spPr bwMode="auto">
          <a:xfrm>
            <a:off x="3295650" y="15335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46" name="Rectangle 105"/>
          <p:cNvSpPr>
            <a:spLocks noChangeArrowheads="1"/>
          </p:cNvSpPr>
          <p:nvPr/>
        </p:nvSpPr>
        <p:spPr bwMode="auto">
          <a:xfrm>
            <a:off x="2992438" y="18335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47" name="Rectangle 106"/>
          <p:cNvSpPr>
            <a:spLocks noChangeArrowheads="1"/>
          </p:cNvSpPr>
          <p:nvPr/>
        </p:nvSpPr>
        <p:spPr bwMode="auto">
          <a:xfrm>
            <a:off x="3295650" y="18335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48" name="Rectangle 107"/>
          <p:cNvSpPr>
            <a:spLocks noChangeArrowheads="1"/>
          </p:cNvSpPr>
          <p:nvPr/>
        </p:nvSpPr>
        <p:spPr bwMode="auto">
          <a:xfrm>
            <a:off x="2992438" y="2133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49" name="Rectangle 108"/>
          <p:cNvSpPr>
            <a:spLocks noChangeArrowheads="1"/>
          </p:cNvSpPr>
          <p:nvPr/>
        </p:nvSpPr>
        <p:spPr bwMode="auto">
          <a:xfrm>
            <a:off x="3295650" y="2133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50" name="Rectangle 109"/>
          <p:cNvSpPr>
            <a:spLocks noChangeArrowheads="1"/>
          </p:cNvSpPr>
          <p:nvPr/>
        </p:nvSpPr>
        <p:spPr bwMode="auto">
          <a:xfrm>
            <a:off x="2992438" y="24336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51" name="Rectangle 110"/>
          <p:cNvSpPr>
            <a:spLocks noChangeArrowheads="1"/>
          </p:cNvSpPr>
          <p:nvPr/>
        </p:nvSpPr>
        <p:spPr bwMode="auto">
          <a:xfrm>
            <a:off x="3295650" y="24336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52" name="Rectangle 111"/>
          <p:cNvSpPr>
            <a:spLocks noChangeArrowheads="1"/>
          </p:cNvSpPr>
          <p:nvPr/>
        </p:nvSpPr>
        <p:spPr bwMode="auto">
          <a:xfrm>
            <a:off x="3811588" y="15335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53" name="Rectangle 112"/>
          <p:cNvSpPr>
            <a:spLocks noChangeArrowheads="1"/>
          </p:cNvSpPr>
          <p:nvPr/>
        </p:nvSpPr>
        <p:spPr bwMode="auto">
          <a:xfrm>
            <a:off x="3811588" y="18335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54" name="Rectangle 113"/>
          <p:cNvSpPr>
            <a:spLocks noChangeArrowheads="1"/>
          </p:cNvSpPr>
          <p:nvPr/>
        </p:nvSpPr>
        <p:spPr bwMode="auto">
          <a:xfrm>
            <a:off x="3811588" y="2133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55" name="Rectangle 114"/>
          <p:cNvSpPr>
            <a:spLocks noChangeArrowheads="1"/>
          </p:cNvSpPr>
          <p:nvPr/>
        </p:nvSpPr>
        <p:spPr bwMode="auto">
          <a:xfrm>
            <a:off x="3811588" y="24336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56" name="Rectangle 115"/>
          <p:cNvSpPr>
            <a:spLocks noChangeArrowheads="1"/>
          </p:cNvSpPr>
          <p:nvPr/>
        </p:nvSpPr>
        <p:spPr bwMode="auto">
          <a:xfrm>
            <a:off x="2992438" y="27352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57" name="Rectangle 116"/>
          <p:cNvSpPr>
            <a:spLocks noChangeArrowheads="1"/>
          </p:cNvSpPr>
          <p:nvPr/>
        </p:nvSpPr>
        <p:spPr bwMode="auto">
          <a:xfrm>
            <a:off x="3295650" y="27352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58" name="Rectangle 117"/>
          <p:cNvSpPr>
            <a:spLocks noChangeArrowheads="1"/>
          </p:cNvSpPr>
          <p:nvPr/>
        </p:nvSpPr>
        <p:spPr bwMode="auto">
          <a:xfrm>
            <a:off x="2992438" y="30353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59" name="Rectangle 118"/>
          <p:cNvSpPr>
            <a:spLocks noChangeArrowheads="1"/>
          </p:cNvSpPr>
          <p:nvPr/>
        </p:nvSpPr>
        <p:spPr bwMode="auto">
          <a:xfrm>
            <a:off x="3295650" y="30353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60" name="Rectangle 119"/>
          <p:cNvSpPr>
            <a:spLocks noChangeArrowheads="1"/>
          </p:cNvSpPr>
          <p:nvPr/>
        </p:nvSpPr>
        <p:spPr bwMode="auto">
          <a:xfrm>
            <a:off x="2992438" y="33353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61" name="Rectangle 120"/>
          <p:cNvSpPr>
            <a:spLocks noChangeArrowheads="1"/>
          </p:cNvSpPr>
          <p:nvPr/>
        </p:nvSpPr>
        <p:spPr bwMode="auto">
          <a:xfrm>
            <a:off x="3295650" y="33353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62" name="Rectangle 121"/>
          <p:cNvSpPr>
            <a:spLocks noChangeArrowheads="1"/>
          </p:cNvSpPr>
          <p:nvPr/>
        </p:nvSpPr>
        <p:spPr bwMode="auto">
          <a:xfrm>
            <a:off x="2992438" y="36369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63" name="Rectangle 122"/>
          <p:cNvSpPr>
            <a:spLocks noChangeArrowheads="1"/>
          </p:cNvSpPr>
          <p:nvPr/>
        </p:nvSpPr>
        <p:spPr bwMode="auto">
          <a:xfrm>
            <a:off x="3295650" y="36369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64" name="Rectangle 123"/>
          <p:cNvSpPr>
            <a:spLocks noChangeArrowheads="1"/>
          </p:cNvSpPr>
          <p:nvPr/>
        </p:nvSpPr>
        <p:spPr bwMode="auto">
          <a:xfrm>
            <a:off x="3811588" y="27352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65" name="Rectangle 124"/>
          <p:cNvSpPr>
            <a:spLocks noChangeArrowheads="1"/>
          </p:cNvSpPr>
          <p:nvPr/>
        </p:nvSpPr>
        <p:spPr bwMode="auto">
          <a:xfrm>
            <a:off x="3811588" y="30353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66" name="Rectangle 125"/>
          <p:cNvSpPr>
            <a:spLocks noChangeArrowheads="1"/>
          </p:cNvSpPr>
          <p:nvPr/>
        </p:nvSpPr>
        <p:spPr bwMode="auto">
          <a:xfrm>
            <a:off x="3811588" y="33353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67" name="Rectangle 126"/>
          <p:cNvSpPr>
            <a:spLocks noChangeArrowheads="1"/>
          </p:cNvSpPr>
          <p:nvPr/>
        </p:nvSpPr>
        <p:spPr bwMode="auto">
          <a:xfrm>
            <a:off x="3811588" y="36369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68" name="Rectangle 127"/>
          <p:cNvSpPr>
            <a:spLocks noChangeArrowheads="1"/>
          </p:cNvSpPr>
          <p:nvPr/>
        </p:nvSpPr>
        <p:spPr bwMode="auto">
          <a:xfrm>
            <a:off x="2609850" y="1087438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1469" name="Rectangle 128"/>
          <p:cNvSpPr>
            <a:spLocks noChangeArrowheads="1"/>
          </p:cNvSpPr>
          <p:nvPr/>
        </p:nvSpPr>
        <p:spPr bwMode="auto">
          <a:xfrm>
            <a:off x="2755900" y="11922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70" name="Rectangle 129"/>
          <p:cNvSpPr>
            <a:spLocks noChangeArrowheads="1"/>
          </p:cNvSpPr>
          <p:nvPr/>
        </p:nvSpPr>
        <p:spPr bwMode="auto">
          <a:xfrm>
            <a:off x="2921000" y="1087438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1471" name="Rectangle 130"/>
          <p:cNvSpPr>
            <a:spLocks noChangeArrowheads="1"/>
          </p:cNvSpPr>
          <p:nvPr/>
        </p:nvSpPr>
        <p:spPr bwMode="auto">
          <a:xfrm>
            <a:off x="3065463" y="11922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61472" name="Rectangle 131"/>
          <p:cNvSpPr>
            <a:spLocks noChangeArrowheads="1"/>
          </p:cNvSpPr>
          <p:nvPr/>
        </p:nvSpPr>
        <p:spPr bwMode="auto">
          <a:xfrm>
            <a:off x="3224213" y="1087438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1473" name="Rectangle 132"/>
          <p:cNvSpPr>
            <a:spLocks noChangeArrowheads="1"/>
          </p:cNvSpPr>
          <p:nvPr/>
        </p:nvSpPr>
        <p:spPr bwMode="auto">
          <a:xfrm>
            <a:off x="3368675" y="11922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61474" name="Rectangle 133"/>
          <p:cNvSpPr>
            <a:spLocks noChangeArrowheads="1"/>
          </p:cNvSpPr>
          <p:nvPr/>
        </p:nvSpPr>
        <p:spPr bwMode="auto">
          <a:xfrm>
            <a:off x="3822700" y="1087438"/>
            <a:ext cx="107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61475" name="Rectangle 134"/>
          <p:cNvSpPr>
            <a:spLocks noChangeArrowheads="1"/>
          </p:cNvSpPr>
          <p:nvPr/>
        </p:nvSpPr>
        <p:spPr bwMode="auto">
          <a:xfrm>
            <a:off x="2682875" y="1533525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76" name="Rectangle 135"/>
          <p:cNvSpPr>
            <a:spLocks noChangeArrowheads="1"/>
          </p:cNvSpPr>
          <p:nvPr/>
        </p:nvSpPr>
        <p:spPr bwMode="auto">
          <a:xfrm>
            <a:off x="2682875" y="18335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77" name="Rectangle 136"/>
          <p:cNvSpPr>
            <a:spLocks noChangeArrowheads="1"/>
          </p:cNvSpPr>
          <p:nvPr/>
        </p:nvSpPr>
        <p:spPr bwMode="auto">
          <a:xfrm>
            <a:off x="2682875" y="2133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78" name="Rectangle 137"/>
          <p:cNvSpPr>
            <a:spLocks noChangeArrowheads="1"/>
          </p:cNvSpPr>
          <p:nvPr/>
        </p:nvSpPr>
        <p:spPr bwMode="auto">
          <a:xfrm>
            <a:off x="2682875" y="24336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79" name="Rectangle 138"/>
          <p:cNvSpPr>
            <a:spLocks noChangeArrowheads="1"/>
          </p:cNvSpPr>
          <p:nvPr/>
        </p:nvSpPr>
        <p:spPr bwMode="auto">
          <a:xfrm>
            <a:off x="2682875" y="27352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80" name="Rectangle 139"/>
          <p:cNvSpPr>
            <a:spLocks noChangeArrowheads="1"/>
          </p:cNvSpPr>
          <p:nvPr/>
        </p:nvSpPr>
        <p:spPr bwMode="auto">
          <a:xfrm>
            <a:off x="2682875" y="30353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81" name="Rectangle 140"/>
          <p:cNvSpPr>
            <a:spLocks noChangeArrowheads="1"/>
          </p:cNvSpPr>
          <p:nvPr/>
        </p:nvSpPr>
        <p:spPr bwMode="auto">
          <a:xfrm>
            <a:off x="2682875" y="3335338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82" name="Freeform 141"/>
          <p:cNvSpPr>
            <a:spLocks/>
          </p:cNvSpPr>
          <p:nvPr/>
        </p:nvSpPr>
        <p:spPr bwMode="auto">
          <a:xfrm>
            <a:off x="4052888" y="1598613"/>
            <a:ext cx="196850" cy="966787"/>
          </a:xfrm>
          <a:custGeom>
            <a:avLst/>
            <a:gdLst>
              <a:gd name="T0" fmla="*/ 2147483647 w 247"/>
              <a:gd name="T1" fmla="*/ 2147483647 h 1217"/>
              <a:gd name="T2" fmla="*/ 2147483647 w 247"/>
              <a:gd name="T3" fmla="*/ 2147483647 h 1217"/>
              <a:gd name="T4" fmla="*/ 2147483647 w 247"/>
              <a:gd name="T5" fmla="*/ 2147483647 h 1217"/>
              <a:gd name="T6" fmla="*/ 2147483647 w 247"/>
              <a:gd name="T7" fmla="*/ 2147483647 h 1217"/>
              <a:gd name="T8" fmla="*/ 2147483647 w 247"/>
              <a:gd name="T9" fmla="*/ 2147483647 h 1217"/>
              <a:gd name="T10" fmla="*/ 2147483647 w 247"/>
              <a:gd name="T11" fmla="*/ 2147483647 h 1217"/>
              <a:gd name="T12" fmla="*/ 2147483647 w 247"/>
              <a:gd name="T13" fmla="*/ 2147483647 h 1217"/>
              <a:gd name="T14" fmla="*/ 2147483647 w 247"/>
              <a:gd name="T15" fmla="*/ 2147483647 h 1217"/>
              <a:gd name="T16" fmla="*/ 2147483647 w 247"/>
              <a:gd name="T17" fmla="*/ 2147483647 h 1217"/>
              <a:gd name="T18" fmla="*/ 2147483647 w 247"/>
              <a:gd name="T19" fmla="*/ 2147483647 h 1217"/>
              <a:gd name="T20" fmla="*/ 2147483647 w 247"/>
              <a:gd name="T21" fmla="*/ 2147483647 h 1217"/>
              <a:gd name="T22" fmla="*/ 2147483647 w 247"/>
              <a:gd name="T23" fmla="*/ 2147483647 h 1217"/>
              <a:gd name="T24" fmla="*/ 2147483647 w 247"/>
              <a:gd name="T25" fmla="*/ 2147483647 h 1217"/>
              <a:gd name="T26" fmla="*/ 2147483647 w 247"/>
              <a:gd name="T27" fmla="*/ 2147483647 h 1217"/>
              <a:gd name="T28" fmla="*/ 2147483647 w 247"/>
              <a:gd name="T29" fmla="*/ 2147483647 h 1217"/>
              <a:gd name="T30" fmla="*/ 2147483647 w 247"/>
              <a:gd name="T31" fmla="*/ 2147483647 h 1217"/>
              <a:gd name="T32" fmla="*/ 2147483647 w 247"/>
              <a:gd name="T33" fmla="*/ 2147483647 h 1217"/>
              <a:gd name="T34" fmla="*/ 2147483647 w 247"/>
              <a:gd name="T35" fmla="*/ 2147483647 h 1217"/>
              <a:gd name="T36" fmla="*/ 2147483647 w 247"/>
              <a:gd name="T37" fmla="*/ 2147483647 h 1217"/>
              <a:gd name="T38" fmla="*/ 2147483647 w 247"/>
              <a:gd name="T39" fmla="*/ 2147483647 h 1217"/>
              <a:gd name="T40" fmla="*/ 2147483647 w 247"/>
              <a:gd name="T41" fmla="*/ 2147483647 h 1217"/>
              <a:gd name="T42" fmla="*/ 2147483647 w 247"/>
              <a:gd name="T43" fmla="*/ 2147483647 h 1217"/>
              <a:gd name="T44" fmla="*/ 2147483647 w 247"/>
              <a:gd name="T45" fmla="*/ 2147483647 h 1217"/>
              <a:gd name="T46" fmla="*/ 2147483647 w 247"/>
              <a:gd name="T47" fmla="*/ 2147483647 h 1217"/>
              <a:gd name="T48" fmla="*/ 2147483647 w 247"/>
              <a:gd name="T49" fmla="*/ 2147483647 h 1217"/>
              <a:gd name="T50" fmla="*/ 2147483647 w 247"/>
              <a:gd name="T51" fmla="*/ 2147483647 h 1217"/>
              <a:gd name="T52" fmla="*/ 2147483647 w 247"/>
              <a:gd name="T53" fmla="*/ 2147483647 h 1217"/>
              <a:gd name="T54" fmla="*/ 2147483647 w 247"/>
              <a:gd name="T55" fmla="*/ 2147483647 h 1217"/>
              <a:gd name="T56" fmla="*/ 2147483647 w 247"/>
              <a:gd name="T57" fmla="*/ 2147483647 h 1217"/>
              <a:gd name="T58" fmla="*/ 2147483647 w 247"/>
              <a:gd name="T59" fmla="*/ 2147483647 h 1217"/>
              <a:gd name="T60" fmla="*/ 2147483647 w 247"/>
              <a:gd name="T61" fmla="*/ 2147483647 h 1217"/>
              <a:gd name="T62" fmla="*/ 2147483647 w 247"/>
              <a:gd name="T63" fmla="*/ 2147483647 h 1217"/>
              <a:gd name="T64" fmla="*/ 0 w 247"/>
              <a:gd name="T65" fmla="*/ 2147483647 h 12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47"/>
              <a:gd name="T100" fmla="*/ 0 h 1217"/>
              <a:gd name="T101" fmla="*/ 247 w 247"/>
              <a:gd name="T102" fmla="*/ 1217 h 12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47" h="1217">
                <a:moveTo>
                  <a:pt x="0" y="0"/>
                </a:moveTo>
                <a:lnTo>
                  <a:pt x="29" y="3"/>
                </a:lnTo>
                <a:lnTo>
                  <a:pt x="53" y="7"/>
                </a:lnTo>
                <a:lnTo>
                  <a:pt x="75" y="16"/>
                </a:lnTo>
                <a:lnTo>
                  <a:pt x="92" y="27"/>
                </a:lnTo>
                <a:lnTo>
                  <a:pt x="106" y="40"/>
                </a:lnTo>
                <a:lnTo>
                  <a:pt x="118" y="57"/>
                </a:lnTo>
                <a:lnTo>
                  <a:pt x="126" y="75"/>
                </a:lnTo>
                <a:lnTo>
                  <a:pt x="132" y="96"/>
                </a:lnTo>
                <a:lnTo>
                  <a:pt x="135" y="118"/>
                </a:lnTo>
                <a:lnTo>
                  <a:pt x="138" y="142"/>
                </a:lnTo>
                <a:lnTo>
                  <a:pt x="138" y="167"/>
                </a:lnTo>
                <a:lnTo>
                  <a:pt x="136" y="192"/>
                </a:lnTo>
                <a:lnTo>
                  <a:pt x="135" y="220"/>
                </a:lnTo>
                <a:lnTo>
                  <a:pt x="131" y="248"/>
                </a:lnTo>
                <a:lnTo>
                  <a:pt x="128" y="276"/>
                </a:lnTo>
                <a:lnTo>
                  <a:pt x="123" y="305"/>
                </a:lnTo>
                <a:lnTo>
                  <a:pt x="121" y="333"/>
                </a:lnTo>
                <a:lnTo>
                  <a:pt x="116" y="362"/>
                </a:lnTo>
                <a:lnTo>
                  <a:pt x="113" y="389"/>
                </a:lnTo>
                <a:lnTo>
                  <a:pt x="112" y="417"/>
                </a:lnTo>
                <a:lnTo>
                  <a:pt x="111" y="442"/>
                </a:lnTo>
                <a:lnTo>
                  <a:pt x="111" y="468"/>
                </a:lnTo>
                <a:lnTo>
                  <a:pt x="112" y="491"/>
                </a:lnTo>
                <a:lnTo>
                  <a:pt x="116" y="514"/>
                </a:lnTo>
                <a:lnTo>
                  <a:pt x="122" y="534"/>
                </a:lnTo>
                <a:lnTo>
                  <a:pt x="131" y="553"/>
                </a:lnTo>
                <a:lnTo>
                  <a:pt x="142" y="569"/>
                </a:lnTo>
                <a:lnTo>
                  <a:pt x="157" y="583"/>
                </a:lnTo>
                <a:lnTo>
                  <a:pt x="174" y="593"/>
                </a:lnTo>
                <a:lnTo>
                  <a:pt x="194" y="602"/>
                </a:lnTo>
                <a:lnTo>
                  <a:pt x="218" y="608"/>
                </a:lnTo>
                <a:lnTo>
                  <a:pt x="247" y="609"/>
                </a:lnTo>
                <a:lnTo>
                  <a:pt x="218" y="611"/>
                </a:lnTo>
                <a:lnTo>
                  <a:pt x="194" y="616"/>
                </a:lnTo>
                <a:lnTo>
                  <a:pt x="174" y="624"/>
                </a:lnTo>
                <a:lnTo>
                  <a:pt x="157" y="635"/>
                </a:lnTo>
                <a:lnTo>
                  <a:pt x="142" y="648"/>
                </a:lnTo>
                <a:lnTo>
                  <a:pt x="131" y="665"/>
                </a:lnTo>
                <a:lnTo>
                  <a:pt x="122" y="684"/>
                </a:lnTo>
                <a:lnTo>
                  <a:pt x="116" y="704"/>
                </a:lnTo>
                <a:lnTo>
                  <a:pt x="112" y="726"/>
                </a:lnTo>
                <a:lnTo>
                  <a:pt x="111" y="750"/>
                </a:lnTo>
                <a:lnTo>
                  <a:pt x="111" y="774"/>
                </a:lnTo>
                <a:lnTo>
                  <a:pt x="112" y="802"/>
                </a:lnTo>
                <a:lnTo>
                  <a:pt x="113" y="829"/>
                </a:lnTo>
                <a:lnTo>
                  <a:pt x="116" y="856"/>
                </a:lnTo>
                <a:lnTo>
                  <a:pt x="121" y="885"/>
                </a:lnTo>
                <a:lnTo>
                  <a:pt x="123" y="912"/>
                </a:lnTo>
                <a:lnTo>
                  <a:pt x="128" y="941"/>
                </a:lnTo>
                <a:lnTo>
                  <a:pt x="131" y="970"/>
                </a:lnTo>
                <a:lnTo>
                  <a:pt x="135" y="997"/>
                </a:lnTo>
                <a:lnTo>
                  <a:pt x="136" y="1025"/>
                </a:lnTo>
                <a:lnTo>
                  <a:pt x="138" y="1050"/>
                </a:lnTo>
                <a:lnTo>
                  <a:pt x="138" y="1076"/>
                </a:lnTo>
                <a:lnTo>
                  <a:pt x="135" y="1101"/>
                </a:lnTo>
                <a:lnTo>
                  <a:pt x="132" y="1122"/>
                </a:lnTo>
                <a:lnTo>
                  <a:pt x="126" y="1142"/>
                </a:lnTo>
                <a:lnTo>
                  <a:pt x="118" y="1161"/>
                </a:lnTo>
                <a:lnTo>
                  <a:pt x="106" y="1177"/>
                </a:lnTo>
                <a:lnTo>
                  <a:pt x="92" y="1191"/>
                </a:lnTo>
                <a:lnTo>
                  <a:pt x="75" y="1203"/>
                </a:lnTo>
                <a:lnTo>
                  <a:pt x="53" y="1210"/>
                </a:lnTo>
                <a:lnTo>
                  <a:pt x="29" y="1216"/>
                </a:lnTo>
                <a:lnTo>
                  <a:pt x="0" y="1217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3" name="Freeform 142"/>
          <p:cNvSpPr>
            <a:spLocks/>
          </p:cNvSpPr>
          <p:nvPr/>
        </p:nvSpPr>
        <p:spPr bwMode="auto">
          <a:xfrm>
            <a:off x="4052888" y="2803525"/>
            <a:ext cx="196850" cy="965200"/>
          </a:xfrm>
          <a:custGeom>
            <a:avLst/>
            <a:gdLst>
              <a:gd name="T0" fmla="*/ 2147483647 w 247"/>
              <a:gd name="T1" fmla="*/ 2147483647 h 1217"/>
              <a:gd name="T2" fmla="*/ 2147483647 w 247"/>
              <a:gd name="T3" fmla="*/ 2147483647 h 1217"/>
              <a:gd name="T4" fmla="*/ 2147483647 w 247"/>
              <a:gd name="T5" fmla="*/ 2147483647 h 1217"/>
              <a:gd name="T6" fmla="*/ 2147483647 w 247"/>
              <a:gd name="T7" fmla="*/ 2147483647 h 1217"/>
              <a:gd name="T8" fmla="*/ 2147483647 w 247"/>
              <a:gd name="T9" fmla="*/ 2147483647 h 1217"/>
              <a:gd name="T10" fmla="*/ 2147483647 w 247"/>
              <a:gd name="T11" fmla="*/ 2147483647 h 1217"/>
              <a:gd name="T12" fmla="*/ 2147483647 w 247"/>
              <a:gd name="T13" fmla="*/ 2147483647 h 1217"/>
              <a:gd name="T14" fmla="*/ 2147483647 w 247"/>
              <a:gd name="T15" fmla="*/ 2147483647 h 1217"/>
              <a:gd name="T16" fmla="*/ 2147483647 w 247"/>
              <a:gd name="T17" fmla="*/ 2147483647 h 1217"/>
              <a:gd name="T18" fmla="*/ 2147483647 w 247"/>
              <a:gd name="T19" fmla="*/ 2147483647 h 1217"/>
              <a:gd name="T20" fmla="*/ 2147483647 w 247"/>
              <a:gd name="T21" fmla="*/ 2147483647 h 1217"/>
              <a:gd name="T22" fmla="*/ 2147483647 w 247"/>
              <a:gd name="T23" fmla="*/ 2147483647 h 1217"/>
              <a:gd name="T24" fmla="*/ 2147483647 w 247"/>
              <a:gd name="T25" fmla="*/ 2147483647 h 1217"/>
              <a:gd name="T26" fmla="*/ 2147483647 w 247"/>
              <a:gd name="T27" fmla="*/ 2147483647 h 1217"/>
              <a:gd name="T28" fmla="*/ 2147483647 w 247"/>
              <a:gd name="T29" fmla="*/ 2147483647 h 1217"/>
              <a:gd name="T30" fmla="*/ 2147483647 w 247"/>
              <a:gd name="T31" fmla="*/ 2147483647 h 1217"/>
              <a:gd name="T32" fmla="*/ 2147483647 w 247"/>
              <a:gd name="T33" fmla="*/ 2147483647 h 1217"/>
              <a:gd name="T34" fmla="*/ 2147483647 w 247"/>
              <a:gd name="T35" fmla="*/ 2147483647 h 1217"/>
              <a:gd name="T36" fmla="*/ 2147483647 w 247"/>
              <a:gd name="T37" fmla="*/ 2147483647 h 1217"/>
              <a:gd name="T38" fmla="*/ 2147483647 w 247"/>
              <a:gd name="T39" fmla="*/ 2147483647 h 1217"/>
              <a:gd name="T40" fmla="*/ 2147483647 w 247"/>
              <a:gd name="T41" fmla="*/ 2147483647 h 1217"/>
              <a:gd name="T42" fmla="*/ 2147483647 w 247"/>
              <a:gd name="T43" fmla="*/ 2147483647 h 1217"/>
              <a:gd name="T44" fmla="*/ 2147483647 w 247"/>
              <a:gd name="T45" fmla="*/ 2147483647 h 1217"/>
              <a:gd name="T46" fmla="*/ 2147483647 w 247"/>
              <a:gd name="T47" fmla="*/ 2147483647 h 1217"/>
              <a:gd name="T48" fmla="*/ 2147483647 w 247"/>
              <a:gd name="T49" fmla="*/ 2147483647 h 1217"/>
              <a:gd name="T50" fmla="*/ 2147483647 w 247"/>
              <a:gd name="T51" fmla="*/ 2147483647 h 1217"/>
              <a:gd name="T52" fmla="*/ 2147483647 w 247"/>
              <a:gd name="T53" fmla="*/ 2147483647 h 1217"/>
              <a:gd name="T54" fmla="*/ 2147483647 w 247"/>
              <a:gd name="T55" fmla="*/ 2147483647 h 1217"/>
              <a:gd name="T56" fmla="*/ 2147483647 w 247"/>
              <a:gd name="T57" fmla="*/ 2147483647 h 1217"/>
              <a:gd name="T58" fmla="*/ 2147483647 w 247"/>
              <a:gd name="T59" fmla="*/ 2147483647 h 1217"/>
              <a:gd name="T60" fmla="*/ 2147483647 w 247"/>
              <a:gd name="T61" fmla="*/ 2147483647 h 1217"/>
              <a:gd name="T62" fmla="*/ 2147483647 w 247"/>
              <a:gd name="T63" fmla="*/ 2147483647 h 1217"/>
              <a:gd name="T64" fmla="*/ 0 w 247"/>
              <a:gd name="T65" fmla="*/ 2147483647 h 12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47"/>
              <a:gd name="T100" fmla="*/ 0 h 1217"/>
              <a:gd name="T101" fmla="*/ 247 w 247"/>
              <a:gd name="T102" fmla="*/ 1217 h 12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47" h="1217">
                <a:moveTo>
                  <a:pt x="0" y="0"/>
                </a:moveTo>
                <a:lnTo>
                  <a:pt x="29" y="3"/>
                </a:lnTo>
                <a:lnTo>
                  <a:pt x="53" y="7"/>
                </a:lnTo>
                <a:lnTo>
                  <a:pt x="75" y="16"/>
                </a:lnTo>
                <a:lnTo>
                  <a:pt x="92" y="27"/>
                </a:lnTo>
                <a:lnTo>
                  <a:pt x="106" y="40"/>
                </a:lnTo>
                <a:lnTo>
                  <a:pt x="118" y="57"/>
                </a:lnTo>
                <a:lnTo>
                  <a:pt x="126" y="75"/>
                </a:lnTo>
                <a:lnTo>
                  <a:pt x="132" y="96"/>
                </a:lnTo>
                <a:lnTo>
                  <a:pt x="135" y="118"/>
                </a:lnTo>
                <a:lnTo>
                  <a:pt x="138" y="142"/>
                </a:lnTo>
                <a:lnTo>
                  <a:pt x="138" y="167"/>
                </a:lnTo>
                <a:lnTo>
                  <a:pt x="136" y="194"/>
                </a:lnTo>
                <a:lnTo>
                  <a:pt x="135" y="220"/>
                </a:lnTo>
                <a:lnTo>
                  <a:pt x="131" y="249"/>
                </a:lnTo>
                <a:lnTo>
                  <a:pt x="128" y="276"/>
                </a:lnTo>
                <a:lnTo>
                  <a:pt x="123" y="305"/>
                </a:lnTo>
                <a:lnTo>
                  <a:pt x="121" y="333"/>
                </a:lnTo>
                <a:lnTo>
                  <a:pt x="116" y="362"/>
                </a:lnTo>
                <a:lnTo>
                  <a:pt x="113" y="389"/>
                </a:lnTo>
                <a:lnTo>
                  <a:pt x="112" y="417"/>
                </a:lnTo>
                <a:lnTo>
                  <a:pt x="111" y="443"/>
                </a:lnTo>
                <a:lnTo>
                  <a:pt x="111" y="469"/>
                </a:lnTo>
                <a:lnTo>
                  <a:pt x="112" y="491"/>
                </a:lnTo>
                <a:lnTo>
                  <a:pt x="116" y="514"/>
                </a:lnTo>
                <a:lnTo>
                  <a:pt x="122" y="535"/>
                </a:lnTo>
                <a:lnTo>
                  <a:pt x="131" y="553"/>
                </a:lnTo>
                <a:lnTo>
                  <a:pt x="142" y="569"/>
                </a:lnTo>
                <a:lnTo>
                  <a:pt x="157" y="583"/>
                </a:lnTo>
                <a:lnTo>
                  <a:pt x="174" y="594"/>
                </a:lnTo>
                <a:lnTo>
                  <a:pt x="194" y="602"/>
                </a:lnTo>
                <a:lnTo>
                  <a:pt x="218" y="608"/>
                </a:lnTo>
                <a:lnTo>
                  <a:pt x="247" y="609"/>
                </a:lnTo>
                <a:lnTo>
                  <a:pt x="218" y="611"/>
                </a:lnTo>
                <a:lnTo>
                  <a:pt x="194" y="617"/>
                </a:lnTo>
                <a:lnTo>
                  <a:pt x="174" y="624"/>
                </a:lnTo>
                <a:lnTo>
                  <a:pt x="157" y="635"/>
                </a:lnTo>
                <a:lnTo>
                  <a:pt x="142" y="648"/>
                </a:lnTo>
                <a:lnTo>
                  <a:pt x="131" y="665"/>
                </a:lnTo>
                <a:lnTo>
                  <a:pt x="122" y="684"/>
                </a:lnTo>
                <a:lnTo>
                  <a:pt x="116" y="704"/>
                </a:lnTo>
                <a:lnTo>
                  <a:pt x="112" y="726"/>
                </a:lnTo>
                <a:lnTo>
                  <a:pt x="111" y="750"/>
                </a:lnTo>
                <a:lnTo>
                  <a:pt x="111" y="775"/>
                </a:lnTo>
                <a:lnTo>
                  <a:pt x="112" y="802"/>
                </a:lnTo>
                <a:lnTo>
                  <a:pt x="113" y="829"/>
                </a:lnTo>
                <a:lnTo>
                  <a:pt x="116" y="857"/>
                </a:lnTo>
                <a:lnTo>
                  <a:pt x="121" y="885"/>
                </a:lnTo>
                <a:lnTo>
                  <a:pt x="123" y="913"/>
                </a:lnTo>
                <a:lnTo>
                  <a:pt x="128" y="941"/>
                </a:lnTo>
                <a:lnTo>
                  <a:pt x="131" y="970"/>
                </a:lnTo>
                <a:lnTo>
                  <a:pt x="135" y="997"/>
                </a:lnTo>
                <a:lnTo>
                  <a:pt x="136" y="1025"/>
                </a:lnTo>
                <a:lnTo>
                  <a:pt x="138" y="1051"/>
                </a:lnTo>
                <a:lnTo>
                  <a:pt x="138" y="1076"/>
                </a:lnTo>
                <a:lnTo>
                  <a:pt x="135" y="1101"/>
                </a:lnTo>
                <a:lnTo>
                  <a:pt x="132" y="1122"/>
                </a:lnTo>
                <a:lnTo>
                  <a:pt x="126" y="1143"/>
                </a:lnTo>
                <a:lnTo>
                  <a:pt x="118" y="1161"/>
                </a:lnTo>
                <a:lnTo>
                  <a:pt x="106" y="1177"/>
                </a:lnTo>
                <a:lnTo>
                  <a:pt x="92" y="1191"/>
                </a:lnTo>
                <a:lnTo>
                  <a:pt x="75" y="1203"/>
                </a:lnTo>
                <a:lnTo>
                  <a:pt x="53" y="1210"/>
                </a:lnTo>
                <a:lnTo>
                  <a:pt x="29" y="1216"/>
                </a:lnTo>
                <a:lnTo>
                  <a:pt x="0" y="1217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4" name="Rectangle 143"/>
          <p:cNvSpPr>
            <a:spLocks noChangeArrowheads="1"/>
          </p:cNvSpPr>
          <p:nvPr/>
        </p:nvSpPr>
        <p:spPr bwMode="auto">
          <a:xfrm>
            <a:off x="2682875" y="3636963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85" name="Freeform 144"/>
          <p:cNvSpPr>
            <a:spLocks/>
          </p:cNvSpPr>
          <p:nvPr/>
        </p:nvSpPr>
        <p:spPr bwMode="auto">
          <a:xfrm>
            <a:off x="4725988" y="2057400"/>
            <a:ext cx="160337" cy="46038"/>
          </a:xfrm>
          <a:custGeom>
            <a:avLst/>
            <a:gdLst>
              <a:gd name="T0" fmla="*/ 0 w 201"/>
              <a:gd name="T1" fmla="*/ 2147483647 h 57"/>
              <a:gd name="T2" fmla="*/ 2147483647 w 201"/>
              <a:gd name="T3" fmla="*/ 2147483647 h 57"/>
              <a:gd name="T4" fmla="*/ 0 w 201"/>
              <a:gd name="T5" fmla="*/ 0 h 57"/>
              <a:gd name="T6" fmla="*/ 0 w 201"/>
              <a:gd name="T7" fmla="*/ 2147483647 h 57"/>
              <a:gd name="T8" fmla="*/ 0 w 201"/>
              <a:gd name="T9" fmla="*/ 214748364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57"/>
              <a:gd name="T17" fmla="*/ 201 w 201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57">
                <a:moveTo>
                  <a:pt x="0" y="57"/>
                </a:moveTo>
                <a:lnTo>
                  <a:pt x="201" y="28"/>
                </a:lnTo>
                <a:lnTo>
                  <a:pt x="0" y="0"/>
                </a:lnTo>
                <a:lnTo>
                  <a:pt x="0" y="28"/>
                </a:lnTo>
                <a:lnTo>
                  <a:pt x="0" y="57"/>
                </a:lnTo>
                <a:close/>
              </a:path>
            </a:pathLst>
          </a:custGeom>
          <a:solidFill>
            <a:srgbClr val="66FFFF"/>
          </a:solidFill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6" name="Line 145"/>
          <p:cNvSpPr>
            <a:spLocks noChangeShapeType="1"/>
          </p:cNvSpPr>
          <p:nvPr/>
        </p:nvSpPr>
        <p:spPr bwMode="auto">
          <a:xfrm flipH="1">
            <a:off x="4246563" y="2081213"/>
            <a:ext cx="479425" cy="1587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7" name="Line 146"/>
          <p:cNvSpPr>
            <a:spLocks noChangeShapeType="1"/>
          </p:cNvSpPr>
          <p:nvPr/>
        </p:nvSpPr>
        <p:spPr bwMode="auto">
          <a:xfrm flipH="1">
            <a:off x="4840288" y="1874838"/>
            <a:ext cx="146050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8" name="Line 147"/>
          <p:cNvSpPr>
            <a:spLocks noChangeShapeType="1"/>
          </p:cNvSpPr>
          <p:nvPr/>
        </p:nvSpPr>
        <p:spPr bwMode="auto">
          <a:xfrm flipV="1">
            <a:off x="5319713" y="1533525"/>
            <a:ext cx="1587" cy="10033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9" name="Rectangle 148"/>
          <p:cNvSpPr>
            <a:spLocks noChangeArrowheads="1"/>
          </p:cNvSpPr>
          <p:nvPr/>
        </p:nvSpPr>
        <p:spPr bwMode="auto">
          <a:xfrm>
            <a:off x="6477000" y="6172200"/>
            <a:ext cx="9382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Helvetica" charset="0"/>
              </a:rPr>
              <a:t>(b) Circuit </a:t>
            </a:r>
            <a:endParaRPr lang="en-US" dirty="0"/>
          </a:p>
        </p:txBody>
      </p:sp>
      <p:sp>
        <p:nvSpPr>
          <p:cNvPr id="61490" name="Rectangle 149"/>
          <p:cNvSpPr>
            <a:spLocks noChangeArrowheads="1"/>
          </p:cNvSpPr>
          <p:nvPr/>
        </p:nvSpPr>
        <p:spPr bwMode="auto">
          <a:xfrm>
            <a:off x="4997450" y="198755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61491" name="Rectangle 150"/>
          <p:cNvSpPr>
            <a:spLocks noChangeArrowheads="1"/>
          </p:cNvSpPr>
          <p:nvPr/>
        </p:nvSpPr>
        <p:spPr bwMode="auto">
          <a:xfrm>
            <a:off x="4997450" y="2260600"/>
            <a:ext cx="152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92" name="Rectangle 151"/>
          <p:cNvSpPr>
            <a:spLocks noChangeArrowheads="1"/>
          </p:cNvSpPr>
          <p:nvPr/>
        </p:nvSpPr>
        <p:spPr bwMode="auto">
          <a:xfrm>
            <a:off x="5824538" y="1531938"/>
            <a:ext cx="107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61493" name="Rectangle 152"/>
          <p:cNvSpPr>
            <a:spLocks noChangeArrowheads="1"/>
          </p:cNvSpPr>
          <p:nvPr/>
        </p:nvSpPr>
        <p:spPr bwMode="auto">
          <a:xfrm>
            <a:off x="4924425" y="1549400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1494" name="Rectangle 153"/>
          <p:cNvSpPr>
            <a:spLocks noChangeArrowheads="1"/>
          </p:cNvSpPr>
          <p:nvPr/>
        </p:nvSpPr>
        <p:spPr bwMode="auto">
          <a:xfrm>
            <a:off x="5068888" y="1652588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495" name="Rectangle 154"/>
          <p:cNvSpPr>
            <a:spLocks noChangeArrowheads="1"/>
          </p:cNvSpPr>
          <p:nvPr/>
        </p:nvSpPr>
        <p:spPr bwMode="auto">
          <a:xfrm>
            <a:off x="5622925" y="1922463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1496" name="Rectangle 155"/>
          <p:cNvSpPr>
            <a:spLocks noChangeArrowheads="1"/>
          </p:cNvSpPr>
          <p:nvPr/>
        </p:nvSpPr>
        <p:spPr bwMode="auto">
          <a:xfrm>
            <a:off x="5767388" y="2025650"/>
            <a:ext cx="123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61497" name="Rectangle 156"/>
          <p:cNvSpPr>
            <a:spLocks noChangeArrowheads="1"/>
          </p:cNvSpPr>
          <p:nvPr/>
        </p:nvSpPr>
        <p:spPr bwMode="auto">
          <a:xfrm>
            <a:off x="5859463" y="1922463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1498" name="Rectangle 157"/>
          <p:cNvSpPr>
            <a:spLocks noChangeArrowheads="1"/>
          </p:cNvSpPr>
          <p:nvPr/>
        </p:nvSpPr>
        <p:spPr bwMode="auto">
          <a:xfrm>
            <a:off x="6003925" y="2025650"/>
            <a:ext cx="123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61499" name="Rectangle 158"/>
          <p:cNvSpPr>
            <a:spLocks noChangeArrowheads="1"/>
          </p:cNvSpPr>
          <p:nvPr/>
        </p:nvSpPr>
        <p:spPr bwMode="auto">
          <a:xfrm>
            <a:off x="5518150" y="2246313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1500" name="Rectangle 159"/>
          <p:cNvSpPr>
            <a:spLocks noChangeArrowheads="1"/>
          </p:cNvSpPr>
          <p:nvPr/>
        </p:nvSpPr>
        <p:spPr bwMode="auto">
          <a:xfrm>
            <a:off x="5664200" y="2349500"/>
            <a:ext cx="123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61501" name="Rectangle 160"/>
          <p:cNvSpPr>
            <a:spLocks noChangeArrowheads="1"/>
          </p:cNvSpPr>
          <p:nvPr/>
        </p:nvSpPr>
        <p:spPr bwMode="auto">
          <a:xfrm>
            <a:off x="5962650" y="2246313"/>
            <a:ext cx="185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1502" name="Rectangle 161"/>
          <p:cNvSpPr>
            <a:spLocks noChangeArrowheads="1"/>
          </p:cNvSpPr>
          <p:nvPr/>
        </p:nvSpPr>
        <p:spPr bwMode="auto">
          <a:xfrm>
            <a:off x="6107113" y="2349500"/>
            <a:ext cx="123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61503" name="Freeform 162"/>
          <p:cNvSpPr>
            <a:spLocks/>
          </p:cNvSpPr>
          <p:nvPr/>
        </p:nvSpPr>
        <p:spPr bwMode="auto">
          <a:xfrm>
            <a:off x="4725988" y="2332038"/>
            <a:ext cx="160337" cy="68262"/>
          </a:xfrm>
          <a:custGeom>
            <a:avLst/>
            <a:gdLst>
              <a:gd name="T0" fmla="*/ 0 w 201"/>
              <a:gd name="T1" fmla="*/ 2147483647 h 87"/>
              <a:gd name="T2" fmla="*/ 2147483647 w 201"/>
              <a:gd name="T3" fmla="*/ 2147483647 h 87"/>
              <a:gd name="T4" fmla="*/ 0 w 201"/>
              <a:gd name="T5" fmla="*/ 0 h 87"/>
              <a:gd name="T6" fmla="*/ 0 w 201"/>
              <a:gd name="T7" fmla="*/ 2147483647 h 87"/>
              <a:gd name="T8" fmla="*/ 0 w 201"/>
              <a:gd name="T9" fmla="*/ 2147483647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87"/>
              <a:gd name="T17" fmla="*/ 201 w 201"/>
              <a:gd name="T18" fmla="*/ 87 h 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87">
                <a:moveTo>
                  <a:pt x="0" y="87"/>
                </a:moveTo>
                <a:lnTo>
                  <a:pt x="201" y="29"/>
                </a:lnTo>
                <a:lnTo>
                  <a:pt x="0" y="0"/>
                </a:lnTo>
                <a:lnTo>
                  <a:pt x="0" y="29"/>
                </a:lnTo>
                <a:lnTo>
                  <a:pt x="0" y="87"/>
                </a:lnTo>
                <a:close/>
              </a:path>
            </a:pathLst>
          </a:custGeom>
          <a:solidFill>
            <a:srgbClr val="66FFFF"/>
          </a:solidFill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4" name="Freeform 163"/>
          <p:cNvSpPr>
            <a:spLocks/>
          </p:cNvSpPr>
          <p:nvPr/>
        </p:nvSpPr>
        <p:spPr bwMode="auto">
          <a:xfrm>
            <a:off x="4246563" y="2354263"/>
            <a:ext cx="479425" cy="935037"/>
          </a:xfrm>
          <a:custGeom>
            <a:avLst/>
            <a:gdLst>
              <a:gd name="T0" fmla="*/ 2147483647 w 604"/>
              <a:gd name="T1" fmla="*/ 0 h 1179"/>
              <a:gd name="T2" fmla="*/ 2147483647 w 604"/>
              <a:gd name="T3" fmla="*/ 0 h 1179"/>
              <a:gd name="T4" fmla="*/ 2147483647 w 604"/>
              <a:gd name="T5" fmla="*/ 2147483647 h 1179"/>
              <a:gd name="T6" fmla="*/ 0 w 604"/>
              <a:gd name="T7" fmla="*/ 2147483647 h 1179"/>
              <a:gd name="T8" fmla="*/ 0 60000 65536"/>
              <a:gd name="T9" fmla="*/ 0 60000 65536"/>
              <a:gd name="T10" fmla="*/ 0 60000 65536"/>
              <a:gd name="T11" fmla="*/ 0 60000 65536"/>
              <a:gd name="T12" fmla="*/ 0 w 604"/>
              <a:gd name="T13" fmla="*/ 0 h 1179"/>
              <a:gd name="T14" fmla="*/ 604 w 604"/>
              <a:gd name="T15" fmla="*/ 1179 h 11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4" h="1179">
                <a:moveTo>
                  <a:pt x="604" y="0"/>
                </a:moveTo>
                <a:lnTo>
                  <a:pt x="259" y="0"/>
                </a:lnTo>
                <a:lnTo>
                  <a:pt x="259" y="1179"/>
                </a:lnTo>
                <a:lnTo>
                  <a:pt x="0" y="1179"/>
                </a:ln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5" name="Line 164"/>
          <p:cNvSpPr>
            <a:spLocks noChangeShapeType="1"/>
          </p:cNvSpPr>
          <p:nvPr/>
        </p:nvSpPr>
        <p:spPr bwMode="auto">
          <a:xfrm flipH="1">
            <a:off x="8129587" y="5307013"/>
            <a:ext cx="3651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6" name="Freeform 165"/>
          <p:cNvSpPr>
            <a:spLocks/>
          </p:cNvSpPr>
          <p:nvPr/>
        </p:nvSpPr>
        <p:spPr bwMode="auto">
          <a:xfrm>
            <a:off x="7808912" y="4897438"/>
            <a:ext cx="320675" cy="798512"/>
          </a:xfrm>
          <a:custGeom>
            <a:avLst/>
            <a:gdLst>
              <a:gd name="T0" fmla="*/ 2147483647 w 402"/>
              <a:gd name="T1" fmla="*/ 2147483647 h 1006"/>
              <a:gd name="T2" fmla="*/ 2147483647 w 402"/>
              <a:gd name="T3" fmla="*/ 2147483647 h 1006"/>
              <a:gd name="T4" fmla="*/ 0 w 402"/>
              <a:gd name="T5" fmla="*/ 0 h 1006"/>
              <a:gd name="T6" fmla="*/ 0 w 402"/>
              <a:gd name="T7" fmla="*/ 2147483647 h 1006"/>
              <a:gd name="T8" fmla="*/ 2147483647 w 402"/>
              <a:gd name="T9" fmla="*/ 2147483647 h 10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1006"/>
              <a:gd name="T17" fmla="*/ 402 w 402"/>
              <a:gd name="T18" fmla="*/ 1006 h 10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1006">
                <a:moveTo>
                  <a:pt x="402" y="805"/>
                </a:moveTo>
                <a:lnTo>
                  <a:pt x="402" y="202"/>
                </a:lnTo>
                <a:lnTo>
                  <a:pt x="0" y="0"/>
                </a:lnTo>
                <a:lnTo>
                  <a:pt x="0" y="1006"/>
                </a:lnTo>
                <a:lnTo>
                  <a:pt x="402" y="80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7" name="Line 166"/>
          <p:cNvSpPr>
            <a:spLocks noChangeShapeType="1"/>
          </p:cNvSpPr>
          <p:nvPr/>
        </p:nvSpPr>
        <p:spPr bwMode="auto">
          <a:xfrm>
            <a:off x="7969250" y="4646613"/>
            <a:ext cx="1587" cy="34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8" name="Rectangle 167"/>
          <p:cNvSpPr>
            <a:spLocks noChangeArrowheads="1"/>
          </p:cNvSpPr>
          <p:nvPr/>
        </p:nvSpPr>
        <p:spPr bwMode="auto">
          <a:xfrm>
            <a:off x="5794375" y="2246313"/>
            <a:ext cx="1651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+ </a:t>
            </a:r>
            <a:endParaRPr lang="en-US"/>
          </a:p>
        </p:txBody>
      </p:sp>
      <p:sp>
        <p:nvSpPr>
          <p:cNvPr id="61509" name="Line 168"/>
          <p:cNvSpPr>
            <a:spLocks noChangeShapeType="1"/>
          </p:cNvSpPr>
          <p:nvPr/>
        </p:nvSpPr>
        <p:spPr bwMode="auto">
          <a:xfrm>
            <a:off x="7558087" y="4646613"/>
            <a:ext cx="4111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0" name="Rectangle 169"/>
          <p:cNvSpPr>
            <a:spLocks noChangeArrowheads="1"/>
          </p:cNvSpPr>
          <p:nvPr/>
        </p:nvSpPr>
        <p:spPr bwMode="auto">
          <a:xfrm>
            <a:off x="8615362" y="5200650"/>
            <a:ext cx="107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61511" name="Rectangle 170"/>
          <p:cNvSpPr>
            <a:spLocks noChangeArrowheads="1"/>
          </p:cNvSpPr>
          <p:nvPr/>
        </p:nvSpPr>
        <p:spPr bwMode="auto">
          <a:xfrm>
            <a:off x="4495800" y="4883150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1512" name="Rectangle 171"/>
          <p:cNvSpPr>
            <a:spLocks noChangeArrowheads="1"/>
          </p:cNvSpPr>
          <p:nvPr/>
        </p:nvSpPr>
        <p:spPr bwMode="auto">
          <a:xfrm>
            <a:off x="4640262" y="4987925"/>
            <a:ext cx="123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61513" name="Rectangle 172"/>
          <p:cNvSpPr>
            <a:spLocks noChangeArrowheads="1"/>
          </p:cNvSpPr>
          <p:nvPr/>
        </p:nvSpPr>
        <p:spPr bwMode="auto">
          <a:xfrm>
            <a:off x="7235825" y="4495800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1514" name="Freeform 173"/>
          <p:cNvSpPr>
            <a:spLocks/>
          </p:cNvSpPr>
          <p:nvPr/>
        </p:nvSpPr>
        <p:spPr bwMode="auto">
          <a:xfrm>
            <a:off x="5435600" y="5011738"/>
            <a:ext cx="46037" cy="44450"/>
          </a:xfrm>
          <a:custGeom>
            <a:avLst/>
            <a:gdLst>
              <a:gd name="T0" fmla="*/ 2147483647 w 57"/>
              <a:gd name="T1" fmla="*/ 0 h 58"/>
              <a:gd name="T2" fmla="*/ 2147483647 w 57"/>
              <a:gd name="T3" fmla="*/ 2147483647 h 58"/>
              <a:gd name="T4" fmla="*/ 2147483647 w 57"/>
              <a:gd name="T5" fmla="*/ 2147483647 h 58"/>
              <a:gd name="T6" fmla="*/ 2147483647 w 57"/>
              <a:gd name="T7" fmla="*/ 2147483647 h 58"/>
              <a:gd name="T8" fmla="*/ 2147483647 w 57"/>
              <a:gd name="T9" fmla="*/ 2147483647 h 58"/>
              <a:gd name="T10" fmla="*/ 2147483647 w 57"/>
              <a:gd name="T11" fmla="*/ 2147483647 h 58"/>
              <a:gd name="T12" fmla="*/ 2147483647 w 57"/>
              <a:gd name="T13" fmla="*/ 2147483647 h 58"/>
              <a:gd name="T14" fmla="*/ 2147483647 w 57"/>
              <a:gd name="T15" fmla="*/ 2147483647 h 58"/>
              <a:gd name="T16" fmla="*/ 2147483647 w 57"/>
              <a:gd name="T17" fmla="*/ 2147483647 h 58"/>
              <a:gd name="T18" fmla="*/ 2147483647 w 57"/>
              <a:gd name="T19" fmla="*/ 2147483647 h 58"/>
              <a:gd name="T20" fmla="*/ 0 w 57"/>
              <a:gd name="T21" fmla="*/ 2147483647 h 58"/>
              <a:gd name="T22" fmla="*/ 0 w 57"/>
              <a:gd name="T23" fmla="*/ 2147483647 h 58"/>
              <a:gd name="T24" fmla="*/ 2147483647 w 57"/>
              <a:gd name="T25" fmla="*/ 2147483647 h 58"/>
              <a:gd name="T26" fmla="*/ 2147483647 w 57"/>
              <a:gd name="T27" fmla="*/ 2147483647 h 58"/>
              <a:gd name="T28" fmla="*/ 2147483647 w 57"/>
              <a:gd name="T29" fmla="*/ 2147483647 h 58"/>
              <a:gd name="T30" fmla="*/ 2147483647 w 57"/>
              <a:gd name="T31" fmla="*/ 2147483647 h 58"/>
              <a:gd name="T32" fmla="*/ 2147483647 w 57"/>
              <a:gd name="T33" fmla="*/ 2147483647 h 58"/>
              <a:gd name="T34" fmla="*/ 2147483647 w 57"/>
              <a:gd name="T35" fmla="*/ 2147483647 h 58"/>
              <a:gd name="T36" fmla="*/ 2147483647 w 57"/>
              <a:gd name="T37" fmla="*/ 2147483647 h 58"/>
              <a:gd name="T38" fmla="*/ 2147483647 w 57"/>
              <a:gd name="T39" fmla="*/ 2147483647 h 58"/>
              <a:gd name="T40" fmla="*/ 2147483647 w 57"/>
              <a:gd name="T41" fmla="*/ 2147483647 h 58"/>
              <a:gd name="T42" fmla="*/ 2147483647 w 57"/>
              <a:gd name="T43" fmla="*/ 2147483647 h 58"/>
              <a:gd name="T44" fmla="*/ 2147483647 w 57"/>
              <a:gd name="T45" fmla="*/ 2147483647 h 58"/>
              <a:gd name="T46" fmla="*/ 2147483647 w 57"/>
              <a:gd name="T47" fmla="*/ 2147483647 h 58"/>
              <a:gd name="T48" fmla="*/ 2147483647 w 57"/>
              <a:gd name="T49" fmla="*/ 2147483647 h 58"/>
              <a:gd name="T50" fmla="*/ 2147483647 w 57"/>
              <a:gd name="T51" fmla="*/ 2147483647 h 58"/>
              <a:gd name="T52" fmla="*/ 2147483647 w 57"/>
              <a:gd name="T53" fmla="*/ 2147483647 h 58"/>
              <a:gd name="T54" fmla="*/ 2147483647 w 57"/>
              <a:gd name="T55" fmla="*/ 2147483647 h 58"/>
              <a:gd name="T56" fmla="*/ 2147483647 w 57"/>
              <a:gd name="T57" fmla="*/ 2147483647 h 58"/>
              <a:gd name="T58" fmla="*/ 2147483647 w 57"/>
              <a:gd name="T59" fmla="*/ 2147483647 h 58"/>
              <a:gd name="T60" fmla="*/ 2147483647 w 57"/>
              <a:gd name="T61" fmla="*/ 2147483647 h 58"/>
              <a:gd name="T62" fmla="*/ 2147483647 w 57"/>
              <a:gd name="T63" fmla="*/ 2147483647 h 58"/>
              <a:gd name="T64" fmla="*/ 2147483647 w 57"/>
              <a:gd name="T65" fmla="*/ 2147483647 h 58"/>
              <a:gd name="T66" fmla="*/ 2147483647 w 57"/>
              <a:gd name="T67" fmla="*/ 2147483647 h 58"/>
              <a:gd name="T68" fmla="*/ 2147483647 w 57"/>
              <a:gd name="T69" fmla="*/ 2147483647 h 58"/>
              <a:gd name="T70" fmla="*/ 2147483647 w 57"/>
              <a:gd name="T71" fmla="*/ 2147483647 h 58"/>
              <a:gd name="T72" fmla="*/ 2147483647 w 57"/>
              <a:gd name="T73" fmla="*/ 2147483647 h 58"/>
              <a:gd name="T74" fmla="*/ 2147483647 w 57"/>
              <a:gd name="T75" fmla="*/ 2147483647 h 58"/>
              <a:gd name="T76" fmla="*/ 2147483647 w 57"/>
              <a:gd name="T77" fmla="*/ 2147483647 h 58"/>
              <a:gd name="T78" fmla="*/ 2147483647 w 57"/>
              <a:gd name="T79" fmla="*/ 2147483647 h 58"/>
              <a:gd name="T80" fmla="*/ 2147483647 w 57"/>
              <a:gd name="T81" fmla="*/ 2147483647 h 58"/>
              <a:gd name="T82" fmla="*/ 2147483647 w 57"/>
              <a:gd name="T83" fmla="*/ 2147483647 h 58"/>
              <a:gd name="T84" fmla="*/ 2147483647 w 57"/>
              <a:gd name="T85" fmla="*/ 2147483647 h 58"/>
              <a:gd name="T86" fmla="*/ 2147483647 w 57"/>
              <a:gd name="T87" fmla="*/ 0 h 58"/>
              <a:gd name="T88" fmla="*/ 2147483647 w 57"/>
              <a:gd name="T89" fmla="*/ 2147483647 h 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7"/>
              <a:gd name="T136" fmla="*/ 0 h 58"/>
              <a:gd name="T137" fmla="*/ 57 w 57"/>
              <a:gd name="T138" fmla="*/ 58 h 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7" h="58">
                <a:moveTo>
                  <a:pt x="29" y="29"/>
                </a:move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3" y="2"/>
                </a:lnTo>
                <a:lnTo>
                  <a:pt x="21" y="2"/>
                </a:lnTo>
                <a:lnTo>
                  <a:pt x="20" y="2"/>
                </a:lnTo>
                <a:lnTo>
                  <a:pt x="18" y="2"/>
                </a:lnTo>
                <a:lnTo>
                  <a:pt x="18" y="3"/>
                </a:lnTo>
                <a:lnTo>
                  <a:pt x="17" y="3"/>
                </a:lnTo>
                <a:lnTo>
                  <a:pt x="16" y="4"/>
                </a:lnTo>
                <a:lnTo>
                  <a:pt x="14" y="4"/>
                </a:lnTo>
                <a:lnTo>
                  <a:pt x="13" y="6"/>
                </a:lnTo>
                <a:lnTo>
                  <a:pt x="11" y="6"/>
                </a:lnTo>
                <a:lnTo>
                  <a:pt x="11" y="7"/>
                </a:lnTo>
                <a:lnTo>
                  <a:pt x="10" y="7"/>
                </a:lnTo>
                <a:lnTo>
                  <a:pt x="8" y="9"/>
                </a:lnTo>
                <a:lnTo>
                  <a:pt x="7" y="10"/>
                </a:lnTo>
                <a:lnTo>
                  <a:pt x="7" y="12"/>
                </a:lnTo>
                <a:lnTo>
                  <a:pt x="6" y="12"/>
                </a:lnTo>
                <a:lnTo>
                  <a:pt x="6" y="13"/>
                </a:lnTo>
                <a:lnTo>
                  <a:pt x="4" y="15"/>
                </a:lnTo>
                <a:lnTo>
                  <a:pt x="4" y="16"/>
                </a:lnTo>
                <a:lnTo>
                  <a:pt x="3" y="17"/>
                </a:lnTo>
                <a:lnTo>
                  <a:pt x="3" y="19"/>
                </a:lnTo>
                <a:lnTo>
                  <a:pt x="1" y="20"/>
                </a:lnTo>
                <a:lnTo>
                  <a:pt x="1" y="22"/>
                </a:lnTo>
                <a:lnTo>
                  <a:pt x="1" y="23"/>
                </a:lnTo>
                <a:lnTo>
                  <a:pt x="1" y="25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1" y="33"/>
                </a:lnTo>
                <a:lnTo>
                  <a:pt x="1" y="35"/>
                </a:lnTo>
                <a:lnTo>
                  <a:pt x="1" y="36"/>
                </a:lnTo>
                <a:lnTo>
                  <a:pt x="1" y="38"/>
                </a:lnTo>
                <a:lnTo>
                  <a:pt x="3" y="39"/>
                </a:lnTo>
                <a:lnTo>
                  <a:pt x="3" y="40"/>
                </a:lnTo>
                <a:lnTo>
                  <a:pt x="3" y="42"/>
                </a:lnTo>
                <a:lnTo>
                  <a:pt x="4" y="43"/>
                </a:lnTo>
                <a:lnTo>
                  <a:pt x="4" y="45"/>
                </a:lnTo>
                <a:lnTo>
                  <a:pt x="6" y="45"/>
                </a:lnTo>
                <a:lnTo>
                  <a:pt x="6" y="46"/>
                </a:lnTo>
                <a:lnTo>
                  <a:pt x="7" y="48"/>
                </a:lnTo>
                <a:lnTo>
                  <a:pt x="7" y="49"/>
                </a:lnTo>
                <a:lnTo>
                  <a:pt x="8" y="49"/>
                </a:lnTo>
                <a:lnTo>
                  <a:pt x="10" y="50"/>
                </a:lnTo>
                <a:lnTo>
                  <a:pt x="11" y="52"/>
                </a:lnTo>
                <a:lnTo>
                  <a:pt x="13" y="53"/>
                </a:lnTo>
                <a:lnTo>
                  <a:pt x="14" y="53"/>
                </a:lnTo>
                <a:lnTo>
                  <a:pt x="16" y="55"/>
                </a:lnTo>
                <a:lnTo>
                  <a:pt x="17" y="55"/>
                </a:lnTo>
                <a:lnTo>
                  <a:pt x="18" y="56"/>
                </a:lnTo>
                <a:lnTo>
                  <a:pt x="20" y="56"/>
                </a:lnTo>
                <a:lnTo>
                  <a:pt x="21" y="58"/>
                </a:lnTo>
                <a:lnTo>
                  <a:pt x="23" y="58"/>
                </a:lnTo>
                <a:lnTo>
                  <a:pt x="24" y="58"/>
                </a:lnTo>
                <a:lnTo>
                  <a:pt x="26" y="58"/>
                </a:lnTo>
                <a:lnTo>
                  <a:pt x="27" y="58"/>
                </a:lnTo>
                <a:lnTo>
                  <a:pt x="29" y="58"/>
                </a:lnTo>
                <a:lnTo>
                  <a:pt x="30" y="58"/>
                </a:lnTo>
                <a:lnTo>
                  <a:pt x="31" y="58"/>
                </a:lnTo>
                <a:lnTo>
                  <a:pt x="33" y="58"/>
                </a:lnTo>
                <a:lnTo>
                  <a:pt x="34" y="58"/>
                </a:lnTo>
                <a:lnTo>
                  <a:pt x="36" y="58"/>
                </a:lnTo>
                <a:lnTo>
                  <a:pt x="37" y="56"/>
                </a:lnTo>
                <a:lnTo>
                  <a:pt x="39" y="56"/>
                </a:lnTo>
                <a:lnTo>
                  <a:pt x="40" y="56"/>
                </a:lnTo>
                <a:lnTo>
                  <a:pt x="41" y="55"/>
                </a:lnTo>
                <a:lnTo>
                  <a:pt x="43" y="55"/>
                </a:lnTo>
                <a:lnTo>
                  <a:pt x="44" y="53"/>
                </a:lnTo>
                <a:lnTo>
                  <a:pt x="46" y="52"/>
                </a:lnTo>
                <a:lnTo>
                  <a:pt x="47" y="52"/>
                </a:lnTo>
                <a:lnTo>
                  <a:pt x="49" y="50"/>
                </a:lnTo>
                <a:lnTo>
                  <a:pt x="49" y="49"/>
                </a:lnTo>
                <a:lnTo>
                  <a:pt x="50" y="49"/>
                </a:lnTo>
                <a:lnTo>
                  <a:pt x="52" y="48"/>
                </a:lnTo>
                <a:lnTo>
                  <a:pt x="52" y="46"/>
                </a:lnTo>
                <a:lnTo>
                  <a:pt x="53" y="45"/>
                </a:lnTo>
                <a:lnTo>
                  <a:pt x="54" y="43"/>
                </a:lnTo>
                <a:lnTo>
                  <a:pt x="54" y="42"/>
                </a:lnTo>
                <a:lnTo>
                  <a:pt x="56" y="40"/>
                </a:lnTo>
                <a:lnTo>
                  <a:pt x="56" y="39"/>
                </a:lnTo>
                <a:lnTo>
                  <a:pt x="56" y="38"/>
                </a:lnTo>
                <a:lnTo>
                  <a:pt x="57" y="36"/>
                </a:lnTo>
                <a:lnTo>
                  <a:pt x="57" y="35"/>
                </a:lnTo>
                <a:lnTo>
                  <a:pt x="57" y="33"/>
                </a:lnTo>
                <a:lnTo>
                  <a:pt x="57" y="32"/>
                </a:lnTo>
                <a:lnTo>
                  <a:pt x="57" y="30"/>
                </a:lnTo>
                <a:lnTo>
                  <a:pt x="57" y="29"/>
                </a:lnTo>
                <a:lnTo>
                  <a:pt x="57" y="27"/>
                </a:lnTo>
                <a:lnTo>
                  <a:pt x="57" y="26"/>
                </a:lnTo>
                <a:lnTo>
                  <a:pt x="57" y="25"/>
                </a:lnTo>
                <a:lnTo>
                  <a:pt x="57" y="23"/>
                </a:lnTo>
                <a:lnTo>
                  <a:pt x="57" y="22"/>
                </a:lnTo>
                <a:lnTo>
                  <a:pt x="56" y="20"/>
                </a:lnTo>
                <a:lnTo>
                  <a:pt x="56" y="19"/>
                </a:lnTo>
                <a:lnTo>
                  <a:pt x="56" y="17"/>
                </a:lnTo>
                <a:lnTo>
                  <a:pt x="54" y="17"/>
                </a:lnTo>
                <a:lnTo>
                  <a:pt x="54" y="16"/>
                </a:lnTo>
                <a:lnTo>
                  <a:pt x="53" y="15"/>
                </a:lnTo>
                <a:lnTo>
                  <a:pt x="53" y="13"/>
                </a:lnTo>
                <a:lnTo>
                  <a:pt x="52" y="12"/>
                </a:lnTo>
                <a:lnTo>
                  <a:pt x="50" y="10"/>
                </a:lnTo>
                <a:lnTo>
                  <a:pt x="49" y="9"/>
                </a:lnTo>
                <a:lnTo>
                  <a:pt x="49" y="7"/>
                </a:lnTo>
                <a:lnTo>
                  <a:pt x="47" y="7"/>
                </a:lnTo>
                <a:lnTo>
                  <a:pt x="46" y="6"/>
                </a:lnTo>
                <a:lnTo>
                  <a:pt x="44" y="6"/>
                </a:lnTo>
                <a:lnTo>
                  <a:pt x="44" y="4"/>
                </a:lnTo>
                <a:lnTo>
                  <a:pt x="43" y="4"/>
                </a:lnTo>
                <a:lnTo>
                  <a:pt x="41" y="3"/>
                </a:lnTo>
                <a:lnTo>
                  <a:pt x="40" y="3"/>
                </a:lnTo>
                <a:lnTo>
                  <a:pt x="39" y="2"/>
                </a:lnTo>
                <a:lnTo>
                  <a:pt x="37" y="2"/>
                </a:lnTo>
                <a:lnTo>
                  <a:pt x="36" y="2"/>
                </a:lnTo>
                <a:lnTo>
                  <a:pt x="34" y="2"/>
                </a:lnTo>
                <a:lnTo>
                  <a:pt x="33" y="0"/>
                </a:lnTo>
                <a:lnTo>
                  <a:pt x="31" y="0"/>
                </a:lnTo>
                <a:lnTo>
                  <a:pt x="3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5" name="Freeform 174"/>
          <p:cNvSpPr>
            <a:spLocks/>
          </p:cNvSpPr>
          <p:nvPr/>
        </p:nvSpPr>
        <p:spPr bwMode="auto">
          <a:xfrm>
            <a:off x="5422900" y="4997450"/>
            <a:ext cx="55562" cy="55563"/>
          </a:xfrm>
          <a:custGeom>
            <a:avLst/>
            <a:gdLst>
              <a:gd name="T0" fmla="*/ 2147483647 w 70"/>
              <a:gd name="T1" fmla="*/ 0 h 70"/>
              <a:gd name="T2" fmla="*/ 2147483647 w 70"/>
              <a:gd name="T3" fmla="*/ 2147483647 h 70"/>
              <a:gd name="T4" fmla="*/ 2147483647 w 70"/>
              <a:gd name="T5" fmla="*/ 2147483647 h 70"/>
              <a:gd name="T6" fmla="*/ 2147483647 w 70"/>
              <a:gd name="T7" fmla="*/ 2147483647 h 70"/>
              <a:gd name="T8" fmla="*/ 2147483647 w 70"/>
              <a:gd name="T9" fmla="*/ 2147483647 h 70"/>
              <a:gd name="T10" fmla="*/ 2147483647 w 70"/>
              <a:gd name="T11" fmla="*/ 2147483647 h 70"/>
              <a:gd name="T12" fmla="*/ 2147483647 w 70"/>
              <a:gd name="T13" fmla="*/ 2147483647 h 70"/>
              <a:gd name="T14" fmla="*/ 2147483647 w 70"/>
              <a:gd name="T15" fmla="*/ 2147483647 h 70"/>
              <a:gd name="T16" fmla="*/ 2147483647 w 70"/>
              <a:gd name="T17" fmla="*/ 2147483647 h 70"/>
              <a:gd name="T18" fmla="*/ 0 w 70"/>
              <a:gd name="T19" fmla="*/ 2147483647 h 70"/>
              <a:gd name="T20" fmla="*/ 0 w 70"/>
              <a:gd name="T21" fmla="*/ 2147483647 h 70"/>
              <a:gd name="T22" fmla="*/ 0 w 70"/>
              <a:gd name="T23" fmla="*/ 2147483647 h 70"/>
              <a:gd name="T24" fmla="*/ 2147483647 w 70"/>
              <a:gd name="T25" fmla="*/ 2147483647 h 70"/>
              <a:gd name="T26" fmla="*/ 2147483647 w 70"/>
              <a:gd name="T27" fmla="*/ 2147483647 h 70"/>
              <a:gd name="T28" fmla="*/ 2147483647 w 70"/>
              <a:gd name="T29" fmla="*/ 2147483647 h 70"/>
              <a:gd name="T30" fmla="*/ 2147483647 w 70"/>
              <a:gd name="T31" fmla="*/ 2147483647 h 70"/>
              <a:gd name="T32" fmla="*/ 2147483647 w 70"/>
              <a:gd name="T33" fmla="*/ 2147483647 h 70"/>
              <a:gd name="T34" fmla="*/ 2147483647 w 70"/>
              <a:gd name="T35" fmla="*/ 2147483647 h 70"/>
              <a:gd name="T36" fmla="*/ 2147483647 w 70"/>
              <a:gd name="T37" fmla="*/ 2147483647 h 70"/>
              <a:gd name="T38" fmla="*/ 2147483647 w 70"/>
              <a:gd name="T39" fmla="*/ 2147483647 h 70"/>
              <a:gd name="T40" fmla="*/ 2147483647 w 70"/>
              <a:gd name="T41" fmla="*/ 2147483647 h 70"/>
              <a:gd name="T42" fmla="*/ 2147483647 w 70"/>
              <a:gd name="T43" fmla="*/ 2147483647 h 70"/>
              <a:gd name="T44" fmla="*/ 2147483647 w 70"/>
              <a:gd name="T45" fmla="*/ 2147483647 h 70"/>
              <a:gd name="T46" fmla="*/ 2147483647 w 70"/>
              <a:gd name="T47" fmla="*/ 2147483647 h 70"/>
              <a:gd name="T48" fmla="*/ 2147483647 w 70"/>
              <a:gd name="T49" fmla="*/ 2147483647 h 70"/>
              <a:gd name="T50" fmla="*/ 2147483647 w 70"/>
              <a:gd name="T51" fmla="*/ 2147483647 h 70"/>
              <a:gd name="T52" fmla="*/ 2147483647 w 70"/>
              <a:gd name="T53" fmla="*/ 2147483647 h 70"/>
              <a:gd name="T54" fmla="*/ 2147483647 w 70"/>
              <a:gd name="T55" fmla="*/ 2147483647 h 70"/>
              <a:gd name="T56" fmla="*/ 2147483647 w 70"/>
              <a:gd name="T57" fmla="*/ 2147483647 h 70"/>
              <a:gd name="T58" fmla="*/ 2147483647 w 70"/>
              <a:gd name="T59" fmla="*/ 2147483647 h 70"/>
              <a:gd name="T60" fmla="*/ 2147483647 w 70"/>
              <a:gd name="T61" fmla="*/ 2147483647 h 70"/>
              <a:gd name="T62" fmla="*/ 2147483647 w 70"/>
              <a:gd name="T63" fmla="*/ 2147483647 h 70"/>
              <a:gd name="T64" fmla="*/ 2147483647 w 70"/>
              <a:gd name="T65" fmla="*/ 2147483647 h 70"/>
              <a:gd name="T66" fmla="*/ 2147483647 w 70"/>
              <a:gd name="T67" fmla="*/ 2147483647 h 70"/>
              <a:gd name="T68" fmla="*/ 2147483647 w 70"/>
              <a:gd name="T69" fmla="*/ 2147483647 h 70"/>
              <a:gd name="T70" fmla="*/ 2147483647 w 70"/>
              <a:gd name="T71" fmla="*/ 2147483647 h 70"/>
              <a:gd name="T72" fmla="*/ 2147483647 w 70"/>
              <a:gd name="T73" fmla="*/ 2147483647 h 70"/>
              <a:gd name="T74" fmla="*/ 2147483647 w 70"/>
              <a:gd name="T75" fmla="*/ 2147483647 h 70"/>
              <a:gd name="T76" fmla="*/ 2147483647 w 70"/>
              <a:gd name="T77" fmla="*/ 2147483647 h 70"/>
              <a:gd name="T78" fmla="*/ 2147483647 w 70"/>
              <a:gd name="T79" fmla="*/ 2147483647 h 70"/>
              <a:gd name="T80" fmla="*/ 2147483647 w 70"/>
              <a:gd name="T81" fmla="*/ 2147483647 h 70"/>
              <a:gd name="T82" fmla="*/ 2147483647 w 70"/>
              <a:gd name="T83" fmla="*/ 2147483647 h 70"/>
              <a:gd name="T84" fmla="*/ 2147483647 w 70"/>
              <a:gd name="T85" fmla="*/ 0 h 70"/>
              <a:gd name="T86" fmla="*/ 2147483647 w 70"/>
              <a:gd name="T87" fmla="*/ 0 h 7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70"/>
              <a:gd name="T133" fmla="*/ 0 h 70"/>
              <a:gd name="T134" fmla="*/ 70 w 70"/>
              <a:gd name="T135" fmla="*/ 70 h 7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70" h="70">
                <a:moveTo>
                  <a:pt x="34" y="0"/>
                </a:moveTo>
                <a:lnTo>
                  <a:pt x="33" y="0"/>
                </a:lnTo>
                <a:lnTo>
                  <a:pt x="31" y="0"/>
                </a:lnTo>
                <a:lnTo>
                  <a:pt x="30" y="0"/>
                </a:lnTo>
                <a:lnTo>
                  <a:pt x="28" y="1"/>
                </a:lnTo>
                <a:lnTo>
                  <a:pt x="25" y="1"/>
                </a:lnTo>
                <a:lnTo>
                  <a:pt x="24" y="1"/>
                </a:lnTo>
                <a:lnTo>
                  <a:pt x="23" y="3"/>
                </a:lnTo>
                <a:lnTo>
                  <a:pt x="21" y="3"/>
                </a:lnTo>
                <a:lnTo>
                  <a:pt x="20" y="3"/>
                </a:lnTo>
                <a:lnTo>
                  <a:pt x="18" y="4"/>
                </a:lnTo>
                <a:lnTo>
                  <a:pt x="17" y="6"/>
                </a:lnTo>
                <a:lnTo>
                  <a:pt x="15" y="6"/>
                </a:lnTo>
                <a:lnTo>
                  <a:pt x="14" y="7"/>
                </a:lnTo>
                <a:lnTo>
                  <a:pt x="12" y="9"/>
                </a:lnTo>
                <a:lnTo>
                  <a:pt x="11" y="9"/>
                </a:lnTo>
                <a:lnTo>
                  <a:pt x="10" y="10"/>
                </a:lnTo>
                <a:lnTo>
                  <a:pt x="8" y="11"/>
                </a:lnTo>
                <a:lnTo>
                  <a:pt x="8" y="13"/>
                </a:lnTo>
                <a:lnTo>
                  <a:pt x="7" y="14"/>
                </a:lnTo>
                <a:lnTo>
                  <a:pt x="5" y="16"/>
                </a:lnTo>
                <a:lnTo>
                  <a:pt x="5" y="17"/>
                </a:lnTo>
                <a:lnTo>
                  <a:pt x="4" y="19"/>
                </a:lnTo>
                <a:lnTo>
                  <a:pt x="2" y="20"/>
                </a:lnTo>
                <a:lnTo>
                  <a:pt x="2" y="21"/>
                </a:lnTo>
                <a:lnTo>
                  <a:pt x="2" y="23"/>
                </a:lnTo>
                <a:lnTo>
                  <a:pt x="1" y="24"/>
                </a:lnTo>
                <a:lnTo>
                  <a:pt x="1" y="26"/>
                </a:lnTo>
                <a:lnTo>
                  <a:pt x="1" y="29"/>
                </a:lnTo>
                <a:lnTo>
                  <a:pt x="0" y="30"/>
                </a:lnTo>
                <a:lnTo>
                  <a:pt x="0" y="32"/>
                </a:lnTo>
                <a:lnTo>
                  <a:pt x="0" y="33"/>
                </a:lnTo>
                <a:lnTo>
                  <a:pt x="0" y="34"/>
                </a:lnTo>
                <a:lnTo>
                  <a:pt x="0" y="37"/>
                </a:lnTo>
                <a:lnTo>
                  <a:pt x="0" y="39"/>
                </a:lnTo>
                <a:lnTo>
                  <a:pt x="0" y="40"/>
                </a:lnTo>
                <a:lnTo>
                  <a:pt x="1" y="42"/>
                </a:lnTo>
                <a:lnTo>
                  <a:pt x="1" y="44"/>
                </a:lnTo>
                <a:lnTo>
                  <a:pt x="1" y="46"/>
                </a:lnTo>
                <a:lnTo>
                  <a:pt x="2" y="47"/>
                </a:lnTo>
                <a:lnTo>
                  <a:pt x="2" y="49"/>
                </a:lnTo>
                <a:lnTo>
                  <a:pt x="2" y="50"/>
                </a:lnTo>
                <a:lnTo>
                  <a:pt x="4" y="52"/>
                </a:lnTo>
                <a:lnTo>
                  <a:pt x="5" y="53"/>
                </a:lnTo>
                <a:lnTo>
                  <a:pt x="5" y="55"/>
                </a:lnTo>
                <a:lnTo>
                  <a:pt x="7" y="56"/>
                </a:lnTo>
                <a:lnTo>
                  <a:pt x="8" y="57"/>
                </a:lnTo>
                <a:lnTo>
                  <a:pt x="8" y="59"/>
                </a:lnTo>
                <a:lnTo>
                  <a:pt x="10" y="60"/>
                </a:lnTo>
                <a:lnTo>
                  <a:pt x="11" y="60"/>
                </a:lnTo>
                <a:lnTo>
                  <a:pt x="12" y="62"/>
                </a:lnTo>
                <a:lnTo>
                  <a:pt x="14" y="63"/>
                </a:lnTo>
                <a:lnTo>
                  <a:pt x="15" y="65"/>
                </a:lnTo>
                <a:lnTo>
                  <a:pt x="17" y="65"/>
                </a:lnTo>
                <a:lnTo>
                  <a:pt x="18" y="66"/>
                </a:lnTo>
                <a:lnTo>
                  <a:pt x="20" y="66"/>
                </a:lnTo>
                <a:lnTo>
                  <a:pt x="21" y="67"/>
                </a:lnTo>
                <a:lnTo>
                  <a:pt x="23" y="67"/>
                </a:lnTo>
                <a:lnTo>
                  <a:pt x="24" y="69"/>
                </a:lnTo>
                <a:lnTo>
                  <a:pt x="25" y="69"/>
                </a:lnTo>
                <a:lnTo>
                  <a:pt x="28" y="69"/>
                </a:lnTo>
                <a:lnTo>
                  <a:pt x="30" y="70"/>
                </a:lnTo>
                <a:lnTo>
                  <a:pt x="31" y="70"/>
                </a:lnTo>
                <a:lnTo>
                  <a:pt x="33" y="70"/>
                </a:lnTo>
                <a:lnTo>
                  <a:pt x="34" y="70"/>
                </a:lnTo>
                <a:lnTo>
                  <a:pt x="37" y="70"/>
                </a:lnTo>
                <a:lnTo>
                  <a:pt x="38" y="70"/>
                </a:lnTo>
                <a:lnTo>
                  <a:pt x="40" y="70"/>
                </a:lnTo>
                <a:lnTo>
                  <a:pt x="41" y="69"/>
                </a:lnTo>
                <a:lnTo>
                  <a:pt x="44" y="69"/>
                </a:lnTo>
                <a:lnTo>
                  <a:pt x="46" y="69"/>
                </a:lnTo>
                <a:lnTo>
                  <a:pt x="47" y="67"/>
                </a:lnTo>
                <a:lnTo>
                  <a:pt x="48" y="67"/>
                </a:lnTo>
                <a:lnTo>
                  <a:pt x="50" y="66"/>
                </a:lnTo>
                <a:lnTo>
                  <a:pt x="51" y="66"/>
                </a:lnTo>
                <a:lnTo>
                  <a:pt x="53" y="65"/>
                </a:lnTo>
                <a:lnTo>
                  <a:pt x="54" y="65"/>
                </a:lnTo>
                <a:lnTo>
                  <a:pt x="56" y="63"/>
                </a:lnTo>
                <a:lnTo>
                  <a:pt x="57" y="62"/>
                </a:lnTo>
                <a:lnTo>
                  <a:pt x="58" y="60"/>
                </a:lnTo>
                <a:lnTo>
                  <a:pt x="60" y="60"/>
                </a:lnTo>
                <a:lnTo>
                  <a:pt x="61" y="59"/>
                </a:lnTo>
                <a:lnTo>
                  <a:pt x="61" y="57"/>
                </a:lnTo>
                <a:lnTo>
                  <a:pt x="63" y="56"/>
                </a:lnTo>
                <a:lnTo>
                  <a:pt x="64" y="55"/>
                </a:lnTo>
                <a:lnTo>
                  <a:pt x="64" y="53"/>
                </a:lnTo>
                <a:lnTo>
                  <a:pt x="66" y="52"/>
                </a:lnTo>
                <a:lnTo>
                  <a:pt x="66" y="50"/>
                </a:lnTo>
                <a:lnTo>
                  <a:pt x="67" y="49"/>
                </a:lnTo>
                <a:lnTo>
                  <a:pt x="67" y="47"/>
                </a:lnTo>
                <a:lnTo>
                  <a:pt x="69" y="46"/>
                </a:lnTo>
                <a:lnTo>
                  <a:pt x="69" y="44"/>
                </a:lnTo>
                <a:lnTo>
                  <a:pt x="69" y="42"/>
                </a:lnTo>
                <a:lnTo>
                  <a:pt x="70" y="40"/>
                </a:lnTo>
                <a:lnTo>
                  <a:pt x="70" y="39"/>
                </a:lnTo>
                <a:lnTo>
                  <a:pt x="70" y="37"/>
                </a:lnTo>
                <a:lnTo>
                  <a:pt x="70" y="34"/>
                </a:lnTo>
                <a:lnTo>
                  <a:pt x="70" y="33"/>
                </a:lnTo>
                <a:lnTo>
                  <a:pt x="70" y="32"/>
                </a:lnTo>
                <a:lnTo>
                  <a:pt x="70" y="30"/>
                </a:lnTo>
                <a:lnTo>
                  <a:pt x="69" y="29"/>
                </a:lnTo>
                <a:lnTo>
                  <a:pt x="69" y="26"/>
                </a:lnTo>
                <a:lnTo>
                  <a:pt x="69" y="24"/>
                </a:lnTo>
                <a:lnTo>
                  <a:pt x="67" y="23"/>
                </a:lnTo>
                <a:lnTo>
                  <a:pt x="67" y="21"/>
                </a:lnTo>
                <a:lnTo>
                  <a:pt x="66" y="20"/>
                </a:lnTo>
                <a:lnTo>
                  <a:pt x="66" y="19"/>
                </a:lnTo>
                <a:lnTo>
                  <a:pt x="64" y="17"/>
                </a:lnTo>
                <a:lnTo>
                  <a:pt x="64" y="16"/>
                </a:lnTo>
                <a:lnTo>
                  <a:pt x="63" y="14"/>
                </a:lnTo>
                <a:lnTo>
                  <a:pt x="61" y="13"/>
                </a:lnTo>
                <a:lnTo>
                  <a:pt x="61" y="11"/>
                </a:lnTo>
                <a:lnTo>
                  <a:pt x="60" y="10"/>
                </a:lnTo>
                <a:lnTo>
                  <a:pt x="58" y="9"/>
                </a:lnTo>
                <a:lnTo>
                  <a:pt x="57" y="9"/>
                </a:lnTo>
                <a:lnTo>
                  <a:pt x="56" y="7"/>
                </a:lnTo>
                <a:lnTo>
                  <a:pt x="54" y="6"/>
                </a:lnTo>
                <a:lnTo>
                  <a:pt x="53" y="6"/>
                </a:lnTo>
                <a:lnTo>
                  <a:pt x="51" y="4"/>
                </a:lnTo>
                <a:lnTo>
                  <a:pt x="50" y="3"/>
                </a:lnTo>
                <a:lnTo>
                  <a:pt x="48" y="3"/>
                </a:lnTo>
                <a:lnTo>
                  <a:pt x="47" y="3"/>
                </a:lnTo>
                <a:lnTo>
                  <a:pt x="46" y="1"/>
                </a:lnTo>
                <a:lnTo>
                  <a:pt x="44" y="1"/>
                </a:lnTo>
                <a:lnTo>
                  <a:pt x="41" y="1"/>
                </a:lnTo>
                <a:lnTo>
                  <a:pt x="40" y="0"/>
                </a:lnTo>
                <a:lnTo>
                  <a:pt x="38" y="0"/>
                </a:lnTo>
                <a:lnTo>
                  <a:pt x="37" y="0"/>
                </a:lnTo>
                <a:lnTo>
                  <a:pt x="34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6" name="Rectangle 178"/>
          <p:cNvSpPr>
            <a:spLocks noChangeArrowheads="1"/>
          </p:cNvSpPr>
          <p:nvPr/>
        </p:nvSpPr>
        <p:spPr bwMode="auto">
          <a:xfrm>
            <a:off x="7378700" y="4600575"/>
            <a:ext cx="123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1517" name="Rectangle 179"/>
          <p:cNvSpPr>
            <a:spLocks noChangeArrowheads="1"/>
          </p:cNvSpPr>
          <p:nvPr/>
        </p:nvSpPr>
        <p:spPr bwMode="auto">
          <a:xfrm>
            <a:off x="4495800" y="4608513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1518" name="Line 180"/>
          <p:cNvSpPr>
            <a:spLocks noChangeShapeType="1"/>
          </p:cNvSpPr>
          <p:nvPr/>
        </p:nvSpPr>
        <p:spPr bwMode="auto">
          <a:xfrm>
            <a:off x="4819650" y="5033963"/>
            <a:ext cx="10048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9" name="Line 181"/>
          <p:cNvSpPr>
            <a:spLocks noChangeShapeType="1"/>
          </p:cNvSpPr>
          <p:nvPr/>
        </p:nvSpPr>
        <p:spPr bwMode="auto">
          <a:xfrm flipH="1">
            <a:off x="4819650" y="4759325"/>
            <a:ext cx="10048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0" name="Freeform 182"/>
          <p:cNvSpPr>
            <a:spLocks/>
          </p:cNvSpPr>
          <p:nvPr/>
        </p:nvSpPr>
        <p:spPr bwMode="auto">
          <a:xfrm>
            <a:off x="5792787" y="5434013"/>
            <a:ext cx="681038" cy="269875"/>
          </a:xfrm>
          <a:custGeom>
            <a:avLst/>
            <a:gdLst>
              <a:gd name="T0" fmla="*/ 2147483647 w 858"/>
              <a:gd name="T1" fmla="*/ 0 h 341"/>
              <a:gd name="T2" fmla="*/ 2147483647 w 858"/>
              <a:gd name="T3" fmla="*/ 0 h 341"/>
              <a:gd name="T4" fmla="*/ 2147483647 w 858"/>
              <a:gd name="T5" fmla="*/ 0 h 341"/>
              <a:gd name="T6" fmla="*/ 2147483647 w 858"/>
              <a:gd name="T7" fmla="*/ 2147483647 h 341"/>
              <a:gd name="T8" fmla="*/ 2147483647 w 858"/>
              <a:gd name="T9" fmla="*/ 2147483647 h 341"/>
              <a:gd name="T10" fmla="*/ 2147483647 w 858"/>
              <a:gd name="T11" fmla="*/ 2147483647 h 341"/>
              <a:gd name="T12" fmla="*/ 2147483647 w 858"/>
              <a:gd name="T13" fmla="*/ 2147483647 h 341"/>
              <a:gd name="T14" fmla="*/ 2147483647 w 858"/>
              <a:gd name="T15" fmla="*/ 2147483647 h 341"/>
              <a:gd name="T16" fmla="*/ 2147483647 w 858"/>
              <a:gd name="T17" fmla="*/ 2147483647 h 341"/>
              <a:gd name="T18" fmla="*/ 2147483647 w 858"/>
              <a:gd name="T19" fmla="*/ 2147483647 h 341"/>
              <a:gd name="T20" fmla="*/ 2147483647 w 858"/>
              <a:gd name="T21" fmla="*/ 2147483647 h 341"/>
              <a:gd name="T22" fmla="*/ 2147483647 w 858"/>
              <a:gd name="T23" fmla="*/ 2147483647 h 341"/>
              <a:gd name="T24" fmla="*/ 2147483647 w 858"/>
              <a:gd name="T25" fmla="*/ 2147483647 h 341"/>
              <a:gd name="T26" fmla="*/ 2147483647 w 858"/>
              <a:gd name="T27" fmla="*/ 2147483647 h 341"/>
              <a:gd name="T28" fmla="*/ 2147483647 w 858"/>
              <a:gd name="T29" fmla="*/ 2147483647 h 341"/>
              <a:gd name="T30" fmla="*/ 2147483647 w 858"/>
              <a:gd name="T31" fmla="*/ 2147483647 h 341"/>
              <a:gd name="T32" fmla="*/ 2147483647 w 858"/>
              <a:gd name="T33" fmla="*/ 2147483647 h 341"/>
              <a:gd name="T34" fmla="*/ 2147483647 w 858"/>
              <a:gd name="T35" fmla="*/ 2147483647 h 341"/>
              <a:gd name="T36" fmla="*/ 2147483647 w 858"/>
              <a:gd name="T37" fmla="*/ 2147483647 h 341"/>
              <a:gd name="T38" fmla="*/ 2147483647 w 858"/>
              <a:gd name="T39" fmla="*/ 2147483647 h 341"/>
              <a:gd name="T40" fmla="*/ 2147483647 w 858"/>
              <a:gd name="T41" fmla="*/ 2147483647 h 341"/>
              <a:gd name="T42" fmla="*/ 2147483647 w 858"/>
              <a:gd name="T43" fmla="*/ 2147483647 h 341"/>
              <a:gd name="T44" fmla="*/ 2147483647 w 858"/>
              <a:gd name="T45" fmla="*/ 2147483647 h 341"/>
              <a:gd name="T46" fmla="*/ 2147483647 w 858"/>
              <a:gd name="T47" fmla="*/ 2147483647 h 341"/>
              <a:gd name="T48" fmla="*/ 2147483647 w 858"/>
              <a:gd name="T49" fmla="*/ 2147483647 h 341"/>
              <a:gd name="T50" fmla="*/ 2147483647 w 858"/>
              <a:gd name="T51" fmla="*/ 2147483647 h 341"/>
              <a:gd name="T52" fmla="*/ 2147483647 w 858"/>
              <a:gd name="T53" fmla="*/ 2147483647 h 341"/>
              <a:gd name="T54" fmla="*/ 2147483647 w 858"/>
              <a:gd name="T55" fmla="*/ 2147483647 h 341"/>
              <a:gd name="T56" fmla="*/ 2147483647 w 858"/>
              <a:gd name="T57" fmla="*/ 2147483647 h 341"/>
              <a:gd name="T58" fmla="*/ 2147483647 w 858"/>
              <a:gd name="T59" fmla="*/ 2147483647 h 341"/>
              <a:gd name="T60" fmla="*/ 2147483647 w 858"/>
              <a:gd name="T61" fmla="*/ 2147483647 h 341"/>
              <a:gd name="T62" fmla="*/ 2147483647 w 858"/>
              <a:gd name="T63" fmla="*/ 2147483647 h 341"/>
              <a:gd name="T64" fmla="*/ 2147483647 w 858"/>
              <a:gd name="T65" fmla="*/ 2147483647 h 341"/>
              <a:gd name="T66" fmla="*/ 2147483647 w 858"/>
              <a:gd name="T67" fmla="*/ 2147483647 h 341"/>
              <a:gd name="T68" fmla="*/ 2147483647 w 858"/>
              <a:gd name="T69" fmla="*/ 2147483647 h 341"/>
              <a:gd name="T70" fmla="*/ 2147483647 w 858"/>
              <a:gd name="T71" fmla="*/ 2147483647 h 341"/>
              <a:gd name="T72" fmla="*/ 2147483647 w 858"/>
              <a:gd name="T73" fmla="*/ 2147483647 h 341"/>
              <a:gd name="T74" fmla="*/ 2147483647 w 858"/>
              <a:gd name="T75" fmla="*/ 2147483647 h 341"/>
              <a:gd name="T76" fmla="*/ 2147483647 w 858"/>
              <a:gd name="T77" fmla="*/ 2147483647 h 341"/>
              <a:gd name="T78" fmla="*/ 2147483647 w 858"/>
              <a:gd name="T79" fmla="*/ 2147483647 h 341"/>
              <a:gd name="T80" fmla="*/ 2147483647 w 858"/>
              <a:gd name="T81" fmla="*/ 2147483647 h 341"/>
              <a:gd name="T82" fmla="*/ 2147483647 w 858"/>
              <a:gd name="T83" fmla="*/ 2147483647 h 341"/>
              <a:gd name="T84" fmla="*/ 2147483647 w 858"/>
              <a:gd name="T85" fmla="*/ 2147483647 h 341"/>
              <a:gd name="T86" fmla="*/ 2147483647 w 858"/>
              <a:gd name="T87" fmla="*/ 2147483647 h 341"/>
              <a:gd name="T88" fmla="*/ 2147483647 w 858"/>
              <a:gd name="T89" fmla="*/ 2147483647 h 341"/>
              <a:gd name="T90" fmla="*/ 2147483647 w 858"/>
              <a:gd name="T91" fmla="*/ 2147483647 h 341"/>
              <a:gd name="T92" fmla="*/ 2147483647 w 858"/>
              <a:gd name="T93" fmla="*/ 2147483647 h 341"/>
              <a:gd name="T94" fmla="*/ 2147483647 w 858"/>
              <a:gd name="T95" fmla="*/ 2147483647 h 341"/>
              <a:gd name="T96" fmla="*/ 2147483647 w 858"/>
              <a:gd name="T97" fmla="*/ 2147483647 h 341"/>
              <a:gd name="T98" fmla="*/ 2147483647 w 858"/>
              <a:gd name="T99" fmla="*/ 2147483647 h 341"/>
              <a:gd name="T100" fmla="*/ 2147483647 w 858"/>
              <a:gd name="T101" fmla="*/ 2147483647 h 341"/>
              <a:gd name="T102" fmla="*/ 2147483647 w 858"/>
              <a:gd name="T103" fmla="*/ 2147483647 h 341"/>
              <a:gd name="T104" fmla="*/ 2147483647 w 858"/>
              <a:gd name="T105" fmla="*/ 2147483647 h 341"/>
              <a:gd name="T106" fmla="*/ 2147483647 w 858"/>
              <a:gd name="T107" fmla="*/ 2147483647 h 341"/>
              <a:gd name="T108" fmla="*/ 2147483647 w 858"/>
              <a:gd name="T109" fmla="*/ 2147483647 h 341"/>
              <a:gd name="T110" fmla="*/ 2147483647 w 858"/>
              <a:gd name="T111" fmla="*/ 2147483647 h 341"/>
              <a:gd name="T112" fmla="*/ 2147483647 w 858"/>
              <a:gd name="T113" fmla="*/ 2147483647 h 341"/>
              <a:gd name="T114" fmla="*/ 2147483647 w 858"/>
              <a:gd name="T115" fmla="*/ 2147483647 h 341"/>
              <a:gd name="T116" fmla="*/ 2147483647 w 858"/>
              <a:gd name="T117" fmla="*/ 2147483647 h 341"/>
              <a:gd name="T118" fmla="*/ 2147483647 w 858"/>
              <a:gd name="T119" fmla="*/ 2147483647 h 341"/>
              <a:gd name="T120" fmla="*/ 2147483647 w 858"/>
              <a:gd name="T121" fmla="*/ 2147483647 h 34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858"/>
              <a:gd name="T184" fmla="*/ 0 h 341"/>
              <a:gd name="T185" fmla="*/ 858 w 858"/>
              <a:gd name="T186" fmla="*/ 341 h 34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858" h="341">
                <a:moveTo>
                  <a:pt x="0" y="0"/>
                </a:moveTo>
                <a:lnTo>
                  <a:pt x="33" y="0"/>
                </a:lnTo>
                <a:lnTo>
                  <a:pt x="63" y="0"/>
                </a:lnTo>
                <a:lnTo>
                  <a:pt x="92" y="0"/>
                </a:lnTo>
                <a:lnTo>
                  <a:pt x="119" y="0"/>
                </a:lnTo>
                <a:lnTo>
                  <a:pt x="143" y="0"/>
                </a:lnTo>
                <a:lnTo>
                  <a:pt x="166" y="0"/>
                </a:lnTo>
                <a:lnTo>
                  <a:pt x="188" y="0"/>
                </a:lnTo>
                <a:lnTo>
                  <a:pt x="208" y="0"/>
                </a:lnTo>
                <a:lnTo>
                  <a:pt x="227" y="0"/>
                </a:lnTo>
                <a:lnTo>
                  <a:pt x="244" y="0"/>
                </a:lnTo>
                <a:lnTo>
                  <a:pt x="260" y="0"/>
                </a:lnTo>
                <a:lnTo>
                  <a:pt x="274" y="0"/>
                </a:lnTo>
                <a:lnTo>
                  <a:pt x="287" y="0"/>
                </a:lnTo>
                <a:lnTo>
                  <a:pt x="299" y="0"/>
                </a:lnTo>
                <a:lnTo>
                  <a:pt x="309" y="0"/>
                </a:lnTo>
                <a:lnTo>
                  <a:pt x="319" y="0"/>
                </a:lnTo>
                <a:lnTo>
                  <a:pt x="327" y="0"/>
                </a:lnTo>
                <a:lnTo>
                  <a:pt x="335" y="0"/>
                </a:lnTo>
                <a:lnTo>
                  <a:pt x="342" y="0"/>
                </a:lnTo>
                <a:lnTo>
                  <a:pt x="348" y="0"/>
                </a:lnTo>
                <a:lnTo>
                  <a:pt x="353" y="0"/>
                </a:lnTo>
                <a:lnTo>
                  <a:pt x="358" y="0"/>
                </a:lnTo>
                <a:lnTo>
                  <a:pt x="362" y="0"/>
                </a:lnTo>
                <a:lnTo>
                  <a:pt x="366" y="0"/>
                </a:lnTo>
                <a:lnTo>
                  <a:pt x="369" y="0"/>
                </a:lnTo>
                <a:lnTo>
                  <a:pt x="372" y="0"/>
                </a:lnTo>
                <a:lnTo>
                  <a:pt x="375" y="2"/>
                </a:lnTo>
                <a:lnTo>
                  <a:pt x="378" y="2"/>
                </a:lnTo>
                <a:lnTo>
                  <a:pt x="379" y="2"/>
                </a:lnTo>
                <a:lnTo>
                  <a:pt x="382" y="2"/>
                </a:lnTo>
                <a:lnTo>
                  <a:pt x="383" y="2"/>
                </a:lnTo>
                <a:lnTo>
                  <a:pt x="386" y="2"/>
                </a:lnTo>
                <a:lnTo>
                  <a:pt x="389" y="2"/>
                </a:lnTo>
                <a:lnTo>
                  <a:pt x="391" y="2"/>
                </a:lnTo>
                <a:lnTo>
                  <a:pt x="394" y="2"/>
                </a:lnTo>
                <a:lnTo>
                  <a:pt x="395" y="2"/>
                </a:lnTo>
                <a:lnTo>
                  <a:pt x="396" y="3"/>
                </a:lnTo>
                <a:lnTo>
                  <a:pt x="399" y="3"/>
                </a:lnTo>
                <a:lnTo>
                  <a:pt x="401" y="3"/>
                </a:lnTo>
                <a:lnTo>
                  <a:pt x="402" y="3"/>
                </a:lnTo>
                <a:lnTo>
                  <a:pt x="404" y="3"/>
                </a:lnTo>
                <a:lnTo>
                  <a:pt x="405" y="3"/>
                </a:lnTo>
                <a:lnTo>
                  <a:pt x="406" y="3"/>
                </a:lnTo>
                <a:lnTo>
                  <a:pt x="408" y="3"/>
                </a:lnTo>
                <a:lnTo>
                  <a:pt x="409" y="3"/>
                </a:lnTo>
                <a:lnTo>
                  <a:pt x="411" y="3"/>
                </a:lnTo>
                <a:lnTo>
                  <a:pt x="412" y="3"/>
                </a:lnTo>
                <a:lnTo>
                  <a:pt x="414" y="5"/>
                </a:lnTo>
                <a:lnTo>
                  <a:pt x="415" y="5"/>
                </a:lnTo>
                <a:lnTo>
                  <a:pt x="417" y="5"/>
                </a:lnTo>
                <a:lnTo>
                  <a:pt x="418" y="5"/>
                </a:lnTo>
                <a:lnTo>
                  <a:pt x="419" y="5"/>
                </a:lnTo>
                <a:lnTo>
                  <a:pt x="421" y="5"/>
                </a:lnTo>
                <a:lnTo>
                  <a:pt x="422" y="5"/>
                </a:lnTo>
                <a:lnTo>
                  <a:pt x="424" y="5"/>
                </a:lnTo>
                <a:lnTo>
                  <a:pt x="425" y="6"/>
                </a:lnTo>
                <a:lnTo>
                  <a:pt x="428" y="6"/>
                </a:lnTo>
                <a:lnTo>
                  <a:pt x="429" y="6"/>
                </a:lnTo>
                <a:lnTo>
                  <a:pt x="431" y="6"/>
                </a:lnTo>
                <a:lnTo>
                  <a:pt x="434" y="6"/>
                </a:lnTo>
                <a:lnTo>
                  <a:pt x="435" y="8"/>
                </a:lnTo>
                <a:lnTo>
                  <a:pt x="438" y="8"/>
                </a:lnTo>
                <a:lnTo>
                  <a:pt x="440" y="8"/>
                </a:lnTo>
                <a:lnTo>
                  <a:pt x="442" y="8"/>
                </a:lnTo>
                <a:lnTo>
                  <a:pt x="444" y="8"/>
                </a:lnTo>
                <a:lnTo>
                  <a:pt x="445" y="9"/>
                </a:lnTo>
                <a:lnTo>
                  <a:pt x="448" y="9"/>
                </a:lnTo>
                <a:lnTo>
                  <a:pt x="450" y="9"/>
                </a:lnTo>
                <a:lnTo>
                  <a:pt x="451" y="9"/>
                </a:lnTo>
                <a:lnTo>
                  <a:pt x="452" y="9"/>
                </a:lnTo>
                <a:lnTo>
                  <a:pt x="454" y="9"/>
                </a:lnTo>
                <a:lnTo>
                  <a:pt x="455" y="10"/>
                </a:lnTo>
                <a:lnTo>
                  <a:pt x="457" y="10"/>
                </a:lnTo>
                <a:lnTo>
                  <a:pt x="458" y="10"/>
                </a:lnTo>
                <a:lnTo>
                  <a:pt x="460" y="10"/>
                </a:lnTo>
                <a:lnTo>
                  <a:pt x="461" y="10"/>
                </a:lnTo>
                <a:lnTo>
                  <a:pt x="463" y="12"/>
                </a:lnTo>
                <a:lnTo>
                  <a:pt x="464" y="12"/>
                </a:lnTo>
                <a:lnTo>
                  <a:pt x="465" y="12"/>
                </a:lnTo>
                <a:lnTo>
                  <a:pt x="467" y="12"/>
                </a:lnTo>
                <a:lnTo>
                  <a:pt x="468" y="13"/>
                </a:lnTo>
                <a:lnTo>
                  <a:pt x="470" y="13"/>
                </a:lnTo>
                <a:lnTo>
                  <a:pt x="471" y="13"/>
                </a:lnTo>
                <a:lnTo>
                  <a:pt x="473" y="15"/>
                </a:lnTo>
                <a:lnTo>
                  <a:pt x="474" y="15"/>
                </a:lnTo>
                <a:lnTo>
                  <a:pt x="475" y="15"/>
                </a:lnTo>
                <a:lnTo>
                  <a:pt x="478" y="16"/>
                </a:lnTo>
                <a:lnTo>
                  <a:pt x="480" y="16"/>
                </a:lnTo>
                <a:lnTo>
                  <a:pt x="481" y="18"/>
                </a:lnTo>
                <a:lnTo>
                  <a:pt x="484" y="18"/>
                </a:lnTo>
                <a:lnTo>
                  <a:pt x="487" y="19"/>
                </a:lnTo>
                <a:lnTo>
                  <a:pt x="488" y="19"/>
                </a:lnTo>
                <a:lnTo>
                  <a:pt x="491" y="20"/>
                </a:lnTo>
                <a:lnTo>
                  <a:pt x="494" y="20"/>
                </a:lnTo>
                <a:lnTo>
                  <a:pt x="497" y="22"/>
                </a:lnTo>
                <a:lnTo>
                  <a:pt x="498" y="22"/>
                </a:lnTo>
                <a:lnTo>
                  <a:pt x="501" y="23"/>
                </a:lnTo>
                <a:lnTo>
                  <a:pt x="503" y="23"/>
                </a:lnTo>
                <a:lnTo>
                  <a:pt x="504" y="25"/>
                </a:lnTo>
                <a:lnTo>
                  <a:pt x="507" y="25"/>
                </a:lnTo>
                <a:lnTo>
                  <a:pt x="509" y="25"/>
                </a:lnTo>
                <a:lnTo>
                  <a:pt x="510" y="26"/>
                </a:lnTo>
                <a:lnTo>
                  <a:pt x="511" y="26"/>
                </a:lnTo>
                <a:lnTo>
                  <a:pt x="513" y="26"/>
                </a:lnTo>
                <a:lnTo>
                  <a:pt x="514" y="28"/>
                </a:lnTo>
                <a:lnTo>
                  <a:pt x="516" y="28"/>
                </a:lnTo>
                <a:lnTo>
                  <a:pt x="517" y="28"/>
                </a:lnTo>
                <a:lnTo>
                  <a:pt x="519" y="29"/>
                </a:lnTo>
                <a:lnTo>
                  <a:pt x="520" y="29"/>
                </a:lnTo>
                <a:lnTo>
                  <a:pt x="521" y="30"/>
                </a:lnTo>
                <a:lnTo>
                  <a:pt x="523" y="30"/>
                </a:lnTo>
                <a:lnTo>
                  <a:pt x="524" y="32"/>
                </a:lnTo>
                <a:lnTo>
                  <a:pt x="526" y="32"/>
                </a:lnTo>
                <a:lnTo>
                  <a:pt x="527" y="33"/>
                </a:lnTo>
                <a:lnTo>
                  <a:pt x="529" y="33"/>
                </a:lnTo>
                <a:lnTo>
                  <a:pt x="530" y="33"/>
                </a:lnTo>
                <a:lnTo>
                  <a:pt x="532" y="35"/>
                </a:lnTo>
                <a:lnTo>
                  <a:pt x="533" y="36"/>
                </a:lnTo>
                <a:lnTo>
                  <a:pt x="536" y="36"/>
                </a:lnTo>
                <a:lnTo>
                  <a:pt x="537" y="38"/>
                </a:lnTo>
                <a:lnTo>
                  <a:pt x="539" y="38"/>
                </a:lnTo>
                <a:lnTo>
                  <a:pt x="542" y="39"/>
                </a:lnTo>
                <a:lnTo>
                  <a:pt x="543" y="41"/>
                </a:lnTo>
                <a:lnTo>
                  <a:pt x="546" y="42"/>
                </a:lnTo>
                <a:lnTo>
                  <a:pt x="547" y="42"/>
                </a:lnTo>
                <a:lnTo>
                  <a:pt x="550" y="43"/>
                </a:lnTo>
                <a:lnTo>
                  <a:pt x="552" y="45"/>
                </a:lnTo>
                <a:lnTo>
                  <a:pt x="553" y="45"/>
                </a:lnTo>
                <a:lnTo>
                  <a:pt x="556" y="46"/>
                </a:lnTo>
                <a:lnTo>
                  <a:pt x="557" y="48"/>
                </a:lnTo>
                <a:lnTo>
                  <a:pt x="559" y="48"/>
                </a:lnTo>
                <a:lnTo>
                  <a:pt x="560" y="49"/>
                </a:lnTo>
                <a:lnTo>
                  <a:pt x="562" y="49"/>
                </a:lnTo>
                <a:lnTo>
                  <a:pt x="563" y="51"/>
                </a:lnTo>
                <a:lnTo>
                  <a:pt x="565" y="51"/>
                </a:lnTo>
                <a:lnTo>
                  <a:pt x="566" y="52"/>
                </a:lnTo>
                <a:lnTo>
                  <a:pt x="567" y="52"/>
                </a:lnTo>
                <a:lnTo>
                  <a:pt x="569" y="53"/>
                </a:lnTo>
                <a:lnTo>
                  <a:pt x="570" y="53"/>
                </a:lnTo>
                <a:lnTo>
                  <a:pt x="572" y="55"/>
                </a:lnTo>
                <a:lnTo>
                  <a:pt x="573" y="55"/>
                </a:lnTo>
                <a:lnTo>
                  <a:pt x="575" y="56"/>
                </a:lnTo>
                <a:lnTo>
                  <a:pt x="576" y="56"/>
                </a:lnTo>
                <a:lnTo>
                  <a:pt x="578" y="58"/>
                </a:lnTo>
                <a:lnTo>
                  <a:pt x="579" y="59"/>
                </a:lnTo>
                <a:lnTo>
                  <a:pt x="580" y="59"/>
                </a:lnTo>
                <a:lnTo>
                  <a:pt x="582" y="61"/>
                </a:lnTo>
                <a:lnTo>
                  <a:pt x="583" y="61"/>
                </a:lnTo>
                <a:lnTo>
                  <a:pt x="586" y="62"/>
                </a:lnTo>
                <a:lnTo>
                  <a:pt x="588" y="64"/>
                </a:lnTo>
                <a:lnTo>
                  <a:pt x="589" y="64"/>
                </a:lnTo>
                <a:lnTo>
                  <a:pt x="590" y="65"/>
                </a:lnTo>
                <a:lnTo>
                  <a:pt x="593" y="66"/>
                </a:lnTo>
                <a:lnTo>
                  <a:pt x="595" y="68"/>
                </a:lnTo>
                <a:lnTo>
                  <a:pt x="596" y="69"/>
                </a:lnTo>
                <a:lnTo>
                  <a:pt x="599" y="69"/>
                </a:lnTo>
                <a:lnTo>
                  <a:pt x="601" y="71"/>
                </a:lnTo>
                <a:lnTo>
                  <a:pt x="602" y="72"/>
                </a:lnTo>
                <a:lnTo>
                  <a:pt x="603" y="72"/>
                </a:lnTo>
                <a:lnTo>
                  <a:pt x="605" y="74"/>
                </a:lnTo>
                <a:lnTo>
                  <a:pt x="606" y="74"/>
                </a:lnTo>
                <a:lnTo>
                  <a:pt x="608" y="75"/>
                </a:lnTo>
                <a:lnTo>
                  <a:pt x="609" y="75"/>
                </a:lnTo>
                <a:lnTo>
                  <a:pt x="609" y="76"/>
                </a:lnTo>
                <a:lnTo>
                  <a:pt x="611" y="76"/>
                </a:lnTo>
                <a:lnTo>
                  <a:pt x="612" y="78"/>
                </a:lnTo>
                <a:lnTo>
                  <a:pt x="613" y="78"/>
                </a:lnTo>
                <a:lnTo>
                  <a:pt x="615" y="79"/>
                </a:lnTo>
                <a:lnTo>
                  <a:pt x="616" y="79"/>
                </a:lnTo>
                <a:lnTo>
                  <a:pt x="616" y="81"/>
                </a:lnTo>
                <a:lnTo>
                  <a:pt x="618" y="81"/>
                </a:lnTo>
                <a:lnTo>
                  <a:pt x="619" y="81"/>
                </a:lnTo>
                <a:lnTo>
                  <a:pt x="619" y="82"/>
                </a:lnTo>
                <a:lnTo>
                  <a:pt x="621" y="82"/>
                </a:lnTo>
                <a:lnTo>
                  <a:pt x="622" y="84"/>
                </a:lnTo>
                <a:lnTo>
                  <a:pt x="624" y="85"/>
                </a:lnTo>
                <a:lnTo>
                  <a:pt x="625" y="85"/>
                </a:lnTo>
                <a:lnTo>
                  <a:pt x="626" y="87"/>
                </a:lnTo>
                <a:lnTo>
                  <a:pt x="628" y="87"/>
                </a:lnTo>
                <a:lnTo>
                  <a:pt x="629" y="88"/>
                </a:lnTo>
                <a:lnTo>
                  <a:pt x="631" y="88"/>
                </a:lnTo>
                <a:lnTo>
                  <a:pt x="632" y="89"/>
                </a:lnTo>
                <a:lnTo>
                  <a:pt x="634" y="91"/>
                </a:lnTo>
                <a:lnTo>
                  <a:pt x="635" y="92"/>
                </a:lnTo>
                <a:lnTo>
                  <a:pt x="636" y="92"/>
                </a:lnTo>
                <a:lnTo>
                  <a:pt x="638" y="94"/>
                </a:lnTo>
                <a:lnTo>
                  <a:pt x="639" y="95"/>
                </a:lnTo>
                <a:lnTo>
                  <a:pt x="641" y="95"/>
                </a:lnTo>
                <a:lnTo>
                  <a:pt x="642" y="97"/>
                </a:lnTo>
                <a:lnTo>
                  <a:pt x="644" y="98"/>
                </a:lnTo>
                <a:lnTo>
                  <a:pt x="645" y="98"/>
                </a:lnTo>
                <a:lnTo>
                  <a:pt x="647" y="99"/>
                </a:lnTo>
                <a:lnTo>
                  <a:pt x="648" y="99"/>
                </a:lnTo>
                <a:lnTo>
                  <a:pt x="648" y="101"/>
                </a:lnTo>
                <a:lnTo>
                  <a:pt x="649" y="101"/>
                </a:lnTo>
                <a:lnTo>
                  <a:pt x="649" y="102"/>
                </a:lnTo>
                <a:lnTo>
                  <a:pt x="651" y="102"/>
                </a:lnTo>
                <a:lnTo>
                  <a:pt x="652" y="104"/>
                </a:lnTo>
                <a:lnTo>
                  <a:pt x="654" y="104"/>
                </a:lnTo>
                <a:lnTo>
                  <a:pt x="654" y="105"/>
                </a:lnTo>
                <a:lnTo>
                  <a:pt x="655" y="105"/>
                </a:lnTo>
                <a:lnTo>
                  <a:pt x="657" y="107"/>
                </a:lnTo>
                <a:lnTo>
                  <a:pt x="658" y="108"/>
                </a:lnTo>
                <a:lnTo>
                  <a:pt x="659" y="108"/>
                </a:lnTo>
                <a:lnTo>
                  <a:pt x="659" y="110"/>
                </a:lnTo>
                <a:lnTo>
                  <a:pt x="661" y="110"/>
                </a:lnTo>
                <a:lnTo>
                  <a:pt x="662" y="111"/>
                </a:lnTo>
                <a:lnTo>
                  <a:pt x="664" y="112"/>
                </a:lnTo>
                <a:lnTo>
                  <a:pt x="665" y="112"/>
                </a:lnTo>
                <a:lnTo>
                  <a:pt x="667" y="114"/>
                </a:lnTo>
                <a:lnTo>
                  <a:pt x="667" y="115"/>
                </a:lnTo>
                <a:lnTo>
                  <a:pt x="668" y="115"/>
                </a:lnTo>
                <a:lnTo>
                  <a:pt x="670" y="117"/>
                </a:lnTo>
                <a:lnTo>
                  <a:pt x="671" y="118"/>
                </a:lnTo>
                <a:lnTo>
                  <a:pt x="672" y="118"/>
                </a:lnTo>
                <a:lnTo>
                  <a:pt x="672" y="120"/>
                </a:lnTo>
                <a:lnTo>
                  <a:pt x="674" y="120"/>
                </a:lnTo>
                <a:lnTo>
                  <a:pt x="675" y="121"/>
                </a:lnTo>
                <a:lnTo>
                  <a:pt x="677" y="121"/>
                </a:lnTo>
                <a:lnTo>
                  <a:pt x="677" y="122"/>
                </a:lnTo>
                <a:lnTo>
                  <a:pt x="678" y="122"/>
                </a:lnTo>
                <a:lnTo>
                  <a:pt x="678" y="124"/>
                </a:lnTo>
                <a:lnTo>
                  <a:pt x="680" y="124"/>
                </a:lnTo>
                <a:lnTo>
                  <a:pt x="681" y="125"/>
                </a:lnTo>
                <a:lnTo>
                  <a:pt x="682" y="127"/>
                </a:lnTo>
                <a:lnTo>
                  <a:pt x="684" y="127"/>
                </a:lnTo>
                <a:lnTo>
                  <a:pt x="685" y="128"/>
                </a:lnTo>
                <a:lnTo>
                  <a:pt x="687" y="128"/>
                </a:lnTo>
                <a:lnTo>
                  <a:pt x="687" y="130"/>
                </a:lnTo>
                <a:lnTo>
                  <a:pt x="688" y="130"/>
                </a:lnTo>
                <a:lnTo>
                  <a:pt x="690" y="131"/>
                </a:lnTo>
                <a:lnTo>
                  <a:pt x="691" y="133"/>
                </a:lnTo>
                <a:lnTo>
                  <a:pt x="693" y="133"/>
                </a:lnTo>
                <a:lnTo>
                  <a:pt x="694" y="134"/>
                </a:lnTo>
                <a:lnTo>
                  <a:pt x="695" y="135"/>
                </a:lnTo>
                <a:lnTo>
                  <a:pt x="697" y="135"/>
                </a:lnTo>
                <a:lnTo>
                  <a:pt x="698" y="137"/>
                </a:lnTo>
                <a:lnTo>
                  <a:pt x="700" y="138"/>
                </a:lnTo>
                <a:lnTo>
                  <a:pt x="701" y="140"/>
                </a:lnTo>
                <a:lnTo>
                  <a:pt x="703" y="141"/>
                </a:lnTo>
                <a:lnTo>
                  <a:pt x="704" y="141"/>
                </a:lnTo>
                <a:lnTo>
                  <a:pt x="704" y="143"/>
                </a:lnTo>
                <a:lnTo>
                  <a:pt x="705" y="143"/>
                </a:lnTo>
                <a:lnTo>
                  <a:pt x="705" y="144"/>
                </a:lnTo>
                <a:lnTo>
                  <a:pt x="707" y="144"/>
                </a:lnTo>
                <a:lnTo>
                  <a:pt x="707" y="145"/>
                </a:lnTo>
                <a:lnTo>
                  <a:pt x="708" y="145"/>
                </a:lnTo>
                <a:lnTo>
                  <a:pt x="708" y="147"/>
                </a:lnTo>
                <a:lnTo>
                  <a:pt x="710" y="147"/>
                </a:lnTo>
                <a:lnTo>
                  <a:pt x="711" y="148"/>
                </a:lnTo>
                <a:lnTo>
                  <a:pt x="713" y="150"/>
                </a:lnTo>
                <a:lnTo>
                  <a:pt x="714" y="151"/>
                </a:lnTo>
                <a:lnTo>
                  <a:pt x="716" y="153"/>
                </a:lnTo>
                <a:lnTo>
                  <a:pt x="717" y="154"/>
                </a:lnTo>
                <a:lnTo>
                  <a:pt x="718" y="156"/>
                </a:lnTo>
                <a:lnTo>
                  <a:pt x="720" y="157"/>
                </a:lnTo>
                <a:lnTo>
                  <a:pt x="720" y="158"/>
                </a:lnTo>
                <a:lnTo>
                  <a:pt x="721" y="160"/>
                </a:lnTo>
                <a:lnTo>
                  <a:pt x="723" y="161"/>
                </a:lnTo>
                <a:lnTo>
                  <a:pt x="724" y="163"/>
                </a:lnTo>
                <a:lnTo>
                  <a:pt x="726" y="164"/>
                </a:lnTo>
                <a:lnTo>
                  <a:pt x="727" y="164"/>
                </a:lnTo>
                <a:lnTo>
                  <a:pt x="727" y="166"/>
                </a:lnTo>
                <a:lnTo>
                  <a:pt x="728" y="167"/>
                </a:lnTo>
                <a:lnTo>
                  <a:pt x="730" y="168"/>
                </a:lnTo>
                <a:lnTo>
                  <a:pt x="731" y="170"/>
                </a:lnTo>
                <a:lnTo>
                  <a:pt x="733" y="170"/>
                </a:lnTo>
                <a:lnTo>
                  <a:pt x="733" y="171"/>
                </a:lnTo>
                <a:lnTo>
                  <a:pt x="734" y="173"/>
                </a:lnTo>
                <a:lnTo>
                  <a:pt x="736" y="174"/>
                </a:lnTo>
                <a:lnTo>
                  <a:pt x="736" y="176"/>
                </a:lnTo>
                <a:lnTo>
                  <a:pt x="737" y="176"/>
                </a:lnTo>
                <a:lnTo>
                  <a:pt x="737" y="177"/>
                </a:lnTo>
                <a:lnTo>
                  <a:pt x="739" y="177"/>
                </a:lnTo>
                <a:lnTo>
                  <a:pt x="740" y="179"/>
                </a:lnTo>
                <a:lnTo>
                  <a:pt x="740" y="180"/>
                </a:lnTo>
                <a:lnTo>
                  <a:pt x="741" y="181"/>
                </a:lnTo>
                <a:lnTo>
                  <a:pt x="743" y="181"/>
                </a:lnTo>
                <a:lnTo>
                  <a:pt x="743" y="183"/>
                </a:lnTo>
                <a:lnTo>
                  <a:pt x="744" y="184"/>
                </a:lnTo>
                <a:lnTo>
                  <a:pt x="746" y="186"/>
                </a:lnTo>
                <a:lnTo>
                  <a:pt x="747" y="187"/>
                </a:lnTo>
                <a:lnTo>
                  <a:pt x="749" y="189"/>
                </a:lnTo>
                <a:lnTo>
                  <a:pt x="749" y="190"/>
                </a:lnTo>
                <a:lnTo>
                  <a:pt x="750" y="191"/>
                </a:lnTo>
                <a:lnTo>
                  <a:pt x="753" y="194"/>
                </a:lnTo>
                <a:lnTo>
                  <a:pt x="754" y="196"/>
                </a:lnTo>
                <a:lnTo>
                  <a:pt x="756" y="197"/>
                </a:lnTo>
                <a:lnTo>
                  <a:pt x="757" y="200"/>
                </a:lnTo>
                <a:lnTo>
                  <a:pt x="759" y="202"/>
                </a:lnTo>
                <a:lnTo>
                  <a:pt x="760" y="203"/>
                </a:lnTo>
                <a:lnTo>
                  <a:pt x="762" y="204"/>
                </a:lnTo>
                <a:lnTo>
                  <a:pt x="763" y="206"/>
                </a:lnTo>
                <a:lnTo>
                  <a:pt x="763" y="207"/>
                </a:lnTo>
                <a:lnTo>
                  <a:pt x="764" y="209"/>
                </a:lnTo>
                <a:lnTo>
                  <a:pt x="766" y="210"/>
                </a:lnTo>
                <a:lnTo>
                  <a:pt x="766" y="212"/>
                </a:lnTo>
                <a:lnTo>
                  <a:pt x="767" y="213"/>
                </a:lnTo>
                <a:lnTo>
                  <a:pt x="769" y="213"/>
                </a:lnTo>
                <a:lnTo>
                  <a:pt x="769" y="214"/>
                </a:lnTo>
                <a:lnTo>
                  <a:pt x="770" y="216"/>
                </a:lnTo>
                <a:lnTo>
                  <a:pt x="772" y="217"/>
                </a:lnTo>
                <a:lnTo>
                  <a:pt x="773" y="219"/>
                </a:lnTo>
                <a:lnTo>
                  <a:pt x="773" y="220"/>
                </a:lnTo>
                <a:lnTo>
                  <a:pt x="774" y="222"/>
                </a:lnTo>
                <a:lnTo>
                  <a:pt x="776" y="223"/>
                </a:lnTo>
                <a:lnTo>
                  <a:pt x="777" y="225"/>
                </a:lnTo>
                <a:lnTo>
                  <a:pt x="777" y="226"/>
                </a:lnTo>
                <a:lnTo>
                  <a:pt x="779" y="227"/>
                </a:lnTo>
                <a:lnTo>
                  <a:pt x="780" y="229"/>
                </a:lnTo>
                <a:lnTo>
                  <a:pt x="782" y="230"/>
                </a:lnTo>
                <a:lnTo>
                  <a:pt x="783" y="233"/>
                </a:lnTo>
                <a:lnTo>
                  <a:pt x="785" y="235"/>
                </a:lnTo>
                <a:lnTo>
                  <a:pt x="785" y="236"/>
                </a:lnTo>
                <a:lnTo>
                  <a:pt x="786" y="239"/>
                </a:lnTo>
                <a:lnTo>
                  <a:pt x="789" y="240"/>
                </a:lnTo>
                <a:lnTo>
                  <a:pt x="790" y="243"/>
                </a:lnTo>
                <a:lnTo>
                  <a:pt x="792" y="245"/>
                </a:lnTo>
                <a:lnTo>
                  <a:pt x="793" y="248"/>
                </a:lnTo>
                <a:lnTo>
                  <a:pt x="795" y="249"/>
                </a:lnTo>
                <a:lnTo>
                  <a:pt x="796" y="250"/>
                </a:lnTo>
                <a:lnTo>
                  <a:pt x="797" y="253"/>
                </a:lnTo>
                <a:lnTo>
                  <a:pt x="799" y="255"/>
                </a:lnTo>
                <a:lnTo>
                  <a:pt x="799" y="256"/>
                </a:lnTo>
                <a:lnTo>
                  <a:pt x="800" y="258"/>
                </a:lnTo>
                <a:lnTo>
                  <a:pt x="802" y="259"/>
                </a:lnTo>
                <a:lnTo>
                  <a:pt x="802" y="260"/>
                </a:lnTo>
                <a:lnTo>
                  <a:pt x="803" y="262"/>
                </a:lnTo>
                <a:lnTo>
                  <a:pt x="805" y="263"/>
                </a:lnTo>
                <a:lnTo>
                  <a:pt x="805" y="265"/>
                </a:lnTo>
                <a:lnTo>
                  <a:pt x="806" y="265"/>
                </a:lnTo>
                <a:lnTo>
                  <a:pt x="808" y="266"/>
                </a:lnTo>
                <a:lnTo>
                  <a:pt x="808" y="268"/>
                </a:lnTo>
                <a:lnTo>
                  <a:pt x="809" y="269"/>
                </a:lnTo>
                <a:lnTo>
                  <a:pt x="809" y="270"/>
                </a:lnTo>
                <a:lnTo>
                  <a:pt x="810" y="272"/>
                </a:lnTo>
                <a:lnTo>
                  <a:pt x="812" y="273"/>
                </a:lnTo>
                <a:lnTo>
                  <a:pt x="813" y="275"/>
                </a:lnTo>
                <a:lnTo>
                  <a:pt x="815" y="276"/>
                </a:lnTo>
                <a:lnTo>
                  <a:pt x="815" y="278"/>
                </a:lnTo>
                <a:lnTo>
                  <a:pt x="816" y="281"/>
                </a:lnTo>
                <a:lnTo>
                  <a:pt x="818" y="282"/>
                </a:lnTo>
                <a:lnTo>
                  <a:pt x="819" y="283"/>
                </a:lnTo>
                <a:lnTo>
                  <a:pt x="820" y="285"/>
                </a:lnTo>
                <a:lnTo>
                  <a:pt x="822" y="288"/>
                </a:lnTo>
                <a:lnTo>
                  <a:pt x="823" y="289"/>
                </a:lnTo>
                <a:lnTo>
                  <a:pt x="825" y="292"/>
                </a:lnTo>
                <a:lnTo>
                  <a:pt x="826" y="293"/>
                </a:lnTo>
                <a:lnTo>
                  <a:pt x="828" y="296"/>
                </a:lnTo>
                <a:lnTo>
                  <a:pt x="831" y="298"/>
                </a:lnTo>
                <a:lnTo>
                  <a:pt x="832" y="301"/>
                </a:lnTo>
                <a:lnTo>
                  <a:pt x="833" y="302"/>
                </a:lnTo>
                <a:lnTo>
                  <a:pt x="835" y="304"/>
                </a:lnTo>
                <a:lnTo>
                  <a:pt x="835" y="306"/>
                </a:lnTo>
                <a:lnTo>
                  <a:pt x="836" y="308"/>
                </a:lnTo>
                <a:lnTo>
                  <a:pt x="838" y="309"/>
                </a:lnTo>
                <a:lnTo>
                  <a:pt x="839" y="311"/>
                </a:lnTo>
                <a:lnTo>
                  <a:pt x="839" y="312"/>
                </a:lnTo>
                <a:lnTo>
                  <a:pt x="841" y="314"/>
                </a:lnTo>
                <a:lnTo>
                  <a:pt x="842" y="315"/>
                </a:lnTo>
                <a:lnTo>
                  <a:pt x="843" y="316"/>
                </a:lnTo>
                <a:lnTo>
                  <a:pt x="843" y="318"/>
                </a:lnTo>
                <a:lnTo>
                  <a:pt x="845" y="319"/>
                </a:lnTo>
                <a:lnTo>
                  <a:pt x="845" y="321"/>
                </a:lnTo>
                <a:lnTo>
                  <a:pt x="846" y="321"/>
                </a:lnTo>
                <a:lnTo>
                  <a:pt x="846" y="322"/>
                </a:lnTo>
                <a:lnTo>
                  <a:pt x="848" y="324"/>
                </a:lnTo>
                <a:lnTo>
                  <a:pt x="848" y="325"/>
                </a:lnTo>
                <a:lnTo>
                  <a:pt x="849" y="327"/>
                </a:lnTo>
                <a:lnTo>
                  <a:pt x="851" y="328"/>
                </a:lnTo>
                <a:lnTo>
                  <a:pt x="851" y="329"/>
                </a:lnTo>
                <a:lnTo>
                  <a:pt x="852" y="331"/>
                </a:lnTo>
                <a:lnTo>
                  <a:pt x="854" y="332"/>
                </a:lnTo>
                <a:lnTo>
                  <a:pt x="854" y="334"/>
                </a:lnTo>
                <a:lnTo>
                  <a:pt x="855" y="335"/>
                </a:lnTo>
                <a:lnTo>
                  <a:pt x="856" y="338"/>
                </a:lnTo>
                <a:lnTo>
                  <a:pt x="856" y="339"/>
                </a:lnTo>
                <a:lnTo>
                  <a:pt x="858" y="341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1" name="Freeform 183"/>
          <p:cNvSpPr>
            <a:spLocks/>
          </p:cNvSpPr>
          <p:nvPr/>
        </p:nvSpPr>
        <p:spPr bwMode="auto">
          <a:xfrm>
            <a:off x="5792787" y="5707063"/>
            <a:ext cx="681038" cy="269875"/>
          </a:xfrm>
          <a:custGeom>
            <a:avLst/>
            <a:gdLst>
              <a:gd name="T0" fmla="*/ 2147483647 w 858"/>
              <a:gd name="T1" fmla="*/ 2147483647 h 340"/>
              <a:gd name="T2" fmla="*/ 2147483647 w 858"/>
              <a:gd name="T3" fmla="*/ 2147483647 h 340"/>
              <a:gd name="T4" fmla="*/ 2147483647 w 858"/>
              <a:gd name="T5" fmla="*/ 2147483647 h 340"/>
              <a:gd name="T6" fmla="*/ 2147483647 w 858"/>
              <a:gd name="T7" fmla="*/ 2147483647 h 340"/>
              <a:gd name="T8" fmla="*/ 2147483647 w 858"/>
              <a:gd name="T9" fmla="*/ 2147483647 h 340"/>
              <a:gd name="T10" fmla="*/ 2147483647 w 858"/>
              <a:gd name="T11" fmla="*/ 2147483647 h 340"/>
              <a:gd name="T12" fmla="*/ 2147483647 w 858"/>
              <a:gd name="T13" fmla="*/ 2147483647 h 340"/>
              <a:gd name="T14" fmla="*/ 2147483647 w 858"/>
              <a:gd name="T15" fmla="*/ 2147483647 h 340"/>
              <a:gd name="T16" fmla="*/ 2147483647 w 858"/>
              <a:gd name="T17" fmla="*/ 2147483647 h 340"/>
              <a:gd name="T18" fmla="*/ 2147483647 w 858"/>
              <a:gd name="T19" fmla="*/ 2147483647 h 340"/>
              <a:gd name="T20" fmla="*/ 2147483647 w 858"/>
              <a:gd name="T21" fmla="*/ 2147483647 h 340"/>
              <a:gd name="T22" fmla="*/ 2147483647 w 858"/>
              <a:gd name="T23" fmla="*/ 2147483647 h 340"/>
              <a:gd name="T24" fmla="*/ 2147483647 w 858"/>
              <a:gd name="T25" fmla="*/ 2147483647 h 340"/>
              <a:gd name="T26" fmla="*/ 2147483647 w 858"/>
              <a:gd name="T27" fmla="*/ 2147483647 h 340"/>
              <a:gd name="T28" fmla="*/ 2147483647 w 858"/>
              <a:gd name="T29" fmla="*/ 2147483647 h 340"/>
              <a:gd name="T30" fmla="*/ 2147483647 w 858"/>
              <a:gd name="T31" fmla="*/ 2147483647 h 340"/>
              <a:gd name="T32" fmla="*/ 2147483647 w 858"/>
              <a:gd name="T33" fmla="*/ 2147483647 h 340"/>
              <a:gd name="T34" fmla="*/ 2147483647 w 858"/>
              <a:gd name="T35" fmla="*/ 2147483647 h 340"/>
              <a:gd name="T36" fmla="*/ 2147483647 w 858"/>
              <a:gd name="T37" fmla="*/ 2147483647 h 340"/>
              <a:gd name="T38" fmla="*/ 2147483647 w 858"/>
              <a:gd name="T39" fmla="*/ 2147483647 h 340"/>
              <a:gd name="T40" fmla="*/ 2147483647 w 858"/>
              <a:gd name="T41" fmla="*/ 2147483647 h 340"/>
              <a:gd name="T42" fmla="*/ 2147483647 w 858"/>
              <a:gd name="T43" fmla="*/ 2147483647 h 340"/>
              <a:gd name="T44" fmla="*/ 2147483647 w 858"/>
              <a:gd name="T45" fmla="*/ 2147483647 h 340"/>
              <a:gd name="T46" fmla="*/ 2147483647 w 858"/>
              <a:gd name="T47" fmla="*/ 2147483647 h 340"/>
              <a:gd name="T48" fmla="*/ 2147483647 w 858"/>
              <a:gd name="T49" fmla="*/ 2147483647 h 340"/>
              <a:gd name="T50" fmla="*/ 2147483647 w 858"/>
              <a:gd name="T51" fmla="*/ 2147483647 h 340"/>
              <a:gd name="T52" fmla="*/ 2147483647 w 858"/>
              <a:gd name="T53" fmla="*/ 2147483647 h 340"/>
              <a:gd name="T54" fmla="*/ 2147483647 w 858"/>
              <a:gd name="T55" fmla="*/ 2147483647 h 340"/>
              <a:gd name="T56" fmla="*/ 2147483647 w 858"/>
              <a:gd name="T57" fmla="*/ 2147483647 h 340"/>
              <a:gd name="T58" fmla="*/ 2147483647 w 858"/>
              <a:gd name="T59" fmla="*/ 2147483647 h 340"/>
              <a:gd name="T60" fmla="*/ 2147483647 w 858"/>
              <a:gd name="T61" fmla="*/ 2147483647 h 340"/>
              <a:gd name="T62" fmla="*/ 2147483647 w 858"/>
              <a:gd name="T63" fmla="*/ 2147483647 h 340"/>
              <a:gd name="T64" fmla="*/ 2147483647 w 858"/>
              <a:gd name="T65" fmla="*/ 2147483647 h 340"/>
              <a:gd name="T66" fmla="*/ 2147483647 w 858"/>
              <a:gd name="T67" fmla="*/ 2147483647 h 340"/>
              <a:gd name="T68" fmla="*/ 2147483647 w 858"/>
              <a:gd name="T69" fmla="*/ 2147483647 h 340"/>
              <a:gd name="T70" fmla="*/ 2147483647 w 858"/>
              <a:gd name="T71" fmla="*/ 2147483647 h 340"/>
              <a:gd name="T72" fmla="*/ 2147483647 w 858"/>
              <a:gd name="T73" fmla="*/ 2147483647 h 340"/>
              <a:gd name="T74" fmla="*/ 2147483647 w 858"/>
              <a:gd name="T75" fmla="*/ 2147483647 h 340"/>
              <a:gd name="T76" fmla="*/ 2147483647 w 858"/>
              <a:gd name="T77" fmla="*/ 2147483647 h 340"/>
              <a:gd name="T78" fmla="*/ 2147483647 w 858"/>
              <a:gd name="T79" fmla="*/ 2147483647 h 340"/>
              <a:gd name="T80" fmla="*/ 2147483647 w 858"/>
              <a:gd name="T81" fmla="*/ 2147483647 h 340"/>
              <a:gd name="T82" fmla="*/ 2147483647 w 858"/>
              <a:gd name="T83" fmla="*/ 2147483647 h 340"/>
              <a:gd name="T84" fmla="*/ 2147483647 w 858"/>
              <a:gd name="T85" fmla="*/ 2147483647 h 340"/>
              <a:gd name="T86" fmla="*/ 2147483647 w 858"/>
              <a:gd name="T87" fmla="*/ 2147483647 h 340"/>
              <a:gd name="T88" fmla="*/ 2147483647 w 858"/>
              <a:gd name="T89" fmla="*/ 2147483647 h 340"/>
              <a:gd name="T90" fmla="*/ 2147483647 w 858"/>
              <a:gd name="T91" fmla="*/ 2147483647 h 340"/>
              <a:gd name="T92" fmla="*/ 2147483647 w 858"/>
              <a:gd name="T93" fmla="*/ 2147483647 h 340"/>
              <a:gd name="T94" fmla="*/ 2147483647 w 858"/>
              <a:gd name="T95" fmla="*/ 2147483647 h 340"/>
              <a:gd name="T96" fmla="*/ 2147483647 w 858"/>
              <a:gd name="T97" fmla="*/ 2147483647 h 340"/>
              <a:gd name="T98" fmla="*/ 2147483647 w 858"/>
              <a:gd name="T99" fmla="*/ 2147483647 h 340"/>
              <a:gd name="T100" fmla="*/ 2147483647 w 858"/>
              <a:gd name="T101" fmla="*/ 2147483647 h 340"/>
              <a:gd name="T102" fmla="*/ 2147483647 w 858"/>
              <a:gd name="T103" fmla="*/ 2147483647 h 340"/>
              <a:gd name="T104" fmla="*/ 2147483647 w 858"/>
              <a:gd name="T105" fmla="*/ 2147483647 h 340"/>
              <a:gd name="T106" fmla="*/ 2147483647 w 858"/>
              <a:gd name="T107" fmla="*/ 2147483647 h 340"/>
              <a:gd name="T108" fmla="*/ 2147483647 w 858"/>
              <a:gd name="T109" fmla="*/ 2147483647 h 340"/>
              <a:gd name="T110" fmla="*/ 2147483647 w 858"/>
              <a:gd name="T111" fmla="*/ 2147483647 h 340"/>
              <a:gd name="T112" fmla="*/ 2147483647 w 858"/>
              <a:gd name="T113" fmla="*/ 2147483647 h 340"/>
              <a:gd name="T114" fmla="*/ 2147483647 w 858"/>
              <a:gd name="T115" fmla="*/ 2147483647 h 340"/>
              <a:gd name="T116" fmla="*/ 2147483647 w 858"/>
              <a:gd name="T117" fmla="*/ 2147483647 h 340"/>
              <a:gd name="T118" fmla="*/ 2147483647 w 858"/>
              <a:gd name="T119" fmla="*/ 2147483647 h 340"/>
              <a:gd name="T120" fmla="*/ 2147483647 w 858"/>
              <a:gd name="T121" fmla="*/ 2147483647 h 34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858"/>
              <a:gd name="T184" fmla="*/ 0 h 340"/>
              <a:gd name="T185" fmla="*/ 858 w 858"/>
              <a:gd name="T186" fmla="*/ 340 h 34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858" h="340">
                <a:moveTo>
                  <a:pt x="0" y="340"/>
                </a:moveTo>
                <a:lnTo>
                  <a:pt x="33" y="340"/>
                </a:lnTo>
                <a:lnTo>
                  <a:pt x="63" y="340"/>
                </a:lnTo>
                <a:lnTo>
                  <a:pt x="92" y="340"/>
                </a:lnTo>
                <a:lnTo>
                  <a:pt x="119" y="340"/>
                </a:lnTo>
                <a:lnTo>
                  <a:pt x="143" y="340"/>
                </a:lnTo>
                <a:lnTo>
                  <a:pt x="166" y="340"/>
                </a:lnTo>
                <a:lnTo>
                  <a:pt x="188" y="340"/>
                </a:lnTo>
                <a:lnTo>
                  <a:pt x="208" y="340"/>
                </a:lnTo>
                <a:lnTo>
                  <a:pt x="227" y="340"/>
                </a:lnTo>
                <a:lnTo>
                  <a:pt x="244" y="340"/>
                </a:lnTo>
                <a:lnTo>
                  <a:pt x="260" y="340"/>
                </a:lnTo>
                <a:lnTo>
                  <a:pt x="274" y="340"/>
                </a:lnTo>
                <a:lnTo>
                  <a:pt x="287" y="340"/>
                </a:lnTo>
                <a:lnTo>
                  <a:pt x="299" y="340"/>
                </a:lnTo>
                <a:lnTo>
                  <a:pt x="309" y="340"/>
                </a:lnTo>
                <a:lnTo>
                  <a:pt x="319" y="340"/>
                </a:lnTo>
                <a:lnTo>
                  <a:pt x="327" y="340"/>
                </a:lnTo>
                <a:lnTo>
                  <a:pt x="335" y="340"/>
                </a:lnTo>
                <a:lnTo>
                  <a:pt x="342" y="340"/>
                </a:lnTo>
                <a:lnTo>
                  <a:pt x="348" y="340"/>
                </a:lnTo>
                <a:lnTo>
                  <a:pt x="353" y="340"/>
                </a:lnTo>
                <a:lnTo>
                  <a:pt x="358" y="340"/>
                </a:lnTo>
                <a:lnTo>
                  <a:pt x="362" y="340"/>
                </a:lnTo>
                <a:lnTo>
                  <a:pt x="366" y="340"/>
                </a:lnTo>
                <a:lnTo>
                  <a:pt x="369" y="339"/>
                </a:lnTo>
                <a:lnTo>
                  <a:pt x="372" y="339"/>
                </a:lnTo>
                <a:lnTo>
                  <a:pt x="375" y="339"/>
                </a:lnTo>
                <a:lnTo>
                  <a:pt x="378" y="339"/>
                </a:lnTo>
                <a:lnTo>
                  <a:pt x="379" y="339"/>
                </a:lnTo>
                <a:lnTo>
                  <a:pt x="382" y="339"/>
                </a:lnTo>
                <a:lnTo>
                  <a:pt x="383" y="339"/>
                </a:lnTo>
                <a:lnTo>
                  <a:pt x="386" y="339"/>
                </a:lnTo>
                <a:lnTo>
                  <a:pt x="389" y="339"/>
                </a:lnTo>
                <a:lnTo>
                  <a:pt x="391" y="339"/>
                </a:lnTo>
                <a:lnTo>
                  <a:pt x="394" y="339"/>
                </a:lnTo>
                <a:lnTo>
                  <a:pt x="395" y="338"/>
                </a:lnTo>
                <a:lnTo>
                  <a:pt x="396" y="338"/>
                </a:lnTo>
                <a:lnTo>
                  <a:pt x="399" y="338"/>
                </a:lnTo>
                <a:lnTo>
                  <a:pt x="401" y="338"/>
                </a:lnTo>
                <a:lnTo>
                  <a:pt x="402" y="338"/>
                </a:lnTo>
                <a:lnTo>
                  <a:pt x="404" y="338"/>
                </a:lnTo>
                <a:lnTo>
                  <a:pt x="405" y="338"/>
                </a:lnTo>
                <a:lnTo>
                  <a:pt x="406" y="338"/>
                </a:lnTo>
                <a:lnTo>
                  <a:pt x="408" y="338"/>
                </a:lnTo>
                <a:lnTo>
                  <a:pt x="409" y="338"/>
                </a:lnTo>
                <a:lnTo>
                  <a:pt x="411" y="338"/>
                </a:lnTo>
                <a:lnTo>
                  <a:pt x="412" y="336"/>
                </a:lnTo>
                <a:lnTo>
                  <a:pt x="414" y="336"/>
                </a:lnTo>
                <a:lnTo>
                  <a:pt x="415" y="336"/>
                </a:lnTo>
                <a:lnTo>
                  <a:pt x="417" y="336"/>
                </a:lnTo>
                <a:lnTo>
                  <a:pt x="418" y="336"/>
                </a:lnTo>
                <a:lnTo>
                  <a:pt x="419" y="336"/>
                </a:lnTo>
                <a:lnTo>
                  <a:pt x="421" y="336"/>
                </a:lnTo>
                <a:lnTo>
                  <a:pt x="422" y="336"/>
                </a:lnTo>
                <a:lnTo>
                  <a:pt x="424" y="335"/>
                </a:lnTo>
                <a:lnTo>
                  <a:pt x="425" y="335"/>
                </a:lnTo>
                <a:lnTo>
                  <a:pt x="428" y="335"/>
                </a:lnTo>
                <a:lnTo>
                  <a:pt x="429" y="335"/>
                </a:lnTo>
                <a:lnTo>
                  <a:pt x="431" y="335"/>
                </a:lnTo>
                <a:lnTo>
                  <a:pt x="434" y="333"/>
                </a:lnTo>
                <a:lnTo>
                  <a:pt x="435" y="333"/>
                </a:lnTo>
                <a:lnTo>
                  <a:pt x="438" y="333"/>
                </a:lnTo>
                <a:lnTo>
                  <a:pt x="440" y="333"/>
                </a:lnTo>
                <a:lnTo>
                  <a:pt x="442" y="333"/>
                </a:lnTo>
                <a:lnTo>
                  <a:pt x="444" y="332"/>
                </a:lnTo>
                <a:lnTo>
                  <a:pt x="445" y="332"/>
                </a:lnTo>
                <a:lnTo>
                  <a:pt x="448" y="332"/>
                </a:lnTo>
                <a:lnTo>
                  <a:pt x="450" y="332"/>
                </a:lnTo>
                <a:lnTo>
                  <a:pt x="451" y="332"/>
                </a:lnTo>
                <a:lnTo>
                  <a:pt x="452" y="332"/>
                </a:lnTo>
                <a:lnTo>
                  <a:pt x="454" y="330"/>
                </a:lnTo>
                <a:lnTo>
                  <a:pt x="455" y="330"/>
                </a:lnTo>
                <a:lnTo>
                  <a:pt x="457" y="330"/>
                </a:lnTo>
                <a:lnTo>
                  <a:pt x="458" y="330"/>
                </a:lnTo>
                <a:lnTo>
                  <a:pt x="460" y="330"/>
                </a:lnTo>
                <a:lnTo>
                  <a:pt x="461" y="330"/>
                </a:lnTo>
                <a:lnTo>
                  <a:pt x="463" y="329"/>
                </a:lnTo>
                <a:lnTo>
                  <a:pt x="464" y="329"/>
                </a:lnTo>
                <a:lnTo>
                  <a:pt x="465" y="329"/>
                </a:lnTo>
                <a:lnTo>
                  <a:pt x="467" y="327"/>
                </a:lnTo>
                <a:lnTo>
                  <a:pt x="468" y="327"/>
                </a:lnTo>
                <a:lnTo>
                  <a:pt x="470" y="327"/>
                </a:lnTo>
                <a:lnTo>
                  <a:pt x="471" y="327"/>
                </a:lnTo>
                <a:lnTo>
                  <a:pt x="473" y="326"/>
                </a:lnTo>
                <a:lnTo>
                  <a:pt x="474" y="326"/>
                </a:lnTo>
                <a:lnTo>
                  <a:pt x="475" y="326"/>
                </a:lnTo>
                <a:lnTo>
                  <a:pt x="478" y="325"/>
                </a:lnTo>
                <a:lnTo>
                  <a:pt x="480" y="325"/>
                </a:lnTo>
                <a:lnTo>
                  <a:pt x="481" y="323"/>
                </a:lnTo>
                <a:lnTo>
                  <a:pt x="484" y="323"/>
                </a:lnTo>
                <a:lnTo>
                  <a:pt x="487" y="322"/>
                </a:lnTo>
                <a:lnTo>
                  <a:pt x="488" y="322"/>
                </a:lnTo>
                <a:lnTo>
                  <a:pt x="491" y="320"/>
                </a:lnTo>
                <a:lnTo>
                  <a:pt x="494" y="320"/>
                </a:lnTo>
                <a:lnTo>
                  <a:pt x="497" y="319"/>
                </a:lnTo>
                <a:lnTo>
                  <a:pt x="498" y="319"/>
                </a:lnTo>
                <a:lnTo>
                  <a:pt x="501" y="317"/>
                </a:lnTo>
                <a:lnTo>
                  <a:pt x="503" y="317"/>
                </a:lnTo>
                <a:lnTo>
                  <a:pt x="504" y="316"/>
                </a:lnTo>
                <a:lnTo>
                  <a:pt x="507" y="316"/>
                </a:lnTo>
                <a:lnTo>
                  <a:pt x="509" y="316"/>
                </a:lnTo>
                <a:lnTo>
                  <a:pt x="510" y="315"/>
                </a:lnTo>
                <a:lnTo>
                  <a:pt x="511" y="315"/>
                </a:lnTo>
                <a:lnTo>
                  <a:pt x="513" y="313"/>
                </a:lnTo>
                <a:lnTo>
                  <a:pt x="514" y="313"/>
                </a:lnTo>
                <a:lnTo>
                  <a:pt x="516" y="313"/>
                </a:lnTo>
                <a:lnTo>
                  <a:pt x="517" y="312"/>
                </a:lnTo>
                <a:lnTo>
                  <a:pt x="519" y="312"/>
                </a:lnTo>
                <a:lnTo>
                  <a:pt x="520" y="312"/>
                </a:lnTo>
                <a:lnTo>
                  <a:pt x="521" y="310"/>
                </a:lnTo>
                <a:lnTo>
                  <a:pt x="523" y="310"/>
                </a:lnTo>
                <a:lnTo>
                  <a:pt x="524" y="309"/>
                </a:lnTo>
                <a:lnTo>
                  <a:pt x="526" y="309"/>
                </a:lnTo>
                <a:lnTo>
                  <a:pt x="527" y="307"/>
                </a:lnTo>
                <a:lnTo>
                  <a:pt x="529" y="307"/>
                </a:lnTo>
                <a:lnTo>
                  <a:pt x="530" y="306"/>
                </a:lnTo>
                <a:lnTo>
                  <a:pt x="532" y="306"/>
                </a:lnTo>
                <a:lnTo>
                  <a:pt x="533" y="304"/>
                </a:lnTo>
                <a:lnTo>
                  <a:pt x="536" y="304"/>
                </a:lnTo>
                <a:lnTo>
                  <a:pt x="537" y="303"/>
                </a:lnTo>
                <a:lnTo>
                  <a:pt x="539" y="302"/>
                </a:lnTo>
                <a:lnTo>
                  <a:pt x="542" y="302"/>
                </a:lnTo>
                <a:lnTo>
                  <a:pt x="543" y="300"/>
                </a:lnTo>
                <a:lnTo>
                  <a:pt x="546" y="299"/>
                </a:lnTo>
                <a:lnTo>
                  <a:pt x="547" y="297"/>
                </a:lnTo>
                <a:lnTo>
                  <a:pt x="550" y="297"/>
                </a:lnTo>
                <a:lnTo>
                  <a:pt x="552" y="296"/>
                </a:lnTo>
                <a:lnTo>
                  <a:pt x="553" y="294"/>
                </a:lnTo>
                <a:lnTo>
                  <a:pt x="556" y="294"/>
                </a:lnTo>
                <a:lnTo>
                  <a:pt x="557" y="293"/>
                </a:lnTo>
                <a:lnTo>
                  <a:pt x="559" y="293"/>
                </a:lnTo>
                <a:lnTo>
                  <a:pt x="560" y="292"/>
                </a:lnTo>
                <a:lnTo>
                  <a:pt x="562" y="292"/>
                </a:lnTo>
                <a:lnTo>
                  <a:pt x="563" y="290"/>
                </a:lnTo>
                <a:lnTo>
                  <a:pt x="565" y="290"/>
                </a:lnTo>
                <a:lnTo>
                  <a:pt x="566" y="289"/>
                </a:lnTo>
                <a:lnTo>
                  <a:pt x="567" y="287"/>
                </a:lnTo>
                <a:lnTo>
                  <a:pt x="569" y="287"/>
                </a:lnTo>
                <a:lnTo>
                  <a:pt x="570" y="287"/>
                </a:lnTo>
                <a:lnTo>
                  <a:pt x="572" y="286"/>
                </a:lnTo>
                <a:lnTo>
                  <a:pt x="573" y="284"/>
                </a:lnTo>
                <a:lnTo>
                  <a:pt x="575" y="284"/>
                </a:lnTo>
                <a:lnTo>
                  <a:pt x="576" y="283"/>
                </a:lnTo>
                <a:lnTo>
                  <a:pt x="578" y="283"/>
                </a:lnTo>
                <a:lnTo>
                  <a:pt x="579" y="281"/>
                </a:lnTo>
                <a:lnTo>
                  <a:pt x="580" y="281"/>
                </a:lnTo>
                <a:lnTo>
                  <a:pt x="582" y="280"/>
                </a:lnTo>
                <a:lnTo>
                  <a:pt x="583" y="279"/>
                </a:lnTo>
                <a:lnTo>
                  <a:pt x="586" y="279"/>
                </a:lnTo>
                <a:lnTo>
                  <a:pt x="588" y="277"/>
                </a:lnTo>
                <a:lnTo>
                  <a:pt x="589" y="276"/>
                </a:lnTo>
                <a:lnTo>
                  <a:pt x="590" y="276"/>
                </a:lnTo>
                <a:lnTo>
                  <a:pt x="593" y="274"/>
                </a:lnTo>
                <a:lnTo>
                  <a:pt x="595" y="273"/>
                </a:lnTo>
                <a:lnTo>
                  <a:pt x="596" y="271"/>
                </a:lnTo>
                <a:lnTo>
                  <a:pt x="599" y="271"/>
                </a:lnTo>
                <a:lnTo>
                  <a:pt x="601" y="270"/>
                </a:lnTo>
                <a:lnTo>
                  <a:pt x="602" y="269"/>
                </a:lnTo>
                <a:lnTo>
                  <a:pt x="603" y="269"/>
                </a:lnTo>
                <a:lnTo>
                  <a:pt x="605" y="267"/>
                </a:lnTo>
                <a:lnTo>
                  <a:pt x="606" y="267"/>
                </a:lnTo>
                <a:lnTo>
                  <a:pt x="608" y="266"/>
                </a:lnTo>
                <a:lnTo>
                  <a:pt x="609" y="266"/>
                </a:lnTo>
                <a:lnTo>
                  <a:pt x="609" y="264"/>
                </a:lnTo>
                <a:lnTo>
                  <a:pt x="611" y="264"/>
                </a:lnTo>
                <a:lnTo>
                  <a:pt x="612" y="263"/>
                </a:lnTo>
                <a:lnTo>
                  <a:pt x="613" y="263"/>
                </a:lnTo>
                <a:lnTo>
                  <a:pt x="615" y="261"/>
                </a:lnTo>
                <a:lnTo>
                  <a:pt x="616" y="261"/>
                </a:lnTo>
                <a:lnTo>
                  <a:pt x="616" y="260"/>
                </a:lnTo>
                <a:lnTo>
                  <a:pt x="618" y="260"/>
                </a:lnTo>
                <a:lnTo>
                  <a:pt x="619" y="258"/>
                </a:lnTo>
                <a:lnTo>
                  <a:pt x="621" y="258"/>
                </a:lnTo>
                <a:lnTo>
                  <a:pt x="622" y="257"/>
                </a:lnTo>
                <a:lnTo>
                  <a:pt x="624" y="256"/>
                </a:lnTo>
                <a:lnTo>
                  <a:pt x="625" y="256"/>
                </a:lnTo>
                <a:lnTo>
                  <a:pt x="626" y="254"/>
                </a:lnTo>
                <a:lnTo>
                  <a:pt x="628" y="254"/>
                </a:lnTo>
                <a:lnTo>
                  <a:pt x="629" y="253"/>
                </a:lnTo>
                <a:lnTo>
                  <a:pt x="631" y="251"/>
                </a:lnTo>
                <a:lnTo>
                  <a:pt x="632" y="251"/>
                </a:lnTo>
                <a:lnTo>
                  <a:pt x="634" y="250"/>
                </a:lnTo>
                <a:lnTo>
                  <a:pt x="635" y="248"/>
                </a:lnTo>
                <a:lnTo>
                  <a:pt x="636" y="247"/>
                </a:lnTo>
                <a:lnTo>
                  <a:pt x="638" y="247"/>
                </a:lnTo>
                <a:lnTo>
                  <a:pt x="639" y="246"/>
                </a:lnTo>
                <a:lnTo>
                  <a:pt x="641" y="246"/>
                </a:lnTo>
                <a:lnTo>
                  <a:pt x="642" y="244"/>
                </a:lnTo>
                <a:lnTo>
                  <a:pt x="644" y="243"/>
                </a:lnTo>
                <a:lnTo>
                  <a:pt x="645" y="243"/>
                </a:lnTo>
                <a:lnTo>
                  <a:pt x="647" y="241"/>
                </a:lnTo>
                <a:lnTo>
                  <a:pt x="648" y="240"/>
                </a:lnTo>
                <a:lnTo>
                  <a:pt x="649" y="240"/>
                </a:lnTo>
                <a:lnTo>
                  <a:pt x="649" y="238"/>
                </a:lnTo>
                <a:lnTo>
                  <a:pt x="651" y="238"/>
                </a:lnTo>
                <a:lnTo>
                  <a:pt x="652" y="237"/>
                </a:lnTo>
                <a:lnTo>
                  <a:pt x="654" y="237"/>
                </a:lnTo>
                <a:lnTo>
                  <a:pt x="654" y="235"/>
                </a:lnTo>
                <a:lnTo>
                  <a:pt x="655" y="235"/>
                </a:lnTo>
                <a:lnTo>
                  <a:pt x="655" y="234"/>
                </a:lnTo>
                <a:lnTo>
                  <a:pt x="657" y="234"/>
                </a:lnTo>
                <a:lnTo>
                  <a:pt x="658" y="233"/>
                </a:lnTo>
                <a:lnTo>
                  <a:pt x="659" y="233"/>
                </a:lnTo>
                <a:lnTo>
                  <a:pt x="659" y="231"/>
                </a:lnTo>
                <a:lnTo>
                  <a:pt x="661" y="231"/>
                </a:lnTo>
                <a:lnTo>
                  <a:pt x="662" y="230"/>
                </a:lnTo>
                <a:lnTo>
                  <a:pt x="662" y="228"/>
                </a:lnTo>
                <a:lnTo>
                  <a:pt x="664" y="228"/>
                </a:lnTo>
                <a:lnTo>
                  <a:pt x="665" y="227"/>
                </a:lnTo>
                <a:lnTo>
                  <a:pt x="667" y="227"/>
                </a:lnTo>
                <a:lnTo>
                  <a:pt x="667" y="225"/>
                </a:lnTo>
                <a:lnTo>
                  <a:pt x="668" y="225"/>
                </a:lnTo>
                <a:lnTo>
                  <a:pt x="670" y="224"/>
                </a:lnTo>
                <a:lnTo>
                  <a:pt x="671" y="223"/>
                </a:lnTo>
                <a:lnTo>
                  <a:pt x="672" y="221"/>
                </a:lnTo>
                <a:lnTo>
                  <a:pt x="674" y="221"/>
                </a:lnTo>
                <a:lnTo>
                  <a:pt x="674" y="220"/>
                </a:lnTo>
                <a:lnTo>
                  <a:pt x="675" y="220"/>
                </a:lnTo>
                <a:lnTo>
                  <a:pt x="677" y="218"/>
                </a:lnTo>
                <a:lnTo>
                  <a:pt x="678" y="217"/>
                </a:lnTo>
                <a:lnTo>
                  <a:pt x="680" y="217"/>
                </a:lnTo>
                <a:lnTo>
                  <a:pt x="680" y="215"/>
                </a:lnTo>
                <a:lnTo>
                  <a:pt x="681" y="215"/>
                </a:lnTo>
                <a:lnTo>
                  <a:pt x="682" y="214"/>
                </a:lnTo>
                <a:lnTo>
                  <a:pt x="684" y="214"/>
                </a:lnTo>
                <a:lnTo>
                  <a:pt x="684" y="212"/>
                </a:lnTo>
                <a:lnTo>
                  <a:pt x="685" y="212"/>
                </a:lnTo>
                <a:lnTo>
                  <a:pt x="687" y="211"/>
                </a:lnTo>
                <a:lnTo>
                  <a:pt x="688" y="210"/>
                </a:lnTo>
                <a:lnTo>
                  <a:pt x="690" y="210"/>
                </a:lnTo>
                <a:lnTo>
                  <a:pt x="691" y="208"/>
                </a:lnTo>
                <a:lnTo>
                  <a:pt x="693" y="208"/>
                </a:lnTo>
                <a:lnTo>
                  <a:pt x="694" y="207"/>
                </a:lnTo>
                <a:lnTo>
                  <a:pt x="694" y="205"/>
                </a:lnTo>
                <a:lnTo>
                  <a:pt x="695" y="205"/>
                </a:lnTo>
                <a:lnTo>
                  <a:pt x="697" y="204"/>
                </a:lnTo>
                <a:lnTo>
                  <a:pt x="698" y="204"/>
                </a:lnTo>
                <a:lnTo>
                  <a:pt x="698" y="202"/>
                </a:lnTo>
                <a:lnTo>
                  <a:pt x="700" y="202"/>
                </a:lnTo>
                <a:lnTo>
                  <a:pt x="701" y="201"/>
                </a:lnTo>
                <a:lnTo>
                  <a:pt x="703" y="200"/>
                </a:lnTo>
                <a:lnTo>
                  <a:pt x="704" y="200"/>
                </a:lnTo>
                <a:lnTo>
                  <a:pt x="704" y="198"/>
                </a:lnTo>
                <a:lnTo>
                  <a:pt x="705" y="198"/>
                </a:lnTo>
                <a:lnTo>
                  <a:pt x="705" y="197"/>
                </a:lnTo>
                <a:lnTo>
                  <a:pt x="707" y="197"/>
                </a:lnTo>
                <a:lnTo>
                  <a:pt x="707" y="195"/>
                </a:lnTo>
                <a:lnTo>
                  <a:pt x="708" y="195"/>
                </a:lnTo>
                <a:lnTo>
                  <a:pt x="708" y="194"/>
                </a:lnTo>
                <a:lnTo>
                  <a:pt x="710" y="194"/>
                </a:lnTo>
                <a:lnTo>
                  <a:pt x="711" y="192"/>
                </a:lnTo>
                <a:lnTo>
                  <a:pt x="713" y="191"/>
                </a:lnTo>
                <a:lnTo>
                  <a:pt x="714" y="189"/>
                </a:lnTo>
                <a:lnTo>
                  <a:pt x="716" y="188"/>
                </a:lnTo>
                <a:lnTo>
                  <a:pt x="717" y="187"/>
                </a:lnTo>
                <a:lnTo>
                  <a:pt x="718" y="185"/>
                </a:lnTo>
                <a:lnTo>
                  <a:pt x="720" y="184"/>
                </a:lnTo>
                <a:lnTo>
                  <a:pt x="720" y="182"/>
                </a:lnTo>
                <a:lnTo>
                  <a:pt x="721" y="181"/>
                </a:lnTo>
                <a:lnTo>
                  <a:pt x="723" y="179"/>
                </a:lnTo>
                <a:lnTo>
                  <a:pt x="724" y="178"/>
                </a:lnTo>
                <a:lnTo>
                  <a:pt x="726" y="177"/>
                </a:lnTo>
                <a:lnTo>
                  <a:pt x="727" y="177"/>
                </a:lnTo>
                <a:lnTo>
                  <a:pt x="727" y="175"/>
                </a:lnTo>
                <a:lnTo>
                  <a:pt x="728" y="174"/>
                </a:lnTo>
                <a:lnTo>
                  <a:pt x="730" y="172"/>
                </a:lnTo>
                <a:lnTo>
                  <a:pt x="731" y="171"/>
                </a:lnTo>
                <a:lnTo>
                  <a:pt x="733" y="169"/>
                </a:lnTo>
                <a:lnTo>
                  <a:pt x="734" y="168"/>
                </a:lnTo>
                <a:lnTo>
                  <a:pt x="736" y="167"/>
                </a:lnTo>
                <a:lnTo>
                  <a:pt x="736" y="165"/>
                </a:lnTo>
                <a:lnTo>
                  <a:pt x="737" y="165"/>
                </a:lnTo>
                <a:lnTo>
                  <a:pt x="737" y="164"/>
                </a:lnTo>
                <a:lnTo>
                  <a:pt x="739" y="162"/>
                </a:lnTo>
                <a:lnTo>
                  <a:pt x="740" y="162"/>
                </a:lnTo>
                <a:lnTo>
                  <a:pt x="740" y="161"/>
                </a:lnTo>
                <a:lnTo>
                  <a:pt x="741" y="159"/>
                </a:lnTo>
                <a:lnTo>
                  <a:pt x="743" y="159"/>
                </a:lnTo>
                <a:lnTo>
                  <a:pt x="743" y="158"/>
                </a:lnTo>
                <a:lnTo>
                  <a:pt x="744" y="156"/>
                </a:lnTo>
                <a:lnTo>
                  <a:pt x="746" y="155"/>
                </a:lnTo>
                <a:lnTo>
                  <a:pt x="747" y="154"/>
                </a:lnTo>
                <a:lnTo>
                  <a:pt x="749" y="152"/>
                </a:lnTo>
                <a:lnTo>
                  <a:pt x="749" y="151"/>
                </a:lnTo>
                <a:lnTo>
                  <a:pt x="750" y="148"/>
                </a:lnTo>
                <a:lnTo>
                  <a:pt x="753" y="146"/>
                </a:lnTo>
                <a:lnTo>
                  <a:pt x="754" y="145"/>
                </a:lnTo>
                <a:lnTo>
                  <a:pt x="756" y="142"/>
                </a:lnTo>
                <a:lnTo>
                  <a:pt x="757" y="141"/>
                </a:lnTo>
                <a:lnTo>
                  <a:pt x="759" y="139"/>
                </a:lnTo>
                <a:lnTo>
                  <a:pt x="760" y="138"/>
                </a:lnTo>
                <a:lnTo>
                  <a:pt x="762" y="136"/>
                </a:lnTo>
                <a:lnTo>
                  <a:pt x="763" y="135"/>
                </a:lnTo>
                <a:lnTo>
                  <a:pt x="763" y="133"/>
                </a:lnTo>
                <a:lnTo>
                  <a:pt x="764" y="132"/>
                </a:lnTo>
                <a:lnTo>
                  <a:pt x="766" y="131"/>
                </a:lnTo>
                <a:lnTo>
                  <a:pt x="766" y="129"/>
                </a:lnTo>
                <a:lnTo>
                  <a:pt x="767" y="128"/>
                </a:lnTo>
                <a:lnTo>
                  <a:pt x="769" y="128"/>
                </a:lnTo>
                <a:lnTo>
                  <a:pt x="769" y="126"/>
                </a:lnTo>
                <a:lnTo>
                  <a:pt x="770" y="125"/>
                </a:lnTo>
                <a:lnTo>
                  <a:pt x="772" y="123"/>
                </a:lnTo>
                <a:lnTo>
                  <a:pt x="773" y="122"/>
                </a:lnTo>
                <a:lnTo>
                  <a:pt x="773" y="121"/>
                </a:lnTo>
                <a:lnTo>
                  <a:pt x="774" y="119"/>
                </a:lnTo>
                <a:lnTo>
                  <a:pt x="776" y="118"/>
                </a:lnTo>
                <a:lnTo>
                  <a:pt x="776" y="116"/>
                </a:lnTo>
                <a:lnTo>
                  <a:pt x="777" y="116"/>
                </a:lnTo>
                <a:lnTo>
                  <a:pt x="777" y="115"/>
                </a:lnTo>
                <a:lnTo>
                  <a:pt x="779" y="113"/>
                </a:lnTo>
                <a:lnTo>
                  <a:pt x="780" y="112"/>
                </a:lnTo>
                <a:lnTo>
                  <a:pt x="782" y="109"/>
                </a:lnTo>
                <a:lnTo>
                  <a:pt x="783" y="108"/>
                </a:lnTo>
                <a:lnTo>
                  <a:pt x="785" y="106"/>
                </a:lnTo>
                <a:lnTo>
                  <a:pt x="785" y="105"/>
                </a:lnTo>
                <a:lnTo>
                  <a:pt x="786" y="102"/>
                </a:lnTo>
                <a:lnTo>
                  <a:pt x="789" y="100"/>
                </a:lnTo>
                <a:lnTo>
                  <a:pt x="790" y="98"/>
                </a:lnTo>
                <a:lnTo>
                  <a:pt x="792" y="96"/>
                </a:lnTo>
                <a:lnTo>
                  <a:pt x="793" y="93"/>
                </a:lnTo>
                <a:lnTo>
                  <a:pt x="795" y="92"/>
                </a:lnTo>
                <a:lnTo>
                  <a:pt x="796" y="89"/>
                </a:lnTo>
                <a:lnTo>
                  <a:pt x="797" y="87"/>
                </a:lnTo>
                <a:lnTo>
                  <a:pt x="799" y="86"/>
                </a:lnTo>
                <a:lnTo>
                  <a:pt x="799" y="85"/>
                </a:lnTo>
                <a:lnTo>
                  <a:pt x="800" y="83"/>
                </a:lnTo>
                <a:lnTo>
                  <a:pt x="802" y="82"/>
                </a:lnTo>
                <a:lnTo>
                  <a:pt x="802" y="80"/>
                </a:lnTo>
                <a:lnTo>
                  <a:pt x="803" y="79"/>
                </a:lnTo>
                <a:lnTo>
                  <a:pt x="805" y="77"/>
                </a:lnTo>
                <a:lnTo>
                  <a:pt x="805" y="76"/>
                </a:lnTo>
                <a:lnTo>
                  <a:pt x="806" y="75"/>
                </a:lnTo>
                <a:lnTo>
                  <a:pt x="808" y="75"/>
                </a:lnTo>
                <a:lnTo>
                  <a:pt x="808" y="73"/>
                </a:lnTo>
                <a:lnTo>
                  <a:pt x="809" y="72"/>
                </a:lnTo>
                <a:lnTo>
                  <a:pt x="809" y="70"/>
                </a:lnTo>
                <a:lnTo>
                  <a:pt x="810" y="69"/>
                </a:lnTo>
                <a:lnTo>
                  <a:pt x="812" y="67"/>
                </a:lnTo>
                <a:lnTo>
                  <a:pt x="812" y="66"/>
                </a:lnTo>
                <a:lnTo>
                  <a:pt x="813" y="64"/>
                </a:lnTo>
                <a:lnTo>
                  <a:pt x="815" y="63"/>
                </a:lnTo>
                <a:lnTo>
                  <a:pt x="815" y="62"/>
                </a:lnTo>
                <a:lnTo>
                  <a:pt x="816" y="60"/>
                </a:lnTo>
                <a:lnTo>
                  <a:pt x="818" y="59"/>
                </a:lnTo>
                <a:lnTo>
                  <a:pt x="819" y="57"/>
                </a:lnTo>
                <a:lnTo>
                  <a:pt x="820" y="56"/>
                </a:lnTo>
                <a:lnTo>
                  <a:pt x="822" y="53"/>
                </a:lnTo>
                <a:lnTo>
                  <a:pt x="823" y="52"/>
                </a:lnTo>
                <a:lnTo>
                  <a:pt x="825" y="49"/>
                </a:lnTo>
                <a:lnTo>
                  <a:pt x="826" y="47"/>
                </a:lnTo>
                <a:lnTo>
                  <a:pt x="828" y="44"/>
                </a:lnTo>
                <a:lnTo>
                  <a:pt x="831" y="41"/>
                </a:lnTo>
                <a:lnTo>
                  <a:pt x="832" y="40"/>
                </a:lnTo>
                <a:lnTo>
                  <a:pt x="833" y="39"/>
                </a:lnTo>
                <a:lnTo>
                  <a:pt x="835" y="36"/>
                </a:lnTo>
                <a:lnTo>
                  <a:pt x="835" y="34"/>
                </a:lnTo>
                <a:lnTo>
                  <a:pt x="836" y="33"/>
                </a:lnTo>
                <a:lnTo>
                  <a:pt x="838" y="31"/>
                </a:lnTo>
                <a:lnTo>
                  <a:pt x="839" y="30"/>
                </a:lnTo>
                <a:lnTo>
                  <a:pt x="839" y="29"/>
                </a:lnTo>
                <a:lnTo>
                  <a:pt x="841" y="27"/>
                </a:lnTo>
                <a:lnTo>
                  <a:pt x="842" y="26"/>
                </a:lnTo>
                <a:lnTo>
                  <a:pt x="842" y="24"/>
                </a:lnTo>
                <a:lnTo>
                  <a:pt x="843" y="24"/>
                </a:lnTo>
                <a:lnTo>
                  <a:pt x="843" y="23"/>
                </a:lnTo>
                <a:lnTo>
                  <a:pt x="845" y="21"/>
                </a:lnTo>
                <a:lnTo>
                  <a:pt x="845" y="20"/>
                </a:lnTo>
                <a:lnTo>
                  <a:pt x="846" y="18"/>
                </a:lnTo>
                <a:lnTo>
                  <a:pt x="848" y="17"/>
                </a:lnTo>
                <a:lnTo>
                  <a:pt x="848" y="16"/>
                </a:lnTo>
                <a:lnTo>
                  <a:pt x="849" y="14"/>
                </a:lnTo>
                <a:lnTo>
                  <a:pt x="849" y="13"/>
                </a:lnTo>
                <a:lnTo>
                  <a:pt x="851" y="13"/>
                </a:lnTo>
                <a:lnTo>
                  <a:pt x="851" y="11"/>
                </a:lnTo>
                <a:lnTo>
                  <a:pt x="852" y="10"/>
                </a:lnTo>
                <a:lnTo>
                  <a:pt x="854" y="8"/>
                </a:lnTo>
                <a:lnTo>
                  <a:pt x="854" y="7"/>
                </a:lnTo>
                <a:lnTo>
                  <a:pt x="855" y="4"/>
                </a:lnTo>
                <a:lnTo>
                  <a:pt x="856" y="3"/>
                </a:lnTo>
                <a:lnTo>
                  <a:pt x="856" y="1"/>
                </a:lnTo>
                <a:lnTo>
                  <a:pt x="85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2" name="Freeform 184"/>
          <p:cNvSpPr>
            <a:spLocks/>
          </p:cNvSpPr>
          <p:nvPr/>
        </p:nvSpPr>
        <p:spPr bwMode="auto">
          <a:xfrm>
            <a:off x="5784850" y="5434013"/>
            <a:ext cx="80962" cy="273050"/>
          </a:xfrm>
          <a:custGeom>
            <a:avLst/>
            <a:gdLst>
              <a:gd name="T0" fmla="*/ 2147483647 w 102"/>
              <a:gd name="T1" fmla="*/ 2147483647 h 344"/>
              <a:gd name="T2" fmla="*/ 2147483647 w 102"/>
              <a:gd name="T3" fmla="*/ 2147483647 h 344"/>
              <a:gd name="T4" fmla="*/ 2147483647 w 102"/>
              <a:gd name="T5" fmla="*/ 2147483647 h 344"/>
              <a:gd name="T6" fmla="*/ 2147483647 w 102"/>
              <a:gd name="T7" fmla="*/ 2147483647 h 344"/>
              <a:gd name="T8" fmla="*/ 2147483647 w 102"/>
              <a:gd name="T9" fmla="*/ 2147483647 h 344"/>
              <a:gd name="T10" fmla="*/ 2147483647 w 102"/>
              <a:gd name="T11" fmla="*/ 2147483647 h 344"/>
              <a:gd name="T12" fmla="*/ 2147483647 w 102"/>
              <a:gd name="T13" fmla="*/ 2147483647 h 344"/>
              <a:gd name="T14" fmla="*/ 2147483647 w 102"/>
              <a:gd name="T15" fmla="*/ 2147483647 h 344"/>
              <a:gd name="T16" fmla="*/ 2147483647 w 102"/>
              <a:gd name="T17" fmla="*/ 2147483647 h 344"/>
              <a:gd name="T18" fmla="*/ 2147483647 w 102"/>
              <a:gd name="T19" fmla="*/ 2147483647 h 344"/>
              <a:gd name="T20" fmla="*/ 2147483647 w 102"/>
              <a:gd name="T21" fmla="*/ 2147483647 h 344"/>
              <a:gd name="T22" fmla="*/ 2147483647 w 102"/>
              <a:gd name="T23" fmla="*/ 2147483647 h 344"/>
              <a:gd name="T24" fmla="*/ 2147483647 w 102"/>
              <a:gd name="T25" fmla="*/ 2147483647 h 344"/>
              <a:gd name="T26" fmla="*/ 2147483647 w 102"/>
              <a:gd name="T27" fmla="*/ 2147483647 h 344"/>
              <a:gd name="T28" fmla="*/ 2147483647 w 102"/>
              <a:gd name="T29" fmla="*/ 2147483647 h 344"/>
              <a:gd name="T30" fmla="*/ 2147483647 w 102"/>
              <a:gd name="T31" fmla="*/ 2147483647 h 344"/>
              <a:gd name="T32" fmla="*/ 2147483647 w 102"/>
              <a:gd name="T33" fmla="*/ 2147483647 h 344"/>
              <a:gd name="T34" fmla="*/ 2147483647 w 102"/>
              <a:gd name="T35" fmla="*/ 2147483647 h 344"/>
              <a:gd name="T36" fmla="*/ 2147483647 w 102"/>
              <a:gd name="T37" fmla="*/ 2147483647 h 344"/>
              <a:gd name="T38" fmla="*/ 2147483647 w 102"/>
              <a:gd name="T39" fmla="*/ 2147483647 h 344"/>
              <a:gd name="T40" fmla="*/ 2147483647 w 102"/>
              <a:gd name="T41" fmla="*/ 2147483647 h 344"/>
              <a:gd name="T42" fmla="*/ 2147483647 w 102"/>
              <a:gd name="T43" fmla="*/ 2147483647 h 344"/>
              <a:gd name="T44" fmla="*/ 2147483647 w 102"/>
              <a:gd name="T45" fmla="*/ 2147483647 h 344"/>
              <a:gd name="T46" fmla="*/ 2147483647 w 102"/>
              <a:gd name="T47" fmla="*/ 2147483647 h 344"/>
              <a:gd name="T48" fmla="*/ 2147483647 w 102"/>
              <a:gd name="T49" fmla="*/ 2147483647 h 344"/>
              <a:gd name="T50" fmla="*/ 2147483647 w 102"/>
              <a:gd name="T51" fmla="*/ 2147483647 h 344"/>
              <a:gd name="T52" fmla="*/ 2147483647 w 102"/>
              <a:gd name="T53" fmla="*/ 2147483647 h 344"/>
              <a:gd name="T54" fmla="*/ 2147483647 w 102"/>
              <a:gd name="T55" fmla="*/ 2147483647 h 344"/>
              <a:gd name="T56" fmla="*/ 2147483647 w 102"/>
              <a:gd name="T57" fmla="*/ 2147483647 h 344"/>
              <a:gd name="T58" fmla="*/ 2147483647 w 102"/>
              <a:gd name="T59" fmla="*/ 2147483647 h 344"/>
              <a:gd name="T60" fmla="*/ 2147483647 w 102"/>
              <a:gd name="T61" fmla="*/ 2147483647 h 344"/>
              <a:gd name="T62" fmla="*/ 2147483647 w 102"/>
              <a:gd name="T63" fmla="*/ 2147483647 h 344"/>
              <a:gd name="T64" fmla="*/ 2147483647 w 102"/>
              <a:gd name="T65" fmla="*/ 2147483647 h 344"/>
              <a:gd name="T66" fmla="*/ 2147483647 w 102"/>
              <a:gd name="T67" fmla="*/ 2147483647 h 344"/>
              <a:gd name="T68" fmla="*/ 2147483647 w 102"/>
              <a:gd name="T69" fmla="*/ 2147483647 h 344"/>
              <a:gd name="T70" fmla="*/ 2147483647 w 102"/>
              <a:gd name="T71" fmla="*/ 2147483647 h 344"/>
              <a:gd name="T72" fmla="*/ 2147483647 w 102"/>
              <a:gd name="T73" fmla="*/ 2147483647 h 344"/>
              <a:gd name="T74" fmla="*/ 2147483647 w 102"/>
              <a:gd name="T75" fmla="*/ 2147483647 h 344"/>
              <a:gd name="T76" fmla="*/ 2147483647 w 102"/>
              <a:gd name="T77" fmla="*/ 2147483647 h 344"/>
              <a:gd name="T78" fmla="*/ 2147483647 w 102"/>
              <a:gd name="T79" fmla="*/ 2147483647 h 344"/>
              <a:gd name="T80" fmla="*/ 2147483647 w 102"/>
              <a:gd name="T81" fmla="*/ 2147483647 h 344"/>
              <a:gd name="T82" fmla="*/ 2147483647 w 102"/>
              <a:gd name="T83" fmla="*/ 2147483647 h 344"/>
              <a:gd name="T84" fmla="*/ 2147483647 w 102"/>
              <a:gd name="T85" fmla="*/ 2147483647 h 344"/>
              <a:gd name="T86" fmla="*/ 2147483647 w 102"/>
              <a:gd name="T87" fmla="*/ 2147483647 h 344"/>
              <a:gd name="T88" fmla="*/ 2147483647 w 102"/>
              <a:gd name="T89" fmla="*/ 2147483647 h 344"/>
              <a:gd name="T90" fmla="*/ 2147483647 w 102"/>
              <a:gd name="T91" fmla="*/ 2147483647 h 344"/>
              <a:gd name="T92" fmla="*/ 2147483647 w 102"/>
              <a:gd name="T93" fmla="*/ 2147483647 h 344"/>
              <a:gd name="T94" fmla="*/ 2147483647 w 102"/>
              <a:gd name="T95" fmla="*/ 2147483647 h 344"/>
              <a:gd name="T96" fmla="*/ 2147483647 w 102"/>
              <a:gd name="T97" fmla="*/ 2147483647 h 344"/>
              <a:gd name="T98" fmla="*/ 2147483647 w 102"/>
              <a:gd name="T99" fmla="*/ 2147483647 h 344"/>
              <a:gd name="T100" fmla="*/ 2147483647 w 102"/>
              <a:gd name="T101" fmla="*/ 2147483647 h 344"/>
              <a:gd name="T102" fmla="*/ 2147483647 w 102"/>
              <a:gd name="T103" fmla="*/ 2147483647 h 344"/>
              <a:gd name="T104" fmla="*/ 2147483647 w 102"/>
              <a:gd name="T105" fmla="*/ 2147483647 h 344"/>
              <a:gd name="T106" fmla="*/ 2147483647 w 102"/>
              <a:gd name="T107" fmla="*/ 2147483647 h 344"/>
              <a:gd name="T108" fmla="*/ 2147483647 w 102"/>
              <a:gd name="T109" fmla="*/ 2147483647 h 344"/>
              <a:gd name="T110" fmla="*/ 2147483647 w 102"/>
              <a:gd name="T111" fmla="*/ 2147483647 h 344"/>
              <a:gd name="T112" fmla="*/ 2147483647 w 102"/>
              <a:gd name="T113" fmla="*/ 2147483647 h 34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02"/>
              <a:gd name="T172" fmla="*/ 0 h 344"/>
              <a:gd name="T173" fmla="*/ 102 w 102"/>
              <a:gd name="T174" fmla="*/ 344 h 34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02" h="344">
                <a:moveTo>
                  <a:pt x="0" y="0"/>
                </a:moveTo>
                <a:lnTo>
                  <a:pt x="3" y="3"/>
                </a:lnTo>
                <a:lnTo>
                  <a:pt x="4" y="8"/>
                </a:lnTo>
                <a:lnTo>
                  <a:pt x="5" y="10"/>
                </a:lnTo>
                <a:lnTo>
                  <a:pt x="8" y="13"/>
                </a:lnTo>
                <a:lnTo>
                  <a:pt x="10" y="16"/>
                </a:lnTo>
                <a:lnTo>
                  <a:pt x="11" y="19"/>
                </a:lnTo>
                <a:lnTo>
                  <a:pt x="13" y="22"/>
                </a:lnTo>
                <a:lnTo>
                  <a:pt x="14" y="25"/>
                </a:lnTo>
                <a:lnTo>
                  <a:pt x="15" y="26"/>
                </a:lnTo>
                <a:lnTo>
                  <a:pt x="17" y="29"/>
                </a:lnTo>
                <a:lnTo>
                  <a:pt x="17" y="30"/>
                </a:lnTo>
                <a:lnTo>
                  <a:pt x="18" y="32"/>
                </a:lnTo>
                <a:lnTo>
                  <a:pt x="20" y="35"/>
                </a:lnTo>
                <a:lnTo>
                  <a:pt x="20" y="36"/>
                </a:lnTo>
                <a:lnTo>
                  <a:pt x="21" y="38"/>
                </a:lnTo>
                <a:lnTo>
                  <a:pt x="21" y="39"/>
                </a:lnTo>
                <a:lnTo>
                  <a:pt x="23" y="41"/>
                </a:lnTo>
                <a:lnTo>
                  <a:pt x="23" y="42"/>
                </a:lnTo>
                <a:lnTo>
                  <a:pt x="24" y="43"/>
                </a:lnTo>
                <a:lnTo>
                  <a:pt x="24" y="45"/>
                </a:lnTo>
                <a:lnTo>
                  <a:pt x="26" y="46"/>
                </a:lnTo>
                <a:lnTo>
                  <a:pt x="26" y="48"/>
                </a:lnTo>
                <a:lnTo>
                  <a:pt x="27" y="49"/>
                </a:lnTo>
                <a:lnTo>
                  <a:pt x="27" y="51"/>
                </a:lnTo>
                <a:lnTo>
                  <a:pt x="28" y="52"/>
                </a:lnTo>
                <a:lnTo>
                  <a:pt x="28" y="55"/>
                </a:lnTo>
                <a:lnTo>
                  <a:pt x="30" y="56"/>
                </a:lnTo>
                <a:lnTo>
                  <a:pt x="30" y="58"/>
                </a:lnTo>
                <a:lnTo>
                  <a:pt x="31" y="59"/>
                </a:lnTo>
                <a:lnTo>
                  <a:pt x="31" y="61"/>
                </a:lnTo>
                <a:lnTo>
                  <a:pt x="33" y="64"/>
                </a:lnTo>
                <a:lnTo>
                  <a:pt x="33" y="65"/>
                </a:lnTo>
                <a:lnTo>
                  <a:pt x="34" y="66"/>
                </a:lnTo>
                <a:lnTo>
                  <a:pt x="34" y="68"/>
                </a:lnTo>
                <a:lnTo>
                  <a:pt x="36" y="71"/>
                </a:lnTo>
                <a:lnTo>
                  <a:pt x="36" y="72"/>
                </a:lnTo>
                <a:lnTo>
                  <a:pt x="37" y="74"/>
                </a:lnTo>
                <a:lnTo>
                  <a:pt x="37" y="75"/>
                </a:lnTo>
                <a:lnTo>
                  <a:pt x="38" y="76"/>
                </a:lnTo>
                <a:lnTo>
                  <a:pt x="38" y="78"/>
                </a:lnTo>
                <a:lnTo>
                  <a:pt x="40" y="79"/>
                </a:lnTo>
                <a:lnTo>
                  <a:pt x="40" y="81"/>
                </a:lnTo>
                <a:lnTo>
                  <a:pt x="40" y="82"/>
                </a:lnTo>
                <a:lnTo>
                  <a:pt x="41" y="82"/>
                </a:lnTo>
                <a:lnTo>
                  <a:pt x="41" y="84"/>
                </a:lnTo>
                <a:lnTo>
                  <a:pt x="41" y="85"/>
                </a:lnTo>
                <a:lnTo>
                  <a:pt x="43" y="87"/>
                </a:lnTo>
                <a:lnTo>
                  <a:pt x="43" y="88"/>
                </a:lnTo>
                <a:lnTo>
                  <a:pt x="43" y="89"/>
                </a:lnTo>
                <a:lnTo>
                  <a:pt x="44" y="91"/>
                </a:lnTo>
                <a:lnTo>
                  <a:pt x="44" y="92"/>
                </a:lnTo>
                <a:lnTo>
                  <a:pt x="46" y="94"/>
                </a:lnTo>
                <a:lnTo>
                  <a:pt x="46" y="95"/>
                </a:lnTo>
                <a:lnTo>
                  <a:pt x="46" y="97"/>
                </a:lnTo>
                <a:lnTo>
                  <a:pt x="47" y="98"/>
                </a:lnTo>
                <a:lnTo>
                  <a:pt x="47" y="99"/>
                </a:lnTo>
                <a:lnTo>
                  <a:pt x="49" y="102"/>
                </a:lnTo>
                <a:lnTo>
                  <a:pt x="49" y="104"/>
                </a:lnTo>
                <a:lnTo>
                  <a:pt x="50" y="105"/>
                </a:lnTo>
                <a:lnTo>
                  <a:pt x="50" y="108"/>
                </a:lnTo>
                <a:lnTo>
                  <a:pt x="51" y="111"/>
                </a:lnTo>
                <a:lnTo>
                  <a:pt x="53" y="112"/>
                </a:lnTo>
                <a:lnTo>
                  <a:pt x="53" y="115"/>
                </a:lnTo>
                <a:lnTo>
                  <a:pt x="54" y="117"/>
                </a:lnTo>
                <a:lnTo>
                  <a:pt x="54" y="120"/>
                </a:lnTo>
                <a:lnTo>
                  <a:pt x="56" y="121"/>
                </a:lnTo>
                <a:lnTo>
                  <a:pt x="56" y="122"/>
                </a:lnTo>
                <a:lnTo>
                  <a:pt x="57" y="124"/>
                </a:lnTo>
                <a:lnTo>
                  <a:pt x="57" y="125"/>
                </a:lnTo>
                <a:lnTo>
                  <a:pt x="57" y="127"/>
                </a:lnTo>
                <a:lnTo>
                  <a:pt x="59" y="128"/>
                </a:lnTo>
                <a:lnTo>
                  <a:pt x="59" y="130"/>
                </a:lnTo>
                <a:lnTo>
                  <a:pt x="60" y="131"/>
                </a:lnTo>
                <a:lnTo>
                  <a:pt x="60" y="133"/>
                </a:lnTo>
                <a:lnTo>
                  <a:pt x="60" y="134"/>
                </a:lnTo>
                <a:lnTo>
                  <a:pt x="60" y="135"/>
                </a:lnTo>
                <a:lnTo>
                  <a:pt x="61" y="137"/>
                </a:lnTo>
                <a:lnTo>
                  <a:pt x="61" y="138"/>
                </a:lnTo>
                <a:lnTo>
                  <a:pt x="61" y="140"/>
                </a:lnTo>
                <a:lnTo>
                  <a:pt x="63" y="140"/>
                </a:lnTo>
                <a:lnTo>
                  <a:pt x="63" y="141"/>
                </a:lnTo>
                <a:lnTo>
                  <a:pt x="63" y="143"/>
                </a:lnTo>
                <a:lnTo>
                  <a:pt x="64" y="144"/>
                </a:lnTo>
                <a:lnTo>
                  <a:pt x="64" y="145"/>
                </a:lnTo>
                <a:lnTo>
                  <a:pt x="64" y="147"/>
                </a:lnTo>
                <a:lnTo>
                  <a:pt x="64" y="148"/>
                </a:lnTo>
                <a:lnTo>
                  <a:pt x="66" y="150"/>
                </a:lnTo>
                <a:lnTo>
                  <a:pt x="66" y="153"/>
                </a:lnTo>
                <a:lnTo>
                  <a:pt x="67" y="154"/>
                </a:lnTo>
                <a:lnTo>
                  <a:pt x="67" y="156"/>
                </a:lnTo>
                <a:lnTo>
                  <a:pt x="69" y="158"/>
                </a:lnTo>
                <a:lnTo>
                  <a:pt x="69" y="160"/>
                </a:lnTo>
                <a:lnTo>
                  <a:pt x="69" y="163"/>
                </a:lnTo>
                <a:lnTo>
                  <a:pt x="70" y="164"/>
                </a:lnTo>
                <a:lnTo>
                  <a:pt x="70" y="167"/>
                </a:lnTo>
                <a:lnTo>
                  <a:pt x="72" y="170"/>
                </a:lnTo>
                <a:lnTo>
                  <a:pt x="72" y="171"/>
                </a:lnTo>
                <a:lnTo>
                  <a:pt x="73" y="173"/>
                </a:lnTo>
                <a:lnTo>
                  <a:pt x="73" y="174"/>
                </a:lnTo>
                <a:lnTo>
                  <a:pt x="73" y="177"/>
                </a:lnTo>
                <a:lnTo>
                  <a:pt x="74" y="179"/>
                </a:lnTo>
                <a:lnTo>
                  <a:pt x="74" y="180"/>
                </a:lnTo>
                <a:lnTo>
                  <a:pt x="74" y="181"/>
                </a:lnTo>
                <a:lnTo>
                  <a:pt x="76" y="183"/>
                </a:lnTo>
                <a:lnTo>
                  <a:pt x="76" y="184"/>
                </a:lnTo>
                <a:lnTo>
                  <a:pt x="77" y="186"/>
                </a:lnTo>
                <a:lnTo>
                  <a:pt x="77" y="187"/>
                </a:lnTo>
                <a:lnTo>
                  <a:pt x="77" y="189"/>
                </a:lnTo>
                <a:lnTo>
                  <a:pt x="77" y="190"/>
                </a:lnTo>
                <a:lnTo>
                  <a:pt x="79" y="191"/>
                </a:lnTo>
                <a:lnTo>
                  <a:pt x="79" y="193"/>
                </a:lnTo>
                <a:lnTo>
                  <a:pt x="79" y="194"/>
                </a:lnTo>
                <a:lnTo>
                  <a:pt x="80" y="196"/>
                </a:lnTo>
                <a:lnTo>
                  <a:pt x="80" y="197"/>
                </a:lnTo>
                <a:lnTo>
                  <a:pt x="80" y="199"/>
                </a:lnTo>
                <a:lnTo>
                  <a:pt x="82" y="202"/>
                </a:lnTo>
                <a:lnTo>
                  <a:pt x="82" y="203"/>
                </a:lnTo>
                <a:lnTo>
                  <a:pt x="82" y="204"/>
                </a:lnTo>
                <a:lnTo>
                  <a:pt x="83" y="206"/>
                </a:lnTo>
                <a:lnTo>
                  <a:pt x="83" y="209"/>
                </a:lnTo>
                <a:lnTo>
                  <a:pt x="84" y="210"/>
                </a:lnTo>
                <a:lnTo>
                  <a:pt x="84" y="213"/>
                </a:lnTo>
                <a:lnTo>
                  <a:pt x="86" y="214"/>
                </a:lnTo>
                <a:lnTo>
                  <a:pt x="86" y="217"/>
                </a:lnTo>
                <a:lnTo>
                  <a:pt x="87" y="219"/>
                </a:lnTo>
                <a:lnTo>
                  <a:pt x="87" y="222"/>
                </a:lnTo>
                <a:lnTo>
                  <a:pt x="89" y="223"/>
                </a:lnTo>
                <a:lnTo>
                  <a:pt x="89" y="225"/>
                </a:lnTo>
                <a:lnTo>
                  <a:pt x="89" y="227"/>
                </a:lnTo>
                <a:lnTo>
                  <a:pt x="90" y="229"/>
                </a:lnTo>
                <a:lnTo>
                  <a:pt x="90" y="230"/>
                </a:lnTo>
                <a:lnTo>
                  <a:pt x="90" y="232"/>
                </a:lnTo>
                <a:lnTo>
                  <a:pt x="92" y="233"/>
                </a:lnTo>
                <a:lnTo>
                  <a:pt x="92" y="235"/>
                </a:lnTo>
                <a:lnTo>
                  <a:pt x="92" y="236"/>
                </a:lnTo>
                <a:lnTo>
                  <a:pt x="92" y="237"/>
                </a:lnTo>
                <a:lnTo>
                  <a:pt x="93" y="239"/>
                </a:lnTo>
                <a:lnTo>
                  <a:pt x="93" y="240"/>
                </a:lnTo>
                <a:lnTo>
                  <a:pt x="93" y="242"/>
                </a:lnTo>
                <a:lnTo>
                  <a:pt x="93" y="243"/>
                </a:lnTo>
                <a:lnTo>
                  <a:pt x="93" y="245"/>
                </a:lnTo>
                <a:lnTo>
                  <a:pt x="93" y="246"/>
                </a:lnTo>
                <a:lnTo>
                  <a:pt x="95" y="248"/>
                </a:lnTo>
                <a:lnTo>
                  <a:pt x="95" y="249"/>
                </a:lnTo>
                <a:lnTo>
                  <a:pt x="95" y="250"/>
                </a:lnTo>
                <a:lnTo>
                  <a:pt x="95" y="252"/>
                </a:lnTo>
                <a:lnTo>
                  <a:pt x="95" y="255"/>
                </a:lnTo>
                <a:lnTo>
                  <a:pt x="95" y="256"/>
                </a:lnTo>
                <a:lnTo>
                  <a:pt x="95" y="258"/>
                </a:lnTo>
                <a:lnTo>
                  <a:pt x="95" y="259"/>
                </a:lnTo>
                <a:lnTo>
                  <a:pt x="96" y="260"/>
                </a:lnTo>
                <a:lnTo>
                  <a:pt x="96" y="263"/>
                </a:lnTo>
                <a:lnTo>
                  <a:pt x="96" y="265"/>
                </a:lnTo>
                <a:lnTo>
                  <a:pt x="96" y="268"/>
                </a:lnTo>
                <a:lnTo>
                  <a:pt x="96" y="269"/>
                </a:lnTo>
                <a:lnTo>
                  <a:pt x="96" y="270"/>
                </a:lnTo>
                <a:lnTo>
                  <a:pt x="96" y="272"/>
                </a:lnTo>
                <a:lnTo>
                  <a:pt x="96" y="273"/>
                </a:lnTo>
                <a:lnTo>
                  <a:pt x="96" y="275"/>
                </a:lnTo>
                <a:lnTo>
                  <a:pt x="96" y="276"/>
                </a:lnTo>
                <a:lnTo>
                  <a:pt x="96" y="278"/>
                </a:lnTo>
                <a:lnTo>
                  <a:pt x="97" y="279"/>
                </a:lnTo>
                <a:lnTo>
                  <a:pt x="97" y="281"/>
                </a:lnTo>
                <a:lnTo>
                  <a:pt x="97" y="282"/>
                </a:lnTo>
                <a:lnTo>
                  <a:pt x="97" y="283"/>
                </a:lnTo>
                <a:lnTo>
                  <a:pt x="97" y="285"/>
                </a:lnTo>
                <a:lnTo>
                  <a:pt x="97" y="286"/>
                </a:lnTo>
                <a:lnTo>
                  <a:pt x="97" y="288"/>
                </a:lnTo>
                <a:lnTo>
                  <a:pt x="97" y="289"/>
                </a:lnTo>
                <a:lnTo>
                  <a:pt x="99" y="291"/>
                </a:lnTo>
                <a:lnTo>
                  <a:pt x="99" y="292"/>
                </a:lnTo>
                <a:lnTo>
                  <a:pt x="99" y="293"/>
                </a:lnTo>
                <a:lnTo>
                  <a:pt x="99" y="295"/>
                </a:lnTo>
                <a:lnTo>
                  <a:pt x="99" y="296"/>
                </a:lnTo>
                <a:lnTo>
                  <a:pt x="100" y="298"/>
                </a:lnTo>
                <a:lnTo>
                  <a:pt x="100" y="299"/>
                </a:lnTo>
                <a:lnTo>
                  <a:pt x="100" y="301"/>
                </a:lnTo>
                <a:lnTo>
                  <a:pt x="100" y="302"/>
                </a:lnTo>
                <a:lnTo>
                  <a:pt x="100" y="304"/>
                </a:lnTo>
                <a:lnTo>
                  <a:pt x="100" y="305"/>
                </a:lnTo>
                <a:lnTo>
                  <a:pt x="102" y="305"/>
                </a:lnTo>
                <a:lnTo>
                  <a:pt x="102" y="306"/>
                </a:lnTo>
                <a:lnTo>
                  <a:pt x="102" y="308"/>
                </a:lnTo>
                <a:lnTo>
                  <a:pt x="102" y="309"/>
                </a:lnTo>
                <a:lnTo>
                  <a:pt x="102" y="311"/>
                </a:lnTo>
                <a:lnTo>
                  <a:pt x="102" y="312"/>
                </a:lnTo>
                <a:lnTo>
                  <a:pt x="102" y="314"/>
                </a:lnTo>
                <a:lnTo>
                  <a:pt x="102" y="315"/>
                </a:lnTo>
                <a:lnTo>
                  <a:pt x="102" y="316"/>
                </a:lnTo>
                <a:lnTo>
                  <a:pt x="102" y="318"/>
                </a:lnTo>
                <a:lnTo>
                  <a:pt x="102" y="319"/>
                </a:lnTo>
                <a:lnTo>
                  <a:pt x="102" y="321"/>
                </a:lnTo>
                <a:lnTo>
                  <a:pt x="102" y="322"/>
                </a:lnTo>
                <a:lnTo>
                  <a:pt x="102" y="324"/>
                </a:lnTo>
                <a:lnTo>
                  <a:pt x="102" y="325"/>
                </a:lnTo>
                <a:lnTo>
                  <a:pt x="102" y="327"/>
                </a:lnTo>
                <a:lnTo>
                  <a:pt x="102" y="329"/>
                </a:lnTo>
                <a:lnTo>
                  <a:pt x="102" y="331"/>
                </a:lnTo>
                <a:lnTo>
                  <a:pt x="102" y="334"/>
                </a:lnTo>
                <a:lnTo>
                  <a:pt x="102" y="335"/>
                </a:lnTo>
                <a:lnTo>
                  <a:pt x="102" y="338"/>
                </a:lnTo>
                <a:lnTo>
                  <a:pt x="100" y="341"/>
                </a:lnTo>
                <a:lnTo>
                  <a:pt x="100" y="3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3" name="Freeform 185"/>
          <p:cNvSpPr>
            <a:spLocks/>
          </p:cNvSpPr>
          <p:nvPr/>
        </p:nvSpPr>
        <p:spPr bwMode="auto">
          <a:xfrm>
            <a:off x="5784850" y="5703888"/>
            <a:ext cx="80962" cy="273050"/>
          </a:xfrm>
          <a:custGeom>
            <a:avLst/>
            <a:gdLst>
              <a:gd name="T0" fmla="*/ 2147483647 w 102"/>
              <a:gd name="T1" fmla="*/ 2147483647 h 343"/>
              <a:gd name="T2" fmla="*/ 2147483647 w 102"/>
              <a:gd name="T3" fmla="*/ 2147483647 h 343"/>
              <a:gd name="T4" fmla="*/ 2147483647 w 102"/>
              <a:gd name="T5" fmla="*/ 2147483647 h 343"/>
              <a:gd name="T6" fmla="*/ 2147483647 w 102"/>
              <a:gd name="T7" fmla="*/ 2147483647 h 343"/>
              <a:gd name="T8" fmla="*/ 2147483647 w 102"/>
              <a:gd name="T9" fmla="*/ 2147483647 h 343"/>
              <a:gd name="T10" fmla="*/ 2147483647 w 102"/>
              <a:gd name="T11" fmla="*/ 2147483647 h 343"/>
              <a:gd name="T12" fmla="*/ 2147483647 w 102"/>
              <a:gd name="T13" fmla="*/ 2147483647 h 343"/>
              <a:gd name="T14" fmla="*/ 2147483647 w 102"/>
              <a:gd name="T15" fmla="*/ 2147483647 h 343"/>
              <a:gd name="T16" fmla="*/ 2147483647 w 102"/>
              <a:gd name="T17" fmla="*/ 2147483647 h 343"/>
              <a:gd name="T18" fmla="*/ 2147483647 w 102"/>
              <a:gd name="T19" fmla="*/ 2147483647 h 343"/>
              <a:gd name="T20" fmla="*/ 2147483647 w 102"/>
              <a:gd name="T21" fmla="*/ 2147483647 h 343"/>
              <a:gd name="T22" fmla="*/ 2147483647 w 102"/>
              <a:gd name="T23" fmla="*/ 2147483647 h 343"/>
              <a:gd name="T24" fmla="*/ 2147483647 w 102"/>
              <a:gd name="T25" fmla="*/ 2147483647 h 343"/>
              <a:gd name="T26" fmla="*/ 2147483647 w 102"/>
              <a:gd name="T27" fmla="*/ 2147483647 h 343"/>
              <a:gd name="T28" fmla="*/ 2147483647 w 102"/>
              <a:gd name="T29" fmla="*/ 2147483647 h 343"/>
              <a:gd name="T30" fmla="*/ 2147483647 w 102"/>
              <a:gd name="T31" fmla="*/ 2147483647 h 343"/>
              <a:gd name="T32" fmla="*/ 2147483647 w 102"/>
              <a:gd name="T33" fmla="*/ 2147483647 h 343"/>
              <a:gd name="T34" fmla="*/ 2147483647 w 102"/>
              <a:gd name="T35" fmla="*/ 2147483647 h 343"/>
              <a:gd name="T36" fmla="*/ 2147483647 w 102"/>
              <a:gd name="T37" fmla="*/ 2147483647 h 343"/>
              <a:gd name="T38" fmla="*/ 2147483647 w 102"/>
              <a:gd name="T39" fmla="*/ 2147483647 h 343"/>
              <a:gd name="T40" fmla="*/ 2147483647 w 102"/>
              <a:gd name="T41" fmla="*/ 2147483647 h 343"/>
              <a:gd name="T42" fmla="*/ 2147483647 w 102"/>
              <a:gd name="T43" fmla="*/ 2147483647 h 343"/>
              <a:gd name="T44" fmla="*/ 2147483647 w 102"/>
              <a:gd name="T45" fmla="*/ 2147483647 h 343"/>
              <a:gd name="T46" fmla="*/ 2147483647 w 102"/>
              <a:gd name="T47" fmla="*/ 2147483647 h 343"/>
              <a:gd name="T48" fmla="*/ 2147483647 w 102"/>
              <a:gd name="T49" fmla="*/ 2147483647 h 343"/>
              <a:gd name="T50" fmla="*/ 2147483647 w 102"/>
              <a:gd name="T51" fmla="*/ 2147483647 h 343"/>
              <a:gd name="T52" fmla="*/ 2147483647 w 102"/>
              <a:gd name="T53" fmla="*/ 2147483647 h 343"/>
              <a:gd name="T54" fmla="*/ 2147483647 w 102"/>
              <a:gd name="T55" fmla="*/ 2147483647 h 343"/>
              <a:gd name="T56" fmla="*/ 2147483647 w 102"/>
              <a:gd name="T57" fmla="*/ 2147483647 h 343"/>
              <a:gd name="T58" fmla="*/ 2147483647 w 102"/>
              <a:gd name="T59" fmla="*/ 2147483647 h 343"/>
              <a:gd name="T60" fmla="*/ 2147483647 w 102"/>
              <a:gd name="T61" fmla="*/ 2147483647 h 343"/>
              <a:gd name="T62" fmla="*/ 2147483647 w 102"/>
              <a:gd name="T63" fmla="*/ 2147483647 h 343"/>
              <a:gd name="T64" fmla="*/ 2147483647 w 102"/>
              <a:gd name="T65" fmla="*/ 2147483647 h 343"/>
              <a:gd name="T66" fmla="*/ 2147483647 w 102"/>
              <a:gd name="T67" fmla="*/ 2147483647 h 343"/>
              <a:gd name="T68" fmla="*/ 2147483647 w 102"/>
              <a:gd name="T69" fmla="*/ 2147483647 h 343"/>
              <a:gd name="T70" fmla="*/ 2147483647 w 102"/>
              <a:gd name="T71" fmla="*/ 2147483647 h 343"/>
              <a:gd name="T72" fmla="*/ 2147483647 w 102"/>
              <a:gd name="T73" fmla="*/ 2147483647 h 343"/>
              <a:gd name="T74" fmla="*/ 2147483647 w 102"/>
              <a:gd name="T75" fmla="*/ 2147483647 h 343"/>
              <a:gd name="T76" fmla="*/ 2147483647 w 102"/>
              <a:gd name="T77" fmla="*/ 2147483647 h 343"/>
              <a:gd name="T78" fmla="*/ 2147483647 w 102"/>
              <a:gd name="T79" fmla="*/ 2147483647 h 343"/>
              <a:gd name="T80" fmla="*/ 2147483647 w 102"/>
              <a:gd name="T81" fmla="*/ 2147483647 h 343"/>
              <a:gd name="T82" fmla="*/ 2147483647 w 102"/>
              <a:gd name="T83" fmla="*/ 2147483647 h 343"/>
              <a:gd name="T84" fmla="*/ 2147483647 w 102"/>
              <a:gd name="T85" fmla="*/ 2147483647 h 343"/>
              <a:gd name="T86" fmla="*/ 2147483647 w 102"/>
              <a:gd name="T87" fmla="*/ 2147483647 h 343"/>
              <a:gd name="T88" fmla="*/ 2147483647 w 102"/>
              <a:gd name="T89" fmla="*/ 2147483647 h 343"/>
              <a:gd name="T90" fmla="*/ 2147483647 w 102"/>
              <a:gd name="T91" fmla="*/ 2147483647 h 343"/>
              <a:gd name="T92" fmla="*/ 2147483647 w 102"/>
              <a:gd name="T93" fmla="*/ 2147483647 h 343"/>
              <a:gd name="T94" fmla="*/ 2147483647 w 102"/>
              <a:gd name="T95" fmla="*/ 2147483647 h 343"/>
              <a:gd name="T96" fmla="*/ 2147483647 w 102"/>
              <a:gd name="T97" fmla="*/ 2147483647 h 343"/>
              <a:gd name="T98" fmla="*/ 2147483647 w 102"/>
              <a:gd name="T99" fmla="*/ 2147483647 h 343"/>
              <a:gd name="T100" fmla="*/ 2147483647 w 102"/>
              <a:gd name="T101" fmla="*/ 2147483647 h 343"/>
              <a:gd name="T102" fmla="*/ 2147483647 w 102"/>
              <a:gd name="T103" fmla="*/ 2147483647 h 343"/>
              <a:gd name="T104" fmla="*/ 2147483647 w 102"/>
              <a:gd name="T105" fmla="*/ 2147483647 h 343"/>
              <a:gd name="T106" fmla="*/ 2147483647 w 102"/>
              <a:gd name="T107" fmla="*/ 2147483647 h 343"/>
              <a:gd name="T108" fmla="*/ 2147483647 w 102"/>
              <a:gd name="T109" fmla="*/ 2147483647 h 343"/>
              <a:gd name="T110" fmla="*/ 2147483647 w 102"/>
              <a:gd name="T111" fmla="*/ 2147483647 h 343"/>
              <a:gd name="T112" fmla="*/ 2147483647 w 102"/>
              <a:gd name="T113" fmla="*/ 2147483647 h 34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02"/>
              <a:gd name="T172" fmla="*/ 0 h 343"/>
              <a:gd name="T173" fmla="*/ 102 w 102"/>
              <a:gd name="T174" fmla="*/ 343 h 34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02" h="343">
                <a:moveTo>
                  <a:pt x="0" y="343"/>
                </a:moveTo>
                <a:lnTo>
                  <a:pt x="3" y="339"/>
                </a:lnTo>
                <a:lnTo>
                  <a:pt x="4" y="336"/>
                </a:lnTo>
                <a:lnTo>
                  <a:pt x="5" y="333"/>
                </a:lnTo>
                <a:lnTo>
                  <a:pt x="8" y="329"/>
                </a:lnTo>
                <a:lnTo>
                  <a:pt x="10" y="326"/>
                </a:lnTo>
                <a:lnTo>
                  <a:pt x="11" y="325"/>
                </a:lnTo>
                <a:lnTo>
                  <a:pt x="13" y="322"/>
                </a:lnTo>
                <a:lnTo>
                  <a:pt x="14" y="319"/>
                </a:lnTo>
                <a:lnTo>
                  <a:pt x="15" y="318"/>
                </a:lnTo>
                <a:lnTo>
                  <a:pt x="17" y="315"/>
                </a:lnTo>
                <a:lnTo>
                  <a:pt x="17" y="313"/>
                </a:lnTo>
                <a:lnTo>
                  <a:pt x="18" y="310"/>
                </a:lnTo>
                <a:lnTo>
                  <a:pt x="20" y="309"/>
                </a:lnTo>
                <a:lnTo>
                  <a:pt x="20" y="307"/>
                </a:lnTo>
                <a:lnTo>
                  <a:pt x="21" y="306"/>
                </a:lnTo>
                <a:lnTo>
                  <a:pt x="21" y="305"/>
                </a:lnTo>
                <a:lnTo>
                  <a:pt x="23" y="303"/>
                </a:lnTo>
                <a:lnTo>
                  <a:pt x="23" y="302"/>
                </a:lnTo>
                <a:lnTo>
                  <a:pt x="24" y="300"/>
                </a:lnTo>
                <a:lnTo>
                  <a:pt x="24" y="299"/>
                </a:lnTo>
                <a:lnTo>
                  <a:pt x="26" y="297"/>
                </a:lnTo>
                <a:lnTo>
                  <a:pt x="26" y="296"/>
                </a:lnTo>
                <a:lnTo>
                  <a:pt x="27" y="295"/>
                </a:lnTo>
                <a:lnTo>
                  <a:pt x="27" y="293"/>
                </a:lnTo>
                <a:lnTo>
                  <a:pt x="27" y="292"/>
                </a:lnTo>
                <a:lnTo>
                  <a:pt x="28" y="290"/>
                </a:lnTo>
                <a:lnTo>
                  <a:pt x="28" y="289"/>
                </a:lnTo>
                <a:lnTo>
                  <a:pt x="30" y="287"/>
                </a:lnTo>
                <a:lnTo>
                  <a:pt x="30" y="286"/>
                </a:lnTo>
                <a:lnTo>
                  <a:pt x="31" y="284"/>
                </a:lnTo>
                <a:lnTo>
                  <a:pt x="31" y="283"/>
                </a:lnTo>
                <a:lnTo>
                  <a:pt x="33" y="280"/>
                </a:lnTo>
                <a:lnTo>
                  <a:pt x="33" y="279"/>
                </a:lnTo>
                <a:lnTo>
                  <a:pt x="34" y="277"/>
                </a:lnTo>
                <a:lnTo>
                  <a:pt x="34" y="274"/>
                </a:lnTo>
                <a:lnTo>
                  <a:pt x="36" y="273"/>
                </a:lnTo>
                <a:lnTo>
                  <a:pt x="36" y="272"/>
                </a:lnTo>
                <a:lnTo>
                  <a:pt x="37" y="270"/>
                </a:lnTo>
                <a:lnTo>
                  <a:pt x="37" y="269"/>
                </a:lnTo>
                <a:lnTo>
                  <a:pt x="38" y="267"/>
                </a:lnTo>
                <a:lnTo>
                  <a:pt x="38" y="266"/>
                </a:lnTo>
                <a:lnTo>
                  <a:pt x="40" y="264"/>
                </a:lnTo>
                <a:lnTo>
                  <a:pt x="40" y="263"/>
                </a:lnTo>
                <a:lnTo>
                  <a:pt x="40" y="261"/>
                </a:lnTo>
                <a:lnTo>
                  <a:pt x="41" y="260"/>
                </a:lnTo>
                <a:lnTo>
                  <a:pt x="41" y="259"/>
                </a:lnTo>
                <a:lnTo>
                  <a:pt x="43" y="257"/>
                </a:lnTo>
                <a:lnTo>
                  <a:pt x="43" y="256"/>
                </a:lnTo>
                <a:lnTo>
                  <a:pt x="43" y="254"/>
                </a:lnTo>
                <a:lnTo>
                  <a:pt x="44" y="253"/>
                </a:lnTo>
                <a:lnTo>
                  <a:pt x="44" y="251"/>
                </a:lnTo>
                <a:lnTo>
                  <a:pt x="46" y="250"/>
                </a:lnTo>
                <a:lnTo>
                  <a:pt x="46" y="249"/>
                </a:lnTo>
                <a:lnTo>
                  <a:pt x="46" y="247"/>
                </a:lnTo>
                <a:lnTo>
                  <a:pt x="47" y="246"/>
                </a:lnTo>
                <a:lnTo>
                  <a:pt x="47" y="243"/>
                </a:lnTo>
                <a:lnTo>
                  <a:pt x="49" y="241"/>
                </a:lnTo>
                <a:lnTo>
                  <a:pt x="49" y="240"/>
                </a:lnTo>
                <a:lnTo>
                  <a:pt x="50" y="237"/>
                </a:lnTo>
                <a:lnTo>
                  <a:pt x="50" y="236"/>
                </a:lnTo>
                <a:lnTo>
                  <a:pt x="51" y="233"/>
                </a:lnTo>
                <a:lnTo>
                  <a:pt x="53" y="231"/>
                </a:lnTo>
                <a:lnTo>
                  <a:pt x="53" y="228"/>
                </a:lnTo>
                <a:lnTo>
                  <a:pt x="54" y="227"/>
                </a:lnTo>
                <a:lnTo>
                  <a:pt x="54" y="224"/>
                </a:lnTo>
                <a:lnTo>
                  <a:pt x="56" y="223"/>
                </a:lnTo>
                <a:lnTo>
                  <a:pt x="56" y="221"/>
                </a:lnTo>
                <a:lnTo>
                  <a:pt x="57" y="220"/>
                </a:lnTo>
                <a:lnTo>
                  <a:pt x="57" y="217"/>
                </a:lnTo>
                <a:lnTo>
                  <a:pt x="57" y="215"/>
                </a:lnTo>
                <a:lnTo>
                  <a:pt x="59" y="214"/>
                </a:lnTo>
                <a:lnTo>
                  <a:pt x="59" y="213"/>
                </a:lnTo>
                <a:lnTo>
                  <a:pt x="60" y="213"/>
                </a:lnTo>
                <a:lnTo>
                  <a:pt x="60" y="211"/>
                </a:lnTo>
                <a:lnTo>
                  <a:pt x="60" y="210"/>
                </a:lnTo>
                <a:lnTo>
                  <a:pt x="60" y="208"/>
                </a:lnTo>
                <a:lnTo>
                  <a:pt x="61" y="207"/>
                </a:lnTo>
                <a:lnTo>
                  <a:pt x="61" y="205"/>
                </a:lnTo>
                <a:lnTo>
                  <a:pt x="61" y="204"/>
                </a:lnTo>
                <a:lnTo>
                  <a:pt x="63" y="203"/>
                </a:lnTo>
                <a:lnTo>
                  <a:pt x="63" y="201"/>
                </a:lnTo>
                <a:lnTo>
                  <a:pt x="64" y="200"/>
                </a:lnTo>
                <a:lnTo>
                  <a:pt x="64" y="198"/>
                </a:lnTo>
                <a:lnTo>
                  <a:pt x="64" y="197"/>
                </a:lnTo>
                <a:lnTo>
                  <a:pt x="64" y="195"/>
                </a:lnTo>
                <a:lnTo>
                  <a:pt x="66" y="192"/>
                </a:lnTo>
                <a:lnTo>
                  <a:pt x="66" y="191"/>
                </a:lnTo>
                <a:lnTo>
                  <a:pt x="67" y="190"/>
                </a:lnTo>
                <a:lnTo>
                  <a:pt x="67" y="188"/>
                </a:lnTo>
                <a:lnTo>
                  <a:pt x="69" y="185"/>
                </a:lnTo>
                <a:lnTo>
                  <a:pt x="69" y="182"/>
                </a:lnTo>
                <a:lnTo>
                  <a:pt x="69" y="181"/>
                </a:lnTo>
                <a:lnTo>
                  <a:pt x="70" y="178"/>
                </a:lnTo>
                <a:lnTo>
                  <a:pt x="70" y="177"/>
                </a:lnTo>
                <a:lnTo>
                  <a:pt x="72" y="174"/>
                </a:lnTo>
                <a:lnTo>
                  <a:pt x="72" y="172"/>
                </a:lnTo>
                <a:lnTo>
                  <a:pt x="73" y="171"/>
                </a:lnTo>
                <a:lnTo>
                  <a:pt x="73" y="168"/>
                </a:lnTo>
                <a:lnTo>
                  <a:pt x="73" y="167"/>
                </a:lnTo>
                <a:lnTo>
                  <a:pt x="74" y="165"/>
                </a:lnTo>
                <a:lnTo>
                  <a:pt x="74" y="164"/>
                </a:lnTo>
                <a:lnTo>
                  <a:pt x="74" y="162"/>
                </a:lnTo>
                <a:lnTo>
                  <a:pt x="76" y="161"/>
                </a:lnTo>
                <a:lnTo>
                  <a:pt x="76" y="159"/>
                </a:lnTo>
                <a:lnTo>
                  <a:pt x="76" y="158"/>
                </a:lnTo>
                <a:lnTo>
                  <a:pt x="77" y="158"/>
                </a:lnTo>
                <a:lnTo>
                  <a:pt x="77" y="157"/>
                </a:lnTo>
                <a:lnTo>
                  <a:pt x="77" y="155"/>
                </a:lnTo>
                <a:lnTo>
                  <a:pt x="77" y="154"/>
                </a:lnTo>
                <a:lnTo>
                  <a:pt x="79" y="152"/>
                </a:lnTo>
                <a:lnTo>
                  <a:pt x="79" y="151"/>
                </a:lnTo>
                <a:lnTo>
                  <a:pt x="79" y="149"/>
                </a:lnTo>
                <a:lnTo>
                  <a:pt x="79" y="148"/>
                </a:lnTo>
                <a:lnTo>
                  <a:pt x="80" y="147"/>
                </a:lnTo>
                <a:lnTo>
                  <a:pt x="80" y="145"/>
                </a:lnTo>
                <a:lnTo>
                  <a:pt x="80" y="144"/>
                </a:lnTo>
                <a:lnTo>
                  <a:pt x="82" y="142"/>
                </a:lnTo>
                <a:lnTo>
                  <a:pt x="82" y="141"/>
                </a:lnTo>
                <a:lnTo>
                  <a:pt x="82" y="139"/>
                </a:lnTo>
                <a:lnTo>
                  <a:pt x="83" y="138"/>
                </a:lnTo>
                <a:lnTo>
                  <a:pt x="83" y="135"/>
                </a:lnTo>
                <a:lnTo>
                  <a:pt x="84" y="134"/>
                </a:lnTo>
                <a:lnTo>
                  <a:pt x="84" y="131"/>
                </a:lnTo>
                <a:lnTo>
                  <a:pt x="86" y="129"/>
                </a:lnTo>
                <a:lnTo>
                  <a:pt x="86" y="126"/>
                </a:lnTo>
                <a:lnTo>
                  <a:pt x="87" y="124"/>
                </a:lnTo>
                <a:lnTo>
                  <a:pt x="87" y="122"/>
                </a:lnTo>
                <a:lnTo>
                  <a:pt x="89" y="121"/>
                </a:lnTo>
                <a:lnTo>
                  <a:pt x="89" y="118"/>
                </a:lnTo>
                <a:lnTo>
                  <a:pt x="89" y="116"/>
                </a:lnTo>
                <a:lnTo>
                  <a:pt x="90" y="115"/>
                </a:lnTo>
                <a:lnTo>
                  <a:pt x="90" y="113"/>
                </a:lnTo>
                <a:lnTo>
                  <a:pt x="90" y="112"/>
                </a:lnTo>
                <a:lnTo>
                  <a:pt x="92" y="111"/>
                </a:lnTo>
                <a:lnTo>
                  <a:pt x="92" y="109"/>
                </a:lnTo>
                <a:lnTo>
                  <a:pt x="92" y="108"/>
                </a:lnTo>
                <a:lnTo>
                  <a:pt x="92" y="106"/>
                </a:lnTo>
                <a:lnTo>
                  <a:pt x="93" y="105"/>
                </a:lnTo>
                <a:lnTo>
                  <a:pt x="93" y="103"/>
                </a:lnTo>
                <a:lnTo>
                  <a:pt x="93" y="102"/>
                </a:lnTo>
                <a:lnTo>
                  <a:pt x="93" y="101"/>
                </a:lnTo>
                <a:lnTo>
                  <a:pt x="93" y="99"/>
                </a:lnTo>
                <a:lnTo>
                  <a:pt x="93" y="98"/>
                </a:lnTo>
                <a:lnTo>
                  <a:pt x="95" y="96"/>
                </a:lnTo>
                <a:lnTo>
                  <a:pt x="95" y="95"/>
                </a:lnTo>
                <a:lnTo>
                  <a:pt x="95" y="93"/>
                </a:lnTo>
                <a:lnTo>
                  <a:pt x="95" y="92"/>
                </a:lnTo>
                <a:lnTo>
                  <a:pt x="95" y="90"/>
                </a:lnTo>
                <a:lnTo>
                  <a:pt x="95" y="89"/>
                </a:lnTo>
                <a:lnTo>
                  <a:pt x="95" y="88"/>
                </a:lnTo>
                <a:lnTo>
                  <a:pt x="95" y="86"/>
                </a:lnTo>
                <a:lnTo>
                  <a:pt x="95" y="85"/>
                </a:lnTo>
                <a:lnTo>
                  <a:pt x="96" y="82"/>
                </a:lnTo>
                <a:lnTo>
                  <a:pt x="96" y="80"/>
                </a:lnTo>
                <a:lnTo>
                  <a:pt x="96" y="78"/>
                </a:lnTo>
                <a:lnTo>
                  <a:pt x="96" y="76"/>
                </a:lnTo>
                <a:lnTo>
                  <a:pt x="96" y="75"/>
                </a:lnTo>
                <a:lnTo>
                  <a:pt x="96" y="73"/>
                </a:lnTo>
                <a:lnTo>
                  <a:pt x="96" y="72"/>
                </a:lnTo>
                <a:lnTo>
                  <a:pt x="96" y="70"/>
                </a:lnTo>
                <a:lnTo>
                  <a:pt x="96" y="69"/>
                </a:lnTo>
                <a:lnTo>
                  <a:pt x="96" y="67"/>
                </a:lnTo>
                <a:lnTo>
                  <a:pt x="96" y="66"/>
                </a:lnTo>
                <a:lnTo>
                  <a:pt x="97" y="65"/>
                </a:lnTo>
                <a:lnTo>
                  <a:pt x="97" y="63"/>
                </a:lnTo>
                <a:lnTo>
                  <a:pt x="97" y="62"/>
                </a:lnTo>
                <a:lnTo>
                  <a:pt x="97" y="60"/>
                </a:lnTo>
                <a:lnTo>
                  <a:pt x="97" y="59"/>
                </a:lnTo>
                <a:lnTo>
                  <a:pt x="97" y="57"/>
                </a:lnTo>
                <a:lnTo>
                  <a:pt x="97" y="56"/>
                </a:lnTo>
                <a:lnTo>
                  <a:pt x="97" y="55"/>
                </a:lnTo>
                <a:lnTo>
                  <a:pt x="99" y="53"/>
                </a:lnTo>
                <a:lnTo>
                  <a:pt x="99" y="52"/>
                </a:lnTo>
                <a:lnTo>
                  <a:pt x="99" y="50"/>
                </a:lnTo>
                <a:lnTo>
                  <a:pt x="99" y="49"/>
                </a:lnTo>
                <a:lnTo>
                  <a:pt x="99" y="47"/>
                </a:lnTo>
                <a:lnTo>
                  <a:pt x="99" y="46"/>
                </a:lnTo>
                <a:lnTo>
                  <a:pt x="100" y="46"/>
                </a:lnTo>
                <a:lnTo>
                  <a:pt x="100" y="44"/>
                </a:lnTo>
                <a:lnTo>
                  <a:pt x="100" y="43"/>
                </a:lnTo>
                <a:lnTo>
                  <a:pt x="100" y="42"/>
                </a:lnTo>
                <a:lnTo>
                  <a:pt x="100" y="40"/>
                </a:lnTo>
                <a:lnTo>
                  <a:pt x="100" y="39"/>
                </a:lnTo>
                <a:lnTo>
                  <a:pt x="102" y="37"/>
                </a:lnTo>
                <a:lnTo>
                  <a:pt x="102" y="36"/>
                </a:lnTo>
                <a:lnTo>
                  <a:pt x="102" y="34"/>
                </a:lnTo>
                <a:lnTo>
                  <a:pt x="102" y="33"/>
                </a:lnTo>
                <a:lnTo>
                  <a:pt x="102" y="32"/>
                </a:lnTo>
                <a:lnTo>
                  <a:pt x="102" y="30"/>
                </a:lnTo>
                <a:lnTo>
                  <a:pt x="102" y="29"/>
                </a:lnTo>
                <a:lnTo>
                  <a:pt x="102" y="27"/>
                </a:lnTo>
                <a:lnTo>
                  <a:pt x="102" y="26"/>
                </a:lnTo>
                <a:lnTo>
                  <a:pt x="102" y="24"/>
                </a:lnTo>
                <a:lnTo>
                  <a:pt x="102" y="23"/>
                </a:lnTo>
                <a:lnTo>
                  <a:pt x="102" y="21"/>
                </a:lnTo>
                <a:lnTo>
                  <a:pt x="102" y="20"/>
                </a:lnTo>
                <a:lnTo>
                  <a:pt x="102" y="19"/>
                </a:lnTo>
                <a:lnTo>
                  <a:pt x="102" y="17"/>
                </a:lnTo>
                <a:lnTo>
                  <a:pt x="102" y="14"/>
                </a:lnTo>
                <a:lnTo>
                  <a:pt x="102" y="13"/>
                </a:lnTo>
                <a:lnTo>
                  <a:pt x="102" y="10"/>
                </a:lnTo>
                <a:lnTo>
                  <a:pt x="102" y="9"/>
                </a:lnTo>
                <a:lnTo>
                  <a:pt x="102" y="6"/>
                </a:lnTo>
                <a:lnTo>
                  <a:pt x="100" y="3"/>
                </a:lnTo>
                <a:lnTo>
                  <a:pt x="10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4" name="Line 186"/>
          <p:cNvSpPr>
            <a:spLocks noChangeShapeType="1"/>
          </p:cNvSpPr>
          <p:nvPr/>
        </p:nvSpPr>
        <p:spPr bwMode="auto">
          <a:xfrm>
            <a:off x="5140325" y="5832475"/>
            <a:ext cx="7064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5" name="Line 187"/>
          <p:cNvSpPr>
            <a:spLocks noChangeShapeType="1"/>
          </p:cNvSpPr>
          <p:nvPr/>
        </p:nvSpPr>
        <p:spPr bwMode="auto">
          <a:xfrm>
            <a:off x="5459412" y="5557838"/>
            <a:ext cx="3873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6" name="Freeform 188"/>
          <p:cNvSpPr>
            <a:spLocks/>
          </p:cNvSpPr>
          <p:nvPr/>
        </p:nvSpPr>
        <p:spPr bwMode="auto">
          <a:xfrm>
            <a:off x="6440487" y="4897438"/>
            <a:ext cx="1368425" cy="250825"/>
          </a:xfrm>
          <a:custGeom>
            <a:avLst/>
            <a:gdLst>
              <a:gd name="T0" fmla="*/ 0 w 1725"/>
              <a:gd name="T1" fmla="*/ 0 h 317"/>
              <a:gd name="T2" fmla="*/ 2147483647 w 1725"/>
              <a:gd name="T3" fmla="*/ 0 h 317"/>
              <a:gd name="T4" fmla="*/ 2147483647 w 1725"/>
              <a:gd name="T5" fmla="*/ 2147483647 h 317"/>
              <a:gd name="T6" fmla="*/ 2147483647 w 1725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1725"/>
              <a:gd name="T13" fmla="*/ 0 h 317"/>
              <a:gd name="T14" fmla="*/ 1725 w 1725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5" h="317">
                <a:moveTo>
                  <a:pt x="0" y="0"/>
                </a:moveTo>
                <a:lnTo>
                  <a:pt x="661" y="0"/>
                </a:lnTo>
                <a:lnTo>
                  <a:pt x="661" y="317"/>
                </a:lnTo>
                <a:lnTo>
                  <a:pt x="1725" y="31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7" name="Freeform 189"/>
          <p:cNvSpPr>
            <a:spLocks/>
          </p:cNvSpPr>
          <p:nvPr/>
        </p:nvSpPr>
        <p:spPr bwMode="auto">
          <a:xfrm>
            <a:off x="6462712" y="5467350"/>
            <a:ext cx="1346200" cy="228600"/>
          </a:xfrm>
          <a:custGeom>
            <a:avLst/>
            <a:gdLst>
              <a:gd name="T0" fmla="*/ 0 w 1697"/>
              <a:gd name="T1" fmla="*/ 2147483647 h 287"/>
              <a:gd name="T2" fmla="*/ 2147483647 w 1697"/>
              <a:gd name="T3" fmla="*/ 2147483647 h 287"/>
              <a:gd name="T4" fmla="*/ 2147483647 w 1697"/>
              <a:gd name="T5" fmla="*/ 0 h 287"/>
              <a:gd name="T6" fmla="*/ 2147483647 w 1697"/>
              <a:gd name="T7" fmla="*/ 0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1697"/>
              <a:gd name="T13" fmla="*/ 0 h 287"/>
              <a:gd name="T14" fmla="*/ 1697 w 1697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97" h="287">
                <a:moveTo>
                  <a:pt x="0" y="287"/>
                </a:moveTo>
                <a:lnTo>
                  <a:pt x="633" y="287"/>
                </a:lnTo>
                <a:lnTo>
                  <a:pt x="633" y="0"/>
                </a:lnTo>
                <a:lnTo>
                  <a:pt x="1697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8" name="Line 190"/>
          <p:cNvSpPr>
            <a:spLocks noChangeShapeType="1"/>
          </p:cNvSpPr>
          <p:nvPr/>
        </p:nvSpPr>
        <p:spPr bwMode="auto">
          <a:xfrm>
            <a:off x="5459412" y="5033963"/>
            <a:ext cx="1588" cy="523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9" name="Line 191"/>
          <p:cNvSpPr>
            <a:spLocks noChangeShapeType="1"/>
          </p:cNvSpPr>
          <p:nvPr/>
        </p:nvSpPr>
        <p:spPr bwMode="auto">
          <a:xfrm>
            <a:off x="5140325" y="4759325"/>
            <a:ext cx="1587" cy="1073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0" name="Freeform 192"/>
          <p:cNvSpPr>
            <a:spLocks/>
          </p:cNvSpPr>
          <p:nvPr/>
        </p:nvSpPr>
        <p:spPr bwMode="auto">
          <a:xfrm>
            <a:off x="5116512" y="4737100"/>
            <a:ext cx="46038" cy="46038"/>
          </a:xfrm>
          <a:custGeom>
            <a:avLst/>
            <a:gdLst>
              <a:gd name="T0" fmla="*/ 2147483647 w 58"/>
              <a:gd name="T1" fmla="*/ 0 h 58"/>
              <a:gd name="T2" fmla="*/ 2147483647 w 58"/>
              <a:gd name="T3" fmla="*/ 2147483647 h 58"/>
              <a:gd name="T4" fmla="*/ 2147483647 w 58"/>
              <a:gd name="T5" fmla="*/ 2147483647 h 58"/>
              <a:gd name="T6" fmla="*/ 2147483647 w 58"/>
              <a:gd name="T7" fmla="*/ 2147483647 h 58"/>
              <a:gd name="T8" fmla="*/ 2147483647 w 58"/>
              <a:gd name="T9" fmla="*/ 2147483647 h 58"/>
              <a:gd name="T10" fmla="*/ 2147483647 w 58"/>
              <a:gd name="T11" fmla="*/ 2147483647 h 58"/>
              <a:gd name="T12" fmla="*/ 2147483647 w 58"/>
              <a:gd name="T13" fmla="*/ 2147483647 h 58"/>
              <a:gd name="T14" fmla="*/ 2147483647 w 58"/>
              <a:gd name="T15" fmla="*/ 2147483647 h 58"/>
              <a:gd name="T16" fmla="*/ 2147483647 w 58"/>
              <a:gd name="T17" fmla="*/ 2147483647 h 58"/>
              <a:gd name="T18" fmla="*/ 2147483647 w 58"/>
              <a:gd name="T19" fmla="*/ 2147483647 h 58"/>
              <a:gd name="T20" fmla="*/ 0 w 58"/>
              <a:gd name="T21" fmla="*/ 2147483647 h 58"/>
              <a:gd name="T22" fmla="*/ 0 w 58"/>
              <a:gd name="T23" fmla="*/ 2147483647 h 58"/>
              <a:gd name="T24" fmla="*/ 2147483647 w 58"/>
              <a:gd name="T25" fmla="*/ 2147483647 h 58"/>
              <a:gd name="T26" fmla="*/ 2147483647 w 58"/>
              <a:gd name="T27" fmla="*/ 2147483647 h 58"/>
              <a:gd name="T28" fmla="*/ 2147483647 w 58"/>
              <a:gd name="T29" fmla="*/ 2147483647 h 58"/>
              <a:gd name="T30" fmla="*/ 2147483647 w 58"/>
              <a:gd name="T31" fmla="*/ 2147483647 h 58"/>
              <a:gd name="T32" fmla="*/ 2147483647 w 58"/>
              <a:gd name="T33" fmla="*/ 2147483647 h 58"/>
              <a:gd name="T34" fmla="*/ 2147483647 w 58"/>
              <a:gd name="T35" fmla="*/ 2147483647 h 58"/>
              <a:gd name="T36" fmla="*/ 2147483647 w 58"/>
              <a:gd name="T37" fmla="*/ 2147483647 h 58"/>
              <a:gd name="T38" fmla="*/ 2147483647 w 58"/>
              <a:gd name="T39" fmla="*/ 2147483647 h 58"/>
              <a:gd name="T40" fmla="*/ 2147483647 w 58"/>
              <a:gd name="T41" fmla="*/ 2147483647 h 58"/>
              <a:gd name="T42" fmla="*/ 2147483647 w 58"/>
              <a:gd name="T43" fmla="*/ 2147483647 h 58"/>
              <a:gd name="T44" fmla="*/ 2147483647 w 58"/>
              <a:gd name="T45" fmla="*/ 2147483647 h 58"/>
              <a:gd name="T46" fmla="*/ 2147483647 w 58"/>
              <a:gd name="T47" fmla="*/ 2147483647 h 58"/>
              <a:gd name="T48" fmla="*/ 2147483647 w 58"/>
              <a:gd name="T49" fmla="*/ 2147483647 h 58"/>
              <a:gd name="T50" fmla="*/ 2147483647 w 58"/>
              <a:gd name="T51" fmla="*/ 2147483647 h 58"/>
              <a:gd name="T52" fmla="*/ 2147483647 w 58"/>
              <a:gd name="T53" fmla="*/ 2147483647 h 58"/>
              <a:gd name="T54" fmla="*/ 2147483647 w 58"/>
              <a:gd name="T55" fmla="*/ 2147483647 h 58"/>
              <a:gd name="T56" fmla="*/ 2147483647 w 58"/>
              <a:gd name="T57" fmla="*/ 2147483647 h 58"/>
              <a:gd name="T58" fmla="*/ 2147483647 w 58"/>
              <a:gd name="T59" fmla="*/ 2147483647 h 58"/>
              <a:gd name="T60" fmla="*/ 2147483647 w 58"/>
              <a:gd name="T61" fmla="*/ 2147483647 h 58"/>
              <a:gd name="T62" fmla="*/ 2147483647 w 58"/>
              <a:gd name="T63" fmla="*/ 2147483647 h 58"/>
              <a:gd name="T64" fmla="*/ 2147483647 w 58"/>
              <a:gd name="T65" fmla="*/ 2147483647 h 58"/>
              <a:gd name="T66" fmla="*/ 2147483647 w 58"/>
              <a:gd name="T67" fmla="*/ 2147483647 h 58"/>
              <a:gd name="T68" fmla="*/ 2147483647 w 58"/>
              <a:gd name="T69" fmla="*/ 2147483647 h 58"/>
              <a:gd name="T70" fmla="*/ 2147483647 w 58"/>
              <a:gd name="T71" fmla="*/ 2147483647 h 58"/>
              <a:gd name="T72" fmla="*/ 2147483647 w 58"/>
              <a:gd name="T73" fmla="*/ 2147483647 h 58"/>
              <a:gd name="T74" fmla="*/ 2147483647 w 58"/>
              <a:gd name="T75" fmla="*/ 2147483647 h 58"/>
              <a:gd name="T76" fmla="*/ 2147483647 w 58"/>
              <a:gd name="T77" fmla="*/ 2147483647 h 58"/>
              <a:gd name="T78" fmla="*/ 2147483647 w 58"/>
              <a:gd name="T79" fmla="*/ 2147483647 h 58"/>
              <a:gd name="T80" fmla="*/ 2147483647 w 58"/>
              <a:gd name="T81" fmla="*/ 2147483647 h 58"/>
              <a:gd name="T82" fmla="*/ 2147483647 w 58"/>
              <a:gd name="T83" fmla="*/ 2147483647 h 58"/>
              <a:gd name="T84" fmla="*/ 2147483647 w 58"/>
              <a:gd name="T85" fmla="*/ 2147483647 h 58"/>
              <a:gd name="T86" fmla="*/ 2147483647 w 58"/>
              <a:gd name="T87" fmla="*/ 0 h 58"/>
              <a:gd name="T88" fmla="*/ 2147483647 w 58"/>
              <a:gd name="T89" fmla="*/ 2147483647 h 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8"/>
              <a:gd name="T136" fmla="*/ 0 h 58"/>
              <a:gd name="T137" fmla="*/ 58 w 58"/>
              <a:gd name="T138" fmla="*/ 58 h 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8" h="58">
                <a:moveTo>
                  <a:pt x="29" y="29"/>
                </a:move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  <a:lnTo>
                  <a:pt x="25" y="0"/>
                </a:lnTo>
                <a:lnTo>
                  <a:pt x="23" y="2"/>
                </a:lnTo>
                <a:lnTo>
                  <a:pt x="22" y="2"/>
                </a:lnTo>
                <a:lnTo>
                  <a:pt x="20" y="2"/>
                </a:lnTo>
                <a:lnTo>
                  <a:pt x="19" y="2"/>
                </a:lnTo>
                <a:lnTo>
                  <a:pt x="19" y="3"/>
                </a:lnTo>
                <a:lnTo>
                  <a:pt x="18" y="3"/>
                </a:lnTo>
                <a:lnTo>
                  <a:pt x="16" y="5"/>
                </a:lnTo>
                <a:lnTo>
                  <a:pt x="15" y="5"/>
                </a:lnTo>
                <a:lnTo>
                  <a:pt x="13" y="6"/>
                </a:lnTo>
                <a:lnTo>
                  <a:pt x="12" y="6"/>
                </a:lnTo>
                <a:lnTo>
                  <a:pt x="12" y="7"/>
                </a:lnTo>
                <a:lnTo>
                  <a:pt x="10" y="7"/>
                </a:lnTo>
                <a:lnTo>
                  <a:pt x="9" y="9"/>
                </a:lnTo>
                <a:lnTo>
                  <a:pt x="7" y="10"/>
                </a:lnTo>
                <a:lnTo>
                  <a:pt x="7" y="12"/>
                </a:lnTo>
                <a:lnTo>
                  <a:pt x="6" y="12"/>
                </a:lnTo>
                <a:lnTo>
                  <a:pt x="6" y="13"/>
                </a:lnTo>
                <a:lnTo>
                  <a:pt x="5" y="15"/>
                </a:lnTo>
                <a:lnTo>
                  <a:pt x="5" y="16"/>
                </a:lnTo>
                <a:lnTo>
                  <a:pt x="3" y="17"/>
                </a:lnTo>
                <a:lnTo>
                  <a:pt x="3" y="19"/>
                </a:lnTo>
                <a:lnTo>
                  <a:pt x="2" y="20"/>
                </a:lnTo>
                <a:lnTo>
                  <a:pt x="2" y="22"/>
                </a:lnTo>
                <a:lnTo>
                  <a:pt x="2" y="23"/>
                </a:lnTo>
                <a:lnTo>
                  <a:pt x="2" y="25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2" y="33"/>
                </a:lnTo>
                <a:lnTo>
                  <a:pt x="2" y="35"/>
                </a:lnTo>
                <a:lnTo>
                  <a:pt x="2" y="36"/>
                </a:lnTo>
                <a:lnTo>
                  <a:pt x="2" y="38"/>
                </a:lnTo>
                <a:lnTo>
                  <a:pt x="3" y="39"/>
                </a:lnTo>
                <a:lnTo>
                  <a:pt x="3" y="40"/>
                </a:lnTo>
                <a:lnTo>
                  <a:pt x="3" y="42"/>
                </a:lnTo>
                <a:lnTo>
                  <a:pt x="5" y="43"/>
                </a:lnTo>
                <a:lnTo>
                  <a:pt x="5" y="45"/>
                </a:lnTo>
                <a:lnTo>
                  <a:pt x="6" y="45"/>
                </a:lnTo>
                <a:lnTo>
                  <a:pt x="6" y="46"/>
                </a:lnTo>
                <a:lnTo>
                  <a:pt x="7" y="48"/>
                </a:lnTo>
                <a:lnTo>
                  <a:pt x="7" y="49"/>
                </a:lnTo>
                <a:lnTo>
                  <a:pt x="9" y="49"/>
                </a:lnTo>
                <a:lnTo>
                  <a:pt x="10" y="51"/>
                </a:lnTo>
                <a:lnTo>
                  <a:pt x="12" y="52"/>
                </a:lnTo>
                <a:lnTo>
                  <a:pt x="13" y="53"/>
                </a:lnTo>
                <a:lnTo>
                  <a:pt x="15" y="53"/>
                </a:lnTo>
                <a:lnTo>
                  <a:pt x="16" y="55"/>
                </a:lnTo>
                <a:lnTo>
                  <a:pt x="18" y="55"/>
                </a:lnTo>
                <a:lnTo>
                  <a:pt x="19" y="56"/>
                </a:lnTo>
                <a:lnTo>
                  <a:pt x="20" y="56"/>
                </a:lnTo>
                <a:lnTo>
                  <a:pt x="22" y="58"/>
                </a:lnTo>
                <a:lnTo>
                  <a:pt x="23" y="58"/>
                </a:lnTo>
                <a:lnTo>
                  <a:pt x="25" y="58"/>
                </a:lnTo>
                <a:lnTo>
                  <a:pt x="26" y="58"/>
                </a:lnTo>
                <a:lnTo>
                  <a:pt x="28" y="58"/>
                </a:lnTo>
                <a:lnTo>
                  <a:pt x="29" y="58"/>
                </a:lnTo>
                <a:lnTo>
                  <a:pt x="30" y="58"/>
                </a:lnTo>
                <a:lnTo>
                  <a:pt x="32" y="58"/>
                </a:lnTo>
                <a:lnTo>
                  <a:pt x="33" y="58"/>
                </a:lnTo>
                <a:lnTo>
                  <a:pt x="35" y="58"/>
                </a:lnTo>
                <a:lnTo>
                  <a:pt x="36" y="58"/>
                </a:lnTo>
                <a:lnTo>
                  <a:pt x="38" y="56"/>
                </a:lnTo>
                <a:lnTo>
                  <a:pt x="39" y="56"/>
                </a:lnTo>
                <a:lnTo>
                  <a:pt x="41" y="56"/>
                </a:lnTo>
                <a:lnTo>
                  <a:pt x="42" y="55"/>
                </a:lnTo>
                <a:lnTo>
                  <a:pt x="43" y="55"/>
                </a:lnTo>
                <a:lnTo>
                  <a:pt x="45" y="53"/>
                </a:lnTo>
                <a:lnTo>
                  <a:pt x="46" y="52"/>
                </a:lnTo>
                <a:lnTo>
                  <a:pt x="48" y="52"/>
                </a:lnTo>
                <a:lnTo>
                  <a:pt x="49" y="51"/>
                </a:lnTo>
                <a:lnTo>
                  <a:pt x="49" y="49"/>
                </a:lnTo>
                <a:lnTo>
                  <a:pt x="51" y="49"/>
                </a:lnTo>
                <a:lnTo>
                  <a:pt x="52" y="48"/>
                </a:lnTo>
                <a:lnTo>
                  <a:pt x="52" y="46"/>
                </a:lnTo>
                <a:lnTo>
                  <a:pt x="53" y="45"/>
                </a:lnTo>
                <a:lnTo>
                  <a:pt x="55" y="43"/>
                </a:lnTo>
                <a:lnTo>
                  <a:pt x="55" y="42"/>
                </a:lnTo>
                <a:lnTo>
                  <a:pt x="56" y="40"/>
                </a:lnTo>
                <a:lnTo>
                  <a:pt x="56" y="39"/>
                </a:lnTo>
                <a:lnTo>
                  <a:pt x="56" y="38"/>
                </a:lnTo>
                <a:lnTo>
                  <a:pt x="58" y="36"/>
                </a:lnTo>
                <a:lnTo>
                  <a:pt x="58" y="35"/>
                </a:lnTo>
                <a:lnTo>
                  <a:pt x="58" y="33"/>
                </a:lnTo>
                <a:lnTo>
                  <a:pt x="58" y="32"/>
                </a:lnTo>
                <a:lnTo>
                  <a:pt x="58" y="30"/>
                </a:lnTo>
                <a:lnTo>
                  <a:pt x="58" y="29"/>
                </a:lnTo>
                <a:lnTo>
                  <a:pt x="58" y="28"/>
                </a:lnTo>
                <a:lnTo>
                  <a:pt x="58" y="26"/>
                </a:lnTo>
                <a:lnTo>
                  <a:pt x="58" y="25"/>
                </a:lnTo>
                <a:lnTo>
                  <a:pt x="58" y="23"/>
                </a:lnTo>
                <a:lnTo>
                  <a:pt x="58" y="22"/>
                </a:lnTo>
                <a:lnTo>
                  <a:pt x="56" y="20"/>
                </a:lnTo>
                <a:lnTo>
                  <a:pt x="56" y="19"/>
                </a:lnTo>
                <a:lnTo>
                  <a:pt x="56" y="17"/>
                </a:lnTo>
                <a:lnTo>
                  <a:pt x="55" y="17"/>
                </a:lnTo>
                <a:lnTo>
                  <a:pt x="55" y="16"/>
                </a:lnTo>
                <a:lnTo>
                  <a:pt x="53" y="15"/>
                </a:lnTo>
                <a:lnTo>
                  <a:pt x="53" y="13"/>
                </a:lnTo>
                <a:lnTo>
                  <a:pt x="52" y="12"/>
                </a:lnTo>
                <a:lnTo>
                  <a:pt x="51" y="10"/>
                </a:lnTo>
                <a:lnTo>
                  <a:pt x="49" y="9"/>
                </a:lnTo>
                <a:lnTo>
                  <a:pt x="49" y="7"/>
                </a:lnTo>
                <a:lnTo>
                  <a:pt x="48" y="7"/>
                </a:lnTo>
                <a:lnTo>
                  <a:pt x="46" y="6"/>
                </a:lnTo>
                <a:lnTo>
                  <a:pt x="45" y="6"/>
                </a:lnTo>
                <a:lnTo>
                  <a:pt x="45" y="5"/>
                </a:lnTo>
                <a:lnTo>
                  <a:pt x="43" y="5"/>
                </a:lnTo>
                <a:lnTo>
                  <a:pt x="42" y="3"/>
                </a:lnTo>
                <a:lnTo>
                  <a:pt x="41" y="3"/>
                </a:lnTo>
                <a:lnTo>
                  <a:pt x="39" y="2"/>
                </a:lnTo>
                <a:lnTo>
                  <a:pt x="38" y="2"/>
                </a:lnTo>
                <a:lnTo>
                  <a:pt x="36" y="2"/>
                </a:lnTo>
                <a:lnTo>
                  <a:pt x="35" y="2"/>
                </a:lnTo>
                <a:lnTo>
                  <a:pt x="33" y="0"/>
                </a:lnTo>
                <a:lnTo>
                  <a:pt x="32" y="0"/>
                </a:lnTo>
                <a:lnTo>
                  <a:pt x="3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1" name="Freeform 193"/>
          <p:cNvSpPr>
            <a:spLocks/>
          </p:cNvSpPr>
          <p:nvPr/>
        </p:nvSpPr>
        <p:spPr bwMode="auto">
          <a:xfrm>
            <a:off x="5126037" y="4722813"/>
            <a:ext cx="55563" cy="57150"/>
          </a:xfrm>
          <a:custGeom>
            <a:avLst/>
            <a:gdLst>
              <a:gd name="T0" fmla="*/ 2147483647 w 70"/>
              <a:gd name="T1" fmla="*/ 0 h 70"/>
              <a:gd name="T2" fmla="*/ 2147483647 w 70"/>
              <a:gd name="T3" fmla="*/ 2147483647 h 70"/>
              <a:gd name="T4" fmla="*/ 2147483647 w 70"/>
              <a:gd name="T5" fmla="*/ 2147483647 h 70"/>
              <a:gd name="T6" fmla="*/ 2147483647 w 70"/>
              <a:gd name="T7" fmla="*/ 2147483647 h 70"/>
              <a:gd name="T8" fmla="*/ 2147483647 w 70"/>
              <a:gd name="T9" fmla="*/ 2147483647 h 70"/>
              <a:gd name="T10" fmla="*/ 2147483647 w 70"/>
              <a:gd name="T11" fmla="*/ 2147483647 h 70"/>
              <a:gd name="T12" fmla="*/ 2147483647 w 70"/>
              <a:gd name="T13" fmla="*/ 2147483647 h 70"/>
              <a:gd name="T14" fmla="*/ 2147483647 w 70"/>
              <a:gd name="T15" fmla="*/ 2147483647 h 70"/>
              <a:gd name="T16" fmla="*/ 2147483647 w 70"/>
              <a:gd name="T17" fmla="*/ 2147483647 h 70"/>
              <a:gd name="T18" fmla="*/ 0 w 70"/>
              <a:gd name="T19" fmla="*/ 2147483647 h 70"/>
              <a:gd name="T20" fmla="*/ 0 w 70"/>
              <a:gd name="T21" fmla="*/ 2147483647 h 70"/>
              <a:gd name="T22" fmla="*/ 0 w 70"/>
              <a:gd name="T23" fmla="*/ 2147483647 h 70"/>
              <a:gd name="T24" fmla="*/ 2147483647 w 70"/>
              <a:gd name="T25" fmla="*/ 2147483647 h 70"/>
              <a:gd name="T26" fmla="*/ 2147483647 w 70"/>
              <a:gd name="T27" fmla="*/ 2147483647 h 70"/>
              <a:gd name="T28" fmla="*/ 2147483647 w 70"/>
              <a:gd name="T29" fmla="*/ 2147483647 h 70"/>
              <a:gd name="T30" fmla="*/ 2147483647 w 70"/>
              <a:gd name="T31" fmla="*/ 2147483647 h 70"/>
              <a:gd name="T32" fmla="*/ 2147483647 w 70"/>
              <a:gd name="T33" fmla="*/ 2147483647 h 70"/>
              <a:gd name="T34" fmla="*/ 2147483647 w 70"/>
              <a:gd name="T35" fmla="*/ 2147483647 h 70"/>
              <a:gd name="T36" fmla="*/ 2147483647 w 70"/>
              <a:gd name="T37" fmla="*/ 2147483647 h 70"/>
              <a:gd name="T38" fmla="*/ 2147483647 w 70"/>
              <a:gd name="T39" fmla="*/ 2147483647 h 70"/>
              <a:gd name="T40" fmla="*/ 2147483647 w 70"/>
              <a:gd name="T41" fmla="*/ 2147483647 h 70"/>
              <a:gd name="T42" fmla="*/ 2147483647 w 70"/>
              <a:gd name="T43" fmla="*/ 2147483647 h 70"/>
              <a:gd name="T44" fmla="*/ 2147483647 w 70"/>
              <a:gd name="T45" fmla="*/ 2147483647 h 70"/>
              <a:gd name="T46" fmla="*/ 2147483647 w 70"/>
              <a:gd name="T47" fmla="*/ 2147483647 h 70"/>
              <a:gd name="T48" fmla="*/ 2147483647 w 70"/>
              <a:gd name="T49" fmla="*/ 2147483647 h 70"/>
              <a:gd name="T50" fmla="*/ 2147483647 w 70"/>
              <a:gd name="T51" fmla="*/ 2147483647 h 70"/>
              <a:gd name="T52" fmla="*/ 2147483647 w 70"/>
              <a:gd name="T53" fmla="*/ 2147483647 h 70"/>
              <a:gd name="T54" fmla="*/ 2147483647 w 70"/>
              <a:gd name="T55" fmla="*/ 2147483647 h 70"/>
              <a:gd name="T56" fmla="*/ 2147483647 w 70"/>
              <a:gd name="T57" fmla="*/ 2147483647 h 70"/>
              <a:gd name="T58" fmla="*/ 2147483647 w 70"/>
              <a:gd name="T59" fmla="*/ 2147483647 h 70"/>
              <a:gd name="T60" fmla="*/ 2147483647 w 70"/>
              <a:gd name="T61" fmla="*/ 2147483647 h 70"/>
              <a:gd name="T62" fmla="*/ 2147483647 w 70"/>
              <a:gd name="T63" fmla="*/ 2147483647 h 70"/>
              <a:gd name="T64" fmla="*/ 2147483647 w 70"/>
              <a:gd name="T65" fmla="*/ 2147483647 h 70"/>
              <a:gd name="T66" fmla="*/ 2147483647 w 70"/>
              <a:gd name="T67" fmla="*/ 2147483647 h 70"/>
              <a:gd name="T68" fmla="*/ 2147483647 w 70"/>
              <a:gd name="T69" fmla="*/ 2147483647 h 70"/>
              <a:gd name="T70" fmla="*/ 2147483647 w 70"/>
              <a:gd name="T71" fmla="*/ 2147483647 h 70"/>
              <a:gd name="T72" fmla="*/ 2147483647 w 70"/>
              <a:gd name="T73" fmla="*/ 2147483647 h 70"/>
              <a:gd name="T74" fmla="*/ 2147483647 w 70"/>
              <a:gd name="T75" fmla="*/ 2147483647 h 70"/>
              <a:gd name="T76" fmla="*/ 2147483647 w 70"/>
              <a:gd name="T77" fmla="*/ 2147483647 h 70"/>
              <a:gd name="T78" fmla="*/ 2147483647 w 70"/>
              <a:gd name="T79" fmla="*/ 2147483647 h 70"/>
              <a:gd name="T80" fmla="*/ 2147483647 w 70"/>
              <a:gd name="T81" fmla="*/ 2147483647 h 70"/>
              <a:gd name="T82" fmla="*/ 2147483647 w 70"/>
              <a:gd name="T83" fmla="*/ 2147483647 h 70"/>
              <a:gd name="T84" fmla="*/ 2147483647 w 70"/>
              <a:gd name="T85" fmla="*/ 0 h 70"/>
              <a:gd name="T86" fmla="*/ 2147483647 w 70"/>
              <a:gd name="T87" fmla="*/ 0 h 7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70"/>
              <a:gd name="T133" fmla="*/ 0 h 70"/>
              <a:gd name="T134" fmla="*/ 70 w 70"/>
              <a:gd name="T135" fmla="*/ 70 h 7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70" h="70">
                <a:moveTo>
                  <a:pt x="34" y="0"/>
                </a:moveTo>
                <a:lnTo>
                  <a:pt x="33" y="0"/>
                </a:lnTo>
                <a:lnTo>
                  <a:pt x="31" y="0"/>
                </a:lnTo>
                <a:lnTo>
                  <a:pt x="30" y="0"/>
                </a:lnTo>
                <a:lnTo>
                  <a:pt x="29" y="1"/>
                </a:lnTo>
                <a:lnTo>
                  <a:pt x="26" y="1"/>
                </a:lnTo>
                <a:lnTo>
                  <a:pt x="24" y="1"/>
                </a:lnTo>
                <a:lnTo>
                  <a:pt x="23" y="3"/>
                </a:lnTo>
                <a:lnTo>
                  <a:pt x="21" y="3"/>
                </a:lnTo>
                <a:lnTo>
                  <a:pt x="20" y="3"/>
                </a:lnTo>
                <a:lnTo>
                  <a:pt x="18" y="4"/>
                </a:lnTo>
                <a:lnTo>
                  <a:pt x="17" y="6"/>
                </a:lnTo>
                <a:lnTo>
                  <a:pt x="16" y="6"/>
                </a:lnTo>
                <a:lnTo>
                  <a:pt x="14" y="7"/>
                </a:lnTo>
                <a:lnTo>
                  <a:pt x="13" y="9"/>
                </a:lnTo>
                <a:lnTo>
                  <a:pt x="11" y="9"/>
                </a:lnTo>
                <a:lnTo>
                  <a:pt x="10" y="10"/>
                </a:lnTo>
                <a:lnTo>
                  <a:pt x="8" y="11"/>
                </a:lnTo>
                <a:lnTo>
                  <a:pt x="8" y="13"/>
                </a:lnTo>
                <a:lnTo>
                  <a:pt x="7" y="14"/>
                </a:lnTo>
                <a:lnTo>
                  <a:pt x="6" y="16"/>
                </a:lnTo>
                <a:lnTo>
                  <a:pt x="6" y="17"/>
                </a:lnTo>
                <a:lnTo>
                  <a:pt x="4" y="19"/>
                </a:lnTo>
                <a:lnTo>
                  <a:pt x="3" y="20"/>
                </a:lnTo>
                <a:lnTo>
                  <a:pt x="3" y="22"/>
                </a:lnTo>
                <a:lnTo>
                  <a:pt x="3" y="23"/>
                </a:lnTo>
                <a:lnTo>
                  <a:pt x="1" y="24"/>
                </a:lnTo>
                <a:lnTo>
                  <a:pt x="1" y="26"/>
                </a:lnTo>
                <a:lnTo>
                  <a:pt x="1" y="29"/>
                </a:lnTo>
                <a:lnTo>
                  <a:pt x="0" y="30"/>
                </a:lnTo>
                <a:lnTo>
                  <a:pt x="0" y="32"/>
                </a:lnTo>
                <a:lnTo>
                  <a:pt x="0" y="33"/>
                </a:lnTo>
                <a:lnTo>
                  <a:pt x="0" y="34"/>
                </a:lnTo>
                <a:lnTo>
                  <a:pt x="0" y="37"/>
                </a:lnTo>
                <a:lnTo>
                  <a:pt x="0" y="39"/>
                </a:lnTo>
                <a:lnTo>
                  <a:pt x="0" y="40"/>
                </a:lnTo>
                <a:lnTo>
                  <a:pt x="1" y="42"/>
                </a:lnTo>
                <a:lnTo>
                  <a:pt x="1" y="45"/>
                </a:lnTo>
                <a:lnTo>
                  <a:pt x="1" y="46"/>
                </a:lnTo>
                <a:lnTo>
                  <a:pt x="3" y="47"/>
                </a:lnTo>
                <a:lnTo>
                  <a:pt x="3" y="49"/>
                </a:lnTo>
                <a:lnTo>
                  <a:pt x="3" y="50"/>
                </a:lnTo>
                <a:lnTo>
                  <a:pt x="4" y="52"/>
                </a:lnTo>
                <a:lnTo>
                  <a:pt x="6" y="53"/>
                </a:lnTo>
                <a:lnTo>
                  <a:pt x="6" y="55"/>
                </a:lnTo>
                <a:lnTo>
                  <a:pt x="7" y="56"/>
                </a:lnTo>
                <a:lnTo>
                  <a:pt x="8" y="57"/>
                </a:lnTo>
                <a:lnTo>
                  <a:pt x="8" y="59"/>
                </a:lnTo>
                <a:lnTo>
                  <a:pt x="10" y="60"/>
                </a:lnTo>
                <a:lnTo>
                  <a:pt x="11" y="60"/>
                </a:lnTo>
                <a:lnTo>
                  <a:pt x="13" y="62"/>
                </a:lnTo>
                <a:lnTo>
                  <a:pt x="14" y="63"/>
                </a:lnTo>
                <a:lnTo>
                  <a:pt x="16" y="65"/>
                </a:lnTo>
                <a:lnTo>
                  <a:pt x="17" y="65"/>
                </a:lnTo>
                <a:lnTo>
                  <a:pt x="18" y="66"/>
                </a:lnTo>
                <a:lnTo>
                  <a:pt x="20" y="66"/>
                </a:lnTo>
                <a:lnTo>
                  <a:pt x="21" y="68"/>
                </a:lnTo>
                <a:lnTo>
                  <a:pt x="23" y="68"/>
                </a:lnTo>
                <a:lnTo>
                  <a:pt x="24" y="69"/>
                </a:lnTo>
                <a:lnTo>
                  <a:pt x="26" y="69"/>
                </a:lnTo>
                <a:lnTo>
                  <a:pt x="29" y="69"/>
                </a:lnTo>
                <a:lnTo>
                  <a:pt x="30" y="70"/>
                </a:lnTo>
                <a:lnTo>
                  <a:pt x="31" y="70"/>
                </a:lnTo>
                <a:lnTo>
                  <a:pt x="33" y="70"/>
                </a:lnTo>
                <a:lnTo>
                  <a:pt x="34" y="70"/>
                </a:lnTo>
                <a:lnTo>
                  <a:pt x="37" y="70"/>
                </a:lnTo>
                <a:lnTo>
                  <a:pt x="39" y="70"/>
                </a:lnTo>
                <a:lnTo>
                  <a:pt x="40" y="70"/>
                </a:lnTo>
                <a:lnTo>
                  <a:pt x="41" y="69"/>
                </a:lnTo>
                <a:lnTo>
                  <a:pt x="44" y="69"/>
                </a:lnTo>
                <a:lnTo>
                  <a:pt x="46" y="69"/>
                </a:lnTo>
                <a:lnTo>
                  <a:pt x="47" y="68"/>
                </a:lnTo>
                <a:lnTo>
                  <a:pt x="49" y="68"/>
                </a:lnTo>
                <a:lnTo>
                  <a:pt x="50" y="66"/>
                </a:lnTo>
                <a:lnTo>
                  <a:pt x="52" y="66"/>
                </a:lnTo>
                <a:lnTo>
                  <a:pt x="53" y="65"/>
                </a:lnTo>
                <a:lnTo>
                  <a:pt x="54" y="65"/>
                </a:lnTo>
                <a:lnTo>
                  <a:pt x="56" y="63"/>
                </a:lnTo>
                <a:lnTo>
                  <a:pt x="57" y="62"/>
                </a:lnTo>
                <a:lnTo>
                  <a:pt x="59" y="60"/>
                </a:lnTo>
                <a:lnTo>
                  <a:pt x="60" y="60"/>
                </a:lnTo>
                <a:lnTo>
                  <a:pt x="62" y="59"/>
                </a:lnTo>
                <a:lnTo>
                  <a:pt x="62" y="57"/>
                </a:lnTo>
                <a:lnTo>
                  <a:pt x="63" y="56"/>
                </a:lnTo>
                <a:lnTo>
                  <a:pt x="64" y="55"/>
                </a:lnTo>
                <a:lnTo>
                  <a:pt x="64" y="53"/>
                </a:lnTo>
                <a:lnTo>
                  <a:pt x="66" y="52"/>
                </a:lnTo>
                <a:lnTo>
                  <a:pt x="66" y="50"/>
                </a:lnTo>
                <a:lnTo>
                  <a:pt x="67" y="49"/>
                </a:lnTo>
                <a:lnTo>
                  <a:pt x="67" y="47"/>
                </a:lnTo>
                <a:lnTo>
                  <a:pt x="69" y="46"/>
                </a:lnTo>
                <a:lnTo>
                  <a:pt x="69" y="45"/>
                </a:lnTo>
                <a:lnTo>
                  <a:pt x="69" y="42"/>
                </a:lnTo>
                <a:lnTo>
                  <a:pt x="70" y="40"/>
                </a:lnTo>
                <a:lnTo>
                  <a:pt x="70" y="39"/>
                </a:lnTo>
                <a:lnTo>
                  <a:pt x="70" y="37"/>
                </a:lnTo>
                <a:lnTo>
                  <a:pt x="70" y="34"/>
                </a:lnTo>
                <a:lnTo>
                  <a:pt x="70" y="33"/>
                </a:lnTo>
                <a:lnTo>
                  <a:pt x="70" y="32"/>
                </a:lnTo>
                <a:lnTo>
                  <a:pt x="70" y="30"/>
                </a:lnTo>
                <a:lnTo>
                  <a:pt x="69" y="29"/>
                </a:lnTo>
                <a:lnTo>
                  <a:pt x="69" y="26"/>
                </a:lnTo>
                <a:lnTo>
                  <a:pt x="69" y="24"/>
                </a:lnTo>
                <a:lnTo>
                  <a:pt x="67" y="23"/>
                </a:lnTo>
                <a:lnTo>
                  <a:pt x="67" y="22"/>
                </a:lnTo>
                <a:lnTo>
                  <a:pt x="66" y="20"/>
                </a:lnTo>
                <a:lnTo>
                  <a:pt x="66" y="19"/>
                </a:lnTo>
                <a:lnTo>
                  <a:pt x="64" y="17"/>
                </a:lnTo>
                <a:lnTo>
                  <a:pt x="64" y="16"/>
                </a:lnTo>
                <a:lnTo>
                  <a:pt x="63" y="14"/>
                </a:lnTo>
                <a:lnTo>
                  <a:pt x="62" y="13"/>
                </a:lnTo>
                <a:lnTo>
                  <a:pt x="62" y="11"/>
                </a:lnTo>
                <a:lnTo>
                  <a:pt x="60" y="10"/>
                </a:lnTo>
                <a:lnTo>
                  <a:pt x="59" y="9"/>
                </a:lnTo>
                <a:lnTo>
                  <a:pt x="57" y="9"/>
                </a:lnTo>
                <a:lnTo>
                  <a:pt x="56" y="7"/>
                </a:lnTo>
                <a:lnTo>
                  <a:pt x="54" y="6"/>
                </a:lnTo>
                <a:lnTo>
                  <a:pt x="53" y="6"/>
                </a:lnTo>
                <a:lnTo>
                  <a:pt x="52" y="4"/>
                </a:lnTo>
                <a:lnTo>
                  <a:pt x="50" y="3"/>
                </a:lnTo>
                <a:lnTo>
                  <a:pt x="49" y="3"/>
                </a:lnTo>
                <a:lnTo>
                  <a:pt x="47" y="3"/>
                </a:lnTo>
                <a:lnTo>
                  <a:pt x="46" y="1"/>
                </a:lnTo>
                <a:lnTo>
                  <a:pt x="44" y="1"/>
                </a:lnTo>
                <a:lnTo>
                  <a:pt x="41" y="1"/>
                </a:lnTo>
                <a:lnTo>
                  <a:pt x="40" y="0"/>
                </a:lnTo>
                <a:lnTo>
                  <a:pt x="39" y="0"/>
                </a:lnTo>
                <a:lnTo>
                  <a:pt x="37" y="0"/>
                </a:lnTo>
                <a:lnTo>
                  <a:pt x="34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2" name="Rectangle 194"/>
          <p:cNvSpPr>
            <a:spLocks noChangeArrowheads="1"/>
          </p:cNvSpPr>
          <p:nvPr/>
        </p:nvSpPr>
        <p:spPr bwMode="auto">
          <a:xfrm>
            <a:off x="4640262" y="4713288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61533" name="Rectangle 195"/>
          <p:cNvSpPr>
            <a:spLocks noChangeArrowheads="1"/>
          </p:cNvSpPr>
          <p:nvPr/>
        </p:nvSpPr>
        <p:spPr bwMode="auto">
          <a:xfrm>
            <a:off x="3549650" y="4297363"/>
            <a:ext cx="1335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(b) Truth table </a:t>
            </a:r>
            <a:endParaRPr lang="en-US"/>
          </a:p>
        </p:txBody>
      </p:sp>
      <p:sp>
        <p:nvSpPr>
          <p:cNvPr id="61534" name="AutoShape 197"/>
          <p:cNvSpPr>
            <a:spLocks noChangeArrowheads="1"/>
          </p:cNvSpPr>
          <p:nvPr/>
        </p:nvSpPr>
        <p:spPr bwMode="auto">
          <a:xfrm>
            <a:off x="5824537" y="4625975"/>
            <a:ext cx="615950" cy="534988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5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Three-input majority function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 descr="Screen shot 2013-10-14 at 2.55.17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7724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2" descr="Screen shot 2013-10-14 at 2.55.25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819400"/>
            <a:ext cx="76200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Three-input majority function</a:t>
            </a:r>
          </a:p>
        </p:txBody>
      </p:sp>
      <p:sp>
        <p:nvSpPr>
          <p:cNvPr id="62469" name="Line 164"/>
          <p:cNvSpPr>
            <a:spLocks noChangeShapeType="1"/>
          </p:cNvSpPr>
          <p:nvPr/>
        </p:nvSpPr>
        <p:spPr bwMode="auto">
          <a:xfrm flipH="1">
            <a:off x="5981700" y="5630863"/>
            <a:ext cx="3651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0" name="Freeform 165"/>
          <p:cNvSpPr>
            <a:spLocks/>
          </p:cNvSpPr>
          <p:nvPr/>
        </p:nvSpPr>
        <p:spPr bwMode="auto">
          <a:xfrm>
            <a:off x="5661025" y="5221288"/>
            <a:ext cx="320675" cy="798512"/>
          </a:xfrm>
          <a:custGeom>
            <a:avLst/>
            <a:gdLst>
              <a:gd name="T0" fmla="*/ 2147483647 w 402"/>
              <a:gd name="T1" fmla="*/ 2147483647 h 1006"/>
              <a:gd name="T2" fmla="*/ 2147483647 w 402"/>
              <a:gd name="T3" fmla="*/ 2147483647 h 1006"/>
              <a:gd name="T4" fmla="*/ 0 w 402"/>
              <a:gd name="T5" fmla="*/ 0 h 1006"/>
              <a:gd name="T6" fmla="*/ 0 w 402"/>
              <a:gd name="T7" fmla="*/ 2147483647 h 1006"/>
              <a:gd name="T8" fmla="*/ 2147483647 w 402"/>
              <a:gd name="T9" fmla="*/ 2147483647 h 10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1006"/>
              <a:gd name="T17" fmla="*/ 402 w 402"/>
              <a:gd name="T18" fmla="*/ 1006 h 10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1006">
                <a:moveTo>
                  <a:pt x="402" y="805"/>
                </a:moveTo>
                <a:lnTo>
                  <a:pt x="402" y="202"/>
                </a:lnTo>
                <a:lnTo>
                  <a:pt x="0" y="0"/>
                </a:lnTo>
                <a:lnTo>
                  <a:pt x="0" y="1006"/>
                </a:lnTo>
                <a:lnTo>
                  <a:pt x="402" y="80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1" name="Line 166"/>
          <p:cNvSpPr>
            <a:spLocks noChangeShapeType="1"/>
          </p:cNvSpPr>
          <p:nvPr/>
        </p:nvSpPr>
        <p:spPr bwMode="auto">
          <a:xfrm>
            <a:off x="5821363" y="4970463"/>
            <a:ext cx="1587" cy="34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2" name="Line 168"/>
          <p:cNvSpPr>
            <a:spLocks noChangeShapeType="1"/>
          </p:cNvSpPr>
          <p:nvPr/>
        </p:nvSpPr>
        <p:spPr bwMode="auto">
          <a:xfrm>
            <a:off x="5410200" y="4970463"/>
            <a:ext cx="4111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3" name="Rectangle 169"/>
          <p:cNvSpPr>
            <a:spLocks noChangeArrowheads="1"/>
          </p:cNvSpPr>
          <p:nvPr/>
        </p:nvSpPr>
        <p:spPr bwMode="auto">
          <a:xfrm>
            <a:off x="6467475" y="5524500"/>
            <a:ext cx="107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62474" name="Rectangle 170"/>
          <p:cNvSpPr>
            <a:spLocks noChangeArrowheads="1"/>
          </p:cNvSpPr>
          <p:nvPr/>
        </p:nvSpPr>
        <p:spPr bwMode="auto">
          <a:xfrm>
            <a:off x="2347913" y="5207000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2475" name="Rectangle 171"/>
          <p:cNvSpPr>
            <a:spLocks noChangeArrowheads="1"/>
          </p:cNvSpPr>
          <p:nvPr/>
        </p:nvSpPr>
        <p:spPr bwMode="auto">
          <a:xfrm>
            <a:off x="2492375" y="5311775"/>
            <a:ext cx="123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62476" name="Rectangle 172"/>
          <p:cNvSpPr>
            <a:spLocks noChangeArrowheads="1"/>
          </p:cNvSpPr>
          <p:nvPr/>
        </p:nvSpPr>
        <p:spPr bwMode="auto">
          <a:xfrm>
            <a:off x="5087938" y="4819650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2477" name="Freeform 173"/>
          <p:cNvSpPr>
            <a:spLocks/>
          </p:cNvSpPr>
          <p:nvPr/>
        </p:nvSpPr>
        <p:spPr bwMode="auto">
          <a:xfrm>
            <a:off x="3287713" y="5335588"/>
            <a:ext cx="46037" cy="44450"/>
          </a:xfrm>
          <a:custGeom>
            <a:avLst/>
            <a:gdLst>
              <a:gd name="T0" fmla="*/ 2147483647 w 57"/>
              <a:gd name="T1" fmla="*/ 0 h 58"/>
              <a:gd name="T2" fmla="*/ 2147483647 w 57"/>
              <a:gd name="T3" fmla="*/ 2147483647 h 58"/>
              <a:gd name="T4" fmla="*/ 2147483647 w 57"/>
              <a:gd name="T5" fmla="*/ 2147483647 h 58"/>
              <a:gd name="T6" fmla="*/ 2147483647 w 57"/>
              <a:gd name="T7" fmla="*/ 2147483647 h 58"/>
              <a:gd name="T8" fmla="*/ 2147483647 w 57"/>
              <a:gd name="T9" fmla="*/ 2147483647 h 58"/>
              <a:gd name="T10" fmla="*/ 2147483647 w 57"/>
              <a:gd name="T11" fmla="*/ 2147483647 h 58"/>
              <a:gd name="T12" fmla="*/ 2147483647 w 57"/>
              <a:gd name="T13" fmla="*/ 2147483647 h 58"/>
              <a:gd name="T14" fmla="*/ 2147483647 w 57"/>
              <a:gd name="T15" fmla="*/ 2147483647 h 58"/>
              <a:gd name="T16" fmla="*/ 2147483647 w 57"/>
              <a:gd name="T17" fmla="*/ 2147483647 h 58"/>
              <a:gd name="T18" fmla="*/ 2147483647 w 57"/>
              <a:gd name="T19" fmla="*/ 2147483647 h 58"/>
              <a:gd name="T20" fmla="*/ 0 w 57"/>
              <a:gd name="T21" fmla="*/ 2147483647 h 58"/>
              <a:gd name="T22" fmla="*/ 0 w 57"/>
              <a:gd name="T23" fmla="*/ 2147483647 h 58"/>
              <a:gd name="T24" fmla="*/ 2147483647 w 57"/>
              <a:gd name="T25" fmla="*/ 2147483647 h 58"/>
              <a:gd name="T26" fmla="*/ 2147483647 w 57"/>
              <a:gd name="T27" fmla="*/ 2147483647 h 58"/>
              <a:gd name="T28" fmla="*/ 2147483647 w 57"/>
              <a:gd name="T29" fmla="*/ 2147483647 h 58"/>
              <a:gd name="T30" fmla="*/ 2147483647 w 57"/>
              <a:gd name="T31" fmla="*/ 2147483647 h 58"/>
              <a:gd name="T32" fmla="*/ 2147483647 w 57"/>
              <a:gd name="T33" fmla="*/ 2147483647 h 58"/>
              <a:gd name="T34" fmla="*/ 2147483647 w 57"/>
              <a:gd name="T35" fmla="*/ 2147483647 h 58"/>
              <a:gd name="T36" fmla="*/ 2147483647 w 57"/>
              <a:gd name="T37" fmla="*/ 2147483647 h 58"/>
              <a:gd name="T38" fmla="*/ 2147483647 w 57"/>
              <a:gd name="T39" fmla="*/ 2147483647 h 58"/>
              <a:gd name="T40" fmla="*/ 2147483647 w 57"/>
              <a:gd name="T41" fmla="*/ 2147483647 h 58"/>
              <a:gd name="T42" fmla="*/ 2147483647 w 57"/>
              <a:gd name="T43" fmla="*/ 2147483647 h 58"/>
              <a:gd name="T44" fmla="*/ 2147483647 w 57"/>
              <a:gd name="T45" fmla="*/ 2147483647 h 58"/>
              <a:gd name="T46" fmla="*/ 2147483647 w 57"/>
              <a:gd name="T47" fmla="*/ 2147483647 h 58"/>
              <a:gd name="T48" fmla="*/ 2147483647 w 57"/>
              <a:gd name="T49" fmla="*/ 2147483647 h 58"/>
              <a:gd name="T50" fmla="*/ 2147483647 w 57"/>
              <a:gd name="T51" fmla="*/ 2147483647 h 58"/>
              <a:gd name="T52" fmla="*/ 2147483647 w 57"/>
              <a:gd name="T53" fmla="*/ 2147483647 h 58"/>
              <a:gd name="T54" fmla="*/ 2147483647 w 57"/>
              <a:gd name="T55" fmla="*/ 2147483647 h 58"/>
              <a:gd name="T56" fmla="*/ 2147483647 w 57"/>
              <a:gd name="T57" fmla="*/ 2147483647 h 58"/>
              <a:gd name="T58" fmla="*/ 2147483647 w 57"/>
              <a:gd name="T59" fmla="*/ 2147483647 h 58"/>
              <a:gd name="T60" fmla="*/ 2147483647 w 57"/>
              <a:gd name="T61" fmla="*/ 2147483647 h 58"/>
              <a:gd name="T62" fmla="*/ 2147483647 w 57"/>
              <a:gd name="T63" fmla="*/ 2147483647 h 58"/>
              <a:gd name="T64" fmla="*/ 2147483647 w 57"/>
              <a:gd name="T65" fmla="*/ 2147483647 h 58"/>
              <a:gd name="T66" fmla="*/ 2147483647 w 57"/>
              <a:gd name="T67" fmla="*/ 2147483647 h 58"/>
              <a:gd name="T68" fmla="*/ 2147483647 w 57"/>
              <a:gd name="T69" fmla="*/ 2147483647 h 58"/>
              <a:gd name="T70" fmla="*/ 2147483647 w 57"/>
              <a:gd name="T71" fmla="*/ 2147483647 h 58"/>
              <a:gd name="T72" fmla="*/ 2147483647 w 57"/>
              <a:gd name="T73" fmla="*/ 2147483647 h 58"/>
              <a:gd name="T74" fmla="*/ 2147483647 w 57"/>
              <a:gd name="T75" fmla="*/ 2147483647 h 58"/>
              <a:gd name="T76" fmla="*/ 2147483647 w 57"/>
              <a:gd name="T77" fmla="*/ 2147483647 h 58"/>
              <a:gd name="T78" fmla="*/ 2147483647 w 57"/>
              <a:gd name="T79" fmla="*/ 2147483647 h 58"/>
              <a:gd name="T80" fmla="*/ 2147483647 w 57"/>
              <a:gd name="T81" fmla="*/ 2147483647 h 58"/>
              <a:gd name="T82" fmla="*/ 2147483647 w 57"/>
              <a:gd name="T83" fmla="*/ 2147483647 h 58"/>
              <a:gd name="T84" fmla="*/ 2147483647 w 57"/>
              <a:gd name="T85" fmla="*/ 2147483647 h 58"/>
              <a:gd name="T86" fmla="*/ 2147483647 w 57"/>
              <a:gd name="T87" fmla="*/ 0 h 58"/>
              <a:gd name="T88" fmla="*/ 2147483647 w 57"/>
              <a:gd name="T89" fmla="*/ 2147483647 h 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7"/>
              <a:gd name="T136" fmla="*/ 0 h 58"/>
              <a:gd name="T137" fmla="*/ 57 w 57"/>
              <a:gd name="T138" fmla="*/ 58 h 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7" h="58">
                <a:moveTo>
                  <a:pt x="29" y="29"/>
                </a:move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3" y="2"/>
                </a:lnTo>
                <a:lnTo>
                  <a:pt x="21" y="2"/>
                </a:lnTo>
                <a:lnTo>
                  <a:pt x="20" y="2"/>
                </a:lnTo>
                <a:lnTo>
                  <a:pt x="18" y="2"/>
                </a:lnTo>
                <a:lnTo>
                  <a:pt x="18" y="3"/>
                </a:lnTo>
                <a:lnTo>
                  <a:pt x="17" y="3"/>
                </a:lnTo>
                <a:lnTo>
                  <a:pt x="16" y="4"/>
                </a:lnTo>
                <a:lnTo>
                  <a:pt x="14" y="4"/>
                </a:lnTo>
                <a:lnTo>
                  <a:pt x="13" y="6"/>
                </a:lnTo>
                <a:lnTo>
                  <a:pt x="11" y="6"/>
                </a:lnTo>
                <a:lnTo>
                  <a:pt x="11" y="7"/>
                </a:lnTo>
                <a:lnTo>
                  <a:pt x="10" y="7"/>
                </a:lnTo>
                <a:lnTo>
                  <a:pt x="8" y="9"/>
                </a:lnTo>
                <a:lnTo>
                  <a:pt x="7" y="10"/>
                </a:lnTo>
                <a:lnTo>
                  <a:pt x="7" y="12"/>
                </a:lnTo>
                <a:lnTo>
                  <a:pt x="6" y="12"/>
                </a:lnTo>
                <a:lnTo>
                  <a:pt x="6" y="13"/>
                </a:lnTo>
                <a:lnTo>
                  <a:pt x="4" y="15"/>
                </a:lnTo>
                <a:lnTo>
                  <a:pt x="4" y="16"/>
                </a:lnTo>
                <a:lnTo>
                  <a:pt x="3" y="17"/>
                </a:lnTo>
                <a:lnTo>
                  <a:pt x="3" y="19"/>
                </a:lnTo>
                <a:lnTo>
                  <a:pt x="1" y="20"/>
                </a:lnTo>
                <a:lnTo>
                  <a:pt x="1" y="22"/>
                </a:lnTo>
                <a:lnTo>
                  <a:pt x="1" y="23"/>
                </a:lnTo>
                <a:lnTo>
                  <a:pt x="1" y="25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1" y="33"/>
                </a:lnTo>
                <a:lnTo>
                  <a:pt x="1" y="35"/>
                </a:lnTo>
                <a:lnTo>
                  <a:pt x="1" y="36"/>
                </a:lnTo>
                <a:lnTo>
                  <a:pt x="1" y="38"/>
                </a:lnTo>
                <a:lnTo>
                  <a:pt x="3" y="39"/>
                </a:lnTo>
                <a:lnTo>
                  <a:pt x="3" y="40"/>
                </a:lnTo>
                <a:lnTo>
                  <a:pt x="3" y="42"/>
                </a:lnTo>
                <a:lnTo>
                  <a:pt x="4" y="43"/>
                </a:lnTo>
                <a:lnTo>
                  <a:pt x="4" y="45"/>
                </a:lnTo>
                <a:lnTo>
                  <a:pt x="6" y="45"/>
                </a:lnTo>
                <a:lnTo>
                  <a:pt x="6" y="46"/>
                </a:lnTo>
                <a:lnTo>
                  <a:pt x="7" y="48"/>
                </a:lnTo>
                <a:lnTo>
                  <a:pt x="7" y="49"/>
                </a:lnTo>
                <a:lnTo>
                  <a:pt x="8" y="49"/>
                </a:lnTo>
                <a:lnTo>
                  <a:pt x="10" y="50"/>
                </a:lnTo>
                <a:lnTo>
                  <a:pt x="11" y="52"/>
                </a:lnTo>
                <a:lnTo>
                  <a:pt x="13" y="53"/>
                </a:lnTo>
                <a:lnTo>
                  <a:pt x="14" y="53"/>
                </a:lnTo>
                <a:lnTo>
                  <a:pt x="16" y="55"/>
                </a:lnTo>
                <a:lnTo>
                  <a:pt x="17" y="55"/>
                </a:lnTo>
                <a:lnTo>
                  <a:pt x="18" y="56"/>
                </a:lnTo>
                <a:lnTo>
                  <a:pt x="20" y="56"/>
                </a:lnTo>
                <a:lnTo>
                  <a:pt x="21" y="58"/>
                </a:lnTo>
                <a:lnTo>
                  <a:pt x="23" y="58"/>
                </a:lnTo>
                <a:lnTo>
                  <a:pt x="24" y="58"/>
                </a:lnTo>
                <a:lnTo>
                  <a:pt x="26" y="58"/>
                </a:lnTo>
                <a:lnTo>
                  <a:pt x="27" y="58"/>
                </a:lnTo>
                <a:lnTo>
                  <a:pt x="29" y="58"/>
                </a:lnTo>
                <a:lnTo>
                  <a:pt x="30" y="58"/>
                </a:lnTo>
                <a:lnTo>
                  <a:pt x="31" y="58"/>
                </a:lnTo>
                <a:lnTo>
                  <a:pt x="33" y="58"/>
                </a:lnTo>
                <a:lnTo>
                  <a:pt x="34" y="58"/>
                </a:lnTo>
                <a:lnTo>
                  <a:pt x="36" y="58"/>
                </a:lnTo>
                <a:lnTo>
                  <a:pt x="37" y="56"/>
                </a:lnTo>
                <a:lnTo>
                  <a:pt x="39" y="56"/>
                </a:lnTo>
                <a:lnTo>
                  <a:pt x="40" y="56"/>
                </a:lnTo>
                <a:lnTo>
                  <a:pt x="41" y="55"/>
                </a:lnTo>
                <a:lnTo>
                  <a:pt x="43" y="55"/>
                </a:lnTo>
                <a:lnTo>
                  <a:pt x="44" y="53"/>
                </a:lnTo>
                <a:lnTo>
                  <a:pt x="46" y="52"/>
                </a:lnTo>
                <a:lnTo>
                  <a:pt x="47" y="52"/>
                </a:lnTo>
                <a:lnTo>
                  <a:pt x="49" y="50"/>
                </a:lnTo>
                <a:lnTo>
                  <a:pt x="49" y="49"/>
                </a:lnTo>
                <a:lnTo>
                  <a:pt x="50" y="49"/>
                </a:lnTo>
                <a:lnTo>
                  <a:pt x="52" y="48"/>
                </a:lnTo>
                <a:lnTo>
                  <a:pt x="52" y="46"/>
                </a:lnTo>
                <a:lnTo>
                  <a:pt x="53" y="45"/>
                </a:lnTo>
                <a:lnTo>
                  <a:pt x="54" y="43"/>
                </a:lnTo>
                <a:lnTo>
                  <a:pt x="54" y="42"/>
                </a:lnTo>
                <a:lnTo>
                  <a:pt x="56" y="40"/>
                </a:lnTo>
                <a:lnTo>
                  <a:pt x="56" y="39"/>
                </a:lnTo>
                <a:lnTo>
                  <a:pt x="56" y="38"/>
                </a:lnTo>
                <a:lnTo>
                  <a:pt x="57" y="36"/>
                </a:lnTo>
                <a:lnTo>
                  <a:pt x="57" y="35"/>
                </a:lnTo>
                <a:lnTo>
                  <a:pt x="57" y="33"/>
                </a:lnTo>
                <a:lnTo>
                  <a:pt x="57" y="32"/>
                </a:lnTo>
                <a:lnTo>
                  <a:pt x="57" y="30"/>
                </a:lnTo>
                <a:lnTo>
                  <a:pt x="57" y="29"/>
                </a:lnTo>
                <a:lnTo>
                  <a:pt x="57" y="27"/>
                </a:lnTo>
                <a:lnTo>
                  <a:pt x="57" y="26"/>
                </a:lnTo>
                <a:lnTo>
                  <a:pt x="57" y="25"/>
                </a:lnTo>
                <a:lnTo>
                  <a:pt x="57" y="23"/>
                </a:lnTo>
                <a:lnTo>
                  <a:pt x="57" y="22"/>
                </a:lnTo>
                <a:lnTo>
                  <a:pt x="56" y="20"/>
                </a:lnTo>
                <a:lnTo>
                  <a:pt x="56" y="19"/>
                </a:lnTo>
                <a:lnTo>
                  <a:pt x="56" y="17"/>
                </a:lnTo>
                <a:lnTo>
                  <a:pt x="54" y="17"/>
                </a:lnTo>
                <a:lnTo>
                  <a:pt x="54" y="16"/>
                </a:lnTo>
                <a:lnTo>
                  <a:pt x="53" y="15"/>
                </a:lnTo>
                <a:lnTo>
                  <a:pt x="53" y="13"/>
                </a:lnTo>
                <a:lnTo>
                  <a:pt x="52" y="12"/>
                </a:lnTo>
                <a:lnTo>
                  <a:pt x="50" y="10"/>
                </a:lnTo>
                <a:lnTo>
                  <a:pt x="49" y="9"/>
                </a:lnTo>
                <a:lnTo>
                  <a:pt x="49" y="7"/>
                </a:lnTo>
                <a:lnTo>
                  <a:pt x="47" y="7"/>
                </a:lnTo>
                <a:lnTo>
                  <a:pt x="46" y="6"/>
                </a:lnTo>
                <a:lnTo>
                  <a:pt x="44" y="6"/>
                </a:lnTo>
                <a:lnTo>
                  <a:pt x="44" y="4"/>
                </a:lnTo>
                <a:lnTo>
                  <a:pt x="43" y="4"/>
                </a:lnTo>
                <a:lnTo>
                  <a:pt x="41" y="3"/>
                </a:lnTo>
                <a:lnTo>
                  <a:pt x="40" y="3"/>
                </a:lnTo>
                <a:lnTo>
                  <a:pt x="39" y="2"/>
                </a:lnTo>
                <a:lnTo>
                  <a:pt x="37" y="2"/>
                </a:lnTo>
                <a:lnTo>
                  <a:pt x="36" y="2"/>
                </a:lnTo>
                <a:lnTo>
                  <a:pt x="34" y="2"/>
                </a:lnTo>
                <a:lnTo>
                  <a:pt x="33" y="0"/>
                </a:lnTo>
                <a:lnTo>
                  <a:pt x="31" y="0"/>
                </a:lnTo>
                <a:lnTo>
                  <a:pt x="3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8" name="Freeform 174"/>
          <p:cNvSpPr>
            <a:spLocks/>
          </p:cNvSpPr>
          <p:nvPr/>
        </p:nvSpPr>
        <p:spPr bwMode="auto">
          <a:xfrm>
            <a:off x="3275013" y="5321300"/>
            <a:ext cx="55562" cy="55563"/>
          </a:xfrm>
          <a:custGeom>
            <a:avLst/>
            <a:gdLst>
              <a:gd name="T0" fmla="*/ 2147483647 w 70"/>
              <a:gd name="T1" fmla="*/ 0 h 70"/>
              <a:gd name="T2" fmla="*/ 2147483647 w 70"/>
              <a:gd name="T3" fmla="*/ 2147483647 h 70"/>
              <a:gd name="T4" fmla="*/ 2147483647 w 70"/>
              <a:gd name="T5" fmla="*/ 2147483647 h 70"/>
              <a:gd name="T6" fmla="*/ 2147483647 w 70"/>
              <a:gd name="T7" fmla="*/ 2147483647 h 70"/>
              <a:gd name="T8" fmla="*/ 2147483647 w 70"/>
              <a:gd name="T9" fmla="*/ 2147483647 h 70"/>
              <a:gd name="T10" fmla="*/ 2147483647 w 70"/>
              <a:gd name="T11" fmla="*/ 2147483647 h 70"/>
              <a:gd name="T12" fmla="*/ 2147483647 w 70"/>
              <a:gd name="T13" fmla="*/ 2147483647 h 70"/>
              <a:gd name="T14" fmla="*/ 2147483647 w 70"/>
              <a:gd name="T15" fmla="*/ 2147483647 h 70"/>
              <a:gd name="T16" fmla="*/ 2147483647 w 70"/>
              <a:gd name="T17" fmla="*/ 2147483647 h 70"/>
              <a:gd name="T18" fmla="*/ 0 w 70"/>
              <a:gd name="T19" fmla="*/ 2147483647 h 70"/>
              <a:gd name="T20" fmla="*/ 0 w 70"/>
              <a:gd name="T21" fmla="*/ 2147483647 h 70"/>
              <a:gd name="T22" fmla="*/ 0 w 70"/>
              <a:gd name="T23" fmla="*/ 2147483647 h 70"/>
              <a:gd name="T24" fmla="*/ 2147483647 w 70"/>
              <a:gd name="T25" fmla="*/ 2147483647 h 70"/>
              <a:gd name="T26" fmla="*/ 2147483647 w 70"/>
              <a:gd name="T27" fmla="*/ 2147483647 h 70"/>
              <a:gd name="T28" fmla="*/ 2147483647 w 70"/>
              <a:gd name="T29" fmla="*/ 2147483647 h 70"/>
              <a:gd name="T30" fmla="*/ 2147483647 w 70"/>
              <a:gd name="T31" fmla="*/ 2147483647 h 70"/>
              <a:gd name="T32" fmla="*/ 2147483647 w 70"/>
              <a:gd name="T33" fmla="*/ 2147483647 h 70"/>
              <a:gd name="T34" fmla="*/ 2147483647 w 70"/>
              <a:gd name="T35" fmla="*/ 2147483647 h 70"/>
              <a:gd name="T36" fmla="*/ 2147483647 w 70"/>
              <a:gd name="T37" fmla="*/ 2147483647 h 70"/>
              <a:gd name="T38" fmla="*/ 2147483647 w 70"/>
              <a:gd name="T39" fmla="*/ 2147483647 h 70"/>
              <a:gd name="T40" fmla="*/ 2147483647 w 70"/>
              <a:gd name="T41" fmla="*/ 2147483647 h 70"/>
              <a:gd name="T42" fmla="*/ 2147483647 w 70"/>
              <a:gd name="T43" fmla="*/ 2147483647 h 70"/>
              <a:gd name="T44" fmla="*/ 2147483647 w 70"/>
              <a:gd name="T45" fmla="*/ 2147483647 h 70"/>
              <a:gd name="T46" fmla="*/ 2147483647 w 70"/>
              <a:gd name="T47" fmla="*/ 2147483647 h 70"/>
              <a:gd name="T48" fmla="*/ 2147483647 w 70"/>
              <a:gd name="T49" fmla="*/ 2147483647 h 70"/>
              <a:gd name="T50" fmla="*/ 2147483647 w 70"/>
              <a:gd name="T51" fmla="*/ 2147483647 h 70"/>
              <a:gd name="T52" fmla="*/ 2147483647 w 70"/>
              <a:gd name="T53" fmla="*/ 2147483647 h 70"/>
              <a:gd name="T54" fmla="*/ 2147483647 w 70"/>
              <a:gd name="T55" fmla="*/ 2147483647 h 70"/>
              <a:gd name="T56" fmla="*/ 2147483647 w 70"/>
              <a:gd name="T57" fmla="*/ 2147483647 h 70"/>
              <a:gd name="T58" fmla="*/ 2147483647 w 70"/>
              <a:gd name="T59" fmla="*/ 2147483647 h 70"/>
              <a:gd name="T60" fmla="*/ 2147483647 w 70"/>
              <a:gd name="T61" fmla="*/ 2147483647 h 70"/>
              <a:gd name="T62" fmla="*/ 2147483647 w 70"/>
              <a:gd name="T63" fmla="*/ 2147483647 h 70"/>
              <a:gd name="T64" fmla="*/ 2147483647 w 70"/>
              <a:gd name="T65" fmla="*/ 2147483647 h 70"/>
              <a:gd name="T66" fmla="*/ 2147483647 w 70"/>
              <a:gd name="T67" fmla="*/ 2147483647 h 70"/>
              <a:gd name="T68" fmla="*/ 2147483647 w 70"/>
              <a:gd name="T69" fmla="*/ 2147483647 h 70"/>
              <a:gd name="T70" fmla="*/ 2147483647 w 70"/>
              <a:gd name="T71" fmla="*/ 2147483647 h 70"/>
              <a:gd name="T72" fmla="*/ 2147483647 w 70"/>
              <a:gd name="T73" fmla="*/ 2147483647 h 70"/>
              <a:gd name="T74" fmla="*/ 2147483647 w 70"/>
              <a:gd name="T75" fmla="*/ 2147483647 h 70"/>
              <a:gd name="T76" fmla="*/ 2147483647 w 70"/>
              <a:gd name="T77" fmla="*/ 2147483647 h 70"/>
              <a:gd name="T78" fmla="*/ 2147483647 w 70"/>
              <a:gd name="T79" fmla="*/ 2147483647 h 70"/>
              <a:gd name="T80" fmla="*/ 2147483647 w 70"/>
              <a:gd name="T81" fmla="*/ 2147483647 h 70"/>
              <a:gd name="T82" fmla="*/ 2147483647 w 70"/>
              <a:gd name="T83" fmla="*/ 2147483647 h 70"/>
              <a:gd name="T84" fmla="*/ 2147483647 w 70"/>
              <a:gd name="T85" fmla="*/ 0 h 70"/>
              <a:gd name="T86" fmla="*/ 2147483647 w 70"/>
              <a:gd name="T87" fmla="*/ 0 h 7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70"/>
              <a:gd name="T133" fmla="*/ 0 h 70"/>
              <a:gd name="T134" fmla="*/ 70 w 70"/>
              <a:gd name="T135" fmla="*/ 70 h 7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70" h="70">
                <a:moveTo>
                  <a:pt x="34" y="0"/>
                </a:moveTo>
                <a:lnTo>
                  <a:pt x="33" y="0"/>
                </a:lnTo>
                <a:lnTo>
                  <a:pt x="31" y="0"/>
                </a:lnTo>
                <a:lnTo>
                  <a:pt x="30" y="0"/>
                </a:lnTo>
                <a:lnTo>
                  <a:pt x="28" y="1"/>
                </a:lnTo>
                <a:lnTo>
                  <a:pt x="25" y="1"/>
                </a:lnTo>
                <a:lnTo>
                  <a:pt x="24" y="1"/>
                </a:lnTo>
                <a:lnTo>
                  <a:pt x="23" y="3"/>
                </a:lnTo>
                <a:lnTo>
                  <a:pt x="21" y="3"/>
                </a:lnTo>
                <a:lnTo>
                  <a:pt x="20" y="3"/>
                </a:lnTo>
                <a:lnTo>
                  <a:pt x="18" y="4"/>
                </a:lnTo>
                <a:lnTo>
                  <a:pt x="17" y="6"/>
                </a:lnTo>
                <a:lnTo>
                  <a:pt x="15" y="6"/>
                </a:lnTo>
                <a:lnTo>
                  <a:pt x="14" y="7"/>
                </a:lnTo>
                <a:lnTo>
                  <a:pt x="12" y="9"/>
                </a:lnTo>
                <a:lnTo>
                  <a:pt x="11" y="9"/>
                </a:lnTo>
                <a:lnTo>
                  <a:pt x="10" y="10"/>
                </a:lnTo>
                <a:lnTo>
                  <a:pt x="8" y="11"/>
                </a:lnTo>
                <a:lnTo>
                  <a:pt x="8" y="13"/>
                </a:lnTo>
                <a:lnTo>
                  <a:pt x="7" y="14"/>
                </a:lnTo>
                <a:lnTo>
                  <a:pt x="5" y="16"/>
                </a:lnTo>
                <a:lnTo>
                  <a:pt x="5" y="17"/>
                </a:lnTo>
                <a:lnTo>
                  <a:pt x="4" y="19"/>
                </a:lnTo>
                <a:lnTo>
                  <a:pt x="2" y="20"/>
                </a:lnTo>
                <a:lnTo>
                  <a:pt x="2" y="21"/>
                </a:lnTo>
                <a:lnTo>
                  <a:pt x="2" y="23"/>
                </a:lnTo>
                <a:lnTo>
                  <a:pt x="1" y="24"/>
                </a:lnTo>
                <a:lnTo>
                  <a:pt x="1" y="26"/>
                </a:lnTo>
                <a:lnTo>
                  <a:pt x="1" y="29"/>
                </a:lnTo>
                <a:lnTo>
                  <a:pt x="0" y="30"/>
                </a:lnTo>
                <a:lnTo>
                  <a:pt x="0" y="32"/>
                </a:lnTo>
                <a:lnTo>
                  <a:pt x="0" y="33"/>
                </a:lnTo>
                <a:lnTo>
                  <a:pt x="0" y="34"/>
                </a:lnTo>
                <a:lnTo>
                  <a:pt x="0" y="37"/>
                </a:lnTo>
                <a:lnTo>
                  <a:pt x="0" y="39"/>
                </a:lnTo>
                <a:lnTo>
                  <a:pt x="0" y="40"/>
                </a:lnTo>
                <a:lnTo>
                  <a:pt x="1" y="42"/>
                </a:lnTo>
                <a:lnTo>
                  <a:pt x="1" y="44"/>
                </a:lnTo>
                <a:lnTo>
                  <a:pt x="1" y="46"/>
                </a:lnTo>
                <a:lnTo>
                  <a:pt x="2" y="47"/>
                </a:lnTo>
                <a:lnTo>
                  <a:pt x="2" y="49"/>
                </a:lnTo>
                <a:lnTo>
                  <a:pt x="2" y="50"/>
                </a:lnTo>
                <a:lnTo>
                  <a:pt x="4" y="52"/>
                </a:lnTo>
                <a:lnTo>
                  <a:pt x="5" y="53"/>
                </a:lnTo>
                <a:lnTo>
                  <a:pt x="5" y="55"/>
                </a:lnTo>
                <a:lnTo>
                  <a:pt x="7" y="56"/>
                </a:lnTo>
                <a:lnTo>
                  <a:pt x="8" y="57"/>
                </a:lnTo>
                <a:lnTo>
                  <a:pt x="8" y="59"/>
                </a:lnTo>
                <a:lnTo>
                  <a:pt x="10" y="60"/>
                </a:lnTo>
                <a:lnTo>
                  <a:pt x="11" y="60"/>
                </a:lnTo>
                <a:lnTo>
                  <a:pt x="12" y="62"/>
                </a:lnTo>
                <a:lnTo>
                  <a:pt x="14" y="63"/>
                </a:lnTo>
                <a:lnTo>
                  <a:pt x="15" y="65"/>
                </a:lnTo>
                <a:lnTo>
                  <a:pt x="17" y="65"/>
                </a:lnTo>
                <a:lnTo>
                  <a:pt x="18" y="66"/>
                </a:lnTo>
                <a:lnTo>
                  <a:pt x="20" y="66"/>
                </a:lnTo>
                <a:lnTo>
                  <a:pt x="21" y="67"/>
                </a:lnTo>
                <a:lnTo>
                  <a:pt x="23" y="67"/>
                </a:lnTo>
                <a:lnTo>
                  <a:pt x="24" y="69"/>
                </a:lnTo>
                <a:lnTo>
                  <a:pt x="25" y="69"/>
                </a:lnTo>
                <a:lnTo>
                  <a:pt x="28" y="69"/>
                </a:lnTo>
                <a:lnTo>
                  <a:pt x="30" y="70"/>
                </a:lnTo>
                <a:lnTo>
                  <a:pt x="31" y="70"/>
                </a:lnTo>
                <a:lnTo>
                  <a:pt x="33" y="70"/>
                </a:lnTo>
                <a:lnTo>
                  <a:pt x="34" y="70"/>
                </a:lnTo>
                <a:lnTo>
                  <a:pt x="37" y="70"/>
                </a:lnTo>
                <a:lnTo>
                  <a:pt x="38" y="70"/>
                </a:lnTo>
                <a:lnTo>
                  <a:pt x="40" y="70"/>
                </a:lnTo>
                <a:lnTo>
                  <a:pt x="41" y="69"/>
                </a:lnTo>
                <a:lnTo>
                  <a:pt x="44" y="69"/>
                </a:lnTo>
                <a:lnTo>
                  <a:pt x="46" y="69"/>
                </a:lnTo>
                <a:lnTo>
                  <a:pt x="47" y="67"/>
                </a:lnTo>
                <a:lnTo>
                  <a:pt x="48" y="67"/>
                </a:lnTo>
                <a:lnTo>
                  <a:pt x="50" y="66"/>
                </a:lnTo>
                <a:lnTo>
                  <a:pt x="51" y="66"/>
                </a:lnTo>
                <a:lnTo>
                  <a:pt x="53" y="65"/>
                </a:lnTo>
                <a:lnTo>
                  <a:pt x="54" y="65"/>
                </a:lnTo>
                <a:lnTo>
                  <a:pt x="56" y="63"/>
                </a:lnTo>
                <a:lnTo>
                  <a:pt x="57" y="62"/>
                </a:lnTo>
                <a:lnTo>
                  <a:pt x="58" y="60"/>
                </a:lnTo>
                <a:lnTo>
                  <a:pt x="60" y="60"/>
                </a:lnTo>
                <a:lnTo>
                  <a:pt x="61" y="59"/>
                </a:lnTo>
                <a:lnTo>
                  <a:pt x="61" y="57"/>
                </a:lnTo>
                <a:lnTo>
                  <a:pt x="63" y="56"/>
                </a:lnTo>
                <a:lnTo>
                  <a:pt x="64" y="55"/>
                </a:lnTo>
                <a:lnTo>
                  <a:pt x="64" y="53"/>
                </a:lnTo>
                <a:lnTo>
                  <a:pt x="66" y="52"/>
                </a:lnTo>
                <a:lnTo>
                  <a:pt x="66" y="50"/>
                </a:lnTo>
                <a:lnTo>
                  <a:pt x="67" y="49"/>
                </a:lnTo>
                <a:lnTo>
                  <a:pt x="67" y="47"/>
                </a:lnTo>
                <a:lnTo>
                  <a:pt x="69" y="46"/>
                </a:lnTo>
                <a:lnTo>
                  <a:pt x="69" y="44"/>
                </a:lnTo>
                <a:lnTo>
                  <a:pt x="69" y="42"/>
                </a:lnTo>
                <a:lnTo>
                  <a:pt x="70" y="40"/>
                </a:lnTo>
                <a:lnTo>
                  <a:pt x="70" y="39"/>
                </a:lnTo>
                <a:lnTo>
                  <a:pt x="70" y="37"/>
                </a:lnTo>
                <a:lnTo>
                  <a:pt x="70" y="34"/>
                </a:lnTo>
                <a:lnTo>
                  <a:pt x="70" y="33"/>
                </a:lnTo>
                <a:lnTo>
                  <a:pt x="70" y="32"/>
                </a:lnTo>
                <a:lnTo>
                  <a:pt x="70" y="30"/>
                </a:lnTo>
                <a:lnTo>
                  <a:pt x="69" y="29"/>
                </a:lnTo>
                <a:lnTo>
                  <a:pt x="69" y="26"/>
                </a:lnTo>
                <a:lnTo>
                  <a:pt x="69" y="24"/>
                </a:lnTo>
                <a:lnTo>
                  <a:pt x="67" y="23"/>
                </a:lnTo>
                <a:lnTo>
                  <a:pt x="67" y="21"/>
                </a:lnTo>
                <a:lnTo>
                  <a:pt x="66" y="20"/>
                </a:lnTo>
                <a:lnTo>
                  <a:pt x="66" y="19"/>
                </a:lnTo>
                <a:lnTo>
                  <a:pt x="64" y="17"/>
                </a:lnTo>
                <a:lnTo>
                  <a:pt x="64" y="16"/>
                </a:lnTo>
                <a:lnTo>
                  <a:pt x="63" y="14"/>
                </a:lnTo>
                <a:lnTo>
                  <a:pt x="61" y="13"/>
                </a:lnTo>
                <a:lnTo>
                  <a:pt x="61" y="11"/>
                </a:lnTo>
                <a:lnTo>
                  <a:pt x="60" y="10"/>
                </a:lnTo>
                <a:lnTo>
                  <a:pt x="58" y="9"/>
                </a:lnTo>
                <a:lnTo>
                  <a:pt x="57" y="9"/>
                </a:lnTo>
                <a:lnTo>
                  <a:pt x="56" y="7"/>
                </a:lnTo>
                <a:lnTo>
                  <a:pt x="54" y="6"/>
                </a:lnTo>
                <a:lnTo>
                  <a:pt x="53" y="6"/>
                </a:lnTo>
                <a:lnTo>
                  <a:pt x="51" y="4"/>
                </a:lnTo>
                <a:lnTo>
                  <a:pt x="50" y="3"/>
                </a:lnTo>
                <a:lnTo>
                  <a:pt x="48" y="3"/>
                </a:lnTo>
                <a:lnTo>
                  <a:pt x="47" y="3"/>
                </a:lnTo>
                <a:lnTo>
                  <a:pt x="46" y="1"/>
                </a:lnTo>
                <a:lnTo>
                  <a:pt x="44" y="1"/>
                </a:lnTo>
                <a:lnTo>
                  <a:pt x="41" y="1"/>
                </a:lnTo>
                <a:lnTo>
                  <a:pt x="40" y="0"/>
                </a:lnTo>
                <a:lnTo>
                  <a:pt x="38" y="0"/>
                </a:lnTo>
                <a:lnTo>
                  <a:pt x="37" y="0"/>
                </a:lnTo>
                <a:lnTo>
                  <a:pt x="34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Rectangle 178"/>
          <p:cNvSpPr>
            <a:spLocks noChangeArrowheads="1"/>
          </p:cNvSpPr>
          <p:nvPr/>
        </p:nvSpPr>
        <p:spPr bwMode="auto">
          <a:xfrm>
            <a:off x="5230813" y="4924425"/>
            <a:ext cx="123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62480" name="Rectangle 179"/>
          <p:cNvSpPr>
            <a:spLocks noChangeArrowheads="1"/>
          </p:cNvSpPr>
          <p:nvPr/>
        </p:nvSpPr>
        <p:spPr bwMode="auto">
          <a:xfrm>
            <a:off x="2347913" y="4932363"/>
            <a:ext cx="185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62481" name="Line 180"/>
          <p:cNvSpPr>
            <a:spLocks noChangeShapeType="1"/>
          </p:cNvSpPr>
          <p:nvPr/>
        </p:nvSpPr>
        <p:spPr bwMode="auto">
          <a:xfrm>
            <a:off x="2671763" y="5357813"/>
            <a:ext cx="10048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2" name="Line 181"/>
          <p:cNvSpPr>
            <a:spLocks noChangeShapeType="1"/>
          </p:cNvSpPr>
          <p:nvPr/>
        </p:nvSpPr>
        <p:spPr bwMode="auto">
          <a:xfrm flipH="1">
            <a:off x="2671763" y="5083175"/>
            <a:ext cx="10048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3" name="Freeform 182"/>
          <p:cNvSpPr>
            <a:spLocks/>
          </p:cNvSpPr>
          <p:nvPr/>
        </p:nvSpPr>
        <p:spPr bwMode="auto">
          <a:xfrm>
            <a:off x="3644900" y="5757863"/>
            <a:ext cx="681038" cy="269875"/>
          </a:xfrm>
          <a:custGeom>
            <a:avLst/>
            <a:gdLst>
              <a:gd name="T0" fmla="*/ 2147483647 w 858"/>
              <a:gd name="T1" fmla="*/ 0 h 341"/>
              <a:gd name="T2" fmla="*/ 2147483647 w 858"/>
              <a:gd name="T3" fmla="*/ 0 h 341"/>
              <a:gd name="T4" fmla="*/ 2147483647 w 858"/>
              <a:gd name="T5" fmla="*/ 0 h 341"/>
              <a:gd name="T6" fmla="*/ 2147483647 w 858"/>
              <a:gd name="T7" fmla="*/ 2147483647 h 341"/>
              <a:gd name="T8" fmla="*/ 2147483647 w 858"/>
              <a:gd name="T9" fmla="*/ 2147483647 h 341"/>
              <a:gd name="T10" fmla="*/ 2147483647 w 858"/>
              <a:gd name="T11" fmla="*/ 2147483647 h 341"/>
              <a:gd name="T12" fmla="*/ 2147483647 w 858"/>
              <a:gd name="T13" fmla="*/ 2147483647 h 341"/>
              <a:gd name="T14" fmla="*/ 2147483647 w 858"/>
              <a:gd name="T15" fmla="*/ 2147483647 h 341"/>
              <a:gd name="T16" fmla="*/ 2147483647 w 858"/>
              <a:gd name="T17" fmla="*/ 2147483647 h 341"/>
              <a:gd name="T18" fmla="*/ 2147483647 w 858"/>
              <a:gd name="T19" fmla="*/ 2147483647 h 341"/>
              <a:gd name="T20" fmla="*/ 2147483647 w 858"/>
              <a:gd name="T21" fmla="*/ 2147483647 h 341"/>
              <a:gd name="T22" fmla="*/ 2147483647 w 858"/>
              <a:gd name="T23" fmla="*/ 2147483647 h 341"/>
              <a:gd name="T24" fmla="*/ 2147483647 w 858"/>
              <a:gd name="T25" fmla="*/ 2147483647 h 341"/>
              <a:gd name="T26" fmla="*/ 2147483647 w 858"/>
              <a:gd name="T27" fmla="*/ 2147483647 h 341"/>
              <a:gd name="T28" fmla="*/ 2147483647 w 858"/>
              <a:gd name="T29" fmla="*/ 2147483647 h 341"/>
              <a:gd name="T30" fmla="*/ 2147483647 w 858"/>
              <a:gd name="T31" fmla="*/ 2147483647 h 341"/>
              <a:gd name="T32" fmla="*/ 2147483647 w 858"/>
              <a:gd name="T33" fmla="*/ 2147483647 h 341"/>
              <a:gd name="T34" fmla="*/ 2147483647 w 858"/>
              <a:gd name="T35" fmla="*/ 2147483647 h 341"/>
              <a:gd name="T36" fmla="*/ 2147483647 w 858"/>
              <a:gd name="T37" fmla="*/ 2147483647 h 341"/>
              <a:gd name="T38" fmla="*/ 2147483647 w 858"/>
              <a:gd name="T39" fmla="*/ 2147483647 h 341"/>
              <a:gd name="T40" fmla="*/ 2147483647 w 858"/>
              <a:gd name="T41" fmla="*/ 2147483647 h 341"/>
              <a:gd name="T42" fmla="*/ 2147483647 w 858"/>
              <a:gd name="T43" fmla="*/ 2147483647 h 341"/>
              <a:gd name="T44" fmla="*/ 2147483647 w 858"/>
              <a:gd name="T45" fmla="*/ 2147483647 h 341"/>
              <a:gd name="T46" fmla="*/ 2147483647 w 858"/>
              <a:gd name="T47" fmla="*/ 2147483647 h 341"/>
              <a:gd name="T48" fmla="*/ 2147483647 w 858"/>
              <a:gd name="T49" fmla="*/ 2147483647 h 341"/>
              <a:gd name="T50" fmla="*/ 2147483647 w 858"/>
              <a:gd name="T51" fmla="*/ 2147483647 h 341"/>
              <a:gd name="T52" fmla="*/ 2147483647 w 858"/>
              <a:gd name="T53" fmla="*/ 2147483647 h 341"/>
              <a:gd name="T54" fmla="*/ 2147483647 w 858"/>
              <a:gd name="T55" fmla="*/ 2147483647 h 341"/>
              <a:gd name="T56" fmla="*/ 2147483647 w 858"/>
              <a:gd name="T57" fmla="*/ 2147483647 h 341"/>
              <a:gd name="T58" fmla="*/ 2147483647 w 858"/>
              <a:gd name="T59" fmla="*/ 2147483647 h 341"/>
              <a:gd name="T60" fmla="*/ 2147483647 w 858"/>
              <a:gd name="T61" fmla="*/ 2147483647 h 341"/>
              <a:gd name="T62" fmla="*/ 2147483647 w 858"/>
              <a:gd name="T63" fmla="*/ 2147483647 h 341"/>
              <a:gd name="T64" fmla="*/ 2147483647 w 858"/>
              <a:gd name="T65" fmla="*/ 2147483647 h 341"/>
              <a:gd name="T66" fmla="*/ 2147483647 w 858"/>
              <a:gd name="T67" fmla="*/ 2147483647 h 341"/>
              <a:gd name="T68" fmla="*/ 2147483647 w 858"/>
              <a:gd name="T69" fmla="*/ 2147483647 h 341"/>
              <a:gd name="T70" fmla="*/ 2147483647 w 858"/>
              <a:gd name="T71" fmla="*/ 2147483647 h 341"/>
              <a:gd name="T72" fmla="*/ 2147483647 w 858"/>
              <a:gd name="T73" fmla="*/ 2147483647 h 341"/>
              <a:gd name="T74" fmla="*/ 2147483647 w 858"/>
              <a:gd name="T75" fmla="*/ 2147483647 h 341"/>
              <a:gd name="T76" fmla="*/ 2147483647 w 858"/>
              <a:gd name="T77" fmla="*/ 2147483647 h 341"/>
              <a:gd name="T78" fmla="*/ 2147483647 w 858"/>
              <a:gd name="T79" fmla="*/ 2147483647 h 341"/>
              <a:gd name="T80" fmla="*/ 2147483647 w 858"/>
              <a:gd name="T81" fmla="*/ 2147483647 h 341"/>
              <a:gd name="T82" fmla="*/ 2147483647 w 858"/>
              <a:gd name="T83" fmla="*/ 2147483647 h 341"/>
              <a:gd name="T84" fmla="*/ 2147483647 w 858"/>
              <a:gd name="T85" fmla="*/ 2147483647 h 341"/>
              <a:gd name="T86" fmla="*/ 2147483647 w 858"/>
              <a:gd name="T87" fmla="*/ 2147483647 h 341"/>
              <a:gd name="T88" fmla="*/ 2147483647 w 858"/>
              <a:gd name="T89" fmla="*/ 2147483647 h 341"/>
              <a:gd name="T90" fmla="*/ 2147483647 w 858"/>
              <a:gd name="T91" fmla="*/ 2147483647 h 341"/>
              <a:gd name="T92" fmla="*/ 2147483647 w 858"/>
              <a:gd name="T93" fmla="*/ 2147483647 h 341"/>
              <a:gd name="T94" fmla="*/ 2147483647 w 858"/>
              <a:gd name="T95" fmla="*/ 2147483647 h 341"/>
              <a:gd name="T96" fmla="*/ 2147483647 w 858"/>
              <a:gd name="T97" fmla="*/ 2147483647 h 341"/>
              <a:gd name="T98" fmla="*/ 2147483647 w 858"/>
              <a:gd name="T99" fmla="*/ 2147483647 h 341"/>
              <a:gd name="T100" fmla="*/ 2147483647 w 858"/>
              <a:gd name="T101" fmla="*/ 2147483647 h 341"/>
              <a:gd name="T102" fmla="*/ 2147483647 w 858"/>
              <a:gd name="T103" fmla="*/ 2147483647 h 341"/>
              <a:gd name="T104" fmla="*/ 2147483647 w 858"/>
              <a:gd name="T105" fmla="*/ 2147483647 h 341"/>
              <a:gd name="T106" fmla="*/ 2147483647 w 858"/>
              <a:gd name="T107" fmla="*/ 2147483647 h 341"/>
              <a:gd name="T108" fmla="*/ 2147483647 w 858"/>
              <a:gd name="T109" fmla="*/ 2147483647 h 341"/>
              <a:gd name="T110" fmla="*/ 2147483647 w 858"/>
              <a:gd name="T111" fmla="*/ 2147483647 h 341"/>
              <a:gd name="T112" fmla="*/ 2147483647 w 858"/>
              <a:gd name="T113" fmla="*/ 2147483647 h 341"/>
              <a:gd name="T114" fmla="*/ 2147483647 w 858"/>
              <a:gd name="T115" fmla="*/ 2147483647 h 341"/>
              <a:gd name="T116" fmla="*/ 2147483647 w 858"/>
              <a:gd name="T117" fmla="*/ 2147483647 h 341"/>
              <a:gd name="T118" fmla="*/ 2147483647 w 858"/>
              <a:gd name="T119" fmla="*/ 2147483647 h 341"/>
              <a:gd name="T120" fmla="*/ 2147483647 w 858"/>
              <a:gd name="T121" fmla="*/ 2147483647 h 34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858"/>
              <a:gd name="T184" fmla="*/ 0 h 341"/>
              <a:gd name="T185" fmla="*/ 858 w 858"/>
              <a:gd name="T186" fmla="*/ 341 h 34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858" h="341">
                <a:moveTo>
                  <a:pt x="0" y="0"/>
                </a:moveTo>
                <a:lnTo>
                  <a:pt x="33" y="0"/>
                </a:lnTo>
                <a:lnTo>
                  <a:pt x="63" y="0"/>
                </a:lnTo>
                <a:lnTo>
                  <a:pt x="92" y="0"/>
                </a:lnTo>
                <a:lnTo>
                  <a:pt x="119" y="0"/>
                </a:lnTo>
                <a:lnTo>
                  <a:pt x="143" y="0"/>
                </a:lnTo>
                <a:lnTo>
                  <a:pt x="166" y="0"/>
                </a:lnTo>
                <a:lnTo>
                  <a:pt x="188" y="0"/>
                </a:lnTo>
                <a:lnTo>
                  <a:pt x="208" y="0"/>
                </a:lnTo>
                <a:lnTo>
                  <a:pt x="227" y="0"/>
                </a:lnTo>
                <a:lnTo>
                  <a:pt x="244" y="0"/>
                </a:lnTo>
                <a:lnTo>
                  <a:pt x="260" y="0"/>
                </a:lnTo>
                <a:lnTo>
                  <a:pt x="274" y="0"/>
                </a:lnTo>
                <a:lnTo>
                  <a:pt x="287" y="0"/>
                </a:lnTo>
                <a:lnTo>
                  <a:pt x="299" y="0"/>
                </a:lnTo>
                <a:lnTo>
                  <a:pt x="309" y="0"/>
                </a:lnTo>
                <a:lnTo>
                  <a:pt x="319" y="0"/>
                </a:lnTo>
                <a:lnTo>
                  <a:pt x="327" y="0"/>
                </a:lnTo>
                <a:lnTo>
                  <a:pt x="335" y="0"/>
                </a:lnTo>
                <a:lnTo>
                  <a:pt x="342" y="0"/>
                </a:lnTo>
                <a:lnTo>
                  <a:pt x="348" y="0"/>
                </a:lnTo>
                <a:lnTo>
                  <a:pt x="353" y="0"/>
                </a:lnTo>
                <a:lnTo>
                  <a:pt x="358" y="0"/>
                </a:lnTo>
                <a:lnTo>
                  <a:pt x="362" y="0"/>
                </a:lnTo>
                <a:lnTo>
                  <a:pt x="366" y="0"/>
                </a:lnTo>
                <a:lnTo>
                  <a:pt x="369" y="0"/>
                </a:lnTo>
                <a:lnTo>
                  <a:pt x="372" y="0"/>
                </a:lnTo>
                <a:lnTo>
                  <a:pt x="375" y="2"/>
                </a:lnTo>
                <a:lnTo>
                  <a:pt x="378" y="2"/>
                </a:lnTo>
                <a:lnTo>
                  <a:pt x="379" y="2"/>
                </a:lnTo>
                <a:lnTo>
                  <a:pt x="382" y="2"/>
                </a:lnTo>
                <a:lnTo>
                  <a:pt x="383" y="2"/>
                </a:lnTo>
                <a:lnTo>
                  <a:pt x="386" y="2"/>
                </a:lnTo>
                <a:lnTo>
                  <a:pt x="389" y="2"/>
                </a:lnTo>
                <a:lnTo>
                  <a:pt x="391" y="2"/>
                </a:lnTo>
                <a:lnTo>
                  <a:pt x="394" y="2"/>
                </a:lnTo>
                <a:lnTo>
                  <a:pt x="395" y="2"/>
                </a:lnTo>
                <a:lnTo>
                  <a:pt x="396" y="3"/>
                </a:lnTo>
                <a:lnTo>
                  <a:pt x="399" y="3"/>
                </a:lnTo>
                <a:lnTo>
                  <a:pt x="401" y="3"/>
                </a:lnTo>
                <a:lnTo>
                  <a:pt x="402" y="3"/>
                </a:lnTo>
                <a:lnTo>
                  <a:pt x="404" y="3"/>
                </a:lnTo>
                <a:lnTo>
                  <a:pt x="405" y="3"/>
                </a:lnTo>
                <a:lnTo>
                  <a:pt x="406" y="3"/>
                </a:lnTo>
                <a:lnTo>
                  <a:pt x="408" y="3"/>
                </a:lnTo>
                <a:lnTo>
                  <a:pt x="409" y="3"/>
                </a:lnTo>
                <a:lnTo>
                  <a:pt x="411" y="3"/>
                </a:lnTo>
                <a:lnTo>
                  <a:pt x="412" y="3"/>
                </a:lnTo>
                <a:lnTo>
                  <a:pt x="414" y="5"/>
                </a:lnTo>
                <a:lnTo>
                  <a:pt x="415" y="5"/>
                </a:lnTo>
                <a:lnTo>
                  <a:pt x="417" y="5"/>
                </a:lnTo>
                <a:lnTo>
                  <a:pt x="418" y="5"/>
                </a:lnTo>
                <a:lnTo>
                  <a:pt x="419" y="5"/>
                </a:lnTo>
                <a:lnTo>
                  <a:pt x="421" y="5"/>
                </a:lnTo>
                <a:lnTo>
                  <a:pt x="422" y="5"/>
                </a:lnTo>
                <a:lnTo>
                  <a:pt x="424" y="5"/>
                </a:lnTo>
                <a:lnTo>
                  <a:pt x="425" y="6"/>
                </a:lnTo>
                <a:lnTo>
                  <a:pt x="428" y="6"/>
                </a:lnTo>
                <a:lnTo>
                  <a:pt x="429" y="6"/>
                </a:lnTo>
                <a:lnTo>
                  <a:pt x="431" y="6"/>
                </a:lnTo>
                <a:lnTo>
                  <a:pt x="434" y="6"/>
                </a:lnTo>
                <a:lnTo>
                  <a:pt x="435" y="8"/>
                </a:lnTo>
                <a:lnTo>
                  <a:pt x="438" y="8"/>
                </a:lnTo>
                <a:lnTo>
                  <a:pt x="440" y="8"/>
                </a:lnTo>
                <a:lnTo>
                  <a:pt x="442" y="8"/>
                </a:lnTo>
                <a:lnTo>
                  <a:pt x="444" y="8"/>
                </a:lnTo>
                <a:lnTo>
                  <a:pt x="445" y="9"/>
                </a:lnTo>
                <a:lnTo>
                  <a:pt x="448" y="9"/>
                </a:lnTo>
                <a:lnTo>
                  <a:pt x="450" y="9"/>
                </a:lnTo>
                <a:lnTo>
                  <a:pt x="451" y="9"/>
                </a:lnTo>
                <a:lnTo>
                  <a:pt x="452" y="9"/>
                </a:lnTo>
                <a:lnTo>
                  <a:pt x="454" y="9"/>
                </a:lnTo>
                <a:lnTo>
                  <a:pt x="455" y="10"/>
                </a:lnTo>
                <a:lnTo>
                  <a:pt x="457" y="10"/>
                </a:lnTo>
                <a:lnTo>
                  <a:pt x="458" y="10"/>
                </a:lnTo>
                <a:lnTo>
                  <a:pt x="460" y="10"/>
                </a:lnTo>
                <a:lnTo>
                  <a:pt x="461" y="10"/>
                </a:lnTo>
                <a:lnTo>
                  <a:pt x="463" y="12"/>
                </a:lnTo>
                <a:lnTo>
                  <a:pt x="464" y="12"/>
                </a:lnTo>
                <a:lnTo>
                  <a:pt x="465" y="12"/>
                </a:lnTo>
                <a:lnTo>
                  <a:pt x="467" y="12"/>
                </a:lnTo>
                <a:lnTo>
                  <a:pt x="468" y="13"/>
                </a:lnTo>
                <a:lnTo>
                  <a:pt x="470" y="13"/>
                </a:lnTo>
                <a:lnTo>
                  <a:pt x="471" y="13"/>
                </a:lnTo>
                <a:lnTo>
                  <a:pt x="473" y="15"/>
                </a:lnTo>
                <a:lnTo>
                  <a:pt x="474" y="15"/>
                </a:lnTo>
                <a:lnTo>
                  <a:pt x="475" y="15"/>
                </a:lnTo>
                <a:lnTo>
                  <a:pt x="478" y="16"/>
                </a:lnTo>
                <a:lnTo>
                  <a:pt x="480" y="16"/>
                </a:lnTo>
                <a:lnTo>
                  <a:pt x="481" y="18"/>
                </a:lnTo>
                <a:lnTo>
                  <a:pt x="484" y="18"/>
                </a:lnTo>
                <a:lnTo>
                  <a:pt x="487" y="19"/>
                </a:lnTo>
                <a:lnTo>
                  <a:pt x="488" y="19"/>
                </a:lnTo>
                <a:lnTo>
                  <a:pt x="491" y="20"/>
                </a:lnTo>
                <a:lnTo>
                  <a:pt x="494" y="20"/>
                </a:lnTo>
                <a:lnTo>
                  <a:pt x="497" y="22"/>
                </a:lnTo>
                <a:lnTo>
                  <a:pt x="498" y="22"/>
                </a:lnTo>
                <a:lnTo>
                  <a:pt x="501" y="23"/>
                </a:lnTo>
                <a:lnTo>
                  <a:pt x="503" y="23"/>
                </a:lnTo>
                <a:lnTo>
                  <a:pt x="504" y="25"/>
                </a:lnTo>
                <a:lnTo>
                  <a:pt x="507" y="25"/>
                </a:lnTo>
                <a:lnTo>
                  <a:pt x="509" y="25"/>
                </a:lnTo>
                <a:lnTo>
                  <a:pt x="510" y="26"/>
                </a:lnTo>
                <a:lnTo>
                  <a:pt x="511" y="26"/>
                </a:lnTo>
                <a:lnTo>
                  <a:pt x="513" y="26"/>
                </a:lnTo>
                <a:lnTo>
                  <a:pt x="514" y="28"/>
                </a:lnTo>
                <a:lnTo>
                  <a:pt x="516" y="28"/>
                </a:lnTo>
                <a:lnTo>
                  <a:pt x="517" y="28"/>
                </a:lnTo>
                <a:lnTo>
                  <a:pt x="519" y="29"/>
                </a:lnTo>
                <a:lnTo>
                  <a:pt x="520" y="29"/>
                </a:lnTo>
                <a:lnTo>
                  <a:pt x="521" y="30"/>
                </a:lnTo>
                <a:lnTo>
                  <a:pt x="523" y="30"/>
                </a:lnTo>
                <a:lnTo>
                  <a:pt x="524" y="32"/>
                </a:lnTo>
                <a:lnTo>
                  <a:pt x="526" y="32"/>
                </a:lnTo>
                <a:lnTo>
                  <a:pt x="527" y="33"/>
                </a:lnTo>
                <a:lnTo>
                  <a:pt x="529" y="33"/>
                </a:lnTo>
                <a:lnTo>
                  <a:pt x="530" y="33"/>
                </a:lnTo>
                <a:lnTo>
                  <a:pt x="532" y="35"/>
                </a:lnTo>
                <a:lnTo>
                  <a:pt x="533" y="36"/>
                </a:lnTo>
                <a:lnTo>
                  <a:pt x="536" y="36"/>
                </a:lnTo>
                <a:lnTo>
                  <a:pt x="537" y="38"/>
                </a:lnTo>
                <a:lnTo>
                  <a:pt x="539" y="38"/>
                </a:lnTo>
                <a:lnTo>
                  <a:pt x="542" y="39"/>
                </a:lnTo>
                <a:lnTo>
                  <a:pt x="543" y="41"/>
                </a:lnTo>
                <a:lnTo>
                  <a:pt x="546" y="42"/>
                </a:lnTo>
                <a:lnTo>
                  <a:pt x="547" y="42"/>
                </a:lnTo>
                <a:lnTo>
                  <a:pt x="550" y="43"/>
                </a:lnTo>
                <a:lnTo>
                  <a:pt x="552" y="45"/>
                </a:lnTo>
                <a:lnTo>
                  <a:pt x="553" y="45"/>
                </a:lnTo>
                <a:lnTo>
                  <a:pt x="556" y="46"/>
                </a:lnTo>
                <a:lnTo>
                  <a:pt x="557" y="48"/>
                </a:lnTo>
                <a:lnTo>
                  <a:pt x="559" y="48"/>
                </a:lnTo>
                <a:lnTo>
                  <a:pt x="560" y="49"/>
                </a:lnTo>
                <a:lnTo>
                  <a:pt x="562" y="49"/>
                </a:lnTo>
                <a:lnTo>
                  <a:pt x="563" y="51"/>
                </a:lnTo>
                <a:lnTo>
                  <a:pt x="565" y="51"/>
                </a:lnTo>
                <a:lnTo>
                  <a:pt x="566" y="52"/>
                </a:lnTo>
                <a:lnTo>
                  <a:pt x="567" y="52"/>
                </a:lnTo>
                <a:lnTo>
                  <a:pt x="569" y="53"/>
                </a:lnTo>
                <a:lnTo>
                  <a:pt x="570" y="53"/>
                </a:lnTo>
                <a:lnTo>
                  <a:pt x="572" y="55"/>
                </a:lnTo>
                <a:lnTo>
                  <a:pt x="573" y="55"/>
                </a:lnTo>
                <a:lnTo>
                  <a:pt x="575" y="56"/>
                </a:lnTo>
                <a:lnTo>
                  <a:pt x="576" y="56"/>
                </a:lnTo>
                <a:lnTo>
                  <a:pt x="578" y="58"/>
                </a:lnTo>
                <a:lnTo>
                  <a:pt x="579" y="59"/>
                </a:lnTo>
                <a:lnTo>
                  <a:pt x="580" y="59"/>
                </a:lnTo>
                <a:lnTo>
                  <a:pt x="582" y="61"/>
                </a:lnTo>
                <a:lnTo>
                  <a:pt x="583" y="61"/>
                </a:lnTo>
                <a:lnTo>
                  <a:pt x="586" y="62"/>
                </a:lnTo>
                <a:lnTo>
                  <a:pt x="588" y="64"/>
                </a:lnTo>
                <a:lnTo>
                  <a:pt x="589" y="64"/>
                </a:lnTo>
                <a:lnTo>
                  <a:pt x="590" y="65"/>
                </a:lnTo>
                <a:lnTo>
                  <a:pt x="593" y="66"/>
                </a:lnTo>
                <a:lnTo>
                  <a:pt x="595" y="68"/>
                </a:lnTo>
                <a:lnTo>
                  <a:pt x="596" y="69"/>
                </a:lnTo>
                <a:lnTo>
                  <a:pt x="599" y="69"/>
                </a:lnTo>
                <a:lnTo>
                  <a:pt x="601" y="71"/>
                </a:lnTo>
                <a:lnTo>
                  <a:pt x="602" y="72"/>
                </a:lnTo>
                <a:lnTo>
                  <a:pt x="603" y="72"/>
                </a:lnTo>
                <a:lnTo>
                  <a:pt x="605" y="74"/>
                </a:lnTo>
                <a:lnTo>
                  <a:pt x="606" y="74"/>
                </a:lnTo>
                <a:lnTo>
                  <a:pt x="608" y="75"/>
                </a:lnTo>
                <a:lnTo>
                  <a:pt x="609" y="75"/>
                </a:lnTo>
                <a:lnTo>
                  <a:pt x="609" y="76"/>
                </a:lnTo>
                <a:lnTo>
                  <a:pt x="611" y="76"/>
                </a:lnTo>
                <a:lnTo>
                  <a:pt x="612" y="78"/>
                </a:lnTo>
                <a:lnTo>
                  <a:pt x="613" y="78"/>
                </a:lnTo>
                <a:lnTo>
                  <a:pt x="615" y="79"/>
                </a:lnTo>
                <a:lnTo>
                  <a:pt x="616" y="79"/>
                </a:lnTo>
                <a:lnTo>
                  <a:pt x="616" y="81"/>
                </a:lnTo>
                <a:lnTo>
                  <a:pt x="618" y="81"/>
                </a:lnTo>
                <a:lnTo>
                  <a:pt x="619" y="81"/>
                </a:lnTo>
                <a:lnTo>
                  <a:pt x="619" y="82"/>
                </a:lnTo>
                <a:lnTo>
                  <a:pt x="621" y="82"/>
                </a:lnTo>
                <a:lnTo>
                  <a:pt x="622" y="84"/>
                </a:lnTo>
                <a:lnTo>
                  <a:pt x="624" y="85"/>
                </a:lnTo>
                <a:lnTo>
                  <a:pt x="625" y="85"/>
                </a:lnTo>
                <a:lnTo>
                  <a:pt x="626" y="87"/>
                </a:lnTo>
                <a:lnTo>
                  <a:pt x="628" y="87"/>
                </a:lnTo>
                <a:lnTo>
                  <a:pt x="629" y="88"/>
                </a:lnTo>
                <a:lnTo>
                  <a:pt x="631" y="88"/>
                </a:lnTo>
                <a:lnTo>
                  <a:pt x="632" y="89"/>
                </a:lnTo>
                <a:lnTo>
                  <a:pt x="634" y="91"/>
                </a:lnTo>
                <a:lnTo>
                  <a:pt x="635" y="92"/>
                </a:lnTo>
                <a:lnTo>
                  <a:pt x="636" y="92"/>
                </a:lnTo>
                <a:lnTo>
                  <a:pt x="638" y="94"/>
                </a:lnTo>
                <a:lnTo>
                  <a:pt x="639" y="95"/>
                </a:lnTo>
                <a:lnTo>
                  <a:pt x="641" y="95"/>
                </a:lnTo>
                <a:lnTo>
                  <a:pt x="642" y="97"/>
                </a:lnTo>
                <a:lnTo>
                  <a:pt x="644" y="98"/>
                </a:lnTo>
                <a:lnTo>
                  <a:pt x="645" y="98"/>
                </a:lnTo>
                <a:lnTo>
                  <a:pt x="647" y="99"/>
                </a:lnTo>
                <a:lnTo>
                  <a:pt x="648" y="99"/>
                </a:lnTo>
                <a:lnTo>
                  <a:pt x="648" y="101"/>
                </a:lnTo>
                <a:lnTo>
                  <a:pt x="649" y="101"/>
                </a:lnTo>
                <a:lnTo>
                  <a:pt x="649" y="102"/>
                </a:lnTo>
                <a:lnTo>
                  <a:pt x="651" y="102"/>
                </a:lnTo>
                <a:lnTo>
                  <a:pt x="652" y="104"/>
                </a:lnTo>
                <a:lnTo>
                  <a:pt x="654" y="104"/>
                </a:lnTo>
                <a:lnTo>
                  <a:pt x="654" y="105"/>
                </a:lnTo>
                <a:lnTo>
                  <a:pt x="655" y="105"/>
                </a:lnTo>
                <a:lnTo>
                  <a:pt x="657" y="107"/>
                </a:lnTo>
                <a:lnTo>
                  <a:pt x="658" y="108"/>
                </a:lnTo>
                <a:lnTo>
                  <a:pt x="659" y="108"/>
                </a:lnTo>
                <a:lnTo>
                  <a:pt x="659" y="110"/>
                </a:lnTo>
                <a:lnTo>
                  <a:pt x="661" y="110"/>
                </a:lnTo>
                <a:lnTo>
                  <a:pt x="662" y="111"/>
                </a:lnTo>
                <a:lnTo>
                  <a:pt x="664" y="112"/>
                </a:lnTo>
                <a:lnTo>
                  <a:pt x="665" y="112"/>
                </a:lnTo>
                <a:lnTo>
                  <a:pt x="667" y="114"/>
                </a:lnTo>
                <a:lnTo>
                  <a:pt x="667" y="115"/>
                </a:lnTo>
                <a:lnTo>
                  <a:pt x="668" y="115"/>
                </a:lnTo>
                <a:lnTo>
                  <a:pt x="670" y="117"/>
                </a:lnTo>
                <a:lnTo>
                  <a:pt x="671" y="118"/>
                </a:lnTo>
                <a:lnTo>
                  <a:pt x="672" y="118"/>
                </a:lnTo>
                <a:lnTo>
                  <a:pt x="672" y="120"/>
                </a:lnTo>
                <a:lnTo>
                  <a:pt x="674" y="120"/>
                </a:lnTo>
                <a:lnTo>
                  <a:pt x="675" y="121"/>
                </a:lnTo>
                <a:lnTo>
                  <a:pt x="677" y="121"/>
                </a:lnTo>
                <a:lnTo>
                  <a:pt x="677" y="122"/>
                </a:lnTo>
                <a:lnTo>
                  <a:pt x="678" y="122"/>
                </a:lnTo>
                <a:lnTo>
                  <a:pt x="678" y="124"/>
                </a:lnTo>
                <a:lnTo>
                  <a:pt x="680" y="124"/>
                </a:lnTo>
                <a:lnTo>
                  <a:pt x="681" y="125"/>
                </a:lnTo>
                <a:lnTo>
                  <a:pt x="682" y="127"/>
                </a:lnTo>
                <a:lnTo>
                  <a:pt x="684" y="127"/>
                </a:lnTo>
                <a:lnTo>
                  <a:pt x="685" y="128"/>
                </a:lnTo>
                <a:lnTo>
                  <a:pt x="687" y="128"/>
                </a:lnTo>
                <a:lnTo>
                  <a:pt x="687" y="130"/>
                </a:lnTo>
                <a:lnTo>
                  <a:pt x="688" y="130"/>
                </a:lnTo>
                <a:lnTo>
                  <a:pt x="690" y="131"/>
                </a:lnTo>
                <a:lnTo>
                  <a:pt x="691" y="133"/>
                </a:lnTo>
                <a:lnTo>
                  <a:pt x="693" y="133"/>
                </a:lnTo>
                <a:lnTo>
                  <a:pt x="694" y="134"/>
                </a:lnTo>
                <a:lnTo>
                  <a:pt x="695" y="135"/>
                </a:lnTo>
                <a:lnTo>
                  <a:pt x="697" y="135"/>
                </a:lnTo>
                <a:lnTo>
                  <a:pt x="698" y="137"/>
                </a:lnTo>
                <a:lnTo>
                  <a:pt x="700" y="138"/>
                </a:lnTo>
                <a:lnTo>
                  <a:pt x="701" y="140"/>
                </a:lnTo>
                <a:lnTo>
                  <a:pt x="703" y="141"/>
                </a:lnTo>
                <a:lnTo>
                  <a:pt x="704" y="141"/>
                </a:lnTo>
                <a:lnTo>
                  <a:pt x="704" y="143"/>
                </a:lnTo>
                <a:lnTo>
                  <a:pt x="705" y="143"/>
                </a:lnTo>
                <a:lnTo>
                  <a:pt x="705" y="144"/>
                </a:lnTo>
                <a:lnTo>
                  <a:pt x="707" y="144"/>
                </a:lnTo>
                <a:lnTo>
                  <a:pt x="707" y="145"/>
                </a:lnTo>
                <a:lnTo>
                  <a:pt x="708" y="145"/>
                </a:lnTo>
                <a:lnTo>
                  <a:pt x="708" y="147"/>
                </a:lnTo>
                <a:lnTo>
                  <a:pt x="710" y="147"/>
                </a:lnTo>
                <a:lnTo>
                  <a:pt x="711" y="148"/>
                </a:lnTo>
                <a:lnTo>
                  <a:pt x="713" y="150"/>
                </a:lnTo>
                <a:lnTo>
                  <a:pt x="714" y="151"/>
                </a:lnTo>
                <a:lnTo>
                  <a:pt x="716" y="153"/>
                </a:lnTo>
                <a:lnTo>
                  <a:pt x="717" y="154"/>
                </a:lnTo>
                <a:lnTo>
                  <a:pt x="718" y="156"/>
                </a:lnTo>
                <a:lnTo>
                  <a:pt x="720" y="157"/>
                </a:lnTo>
                <a:lnTo>
                  <a:pt x="720" y="158"/>
                </a:lnTo>
                <a:lnTo>
                  <a:pt x="721" y="160"/>
                </a:lnTo>
                <a:lnTo>
                  <a:pt x="723" y="161"/>
                </a:lnTo>
                <a:lnTo>
                  <a:pt x="724" y="163"/>
                </a:lnTo>
                <a:lnTo>
                  <a:pt x="726" y="164"/>
                </a:lnTo>
                <a:lnTo>
                  <a:pt x="727" y="164"/>
                </a:lnTo>
                <a:lnTo>
                  <a:pt x="727" y="166"/>
                </a:lnTo>
                <a:lnTo>
                  <a:pt x="728" y="167"/>
                </a:lnTo>
                <a:lnTo>
                  <a:pt x="730" y="168"/>
                </a:lnTo>
                <a:lnTo>
                  <a:pt x="731" y="170"/>
                </a:lnTo>
                <a:lnTo>
                  <a:pt x="733" y="170"/>
                </a:lnTo>
                <a:lnTo>
                  <a:pt x="733" y="171"/>
                </a:lnTo>
                <a:lnTo>
                  <a:pt x="734" y="173"/>
                </a:lnTo>
                <a:lnTo>
                  <a:pt x="736" y="174"/>
                </a:lnTo>
                <a:lnTo>
                  <a:pt x="736" y="176"/>
                </a:lnTo>
                <a:lnTo>
                  <a:pt x="737" y="176"/>
                </a:lnTo>
                <a:lnTo>
                  <a:pt x="737" y="177"/>
                </a:lnTo>
                <a:lnTo>
                  <a:pt x="739" y="177"/>
                </a:lnTo>
                <a:lnTo>
                  <a:pt x="740" y="179"/>
                </a:lnTo>
                <a:lnTo>
                  <a:pt x="740" y="180"/>
                </a:lnTo>
                <a:lnTo>
                  <a:pt x="741" y="181"/>
                </a:lnTo>
                <a:lnTo>
                  <a:pt x="743" y="181"/>
                </a:lnTo>
                <a:lnTo>
                  <a:pt x="743" y="183"/>
                </a:lnTo>
                <a:lnTo>
                  <a:pt x="744" y="184"/>
                </a:lnTo>
                <a:lnTo>
                  <a:pt x="746" y="186"/>
                </a:lnTo>
                <a:lnTo>
                  <a:pt x="747" y="187"/>
                </a:lnTo>
                <a:lnTo>
                  <a:pt x="749" y="189"/>
                </a:lnTo>
                <a:lnTo>
                  <a:pt x="749" y="190"/>
                </a:lnTo>
                <a:lnTo>
                  <a:pt x="750" y="191"/>
                </a:lnTo>
                <a:lnTo>
                  <a:pt x="753" y="194"/>
                </a:lnTo>
                <a:lnTo>
                  <a:pt x="754" y="196"/>
                </a:lnTo>
                <a:lnTo>
                  <a:pt x="756" y="197"/>
                </a:lnTo>
                <a:lnTo>
                  <a:pt x="757" y="200"/>
                </a:lnTo>
                <a:lnTo>
                  <a:pt x="759" y="202"/>
                </a:lnTo>
                <a:lnTo>
                  <a:pt x="760" y="203"/>
                </a:lnTo>
                <a:lnTo>
                  <a:pt x="762" y="204"/>
                </a:lnTo>
                <a:lnTo>
                  <a:pt x="763" y="206"/>
                </a:lnTo>
                <a:lnTo>
                  <a:pt x="763" y="207"/>
                </a:lnTo>
                <a:lnTo>
                  <a:pt x="764" y="209"/>
                </a:lnTo>
                <a:lnTo>
                  <a:pt x="766" y="210"/>
                </a:lnTo>
                <a:lnTo>
                  <a:pt x="766" y="212"/>
                </a:lnTo>
                <a:lnTo>
                  <a:pt x="767" y="213"/>
                </a:lnTo>
                <a:lnTo>
                  <a:pt x="769" y="213"/>
                </a:lnTo>
                <a:lnTo>
                  <a:pt x="769" y="214"/>
                </a:lnTo>
                <a:lnTo>
                  <a:pt x="770" y="216"/>
                </a:lnTo>
                <a:lnTo>
                  <a:pt x="772" y="217"/>
                </a:lnTo>
                <a:lnTo>
                  <a:pt x="773" y="219"/>
                </a:lnTo>
                <a:lnTo>
                  <a:pt x="773" y="220"/>
                </a:lnTo>
                <a:lnTo>
                  <a:pt x="774" y="222"/>
                </a:lnTo>
                <a:lnTo>
                  <a:pt x="776" y="223"/>
                </a:lnTo>
                <a:lnTo>
                  <a:pt x="777" y="225"/>
                </a:lnTo>
                <a:lnTo>
                  <a:pt x="777" y="226"/>
                </a:lnTo>
                <a:lnTo>
                  <a:pt x="779" y="227"/>
                </a:lnTo>
                <a:lnTo>
                  <a:pt x="780" y="229"/>
                </a:lnTo>
                <a:lnTo>
                  <a:pt x="782" y="230"/>
                </a:lnTo>
                <a:lnTo>
                  <a:pt x="783" y="233"/>
                </a:lnTo>
                <a:lnTo>
                  <a:pt x="785" y="235"/>
                </a:lnTo>
                <a:lnTo>
                  <a:pt x="785" y="236"/>
                </a:lnTo>
                <a:lnTo>
                  <a:pt x="786" y="239"/>
                </a:lnTo>
                <a:lnTo>
                  <a:pt x="789" y="240"/>
                </a:lnTo>
                <a:lnTo>
                  <a:pt x="790" y="243"/>
                </a:lnTo>
                <a:lnTo>
                  <a:pt x="792" y="245"/>
                </a:lnTo>
                <a:lnTo>
                  <a:pt x="793" y="248"/>
                </a:lnTo>
                <a:lnTo>
                  <a:pt x="795" y="249"/>
                </a:lnTo>
                <a:lnTo>
                  <a:pt x="796" y="250"/>
                </a:lnTo>
                <a:lnTo>
                  <a:pt x="797" y="253"/>
                </a:lnTo>
                <a:lnTo>
                  <a:pt x="799" y="255"/>
                </a:lnTo>
                <a:lnTo>
                  <a:pt x="799" y="256"/>
                </a:lnTo>
                <a:lnTo>
                  <a:pt x="800" y="258"/>
                </a:lnTo>
                <a:lnTo>
                  <a:pt x="802" y="259"/>
                </a:lnTo>
                <a:lnTo>
                  <a:pt x="802" y="260"/>
                </a:lnTo>
                <a:lnTo>
                  <a:pt x="803" y="262"/>
                </a:lnTo>
                <a:lnTo>
                  <a:pt x="805" y="263"/>
                </a:lnTo>
                <a:lnTo>
                  <a:pt x="805" y="265"/>
                </a:lnTo>
                <a:lnTo>
                  <a:pt x="806" y="265"/>
                </a:lnTo>
                <a:lnTo>
                  <a:pt x="808" y="266"/>
                </a:lnTo>
                <a:lnTo>
                  <a:pt x="808" y="268"/>
                </a:lnTo>
                <a:lnTo>
                  <a:pt x="809" y="269"/>
                </a:lnTo>
                <a:lnTo>
                  <a:pt x="809" y="270"/>
                </a:lnTo>
                <a:lnTo>
                  <a:pt x="810" y="272"/>
                </a:lnTo>
                <a:lnTo>
                  <a:pt x="812" y="273"/>
                </a:lnTo>
                <a:lnTo>
                  <a:pt x="813" y="275"/>
                </a:lnTo>
                <a:lnTo>
                  <a:pt x="815" y="276"/>
                </a:lnTo>
                <a:lnTo>
                  <a:pt x="815" y="278"/>
                </a:lnTo>
                <a:lnTo>
                  <a:pt x="816" y="281"/>
                </a:lnTo>
                <a:lnTo>
                  <a:pt x="818" y="282"/>
                </a:lnTo>
                <a:lnTo>
                  <a:pt x="819" y="283"/>
                </a:lnTo>
                <a:lnTo>
                  <a:pt x="820" y="285"/>
                </a:lnTo>
                <a:lnTo>
                  <a:pt x="822" y="288"/>
                </a:lnTo>
                <a:lnTo>
                  <a:pt x="823" y="289"/>
                </a:lnTo>
                <a:lnTo>
                  <a:pt x="825" y="292"/>
                </a:lnTo>
                <a:lnTo>
                  <a:pt x="826" y="293"/>
                </a:lnTo>
                <a:lnTo>
                  <a:pt x="828" y="296"/>
                </a:lnTo>
                <a:lnTo>
                  <a:pt x="831" y="298"/>
                </a:lnTo>
                <a:lnTo>
                  <a:pt x="832" y="301"/>
                </a:lnTo>
                <a:lnTo>
                  <a:pt x="833" y="302"/>
                </a:lnTo>
                <a:lnTo>
                  <a:pt x="835" y="304"/>
                </a:lnTo>
                <a:lnTo>
                  <a:pt x="835" y="306"/>
                </a:lnTo>
                <a:lnTo>
                  <a:pt x="836" y="308"/>
                </a:lnTo>
                <a:lnTo>
                  <a:pt x="838" y="309"/>
                </a:lnTo>
                <a:lnTo>
                  <a:pt x="839" y="311"/>
                </a:lnTo>
                <a:lnTo>
                  <a:pt x="839" y="312"/>
                </a:lnTo>
                <a:lnTo>
                  <a:pt x="841" y="314"/>
                </a:lnTo>
                <a:lnTo>
                  <a:pt x="842" y="315"/>
                </a:lnTo>
                <a:lnTo>
                  <a:pt x="843" y="316"/>
                </a:lnTo>
                <a:lnTo>
                  <a:pt x="843" y="318"/>
                </a:lnTo>
                <a:lnTo>
                  <a:pt x="845" y="319"/>
                </a:lnTo>
                <a:lnTo>
                  <a:pt x="845" y="321"/>
                </a:lnTo>
                <a:lnTo>
                  <a:pt x="846" y="321"/>
                </a:lnTo>
                <a:lnTo>
                  <a:pt x="846" y="322"/>
                </a:lnTo>
                <a:lnTo>
                  <a:pt x="848" y="324"/>
                </a:lnTo>
                <a:lnTo>
                  <a:pt x="848" y="325"/>
                </a:lnTo>
                <a:lnTo>
                  <a:pt x="849" y="327"/>
                </a:lnTo>
                <a:lnTo>
                  <a:pt x="851" y="328"/>
                </a:lnTo>
                <a:lnTo>
                  <a:pt x="851" y="329"/>
                </a:lnTo>
                <a:lnTo>
                  <a:pt x="852" y="331"/>
                </a:lnTo>
                <a:lnTo>
                  <a:pt x="854" y="332"/>
                </a:lnTo>
                <a:lnTo>
                  <a:pt x="854" y="334"/>
                </a:lnTo>
                <a:lnTo>
                  <a:pt x="855" y="335"/>
                </a:lnTo>
                <a:lnTo>
                  <a:pt x="856" y="338"/>
                </a:lnTo>
                <a:lnTo>
                  <a:pt x="856" y="339"/>
                </a:lnTo>
                <a:lnTo>
                  <a:pt x="858" y="341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4" name="Freeform 183"/>
          <p:cNvSpPr>
            <a:spLocks/>
          </p:cNvSpPr>
          <p:nvPr/>
        </p:nvSpPr>
        <p:spPr bwMode="auto">
          <a:xfrm>
            <a:off x="3644900" y="6030913"/>
            <a:ext cx="681038" cy="269875"/>
          </a:xfrm>
          <a:custGeom>
            <a:avLst/>
            <a:gdLst>
              <a:gd name="T0" fmla="*/ 2147483647 w 858"/>
              <a:gd name="T1" fmla="*/ 2147483647 h 340"/>
              <a:gd name="T2" fmla="*/ 2147483647 w 858"/>
              <a:gd name="T3" fmla="*/ 2147483647 h 340"/>
              <a:gd name="T4" fmla="*/ 2147483647 w 858"/>
              <a:gd name="T5" fmla="*/ 2147483647 h 340"/>
              <a:gd name="T6" fmla="*/ 2147483647 w 858"/>
              <a:gd name="T7" fmla="*/ 2147483647 h 340"/>
              <a:gd name="T8" fmla="*/ 2147483647 w 858"/>
              <a:gd name="T9" fmla="*/ 2147483647 h 340"/>
              <a:gd name="T10" fmla="*/ 2147483647 w 858"/>
              <a:gd name="T11" fmla="*/ 2147483647 h 340"/>
              <a:gd name="T12" fmla="*/ 2147483647 w 858"/>
              <a:gd name="T13" fmla="*/ 2147483647 h 340"/>
              <a:gd name="T14" fmla="*/ 2147483647 w 858"/>
              <a:gd name="T15" fmla="*/ 2147483647 h 340"/>
              <a:gd name="T16" fmla="*/ 2147483647 w 858"/>
              <a:gd name="T17" fmla="*/ 2147483647 h 340"/>
              <a:gd name="T18" fmla="*/ 2147483647 w 858"/>
              <a:gd name="T19" fmla="*/ 2147483647 h 340"/>
              <a:gd name="T20" fmla="*/ 2147483647 w 858"/>
              <a:gd name="T21" fmla="*/ 2147483647 h 340"/>
              <a:gd name="T22" fmla="*/ 2147483647 w 858"/>
              <a:gd name="T23" fmla="*/ 2147483647 h 340"/>
              <a:gd name="T24" fmla="*/ 2147483647 w 858"/>
              <a:gd name="T25" fmla="*/ 2147483647 h 340"/>
              <a:gd name="T26" fmla="*/ 2147483647 w 858"/>
              <a:gd name="T27" fmla="*/ 2147483647 h 340"/>
              <a:gd name="T28" fmla="*/ 2147483647 w 858"/>
              <a:gd name="T29" fmla="*/ 2147483647 h 340"/>
              <a:gd name="T30" fmla="*/ 2147483647 w 858"/>
              <a:gd name="T31" fmla="*/ 2147483647 h 340"/>
              <a:gd name="T32" fmla="*/ 2147483647 w 858"/>
              <a:gd name="T33" fmla="*/ 2147483647 h 340"/>
              <a:gd name="T34" fmla="*/ 2147483647 w 858"/>
              <a:gd name="T35" fmla="*/ 2147483647 h 340"/>
              <a:gd name="T36" fmla="*/ 2147483647 w 858"/>
              <a:gd name="T37" fmla="*/ 2147483647 h 340"/>
              <a:gd name="T38" fmla="*/ 2147483647 w 858"/>
              <a:gd name="T39" fmla="*/ 2147483647 h 340"/>
              <a:gd name="T40" fmla="*/ 2147483647 w 858"/>
              <a:gd name="T41" fmla="*/ 2147483647 h 340"/>
              <a:gd name="T42" fmla="*/ 2147483647 w 858"/>
              <a:gd name="T43" fmla="*/ 2147483647 h 340"/>
              <a:gd name="T44" fmla="*/ 2147483647 w 858"/>
              <a:gd name="T45" fmla="*/ 2147483647 h 340"/>
              <a:gd name="T46" fmla="*/ 2147483647 w 858"/>
              <a:gd name="T47" fmla="*/ 2147483647 h 340"/>
              <a:gd name="T48" fmla="*/ 2147483647 w 858"/>
              <a:gd name="T49" fmla="*/ 2147483647 h 340"/>
              <a:gd name="T50" fmla="*/ 2147483647 w 858"/>
              <a:gd name="T51" fmla="*/ 2147483647 h 340"/>
              <a:gd name="T52" fmla="*/ 2147483647 w 858"/>
              <a:gd name="T53" fmla="*/ 2147483647 h 340"/>
              <a:gd name="T54" fmla="*/ 2147483647 w 858"/>
              <a:gd name="T55" fmla="*/ 2147483647 h 340"/>
              <a:gd name="T56" fmla="*/ 2147483647 w 858"/>
              <a:gd name="T57" fmla="*/ 2147483647 h 340"/>
              <a:gd name="T58" fmla="*/ 2147483647 w 858"/>
              <a:gd name="T59" fmla="*/ 2147483647 h 340"/>
              <a:gd name="T60" fmla="*/ 2147483647 w 858"/>
              <a:gd name="T61" fmla="*/ 2147483647 h 340"/>
              <a:gd name="T62" fmla="*/ 2147483647 w 858"/>
              <a:gd name="T63" fmla="*/ 2147483647 h 340"/>
              <a:gd name="T64" fmla="*/ 2147483647 w 858"/>
              <a:gd name="T65" fmla="*/ 2147483647 h 340"/>
              <a:gd name="T66" fmla="*/ 2147483647 w 858"/>
              <a:gd name="T67" fmla="*/ 2147483647 h 340"/>
              <a:gd name="T68" fmla="*/ 2147483647 w 858"/>
              <a:gd name="T69" fmla="*/ 2147483647 h 340"/>
              <a:gd name="T70" fmla="*/ 2147483647 w 858"/>
              <a:gd name="T71" fmla="*/ 2147483647 h 340"/>
              <a:gd name="T72" fmla="*/ 2147483647 w 858"/>
              <a:gd name="T73" fmla="*/ 2147483647 h 340"/>
              <a:gd name="T74" fmla="*/ 2147483647 w 858"/>
              <a:gd name="T75" fmla="*/ 2147483647 h 340"/>
              <a:gd name="T76" fmla="*/ 2147483647 w 858"/>
              <a:gd name="T77" fmla="*/ 2147483647 h 340"/>
              <a:gd name="T78" fmla="*/ 2147483647 w 858"/>
              <a:gd name="T79" fmla="*/ 2147483647 h 340"/>
              <a:gd name="T80" fmla="*/ 2147483647 w 858"/>
              <a:gd name="T81" fmla="*/ 2147483647 h 340"/>
              <a:gd name="T82" fmla="*/ 2147483647 w 858"/>
              <a:gd name="T83" fmla="*/ 2147483647 h 340"/>
              <a:gd name="T84" fmla="*/ 2147483647 w 858"/>
              <a:gd name="T85" fmla="*/ 2147483647 h 340"/>
              <a:gd name="T86" fmla="*/ 2147483647 w 858"/>
              <a:gd name="T87" fmla="*/ 2147483647 h 340"/>
              <a:gd name="T88" fmla="*/ 2147483647 w 858"/>
              <a:gd name="T89" fmla="*/ 2147483647 h 340"/>
              <a:gd name="T90" fmla="*/ 2147483647 w 858"/>
              <a:gd name="T91" fmla="*/ 2147483647 h 340"/>
              <a:gd name="T92" fmla="*/ 2147483647 w 858"/>
              <a:gd name="T93" fmla="*/ 2147483647 h 340"/>
              <a:gd name="T94" fmla="*/ 2147483647 w 858"/>
              <a:gd name="T95" fmla="*/ 2147483647 h 340"/>
              <a:gd name="T96" fmla="*/ 2147483647 w 858"/>
              <a:gd name="T97" fmla="*/ 2147483647 h 340"/>
              <a:gd name="T98" fmla="*/ 2147483647 w 858"/>
              <a:gd name="T99" fmla="*/ 2147483647 h 340"/>
              <a:gd name="T100" fmla="*/ 2147483647 w 858"/>
              <a:gd name="T101" fmla="*/ 2147483647 h 340"/>
              <a:gd name="T102" fmla="*/ 2147483647 w 858"/>
              <a:gd name="T103" fmla="*/ 2147483647 h 340"/>
              <a:gd name="T104" fmla="*/ 2147483647 w 858"/>
              <a:gd name="T105" fmla="*/ 2147483647 h 340"/>
              <a:gd name="T106" fmla="*/ 2147483647 w 858"/>
              <a:gd name="T107" fmla="*/ 2147483647 h 340"/>
              <a:gd name="T108" fmla="*/ 2147483647 w 858"/>
              <a:gd name="T109" fmla="*/ 2147483647 h 340"/>
              <a:gd name="T110" fmla="*/ 2147483647 w 858"/>
              <a:gd name="T111" fmla="*/ 2147483647 h 340"/>
              <a:gd name="T112" fmla="*/ 2147483647 w 858"/>
              <a:gd name="T113" fmla="*/ 2147483647 h 340"/>
              <a:gd name="T114" fmla="*/ 2147483647 w 858"/>
              <a:gd name="T115" fmla="*/ 2147483647 h 340"/>
              <a:gd name="T116" fmla="*/ 2147483647 w 858"/>
              <a:gd name="T117" fmla="*/ 2147483647 h 340"/>
              <a:gd name="T118" fmla="*/ 2147483647 w 858"/>
              <a:gd name="T119" fmla="*/ 2147483647 h 340"/>
              <a:gd name="T120" fmla="*/ 2147483647 w 858"/>
              <a:gd name="T121" fmla="*/ 2147483647 h 34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858"/>
              <a:gd name="T184" fmla="*/ 0 h 340"/>
              <a:gd name="T185" fmla="*/ 858 w 858"/>
              <a:gd name="T186" fmla="*/ 340 h 34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858" h="340">
                <a:moveTo>
                  <a:pt x="0" y="340"/>
                </a:moveTo>
                <a:lnTo>
                  <a:pt x="33" y="340"/>
                </a:lnTo>
                <a:lnTo>
                  <a:pt x="63" y="340"/>
                </a:lnTo>
                <a:lnTo>
                  <a:pt x="92" y="340"/>
                </a:lnTo>
                <a:lnTo>
                  <a:pt x="119" y="340"/>
                </a:lnTo>
                <a:lnTo>
                  <a:pt x="143" y="340"/>
                </a:lnTo>
                <a:lnTo>
                  <a:pt x="166" y="340"/>
                </a:lnTo>
                <a:lnTo>
                  <a:pt x="188" y="340"/>
                </a:lnTo>
                <a:lnTo>
                  <a:pt x="208" y="340"/>
                </a:lnTo>
                <a:lnTo>
                  <a:pt x="227" y="340"/>
                </a:lnTo>
                <a:lnTo>
                  <a:pt x="244" y="340"/>
                </a:lnTo>
                <a:lnTo>
                  <a:pt x="260" y="340"/>
                </a:lnTo>
                <a:lnTo>
                  <a:pt x="274" y="340"/>
                </a:lnTo>
                <a:lnTo>
                  <a:pt x="287" y="340"/>
                </a:lnTo>
                <a:lnTo>
                  <a:pt x="299" y="340"/>
                </a:lnTo>
                <a:lnTo>
                  <a:pt x="309" y="340"/>
                </a:lnTo>
                <a:lnTo>
                  <a:pt x="319" y="340"/>
                </a:lnTo>
                <a:lnTo>
                  <a:pt x="327" y="340"/>
                </a:lnTo>
                <a:lnTo>
                  <a:pt x="335" y="340"/>
                </a:lnTo>
                <a:lnTo>
                  <a:pt x="342" y="340"/>
                </a:lnTo>
                <a:lnTo>
                  <a:pt x="348" y="340"/>
                </a:lnTo>
                <a:lnTo>
                  <a:pt x="353" y="340"/>
                </a:lnTo>
                <a:lnTo>
                  <a:pt x="358" y="340"/>
                </a:lnTo>
                <a:lnTo>
                  <a:pt x="362" y="340"/>
                </a:lnTo>
                <a:lnTo>
                  <a:pt x="366" y="340"/>
                </a:lnTo>
                <a:lnTo>
                  <a:pt x="369" y="339"/>
                </a:lnTo>
                <a:lnTo>
                  <a:pt x="372" y="339"/>
                </a:lnTo>
                <a:lnTo>
                  <a:pt x="375" y="339"/>
                </a:lnTo>
                <a:lnTo>
                  <a:pt x="378" y="339"/>
                </a:lnTo>
                <a:lnTo>
                  <a:pt x="379" y="339"/>
                </a:lnTo>
                <a:lnTo>
                  <a:pt x="382" y="339"/>
                </a:lnTo>
                <a:lnTo>
                  <a:pt x="383" y="339"/>
                </a:lnTo>
                <a:lnTo>
                  <a:pt x="386" y="339"/>
                </a:lnTo>
                <a:lnTo>
                  <a:pt x="389" y="339"/>
                </a:lnTo>
                <a:lnTo>
                  <a:pt x="391" y="339"/>
                </a:lnTo>
                <a:lnTo>
                  <a:pt x="394" y="339"/>
                </a:lnTo>
                <a:lnTo>
                  <a:pt x="395" y="338"/>
                </a:lnTo>
                <a:lnTo>
                  <a:pt x="396" y="338"/>
                </a:lnTo>
                <a:lnTo>
                  <a:pt x="399" y="338"/>
                </a:lnTo>
                <a:lnTo>
                  <a:pt x="401" y="338"/>
                </a:lnTo>
                <a:lnTo>
                  <a:pt x="402" y="338"/>
                </a:lnTo>
                <a:lnTo>
                  <a:pt x="404" y="338"/>
                </a:lnTo>
                <a:lnTo>
                  <a:pt x="405" y="338"/>
                </a:lnTo>
                <a:lnTo>
                  <a:pt x="406" y="338"/>
                </a:lnTo>
                <a:lnTo>
                  <a:pt x="408" y="338"/>
                </a:lnTo>
                <a:lnTo>
                  <a:pt x="409" y="338"/>
                </a:lnTo>
                <a:lnTo>
                  <a:pt x="411" y="338"/>
                </a:lnTo>
                <a:lnTo>
                  <a:pt x="412" y="336"/>
                </a:lnTo>
                <a:lnTo>
                  <a:pt x="414" y="336"/>
                </a:lnTo>
                <a:lnTo>
                  <a:pt x="415" y="336"/>
                </a:lnTo>
                <a:lnTo>
                  <a:pt x="417" y="336"/>
                </a:lnTo>
                <a:lnTo>
                  <a:pt x="418" y="336"/>
                </a:lnTo>
                <a:lnTo>
                  <a:pt x="419" y="336"/>
                </a:lnTo>
                <a:lnTo>
                  <a:pt x="421" y="336"/>
                </a:lnTo>
                <a:lnTo>
                  <a:pt x="422" y="336"/>
                </a:lnTo>
                <a:lnTo>
                  <a:pt x="424" y="335"/>
                </a:lnTo>
                <a:lnTo>
                  <a:pt x="425" y="335"/>
                </a:lnTo>
                <a:lnTo>
                  <a:pt x="428" y="335"/>
                </a:lnTo>
                <a:lnTo>
                  <a:pt x="429" y="335"/>
                </a:lnTo>
                <a:lnTo>
                  <a:pt x="431" y="335"/>
                </a:lnTo>
                <a:lnTo>
                  <a:pt x="434" y="333"/>
                </a:lnTo>
                <a:lnTo>
                  <a:pt x="435" y="333"/>
                </a:lnTo>
                <a:lnTo>
                  <a:pt x="438" y="333"/>
                </a:lnTo>
                <a:lnTo>
                  <a:pt x="440" y="333"/>
                </a:lnTo>
                <a:lnTo>
                  <a:pt x="442" y="333"/>
                </a:lnTo>
                <a:lnTo>
                  <a:pt x="444" y="332"/>
                </a:lnTo>
                <a:lnTo>
                  <a:pt x="445" y="332"/>
                </a:lnTo>
                <a:lnTo>
                  <a:pt x="448" y="332"/>
                </a:lnTo>
                <a:lnTo>
                  <a:pt x="450" y="332"/>
                </a:lnTo>
                <a:lnTo>
                  <a:pt x="451" y="332"/>
                </a:lnTo>
                <a:lnTo>
                  <a:pt x="452" y="332"/>
                </a:lnTo>
                <a:lnTo>
                  <a:pt x="454" y="330"/>
                </a:lnTo>
                <a:lnTo>
                  <a:pt x="455" y="330"/>
                </a:lnTo>
                <a:lnTo>
                  <a:pt x="457" y="330"/>
                </a:lnTo>
                <a:lnTo>
                  <a:pt x="458" y="330"/>
                </a:lnTo>
                <a:lnTo>
                  <a:pt x="460" y="330"/>
                </a:lnTo>
                <a:lnTo>
                  <a:pt x="461" y="330"/>
                </a:lnTo>
                <a:lnTo>
                  <a:pt x="463" y="329"/>
                </a:lnTo>
                <a:lnTo>
                  <a:pt x="464" y="329"/>
                </a:lnTo>
                <a:lnTo>
                  <a:pt x="465" y="329"/>
                </a:lnTo>
                <a:lnTo>
                  <a:pt x="467" y="327"/>
                </a:lnTo>
                <a:lnTo>
                  <a:pt x="468" y="327"/>
                </a:lnTo>
                <a:lnTo>
                  <a:pt x="470" y="327"/>
                </a:lnTo>
                <a:lnTo>
                  <a:pt x="471" y="327"/>
                </a:lnTo>
                <a:lnTo>
                  <a:pt x="473" y="326"/>
                </a:lnTo>
                <a:lnTo>
                  <a:pt x="474" y="326"/>
                </a:lnTo>
                <a:lnTo>
                  <a:pt x="475" y="326"/>
                </a:lnTo>
                <a:lnTo>
                  <a:pt x="478" y="325"/>
                </a:lnTo>
                <a:lnTo>
                  <a:pt x="480" y="325"/>
                </a:lnTo>
                <a:lnTo>
                  <a:pt x="481" y="323"/>
                </a:lnTo>
                <a:lnTo>
                  <a:pt x="484" y="323"/>
                </a:lnTo>
                <a:lnTo>
                  <a:pt x="487" y="322"/>
                </a:lnTo>
                <a:lnTo>
                  <a:pt x="488" y="322"/>
                </a:lnTo>
                <a:lnTo>
                  <a:pt x="491" y="320"/>
                </a:lnTo>
                <a:lnTo>
                  <a:pt x="494" y="320"/>
                </a:lnTo>
                <a:lnTo>
                  <a:pt x="497" y="319"/>
                </a:lnTo>
                <a:lnTo>
                  <a:pt x="498" y="319"/>
                </a:lnTo>
                <a:lnTo>
                  <a:pt x="501" y="317"/>
                </a:lnTo>
                <a:lnTo>
                  <a:pt x="503" y="317"/>
                </a:lnTo>
                <a:lnTo>
                  <a:pt x="504" y="316"/>
                </a:lnTo>
                <a:lnTo>
                  <a:pt x="507" y="316"/>
                </a:lnTo>
                <a:lnTo>
                  <a:pt x="509" y="316"/>
                </a:lnTo>
                <a:lnTo>
                  <a:pt x="510" y="315"/>
                </a:lnTo>
                <a:lnTo>
                  <a:pt x="511" y="315"/>
                </a:lnTo>
                <a:lnTo>
                  <a:pt x="513" y="313"/>
                </a:lnTo>
                <a:lnTo>
                  <a:pt x="514" y="313"/>
                </a:lnTo>
                <a:lnTo>
                  <a:pt x="516" y="313"/>
                </a:lnTo>
                <a:lnTo>
                  <a:pt x="517" y="312"/>
                </a:lnTo>
                <a:lnTo>
                  <a:pt x="519" y="312"/>
                </a:lnTo>
                <a:lnTo>
                  <a:pt x="520" y="312"/>
                </a:lnTo>
                <a:lnTo>
                  <a:pt x="521" y="310"/>
                </a:lnTo>
                <a:lnTo>
                  <a:pt x="523" y="310"/>
                </a:lnTo>
                <a:lnTo>
                  <a:pt x="524" y="309"/>
                </a:lnTo>
                <a:lnTo>
                  <a:pt x="526" y="309"/>
                </a:lnTo>
                <a:lnTo>
                  <a:pt x="527" y="307"/>
                </a:lnTo>
                <a:lnTo>
                  <a:pt x="529" y="307"/>
                </a:lnTo>
                <a:lnTo>
                  <a:pt x="530" y="306"/>
                </a:lnTo>
                <a:lnTo>
                  <a:pt x="532" y="306"/>
                </a:lnTo>
                <a:lnTo>
                  <a:pt x="533" y="304"/>
                </a:lnTo>
                <a:lnTo>
                  <a:pt x="536" y="304"/>
                </a:lnTo>
                <a:lnTo>
                  <a:pt x="537" y="303"/>
                </a:lnTo>
                <a:lnTo>
                  <a:pt x="539" y="302"/>
                </a:lnTo>
                <a:lnTo>
                  <a:pt x="542" y="302"/>
                </a:lnTo>
                <a:lnTo>
                  <a:pt x="543" y="300"/>
                </a:lnTo>
                <a:lnTo>
                  <a:pt x="546" y="299"/>
                </a:lnTo>
                <a:lnTo>
                  <a:pt x="547" y="297"/>
                </a:lnTo>
                <a:lnTo>
                  <a:pt x="550" y="297"/>
                </a:lnTo>
                <a:lnTo>
                  <a:pt x="552" y="296"/>
                </a:lnTo>
                <a:lnTo>
                  <a:pt x="553" y="294"/>
                </a:lnTo>
                <a:lnTo>
                  <a:pt x="556" y="294"/>
                </a:lnTo>
                <a:lnTo>
                  <a:pt x="557" y="293"/>
                </a:lnTo>
                <a:lnTo>
                  <a:pt x="559" y="293"/>
                </a:lnTo>
                <a:lnTo>
                  <a:pt x="560" y="292"/>
                </a:lnTo>
                <a:lnTo>
                  <a:pt x="562" y="292"/>
                </a:lnTo>
                <a:lnTo>
                  <a:pt x="563" y="290"/>
                </a:lnTo>
                <a:lnTo>
                  <a:pt x="565" y="290"/>
                </a:lnTo>
                <a:lnTo>
                  <a:pt x="566" y="289"/>
                </a:lnTo>
                <a:lnTo>
                  <a:pt x="567" y="287"/>
                </a:lnTo>
                <a:lnTo>
                  <a:pt x="569" y="287"/>
                </a:lnTo>
                <a:lnTo>
                  <a:pt x="570" y="287"/>
                </a:lnTo>
                <a:lnTo>
                  <a:pt x="572" y="286"/>
                </a:lnTo>
                <a:lnTo>
                  <a:pt x="573" y="284"/>
                </a:lnTo>
                <a:lnTo>
                  <a:pt x="575" y="284"/>
                </a:lnTo>
                <a:lnTo>
                  <a:pt x="576" y="283"/>
                </a:lnTo>
                <a:lnTo>
                  <a:pt x="578" y="283"/>
                </a:lnTo>
                <a:lnTo>
                  <a:pt x="579" y="281"/>
                </a:lnTo>
                <a:lnTo>
                  <a:pt x="580" y="281"/>
                </a:lnTo>
                <a:lnTo>
                  <a:pt x="582" y="280"/>
                </a:lnTo>
                <a:lnTo>
                  <a:pt x="583" y="279"/>
                </a:lnTo>
                <a:lnTo>
                  <a:pt x="586" y="279"/>
                </a:lnTo>
                <a:lnTo>
                  <a:pt x="588" y="277"/>
                </a:lnTo>
                <a:lnTo>
                  <a:pt x="589" y="276"/>
                </a:lnTo>
                <a:lnTo>
                  <a:pt x="590" y="276"/>
                </a:lnTo>
                <a:lnTo>
                  <a:pt x="593" y="274"/>
                </a:lnTo>
                <a:lnTo>
                  <a:pt x="595" y="273"/>
                </a:lnTo>
                <a:lnTo>
                  <a:pt x="596" y="271"/>
                </a:lnTo>
                <a:lnTo>
                  <a:pt x="599" y="271"/>
                </a:lnTo>
                <a:lnTo>
                  <a:pt x="601" y="270"/>
                </a:lnTo>
                <a:lnTo>
                  <a:pt x="602" y="269"/>
                </a:lnTo>
                <a:lnTo>
                  <a:pt x="603" y="269"/>
                </a:lnTo>
                <a:lnTo>
                  <a:pt x="605" y="267"/>
                </a:lnTo>
                <a:lnTo>
                  <a:pt x="606" y="267"/>
                </a:lnTo>
                <a:lnTo>
                  <a:pt x="608" y="266"/>
                </a:lnTo>
                <a:lnTo>
                  <a:pt x="609" y="266"/>
                </a:lnTo>
                <a:lnTo>
                  <a:pt x="609" y="264"/>
                </a:lnTo>
                <a:lnTo>
                  <a:pt x="611" y="264"/>
                </a:lnTo>
                <a:lnTo>
                  <a:pt x="612" y="263"/>
                </a:lnTo>
                <a:lnTo>
                  <a:pt x="613" y="263"/>
                </a:lnTo>
                <a:lnTo>
                  <a:pt x="615" y="261"/>
                </a:lnTo>
                <a:lnTo>
                  <a:pt x="616" y="261"/>
                </a:lnTo>
                <a:lnTo>
                  <a:pt x="616" y="260"/>
                </a:lnTo>
                <a:lnTo>
                  <a:pt x="618" y="260"/>
                </a:lnTo>
                <a:lnTo>
                  <a:pt x="619" y="258"/>
                </a:lnTo>
                <a:lnTo>
                  <a:pt x="621" y="258"/>
                </a:lnTo>
                <a:lnTo>
                  <a:pt x="622" y="257"/>
                </a:lnTo>
                <a:lnTo>
                  <a:pt x="624" y="256"/>
                </a:lnTo>
                <a:lnTo>
                  <a:pt x="625" y="256"/>
                </a:lnTo>
                <a:lnTo>
                  <a:pt x="626" y="254"/>
                </a:lnTo>
                <a:lnTo>
                  <a:pt x="628" y="254"/>
                </a:lnTo>
                <a:lnTo>
                  <a:pt x="629" y="253"/>
                </a:lnTo>
                <a:lnTo>
                  <a:pt x="631" y="251"/>
                </a:lnTo>
                <a:lnTo>
                  <a:pt x="632" y="251"/>
                </a:lnTo>
                <a:lnTo>
                  <a:pt x="634" y="250"/>
                </a:lnTo>
                <a:lnTo>
                  <a:pt x="635" y="248"/>
                </a:lnTo>
                <a:lnTo>
                  <a:pt x="636" y="247"/>
                </a:lnTo>
                <a:lnTo>
                  <a:pt x="638" y="247"/>
                </a:lnTo>
                <a:lnTo>
                  <a:pt x="639" y="246"/>
                </a:lnTo>
                <a:lnTo>
                  <a:pt x="641" y="246"/>
                </a:lnTo>
                <a:lnTo>
                  <a:pt x="642" y="244"/>
                </a:lnTo>
                <a:lnTo>
                  <a:pt x="644" y="243"/>
                </a:lnTo>
                <a:lnTo>
                  <a:pt x="645" y="243"/>
                </a:lnTo>
                <a:lnTo>
                  <a:pt x="647" y="241"/>
                </a:lnTo>
                <a:lnTo>
                  <a:pt x="648" y="240"/>
                </a:lnTo>
                <a:lnTo>
                  <a:pt x="649" y="240"/>
                </a:lnTo>
                <a:lnTo>
                  <a:pt x="649" y="238"/>
                </a:lnTo>
                <a:lnTo>
                  <a:pt x="651" y="238"/>
                </a:lnTo>
                <a:lnTo>
                  <a:pt x="652" y="237"/>
                </a:lnTo>
                <a:lnTo>
                  <a:pt x="654" y="237"/>
                </a:lnTo>
                <a:lnTo>
                  <a:pt x="654" y="235"/>
                </a:lnTo>
                <a:lnTo>
                  <a:pt x="655" y="235"/>
                </a:lnTo>
                <a:lnTo>
                  <a:pt x="655" y="234"/>
                </a:lnTo>
                <a:lnTo>
                  <a:pt x="657" y="234"/>
                </a:lnTo>
                <a:lnTo>
                  <a:pt x="658" y="233"/>
                </a:lnTo>
                <a:lnTo>
                  <a:pt x="659" y="233"/>
                </a:lnTo>
                <a:lnTo>
                  <a:pt x="659" y="231"/>
                </a:lnTo>
                <a:lnTo>
                  <a:pt x="661" y="231"/>
                </a:lnTo>
                <a:lnTo>
                  <a:pt x="662" y="230"/>
                </a:lnTo>
                <a:lnTo>
                  <a:pt x="662" y="228"/>
                </a:lnTo>
                <a:lnTo>
                  <a:pt x="664" y="228"/>
                </a:lnTo>
                <a:lnTo>
                  <a:pt x="665" y="227"/>
                </a:lnTo>
                <a:lnTo>
                  <a:pt x="667" y="227"/>
                </a:lnTo>
                <a:lnTo>
                  <a:pt x="667" y="225"/>
                </a:lnTo>
                <a:lnTo>
                  <a:pt x="668" y="225"/>
                </a:lnTo>
                <a:lnTo>
                  <a:pt x="670" y="224"/>
                </a:lnTo>
                <a:lnTo>
                  <a:pt x="671" y="223"/>
                </a:lnTo>
                <a:lnTo>
                  <a:pt x="672" y="221"/>
                </a:lnTo>
                <a:lnTo>
                  <a:pt x="674" y="221"/>
                </a:lnTo>
                <a:lnTo>
                  <a:pt x="674" y="220"/>
                </a:lnTo>
                <a:lnTo>
                  <a:pt x="675" y="220"/>
                </a:lnTo>
                <a:lnTo>
                  <a:pt x="677" y="218"/>
                </a:lnTo>
                <a:lnTo>
                  <a:pt x="678" y="217"/>
                </a:lnTo>
                <a:lnTo>
                  <a:pt x="680" y="217"/>
                </a:lnTo>
                <a:lnTo>
                  <a:pt x="680" y="215"/>
                </a:lnTo>
                <a:lnTo>
                  <a:pt x="681" y="215"/>
                </a:lnTo>
                <a:lnTo>
                  <a:pt x="682" y="214"/>
                </a:lnTo>
                <a:lnTo>
                  <a:pt x="684" y="214"/>
                </a:lnTo>
                <a:lnTo>
                  <a:pt x="684" y="212"/>
                </a:lnTo>
                <a:lnTo>
                  <a:pt x="685" y="212"/>
                </a:lnTo>
                <a:lnTo>
                  <a:pt x="687" y="211"/>
                </a:lnTo>
                <a:lnTo>
                  <a:pt x="688" y="210"/>
                </a:lnTo>
                <a:lnTo>
                  <a:pt x="690" y="210"/>
                </a:lnTo>
                <a:lnTo>
                  <a:pt x="691" y="208"/>
                </a:lnTo>
                <a:lnTo>
                  <a:pt x="693" y="208"/>
                </a:lnTo>
                <a:lnTo>
                  <a:pt x="694" y="207"/>
                </a:lnTo>
                <a:lnTo>
                  <a:pt x="694" y="205"/>
                </a:lnTo>
                <a:lnTo>
                  <a:pt x="695" y="205"/>
                </a:lnTo>
                <a:lnTo>
                  <a:pt x="697" y="204"/>
                </a:lnTo>
                <a:lnTo>
                  <a:pt x="698" y="204"/>
                </a:lnTo>
                <a:lnTo>
                  <a:pt x="698" y="202"/>
                </a:lnTo>
                <a:lnTo>
                  <a:pt x="700" y="202"/>
                </a:lnTo>
                <a:lnTo>
                  <a:pt x="701" y="201"/>
                </a:lnTo>
                <a:lnTo>
                  <a:pt x="703" y="200"/>
                </a:lnTo>
                <a:lnTo>
                  <a:pt x="704" y="200"/>
                </a:lnTo>
                <a:lnTo>
                  <a:pt x="704" y="198"/>
                </a:lnTo>
                <a:lnTo>
                  <a:pt x="705" y="198"/>
                </a:lnTo>
                <a:lnTo>
                  <a:pt x="705" y="197"/>
                </a:lnTo>
                <a:lnTo>
                  <a:pt x="707" y="197"/>
                </a:lnTo>
                <a:lnTo>
                  <a:pt x="707" y="195"/>
                </a:lnTo>
                <a:lnTo>
                  <a:pt x="708" y="195"/>
                </a:lnTo>
                <a:lnTo>
                  <a:pt x="708" y="194"/>
                </a:lnTo>
                <a:lnTo>
                  <a:pt x="710" y="194"/>
                </a:lnTo>
                <a:lnTo>
                  <a:pt x="711" y="192"/>
                </a:lnTo>
                <a:lnTo>
                  <a:pt x="713" y="191"/>
                </a:lnTo>
                <a:lnTo>
                  <a:pt x="714" y="189"/>
                </a:lnTo>
                <a:lnTo>
                  <a:pt x="716" y="188"/>
                </a:lnTo>
                <a:lnTo>
                  <a:pt x="717" y="187"/>
                </a:lnTo>
                <a:lnTo>
                  <a:pt x="718" y="185"/>
                </a:lnTo>
                <a:lnTo>
                  <a:pt x="720" y="184"/>
                </a:lnTo>
                <a:lnTo>
                  <a:pt x="720" y="182"/>
                </a:lnTo>
                <a:lnTo>
                  <a:pt x="721" y="181"/>
                </a:lnTo>
                <a:lnTo>
                  <a:pt x="723" y="179"/>
                </a:lnTo>
                <a:lnTo>
                  <a:pt x="724" y="178"/>
                </a:lnTo>
                <a:lnTo>
                  <a:pt x="726" y="177"/>
                </a:lnTo>
                <a:lnTo>
                  <a:pt x="727" y="177"/>
                </a:lnTo>
                <a:lnTo>
                  <a:pt x="727" y="175"/>
                </a:lnTo>
                <a:lnTo>
                  <a:pt x="728" y="174"/>
                </a:lnTo>
                <a:lnTo>
                  <a:pt x="730" y="172"/>
                </a:lnTo>
                <a:lnTo>
                  <a:pt x="731" y="171"/>
                </a:lnTo>
                <a:lnTo>
                  <a:pt x="733" y="169"/>
                </a:lnTo>
                <a:lnTo>
                  <a:pt x="734" y="168"/>
                </a:lnTo>
                <a:lnTo>
                  <a:pt x="736" y="167"/>
                </a:lnTo>
                <a:lnTo>
                  <a:pt x="736" y="165"/>
                </a:lnTo>
                <a:lnTo>
                  <a:pt x="737" y="165"/>
                </a:lnTo>
                <a:lnTo>
                  <a:pt x="737" y="164"/>
                </a:lnTo>
                <a:lnTo>
                  <a:pt x="739" y="162"/>
                </a:lnTo>
                <a:lnTo>
                  <a:pt x="740" y="162"/>
                </a:lnTo>
                <a:lnTo>
                  <a:pt x="740" y="161"/>
                </a:lnTo>
                <a:lnTo>
                  <a:pt x="741" y="159"/>
                </a:lnTo>
                <a:lnTo>
                  <a:pt x="743" y="159"/>
                </a:lnTo>
                <a:lnTo>
                  <a:pt x="743" y="158"/>
                </a:lnTo>
                <a:lnTo>
                  <a:pt x="744" y="156"/>
                </a:lnTo>
                <a:lnTo>
                  <a:pt x="746" y="155"/>
                </a:lnTo>
                <a:lnTo>
                  <a:pt x="747" y="154"/>
                </a:lnTo>
                <a:lnTo>
                  <a:pt x="749" y="152"/>
                </a:lnTo>
                <a:lnTo>
                  <a:pt x="749" y="151"/>
                </a:lnTo>
                <a:lnTo>
                  <a:pt x="750" y="148"/>
                </a:lnTo>
                <a:lnTo>
                  <a:pt x="753" y="146"/>
                </a:lnTo>
                <a:lnTo>
                  <a:pt x="754" y="145"/>
                </a:lnTo>
                <a:lnTo>
                  <a:pt x="756" y="142"/>
                </a:lnTo>
                <a:lnTo>
                  <a:pt x="757" y="141"/>
                </a:lnTo>
                <a:lnTo>
                  <a:pt x="759" y="139"/>
                </a:lnTo>
                <a:lnTo>
                  <a:pt x="760" y="138"/>
                </a:lnTo>
                <a:lnTo>
                  <a:pt x="762" y="136"/>
                </a:lnTo>
                <a:lnTo>
                  <a:pt x="763" y="135"/>
                </a:lnTo>
                <a:lnTo>
                  <a:pt x="763" y="133"/>
                </a:lnTo>
                <a:lnTo>
                  <a:pt x="764" y="132"/>
                </a:lnTo>
                <a:lnTo>
                  <a:pt x="766" y="131"/>
                </a:lnTo>
                <a:lnTo>
                  <a:pt x="766" y="129"/>
                </a:lnTo>
                <a:lnTo>
                  <a:pt x="767" y="128"/>
                </a:lnTo>
                <a:lnTo>
                  <a:pt x="769" y="128"/>
                </a:lnTo>
                <a:lnTo>
                  <a:pt x="769" y="126"/>
                </a:lnTo>
                <a:lnTo>
                  <a:pt x="770" y="125"/>
                </a:lnTo>
                <a:lnTo>
                  <a:pt x="772" y="123"/>
                </a:lnTo>
                <a:lnTo>
                  <a:pt x="773" y="122"/>
                </a:lnTo>
                <a:lnTo>
                  <a:pt x="773" y="121"/>
                </a:lnTo>
                <a:lnTo>
                  <a:pt x="774" y="119"/>
                </a:lnTo>
                <a:lnTo>
                  <a:pt x="776" y="118"/>
                </a:lnTo>
                <a:lnTo>
                  <a:pt x="776" y="116"/>
                </a:lnTo>
                <a:lnTo>
                  <a:pt x="777" y="116"/>
                </a:lnTo>
                <a:lnTo>
                  <a:pt x="777" y="115"/>
                </a:lnTo>
                <a:lnTo>
                  <a:pt x="779" y="113"/>
                </a:lnTo>
                <a:lnTo>
                  <a:pt x="780" y="112"/>
                </a:lnTo>
                <a:lnTo>
                  <a:pt x="782" y="109"/>
                </a:lnTo>
                <a:lnTo>
                  <a:pt x="783" y="108"/>
                </a:lnTo>
                <a:lnTo>
                  <a:pt x="785" y="106"/>
                </a:lnTo>
                <a:lnTo>
                  <a:pt x="785" y="105"/>
                </a:lnTo>
                <a:lnTo>
                  <a:pt x="786" y="102"/>
                </a:lnTo>
                <a:lnTo>
                  <a:pt x="789" y="100"/>
                </a:lnTo>
                <a:lnTo>
                  <a:pt x="790" y="98"/>
                </a:lnTo>
                <a:lnTo>
                  <a:pt x="792" y="96"/>
                </a:lnTo>
                <a:lnTo>
                  <a:pt x="793" y="93"/>
                </a:lnTo>
                <a:lnTo>
                  <a:pt x="795" y="92"/>
                </a:lnTo>
                <a:lnTo>
                  <a:pt x="796" y="89"/>
                </a:lnTo>
                <a:lnTo>
                  <a:pt x="797" y="87"/>
                </a:lnTo>
                <a:lnTo>
                  <a:pt x="799" y="86"/>
                </a:lnTo>
                <a:lnTo>
                  <a:pt x="799" y="85"/>
                </a:lnTo>
                <a:lnTo>
                  <a:pt x="800" y="83"/>
                </a:lnTo>
                <a:lnTo>
                  <a:pt x="802" y="82"/>
                </a:lnTo>
                <a:lnTo>
                  <a:pt x="802" y="80"/>
                </a:lnTo>
                <a:lnTo>
                  <a:pt x="803" y="79"/>
                </a:lnTo>
                <a:lnTo>
                  <a:pt x="805" y="77"/>
                </a:lnTo>
                <a:lnTo>
                  <a:pt x="805" y="76"/>
                </a:lnTo>
                <a:lnTo>
                  <a:pt x="806" y="75"/>
                </a:lnTo>
                <a:lnTo>
                  <a:pt x="808" y="75"/>
                </a:lnTo>
                <a:lnTo>
                  <a:pt x="808" y="73"/>
                </a:lnTo>
                <a:lnTo>
                  <a:pt x="809" y="72"/>
                </a:lnTo>
                <a:lnTo>
                  <a:pt x="809" y="70"/>
                </a:lnTo>
                <a:lnTo>
                  <a:pt x="810" y="69"/>
                </a:lnTo>
                <a:lnTo>
                  <a:pt x="812" y="67"/>
                </a:lnTo>
                <a:lnTo>
                  <a:pt x="812" y="66"/>
                </a:lnTo>
                <a:lnTo>
                  <a:pt x="813" y="64"/>
                </a:lnTo>
                <a:lnTo>
                  <a:pt x="815" y="63"/>
                </a:lnTo>
                <a:lnTo>
                  <a:pt x="815" y="62"/>
                </a:lnTo>
                <a:lnTo>
                  <a:pt x="816" y="60"/>
                </a:lnTo>
                <a:lnTo>
                  <a:pt x="818" y="59"/>
                </a:lnTo>
                <a:lnTo>
                  <a:pt x="819" y="57"/>
                </a:lnTo>
                <a:lnTo>
                  <a:pt x="820" y="56"/>
                </a:lnTo>
                <a:lnTo>
                  <a:pt x="822" y="53"/>
                </a:lnTo>
                <a:lnTo>
                  <a:pt x="823" y="52"/>
                </a:lnTo>
                <a:lnTo>
                  <a:pt x="825" y="49"/>
                </a:lnTo>
                <a:lnTo>
                  <a:pt x="826" y="47"/>
                </a:lnTo>
                <a:lnTo>
                  <a:pt x="828" y="44"/>
                </a:lnTo>
                <a:lnTo>
                  <a:pt x="831" y="41"/>
                </a:lnTo>
                <a:lnTo>
                  <a:pt x="832" y="40"/>
                </a:lnTo>
                <a:lnTo>
                  <a:pt x="833" y="39"/>
                </a:lnTo>
                <a:lnTo>
                  <a:pt x="835" y="36"/>
                </a:lnTo>
                <a:lnTo>
                  <a:pt x="835" y="34"/>
                </a:lnTo>
                <a:lnTo>
                  <a:pt x="836" y="33"/>
                </a:lnTo>
                <a:lnTo>
                  <a:pt x="838" y="31"/>
                </a:lnTo>
                <a:lnTo>
                  <a:pt x="839" y="30"/>
                </a:lnTo>
                <a:lnTo>
                  <a:pt x="839" y="29"/>
                </a:lnTo>
                <a:lnTo>
                  <a:pt x="841" y="27"/>
                </a:lnTo>
                <a:lnTo>
                  <a:pt x="842" y="26"/>
                </a:lnTo>
                <a:lnTo>
                  <a:pt x="842" y="24"/>
                </a:lnTo>
                <a:lnTo>
                  <a:pt x="843" y="24"/>
                </a:lnTo>
                <a:lnTo>
                  <a:pt x="843" y="23"/>
                </a:lnTo>
                <a:lnTo>
                  <a:pt x="845" y="21"/>
                </a:lnTo>
                <a:lnTo>
                  <a:pt x="845" y="20"/>
                </a:lnTo>
                <a:lnTo>
                  <a:pt x="846" y="18"/>
                </a:lnTo>
                <a:lnTo>
                  <a:pt x="848" y="17"/>
                </a:lnTo>
                <a:lnTo>
                  <a:pt x="848" y="16"/>
                </a:lnTo>
                <a:lnTo>
                  <a:pt x="849" y="14"/>
                </a:lnTo>
                <a:lnTo>
                  <a:pt x="849" y="13"/>
                </a:lnTo>
                <a:lnTo>
                  <a:pt x="851" y="13"/>
                </a:lnTo>
                <a:lnTo>
                  <a:pt x="851" y="11"/>
                </a:lnTo>
                <a:lnTo>
                  <a:pt x="852" y="10"/>
                </a:lnTo>
                <a:lnTo>
                  <a:pt x="854" y="8"/>
                </a:lnTo>
                <a:lnTo>
                  <a:pt x="854" y="7"/>
                </a:lnTo>
                <a:lnTo>
                  <a:pt x="855" y="4"/>
                </a:lnTo>
                <a:lnTo>
                  <a:pt x="856" y="3"/>
                </a:lnTo>
                <a:lnTo>
                  <a:pt x="856" y="1"/>
                </a:lnTo>
                <a:lnTo>
                  <a:pt x="858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5" name="Freeform 184"/>
          <p:cNvSpPr>
            <a:spLocks/>
          </p:cNvSpPr>
          <p:nvPr/>
        </p:nvSpPr>
        <p:spPr bwMode="auto">
          <a:xfrm>
            <a:off x="3636963" y="5757863"/>
            <a:ext cx="80962" cy="273050"/>
          </a:xfrm>
          <a:custGeom>
            <a:avLst/>
            <a:gdLst>
              <a:gd name="T0" fmla="*/ 2147483647 w 102"/>
              <a:gd name="T1" fmla="*/ 2147483647 h 344"/>
              <a:gd name="T2" fmla="*/ 2147483647 w 102"/>
              <a:gd name="T3" fmla="*/ 2147483647 h 344"/>
              <a:gd name="T4" fmla="*/ 2147483647 w 102"/>
              <a:gd name="T5" fmla="*/ 2147483647 h 344"/>
              <a:gd name="T6" fmla="*/ 2147483647 w 102"/>
              <a:gd name="T7" fmla="*/ 2147483647 h 344"/>
              <a:gd name="T8" fmla="*/ 2147483647 w 102"/>
              <a:gd name="T9" fmla="*/ 2147483647 h 344"/>
              <a:gd name="T10" fmla="*/ 2147483647 w 102"/>
              <a:gd name="T11" fmla="*/ 2147483647 h 344"/>
              <a:gd name="T12" fmla="*/ 2147483647 w 102"/>
              <a:gd name="T13" fmla="*/ 2147483647 h 344"/>
              <a:gd name="T14" fmla="*/ 2147483647 w 102"/>
              <a:gd name="T15" fmla="*/ 2147483647 h 344"/>
              <a:gd name="T16" fmla="*/ 2147483647 w 102"/>
              <a:gd name="T17" fmla="*/ 2147483647 h 344"/>
              <a:gd name="T18" fmla="*/ 2147483647 w 102"/>
              <a:gd name="T19" fmla="*/ 2147483647 h 344"/>
              <a:gd name="T20" fmla="*/ 2147483647 w 102"/>
              <a:gd name="T21" fmla="*/ 2147483647 h 344"/>
              <a:gd name="T22" fmla="*/ 2147483647 w 102"/>
              <a:gd name="T23" fmla="*/ 2147483647 h 344"/>
              <a:gd name="T24" fmla="*/ 2147483647 w 102"/>
              <a:gd name="T25" fmla="*/ 2147483647 h 344"/>
              <a:gd name="T26" fmla="*/ 2147483647 w 102"/>
              <a:gd name="T27" fmla="*/ 2147483647 h 344"/>
              <a:gd name="T28" fmla="*/ 2147483647 w 102"/>
              <a:gd name="T29" fmla="*/ 2147483647 h 344"/>
              <a:gd name="T30" fmla="*/ 2147483647 w 102"/>
              <a:gd name="T31" fmla="*/ 2147483647 h 344"/>
              <a:gd name="T32" fmla="*/ 2147483647 w 102"/>
              <a:gd name="T33" fmla="*/ 2147483647 h 344"/>
              <a:gd name="T34" fmla="*/ 2147483647 w 102"/>
              <a:gd name="T35" fmla="*/ 2147483647 h 344"/>
              <a:gd name="T36" fmla="*/ 2147483647 w 102"/>
              <a:gd name="T37" fmla="*/ 2147483647 h 344"/>
              <a:gd name="T38" fmla="*/ 2147483647 w 102"/>
              <a:gd name="T39" fmla="*/ 2147483647 h 344"/>
              <a:gd name="T40" fmla="*/ 2147483647 w 102"/>
              <a:gd name="T41" fmla="*/ 2147483647 h 344"/>
              <a:gd name="T42" fmla="*/ 2147483647 w 102"/>
              <a:gd name="T43" fmla="*/ 2147483647 h 344"/>
              <a:gd name="T44" fmla="*/ 2147483647 w 102"/>
              <a:gd name="T45" fmla="*/ 2147483647 h 344"/>
              <a:gd name="T46" fmla="*/ 2147483647 w 102"/>
              <a:gd name="T47" fmla="*/ 2147483647 h 344"/>
              <a:gd name="T48" fmla="*/ 2147483647 w 102"/>
              <a:gd name="T49" fmla="*/ 2147483647 h 344"/>
              <a:gd name="T50" fmla="*/ 2147483647 w 102"/>
              <a:gd name="T51" fmla="*/ 2147483647 h 344"/>
              <a:gd name="T52" fmla="*/ 2147483647 w 102"/>
              <a:gd name="T53" fmla="*/ 2147483647 h 344"/>
              <a:gd name="T54" fmla="*/ 2147483647 w 102"/>
              <a:gd name="T55" fmla="*/ 2147483647 h 344"/>
              <a:gd name="T56" fmla="*/ 2147483647 w 102"/>
              <a:gd name="T57" fmla="*/ 2147483647 h 344"/>
              <a:gd name="T58" fmla="*/ 2147483647 w 102"/>
              <a:gd name="T59" fmla="*/ 2147483647 h 344"/>
              <a:gd name="T60" fmla="*/ 2147483647 w 102"/>
              <a:gd name="T61" fmla="*/ 2147483647 h 344"/>
              <a:gd name="T62" fmla="*/ 2147483647 w 102"/>
              <a:gd name="T63" fmla="*/ 2147483647 h 344"/>
              <a:gd name="T64" fmla="*/ 2147483647 w 102"/>
              <a:gd name="T65" fmla="*/ 2147483647 h 344"/>
              <a:gd name="T66" fmla="*/ 2147483647 w 102"/>
              <a:gd name="T67" fmla="*/ 2147483647 h 344"/>
              <a:gd name="T68" fmla="*/ 2147483647 w 102"/>
              <a:gd name="T69" fmla="*/ 2147483647 h 344"/>
              <a:gd name="T70" fmla="*/ 2147483647 w 102"/>
              <a:gd name="T71" fmla="*/ 2147483647 h 344"/>
              <a:gd name="T72" fmla="*/ 2147483647 w 102"/>
              <a:gd name="T73" fmla="*/ 2147483647 h 344"/>
              <a:gd name="T74" fmla="*/ 2147483647 w 102"/>
              <a:gd name="T75" fmla="*/ 2147483647 h 344"/>
              <a:gd name="T76" fmla="*/ 2147483647 w 102"/>
              <a:gd name="T77" fmla="*/ 2147483647 h 344"/>
              <a:gd name="T78" fmla="*/ 2147483647 w 102"/>
              <a:gd name="T79" fmla="*/ 2147483647 h 344"/>
              <a:gd name="T80" fmla="*/ 2147483647 w 102"/>
              <a:gd name="T81" fmla="*/ 2147483647 h 344"/>
              <a:gd name="T82" fmla="*/ 2147483647 w 102"/>
              <a:gd name="T83" fmla="*/ 2147483647 h 344"/>
              <a:gd name="T84" fmla="*/ 2147483647 w 102"/>
              <a:gd name="T85" fmla="*/ 2147483647 h 344"/>
              <a:gd name="T86" fmla="*/ 2147483647 w 102"/>
              <a:gd name="T87" fmla="*/ 2147483647 h 344"/>
              <a:gd name="T88" fmla="*/ 2147483647 w 102"/>
              <a:gd name="T89" fmla="*/ 2147483647 h 344"/>
              <a:gd name="T90" fmla="*/ 2147483647 w 102"/>
              <a:gd name="T91" fmla="*/ 2147483647 h 344"/>
              <a:gd name="T92" fmla="*/ 2147483647 w 102"/>
              <a:gd name="T93" fmla="*/ 2147483647 h 344"/>
              <a:gd name="T94" fmla="*/ 2147483647 w 102"/>
              <a:gd name="T95" fmla="*/ 2147483647 h 344"/>
              <a:gd name="T96" fmla="*/ 2147483647 w 102"/>
              <a:gd name="T97" fmla="*/ 2147483647 h 344"/>
              <a:gd name="T98" fmla="*/ 2147483647 w 102"/>
              <a:gd name="T99" fmla="*/ 2147483647 h 344"/>
              <a:gd name="T100" fmla="*/ 2147483647 w 102"/>
              <a:gd name="T101" fmla="*/ 2147483647 h 344"/>
              <a:gd name="T102" fmla="*/ 2147483647 w 102"/>
              <a:gd name="T103" fmla="*/ 2147483647 h 344"/>
              <a:gd name="T104" fmla="*/ 2147483647 w 102"/>
              <a:gd name="T105" fmla="*/ 2147483647 h 344"/>
              <a:gd name="T106" fmla="*/ 2147483647 w 102"/>
              <a:gd name="T107" fmla="*/ 2147483647 h 344"/>
              <a:gd name="T108" fmla="*/ 2147483647 w 102"/>
              <a:gd name="T109" fmla="*/ 2147483647 h 344"/>
              <a:gd name="T110" fmla="*/ 2147483647 w 102"/>
              <a:gd name="T111" fmla="*/ 2147483647 h 344"/>
              <a:gd name="T112" fmla="*/ 2147483647 w 102"/>
              <a:gd name="T113" fmla="*/ 2147483647 h 34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02"/>
              <a:gd name="T172" fmla="*/ 0 h 344"/>
              <a:gd name="T173" fmla="*/ 102 w 102"/>
              <a:gd name="T174" fmla="*/ 344 h 34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02" h="344">
                <a:moveTo>
                  <a:pt x="0" y="0"/>
                </a:moveTo>
                <a:lnTo>
                  <a:pt x="3" y="3"/>
                </a:lnTo>
                <a:lnTo>
                  <a:pt x="4" y="8"/>
                </a:lnTo>
                <a:lnTo>
                  <a:pt x="5" y="10"/>
                </a:lnTo>
                <a:lnTo>
                  <a:pt x="8" y="13"/>
                </a:lnTo>
                <a:lnTo>
                  <a:pt x="10" y="16"/>
                </a:lnTo>
                <a:lnTo>
                  <a:pt x="11" y="19"/>
                </a:lnTo>
                <a:lnTo>
                  <a:pt x="13" y="22"/>
                </a:lnTo>
                <a:lnTo>
                  <a:pt x="14" y="25"/>
                </a:lnTo>
                <a:lnTo>
                  <a:pt x="15" y="26"/>
                </a:lnTo>
                <a:lnTo>
                  <a:pt x="17" y="29"/>
                </a:lnTo>
                <a:lnTo>
                  <a:pt x="17" y="30"/>
                </a:lnTo>
                <a:lnTo>
                  <a:pt x="18" y="32"/>
                </a:lnTo>
                <a:lnTo>
                  <a:pt x="20" y="35"/>
                </a:lnTo>
                <a:lnTo>
                  <a:pt x="20" y="36"/>
                </a:lnTo>
                <a:lnTo>
                  <a:pt x="21" y="38"/>
                </a:lnTo>
                <a:lnTo>
                  <a:pt x="21" y="39"/>
                </a:lnTo>
                <a:lnTo>
                  <a:pt x="23" y="41"/>
                </a:lnTo>
                <a:lnTo>
                  <a:pt x="23" y="42"/>
                </a:lnTo>
                <a:lnTo>
                  <a:pt x="24" y="43"/>
                </a:lnTo>
                <a:lnTo>
                  <a:pt x="24" y="45"/>
                </a:lnTo>
                <a:lnTo>
                  <a:pt x="26" y="46"/>
                </a:lnTo>
                <a:lnTo>
                  <a:pt x="26" y="48"/>
                </a:lnTo>
                <a:lnTo>
                  <a:pt x="27" y="49"/>
                </a:lnTo>
                <a:lnTo>
                  <a:pt x="27" y="51"/>
                </a:lnTo>
                <a:lnTo>
                  <a:pt x="28" y="52"/>
                </a:lnTo>
                <a:lnTo>
                  <a:pt x="28" y="55"/>
                </a:lnTo>
                <a:lnTo>
                  <a:pt x="30" y="56"/>
                </a:lnTo>
                <a:lnTo>
                  <a:pt x="30" y="58"/>
                </a:lnTo>
                <a:lnTo>
                  <a:pt x="31" y="59"/>
                </a:lnTo>
                <a:lnTo>
                  <a:pt x="31" y="61"/>
                </a:lnTo>
                <a:lnTo>
                  <a:pt x="33" y="64"/>
                </a:lnTo>
                <a:lnTo>
                  <a:pt x="33" y="65"/>
                </a:lnTo>
                <a:lnTo>
                  <a:pt x="34" y="66"/>
                </a:lnTo>
                <a:lnTo>
                  <a:pt x="34" y="68"/>
                </a:lnTo>
                <a:lnTo>
                  <a:pt x="36" y="71"/>
                </a:lnTo>
                <a:lnTo>
                  <a:pt x="36" y="72"/>
                </a:lnTo>
                <a:lnTo>
                  <a:pt x="37" y="74"/>
                </a:lnTo>
                <a:lnTo>
                  <a:pt x="37" y="75"/>
                </a:lnTo>
                <a:lnTo>
                  <a:pt x="38" y="76"/>
                </a:lnTo>
                <a:lnTo>
                  <a:pt x="38" y="78"/>
                </a:lnTo>
                <a:lnTo>
                  <a:pt x="40" y="79"/>
                </a:lnTo>
                <a:lnTo>
                  <a:pt x="40" y="81"/>
                </a:lnTo>
                <a:lnTo>
                  <a:pt x="40" y="82"/>
                </a:lnTo>
                <a:lnTo>
                  <a:pt x="41" y="82"/>
                </a:lnTo>
                <a:lnTo>
                  <a:pt x="41" y="84"/>
                </a:lnTo>
                <a:lnTo>
                  <a:pt x="41" y="85"/>
                </a:lnTo>
                <a:lnTo>
                  <a:pt x="43" y="87"/>
                </a:lnTo>
                <a:lnTo>
                  <a:pt x="43" y="88"/>
                </a:lnTo>
                <a:lnTo>
                  <a:pt x="43" y="89"/>
                </a:lnTo>
                <a:lnTo>
                  <a:pt x="44" y="91"/>
                </a:lnTo>
                <a:lnTo>
                  <a:pt x="44" y="92"/>
                </a:lnTo>
                <a:lnTo>
                  <a:pt x="46" y="94"/>
                </a:lnTo>
                <a:lnTo>
                  <a:pt x="46" y="95"/>
                </a:lnTo>
                <a:lnTo>
                  <a:pt x="46" y="97"/>
                </a:lnTo>
                <a:lnTo>
                  <a:pt x="47" y="98"/>
                </a:lnTo>
                <a:lnTo>
                  <a:pt x="47" y="99"/>
                </a:lnTo>
                <a:lnTo>
                  <a:pt x="49" y="102"/>
                </a:lnTo>
                <a:lnTo>
                  <a:pt x="49" y="104"/>
                </a:lnTo>
                <a:lnTo>
                  <a:pt x="50" y="105"/>
                </a:lnTo>
                <a:lnTo>
                  <a:pt x="50" y="108"/>
                </a:lnTo>
                <a:lnTo>
                  <a:pt x="51" y="111"/>
                </a:lnTo>
                <a:lnTo>
                  <a:pt x="53" y="112"/>
                </a:lnTo>
                <a:lnTo>
                  <a:pt x="53" y="115"/>
                </a:lnTo>
                <a:lnTo>
                  <a:pt x="54" y="117"/>
                </a:lnTo>
                <a:lnTo>
                  <a:pt x="54" y="120"/>
                </a:lnTo>
                <a:lnTo>
                  <a:pt x="56" y="121"/>
                </a:lnTo>
                <a:lnTo>
                  <a:pt x="56" y="122"/>
                </a:lnTo>
                <a:lnTo>
                  <a:pt x="57" y="124"/>
                </a:lnTo>
                <a:lnTo>
                  <a:pt x="57" y="125"/>
                </a:lnTo>
                <a:lnTo>
                  <a:pt x="57" y="127"/>
                </a:lnTo>
                <a:lnTo>
                  <a:pt x="59" y="128"/>
                </a:lnTo>
                <a:lnTo>
                  <a:pt x="59" y="130"/>
                </a:lnTo>
                <a:lnTo>
                  <a:pt x="60" y="131"/>
                </a:lnTo>
                <a:lnTo>
                  <a:pt x="60" y="133"/>
                </a:lnTo>
                <a:lnTo>
                  <a:pt x="60" y="134"/>
                </a:lnTo>
                <a:lnTo>
                  <a:pt x="60" y="135"/>
                </a:lnTo>
                <a:lnTo>
                  <a:pt x="61" y="137"/>
                </a:lnTo>
                <a:lnTo>
                  <a:pt x="61" y="138"/>
                </a:lnTo>
                <a:lnTo>
                  <a:pt x="61" y="140"/>
                </a:lnTo>
                <a:lnTo>
                  <a:pt x="63" y="140"/>
                </a:lnTo>
                <a:lnTo>
                  <a:pt x="63" y="141"/>
                </a:lnTo>
                <a:lnTo>
                  <a:pt x="63" y="143"/>
                </a:lnTo>
                <a:lnTo>
                  <a:pt x="64" y="144"/>
                </a:lnTo>
                <a:lnTo>
                  <a:pt x="64" y="145"/>
                </a:lnTo>
                <a:lnTo>
                  <a:pt x="64" y="147"/>
                </a:lnTo>
                <a:lnTo>
                  <a:pt x="64" y="148"/>
                </a:lnTo>
                <a:lnTo>
                  <a:pt x="66" y="150"/>
                </a:lnTo>
                <a:lnTo>
                  <a:pt x="66" y="153"/>
                </a:lnTo>
                <a:lnTo>
                  <a:pt x="67" y="154"/>
                </a:lnTo>
                <a:lnTo>
                  <a:pt x="67" y="156"/>
                </a:lnTo>
                <a:lnTo>
                  <a:pt x="69" y="158"/>
                </a:lnTo>
                <a:lnTo>
                  <a:pt x="69" y="160"/>
                </a:lnTo>
                <a:lnTo>
                  <a:pt x="69" y="163"/>
                </a:lnTo>
                <a:lnTo>
                  <a:pt x="70" y="164"/>
                </a:lnTo>
                <a:lnTo>
                  <a:pt x="70" y="167"/>
                </a:lnTo>
                <a:lnTo>
                  <a:pt x="72" y="170"/>
                </a:lnTo>
                <a:lnTo>
                  <a:pt x="72" y="171"/>
                </a:lnTo>
                <a:lnTo>
                  <a:pt x="73" y="173"/>
                </a:lnTo>
                <a:lnTo>
                  <a:pt x="73" y="174"/>
                </a:lnTo>
                <a:lnTo>
                  <a:pt x="73" y="177"/>
                </a:lnTo>
                <a:lnTo>
                  <a:pt x="74" y="179"/>
                </a:lnTo>
                <a:lnTo>
                  <a:pt x="74" y="180"/>
                </a:lnTo>
                <a:lnTo>
                  <a:pt x="74" y="181"/>
                </a:lnTo>
                <a:lnTo>
                  <a:pt x="76" y="183"/>
                </a:lnTo>
                <a:lnTo>
                  <a:pt x="76" y="184"/>
                </a:lnTo>
                <a:lnTo>
                  <a:pt x="77" y="186"/>
                </a:lnTo>
                <a:lnTo>
                  <a:pt x="77" y="187"/>
                </a:lnTo>
                <a:lnTo>
                  <a:pt x="77" y="189"/>
                </a:lnTo>
                <a:lnTo>
                  <a:pt x="77" y="190"/>
                </a:lnTo>
                <a:lnTo>
                  <a:pt x="79" y="191"/>
                </a:lnTo>
                <a:lnTo>
                  <a:pt x="79" y="193"/>
                </a:lnTo>
                <a:lnTo>
                  <a:pt x="79" y="194"/>
                </a:lnTo>
                <a:lnTo>
                  <a:pt x="80" y="196"/>
                </a:lnTo>
                <a:lnTo>
                  <a:pt x="80" y="197"/>
                </a:lnTo>
                <a:lnTo>
                  <a:pt x="80" y="199"/>
                </a:lnTo>
                <a:lnTo>
                  <a:pt x="82" y="202"/>
                </a:lnTo>
                <a:lnTo>
                  <a:pt x="82" y="203"/>
                </a:lnTo>
                <a:lnTo>
                  <a:pt x="82" y="204"/>
                </a:lnTo>
                <a:lnTo>
                  <a:pt x="83" y="206"/>
                </a:lnTo>
                <a:lnTo>
                  <a:pt x="83" y="209"/>
                </a:lnTo>
                <a:lnTo>
                  <a:pt x="84" y="210"/>
                </a:lnTo>
                <a:lnTo>
                  <a:pt x="84" y="213"/>
                </a:lnTo>
                <a:lnTo>
                  <a:pt x="86" y="214"/>
                </a:lnTo>
                <a:lnTo>
                  <a:pt x="86" y="217"/>
                </a:lnTo>
                <a:lnTo>
                  <a:pt x="87" y="219"/>
                </a:lnTo>
                <a:lnTo>
                  <a:pt x="87" y="222"/>
                </a:lnTo>
                <a:lnTo>
                  <a:pt x="89" y="223"/>
                </a:lnTo>
                <a:lnTo>
                  <a:pt x="89" y="225"/>
                </a:lnTo>
                <a:lnTo>
                  <a:pt x="89" y="227"/>
                </a:lnTo>
                <a:lnTo>
                  <a:pt x="90" y="229"/>
                </a:lnTo>
                <a:lnTo>
                  <a:pt x="90" y="230"/>
                </a:lnTo>
                <a:lnTo>
                  <a:pt x="90" y="232"/>
                </a:lnTo>
                <a:lnTo>
                  <a:pt x="92" y="233"/>
                </a:lnTo>
                <a:lnTo>
                  <a:pt x="92" y="235"/>
                </a:lnTo>
                <a:lnTo>
                  <a:pt x="92" y="236"/>
                </a:lnTo>
                <a:lnTo>
                  <a:pt x="92" y="237"/>
                </a:lnTo>
                <a:lnTo>
                  <a:pt x="93" y="239"/>
                </a:lnTo>
                <a:lnTo>
                  <a:pt x="93" y="240"/>
                </a:lnTo>
                <a:lnTo>
                  <a:pt x="93" y="242"/>
                </a:lnTo>
                <a:lnTo>
                  <a:pt x="93" y="243"/>
                </a:lnTo>
                <a:lnTo>
                  <a:pt x="93" y="245"/>
                </a:lnTo>
                <a:lnTo>
                  <a:pt x="93" y="246"/>
                </a:lnTo>
                <a:lnTo>
                  <a:pt x="95" y="248"/>
                </a:lnTo>
                <a:lnTo>
                  <a:pt x="95" y="249"/>
                </a:lnTo>
                <a:lnTo>
                  <a:pt x="95" y="250"/>
                </a:lnTo>
                <a:lnTo>
                  <a:pt x="95" y="252"/>
                </a:lnTo>
                <a:lnTo>
                  <a:pt x="95" y="255"/>
                </a:lnTo>
                <a:lnTo>
                  <a:pt x="95" y="256"/>
                </a:lnTo>
                <a:lnTo>
                  <a:pt x="95" y="258"/>
                </a:lnTo>
                <a:lnTo>
                  <a:pt x="95" y="259"/>
                </a:lnTo>
                <a:lnTo>
                  <a:pt x="96" y="260"/>
                </a:lnTo>
                <a:lnTo>
                  <a:pt x="96" y="263"/>
                </a:lnTo>
                <a:lnTo>
                  <a:pt x="96" y="265"/>
                </a:lnTo>
                <a:lnTo>
                  <a:pt x="96" y="268"/>
                </a:lnTo>
                <a:lnTo>
                  <a:pt x="96" y="269"/>
                </a:lnTo>
                <a:lnTo>
                  <a:pt x="96" y="270"/>
                </a:lnTo>
                <a:lnTo>
                  <a:pt x="96" y="272"/>
                </a:lnTo>
                <a:lnTo>
                  <a:pt x="96" y="273"/>
                </a:lnTo>
                <a:lnTo>
                  <a:pt x="96" y="275"/>
                </a:lnTo>
                <a:lnTo>
                  <a:pt x="96" y="276"/>
                </a:lnTo>
                <a:lnTo>
                  <a:pt x="96" y="278"/>
                </a:lnTo>
                <a:lnTo>
                  <a:pt x="97" y="279"/>
                </a:lnTo>
                <a:lnTo>
                  <a:pt x="97" y="281"/>
                </a:lnTo>
                <a:lnTo>
                  <a:pt x="97" y="282"/>
                </a:lnTo>
                <a:lnTo>
                  <a:pt x="97" y="283"/>
                </a:lnTo>
                <a:lnTo>
                  <a:pt x="97" y="285"/>
                </a:lnTo>
                <a:lnTo>
                  <a:pt x="97" y="286"/>
                </a:lnTo>
                <a:lnTo>
                  <a:pt x="97" y="288"/>
                </a:lnTo>
                <a:lnTo>
                  <a:pt x="97" y="289"/>
                </a:lnTo>
                <a:lnTo>
                  <a:pt x="99" y="291"/>
                </a:lnTo>
                <a:lnTo>
                  <a:pt x="99" y="292"/>
                </a:lnTo>
                <a:lnTo>
                  <a:pt x="99" y="293"/>
                </a:lnTo>
                <a:lnTo>
                  <a:pt x="99" y="295"/>
                </a:lnTo>
                <a:lnTo>
                  <a:pt x="99" y="296"/>
                </a:lnTo>
                <a:lnTo>
                  <a:pt x="100" y="298"/>
                </a:lnTo>
                <a:lnTo>
                  <a:pt x="100" y="299"/>
                </a:lnTo>
                <a:lnTo>
                  <a:pt x="100" y="301"/>
                </a:lnTo>
                <a:lnTo>
                  <a:pt x="100" y="302"/>
                </a:lnTo>
                <a:lnTo>
                  <a:pt x="100" y="304"/>
                </a:lnTo>
                <a:lnTo>
                  <a:pt x="100" y="305"/>
                </a:lnTo>
                <a:lnTo>
                  <a:pt x="102" y="305"/>
                </a:lnTo>
                <a:lnTo>
                  <a:pt x="102" y="306"/>
                </a:lnTo>
                <a:lnTo>
                  <a:pt x="102" y="308"/>
                </a:lnTo>
                <a:lnTo>
                  <a:pt x="102" y="309"/>
                </a:lnTo>
                <a:lnTo>
                  <a:pt x="102" y="311"/>
                </a:lnTo>
                <a:lnTo>
                  <a:pt x="102" y="312"/>
                </a:lnTo>
                <a:lnTo>
                  <a:pt x="102" y="314"/>
                </a:lnTo>
                <a:lnTo>
                  <a:pt x="102" y="315"/>
                </a:lnTo>
                <a:lnTo>
                  <a:pt x="102" y="316"/>
                </a:lnTo>
                <a:lnTo>
                  <a:pt x="102" y="318"/>
                </a:lnTo>
                <a:lnTo>
                  <a:pt x="102" y="319"/>
                </a:lnTo>
                <a:lnTo>
                  <a:pt x="102" y="321"/>
                </a:lnTo>
                <a:lnTo>
                  <a:pt x="102" y="322"/>
                </a:lnTo>
                <a:lnTo>
                  <a:pt x="102" y="324"/>
                </a:lnTo>
                <a:lnTo>
                  <a:pt x="102" y="325"/>
                </a:lnTo>
                <a:lnTo>
                  <a:pt x="102" y="327"/>
                </a:lnTo>
                <a:lnTo>
                  <a:pt x="102" y="329"/>
                </a:lnTo>
                <a:lnTo>
                  <a:pt x="102" y="331"/>
                </a:lnTo>
                <a:lnTo>
                  <a:pt x="102" y="334"/>
                </a:lnTo>
                <a:lnTo>
                  <a:pt x="102" y="335"/>
                </a:lnTo>
                <a:lnTo>
                  <a:pt x="102" y="338"/>
                </a:lnTo>
                <a:lnTo>
                  <a:pt x="100" y="341"/>
                </a:lnTo>
                <a:lnTo>
                  <a:pt x="100" y="3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6" name="Freeform 185"/>
          <p:cNvSpPr>
            <a:spLocks/>
          </p:cNvSpPr>
          <p:nvPr/>
        </p:nvSpPr>
        <p:spPr bwMode="auto">
          <a:xfrm>
            <a:off x="3636963" y="6027738"/>
            <a:ext cx="80962" cy="273050"/>
          </a:xfrm>
          <a:custGeom>
            <a:avLst/>
            <a:gdLst>
              <a:gd name="T0" fmla="*/ 2147483647 w 102"/>
              <a:gd name="T1" fmla="*/ 2147483647 h 343"/>
              <a:gd name="T2" fmla="*/ 2147483647 w 102"/>
              <a:gd name="T3" fmla="*/ 2147483647 h 343"/>
              <a:gd name="T4" fmla="*/ 2147483647 w 102"/>
              <a:gd name="T5" fmla="*/ 2147483647 h 343"/>
              <a:gd name="T6" fmla="*/ 2147483647 w 102"/>
              <a:gd name="T7" fmla="*/ 2147483647 h 343"/>
              <a:gd name="T8" fmla="*/ 2147483647 w 102"/>
              <a:gd name="T9" fmla="*/ 2147483647 h 343"/>
              <a:gd name="T10" fmla="*/ 2147483647 w 102"/>
              <a:gd name="T11" fmla="*/ 2147483647 h 343"/>
              <a:gd name="T12" fmla="*/ 2147483647 w 102"/>
              <a:gd name="T13" fmla="*/ 2147483647 h 343"/>
              <a:gd name="T14" fmla="*/ 2147483647 w 102"/>
              <a:gd name="T15" fmla="*/ 2147483647 h 343"/>
              <a:gd name="T16" fmla="*/ 2147483647 w 102"/>
              <a:gd name="T17" fmla="*/ 2147483647 h 343"/>
              <a:gd name="T18" fmla="*/ 2147483647 w 102"/>
              <a:gd name="T19" fmla="*/ 2147483647 h 343"/>
              <a:gd name="T20" fmla="*/ 2147483647 w 102"/>
              <a:gd name="T21" fmla="*/ 2147483647 h 343"/>
              <a:gd name="T22" fmla="*/ 2147483647 w 102"/>
              <a:gd name="T23" fmla="*/ 2147483647 h 343"/>
              <a:gd name="T24" fmla="*/ 2147483647 w 102"/>
              <a:gd name="T25" fmla="*/ 2147483647 h 343"/>
              <a:gd name="T26" fmla="*/ 2147483647 w 102"/>
              <a:gd name="T27" fmla="*/ 2147483647 h 343"/>
              <a:gd name="T28" fmla="*/ 2147483647 w 102"/>
              <a:gd name="T29" fmla="*/ 2147483647 h 343"/>
              <a:gd name="T30" fmla="*/ 2147483647 w 102"/>
              <a:gd name="T31" fmla="*/ 2147483647 h 343"/>
              <a:gd name="T32" fmla="*/ 2147483647 w 102"/>
              <a:gd name="T33" fmla="*/ 2147483647 h 343"/>
              <a:gd name="T34" fmla="*/ 2147483647 w 102"/>
              <a:gd name="T35" fmla="*/ 2147483647 h 343"/>
              <a:gd name="T36" fmla="*/ 2147483647 w 102"/>
              <a:gd name="T37" fmla="*/ 2147483647 h 343"/>
              <a:gd name="T38" fmla="*/ 2147483647 w 102"/>
              <a:gd name="T39" fmla="*/ 2147483647 h 343"/>
              <a:gd name="T40" fmla="*/ 2147483647 w 102"/>
              <a:gd name="T41" fmla="*/ 2147483647 h 343"/>
              <a:gd name="T42" fmla="*/ 2147483647 w 102"/>
              <a:gd name="T43" fmla="*/ 2147483647 h 343"/>
              <a:gd name="T44" fmla="*/ 2147483647 w 102"/>
              <a:gd name="T45" fmla="*/ 2147483647 h 343"/>
              <a:gd name="T46" fmla="*/ 2147483647 w 102"/>
              <a:gd name="T47" fmla="*/ 2147483647 h 343"/>
              <a:gd name="T48" fmla="*/ 2147483647 w 102"/>
              <a:gd name="T49" fmla="*/ 2147483647 h 343"/>
              <a:gd name="T50" fmla="*/ 2147483647 w 102"/>
              <a:gd name="T51" fmla="*/ 2147483647 h 343"/>
              <a:gd name="T52" fmla="*/ 2147483647 w 102"/>
              <a:gd name="T53" fmla="*/ 2147483647 h 343"/>
              <a:gd name="T54" fmla="*/ 2147483647 w 102"/>
              <a:gd name="T55" fmla="*/ 2147483647 h 343"/>
              <a:gd name="T56" fmla="*/ 2147483647 w 102"/>
              <a:gd name="T57" fmla="*/ 2147483647 h 343"/>
              <a:gd name="T58" fmla="*/ 2147483647 w 102"/>
              <a:gd name="T59" fmla="*/ 2147483647 h 343"/>
              <a:gd name="T60" fmla="*/ 2147483647 w 102"/>
              <a:gd name="T61" fmla="*/ 2147483647 h 343"/>
              <a:gd name="T62" fmla="*/ 2147483647 w 102"/>
              <a:gd name="T63" fmla="*/ 2147483647 h 343"/>
              <a:gd name="T64" fmla="*/ 2147483647 w 102"/>
              <a:gd name="T65" fmla="*/ 2147483647 h 343"/>
              <a:gd name="T66" fmla="*/ 2147483647 w 102"/>
              <a:gd name="T67" fmla="*/ 2147483647 h 343"/>
              <a:gd name="T68" fmla="*/ 2147483647 w 102"/>
              <a:gd name="T69" fmla="*/ 2147483647 h 343"/>
              <a:gd name="T70" fmla="*/ 2147483647 w 102"/>
              <a:gd name="T71" fmla="*/ 2147483647 h 343"/>
              <a:gd name="T72" fmla="*/ 2147483647 w 102"/>
              <a:gd name="T73" fmla="*/ 2147483647 h 343"/>
              <a:gd name="T74" fmla="*/ 2147483647 w 102"/>
              <a:gd name="T75" fmla="*/ 2147483647 h 343"/>
              <a:gd name="T76" fmla="*/ 2147483647 w 102"/>
              <a:gd name="T77" fmla="*/ 2147483647 h 343"/>
              <a:gd name="T78" fmla="*/ 2147483647 w 102"/>
              <a:gd name="T79" fmla="*/ 2147483647 h 343"/>
              <a:gd name="T80" fmla="*/ 2147483647 w 102"/>
              <a:gd name="T81" fmla="*/ 2147483647 h 343"/>
              <a:gd name="T82" fmla="*/ 2147483647 w 102"/>
              <a:gd name="T83" fmla="*/ 2147483647 h 343"/>
              <a:gd name="T84" fmla="*/ 2147483647 w 102"/>
              <a:gd name="T85" fmla="*/ 2147483647 h 343"/>
              <a:gd name="T86" fmla="*/ 2147483647 w 102"/>
              <a:gd name="T87" fmla="*/ 2147483647 h 343"/>
              <a:gd name="T88" fmla="*/ 2147483647 w 102"/>
              <a:gd name="T89" fmla="*/ 2147483647 h 343"/>
              <a:gd name="T90" fmla="*/ 2147483647 w 102"/>
              <a:gd name="T91" fmla="*/ 2147483647 h 343"/>
              <a:gd name="T92" fmla="*/ 2147483647 w 102"/>
              <a:gd name="T93" fmla="*/ 2147483647 h 343"/>
              <a:gd name="T94" fmla="*/ 2147483647 w 102"/>
              <a:gd name="T95" fmla="*/ 2147483647 h 343"/>
              <a:gd name="T96" fmla="*/ 2147483647 w 102"/>
              <a:gd name="T97" fmla="*/ 2147483647 h 343"/>
              <a:gd name="T98" fmla="*/ 2147483647 w 102"/>
              <a:gd name="T99" fmla="*/ 2147483647 h 343"/>
              <a:gd name="T100" fmla="*/ 2147483647 w 102"/>
              <a:gd name="T101" fmla="*/ 2147483647 h 343"/>
              <a:gd name="T102" fmla="*/ 2147483647 w 102"/>
              <a:gd name="T103" fmla="*/ 2147483647 h 343"/>
              <a:gd name="T104" fmla="*/ 2147483647 w 102"/>
              <a:gd name="T105" fmla="*/ 2147483647 h 343"/>
              <a:gd name="T106" fmla="*/ 2147483647 w 102"/>
              <a:gd name="T107" fmla="*/ 2147483647 h 343"/>
              <a:gd name="T108" fmla="*/ 2147483647 w 102"/>
              <a:gd name="T109" fmla="*/ 2147483647 h 343"/>
              <a:gd name="T110" fmla="*/ 2147483647 w 102"/>
              <a:gd name="T111" fmla="*/ 2147483647 h 343"/>
              <a:gd name="T112" fmla="*/ 2147483647 w 102"/>
              <a:gd name="T113" fmla="*/ 2147483647 h 34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02"/>
              <a:gd name="T172" fmla="*/ 0 h 343"/>
              <a:gd name="T173" fmla="*/ 102 w 102"/>
              <a:gd name="T174" fmla="*/ 343 h 34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02" h="343">
                <a:moveTo>
                  <a:pt x="0" y="343"/>
                </a:moveTo>
                <a:lnTo>
                  <a:pt x="3" y="339"/>
                </a:lnTo>
                <a:lnTo>
                  <a:pt x="4" y="336"/>
                </a:lnTo>
                <a:lnTo>
                  <a:pt x="5" y="333"/>
                </a:lnTo>
                <a:lnTo>
                  <a:pt x="8" y="329"/>
                </a:lnTo>
                <a:lnTo>
                  <a:pt x="10" y="326"/>
                </a:lnTo>
                <a:lnTo>
                  <a:pt x="11" y="325"/>
                </a:lnTo>
                <a:lnTo>
                  <a:pt x="13" y="322"/>
                </a:lnTo>
                <a:lnTo>
                  <a:pt x="14" y="319"/>
                </a:lnTo>
                <a:lnTo>
                  <a:pt x="15" y="318"/>
                </a:lnTo>
                <a:lnTo>
                  <a:pt x="17" y="315"/>
                </a:lnTo>
                <a:lnTo>
                  <a:pt x="17" y="313"/>
                </a:lnTo>
                <a:lnTo>
                  <a:pt x="18" y="310"/>
                </a:lnTo>
                <a:lnTo>
                  <a:pt x="20" y="309"/>
                </a:lnTo>
                <a:lnTo>
                  <a:pt x="20" y="307"/>
                </a:lnTo>
                <a:lnTo>
                  <a:pt x="21" y="306"/>
                </a:lnTo>
                <a:lnTo>
                  <a:pt x="21" y="305"/>
                </a:lnTo>
                <a:lnTo>
                  <a:pt x="23" y="303"/>
                </a:lnTo>
                <a:lnTo>
                  <a:pt x="23" y="302"/>
                </a:lnTo>
                <a:lnTo>
                  <a:pt x="24" y="300"/>
                </a:lnTo>
                <a:lnTo>
                  <a:pt x="24" y="299"/>
                </a:lnTo>
                <a:lnTo>
                  <a:pt x="26" y="297"/>
                </a:lnTo>
                <a:lnTo>
                  <a:pt x="26" y="296"/>
                </a:lnTo>
                <a:lnTo>
                  <a:pt x="27" y="295"/>
                </a:lnTo>
                <a:lnTo>
                  <a:pt x="27" y="293"/>
                </a:lnTo>
                <a:lnTo>
                  <a:pt x="27" y="292"/>
                </a:lnTo>
                <a:lnTo>
                  <a:pt x="28" y="290"/>
                </a:lnTo>
                <a:lnTo>
                  <a:pt x="28" y="289"/>
                </a:lnTo>
                <a:lnTo>
                  <a:pt x="30" y="287"/>
                </a:lnTo>
                <a:lnTo>
                  <a:pt x="30" y="286"/>
                </a:lnTo>
                <a:lnTo>
                  <a:pt x="31" y="284"/>
                </a:lnTo>
                <a:lnTo>
                  <a:pt x="31" y="283"/>
                </a:lnTo>
                <a:lnTo>
                  <a:pt x="33" y="280"/>
                </a:lnTo>
                <a:lnTo>
                  <a:pt x="33" y="279"/>
                </a:lnTo>
                <a:lnTo>
                  <a:pt x="34" y="277"/>
                </a:lnTo>
                <a:lnTo>
                  <a:pt x="34" y="274"/>
                </a:lnTo>
                <a:lnTo>
                  <a:pt x="36" y="273"/>
                </a:lnTo>
                <a:lnTo>
                  <a:pt x="36" y="272"/>
                </a:lnTo>
                <a:lnTo>
                  <a:pt x="37" y="270"/>
                </a:lnTo>
                <a:lnTo>
                  <a:pt x="37" y="269"/>
                </a:lnTo>
                <a:lnTo>
                  <a:pt x="38" y="267"/>
                </a:lnTo>
                <a:lnTo>
                  <a:pt x="38" y="266"/>
                </a:lnTo>
                <a:lnTo>
                  <a:pt x="40" y="264"/>
                </a:lnTo>
                <a:lnTo>
                  <a:pt x="40" y="263"/>
                </a:lnTo>
                <a:lnTo>
                  <a:pt x="40" y="261"/>
                </a:lnTo>
                <a:lnTo>
                  <a:pt x="41" y="260"/>
                </a:lnTo>
                <a:lnTo>
                  <a:pt x="41" y="259"/>
                </a:lnTo>
                <a:lnTo>
                  <a:pt x="43" y="257"/>
                </a:lnTo>
                <a:lnTo>
                  <a:pt x="43" y="256"/>
                </a:lnTo>
                <a:lnTo>
                  <a:pt x="43" y="254"/>
                </a:lnTo>
                <a:lnTo>
                  <a:pt x="44" y="253"/>
                </a:lnTo>
                <a:lnTo>
                  <a:pt x="44" y="251"/>
                </a:lnTo>
                <a:lnTo>
                  <a:pt x="46" y="250"/>
                </a:lnTo>
                <a:lnTo>
                  <a:pt x="46" y="249"/>
                </a:lnTo>
                <a:lnTo>
                  <a:pt x="46" y="247"/>
                </a:lnTo>
                <a:lnTo>
                  <a:pt x="47" y="246"/>
                </a:lnTo>
                <a:lnTo>
                  <a:pt x="47" y="243"/>
                </a:lnTo>
                <a:lnTo>
                  <a:pt x="49" y="241"/>
                </a:lnTo>
                <a:lnTo>
                  <a:pt x="49" y="240"/>
                </a:lnTo>
                <a:lnTo>
                  <a:pt x="50" y="237"/>
                </a:lnTo>
                <a:lnTo>
                  <a:pt x="50" y="236"/>
                </a:lnTo>
                <a:lnTo>
                  <a:pt x="51" y="233"/>
                </a:lnTo>
                <a:lnTo>
                  <a:pt x="53" y="231"/>
                </a:lnTo>
                <a:lnTo>
                  <a:pt x="53" y="228"/>
                </a:lnTo>
                <a:lnTo>
                  <a:pt x="54" y="227"/>
                </a:lnTo>
                <a:lnTo>
                  <a:pt x="54" y="224"/>
                </a:lnTo>
                <a:lnTo>
                  <a:pt x="56" y="223"/>
                </a:lnTo>
                <a:lnTo>
                  <a:pt x="56" y="221"/>
                </a:lnTo>
                <a:lnTo>
                  <a:pt x="57" y="220"/>
                </a:lnTo>
                <a:lnTo>
                  <a:pt x="57" y="217"/>
                </a:lnTo>
                <a:lnTo>
                  <a:pt x="57" y="215"/>
                </a:lnTo>
                <a:lnTo>
                  <a:pt x="59" y="214"/>
                </a:lnTo>
                <a:lnTo>
                  <a:pt x="59" y="213"/>
                </a:lnTo>
                <a:lnTo>
                  <a:pt x="60" y="213"/>
                </a:lnTo>
                <a:lnTo>
                  <a:pt x="60" y="211"/>
                </a:lnTo>
                <a:lnTo>
                  <a:pt x="60" y="210"/>
                </a:lnTo>
                <a:lnTo>
                  <a:pt x="60" y="208"/>
                </a:lnTo>
                <a:lnTo>
                  <a:pt x="61" y="207"/>
                </a:lnTo>
                <a:lnTo>
                  <a:pt x="61" y="205"/>
                </a:lnTo>
                <a:lnTo>
                  <a:pt x="61" y="204"/>
                </a:lnTo>
                <a:lnTo>
                  <a:pt x="63" y="203"/>
                </a:lnTo>
                <a:lnTo>
                  <a:pt x="63" y="201"/>
                </a:lnTo>
                <a:lnTo>
                  <a:pt x="64" y="200"/>
                </a:lnTo>
                <a:lnTo>
                  <a:pt x="64" y="198"/>
                </a:lnTo>
                <a:lnTo>
                  <a:pt x="64" y="197"/>
                </a:lnTo>
                <a:lnTo>
                  <a:pt x="64" y="195"/>
                </a:lnTo>
                <a:lnTo>
                  <a:pt x="66" y="192"/>
                </a:lnTo>
                <a:lnTo>
                  <a:pt x="66" y="191"/>
                </a:lnTo>
                <a:lnTo>
                  <a:pt x="67" y="190"/>
                </a:lnTo>
                <a:lnTo>
                  <a:pt x="67" y="188"/>
                </a:lnTo>
                <a:lnTo>
                  <a:pt x="69" y="185"/>
                </a:lnTo>
                <a:lnTo>
                  <a:pt x="69" y="182"/>
                </a:lnTo>
                <a:lnTo>
                  <a:pt x="69" y="181"/>
                </a:lnTo>
                <a:lnTo>
                  <a:pt x="70" y="178"/>
                </a:lnTo>
                <a:lnTo>
                  <a:pt x="70" y="177"/>
                </a:lnTo>
                <a:lnTo>
                  <a:pt x="72" y="174"/>
                </a:lnTo>
                <a:lnTo>
                  <a:pt x="72" y="172"/>
                </a:lnTo>
                <a:lnTo>
                  <a:pt x="73" y="171"/>
                </a:lnTo>
                <a:lnTo>
                  <a:pt x="73" y="168"/>
                </a:lnTo>
                <a:lnTo>
                  <a:pt x="73" y="167"/>
                </a:lnTo>
                <a:lnTo>
                  <a:pt x="74" y="165"/>
                </a:lnTo>
                <a:lnTo>
                  <a:pt x="74" y="164"/>
                </a:lnTo>
                <a:lnTo>
                  <a:pt x="74" y="162"/>
                </a:lnTo>
                <a:lnTo>
                  <a:pt x="76" y="161"/>
                </a:lnTo>
                <a:lnTo>
                  <a:pt x="76" y="159"/>
                </a:lnTo>
                <a:lnTo>
                  <a:pt x="76" y="158"/>
                </a:lnTo>
                <a:lnTo>
                  <a:pt x="77" y="158"/>
                </a:lnTo>
                <a:lnTo>
                  <a:pt x="77" y="157"/>
                </a:lnTo>
                <a:lnTo>
                  <a:pt x="77" y="155"/>
                </a:lnTo>
                <a:lnTo>
                  <a:pt x="77" y="154"/>
                </a:lnTo>
                <a:lnTo>
                  <a:pt x="79" y="152"/>
                </a:lnTo>
                <a:lnTo>
                  <a:pt x="79" y="151"/>
                </a:lnTo>
                <a:lnTo>
                  <a:pt x="79" y="149"/>
                </a:lnTo>
                <a:lnTo>
                  <a:pt x="79" y="148"/>
                </a:lnTo>
                <a:lnTo>
                  <a:pt x="80" y="147"/>
                </a:lnTo>
                <a:lnTo>
                  <a:pt x="80" y="145"/>
                </a:lnTo>
                <a:lnTo>
                  <a:pt x="80" y="144"/>
                </a:lnTo>
                <a:lnTo>
                  <a:pt x="82" y="142"/>
                </a:lnTo>
                <a:lnTo>
                  <a:pt x="82" y="141"/>
                </a:lnTo>
                <a:lnTo>
                  <a:pt x="82" y="139"/>
                </a:lnTo>
                <a:lnTo>
                  <a:pt x="83" y="138"/>
                </a:lnTo>
                <a:lnTo>
                  <a:pt x="83" y="135"/>
                </a:lnTo>
                <a:lnTo>
                  <a:pt x="84" y="134"/>
                </a:lnTo>
                <a:lnTo>
                  <a:pt x="84" y="131"/>
                </a:lnTo>
                <a:lnTo>
                  <a:pt x="86" y="129"/>
                </a:lnTo>
                <a:lnTo>
                  <a:pt x="86" y="126"/>
                </a:lnTo>
                <a:lnTo>
                  <a:pt x="87" y="124"/>
                </a:lnTo>
                <a:lnTo>
                  <a:pt x="87" y="122"/>
                </a:lnTo>
                <a:lnTo>
                  <a:pt x="89" y="121"/>
                </a:lnTo>
                <a:lnTo>
                  <a:pt x="89" y="118"/>
                </a:lnTo>
                <a:lnTo>
                  <a:pt x="89" y="116"/>
                </a:lnTo>
                <a:lnTo>
                  <a:pt x="90" y="115"/>
                </a:lnTo>
                <a:lnTo>
                  <a:pt x="90" y="113"/>
                </a:lnTo>
                <a:lnTo>
                  <a:pt x="90" y="112"/>
                </a:lnTo>
                <a:lnTo>
                  <a:pt x="92" y="111"/>
                </a:lnTo>
                <a:lnTo>
                  <a:pt x="92" y="109"/>
                </a:lnTo>
                <a:lnTo>
                  <a:pt x="92" y="108"/>
                </a:lnTo>
                <a:lnTo>
                  <a:pt x="92" y="106"/>
                </a:lnTo>
                <a:lnTo>
                  <a:pt x="93" y="105"/>
                </a:lnTo>
                <a:lnTo>
                  <a:pt x="93" y="103"/>
                </a:lnTo>
                <a:lnTo>
                  <a:pt x="93" y="102"/>
                </a:lnTo>
                <a:lnTo>
                  <a:pt x="93" y="101"/>
                </a:lnTo>
                <a:lnTo>
                  <a:pt x="93" y="99"/>
                </a:lnTo>
                <a:lnTo>
                  <a:pt x="93" y="98"/>
                </a:lnTo>
                <a:lnTo>
                  <a:pt x="95" y="96"/>
                </a:lnTo>
                <a:lnTo>
                  <a:pt x="95" y="95"/>
                </a:lnTo>
                <a:lnTo>
                  <a:pt x="95" y="93"/>
                </a:lnTo>
                <a:lnTo>
                  <a:pt x="95" y="92"/>
                </a:lnTo>
                <a:lnTo>
                  <a:pt x="95" y="90"/>
                </a:lnTo>
                <a:lnTo>
                  <a:pt x="95" y="89"/>
                </a:lnTo>
                <a:lnTo>
                  <a:pt x="95" y="88"/>
                </a:lnTo>
                <a:lnTo>
                  <a:pt x="95" y="86"/>
                </a:lnTo>
                <a:lnTo>
                  <a:pt x="95" y="85"/>
                </a:lnTo>
                <a:lnTo>
                  <a:pt x="96" y="82"/>
                </a:lnTo>
                <a:lnTo>
                  <a:pt x="96" y="80"/>
                </a:lnTo>
                <a:lnTo>
                  <a:pt x="96" y="78"/>
                </a:lnTo>
                <a:lnTo>
                  <a:pt x="96" y="76"/>
                </a:lnTo>
                <a:lnTo>
                  <a:pt x="96" y="75"/>
                </a:lnTo>
                <a:lnTo>
                  <a:pt x="96" y="73"/>
                </a:lnTo>
                <a:lnTo>
                  <a:pt x="96" y="72"/>
                </a:lnTo>
                <a:lnTo>
                  <a:pt x="96" y="70"/>
                </a:lnTo>
                <a:lnTo>
                  <a:pt x="96" y="69"/>
                </a:lnTo>
                <a:lnTo>
                  <a:pt x="96" y="67"/>
                </a:lnTo>
                <a:lnTo>
                  <a:pt x="96" y="66"/>
                </a:lnTo>
                <a:lnTo>
                  <a:pt x="97" y="65"/>
                </a:lnTo>
                <a:lnTo>
                  <a:pt x="97" y="63"/>
                </a:lnTo>
                <a:lnTo>
                  <a:pt x="97" y="62"/>
                </a:lnTo>
                <a:lnTo>
                  <a:pt x="97" y="60"/>
                </a:lnTo>
                <a:lnTo>
                  <a:pt x="97" y="59"/>
                </a:lnTo>
                <a:lnTo>
                  <a:pt x="97" y="57"/>
                </a:lnTo>
                <a:lnTo>
                  <a:pt x="97" y="56"/>
                </a:lnTo>
                <a:lnTo>
                  <a:pt x="97" y="55"/>
                </a:lnTo>
                <a:lnTo>
                  <a:pt x="99" y="53"/>
                </a:lnTo>
                <a:lnTo>
                  <a:pt x="99" y="52"/>
                </a:lnTo>
                <a:lnTo>
                  <a:pt x="99" y="50"/>
                </a:lnTo>
                <a:lnTo>
                  <a:pt x="99" y="49"/>
                </a:lnTo>
                <a:lnTo>
                  <a:pt x="99" y="47"/>
                </a:lnTo>
                <a:lnTo>
                  <a:pt x="99" y="46"/>
                </a:lnTo>
                <a:lnTo>
                  <a:pt x="100" y="46"/>
                </a:lnTo>
                <a:lnTo>
                  <a:pt x="100" y="44"/>
                </a:lnTo>
                <a:lnTo>
                  <a:pt x="100" y="43"/>
                </a:lnTo>
                <a:lnTo>
                  <a:pt x="100" y="42"/>
                </a:lnTo>
                <a:lnTo>
                  <a:pt x="100" y="40"/>
                </a:lnTo>
                <a:lnTo>
                  <a:pt x="100" y="39"/>
                </a:lnTo>
                <a:lnTo>
                  <a:pt x="102" y="37"/>
                </a:lnTo>
                <a:lnTo>
                  <a:pt x="102" y="36"/>
                </a:lnTo>
                <a:lnTo>
                  <a:pt x="102" y="34"/>
                </a:lnTo>
                <a:lnTo>
                  <a:pt x="102" y="33"/>
                </a:lnTo>
                <a:lnTo>
                  <a:pt x="102" y="32"/>
                </a:lnTo>
                <a:lnTo>
                  <a:pt x="102" y="30"/>
                </a:lnTo>
                <a:lnTo>
                  <a:pt x="102" y="29"/>
                </a:lnTo>
                <a:lnTo>
                  <a:pt x="102" y="27"/>
                </a:lnTo>
                <a:lnTo>
                  <a:pt x="102" y="26"/>
                </a:lnTo>
                <a:lnTo>
                  <a:pt x="102" y="24"/>
                </a:lnTo>
                <a:lnTo>
                  <a:pt x="102" y="23"/>
                </a:lnTo>
                <a:lnTo>
                  <a:pt x="102" y="21"/>
                </a:lnTo>
                <a:lnTo>
                  <a:pt x="102" y="20"/>
                </a:lnTo>
                <a:lnTo>
                  <a:pt x="102" y="19"/>
                </a:lnTo>
                <a:lnTo>
                  <a:pt x="102" y="17"/>
                </a:lnTo>
                <a:lnTo>
                  <a:pt x="102" y="14"/>
                </a:lnTo>
                <a:lnTo>
                  <a:pt x="102" y="13"/>
                </a:lnTo>
                <a:lnTo>
                  <a:pt x="102" y="10"/>
                </a:lnTo>
                <a:lnTo>
                  <a:pt x="102" y="9"/>
                </a:lnTo>
                <a:lnTo>
                  <a:pt x="102" y="6"/>
                </a:lnTo>
                <a:lnTo>
                  <a:pt x="100" y="3"/>
                </a:lnTo>
                <a:lnTo>
                  <a:pt x="10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7" name="Line 186"/>
          <p:cNvSpPr>
            <a:spLocks noChangeShapeType="1"/>
          </p:cNvSpPr>
          <p:nvPr/>
        </p:nvSpPr>
        <p:spPr bwMode="auto">
          <a:xfrm>
            <a:off x="2992438" y="6156325"/>
            <a:ext cx="7064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8" name="Line 187"/>
          <p:cNvSpPr>
            <a:spLocks noChangeShapeType="1"/>
          </p:cNvSpPr>
          <p:nvPr/>
        </p:nvSpPr>
        <p:spPr bwMode="auto">
          <a:xfrm>
            <a:off x="3311525" y="5881688"/>
            <a:ext cx="3873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9" name="Freeform 188"/>
          <p:cNvSpPr>
            <a:spLocks/>
          </p:cNvSpPr>
          <p:nvPr/>
        </p:nvSpPr>
        <p:spPr bwMode="auto">
          <a:xfrm>
            <a:off x="4292600" y="5221288"/>
            <a:ext cx="1368425" cy="250825"/>
          </a:xfrm>
          <a:custGeom>
            <a:avLst/>
            <a:gdLst>
              <a:gd name="T0" fmla="*/ 0 w 1725"/>
              <a:gd name="T1" fmla="*/ 0 h 317"/>
              <a:gd name="T2" fmla="*/ 2147483647 w 1725"/>
              <a:gd name="T3" fmla="*/ 0 h 317"/>
              <a:gd name="T4" fmla="*/ 2147483647 w 1725"/>
              <a:gd name="T5" fmla="*/ 2147483647 h 317"/>
              <a:gd name="T6" fmla="*/ 2147483647 w 1725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1725"/>
              <a:gd name="T13" fmla="*/ 0 h 317"/>
              <a:gd name="T14" fmla="*/ 1725 w 1725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5" h="317">
                <a:moveTo>
                  <a:pt x="0" y="0"/>
                </a:moveTo>
                <a:lnTo>
                  <a:pt x="661" y="0"/>
                </a:lnTo>
                <a:lnTo>
                  <a:pt x="661" y="317"/>
                </a:lnTo>
                <a:lnTo>
                  <a:pt x="1725" y="31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0" name="Freeform 189"/>
          <p:cNvSpPr>
            <a:spLocks/>
          </p:cNvSpPr>
          <p:nvPr/>
        </p:nvSpPr>
        <p:spPr bwMode="auto">
          <a:xfrm>
            <a:off x="4314825" y="5791200"/>
            <a:ext cx="1346200" cy="228600"/>
          </a:xfrm>
          <a:custGeom>
            <a:avLst/>
            <a:gdLst>
              <a:gd name="T0" fmla="*/ 0 w 1697"/>
              <a:gd name="T1" fmla="*/ 2147483647 h 287"/>
              <a:gd name="T2" fmla="*/ 2147483647 w 1697"/>
              <a:gd name="T3" fmla="*/ 2147483647 h 287"/>
              <a:gd name="T4" fmla="*/ 2147483647 w 1697"/>
              <a:gd name="T5" fmla="*/ 0 h 287"/>
              <a:gd name="T6" fmla="*/ 2147483647 w 1697"/>
              <a:gd name="T7" fmla="*/ 0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1697"/>
              <a:gd name="T13" fmla="*/ 0 h 287"/>
              <a:gd name="T14" fmla="*/ 1697 w 1697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97" h="287">
                <a:moveTo>
                  <a:pt x="0" y="287"/>
                </a:moveTo>
                <a:lnTo>
                  <a:pt x="633" y="287"/>
                </a:lnTo>
                <a:lnTo>
                  <a:pt x="633" y="0"/>
                </a:lnTo>
                <a:lnTo>
                  <a:pt x="1697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1" name="Line 190"/>
          <p:cNvSpPr>
            <a:spLocks noChangeShapeType="1"/>
          </p:cNvSpPr>
          <p:nvPr/>
        </p:nvSpPr>
        <p:spPr bwMode="auto">
          <a:xfrm>
            <a:off x="3311525" y="5357813"/>
            <a:ext cx="1588" cy="523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2" name="Line 191"/>
          <p:cNvSpPr>
            <a:spLocks noChangeShapeType="1"/>
          </p:cNvSpPr>
          <p:nvPr/>
        </p:nvSpPr>
        <p:spPr bwMode="auto">
          <a:xfrm>
            <a:off x="2992438" y="5083175"/>
            <a:ext cx="1587" cy="1073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3" name="Freeform 192"/>
          <p:cNvSpPr>
            <a:spLocks/>
          </p:cNvSpPr>
          <p:nvPr/>
        </p:nvSpPr>
        <p:spPr bwMode="auto">
          <a:xfrm>
            <a:off x="2968625" y="5060950"/>
            <a:ext cx="46038" cy="46038"/>
          </a:xfrm>
          <a:custGeom>
            <a:avLst/>
            <a:gdLst>
              <a:gd name="T0" fmla="*/ 2147483647 w 58"/>
              <a:gd name="T1" fmla="*/ 0 h 58"/>
              <a:gd name="T2" fmla="*/ 2147483647 w 58"/>
              <a:gd name="T3" fmla="*/ 2147483647 h 58"/>
              <a:gd name="T4" fmla="*/ 2147483647 w 58"/>
              <a:gd name="T5" fmla="*/ 2147483647 h 58"/>
              <a:gd name="T6" fmla="*/ 2147483647 w 58"/>
              <a:gd name="T7" fmla="*/ 2147483647 h 58"/>
              <a:gd name="T8" fmla="*/ 2147483647 w 58"/>
              <a:gd name="T9" fmla="*/ 2147483647 h 58"/>
              <a:gd name="T10" fmla="*/ 2147483647 w 58"/>
              <a:gd name="T11" fmla="*/ 2147483647 h 58"/>
              <a:gd name="T12" fmla="*/ 2147483647 w 58"/>
              <a:gd name="T13" fmla="*/ 2147483647 h 58"/>
              <a:gd name="T14" fmla="*/ 2147483647 w 58"/>
              <a:gd name="T15" fmla="*/ 2147483647 h 58"/>
              <a:gd name="T16" fmla="*/ 2147483647 w 58"/>
              <a:gd name="T17" fmla="*/ 2147483647 h 58"/>
              <a:gd name="T18" fmla="*/ 2147483647 w 58"/>
              <a:gd name="T19" fmla="*/ 2147483647 h 58"/>
              <a:gd name="T20" fmla="*/ 0 w 58"/>
              <a:gd name="T21" fmla="*/ 2147483647 h 58"/>
              <a:gd name="T22" fmla="*/ 0 w 58"/>
              <a:gd name="T23" fmla="*/ 2147483647 h 58"/>
              <a:gd name="T24" fmla="*/ 2147483647 w 58"/>
              <a:gd name="T25" fmla="*/ 2147483647 h 58"/>
              <a:gd name="T26" fmla="*/ 2147483647 w 58"/>
              <a:gd name="T27" fmla="*/ 2147483647 h 58"/>
              <a:gd name="T28" fmla="*/ 2147483647 w 58"/>
              <a:gd name="T29" fmla="*/ 2147483647 h 58"/>
              <a:gd name="T30" fmla="*/ 2147483647 w 58"/>
              <a:gd name="T31" fmla="*/ 2147483647 h 58"/>
              <a:gd name="T32" fmla="*/ 2147483647 w 58"/>
              <a:gd name="T33" fmla="*/ 2147483647 h 58"/>
              <a:gd name="T34" fmla="*/ 2147483647 w 58"/>
              <a:gd name="T35" fmla="*/ 2147483647 h 58"/>
              <a:gd name="T36" fmla="*/ 2147483647 w 58"/>
              <a:gd name="T37" fmla="*/ 2147483647 h 58"/>
              <a:gd name="T38" fmla="*/ 2147483647 w 58"/>
              <a:gd name="T39" fmla="*/ 2147483647 h 58"/>
              <a:gd name="T40" fmla="*/ 2147483647 w 58"/>
              <a:gd name="T41" fmla="*/ 2147483647 h 58"/>
              <a:gd name="T42" fmla="*/ 2147483647 w 58"/>
              <a:gd name="T43" fmla="*/ 2147483647 h 58"/>
              <a:gd name="T44" fmla="*/ 2147483647 w 58"/>
              <a:gd name="T45" fmla="*/ 2147483647 h 58"/>
              <a:gd name="T46" fmla="*/ 2147483647 w 58"/>
              <a:gd name="T47" fmla="*/ 2147483647 h 58"/>
              <a:gd name="T48" fmla="*/ 2147483647 w 58"/>
              <a:gd name="T49" fmla="*/ 2147483647 h 58"/>
              <a:gd name="T50" fmla="*/ 2147483647 w 58"/>
              <a:gd name="T51" fmla="*/ 2147483647 h 58"/>
              <a:gd name="T52" fmla="*/ 2147483647 w 58"/>
              <a:gd name="T53" fmla="*/ 2147483647 h 58"/>
              <a:gd name="T54" fmla="*/ 2147483647 w 58"/>
              <a:gd name="T55" fmla="*/ 2147483647 h 58"/>
              <a:gd name="T56" fmla="*/ 2147483647 w 58"/>
              <a:gd name="T57" fmla="*/ 2147483647 h 58"/>
              <a:gd name="T58" fmla="*/ 2147483647 w 58"/>
              <a:gd name="T59" fmla="*/ 2147483647 h 58"/>
              <a:gd name="T60" fmla="*/ 2147483647 w 58"/>
              <a:gd name="T61" fmla="*/ 2147483647 h 58"/>
              <a:gd name="T62" fmla="*/ 2147483647 w 58"/>
              <a:gd name="T63" fmla="*/ 2147483647 h 58"/>
              <a:gd name="T64" fmla="*/ 2147483647 w 58"/>
              <a:gd name="T65" fmla="*/ 2147483647 h 58"/>
              <a:gd name="T66" fmla="*/ 2147483647 w 58"/>
              <a:gd name="T67" fmla="*/ 2147483647 h 58"/>
              <a:gd name="T68" fmla="*/ 2147483647 w 58"/>
              <a:gd name="T69" fmla="*/ 2147483647 h 58"/>
              <a:gd name="T70" fmla="*/ 2147483647 w 58"/>
              <a:gd name="T71" fmla="*/ 2147483647 h 58"/>
              <a:gd name="T72" fmla="*/ 2147483647 w 58"/>
              <a:gd name="T73" fmla="*/ 2147483647 h 58"/>
              <a:gd name="T74" fmla="*/ 2147483647 w 58"/>
              <a:gd name="T75" fmla="*/ 2147483647 h 58"/>
              <a:gd name="T76" fmla="*/ 2147483647 w 58"/>
              <a:gd name="T77" fmla="*/ 2147483647 h 58"/>
              <a:gd name="T78" fmla="*/ 2147483647 w 58"/>
              <a:gd name="T79" fmla="*/ 2147483647 h 58"/>
              <a:gd name="T80" fmla="*/ 2147483647 w 58"/>
              <a:gd name="T81" fmla="*/ 2147483647 h 58"/>
              <a:gd name="T82" fmla="*/ 2147483647 w 58"/>
              <a:gd name="T83" fmla="*/ 2147483647 h 58"/>
              <a:gd name="T84" fmla="*/ 2147483647 w 58"/>
              <a:gd name="T85" fmla="*/ 2147483647 h 58"/>
              <a:gd name="T86" fmla="*/ 2147483647 w 58"/>
              <a:gd name="T87" fmla="*/ 0 h 58"/>
              <a:gd name="T88" fmla="*/ 2147483647 w 58"/>
              <a:gd name="T89" fmla="*/ 2147483647 h 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8"/>
              <a:gd name="T136" fmla="*/ 0 h 58"/>
              <a:gd name="T137" fmla="*/ 58 w 58"/>
              <a:gd name="T138" fmla="*/ 58 h 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8" h="58">
                <a:moveTo>
                  <a:pt x="29" y="29"/>
                </a:move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  <a:lnTo>
                  <a:pt x="25" y="0"/>
                </a:lnTo>
                <a:lnTo>
                  <a:pt x="23" y="2"/>
                </a:lnTo>
                <a:lnTo>
                  <a:pt x="22" y="2"/>
                </a:lnTo>
                <a:lnTo>
                  <a:pt x="20" y="2"/>
                </a:lnTo>
                <a:lnTo>
                  <a:pt x="19" y="2"/>
                </a:lnTo>
                <a:lnTo>
                  <a:pt x="19" y="3"/>
                </a:lnTo>
                <a:lnTo>
                  <a:pt x="18" y="3"/>
                </a:lnTo>
                <a:lnTo>
                  <a:pt x="16" y="5"/>
                </a:lnTo>
                <a:lnTo>
                  <a:pt x="15" y="5"/>
                </a:lnTo>
                <a:lnTo>
                  <a:pt x="13" y="6"/>
                </a:lnTo>
                <a:lnTo>
                  <a:pt x="12" y="6"/>
                </a:lnTo>
                <a:lnTo>
                  <a:pt x="12" y="7"/>
                </a:lnTo>
                <a:lnTo>
                  <a:pt x="10" y="7"/>
                </a:lnTo>
                <a:lnTo>
                  <a:pt x="9" y="9"/>
                </a:lnTo>
                <a:lnTo>
                  <a:pt x="7" y="10"/>
                </a:lnTo>
                <a:lnTo>
                  <a:pt x="7" y="12"/>
                </a:lnTo>
                <a:lnTo>
                  <a:pt x="6" y="12"/>
                </a:lnTo>
                <a:lnTo>
                  <a:pt x="6" y="13"/>
                </a:lnTo>
                <a:lnTo>
                  <a:pt x="5" y="15"/>
                </a:lnTo>
                <a:lnTo>
                  <a:pt x="5" y="16"/>
                </a:lnTo>
                <a:lnTo>
                  <a:pt x="3" y="17"/>
                </a:lnTo>
                <a:lnTo>
                  <a:pt x="3" y="19"/>
                </a:lnTo>
                <a:lnTo>
                  <a:pt x="2" y="20"/>
                </a:lnTo>
                <a:lnTo>
                  <a:pt x="2" y="22"/>
                </a:lnTo>
                <a:lnTo>
                  <a:pt x="2" y="23"/>
                </a:lnTo>
                <a:lnTo>
                  <a:pt x="2" y="25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2" y="33"/>
                </a:lnTo>
                <a:lnTo>
                  <a:pt x="2" y="35"/>
                </a:lnTo>
                <a:lnTo>
                  <a:pt x="2" y="36"/>
                </a:lnTo>
                <a:lnTo>
                  <a:pt x="2" y="38"/>
                </a:lnTo>
                <a:lnTo>
                  <a:pt x="3" y="39"/>
                </a:lnTo>
                <a:lnTo>
                  <a:pt x="3" y="40"/>
                </a:lnTo>
                <a:lnTo>
                  <a:pt x="3" y="42"/>
                </a:lnTo>
                <a:lnTo>
                  <a:pt x="5" y="43"/>
                </a:lnTo>
                <a:lnTo>
                  <a:pt x="5" y="45"/>
                </a:lnTo>
                <a:lnTo>
                  <a:pt x="6" y="45"/>
                </a:lnTo>
                <a:lnTo>
                  <a:pt x="6" y="46"/>
                </a:lnTo>
                <a:lnTo>
                  <a:pt x="7" y="48"/>
                </a:lnTo>
                <a:lnTo>
                  <a:pt x="7" y="49"/>
                </a:lnTo>
                <a:lnTo>
                  <a:pt x="9" y="49"/>
                </a:lnTo>
                <a:lnTo>
                  <a:pt x="10" y="51"/>
                </a:lnTo>
                <a:lnTo>
                  <a:pt x="12" y="52"/>
                </a:lnTo>
                <a:lnTo>
                  <a:pt x="13" y="53"/>
                </a:lnTo>
                <a:lnTo>
                  <a:pt x="15" y="53"/>
                </a:lnTo>
                <a:lnTo>
                  <a:pt x="16" y="55"/>
                </a:lnTo>
                <a:lnTo>
                  <a:pt x="18" y="55"/>
                </a:lnTo>
                <a:lnTo>
                  <a:pt x="19" y="56"/>
                </a:lnTo>
                <a:lnTo>
                  <a:pt x="20" y="56"/>
                </a:lnTo>
                <a:lnTo>
                  <a:pt x="22" y="58"/>
                </a:lnTo>
                <a:lnTo>
                  <a:pt x="23" y="58"/>
                </a:lnTo>
                <a:lnTo>
                  <a:pt x="25" y="58"/>
                </a:lnTo>
                <a:lnTo>
                  <a:pt x="26" y="58"/>
                </a:lnTo>
                <a:lnTo>
                  <a:pt x="28" y="58"/>
                </a:lnTo>
                <a:lnTo>
                  <a:pt x="29" y="58"/>
                </a:lnTo>
                <a:lnTo>
                  <a:pt x="30" y="58"/>
                </a:lnTo>
                <a:lnTo>
                  <a:pt x="32" y="58"/>
                </a:lnTo>
                <a:lnTo>
                  <a:pt x="33" y="58"/>
                </a:lnTo>
                <a:lnTo>
                  <a:pt x="35" y="58"/>
                </a:lnTo>
                <a:lnTo>
                  <a:pt x="36" y="58"/>
                </a:lnTo>
                <a:lnTo>
                  <a:pt x="38" y="56"/>
                </a:lnTo>
                <a:lnTo>
                  <a:pt x="39" y="56"/>
                </a:lnTo>
                <a:lnTo>
                  <a:pt x="41" y="56"/>
                </a:lnTo>
                <a:lnTo>
                  <a:pt x="42" y="55"/>
                </a:lnTo>
                <a:lnTo>
                  <a:pt x="43" y="55"/>
                </a:lnTo>
                <a:lnTo>
                  <a:pt x="45" y="53"/>
                </a:lnTo>
                <a:lnTo>
                  <a:pt x="46" y="52"/>
                </a:lnTo>
                <a:lnTo>
                  <a:pt x="48" y="52"/>
                </a:lnTo>
                <a:lnTo>
                  <a:pt x="49" y="51"/>
                </a:lnTo>
                <a:lnTo>
                  <a:pt x="49" y="49"/>
                </a:lnTo>
                <a:lnTo>
                  <a:pt x="51" y="49"/>
                </a:lnTo>
                <a:lnTo>
                  <a:pt x="52" y="48"/>
                </a:lnTo>
                <a:lnTo>
                  <a:pt x="52" y="46"/>
                </a:lnTo>
                <a:lnTo>
                  <a:pt x="53" y="45"/>
                </a:lnTo>
                <a:lnTo>
                  <a:pt x="55" y="43"/>
                </a:lnTo>
                <a:lnTo>
                  <a:pt x="55" y="42"/>
                </a:lnTo>
                <a:lnTo>
                  <a:pt x="56" y="40"/>
                </a:lnTo>
                <a:lnTo>
                  <a:pt x="56" y="39"/>
                </a:lnTo>
                <a:lnTo>
                  <a:pt x="56" y="38"/>
                </a:lnTo>
                <a:lnTo>
                  <a:pt x="58" y="36"/>
                </a:lnTo>
                <a:lnTo>
                  <a:pt x="58" y="35"/>
                </a:lnTo>
                <a:lnTo>
                  <a:pt x="58" y="33"/>
                </a:lnTo>
                <a:lnTo>
                  <a:pt x="58" y="32"/>
                </a:lnTo>
                <a:lnTo>
                  <a:pt x="58" y="30"/>
                </a:lnTo>
                <a:lnTo>
                  <a:pt x="58" y="29"/>
                </a:lnTo>
                <a:lnTo>
                  <a:pt x="58" y="28"/>
                </a:lnTo>
                <a:lnTo>
                  <a:pt x="58" y="26"/>
                </a:lnTo>
                <a:lnTo>
                  <a:pt x="58" y="25"/>
                </a:lnTo>
                <a:lnTo>
                  <a:pt x="58" y="23"/>
                </a:lnTo>
                <a:lnTo>
                  <a:pt x="58" y="22"/>
                </a:lnTo>
                <a:lnTo>
                  <a:pt x="56" y="20"/>
                </a:lnTo>
                <a:lnTo>
                  <a:pt x="56" y="19"/>
                </a:lnTo>
                <a:lnTo>
                  <a:pt x="56" y="17"/>
                </a:lnTo>
                <a:lnTo>
                  <a:pt x="55" y="17"/>
                </a:lnTo>
                <a:lnTo>
                  <a:pt x="55" y="16"/>
                </a:lnTo>
                <a:lnTo>
                  <a:pt x="53" y="15"/>
                </a:lnTo>
                <a:lnTo>
                  <a:pt x="53" y="13"/>
                </a:lnTo>
                <a:lnTo>
                  <a:pt x="52" y="12"/>
                </a:lnTo>
                <a:lnTo>
                  <a:pt x="51" y="10"/>
                </a:lnTo>
                <a:lnTo>
                  <a:pt x="49" y="9"/>
                </a:lnTo>
                <a:lnTo>
                  <a:pt x="49" y="7"/>
                </a:lnTo>
                <a:lnTo>
                  <a:pt x="48" y="7"/>
                </a:lnTo>
                <a:lnTo>
                  <a:pt x="46" y="6"/>
                </a:lnTo>
                <a:lnTo>
                  <a:pt x="45" y="6"/>
                </a:lnTo>
                <a:lnTo>
                  <a:pt x="45" y="5"/>
                </a:lnTo>
                <a:lnTo>
                  <a:pt x="43" y="5"/>
                </a:lnTo>
                <a:lnTo>
                  <a:pt x="42" y="3"/>
                </a:lnTo>
                <a:lnTo>
                  <a:pt x="41" y="3"/>
                </a:lnTo>
                <a:lnTo>
                  <a:pt x="39" y="2"/>
                </a:lnTo>
                <a:lnTo>
                  <a:pt x="38" y="2"/>
                </a:lnTo>
                <a:lnTo>
                  <a:pt x="36" y="2"/>
                </a:lnTo>
                <a:lnTo>
                  <a:pt x="35" y="2"/>
                </a:lnTo>
                <a:lnTo>
                  <a:pt x="33" y="0"/>
                </a:lnTo>
                <a:lnTo>
                  <a:pt x="32" y="0"/>
                </a:lnTo>
                <a:lnTo>
                  <a:pt x="3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4" name="Freeform 193"/>
          <p:cNvSpPr>
            <a:spLocks/>
          </p:cNvSpPr>
          <p:nvPr/>
        </p:nvSpPr>
        <p:spPr bwMode="auto">
          <a:xfrm>
            <a:off x="2978150" y="5046663"/>
            <a:ext cx="55563" cy="57150"/>
          </a:xfrm>
          <a:custGeom>
            <a:avLst/>
            <a:gdLst>
              <a:gd name="T0" fmla="*/ 2147483647 w 70"/>
              <a:gd name="T1" fmla="*/ 0 h 70"/>
              <a:gd name="T2" fmla="*/ 2147483647 w 70"/>
              <a:gd name="T3" fmla="*/ 2147483647 h 70"/>
              <a:gd name="T4" fmla="*/ 2147483647 w 70"/>
              <a:gd name="T5" fmla="*/ 2147483647 h 70"/>
              <a:gd name="T6" fmla="*/ 2147483647 w 70"/>
              <a:gd name="T7" fmla="*/ 2147483647 h 70"/>
              <a:gd name="T8" fmla="*/ 2147483647 w 70"/>
              <a:gd name="T9" fmla="*/ 2147483647 h 70"/>
              <a:gd name="T10" fmla="*/ 2147483647 w 70"/>
              <a:gd name="T11" fmla="*/ 2147483647 h 70"/>
              <a:gd name="T12" fmla="*/ 2147483647 w 70"/>
              <a:gd name="T13" fmla="*/ 2147483647 h 70"/>
              <a:gd name="T14" fmla="*/ 2147483647 w 70"/>
              <a:gd name="T15" fmla="*/ 2147483647 h 70"/>
              <a:gd name="T16" fmla="*/ 2147483647 w 70"/>
              <a:gd name="T17" fmla="*/ 2147483647 h 70"/>
              <a:gd name="T18" fmla="*/ 0 w 70"/>
              <a:gd name="T19" fmla="*/ 2147483647 h 70"/>
              <a:gd name="T20" fmla="*/ 0 w 70"/>
              <a:gd name="T21" fmla="*/ 2147483647 h 70"/>
              <a:gd name="T22" fmla="*/ 0 w 70"/>
              <a:gd name="T23" fmla="*/ 2147483647 h 70"/>
              <a:gd name="T24" fmla="*/ 2147483647 w 70"/>
              <a:gd name="T25" fmla="*/ 2147483647 h 70"/>
              <a:gd name="T26" fmla="*/ 2147483647 w 70"/>
              <a:gd name="T27" fmla="*/ 2147483647 h 70"/>
              <a:gd name="T28" fmla="*/ 2147483647 w 70"/>
              <a:gd name="T29" fmla="*/ 2147483647 h 70"/>
              <a:gd name="T30" fmla="*/ 2147483647 w 70"/>
              <a:gd name="T31" fmla="*/ 2147483647 h 70"/>
              <a:gd name="T32" fmla="*/ 2147483647 w 70"/>
              <a:gd name="T33" fmla="*/ 2147483647 h 70"/>
              <a:gd name="T34" fmla="*/ 2147483647 w 70"/>
              <a:gd name="T35" fmla="*/ 2147483647 h 70"/>
              <a:gd name="T36" fmla="*/ 2147483647 w 70"/>
              <a:gd name="T37" fmla="*/ 2147483647 h 70"/>
              <a:gd name="T38" fmla="*/ 2147483647 w 70"/>
              <a:gd name="T39" fmla="*/ 2147483647 h 70"/>
              <a:gd name="T40" fmla="*/ 2147483647 w 70"/>
              <a:gd name="T41" fmla="*/ 2147483647 h 70"/>
              <a:gd name="T42" fmla="*/ 2147483647 w 70"/>
              <a:gd name="T43" fmla="*/ 2147483647 h 70"/>
              <a:gd name="T44" fmla="*/ 2147483647 w 70"/>
              <a:gd name="T45" fmla="*/ 2147483647 h 70"/>
              <a:gd name="T46" fmla="*/ 2147483647 w 70"/>
              <a:gd name="T47" fmla="*/ 2147483647 h 70"/>
              <a:gd name="T48" fmla="*/ 2147483647 w 70"/>
              <a:gd name="T49" fmla="*/ 2147483647 h 70"/>
              <a:gd name="T50" fmla="*/ 2147483647 w 70"/>
              <a:gd name="T51" fmla="*/ 2147483647 h 70"/>
              <a:gd name="T52" fmla="*/ 2147483647 w 70"/>
              <a:gd name="T53" fmla="*/ 2147483647 h 70"/>
              <a:gd name="T54" fmla="*/ 2147483647 w 70"/>
              <a:gd name="T55" fmla="*/ 2147483647 h 70"/>
              <a:gd name="T56" fmla="*/ 2147483647 w 70"/>
              <a:gd name="T57" fmla="*/ 2147483647 h 70"/>
              <a:gd name="T58" fmla="*/ 2147483647 w 70"/>
              <a:gd name="T59" fmla="*/ 2147483647 h 70"/>
              <a:gd name="T60" fmla="*/ 2147483647 w 70"/>
              <a:gd name="T61" fmla="*/ 2147483647 h 70"/>
              <a:gd name="T62" fmla="*/ 2147483647 w 70"/>
              <a:gd name="T63" fmla="*/ 2147483647 h 70"/>
              <a:gd name="T64" fmla="*/ 2147483647 w 70"/>
              <a:gd name="T65" fmla="*/ 2147483647 h 70"/>
              <a:gd name="T66" fmla="*/ 2147483647 w 70"/>
              <a:gd name="T67" fmla="*/ 2147483647 h 70"/>
              <a:gd name="T68" fmla="*/ 2147483647 w 70"/>
              <a:gd name="T69" fmla="*/ 2147483647 h 70"/>
              <a:gd name="T70" fmla="*/ 2147483647 w 70"/>
              <a:gd name="T71" fmla="*/ 2147483647 h 70"/>
              <a:gd name="T72" fmla="*/ 2147483647 w 70"/>
              <a:gd name="T73" fmla="*/ 2147483647 h 70"/>
              <a:gd name="T74" fmla="*/ 2147483647 w 70"/>
              <a:gd name="T75" fmla="*/ 2147483647 h 70"/>
              <a:gd name="T76" fmla="*/ 2147483647 w 70"/>
              <a:gd name="T77" fmla="*/ 2147483647 h 70"/>
              <a:gd name="T78" fmla="*/ 2147483647 w 70"/>
              <a:gd name="T79" fmla="*/ 2147483647 h 70"/>
              <a:gd name="T80" fmla="*/ 2147483647 w 70"/>
              <a:gd name="T81" fmla="*/ 2147483647 h 70"/>
              <a:gd name="T82" fmla="*/ 2147483647 w 70"/>
              <a:gd name="T83" fmla="*/ 2147483647 h 70"/>
              <a:gd name="T84" fmla="*/ 2147483647 w 70"/>
              <a:gd name="T85" fmla="*/ 0 h 70"/>
              <a:gd name="T86" fmla="*/ 2147483647 w 70"/>
              <a:gd name="T87" fmla="*/ 0 h 7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70"/>
              <a:gd name="T133" fmla="*/ 0 h 70"/>
              <a:gd name="T134" fmla="*/ 70 w 70"/>
              <a:gd name="T135" fmla="*/ 70 h 7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70" h="70">
                <a:moveTo>
                  <a:pt x="34" y="0"/>
                </a:moveTo>
                <a:lnTo>
                  <a:pt x="33" y="0"/>
                </a:lnTo>
                <a:lnTo>
                  <a:pt x="31" y="0"/>
                </a:lnTo>
                <a:lnTo>
                  <a:pt x="30" y="0"/>
                </a:lnTo>
                <a:lnTo>
                  <a:pt x="29" y="1"/>
                </a:lnTo>
                <a:lnTo>
                  <a:pt x="26" y="1"/>
                </a:lnTo>
                <a:lnTo>
                  <a:pt x="24" y="1"/>
                </a:lnTo>
                <a:lnTo>
                  <a:pt x="23" y="3"/>
                </a:lnTo>
                <a:lnTo>
                  <a:pt x="21" y="3"/>
                </a:lnTo>
                <a:lnTo>
                  <a:pt x="20" y="3"/>
                </a:lnTo>
                <a:lnTo>
                  <a:pt x="18" y="4"/>
                </a:lnTo>
                <a:lnTo>
                  <a:pt x="17" y="6"/>
                </a:lnTo>
                <a:lnTo>
                  <a:pt x="16" y="6"/>
                </a:lnTo>
                <a:lnTo>
                  <a:pt x="14" y="7"/>
                </a:lnTo>
                <a:lnTo>
                  <a:pt x="13" y="9"/>
                </a:lnTo>
                <a:lnTo>
                  <a:pt x="11" y="9"/>
                </a:lnTo>
                <a:lnTo>
                  <a:pt x="10" y="10"/>
                </a:lnTo>
                <a:lnTo>
                  <a:pt x="8" y="11"/>
                </a:lnTo>
                <a:lnTo>
                  <a:pt x="8" y="13"/>
                </a:lnTo>
                <a:lnTo>
                  <a:pt x="7" y="14"/>
                </a:lnTo>
                <a:lnTo>
                  <a:pt x="6" y="16"/>
                </a:lnTo>
                <a:lnTo>
                  <a:pt x="6" y="17"/>
                </a:lnTo>
                <a:lnTo>
                  <a:pt x="4" y="19"/>
                </a:lnTo>
                <a:lnTo>
                  <a:pt x="3" y="20"/>
                </a:lnTo>
                <a:lnTo>
                  <a:pt x="3" y="22"/>
                </a:lnTo>
                <a:lnTo>
                  <a:pt x="3" y="23"/>
                </a:lnTo>
                <a:lnTo>
                  <a:pt x="1" y="24"/>
                </a:lnTo>
                <a:lnTo>
                  <a:pt x="1" y="26"/>
                </a:lnTo>
                <a:lnTo>
                  <a:pt x="1" y="29"/>
                </a:lnTo>
                <a:lnTo>
                  <a:pt x="0" y="30"/>
                </a:lnTo>
                <a:lnTo>
                  <a:pt x="0" y="32"/>
                </a:lnTo>
                <a:lnTo>
                  <a:pt x="0" y="33"/>
                </a:lnTo>
                <a:lnTo>
                  <a:pt x="0" y="34"/>
                </a:lnTo>
                <a:lnTo>
                  <a:pt x="0" y="37"/>
                </a:lnTo>
                <a:lnTo>
                  <a:pt x="0" y="39"/>
                </a:lnTo>
                <a:lnTo>
                  <a:pt x="0" y="40"/>
                </a:lnTo>
                <a:lnTo>
                  <a:pt x="1" y="42"/>
                </a:lnTo>
                <a:lnTo>
                  <a:pt x="1" y="45"/>
                </a:lnTo>
                <a:lnTo>
                  <a:pt x="1" y="46"/>
                </a:lnTo>
                <a:lnTo>
                  <a:pt x="3" y="47"/>
                </a:lnTo>
                <a:lnTo>
                  <a:pt x="3" y="49"/>
                </a:lnTo>
                <a:lnTo>
                  <a:pt x="3" y="50"/>
                </a:lnTo>
                <a:lnTo>
                  <a:pt x="4" y="52"/>
                </a:lnTo>
                <a:lnTo>
                  <a:pt x="6" y="53"/>
                </a:lnTo>
                <a:lnTo>
                  <a:pt x="6" y="55"/>
                </a:lnTo>
                <a:lnTo>
                  <a:pt x="7" y="56"/>
                </a:lnTo>
                <a:lnTo>
                  <a:pt x="8" y="57"/>
                </a:lnTo>
                <a:lnTo>
                  <a:pt x="8" y="59"/>
                </a:lnTo>
                <a:lnTo>
                  <a:pt x="10" y="60"/>
                </a:lnTo>
                <a:lnTo>
                  <a:pt x="11" y="60"/>
                </a:lnTo>
                <a:lnTo>
                  <a:pt x="13" y="62"/>
                </a:lnTo>
                <a:lnTo>
                  <a:pt x="14" y="63"/>
                </a:lnTo>
                <a:lnTo>
                  <a:pt x="16" y="65"/>
                </a:lnTo>
                <a:lnTo>
                  <a:pt x="17" y="65"/>
                </a:lnTo>
                <a:lnTo>
                  <a:pt x="18" y="66"/>
                </a:lnTo>
                <a:lnTo>
                  <a:pt x="20" y="66"/>
                </a:lnTo>
                <a:lnTo>
                  <a:pt x="21" y="68"/>
                </a:lnTo>
                <a:lnTo>
                  <a:pt x="23" y="68"/>
                </a:lnTo>
                <a:lnTo>
                  <a:pt x="24" y="69"/>
                </a:lnTo>
                <a:lnTo>
                  <a:pt x="26" y="69"/>
                </a:lnTo>
                <a:lnTo>
                  <a:pt x="29" y="69"/>
                </a:lnTo>
                <a:lnTo>
                  <a:pt x="30" y="70"/>
                </a:lnTo>
                <a:lnTo>
                  <a:pt x="31" y="70"/>
                </a:lnTo>
                <a:lnTo>
                  <a:pt x="33" y="70"/>
                </a:lnTo>
                <a:lnTo>
                  <a:pt x="34" y="70"/>
                </a:lnTo>
                <a:lnTo>
                  <a:pt x="37" y="70"/>
                </a:lnTo>
                <a:lnTo>
                  <a:pt x="39" y="70"/>
                </a:lnTo>
                <a:lnTo>
                  <a:pt x="40" y="70"/>
                </a:lnTo>
                <a:lnTo>
                  <a:pt x="41" y="69"/>
                </a:lnTo>
                <a:lnTo>
                  <a:pt x="44" y="69"/>
                </a:lnTo>
                <a:lnTo>
                  <a:pt x="46" y="69"/>
                </a:lnTo>
                <a:lnTo>
                  <a:pt x="47" y="68"/>
                </a:lnTo>
                <a:lnTo>
                  <a:pt x="49" y="68"/>
                </a:lnTo>
                <a:lnTo>
                  <a:pt x="50" y="66"/>
                </a:lnTo>
                <a:lnTo>
                  <a:pt x="52" y="66"/>
                </a:lnTo>
                <a:lnTo>
                  <a:pt x="53" y="65"/>
                </a:lnTo>
                <a:lnTo>
                  <a:pt x="54" y="65"/>
                </a:lnTo>
                <a:lnTo>
                  <a:pt x="56" y="63"/>
                </a:lnTo>
                <a:lnTo>
                  <a:pt x="57" y="62"/>
                </a:lnTo>
                <a:lnTo>
                  <a:pt x="59" y="60"/>
                </a:lnTo>
                <a:lnTo>
                  <a:pt x="60" y="60"/>
                </a:lnTo>
                <a:lnTo>
                  <a:pt x="62" y="59"/>
                </a:lnTo>
                <a:lnTo>
                  <a:pt x="62" y="57"/>
                </a:lnTo>
                <a:lnTo>
                  <a:pt x="63" y="56"/>
                </a:lnTo>
                <a:lnTo>
                  <a:pt x="64" y="55"/>
                </a:lnTo>
                <a:lnTo>
                  <a:pt x="64" y="53"/>
                </a:lnTo>
                <a:lnTo>
                  <a:pt x="66" y="52"/>
                </a:lnTo>
                <a:lnTo>
                  <a:pt x="66" y="50"/>
                </a:lnTo>
                <a:lnTo>
                  <a:pt x="67" y="49"/>
                </a:lnTo>
                <a:lnTo>
                  <a:pt x="67" y="47"/>
                </a:lnTo>
                <a:lnTo>
                  <a:pt x="69" y="46"/>
                </a:lnTo>
                <a:lnTo>
                  <a:pt x="69" y="45"/>
                </a:lnTo>
                <a:lnTo>
                  <a:pt x="69" y="42"/>
                </a:lnTo>
                <a:lnTo>
                  <a:pt x="70" y="40"/>
                </a:lnTo>
                <a:lnTo>
                  <a:pt x="70" y="39"/>
                </a:lnTo>
                <a:lnTo>
                  <a:pt x="70" y="37"/>
                </a:lnTo>
                <a:lnTo>
                  <a:pt x="70" y="34"/>
                </a:lnTo>
                <a:lnTo>
                  <a:pt x="70" y="33"/>
                </a:lnTo>
                <a:lnTo>
                  <a:pt x="70" y="32"/>
                </a:lnTo>
                <a:lnTo>
                  <a:pt x="70" y="30"/>
                </a:lnTo>
                <a:lnTo>
                  <a:pt x="69" y="29"/>
                </a:lnTo>
                <a:lnTo>
                  <a:pt x="69" y="26"/>
                </a:lnTo>
                <a:lnTo>
                  <a:pt x="69" y="24"/>
                </a:lnTo>
                <a:lnTo>
                  <a:pt x="67" y="23"/>
                </a:lnTo>
                <a:lnTo>
                  <a:pt x="67" y="22"/>
                </a:lnTo>
                <a:lnTo>
                  <a:pt x="66" y="20"/>
                </a:lnTo>
                <a:lnTo>
                  <a:pt x="66" y="19"/>
                </a:lnTo>
                <a:lnTo>
                  <a:pt x="64" y="17"/>
                </a:lnTo>
                <a:lnTo>
                  <a:pt x="64" y="16"/>
                </a:lnTo>
                <a:lnTo>
                  <a:pt x="63" y="14"/>
                </a:lnTo>
                <a:lnTo>
                  <a:pt x="62" y="13"/>
                </a:lnTo>
                <a:lnTo>
                  <a:pt x="62" y="11"/>
                </a:lnTo>
                <a:lnTo>
                  <a:pt x="60" y="10"/>
                </a:lnTo>
                <a:lnTo>
                  <a:pt x="59" y="9"/>
                </a:lnTo>
                <a:lnTo>
                  <a:pt x="57" y="9"/>
                </a:lnTo>
                <a:lnTo>
                  <a:pt x="56" y="7"/>
                </a:lnTo>
                <a:lnTo>
                  <a:pt x="54" y="6"/>
                </a:lnTo>
                <a:lnTo>
                  <a:pt x="53" y="6"/>
                </a:lnTo>
                <a:lnTo>
                  <a:pt x="52" y="4"/>
                </a:lnTo>
                <a:lnTo>
                  <a:pt x="50" y="3"/>
                </a:lnTo>
                <a:lnTo>
                  <a:pt x="49" y="3"/>
                </a:lnTo>
                <a:lnTo>
                  <a:pt x="47" y="3"/>
                </a:lnTo>
                <a:lnTo>
                  <a:pt x="46" y="1"/>
                </a:lnTo>
                <a:lnTo>
                  <a:pt x="44" y="1"/>
                </a:lnTo>
                <a:lnTo>
                  <a:pt x="41" y="1"/>
                </a:lnTo>
                <a:lnTo>
                  <a:pt x="40" y="0"/>
                </a:lnTo>
                <a:lnTo>
                  <a:pt x="39" y="0"/>
                </a:lnTo>
                <a:lnTo>
                  <a:pt x="37" y="0"/>
                </a:lnTo>
                <a:lnTo>
                  <a:pt x="34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5" name="Rectangle 194"/>
          <p:cNvSpPr>
            <a:spLocks noChangeArrowheads="1"/>
          </p:cNvSpPr>
          <p:nvPr/>
        </p:nvSpPr>
        <p:spPr bwMode="auto">
          <a:xfrm>
            <a:off x="2492375" y="5037138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62496" name="AutoShape 197"/>
          <p:cNvSpPr>
            <a:spLocks noChangeArrowheads="1"/>
          </p:cNvSpPr>
          <p:nvPr/>
        </p:nvSpPr>
        <p:spPr bwMode="auto">
          <a:xfrm>
            <a:off x="3676650" y="4949825"/>
            <a:ext cx="615950" cy="534988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 txBox="1">
            <a:spLocks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Shannon</a:t>
            </a:r>
            <a:r>
              <a:rPr lang="en-US" altLang="en-US" sz="3600" b="1">
                <a:latin typeface="Arial" pitchFamily="34" charset="0"/>
              </a:rPr>
              <a:t>’</a:t>
            </a:r>
            <a:r>
              <a:rPr lang="en-US" sz="3600" b="1">
                <a:latin typeface="Arial" pitchFamily="34" charset="0"/>
              </a:rPr>
              <a:t>s Expansion Theorem</a:t>
            </a:r>
          </a:p>
        </p:txBody>
      </p:sp>
      <p:pic>
        <p:nvPicPr>
          <p:cNvPr id="63491" name="Picture 32" descr="Screen shot 2013-10-14 at 2.55.45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00400"/>
            <a:ext cx="853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57200" y="1981200"/>
            <a:ext cx="6812891" cy="381452"/>
            <a:chOff x="457200" y="1981196"/>
            <a:chExt cx="6812268" cy="382016"/>
          </a:xfrm>
        </p:grpSpPr>
        <p:sp>
          <p:nvSpPr>
            <p:cNvPr id="63493" name="TextBox 33"/>
            <p:cNvSpPr txBox="1">
              <a:spLocks noChangeArrowheads="1"/>
            </p:cNvSpPr>
            <p:nvPr/>
          </p:nvSpPr>
          <p:spPr bwMode="auto">
            <a:xfrm>
              <a:off x="457200" y="1981196"/>
              <a:ext cx="6812268" cy="36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Any Boolean function  </a:t>
              </a:r>
              <a:r>
                <a:rPr lang="en-US" dirty="0" smtClean="0"/>
                <a:t>                            </a:t>
              </a:r>
              <a:r>
                <a:rPr lang="en-US" dirty="0"/>
                <a:t>can </a:t>
              </a:r>
              <a:r>
                <a:rPr lang="en-US" dirty="0" smtClean="0"/>
                <a:t>       be </a:t>
              </a:r>
              <a:r>
                <a:rPr lang="en-US" dirty="0"/>
                <a:t>rewritten in the form:</a:t>
              </a:r>
            </a:p>
          </p:txBody>
        </p:sp>
        <p:pic>
          <p:nvPicPr>
            <p:cNvPr id="63494" name="Picture 34" descr="Screen shot 2013-10-14 at 3.00.46 P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90504" y="1981196"/>
              <a:ext cx="1704927" cy="382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 txBox="1">
            <a:spLocks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Shannon</a:t>
            </a:r>
            <a:r>
              <a:rPr lang="en-US" altLang="en-US" sz="3600" b="1">
                <a:latin typeface="Arial" pitchFamily="34" charset="0"/>
              </a:rPr>
              <a:t>’</a:t>
            </a:r>
            <a:r>
              <a:rPr lang="en-US" sz="3600" b="1">
                <a:latin typeface="Arial" pitchFamily="34" charset="0"/>
              </a:rPr>
              <a:t>s Expansion Theorem</a:t>
            </a:r>
          </a:p>
        </p:txBody>
      </p:sp>
      <p:pic>
        <p:nvPicPr>
          <p:cNvPr id="64515" name="Picture 32" descr="Screen shot 2013-10-14 at 2.55.45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00400"/>
            <a:ext cx="853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57200" y="1981200"/>
            <a:ext cx="8510588" cy="503238"/>
            <a:chOff x="457200" y="1981200"/>
            <a:chExt cx="8509811" cy="503983"/>
          </a:xfrm>
        </p:grpSpPr>
        <p:sp>
          <p:nvSpPr>
            <p:cNvPr id="64518" name="TextBox 33"/>
            <p:cNvSpPr txBox="1">
              <a:spLocks noChangeArrowheads="1"/>
            </p:cNvSpPr>
            <p:nvPr/>
          </p:nvSpPr>
          <p:spPr bwMode="auto">
            <a:xfrm>
              <a:off x="457200" y="1981200"/>
              <a:ext cx="85098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Any Boolean function                           can be rewritten in the form:</a:t>
              </a:r>
            </a:p>
          </p:txBody>
        </p:sp>
        <p:pic>
          <p:nvPicPr>
            <p:cNvPr id="64519" name="Picture 34" descr="Screen shot 2013-10-14 at 3.00.46 P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55148" y="2103166"/>
              <a:ext cx="1704927" cy="382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4517" name="Picture 1" descr="Screen shot 2013-10-14 at 3.11.29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4648200"/>
            <a:ext cx="45974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 txBox="1">
            <a:spLocks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Shannon</a:t>
            </a:r>
            <a:r>
              <a:rPr lang="en-US" altLang="en-US" sz="3600" b="1">
                <a:latin typeface="Arial" pitchFamily="34" charset="0"/>
              </a:rPr>
              <a:t>’</a:t>
            </a:r>
            <a:r>
              <a:rPr lang="en-US" sz="3600" b="1">
                <a:latin typeface="Arial" pitchFamily="34" charset="0"/>
              </a:rPr>
              <a:t>s Expansion Theorem</a:t>
            </a:r>
          </a:p>
        </p:txBody>
      </p:sp>
      <p:pic>
        <p:nvPicPr>
          <p:cNvPr id="65539" name="Picture 32" descr="Screen shot 2013-10-14 at 2.55.45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24200"/>
            <a:ext cx="853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57200" y="1981200"/>
            <a:ext cx="8077200" cy="503238"/>
            <a:chOff x="457200" y="1981200"/>
            <a:chExt cx="8509811" cy="503983"/>
          </a:xfrm>
        </p:grpSpPr>
        <p:sp>
          <p:nvSpPr>
            <p:cNvPr id="65546" name="TextBox 33"/>
            <p:cNvSpPr txBox="1">
              <a:spLocks noChangeArrowheads="1"/>
            </p:cNvSpPr>
            <p:nvPr/>
          </p:nvSpPr>
          <p:spPr bwMode="auto">
            <a:xfrm>
              <a:off x="457200" y="1981200"/>
              <a:ext cx="850981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Any Boolean function                           can be rewritten in the form:</a:t>
              </a:r>
            </a:p>
          </p:txBody>
        </p:sp>
        <p:pic>
          <p:nvPicPr>
            <p:cNvPr id="65547" name="Picture 34" descr="Screen shot 2013-10-14 at 3.00.46 P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85356" y="1981200"/>
              <a:ext cx="2249258" cy="503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5541" name="Picture 1" descr="Screen shot 2013-10-14 at 3.11.29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4114800"/>
            <a:ext cx="45974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2" name="TextBox 2"/>
          <p:cNvSpPr txBox="1">
            <a:spLocks noChangeArrowheads="1"/>
          </p:cNvSpPr>
          <p:nvPr/>
        </p:nvSpPr>
        <p:spPr bwMode="auto">
          <a:xfrm>
            <a:off x="3429000" y="5791200"/>
            <a:ext cx="1196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cofactor</a:t>
            </a:r>
          </a:p>
        </p:txBody>
      </p:sp>
      <p:sp>
        <p:nvSpPr>
          <p:cNvPr id="65543" name="TextBox 8"/>
          <p:cNvSpPr txBox="1">
            <a:spLocks noChangeArrowheads="1"/>
          </p:cNvSpPr>
          <p:nvPr/>
        </p:nvSpPr>
        <p:spPr bwMode="auto">
          <a:xfrm>
            <a:off x="6172200" y="5791200"/>
            <a:ext cx="1196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cofactor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027488" y="4876800"/>
            <a:ext cx="468312" cy="7620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6248400" y="4800600"/>
            <a:ext cx="609600" cy="9144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 txBox="1">
            <a:spLocks/>
          </p:cNvSpPr>
          <p:nvPr/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 f(a, b, c) = a’b’c +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  <a:p>
            <a:pPr marL="342900" indent="-342900">
              <a:spcBef>
                <a:spcPct val="20000"/>
              </a:spcBef>
            </a:pP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28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directly from truth tables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19240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981200"/>
            <a:ext cx="25050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711200" y="177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</a:rPr>
              <a:t>Shannon</a:t>
            </a:r>
            <a:r>
              <a:rPr lang="en-US" altLang="en-US" b="1" dirty="0" smtClean="0">
                <a:latin typeface="Arial" pitchFamily="34" charset="0"/>
              </a:rPr>
              <a:t>’</a:t>
            </a:r>
            <a:r>
              <a:rPr lang="en-US" b="1" dirty="0" smtClean="0">
                <a:latin typeface="Arial" pitchFamily="34" charset="0"/>
              </a:rPr>
              <a:t>s Expansion Theorem</a:t>
            </a:r>
            <a:endParaRPr lang="en-US" b="1" dirty="0">
              <a:latin typeface="Arial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381000" y="1143000"/>
            <a:ext cx="8077200" cy="4953000"/>
          </a:xfrm>
        </p:spPr>
        <p:txBody>
          <a:bodyPr/>
          <a:lstStyle/>
          <a:p>
            <a:r>
              <a:rPr lang="en-US" sz="2800" dirty="0" smtClean="0"/>
              <a:t>Shannon’s expansion assumes a switching algebra system</a:t>
            </a:r>
          </a:p>
          <a:p>
            <a:r>
              <a:rPr lang="en-US" sz="2800" dirty="0" smtClean="0"/>
              <a:t>Divide a switching function into smaller functions</a:t>
            </a:r>
          </a:p>
          <a:p>
            <a:r>
              <a:rPr lang="en-US" sz="2800" dirty="0" smtClean="0"/>
              <a:t>Pick a variable x, partition the switching function into two cases: x=0 and x=1</a:t>
            </a:r>
          </a:p>
          <a:p>
            <a:pPr lvl="1"/>
            <a:r>
              <a:rPr lang="en-US" sz="2400" dirty="0" smtClean="0"/>
              <a:t>f(x)=</a:t>
            </a:r>
            <a:r>
              <a:rPr lang="en-US" sz="2400" dirty="0" err="1" smtClean="0"/>
              <a:t>xf</a:t>
            </a:r>
            <a:r>
              <a:rPr lang="en-US" sz="2400" dirty="0" smtClean="0"/>
              <a:t>(1)+</a:t>
            </a:r>
            <a:r>
              <a:rPr lang="en-US" sz="2400" dirty="0" err="1" smtClean="0"/>
              <a:t>x’f</a:t>
            </a:r>
            <a:r>
              <a:rPr lang="en-US" sz="2400" dirty="0" smtClean="0"/>
              <a:t>(0)</a:t>
            </a:r>
          </a:p>
          <a:p>
            <a:pPr lvl="1"/>
            <a:r>
              <a:rPr lang="en-US" sz="2400" dirty="0" smtClean="0"/>
              <a:t>f(</a:t>
            </a:r>
            <a:r>
              <a:rPr lang="en-US" sz="2400" dirty="0" err="1" smtClean="0"/>
              <a:t>x,y</a:t>
            </a:r>
            <a:r>
              <a:rPr lang="en-US" sz="2400" dirty="0" smtClean="0"/>
              <a:t>)=</a:t>
            </a:r>
            <a:r>
              <a:rPr lang="en-US" sz="2400" dirty="0" err="1" smtClean="0"/>
              <a:t>xf</a:t>
            </a:r>
            <a:r>
              <a:rPr lang="en-US" sz="2400" dirty="0" smtClean="0"/>
              <a:t>(1,y)+</a:t>
            </a:r>
            <a:r>
              <a:rPr lang="en-US" sz="2400" dirty="0" err="1" smtClean="0"/>
              <a:t>x’f</a:t>
            </a:r>
            <a:r>
              <a:rPr lang="en-US" sz="2400" dirty="0" smtClean="0"/>
              <a:t>(0,y)</a:t>
            </a:r>
          </a:p>
          <a:p>
            <a:pPr lvl="1"/>
            <a:r>
              <a:rPr lang="en-US" sz="2400" dirty="0" smtClean="0"/>
              <a:t>f(</a:t>
            </a:r>
            <a:r>
              <a:rPr lang="en-US" sz="2400" dirty="0" err="1" smtClean="0"/>
              <a:t>x,y,z</a:t>
            </a:r>
            <a:r>
              <a:rPr lang="en-US" sz="2400" dirty="0" smtClean="0"/>
              <a:t>,…)=</a:t>
            </a:r>
            <a:r>
              <a:rPr lang="en-US" sz="2400" dirty="0" err="1" smtClean="0"/>
              <a:t>xf</a:t>
            </a:r>
            <a:r>
              <a:rPr lang="en-US" sz="2400" dirty="0" smtClean="0"/>
              <a:t>(1,y,z,…)+</a:t>
            </a:r>
            <a:r>
              <a:rPr lang="en-US" sz="2400" dirty="0" err="1" smtClean="0"/>
              <a:t>x’f</a:t>
            </a:r>
            <a:r>
              <a:rPr lang="en-US" sz="2400" dirty="0" smtClean="0"/>
              <a:t>(0,y,z,…)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90F104-7BB1-4A05-B3CD-F8F286494F02}" type="slidenum">
              <a:rPr lang="en-US" smtClean="0"/>
              <a:pPr>
                <a:defRPr/>
              </a:pPr>
              <a:t>30</a:t>
            </a:fld>
            <a:endParaRPr lang="en-US" dirty="0" smtClean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457200" y="177800"/>
            <a:ext cx="8001000" cy="965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</a:rPr>
              <a:t>Shannon</a:t>
            </a:r>
            <a:r>
              <a:rPr lang="en-US" altLang="en-US" b="1" dirty="0" smtClean="0">
                <a:latin typeface="Arial" pitchFamily="34" charset="0"/>
              </a:rPr>
              <a:t>’</a:t>
            </a:r>
            <a:r>
              <a:rPr lang="en-US" b="1" dirty="0" smtClean="0">
                <a:latin typeface="Arial" pitchFamily="34" charset="0"/>
              </a:rPr>
              <a:t>s Expansion Theorem</a:t>
            </a:r>
            <a:endParaRPr lang="en-US" b="1" dirty="0">
              <a:latin typeface="Arial" pitchFamily="34" charset="0"/>
            </a:endParaRPr>
          </a:p>
        </p:txBody>
      </p:sp>
      <p:sp>
        <p:nvSpPr>
          <p:cNvPr id="22532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386080" y="1574800"/>
            <a:ext cx="8453120" cy="4775200"/>
          </a:xfrm>
          <a:blipFill rotWithShape="1">
            <a:blip r:embed="rId5"/>
            <a:stretch>
              <a:fillRect l="-721" t="-638"/>
            </a:stretch>
          </a:blip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90F104-7BB1-4A05-B3CD-F8F286494F02}" type="slidenum">
              <a:rPr lang="en-US" smtClean="0"/>
              <a:pPr>
                <a:defRPr/>
              </a:pPr>
              <a:t>31</a:t>
            </a:fld>
            <a:endParaRPr lang="en-US" dirty="0" smtClean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 txBox="1">
            <a:spLocks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 dirty="0">
                <a:latin typeface="Arial" pitchFamily="34" charset="0"/>
              </a:rPr>
              <a:t>Shannon</a:t>
            </a:r>
            <a:r>
              <a:rPr lang="en-US" altLang="en-US" sz="3600" b="1" dirty="0">
                <a:latin typeface="Arial" pitchFamily="34" charset="0"/>
              </a:rPr>
              <a:t>’</a:t>
            </a:r>
            <a:r>
              <a:rPr lang="en-US" sz="3600" b="1" dirty="0">
                <a:latin typeface="Arial" pitchFamily="34" charset="0"/>
              </a:rPr>
              <a:t>s Expansion Theorem</a:t>
            </a:r>
          </a:p>
          <a:p>
            <a:pPr algn="ctr"/>
            <a:r>
              <a:rPr lang="en-US" sz="3600" b="1" dirty="0">
                <a:latin typeface="Arial" pitchFamily="34" charset="0"/>
              </a:rPr>
              <a:t>(Example)</a:t>
            </a:r>
          </a:p>
        </p:txBody>
      </p:sp>
      <p:pic>
        <p:nvPicPr>
          <p:cNvPr id="66563" name="Picture 1" descr="Screen shot 2013-10-14 at 3.06.04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3" y="2030413"/>
            <a:ext cx="7885112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 txBox="1">
            <a:spLocks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Shannon</a:t>
            </a:r>
            <a:r>
              <a:rPr lang="en-US" altLang="en-US" sz="3600" b="1">
                <a:latin typeface="Arial" pitchFamily="34" charset="0"/>
              </a:rPr>
              <a:t>’</a:t>
            </a:r>
            <a:r>
              <a:rPr lang="en-US" sz="3600" b="1">
                <a:latin typeface="Arial" pitchFamily="34" charset="0"/>
              </a:rPr>
              <a:t>s Expansion Theorem</a:t>
            </a:r>
          </a:p>
          <a:p>
            <a:pPr algn="ctr"/>
            <a:r>
              <a:rPr lang="en-US" sz="3600" b="1">
                <a:latin typeface="Arial" pitchFamily="34" charset="0"/>
              </a:rPr>
              <a:t>(Example)</a:t>
            </a:r>
          </a:p>
        </p:txBody>
      </p:sp>
      <p:pic>
        <p:nvPicPr>
          <p:cNvPr id="67587" name="Picture 1" descr="Screen shot 2013-10-14 at 3.06.04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3" y="2030413"/>
            <a:ext cx="7885112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0650" y="3492500"/>
            <a:ext cx="9072563" cy="774700"/>
            <a:chOff x="152400" y="3568488"/>
            <a:chExt cx="9072101" cy="774912"/>
          </a:xfrm>
        </p:grpSpPr>
        <p:pic>
          <p:nvPicPr>
            <p:cNvPr id="67589" name="Picture 8" descr="Screen shot 2013-10-14 at 3.06.04 PM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" y="3568488"/>
              <a:ext cx="7885868" cy="774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590" name="TextBox 4"/>
            <p:cNvSpPr txBox="1">
              <a:spLocks noChangeArrowheads="1"/>
            </p:cNvSpPr>
            <p:nvPr/>
          </p:nvSpPr>
          <p:spPr bwMode="auto">
            <a:xfrm>
              <a:off x="7660468" y="3601762"/>
              <a:ext cx="156403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(</a:t>
              </a:r>
              <a:r>
                <a:rPr lang="en-US" sz="2800" i="1"/>
                <a:t>w</a:t>
              </a:r>
              <a:r>
                <a:rPr lang="en-US" sz="2800" i="1" baseline="-25000"/>
                <a:t>1</a:t>
              </a:r>
              <a:r>
                <a:rPr lang="en-US" sz="2800" i="1"/>
                <a:t> + w</a:t>
              </a:r>
              <a:r>
                <a:rPr lang="en-US" sz="2800" i="1" baseline="-25000"/>
                <a:t>1</a:t>
              </a:r>
              <a:r>
                <a:rPr lang="en-US" sz="2800"/>
                <a:t>)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7851383" y="3732046"/>
              <a:ext cx="30478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 txBox="1">
            <a:spLocks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Shannon</a:t>
            </a:r>
            <a:r>
              <a:rPr lang="en-US" altLang="en-US" sz="3600" b="1">
                <a:latin typeface="Arial" pitchFamily="34" charset="0"/>
              </a:rPr>
              <a:t>’</a:t>
            </a:r>
            <a:r>
              <a:rPr lang="en-US" sz="3600" b="1">
                <a:latin typeface="Arial" pitchFamily="34" charset="0"/>
              </a:rPr>
              <a:t>s Expansion Theorem</a:t>
            </a:r>
          </a:p>
          <a:p>
            <a:pPr algn="ctr"/>
            <a:r>
              <a:rPr lang="en-US" sz="3600" b="1">
                <a:latin typeface="Arial" pitchFamily="34" charset="0"/>
              </a:rPr>
              <a:t>(Example)</a:t>
            </a:r>
          </a:p>
        </p:txBody>
      </p:sp>
      <p:pic>
        <p:nvPicPr>
          <p:cNvPr id="68611" name="Picture 1" descr="Screen shot 2013-10-14 at 3.06.04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3" y="2030413"/>
            <a:ext cx="7885112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2" descr="Screen shot 2013-10-14 at 3.06.10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006" y="4572000"/>
            <a:ext cx="86589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0650" y="3492500"/>
            <a:ext cx="9072563" cy="774700"/>
            <a:chOff x="152400" y="3568488"/>
            <a:chExt cx="9072101" cy="774912"/>
          </a:xfrm>
        </p:grpSpPr>
        <p:pic>
          <p:nvPicPr>
            <p:cNvPr id="68614" name="Picture 8" descr="Screen shot 2013-10-14 at 3.06.04 PM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" y="3568488"/>
              <a:ext cx="7885868" cy="774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15" name="TextBox 4"/>
            <p:cNvSpPr txBox="1">
              <a:spLocks noChangeArrowheads="1"/>
            </p:cNvSpPr>
            <p:nvPr/>
          </p:nvSpPr>
          <p:spPr bwMode="auto">
            <a:xfrm>
              <a:off x="7660468" y="3601762"/>
              <a:ext cx="156403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(</a:t>
              </a:r>
              <a:r>
                <a:rPr lang="en-US" sz="2800" i="1"/>
                <a:t>w</a:t>
              </a:r>
              <a:r>
                <a:rPr lang="en-US" sz="2800" i="1" baseline="-25000"/>
                <a:t>1</a:t>
              </a:r>
              <a:r>
                <a:rPr lang="en-US" sz="2800" i="1"/>
                <a:t> + w</a:t>
              </a:r>
              <a:r>
                <a:rPr lang="en-US" sz="2800" i="1" baseline="-25000"/>
                <a:t>1</a:t>
              </a:r>
              <a:r>
                <a:rPr lang="en-US" sz="2800"/>
                <a:t>)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7851383" y="3732046"/>
              <a:ext cx="30478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609600" y="5791200"/>
            <a:ext cx="678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This form is suitable for implementation with a </a:t>
            </a:r>
            <a:r>
              <a:rPr lang="en-US" dirty="0" smtClean="0"/>
              <a:t> 2x1 </a:t>
            </a:r>
            <a:r>
              <a:rPr lang="en-US" dirty="0"/>
              <a:t>multiplexer.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 txBox="1">
            <a:spLocks/>
          </p:cNvSpPr>
          <p:nvPr/>
        </p:nvSpPr>
        <p:spPr bwMode="auto">
          <a:xfrm>
            <a:off x="0" y="1524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Shannon</a:t>
            </a:r>
            <a:r>
              <a:rPr lang="en-US" altLang="en-US" sz="3600" b="1">
                <a:latin typeface="Arial" pitchFamily="34" charset="0"/>
              </a:rPr>
              <a:t>’</a:t>
            </a:r>
            <a:r>
              <a:rPr lang="en-US" sz="3600" b="1">
                <a:latin typeface="Arial" pitchFamily="34" charset="0"/>
              </a:rPr>
              <a:t>s Expansion Theorem</a:t>
            </a:r>
          </a:p>
          <a:p>
            <a:pPr algn="ctr"/>
            <a:r>
              <a:rPr lang="en-US" sz="3600" b="1">
                <a:latin typeface="Arial" pitchFamily="34" charset="0"/>
              </a:rPr>
              <a:t>(In terms of more than one variable)</a:t>
            </a:r>
          </a:p>
        </p:txBody>
      </p:sp>
      <p:pic>
        <p:nvPicPr>
          <p:cNvPr id="69635" name="Picture 5" descr="Screen shot 2013-10-14 at 3.17.43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6" name="TextBox 9"/>
          <p:cNvSpPr txBox="1">
            <a:spLocks noChangeArrowheads="1"/>
          </p:cNvSpPr>
          <p:nvPr/>
        </p:nvSpPr>
        <p:spPr bwMode="auto">
          <a:xfrm>
            <a:off x="838200" y="4572000"/>
            <a:ext cx="8023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This form is suitable for implementation with a 4x1 multiplexer.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Another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Factor and implement the following function with a 2x1 multiplexer</a:t>
            </a:r>
          </a:p>
        </p:txBody>
      </p:sp>
      <p:pic>
        <p:nvPicPr>
          <p:cNvPr id="71683" name="Picture 5" descr="Screen shot 2013-10-14 at 3.19.49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64135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Factor and implement the following function with a 2x1 multiplexer</a:t>
            </a:r>
          </a:p>
        </p:txBody>
      </p:sp>
      <p:pic>
        <p:nvPicPr>
          <p:cNvPr id="72707" name="Picture 5" descr="Screen shot 2013-10-14 at 3.19.49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64135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9" descr="Screen shot 2013-10-14 at 3.19.56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276600"/>
            <a:ext cx="619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Factor and implement the following function with a 2x1 multiplexer</a:t>
            </a:r>
          </a:p>
        </p:txBody>
      </p:sp>
      <p:pic>
        <p:nvPicPr>
          <p:cNvPr id="73731" name="Picture 9" descr="Screen shot 2013-10-14 at 3.19.56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114800"/>
            <a:ext cx="619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54200" y="1828800"/>
            <a:ext cx="5765800" cy="2106613"/>
            <a:chOff x="1688220" y="1828800"/>
            <a:chExt cx="5766476" cy="2107159"/>
          </a:xfrm>
        </p:grpSpPr>
        <p:pic>
          <p:nvPicPr>
            <p:cNvPr id="73734" name="Picture 1" descr="Screen shot 2013-10-14 at 3.22.54 P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1828800"/>
              <a:ext cx="5257800" cy="2107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735" name="TextBox 2"/>
            <p:cNvSpPr txBox="1">
              <a:spLocks noChangeArrowheads="1"/>
            </p:cNvSpPr>
            <p:nvPr/>
          </p:nvSpPr>
          <p:spPr bwMode="auto">
            <a:xfrm>
              <a:off x="1688220" y="3342294"/>
              <a:ext cx="47245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w</a:t>
              </a:r>
            </a:p>
          </p:txBody>
        </p:sp>
        <p:sp>
          <p:nvSpPr>
            <p:cNvPr id="73736" name="TextBox 6"/>
            <p:cNvSpPr txBox="1">
              <a:spLocks noChangeArrowheads="1"/>
            </p:cNvSpPr>
            <p:nvPr/>
          </p:nvSpPr>
          <p:spPr bwMode="auto">
            <a:xfrm>
              <a:off x="7071345" y="2667000"/>
              <a:ext cx="3833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f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 txBox="1">
            <a:spLocks/>
          </p:cNvSpPr>
          <p:nvPr/>
        </p:nvSpPr>
        <p:spPr>
          <a:xfrm>
            <a:off x="0" y="1447800"/>
            <a:ext cx="9144000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f(a, b, c) = a’b’c +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for  ( a , b ) = ( 0 , 0 )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 = c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	for  ( a , b ) = ( 0 , 1 ) 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 = 0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			for  ( a , b ) = ( 1 , 0 )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 = 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	for  ( a , b ) = ( 1, 1 ) 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 = 1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342900" lvl="0" indent="-342900">
              <a:spcBef>
                <a:spcPct val="20000"/>
              </a:spcBef>
            </a:pP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directly from truth tables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0"/>
            <a:ext cx="19240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152775"/>
            <a:ext cx="25146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Factor and implement the following function with a 4x1 multiplexer</a:t>
            </a:r>
          </a:p>
        </p:txBody>
      </p:sp>
      <p:pic>
        <p:nvPicPr>
          <p:cNvPr id="74755" name="Picture 5" descr="Screen shot 2013-10-14 at 3.19.49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64135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 dirty="0">
                <a:latin typeface="Arial" pitchFamily="34" charset="0"/>
              </a:rPr>
              <a:t>Factor and implement the following function with a 4x1 multiplexer</a:t>
            </a:r>
          </a:p>
        </p:txBody>
      </p:sp>
      <p:pic>
        <p:nvPicPr>
          <p:cNvPr id="75779" name="Picture 5" descr="Screen shot 2013-10-14 at 3.19.49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64135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0" name="Picture 1" descr="Screen shot 2013-10-14 at 3.26.30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9144000" cy="14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 dirty="0">
                <a:latin typeface="Arial" pitchFamily="34" charset="0"/>
              </a:rPr>
              <a:t>Factor and implement the following function with a 4x1 multiplexer</a:t>
            </a:r>
          </a:p>
        </p:txBody>
      </p:sp>
      <p:pic>
        <p:nvPicPr>
          <p:cNvPr id="76803" name="Picture 1" descr="Screen shot 2013-10-14 at 3.26.30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14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4" name="Picture 2" descr="Screen shot 2013-10-14 at 3.23.10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895600"/>
            <a:ext cx="4495800" cy="269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Yet Another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Factor and implement the following function using </a:t>
            </a:r>
            <a:r>
              <a:rPr lang="en-US" sz="3600" b="1" u="sng">
                <a:latin typeface="Arial" pitchFamily="34" charset="0"/>
              </a:rPr>
              <a:t>only</a:t>
            </a:r>
            <a:r>
              <a:rPr lang="en-US" sz="3600" b="1">
                <a:latin typeface="Arial" pitchFamily="34" charset="0"/>
              </a:rPr>
              <a:t> 2x1 multiplexers</a:t>
            </a:r>
          </a:p>
        </p:txBody>
      </p:sp>
      <p:pic>
        <p:nvPicPr>
          <p:cNvPr id="78851" name="Picture 2" descr="Screen shot 2013-10-14 at 3.33.19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7150" y="1752600"/>
            <a:ext cx="61849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Factor and implement the following function using </a:t>
            </a:r>
            <a:r>
              <a:rPr lang="en-US" sz="3600" b="1" u="sng">
                <a:latin typeface="Arial" pitchFamily="34" charset="0"/>
              </a:rPr>
              <a:t>only</a:t>
            </a:r>
            <a:r>
              <a:rPr lang="en-US" sz="3600" b="1">
                <a:latin typeface="Arial" pitchFamily="34" charset="0"/>
              </a:rPr>
              <a:t> 2x1 multiplexers</a:t>
            </a:r>
          </a:p>
        </p:txBody>
      </p:sp>
      <p:pic>
        <p:nvPicPr>
          <p:cNvPr id="79875" name="Picture 1" descr="Screen shot 2013-10-14 at 3.33.24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00" y="3886200"/>
            <a:ext cx="85217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2" descr="Screen shot 2013-10-14 at 3.33.19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7150" y="1752600"/>
            <a:ext cx="61849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Factor and implement the following function using </a:t>
            </a:r>
            <a:r>
              <a:rPr lang="en-US" sz="3600" b="1" u="sng">
                <a:latin typeface="Arial" pitchFamily="34" charset="0"/>
              </a:rPr>
              <a:t>only</a:t>
            </a:r>
            <a:r>
              <a:rPr lang="en-US" sz="3600" b="1">
                <a:latin typeface="Arial" pitchFamily="34" charset="0"/>
              </a:rPr>
              <a:t> 2x1 multiplexers</a:t>
            </a:r>
          </a:p>
        </p:txBody>
      </p:sp>
      <p:pic>
        <p:nvPicPr>
          <p:cNvPr id="80899" name="Picture 4" descr="Screen shot 2013-10-14 at 3.33.40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876800"/>
            <a:ext cx="2171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0" name="Picture 6" descr="Screen shot 2013-10-14 at 3.33.46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800600"/>
            <a:ext cx="2781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1" name="Picture 1" descr="Screen shot 2013-10-14 at 3.33.24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300" y="2971800"/>
            <a:ext cx="85217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2" name="Picture 2" descr="Screen shot 2013-10-14 at 3.33.19 PM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7150" y="1752600"/>
            <a:ext cx="61849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3" name="Right Brace 5"/>
          <p:cNvSpPr>
            <a:spLocks/>
          </p:cNvSpPr>
          <p:nvPr/>
        </p:nvSpPr>
        <p:spPr bwMode="auto">
          <a:xfrm rot="5400000">
            <a:off x="2971800" y="4267200"/>
            <a:ext cx="381000" cy="1143000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4" name="Right Brace 7"/>
          <p:cNvSpPr>
            <a:spLocks/>
          </p:cNvSpPr>
          <p:nvPr/>
        </p:nvSpPr>
        <p:spPr bwMode="auto">
          <a:xfrm rot="5400000">
            <a:off x="6019800" y="3962400"/>
            <a:ext cx="381000" cy="1752600"/>
          </a:xfrm>
          <a:prstGeom prst="rightBrace">
            <a:avLst>
              <a:gd name="adj1" fmla="val 8327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Factor and implement the following function using </a:t>
            </a:r>
            <a:r>
              <a:rPr lang="en-US" sz="3600" b="1" u="sng">
                <a:latin typeface="Arial" pitchFamily="34" charset="0"/>
              </a:rPr>
              <a:t>only</a:t>
            </a:r>
            <a:r>
              <a:rPr lang="en-US" sz="3600" b="1">
                <a:latin typeface="Arial" pitchFamily="34" charset="0"/>
              </a:rPr>
              <a:t> 2x1 multiplexers</a:t>
            </a:r>
          </a:p>
        </p:txBody>
      </p:sp>
      <p:pic>
        <p:nvPicPr>
          <p:cNvPr id="81923" name="Picture 4" descr="Screen shot 2013-10-14 at 3.33.40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5410200"/>
            <a:ext cx="2171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6" descr="Screen shot 2013-10-14 at 3.33.46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5410200"/>
            <a:ext cx="2781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1" descr="Screen shot 2013-10-14 at 3.33.24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300" y="3733800"/>
            <a:ext cx="85217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ight Brace 5"/>
          <p:cNvSpPr>
            <a:spLocks/>
          </p:cNvSpPr>
          <p:nvPr/>
        </p:nvSpPr>
        <p:spPr bwMode="auto">
          <a:xfrm rot="5400000">
            <a:off x="2971800" y="4724400"/>
            <a:ext cx="381000" cy="1143000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27" name="Right Brace 7"/>
          <p:cNvSpPr>
            <a:spLocks/>
          </p:cNvSpPr>
          <p:nvPr/>
        </p:nvSpPr>
        <p:spPr bwMode="auto">
          <a:xfrm rot="5400000">
            <a:off x="5943600" y="4419600"/>
            <a:ext cx="381000" cy="1752600"/>
          </a:xfrm>
          <a:prstGeom prst="rightBrace">
            <a:avLst>
              <a:gd name="adj1" fmla="val 8327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352800" y="1600200"/>
            <a:ext cx="2609850" cy="2214562"/>
            <a:chOff x="3297590" y="1367135"/>
            <a:chExt cx="2685750" cy="2519065"/>
          </a:xfrm>
        </p:grpSpPr>
        <p:pic>
          <p:nvPicPr>
            <p:cNvPr id="81929" name="Picture 8" descr="Screen shot 2013-10-14 at 3.42.51 PM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0000" y="1905000"/>
              <a:ext cx="1690915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30" name="TextBox 9"/>
            <p:cNvSpPr txBox="1">
              <a:spLocks noChangeArrowheads="1"/>
            </p:cNvSpPr>
            <p:nvPr/>
          </p:nvSpPr>
          <p:spPr bwMode="auto">
            <a:xfrm>
              <a:off x="5599989" y="2738735"/>
              <a:ext cx="3833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f</a:t>
              </a:r>
            </a:p>
          </p:txBody>
        </p:sp>
        <p:sp>
          <p:nvSpPr>
            <p:cNvPr id="81931" name="TextBox 10"/>
            <p:cNvSpPr txBox="1">
              <a:spLocks noChangeArrowheads="1"/>
            </p:cNvSpPr>
            <p:nvPr/>
          </p:nvSpPr>
          <p:spPr bwMode="auto">
            <a:xfrm>
              <a:off x="3297590" y="2433935"/>
              <a:ext cx="4210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g</a:t>
              </a:r>
            </a:p>
          </p:txBody>
        </p:sp>
        <p:sp>
          <p:nvSpPr>
            <p:cNvPr id="81932" name="TextBox 11"/>
            <p:cNvSpPr txBox="1">
              <a:spLocks noChangeArrowheads="1"/>
            </p:cNvSpPr>
            <p:nvPr/>
          </p:nvSpPr>
          <p:spPr bwMode="auto">
            <a:xfrm>
              <a:off x="3297590" y="2971800"/>
              <a:ext cx="4210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h</a:t>
              </a:r>
            </a:p>
          </p:txBody>
        </p:sp>
        <p:sp>
          <p:nvSpPr>
            <p:cNvPr id="81933" name="TextBox 12"/>
            <p:cNvSpPr txBox="1">
              <a:spLocks noChangeArrowheads="1"/>
            </p:cNvSpPr>
            <p:nvPr/>
          </p:nvSpPr>
          <p:spPr bwMode="auto">
            <a:xfrm>
              <a:off x="4318941" y="1367135"/>
              <a:ext cx="5578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w</a:t>
              </a:r>
              <a:r>
                <a:rPr lang="en-US" i="1" baseline="-25000"/>
                <a:t>1</a:t>
              </a: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Factor and implement the following function using </a:t>
            </a:r>
            <a:r>
              <a:rPr lang="en-US" sz="3600" b="1" u="sng">
                <a:latin typeface="Arial" pitchFamily="34" charset="0"/>
              </a:rPr>
              <a:t>only</a:t>
            </a:r>
            <a:r>
              <a:rPr lang="en-US" sz="3600" b="1">
                <a:latin typeface="Arial" pitchFamily="34" charset="0"/>
              </a:rPr>
              <a:t> 2x1 multiplexers</a:t>
            </a:r>
          </a:p>
        </p:txBody>
      </p:sp>
      <p:pic>
        <p:nvPicPr>
          <p:cNvPr id="82947" name="Picture 4" descr="Screen shot 2013-10-14 at 3.33.40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2171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8" name="Picture 6" descr="Screen shot 2013-10-14 at 3.33.46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209800"/>
            <a:ext cx="2781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Factor and implement the following function using </a:t>
            </a:r>
            <a:r>
              <a:rPr lang="en-US" sz="3600" b="1" u="sng">
                <a:latin typeface="Arial" pitchFamily="34" charset="0"/>
              </a:rPr>
              <a:t>only</a:t>
            </a:r>
            <a:r>
              <a:rPr lang="en-US" sz="3600" b="1">
                <a:latin typeface="Arial" pitchFamily="34" charset="0"/>
              </a:rPr>
              <a:t> 2x1 multiplexers</a:t>
            </a:r>
          </a:p>
        </p:txBody>
      </p:sp>
      <p:pic>
        <p:nvPicPr>
          <p:cNvPr id="83971" name="Picture 4" descr="Screen shot 2013-10-14 at 3.33.40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2171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2" name="Picture 6" descr="Screen shot 2013-10-14 at 3.33.46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209800"/>
            <a:ext cx="2781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3" name="Picture 7" descr="Screen shot 2013-10-14 at 3.33.52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4724400"/>
            <a:ext cx="4405313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4" name="Picture 8" descr="Screen shot 2013-10-14 at 3.33.58 PM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816475"/>
            <a:ext cx="41148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>
            <a:off x="2057400" y="2895600"/>
            <a:ext cx="0" cy="17526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239000" y="2895600"/>
            <a:ext cx="0" cy="17526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 txBox="1">
            <a:spLocks/>
          </p:cNvSpPr>
          <p:nvPr/>
        </p:nvSpPr>
        <p:spPr>
          <a:xfrm>
            <a:off x="0" y="1447800"/>
            <a:ext cx="9144000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f(a, b, c) = a’b’c +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for 	a == 0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 = b’ . c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		for 	a == 1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 = ( b . c’ ) + ( b . c ) = b   </a:t>
            </a:r>
          </a:p>
          <a:p>
            <a:pPr marL="342900" indent="-342900">
              <a:spcBef>
                <a:spcPct val="20000"/>
              </a:spcBef>
            </a:pP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directly from truth tables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0"/>
            <a:ext cx="19240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143250"/>
            <a:ext cx="43719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Factor and implement the following function using </a:t>
            </a:r>
            <a:r>
              <a:rPr lang="en-US" sz="3600" b="1" u="sng">
                <a:latin typeface="Arial" pitchFamily="34" charset="0"/>
              </a:rPr>
              <a:t>only</a:t>
            </a:r>
            <a:r>
              <a:rPr lang="en-US" sz="3600" b="1">
                <a:latin typeface="Arial" pitchFamily="34" charset="0"/>
              </a:rPr>
              <a:t> 2x1 multiplexers</a:t>
            </a:r>
          </a:p>
        </p:txBody>
      </p:sp>
      <p:pic>
        <p:nvPicPr>
          <p:cNvPr id="84995" name="Picture 7" descr="Screen shot 2013-10-14 at 3.33.52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724400"/>
            <a:ext cx="4405313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6" name="Picture 8" descr="Screen shot 2013-10-14 at 3.33.58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816475"/>
            <a:ext cx="41148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8200" y="1752600"/>
            <a:ext cx="2724150" cy="2519363"/>
            <a:chOff x="3297590" y="1367135"/>
            <a:chExt cx="2723458" cy="2519065"/>
          </a:xfrm>
        </p:grpSpPr>
        <p:pic>
          <p:nvPicPr>
            <p:cNvPr id="85004" name="Picture 12" descr="Screen shot 2013-10-14 at 3.42.51 PM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10000" y="1905000"/>
              <a:ext cx="1690915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005" name="TextBox 13"/>
            <p:cNvSpPr txBox="1">
              <a:spLocks noChangeArrowheads="1"/>
            </p:cNvSpPr>
            <p:nvPr/>
          </p:nvSpPr>
          <p:spPr bwMode="auto">
            <a:xfrm>
              <a:off x="5599989" y="2738735"/>
              <a:ext cx="4210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g</a:t>
              </a:r>
            </a:p>
          </p:txBody>
        </p:sp>
        <p:sp>
          <p:nvSpPr>
            <p:cNvPr id="85006" name="TextBox 14"/>
            <p:cNvSpPr txBox="1">
              <a:spLocks noChangeArrowheads="1"/>
            </p:cNvSpPr>
            <p:nvPr/>
          </p:nvSpPr>
          <p:spPr bwMode="auto">
            <a:xfrm>
              <a:off x="3297590" y="2433935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85007" name="TextBox 15"/>
            <p:cNvSpPr txBox="1">
              <a:spLocks noChangeArrowheads="1"/>
            </p:cNvSpPr>
            <p:nvPr/>
          </p:nvSpPr>
          <p:spPr bwMode="auto">
            <a:xfrm>
              <a:off x="3297590" y="2971800"/>
              <a:ext cx="5578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w</a:t>
              </a:r>
              <a:r>
                <a:rPr lang="en-US" i="1" baseline="-25000"/>
                <a:t>3</a:t>
              </a:r>
            </a:p>
          </p:txBody>
        </p:sp>
        <p:sp>
          <p:nvSpPr>
            <p:cNvPr id="85008" name="TextBox 16"/>
            <p:cNvSpPr txBox="1">
              <a:spLocks noChangeArrowheads="1"/>
            </p:cNvSpPr>
            <p:nvPr/>
          </p:nvSpPr>
          <p:spPr bwMode="auto">
            <a:xfrm>
              <a:off x="4318941" y="1367135"/>
              <a:ext cx="5578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w</a:t>
              </a:r>
              <a:r>
                <a:rPr lang="en-US" i="1" baseline="-25000"/>
                <a:t>2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848350" y="1752600"/>
            <a:ext cx="2724150" cy="2519363"/>
            <a:chOff x="3297590" y="1367135"/>
            <a:chExt cx="2723458" cy="2519065"/>
          </a:xfrm>
        </p:grpSpPr>
        <p:pic>
          <p:nvPicPr>
            <p:cNvPr id="84999" name="Picture 18" descr="Screen shot 2013-10-14 at 3.42.51 PM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10000" y="1905000"/>
              <a:ext cx="1690915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000" name="TextBox 19"/>
            <p:cNvSpPr txBox="1">
              <a:spLocks noChangeArrowheads="1"/>
            </p:cNvSpPr>
            <p:nvPr/>
          </p:nvSpPr>
          <p:spPr bwMode="auto">
            <a:xfrm>
              <a:off x="5599989" y="2738735"/>
              <a:ext cx="4210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h</a:t>
              </a:r>
            </a:p>
          </p:txBody>
        </p:sp>
        <p:sp>
          <p:nvSpPr>
            <p:cNvPr id="85001" name="TextBox 20"/>
            <p:cNvSpPr txBox="1">
              <a:spLocks noChangeArrowheads="1"/>
            </p:cNvSpPr>
            <p:nvPr/>
          </p:nvSpPr>
          <p:spPr bwMode="auto">
            <a:xfrm>
              <a:off x="3297590" y="2433935"/>
              <a:ext cx="5578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w</a:t>
              </a:r>
              <a:r>
                <a:rPr lang="en-US" i="1" baseline="-25000"/>
                <a:t>3</a:t>
              </a:r>
            </a:p>
          </p:txBody>
        </p:sp>
        <p:sp>
          <p:nvSpPr>
            <p:cNvPr id="85002" name="TextBox 21"/>
            <p:cNvSpPr txBox="1">
              <a:spLocks noChangeArrowheads="1"/>
            </p:cNvSpPr>
            <p:nvPr/>
          </p:nvSpPr>
          <p:spPr bwMode="auto">
            <a:xfrm>
              <a:off x="3297590" y="2971800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5003" name="TextBox 22"/>
            <p:cNvSpPr txBox="1">
              <a:spLocks noChangeArrowheads="1"/>
            </p:cNvSpPr>
            <p:nvPr/>
          </p:nvSpPr>
          <p:spPr bwMode="auto">
            <a:xfrm>
              <a:off x="4318941" y="1367135"/>
              <a:ext cx="5578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w</a:t>
              </a:r>
              <a:r>
                <a:rPr lang="en-US" i="1" baseline="-25000"/>
                <a:t>2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Finally, we are ready to draw the circuit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81200" y="1143000"/>
            <a:ext cx="2724150" cy="2519363"/>
            <a:chOff x="3297590" y="1367135"/>
            <a:chExt cx="2723458" cy="2519065"/>
          </a:xfrm>
        </p:grpSpPr>
        <p:pic>
          <p:nvPicPr>
            <p:cNvPr id="86032" name="Picture 12" descr="Screen shot 2013-10-14 at 3.42.51 PM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0" y="1905000"/>
              <a:ext cx="1690915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033" name="TextBox 13"/>
            <p:cNvSpPr txBox="1">
              <a:spLocks noChangeArrowheads="1"/>
            </p:cNvSpPr>
            <p:nvPr/>
          </p:nvSpPr>
          <p:spPr bwMode="auto">
            <a:xfrm>
              <a:off x="5599989" y="2738735"/>
              <a:ext cx="4210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g</a:t>
              </a:r>
            </a:p>
          </p:txBody>
        </p:sp>
        <p:sp>
          <p:nvSpPr>
            <p:cNvPr id="86034" name="TextBox 14"/>
            <p:cNvSpPr txBox="1">
              <a:spLocks noChangeArrowheads="1"/>
            </p:cNvSpPr>
            <p:nvPr/>
          </p:nvSpPr>
          <p:spPr bwMode="auto">
            <a:xfrm>
              <a:off x="3297590" y="2433935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86035" name="TextBox 15"/>
            <p:cNvSpPr txBox="1">
              <a:spLocks noChangeArrowheads="1"/>
            </p:cNvSpPr>
            <p:nvPr/>
          </p:nvSpPr>
          <p:spPr bwMode="auto">
            <a:xfrm>
              <a:off x="3297590" y="2971800"/>
              <a:ext cx="5578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w</a:t>
              </a:r>
              <a:r>
                <a:rPr lang="en-US" i="1" baseline="-25000"/>
                <a:t>3</a:t>
              </a:r>
            </a:p>
          </p:txBody>
        </p:sp>
        <p:sp>
          <p:nvSpPr>
            <p:cNvPr id="86036" name="TextBox 16"/>
            <p:cNvSpPr txBox="1">
              <a:spLocks noChangeArrowheads="1"/>
            </p:cNvSpPr>
            <p:nvPr/>
          </p:nvSpPr>
          <p:spPr bwMode="auto">
            <a:xfrm>
              <a:off x="4318941" y="1367135"/>
              <a:ext cx="5578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w</a:t>
              </a:r>
              <a:r>
                <a:rPr lang="en-US" i="1" baseline="-25000"/>
                <a:t>2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981200" y="3810000"/>
            <a:ext cx="2724150" cy="2519363"/>
            <a:chOff x="3297590" y="1367135"/>
            <a:chExt cx="2723458" cy="2519065"/>
          </a:xfrm>
        </p:grpSpPr>
        <p:pic>
          <p:nvPicPr>
            <p:cNvPr id="86027" name="Picture 18" descr="Screen shot 2013-10-14 at 3.42.51 PM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0" y="1905000"/>
              <a:ext cx="1690915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028" name="TextBox 19"/>
            <p:cNvSpPr txBox="1">
              <a:spLocks noChangeArrowheads="1"/>
            </p:cNvSpPr>
            <p:nvPr/>
          </p:nvSpPr>
          <p:spPr bwMode="auto">
            <a:xfrm>
              <a:off x="5599989" y="2738735"/>
              <a:ext cx="4210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h</a:t>
              </a:r>
            </a:p>
          </p:txBody>
        </p:sp>
        <p:sp>
          <p:nvSpPr>
            <p:cNvPr id="86029" name="TextBox 20"/>
            <p:cNvSpPr txBox="1">
              <a:spLocks noChangeArrowheads="1"/>
            </p:cNvSpPr>
            <p:nvPr/>
          </p:nvSpPr>
          <p:spPr bwMode="auto">
            <a:xfrm>
              <a:off x="3297590" y="2433935"/>
              <a:ext cx="5578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w</a:t>
              </a:r>
              <a:r>
                <a:rPr lang="en-US" i="1" baseline="-25000"/>
                <a:t>3</a:t>
              </a:r>
            </a:p>
          </p:txBody>
        </p:sp>
        <p:sp>
          <p:nvSpPr>
            <p:cNvPr id="86030" name="TextBox 21"/>
            <p:cNvSpPr txBox="1">
              <a:spLocks noChangeArrowheads="1"/>
            </p:cNvSpPr>
            <p:nvPr/>
          </p:nvSpPr>
          <p:spPr bwMode="auto">
            <a:xfrm>
              <a:off x="3297590" y="2971800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86031" name="TextBox 22"/>
            <p:cNvSpPr txBox="1">
              <a:spLocks noChangeArrowheads="1"/>
            </p:cNvSpPr>
            <p:nvPr/>
          </p:nvSpPr>
          <p:spPr bwMode="auto">
            <a:xfrm>
              <a:off x="4318941" y="1367135"/>
              <a:ext cx="5578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w</a:t>
              </a:r>
              <a:r>
                <a:rPr lang="en-US" i="1" baseline="-25000"/>
                <a:t>2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105400" y="2133600"/>
            <a:ext cx="2686050" cy="2519363"/>
            <a:chOff x="3297590" y="1367135"/>
            <a:chExt cx="2685750" cy="2519065"/>
          </a:xfrm>
        </p:grpSpPr>
        <p:pic>
          <p:nvPicPr>
            <p:cNvPr id="86022" name="Picture 24" descr="Screen shot 2013-10-14 at 3.42.51 PM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0" y="1905000"/>
              <a:ext cx="1690915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023" name="TextBox 25"/>
            <p:cNvSpPr txBox="1">
              <a:spLocks noChangeArrowheads="1"/>
            </p:cNvSpPr>
            <p:nvPr/>
          </p:nvSpPr>
          <p:spPr bwMode="auto">
            <a:xfrm>
              <a:off x="5599989" y="2738735"/>
              <a:ext cx="3833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f</a:t>
              </a:r>
            </a:p>
          </p:txBody>
        </p:sp>
        <p:sp>
          <p:nvSpPr>
            <p:cNvPr id="86024" name="TextBox 26"/>
            <p:cNvSpPr txBox="1">
              <a:spLocks noChangeArrowheads="1"/>
            </p:cNvSpPr>
            <p:nvPr/>
          </p:nvSpPr>
          <p:spPr bwMode="auto">
            <a:xfrm>
              <a:off x="3297590" y="2433935"/>
              <a:ext cx="4210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g</a:t>
              </a:r>
            </a:p>
          </p:txBody>
        </p:sp>
        <p:sp>
          <p:nvSpPr>
            <p:cNvPr id="86025" name="TextBox 27"/>
            <p:cNvSpPr txBox="1">
              <a:spLocks noChangeArrowheads="1"/>
            </p:cNvSpPr>
            <p:nvPr/>
          </p:nvSpPr>
          <p:spPr bwMode="auto">
            <a:xfrm>
              <a:off x="3297590" y="2971800"/>
              <a:ext cx="4210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h</a:t>
              </a:r>
            </a:p>
          </p:txBody>
        </p:sp>
        <p:sp>
          <p:nvSpPr>
            <p:cNvPr id="86026" name="TextBox 28"/>
            <p:cNvSpPr txBox="1">
              <a:spLocks noChangeArrowheads="1"/>
            </p:cNvSpPr>
            <p:nvPr/>
          </p:nvSpPr>
          <p:spPr bwMode="auto">
            <a:xfrm>
              <a:off x="4318941" y="1367135"/>
              <a:ext cx="5578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w</a:t>
              </a:r>
              <a:r>
                <a:rPr lang="en-US" i="1" baseline="-25000"/>
                <a:t>1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Finally, we are ready to draw the circuit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981200" y="1143000"/>
            <a:ext cx="5810250" cy="5186363"/>
            <a:chOff x="1981200" y="1143000"/>
            <a:chExt cx="5809950" cy="5186065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981200" y="1143000"/>
              <a:ext cx="2723458" cy="2519065"/>
              <a:chOff x="3297590" y="1367135"/>
              <a:chExt cx="2723458" cy="2519065"/>
            </a:xfrm>
          </p:grpSpPr>
          <p:pic>
            <p:nvPicPr>
              <p:cNvPr id="87064" name="Picture 12" descr="Screen shot 2013-10-14 at 3.42.51 PM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810000" y="1905000"/>
                <a:ext cx="1690915" cy="198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7065" name="TextBox 13"/>
              <p:cNvSpPr txBox="1">
                <a:spLocks noChangeArrowheads="1"/>
              </p:cNvSpPr>
              <p:nvPr/>
            </p:nvSpPr>
            <p:spPr bwMode="auto">
              <a:xfrm>
                <a:off x="5599989" y="2486831"/>
                <a:ext cx="42105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/>
                  <a:t>g</a:t>
                </a:r>
              </a:p>
            </p:txBody>
          </p:sp>
          <p:sp>
            <p:nvSpPr>
              <p:cNvPr id="87066" name="TextBox 14"/>
              <p:cNvSpPr txBox="1">
                <a:spLocks noChangeArrowheads="1"/>
              </p:cNvSpPr>
              <p:nvPr/>
            </p:nvSpPr>
            <p:spPr bwMode="auto">
              <a:xfrm>
                <a:off x="3297590" y="2433935"/>
                <a:ext cx="33855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87067" name="TextBox 15"/>
              <p:cNvSpPr txBox="1">
                <a:spLocks noChangeArrowheads="1"/>
              </p:cNvSpPr>
              <p:nvPr/>
            </p:nvSpPr>
            <p:spPr bwMode="auto">
              <a:xfrm>
                <a:off x="3297590" y="2971800"/>
                <a:ext cx="55785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/>
                  <a:t>w</a:t>
                </a:r>
                <a:r>
                  <a:rPr lang="en-US" i="1" baseline="-25000"/>
                  <a:t>3</a:t>
                </a:r>
              </a:p>
            </p:txBody>
          </p:sp>
          <p:sp>
            <p:nvSpPr>
              <p:cNvPr id="87068" name="TextBox 16"/>
              <p:cNvSpPr txBox="1">
                <a:spLocks noChangeArrowheads="1"/>
              </p:cNvSpPr>
              <p:nvPr/>
            </p:nvSpPr>
            <p:spPr bwMode="auto">
              <a:xfrm>
                <a:off x="4318941" y="1367135"/>
                <a:ext cx="55785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/>
                  <a:t>w</a:t>
                </a:r>
                <a:r>
                  <a:rPr lang="en-US" i="1" baseline="-25000"/>
                  <a:t>2</a:t>
                </a: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1981200" y="4347865"/>
              <a:ext cx="2707059" cy="1981200"/>
              <a:chOff x="3297590" y="1905000"/>
              <a:chExt cx="2707059" cy="1981200"/>
            </a:xfrm>
          </p:grpSpPr>
          <p:pic>
            <p:nvPicPr>
              <p:cNvPr id="87061" name="Picture 18" descr="Screen shot 2013-10-14 at 3.42.51 PM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810000" y="1905000"/>
                <a:ext cx="1690915" cy="198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7062" name="TextBox 19"/>
              <p:cNvSpPr txBox="1">
                <a:spLocks noChangeArrowheads="1"/>
              </p:cNvSpPr>
              <p:nvPr/>
            </p:nvSpPr>
            <p:spPr bwMode="auto">
              <a:xfrm>
                <a:off x="5583590" y="3119735"/>
                <a:ext cx="42105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/>
                  <a:t>h</a:t>
                </a:r>
              </a:p>
            </p:txBody>
          </p:sp>
          <p:sp>
            <p:nvSpPr>
              <p:cNvPr id="87063" name="TextBox 21"/>
              <p:cNvSpPr txBox="1">
                <a:spLocks noChangeArrowheads="1"/>
              </p:cNvSpPr>
              <p:nvPr/>
            </p:nvSpPr>
            <p:spPr bwMode="auto">
              <a:xfrm>
                <a:off x="3297590" y="2971800"/>
                <a:ext cx="33855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5617810" y="2133600"/>
              <a:ext cx="2173340" cy="2519065"/>
              <a:chOff x="3810000" y="1367135"/>
              <a:chExt cx="2173340" cy="2519065"/>
            </a:xfrm>
          </p:grpSpPr>
          <p:pic>
            <p:nvPicPr>
              <p:cNvPr id="87058" name="Picture 24" descr="Screen shot 2013-10-14 at 3.42.51 PM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810000" y="1905000"/>
                <a:ext cx="1690915" cy="198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7059" name="TextBox 25"/>
              <p:cNvSpPr txBox="1">
                <a:spLocks noChangeArrowheads="1"/>
              </p:cNvSpPr>
              <p:nvPr/>
            </p:nvSpPr>
            <p:spPr bwMode="auto">
              <a:xfrm>
                <a:off x="5599989" y="2738735"/>
                <a:ext cx="38335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/>
                  <a:t>f</a:t>
                </a:r>
              </a:p>
            </p:txBody>
          </p:sp>
          <p:sp>
            <p:nvSpPr>
              <p:cNvPr id="87060" name="TextBox 28"/>
              <p:cNvSpPr txBox="1">
                <a:spLocks noChangeArrowheads="1"/>
              </p:cNvSpPr>
              <p:nvPr/>
            </p:nvSpPr>
            <p:spPr bwMode="auto">
              <a:xfrm>
                <a:off x="4318941" y="1367135"/>
                <a:ext cx="55785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/>
                  <a:t>w</a:t>
                </a:r>
                <a:r>
                  <a:rPr lang="en-US" i="1" baseline="-25000"/>
                  <a:t>1</a:t>
                </a:r>
              </a:p>
            </p:txBody>
          </p:sp>
        </p:grpSp>
        <p:cxnSp>
          <p:nvCxnSpPr>
            <p:cNvPr id="30" name="Straight Connector 29"/>
            <p:cNvCxnSpPr/>
            <p:nvPr/>
          </p:nvCxnSpPr>
          <p:spPr bwMode="auto">
            <a:xfrm>
              <a:off x="2654265" y="3047891"/>
              <a:ext cx="1588" cy="214776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7048" name="Oval 30"/>
            <p:cNvSpPr>
              <a:spLocks noChangeArrowheads="1"/>
            </p:cNvSpPr>
            <p:nvPr/>
          </p:nvSpPr>
          <p:spPr bwMode="auto">
            <a:xfrm>
              <a:off x="3177065" y="1800037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flipH="1">
              <a:off x="3862291" y="1854159"/>
              <a:ext cx="14286" cy="24890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7050" name="Oval 32"/>
            <p:cNvSpPr>
              <a:spLocks noChangeArrowheads="1"/>
            </p:cNvSpPr>
            <p:nvPr/>
          </p:nvSpPr>
          <p:spPr bwMode="auto">
            <a:xfrm>
              <a:off x="2582929" y="2991568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4109928" y="2793905"/>
              <a:ext cx="1525508" cy="79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3222561" y="4344804"/>
              <a:ext cx="660366" cy="793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3227324" y="1873208"/>
              <a:ext cx="661953" cy="793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082941" y="5455990"/>
              <a:ext cx="1574719" cy="158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5633849" y="4054308"/>
              <a:ext cx="1587" cy="139374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 flipH="1">
              <a:off x="5641786" y="2781206"/>
              <a:ext cx="4763" cy="75084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7057" name="Rectangle 39"/>
            <p:cNvSpPr>
              <a:spLocks noChangeArrowheads="1"/>
            </p:cNvSpPr>
            <p:nvPr/>
          </p:nvSpPr>
          <p:spPr bwMode="auto">
            <a:xfrm>
              <a:off x="2330715" y="49530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Arial" pitchFamily="34" charset="0"/>
              </a:rPr>
              <a:t>Finally, we are ready to draw the circuit</a:t>
            </a:r>
          </a:p>
        </p:txBody>
      </p:sp>
      <p:sp>
        <p:nvSpPr>
          <p:cNvPr id="88067" name="Line 4"/>
          <p:cNvSpPr>
            <a:spLocks noChangeShapeType="1"/>
          </p:cNvSpPr>
          <p:nvPr/>
        </p:nvSpPr>
        <p:spPr bwMode="auto">
          <a:xfrm>
            <a:off x="3662363" y="3033713"/>
            <a:ext cx="4778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68" name="Line 5"/>
          <p:cNvSpPr>
            <a:spLocks noChangeShapeType="1"/>
          </p:cNvSpPr>
          <p:nvPr/>
        </p:nvSpPr>
        <p:spPr bwMode="auto">
          <a:xfrm>
            <a:off x="3662363" y="3375025"/>
            <a:ext cx="4778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69" name="Freeform 6"/>
          <p:cNvSpPr>
            <a:spLocks/>
          </p:cNvSpPr>
          <p:nvPr/>
        </p:nvSpPr>
        <p:spPr bwMode="auto">
          <a:xfrm>
            <a:off x="4140200" y="2805113"/>
            <a:ext cx="342900" cy="796925"/>
          </a:xfrm>
          <a:custGeom>
            <a:avLst/>
            <a:gdLst>
              <a:gd name="T0" fmla="*/ 2147483647 w 430"/>
              <a:gd name="T1" fmla="*/ 2147483647 h 1004"/>
              <a:gd name="T2" fmla="*/ 2147483647 w 430"/>
              <a:gd name="T3" fmla="*/ 2147483647 h 1004"/>
              <a:gd name="T4" fmla="*/ 0 w 430"/>
              <a:gd name="T5" fmla="*/ 0 h 1004"/>
              <a:gd name="T6" fmla="*/ 0 w 430"/>
              <a:gd name="T7" fmla="*/ 2147483647 h 1004"/>
              <a:gd name="T8" fmla="*/ 2147483647 w 430"/>
              <a:gd name="T9" fmla="*/ 2147483647 h 10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0"/>
              <a:gd name="T16" fmla="*/ 0 h 1004"/>
              <a:gd name="T17" fmla="*/ 430 w 430"/>
              <a:gd name="T18" fmla="*/ 1004 h 10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0" h="1004">
                <a:moveTo>
                  <a:pt x="430" y="803"/>
                </a:moveTo>
                <a:lnTo>
                  <a:pt x="430" y="201"/>
                </a:lnTo>
                <a:lnTo>
                  <a:pt x="0" y="0"/>
                </a:lnTo>
                <a:lnTo>
                  <a:pt x="0" y="1004"/>
                </a:lnTo>
                <a:lnTo>
                  <a:pt x="430" y="803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0" name="Line 7"/>
          <p:cNvSpPr>
            <a:spLocks noChangeShapeType="1"/>
          </p:cNvSpPr>
          <p:nvPr/>
        </p:nvSpPr>
        <p:spPr bwMode="auto">
          <a:xfrm>
            <a:off x="4322763" y="2555875"/>
            <a:ext cx="1587" cy="3190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1" name="Rectangle 8"/>
          <p:cNvSpPr>
            <a:spLocks noChangeArrowheads="1"/>
          </p:cNvSpPr>
          <p:nvPr/>
        </p:nvSpPr>
        <p:spPr bwMode="auto">
          <a:xfrm>
            <a:off x="3367088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88072" name="Line 9"/>
          <p:cNvSpPr>
            <a:spLocks noChangeShapeType="1"/>
          </p:cNvSpPr>
          <p:nvPr/>
        </p:nvSpPr>
        <p:spPr bwMode="auto">
          <a:xfrm>
            <a:off x="3662363" y="2282825"/>
            <a:ext cx="6604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3" name="Rectangle 10"/>
          <p:cNvSpPr>
            <a:spLocks noChangeArrowheads="1"/>
          </p:cNvSpPr>
          <p:nvPr/>
        </p:nvSpPr>
        <p:spPr bwMode="auto">
          <a:xfrm>
            <a:off x="3511550" y="2246313"/>
            <a:ext cx="1905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88074" name="Rectangle 11"/>
          <p:cNvSpPr>
            <a:spLocks noChangeArrowheads="1"/>
          </p:cNvSpPr>
          <p:nvPr/>
        </p:nvSpPr>
        <p:spPr bwMode="auto">
          <a:xfrm>
            <a:off x="3429000" y="2941638"/>
            <a:ext cx="249238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88075" name="Rectangle 12"/>
          <p:cNvSpPr>
            <a:spLocks noChangeArrowheads="1"/>
          </p:cNvSpPr>
          <p:nvPr/>
        </p:nvSpPr>
        <p:spPr bwMode="auto">
          <a:xfrm>
            <a:off x="3367088" y="321945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88076" name="Line 13"/>
          <p:cNvSpPr>
            <a:spLocks noChangeShapeType="1"/>
          </p:cNvSpPr>
          <p:nvPr/>
        </p:nvSpPr>
        <p:spPr bwMode="auto">
          <a:xfrm>
            <a:off x="3890963" y="4535488"/>
            <a:ext cx="2492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7" name="Line 14"/>
          <p:cNvSpPr>
            <a:spLocks noChangeShapeType="1"/>
          </p:cNvSpPr>
          <p:nvPr/>
        </p:nvSpPr>
        <p:spPr bwMode="auto">
          <a:xfrm>
            <a:off x="3662363" y="4856163"/>
            <a:ext cx="4778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8" name="Freeform 15"/>
          <p:cNvSpPr>
            <a:spLocks/>
          </p:cNvSpPr>
          <p:nvPr/>
        </p:nvSpPr>
        <p:spPr bwMode="auto">
          <a:xfrm>
            <a:off x="4483100" y="4103688"/>
            <a:ext cx="911225" cy="592137"/>
          </a:xfrm>
          <a:custGeom>
            <a:avLst/>
            <a:gdLst>
              <a:gd name="T0" fmla="*/ 2147483647 w 1149"/>
              <a:gd name="T1" fmla="*/ 0 h 745"/>
              <a:gd name="T2" fmla="*/ 2147483647 w 1149"/>
              <a:gd name="T3" fmla="*/ 0 h 745"/>
              <a:gd name="T4" fmla="*/ 2147483647 w 1149"/>
              <a:gd name="T5" fmla="*/ 2147483647 h 745"/>
              <a:gd name="T6" fmla="*/ 0 w 1149"/>
              <a:gd name="T7" fmla="*/ 2147483647 h 745"/>
              <a:gd name="T8" fmla="*/ 0 60000 65536"/>
              <a:gd name="T9" fmla="*/ 0 60000 65536"/>
              <a:gd name="T10" fmla="*/ 0 60000 65536"/>
              <a:gd name="T11" fmla="*/ 0 60000 65536"/>
              <a:gd name="T12" fmla="*/ 0 w 1149"/>
              <a:gd name="T13" fmla="*/ 0 h 745"/>
              <a:gd name="T14" fmla="*/ 1149 w 1149"/>
              <a:gd name="T15" fmla="*/ 745 h 7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9" h="745">
                <a:moveTo>
                  <a:pt x="1149" y="0"/>
                </a:moveTo>
                <a:lnTo>
                  <a:pt x="718" y="0"/>
                </a:lnTo>
                <a:lnTo>
                  <a:pt x="718" y="745"/>
                </a:lnTo>
                <a:lnTo>
                  <a:pt x="0" y="74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9" name="Freeform 16"/>
          <p:cNvSpPr>
            <a:spLocks/>
          </p:cNvSpPr>
          <p:nvPr/>
        </p:nvSpPr>
        <p:spPr bwMode="auto">
          <a:xfrm>
            <a:off x="4140200" y="4308475"/>
            <a:ext cx="342900" cy="796925"/>
          </a:xfrm>
          <a:custGeom>
            <a:avLst/>
            <a:gdLst>
              <a:gd name="T0" fmla="*/ 2147483647 w 430"/>
              <a:gd name="T1" fmla="*/ 2147483647 h 1004"/>
              <a:gd name="T2" fmla="*/ 2147483647 w 430"/>
              <a:gd name="T3" fmla="*/ 2147483647 h 1004"/>
              <a:gd name="T4" fmla="*/ 0 w 430"/>
              <a:gd name="T5" fmla="*/ 0 h 1004"/>
              <a:gd name="T6" fmla="*/ 0 w 430"/>
              <a:gd name="T7" fmla="*/ 2147483647 h 1004"/>
              <a:gd name="T8" fmla="*/ 2147483647 w 430"/>
              <a:gd name="T9" fmla="*/ 2147483647 h 10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0"/>
              <a:gd name="T16" fmla="*/ 0 h 1004"/>
              <a:gd name="T17" fmla="*/ 430 w 430"/>
              <a:gd name="T18" fmla="*/ 1004 h 10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0" h="1004">
                <a:moveTo>
                  <a:pt x="430" y="803"/>
                </a:moveTo>
                <a:lnTo>
                  <a:pt x="430" y="201"/>
                </a:lnTo>
                <a:lnTo>
                  <a:pt x="0" y="0"/>
                </a:lnTo>
                <a:lnTo>
                  <a:pt x="0" y="1004"/>
                </a:lnTo>
                <a:lnTo>
                  <a:pt x="430" y="803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0" name="Freeform 17"/>
          <p:cNvSpPr>
            <a:spLocks/>
          </p:cNvSpPr>
          <p:nvPr/>
        </p:nvSpPr>
        <p:spPr bwMode="auto">
          <a:xfrm>
            <a:off x="4322763" y="2555875"/>
            <a:ext cx="387350" cy="1820863"/>
          </a:xfrm>
          <a:custGeom>
            <a:avLst/>
            <a:gdLst>
              <a:gd name="T0" fmla="*/ 0 w 488"/>
              <a:gd name="T1" fmla="*/ 0 h 2295"/>
              <a:gd name="T2" fmla="*/ 2147483647 w 488"/>
              <a:gd name="T3" fmla="*/ 0 h 2295"/>
              <a:gd name="T4" fmla="*/ 2147483647 w 488"/>
              <a:gd name="T5" fmla="*/ 2147483647 h 2295"/>
              <a:gd name="T6" fmla="*/ 0 w 488"/>
              <a:gd name="T7" fmla="*/ 2147483647 h 2295"/>
              <a:gd name="T8" fmla="*/ 0 w 488"/>
              <a:gd name="T9" fmla="*/ 2147483647 h 2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"/>
              <a:gd name="T16" fmla="*/ 0 h 2295"/>
              <a:gd name="T17" fmla="*/ 488 w 488"/>
              <a:gd name="T18" fmla="*/ 2295 h 22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" h="2295">
                <a:moveTo>
                  <a:pt x="0" y="0"/>
                </a:moveTo>
                <a:lnTo>
                  <a:pt x="488" y="0"/>
                </a:lnTo>
                <a:lnTo>
                  <a:pt x="488" y="1893"/>
                </a:lnTo>
                <a:lnTo>
                  <a:pt x="0" y="1893"/>
                </a:lnTo>
                <a:lnTo>
                  <a:pt x="0" y="229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1" name="Rectangle 18"/>
          <p:cNvSpPr>
            <a:spLocks noChangeArrowheads="1"/>
          </p:cNvSpPr>
          <p:nvPr/>
        </p:nvSpPr>
        <p:spPr bwMode="auto">
          <a:xfrm>
            <a:off x="3511550" y="3324225"/>
            <a:ext cx="1905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/>
          </a:p>
        </p:txBody>
      </p:sp>
      <p:sp>
        <p:nvSpPr>
          <p:cNvPr id="88082" name="Freeform 19"/>
          <p:cNvSpPr>
            <a:spLocks/>
          </p:cNvSpPr>
          <p:nvPr/>
        </p:nvSpPr>
        <p:spPr bwMode="auto">
          <a:xfrm>
            <a:off x="4483100" y="3192463"/>
            <a:ext cx="911225" cy="592137"/>
          </a:xfrm>
          <a:custGeom>
            <a:avLst/>
            <a:gdLst>
              <a:gd name="T0" fmla="*/ 2147483647 w 1149"/>
              <a:gd name="T1" fmla="*/ 2147483647 h 745"/>
              <a:gd name="T2" fmla="*/ 2147483647 w 1149"/>
              <a:gd name="T3" fmla="*/ 2147483647 h 745"/>
              <a:gd name="T4" fmla="*/ 2147483647 w 1149"/>
              <a:gd name="T5" fmla="*/ 0 h 745"/>
              <a:gd name="T6" fmla="*/ 0 w 1149"/>
              <a:gd name="T7" fmla="*/ 0 h 745"/>
              <a:gd name="T8" fmla="*/ 0 60000 65536"/>
              <a:gd name="T9" fmla="*/ 0 60000 65536"/>
              <a:gd name="T10" fmla="*/ 0 60000 65536"/>
              <a:gd name="T11" fmla="*/ 0 60000 65536"/>
              <a:gd name="T12" fmla="*/ 0 w 1149"/>
              <a:gd name="T13" fmla="*/ 0 h 745"/>
              <a:gd name="T14" fmla="*/ 1149 w 1149"/>
              <a:gd name="T15" fmla="*/ 745 h 7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9" h="745">
                <a:moveTo>
                  <a:pt x="1149" y="745"/>
                </a:moveTo>
                <a:lnTo>
                  <a:pt x="718" y="745"/>
                </a:lnTo>
                <a:lnTo>
                  <a:pt x="71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3" name="Line 20"/>
          <p:cNvSpPr>
            <a:spLocks noChangeShapeType="1"/>
          </p:cNvSpPr>
          <p:nvPr/>
        </p:nvSpPr>
        <p:spPr bwMode="auto">
          <a:xfrm flipH="1">
            <a:off x="5713413" y="3943350"/>
            <a:ext cx="3635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4" name="Freeform 21"/>
          <p:cNvSpPr>
            <a:spLocks/>
          </p:cNvSpPr>
          <p:nvPr/>
        </p:nvSpPr>
        <p:spPr bwMode="auto">
          <a:xfrm>
            <a:off x="5394325" y="3557588"/>
            <a:ext cx="319088" cy="796925"/>
          </a:xfrm>
          <a:custGeom>
            <a:avLst/>
            <a:gdLst>
              <a:gd name="T0" fmla="*/ 2147483647 w 402"/>
              <a:gd name="T1" fmla="*/ 2147483647 h 1004"/>
              <a:gd name="T2" fmla="*/ 2147483647 w 402"/>
              <a:gd name="T3" fmla="*/ 2147483647 h 1004"/>
              <a:gd name="T4" fmla="*/ 0 w 402"/>
              <a:gd name="T5" fmla="*/ 0 h 1004"/>
              <a:gd name="T6" fmla="*/ 0 w 402"/>
              <a:gd name="T7" fmla="*/ 2147483647 h 1004"/>
              <a:gd name="T8" fmla="*/ 2147483647 w 402"/>
              <a:gd name="T9" fmla="*/ 2147483647 h 10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1004"/>
              <a:gd name="T17" fmla="*/ 402 w 402"/>
              <a:gd name="T18" fmla="*/ 1004 h 10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1004">
                <a:moveTo>
                  <a:pt x="402" y="803"/>
                </a:moveTo>
                <a:lnTo>
                  <a:pt x="402" y="201"/>
                </a:lnTo>
                <a:lnTo>
                  <a:pt x="0" y="0"/>
                </a:lnTo>
                <a:lnTo>
                  <a:pt x="0" y="1004"/>
                </a:lnTo>
                <a:lnTo>
                  <a:pt x="402" y="803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5" name="Freeform 22"/>
          <p:cNvSpPr>
            <a:spLocks/>
          </p:cNvSpPr>
          <p:nvPr/>
        </p:nvSpPr>
        <p:spPr bwMode="auto">
          <a:xfrm>
            <a:off x="5280025" y="2282825"/>
            <a:ext cx="273050" cy="1343025"/>
          </a:xfrm>
          <a:custGeom>
            <a:avLst/>
            <a:gdLst>
              <a:gd name="T0" fmla="*/ 0 w 345"/>
              <a:gd name="T1" fmla="*/ 0 h 1692"/>
              <a:gd name="T2" fmla="*/ 2147483647 w 345"/>
              <a:gd name="T3" fmla="*/ 0 h 1692"/>
              <a:gd name="T4" fmla="*/ 2147483647 w 345"/>
              <a:gd name="T5" fmla="*/ 2147483647 h 1692"/>
              <a:gd name="T6" fmla="*/ 0 60000 65536"/>
              <a:gd name="T7" fmla="*/ 0 60000 65536"/>
              <a:gd name="T8" fmla="*/ 0 60000 65536"/>
              <a:gd name="T9" fmla="*/ 0 w 345"/>
              <a:gd name="T10" fmla="*/ 0 h 1692"/>
              <a:gd name="T11" fmla="*/ 345 w 345"/>
              <a:gd name="T12" fmla="*/ 1692 h 16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5" h="1692">
                <a:moveTo>
                  <a:pt x="0" y="0"/>
                </a:moveTo>
                <a:lnTo>
                  <a:pt x="345" y="0"/>
                </a:lnTo>
                <a:lnTo>
                  <a:pt x="345" y="169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6" name="Rectangle 23"/>
          <p:cNvSpPr>
            <a:spLocks noChangeArrowheads="1"/>
          </p:cNvSpPr>
          <p:nvPr/>
        </p:nvSpPr>
        <p:spPr bwMode="auto">
          <a:xfrm>
            <a:off x="3429000" y="4770438"/>
            <a:ext cx="249238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88087" name="Line 24"/>
          <p:cNvSpPr>
            <a:spLocks noChangeShapeType="1"/>
          </p:cNvSpPr>
          <p:nvPr/>
        </p:nvSpPr>
        <p:spPr bwMode="auto">
          <a:xfrm flipV="1">
            <a:off x="4322763" y="2282825"/>
            <a:ext cx="1587" cy="273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8" name="Rectangle 25"/>
          <p:cNvSpPr>
            <a:spLocks noChangeArrowheads="1"/>
          </p:cNvSpPr>
          <p:nvPr/>
        </p:nvSpPr>
        <p:spPr bwMode="auto">
          <a:xfrm>
            <a:off x="6199188" y="3840163"/>
            <a:ext cx="2016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88089" name="Rectangle 26"/>
          <p:cNvSpPr>
            <a:spLocks noChangeArrowheads="1"/>
          </p:cNvSpPr>
          <p:nvPr/>
        </p:nvSpPr>
        <p:spPr bwMode="auto">
          <a:xfrm>
            <a:off x="4987925" y="214153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88090" name="Freeform 27"/>
          <p:cNvSpPr>
            <a:spLocks/>
          </p:cNvSpPr>
          <p:nvPr/>
        </p:nvSpPr>
        <p:spPr bwMode="auto">
          <a:xfrm>
            <a:off x="4300538" y="2532063"/>
            <a:ext cx="46037" cy="46037"/>
          </a:xfrm>
          <a:custGeom>
            <a:avLst/>
            <a:gdLst>
              <a:gd name="T0" fmla="*/ 2147483647 w 57"/>
              <a:gd name="T1" fmla="*/ 0 h 57"/>
              <a:gd name="T2" fmla="*/ 2147483647 w 57"/>
              <a:gd name="T3" fmla="*/ 2147483647 h 57"/>
              <a:gd name="T4" fmla="*/ 2147483647 w 57"/>
              <a:gd name="T5" fmla="*/ 2147483647 h 57"/>
              <a:gd name="T6" fmla="*/ 2147483647 w 57"/>
              <a:gd name="T7" fmla="*/ 2147483647 h 57"/>
              <a:gd name="T8" fmla="*/ 2147483647 w 57"/>
              <a:gd name="T9" fmla="*/ 2147483647 h 57"/>
              <a:gd name="T10" fmla="*/ 2147483647 w 57"/>
              <a:gd name="T11" fmla="*/ 2147483647 h 57"/>
              <a:gd name="T12" fmla="*/ 2147483647 w 57"/>
              <a:gd name="T13" fmla="*/ 2147483647 h 57"/>
              <a:gd name="T14" fmla="*/ 2147483647 w 57"/>
              <a:gd name="T15" fmla="*/ 2147483647 h 57"/>
              <a:gd name="T16" fmla="*/ 2147483647 w 57"/>
              <a:gd name="T17" fmla="*/ 2147483647 h 57"/>
              <a:gd name="T18" fmla="*/ 0 w 57"/>
              <a:gd name="T19" fmla="*/ 2147483647 h 57"/>
              <a:gd name="T20" fmla="*/ 0 w 57"/>
              <a:gd name="T21" fmla="*/ 2147483647 h 57"/>
              <a:gd name="T22" fmla="*/ 0 w 57"/>
              <a:gd name="T23" fmla="*/ 2147483647 h 57"/>
              <a:gd name="T24" fmla="*/ 0 w 57"/>
              <a:gd name="T25" fmla="*/ 2147483647 h 57"/>
              <a:gd name="T26" fmla="*/ 2147483647 w 57"/>
              <a:gd name="T27" fmla="*/ 2147483647 h 57"/>
              <a:gd name="T28" fmla="*/ 2147483647 w 57"/>
              <a:gd name="T29" fmla="*/ 2147483647 h 57"/>
              <a:gd name="T30" fmla="*/ 2147483647 w 57"/>
              <a:gd name="T31" fmla="*/ 2147483647 h 57"/>
              <a:gd name="T32" fmla="*/ 2147483647 w 57"/>
              <a:gd name="T33" fmla="*/ 2147483647 h 57"/>
              <a:gd name="T34" fmla="*/ 2147483647 w 57"/>
              <a:gd name="T35" fmla="*/ 2147483647 h 57"/>
              <a:gd name="T36" fmla="*/ 2147483647 w 57"/>
              <a:gd name="T37" fmla="*/ 2147483647 h 57"/>
              <a:gd name="T38" fmla="*/ 2147483647 w 57"/>
              <a:gd name="T39" fmla="*/ 2147483647 h 57"/>
              <a:gd name="T40" fmla="*/ 2147483647 w 57"/>
              <a:gd name="T41" fmla="*/ 2147483647 h 57"/>
              <a:gd name="T42" fmla="*/ 2147483647 w 57"/>
              <a:gd name="T43" fmla="*/ 2147483647 h 57"/>
              <a:gd name="T44" fmla="*/ 2147483647 w 57"/>
              <a:gd name="T45" fmla="*/ 2147483647 h 57"/>
              <a:gd name="T46" fmla="*/ 2147483647 w 57"/>
              <a:gd name="T47" fmla="*/ 2147483647 h 57"/>
              <a:gd name="T48" fmla="*/ 2147483647 w 57"/>
              <a:gd name="T49" fmla="*/ 2147483647 h 57"/>
              <a:gd name="T50" fmla="*/ 2147483647 w 57"/>
              <a:gd name="T51" fmla="*/ 2147483647 h 57"/>
              <a:gd name="T52" fmla="*/ 2147483647 w 57"/>
              <a:gd name="T53" fmla="*/ 2147483647 h 57"/>
              <a:gd name="T54" fmla="*/ 2147483647 w 57"/>
              <a:gd name="T55" fmla="*/ 2147483647 h 57"/>
              <a:gd name="T56" fmla="*/ 2147483647 w 57"/>
              <a:gd name="T57" fmla="*/ 2147483647 h 57"/>
              <a:gd name="T58" fmla="*/ 2147483647 w 57"/>
              <a:gd name="T59" fmla="*/ 2147483647 h 57"/>
              <a:gd name="T60" fmla="*/ 2147483647 w 57"/>
              <a:gd name="T61" fmla="*/ 2147483647 h 57"/>
              <a:gd name="T62" fmla="*/ 2147483647 w 57"/>
              <a:gd name="T63" fmla="*/ 2147483647 h 57"/>
              <a:gd name="T64" fmla="*/ 2147483647 w 57"/>
              <a:gd name="T65" fmla="*/ 2147483647 h 57"/>
              <a:gd name="T66" fmla="*/ 2147483647 w 57"/>
              <a:gd name="T67" fmla="*/ 2147483647 h 57"/>
              <a:gd name="T68" fmla="*/ 2147483647 w 57"/>
              <a:gd name="T69" fmla="*/ 2147483647 h 57"/>
              <a:gd name="T70" fmla="*/ 2147483647 w 57"/>
              <a:gd name="T71" fmla="*/ 2147483647 h 57"/>
              <a:gd name="T72" fmla="*/ 2147483647 w 57"/>
              <a:gd name="T73" fmla="*/ 2147483647 h 57"/>
              <a:gd name="T74" fmla="*/ 2147483647 w 57"/>
              <a:gd name="T75" fmla="*/ 2147483647 h 57"/>
              <a:gd name="T76" fmla="*/ 2147483647 w 57"/>
              <a:gd name="T77" fmla="*/ 2147483647 h 57"/>
              <a:gd name="T78" fmla="*/ 2147483647 w 57"/>
              <a:gd name="T79" fmla="*/ 2147483647 h 57"/>
              <a:gd name="T80" fmla="*/ 2147483647 w 57"/>
              <a:gd name="T81" fmla="*/ 2147483647 h 57"/>
              <a:gd name="T82" fmla="*/ 2147483647 w 57"/>
              <a:gd name="T83" fmla="*/ 2147483647 h 57"/>
              <a:gd name="T84" fmla="*/ 2147483647 w 57"/>
              <a:gd name="T85" fmla="*/ 2147483647 h 57"/>
              <a:gd name="T86" fmla="*/ 2147483647 w 57"/>
              <a:gd name="T87" fmla="*/ 0 h 57"/>
              <a:gd name="T88" fmla="*/ 2147483647 w 57"/>
              <a:gd name="T89" fmla="*/ 2147483647 h 5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7"/>
              <a:gd name="T136" fmla="*/ 0 h 57"/>
              <a:gd name="T137" fmla="*/ 57 w 57"/>
              <a:gd name="T138" fmla="*/ 57 h 5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7" h="57">
                <a:moveTo>
                  <a:pt x="29" y="28"/>
                </a:move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3" y="1"/>
                </a:lnTo>
                <a:lnTo>
                  <a:pt x="21" y="1"/>
                </a:lnTo>
                <a:lnTo>
                  <a:pt x="20" y="1"/>
                </a:lnTo>
                <a:lnTo>
                  <a:pt x="18" y="1"/>
                </a:lnTo>
                <a:lnTo>
                  <a:pt x="17" y="3"/>
                </a:lnTo>
                <a:lnTo>
                  <a:pt x="16" y="3"/>
                </a:lnTo>
                <a:lnTo>
                  <a:pt x="14" y="4"/>
                </a:lnTo>
                <a:lnTo>
                  <a:pt x="13" y="6"/>
                </a:lnTo>
                <a:lnTo>
                  <a:pt x="11" y="6"/>
                </a:lnTo>
                <a:lnTo>
                  <a:pt x="10" y="7"/>
                </a:lnTo>
                <a:lnTo>
                  <a:pt x="8" y="7"/>
                </a:lnTo>
                <a:lnTo>
                  <a:pt x="8" y="8"/>
                </a:lnTo>
                <a:lnTo>
                  <a:pt x="7" y="10"/>
                </a:lnTo>
                <a:lnTo>
                  <a:pt x="6" y="11"/>
                </a:lnTo>
                <a:lnTo>
                  <a:pt x="4" y="13"/>
                </a:lnTo>
                <a:lnTo>
                  <a:pt x="4" y="14"/>
                </a:lnTo>
                <a:lnTo>
                  <a:pt x="3" y="16"/>
                </a:lnTo>
                <a:lnTo>
                  <a:pt x="3" y="17"/>
                </a:lnTo>
                <a:lnTo>
                  <a:pt x="1" y="17"/>
                </a:lnTo>
                <a:lnTo>
                  <a:pt x="1" y="18"/>
                </a:lnTo>
                <a:lnTo>
                  <a:pt x="1" y="20"/>
                </a:lnTo>
                <a:lnTo>
                  <a:pt x="1" y="21"/>
                </a:lnTo>
                <a:lnTo>
                  <a:pt x="0" y="23"/>
                </a:lnTo>
                <a:lnTo>
                  <a:pt x="0" y="24"/>
                </a:lnTo>
                <a:lnTo>
                  <a:pt x="0" y="26"/>
                </a:lnTo>
                <a:lnTo>
                  <a:pt x="0" y="27"/>
                </a:lnTo>
                <a:lnTo>
                  <a:pt x="0" y="28"/>
                </a:lnTo>
                <a:lnTo>
                  <a:pt x="0" y="30"/>
                </a:lnTo>
                <a:lnTo>
                  <a:pt x="0" y="31"/>
                </a:lnTo>
                <a:lnTo>
                  <a:pt x="0" y="33"/>
                </a:lnTo>
                <a:lnTo>
                  <a:pt x="0" y="34"/>
                </a:lnTo>
                <a:lnTo>
                  <a:pt x="1" y="36"/>
                </a:lnTo>
                <a:lnTo>
                  <a:pt x="1" y="37"/>
                </a:lnTo>
                <a:lnTo>
                  <a:pt x="1" y="39"/>
                </a:lnTo>
                <a:lnTo>
                  <a:pt x="1" y="40"/>
                </a:lnTo>
                <a:lnTo>
                  <a:pt x="3" y="41"/>
                </a:lnTo>
                <a:lnTo>
                  <a:pt x="3" y="43"/>
                </a:lnTo>
                <a:lnTo>
                  <a:pt x="4" y="44"/>
                </a:lnTo>
                <a:lnTo>
                  <a:pt x="6" y="46"/>
                </a:lnTo>
                <a:lnTo>
                  <a:pt x="6" y="47"/>
                </a:lnTo>
                <a:lnTo>
                  <a:pt x="7" y="49"/>
                </a:lnTo>
                <a:lnTo>
                  <a:pt x="8" y="49"/>
                </a:lnTo>
                <a:lnTo>
                  <a:pt x="8" y="50"/>
                </a:lnTo>
                <a:lnTo>
                  <a:pt x="10" y="51"/>
                </a:lnTo>
                <a:lnTo>
                  <a:pt x="11" y="51"/>
                </a:lnTo>
                <a:lnTo>
                  <a:pt x="13" y="53"/>
                </a:lnTo>
                <a:lnTo>
                  <a:pt x="14" y="53"/>
                </a:lnTo>
                <a:lnTo>
                  <a:pt x="14" y="54"/>
                </a:lnTo>
                <a:lnTo>
                  <a:pt x="16" y="54"/>
                </a:lnTo>
                <a:lnTo>
                  <a:pt x="17" y="56"/>
                </a:lnTo>
                <a:lnTo>
                  <a:pt x="18" y="56"/>
                </a:lnTo>
                <a:lnTo>
                  <a:pt x="20" y="56"/>
                </a:lnTo>
                <a:lnTo>
                  <a:pt x="21" y="57"/>
                </a:lnTo>
                <a:lnTo>
                  <a:pt x="23" y="57"/>
                </a:lnTo>
                <a:lnTo>
                  <a:pt x="24" y="57"/>
                </a:lnTo>
                <a:lnTo>
                  <a:pt x="26" y="57"/>
                </a:lnTo>
                <a:lnTo>
                  <a:pt x="27" y="57"/>
                </a:lnTo>
                <a:lnTo>
                  <a:pt x="29" y="57"/>
                </a:lnTo>
                <a:lnTo>
                  <a:pt x="30" y="57"/>
                </a:lnTo>
                <a:lnTo>
                  <a:pt x="31" y="57"/>
                </a:lnTo>
                <a:lnTo>
                  <a:pt x="33" y="57"/>
                </a:lnTo>
                <a:lnTo>
                  <a:pt x="34" y="57"/>
                </a:lnTo>
                <a:lnTo>
                  <a:pt x="36" y="57"/>
                </a:lnTo>
                <a:lnTo>
                  <a:pt x="37" y="56"/>
                </a:lnTo>
                <a:lnTo>
                  <a:pt x="39" y="56"/>
                </a:lnTo>
                <a:lnTo>
                  <a:pt x="40" y="56"/>
                </a:lnTo>
                <a:lnTo>
                  <a:pt x="41" y="54"/>
                </a:lnTo>
                <a:lnTo>
                  <a:pt x="43" y="53"/>
                </a:lnTo>
                <a:lnTo>
                  <a:pt x="44" y="53"/>
                </a:lnTo>
                <a:lnTo>
                  <a:pt x="46" y="51"/>
                </a:lnTo>
                <a:lnTo>
                  <a:pt x="47" y="51"/>
                </a:lnTo>
                <a:lnTo>
                  <a:pt x="47" y="50"/>
                </a:lnTo>
                <a:lnTo>
                  <a:pt x="49" y="49"/>
                </a:lnTo>
                <a:lnTo>
                  <a:pt x="50" y="49"/>
                </a:lnTo>
                <a:lnTo>
                  <a:pt x="50" y="47"/>
                </a:lnTo>
                <a:lnTo>
                  <a:pt x="51" y="46"/>
                </a:lnTo>
                <a:lnTo>
                  <a:pt x="51" y="44"/>
                </a:lnTo>
                <a:lnTo>
                  <a:pt x="53" y="44"/>
                </a:lnTo>
                <a:lnTo>
                  <a:pt x="53" y="43"/>
                </a:lnTo>
                <a:lnTo>
                  <a:pt x="54" y="41"/>
                </a:lnTo>
                <a:lnTo>
                  <a:pt x="54" y="40"/>
                </a:lnTo>
                <a:lnTo>
                  <a:pt x="56" y="39"/>
                </a:lnTo>
                <a:lnTo>
                  <a:pt x="56" y="37"/>
                </a:lnTo>
                <a:lnTo>
                  <a:pt x="56" y="36"/>
                </a:lnTo>
                <a:lnTo>
                  <a:pt x="56" y="34"/>
                </a:lnTo>
                <a:lnTo>
                  <a:pt x="57" y="33"/>
                </a:lnTo>
                <a:lnTo>
                  <a:pt x="57" y="31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7" y="26"/>
                </a:lnTo>
                <a:lnTo>
                  <a:pt x="57" y="24"/>
                </a:lnTo>
                <a:lnTo>
                  <a:pt x="56" y="23"/>
                </a:lnTo>
                <a:lnTo>
                  <a:pt x="56" y="21"/>
                </a:lnTo>
                <a:lnTo>
                  <a:pt x="56" y="20"/>
                </a:lnTo>
                <a:lnTo>
                  <a:pt x="56" y="18"/>
                </a:lnTo>
                <a:lnTo>
                  <a:pt x="54" y="17"/>
                </a:lnTo>
                <a:lnTo>
                  <a:pt x="53" y="16"/>
                </a:lnTo>
                <a:lnTo>
                  <a:pt x="53" y="14"/>
                </a:lnTo>
                <a:lnTo>
                  <a:pt x="51" y="13"/>
                </a:lnTo>
                <a:lnTo>
                  <a:pt x="51" y="11"/>
                </a:lnTo>
                <a:lnTo>
                  <a:pt x="50" y="11"/>
                </a:lnTo>
                <a:lnTo>
                  <a:pt x="50" y="10"/>
                </a:lnTo>
                <a:lnTo>
                  <a:pt x="49" y="8"/>
                </a:lnTo>
                <a:lnTo>
                  <a:pt x="47" y="7"/>
                </a:lnTo>
                <a:lnTo>
                  <a:pt x="46" y="6"/>
                </a:lnTo>
                <a:lnTo>
                  <a:pt x="44" y="6"/>
                </a:lnTo>
                <a:lnTo>
                  <a:pt x="43" y="4"/>
                </a:lnTo>
                <a:lnTo>
                  <a:pt x="41" y="4"/>
                </a:lnTo>
                <a:lnTo>
                  <a:pt x="41" y="3"/>
                </a:lnTo>
                <a:lnTo>
                  <a:pt x="40" y="3"/>
                </a:lnTo>
                <a:lnTo>
                  <a:pt x="39" y="1"/>
                </a:lnTo>
                <a:lnTo>
                  <a:pt x="37" y="1"/>
                </a:lnTo>
                <a:lnTo>
                  <a:pt x="36" y="1"/>
                </a:lnTo>
                <a:lnTo>
                  <a:pt x="34" y="1"/>
                </a:lnTo>
                <a:lnTo>
                  <a:pt x="33" y="0"/>
                </a:lnTo>
                <a:lnTo>
                  <a:pt x="31" y="0"/>
                </a:lnTo>
                <a:lnTo>
                  <a:pt x="30" y="0"/>
                </a:lnTo>
                <a:lnTo>
                  <a:pt x="29" y="0"/>
                </a:lnTo>
                <a:lnTo>
                  <a:pt x="29" y="28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91" name="Freeform 28"/>
          <p:cNvSpPr>
            <a:spLocks/>
          </p:cNvSpPr>
          <p:nvPr/>
        </p:nvSpPr>
        <p:spPr bwMode="auto">
          <a:xfrm>
            <a:off x="4286250" y="2519363"/>
            <a:ext cx="55563" cy="55562"/>
          </a:xfrm>
          <a:custGeom>
            <a:avLst/>
            <a:gdLst>
              <a:gd name="T0" fmla="*/ 2147483647 w 68"/>
              <a:gd name="T1" fmla="*/ 0 h 70"/>
              <a:gd name="T2" fmla="*/ 2147483647 w 68"/>
              <a:gd name="T3" fmla="*/ 2147483647 h 70"/>
              <a:gd name="T4" fmla="*/ 2147483647 w 68"/>
              <a:gd name="T5" fmla="*/ 2147483647 h 70"/>
              <a:gd name="T6" fmla="*/ 2147483647 w 68"/>
              <a:gd name="T7" fmla="*/ 2147483647 h 70"/>
              <a:gd name="T8" fmla="*/ 2147483647 w 68"/>
              <a:gd name="T9" fmla="*/ 2147483647 h 70"/>
              <a:gd name="T10" fmla="*/ 2147483647 w 68"/>
              <a:gd name="T11" fmla="*/ 2147483647 h 70"/>
              <a:gd name="T12" fmla="*/ 2147483647 w 68"/>
              <a:gd name="T13" fmla="*/ 2147483647 h 70"/>
              <a:gd name="T14" fmla="*/ 2147483647 w 68"/>
              <a:gd name="T15" fmla="*/ 2147483647 h 70"/>
              <a:gd name="T16" fmla="*/ 2147483647 w 68"/>
              <a:gd name="T17" fmla="*/ 2147483647 h 70"/>
              <a:gd name="T18" fmla="*/ 0 w 68"/>
              <a:gd name="T19" fmla="*/ 2147483647 h 70"/>
              <a:gd name="T20" fmla="*/ 0 w 68"/>
              <a:gd name="T21" fmla="*/ 2147483647 h 70"/>
              <a:gd name="T22" fmla="*/ 0 w 68"/>
              <a:gd name="T23" fmla="*/ 2147483647 h 70"/>
              <a:gd name="T24" fmla="*/ 0 w 68"/>
              <a:gd name="T25" fmla="*/ 2147483647 h 70"/>
              <a:gd name="T26" fmla="*/ 2147483647 w 68"/>
              <a:gd name="T27" fmla="*/ 2147483647 h 70"/>
              <a:gd name="T28" fmla="*/ 2147483647 w 68"/>
              <a:gd name="T29" fmla="*/ 2147483647 h 70"/>
              <a:gd name="T30" fmla="*/ 2147483647 w 68"/>
              <a:gd name="T31" fmla="*/ 2147483647 h 70"/>
              <a:gd name="T32" fmla="*/ 2147483647 w 68"/>
              <a:gd name="T33" fmla="*/ 2147483647 h 70"/>
              <a:gd name="T34" fmla="*/ 2147483647 w 68"/>
              <a:gd name="T35" fmla="*/ 2147483647 h 70"/>
              <a:gd name="T36" fmla="*/ 2147483647 w 68"/>
              <a:gd name="T37" fmla="*/ 2147483647 h 70"/>
              <a:gd name="T38" fmla="*/ 2147483647 w 68"/>
              <a:gd name="T39" fmla="*/ 2147483647 h 70"/>
              <a:gd name="T40" fmla="*/ 2147483647 w 68"/>
              <a:gd name="T41" fmla="*/ 2147483647 h 70"/>
              <a:gd name="T42" fmla="*/ 2147483647 w 68"/>
              <a:gd name="T43" fmla="*/ 2147483647 h 70"/>
              <a:gd name="T44" fmla="*/ 2147483647 w 68"/>
              <a:gd name="T45" fmla="*/ 2147483647 h 70"/>
              <a:gd name="T46" fmla="*/ 2147483647 w 68"/>
              <a:gd name="T47" fmla="*/ 2147483647 h 70"/>
              <a:gd name="T48" fmla="*/ 2147483647 w 68"/>
              <a:gd name="T49" fmla="*/ 2147483647 h 70"/>
              <a:gd name="T50" fmla="*/ 2147483647 w 68"/>
              <a:gd name="T51" fmla="*/ 2147483647 h 70"/>
              <a:gd name="T52" fmla="*/ 2147483647 w 68"/>
              <a:gd name="T53" fmla="*/ 2147483647 h 70"/>
              <a:gd name="T54" fmla="*/ 2147483647 w 68"/>
              <a:gd name="T55" fmla="*/ 2147483647 h 70"/>
              <a:gd name="T56" fmla="*/ 2147483647 w 68"/>
              <a:gd name="T57" fmla="*/ 2147483647 h 70"/>
              <a:gd name="T58" fmla="*/ 2147483647 w 68"/>
              <a:gd name="T59" fmla="*/ 2147483647 h 70"/>
              <a:gd name="T60" fmla="*/ 2147483647 w 68"/>
              <a:gd name="T61" fmla="*/ 2147483647 h 70"/>
              <a:gd name="T62" fmla="*/ 2147483647 w 68"/>
              <a:gd name="T63" fmla="*/ 2147483647 h 70"/>
              <a:gd name="T64" fmla="*/ 2147483647 w 68"/>
              <a:gd name="T65" fmla="*/ 2147483647 h 70"/>
              <a:gd name="T66" fmla="*/ 2147483647 w 68"/>
              <a:gd name="T67" fmla="*/ 2147483647 h 70"/>
              <a:gd name="T68" fmla="*/ 2147483647 w 68"/>
              <a:gd name="T69" fmla="*/ 2147483647 h 70"/>
              <a:gd name="T70" fmla="*/ 2147483647 w 68"/>
              <a:gd name="T71" fmla="*/ 2147483647 h 70"/>
              <a:gd name="T72" fmla="*/ 2147483647 w 68"/>
              <a:gd name="T73" fmla="*/ 2147483647 h 70"/>
              <a:gd name="T74" fmla="*/ 2147483647 w 68"/>
              <a:gd name="T75" fmla="*/ 2147483647 h 70"/>
              <a:gd name="T76" fmla="*/ 2147483647 w 68"/>
              <a:gd name="T77" fmla="*/ 2147483647 h 70"/>
              <a:gd name="T78" fmla="*/ 2147483647 w 68"/>
              <a:gd name="T79" fmla="*/ 2147483647 h 70"/>
              <a:gd name="T80" fmla="*/ 2147483647 w 68"/>
              <a:gd name="T81" fmla="*/ 2147483647 h 70"/>
              <a:gd name="T82" fmla="*/ 2147483647 w 68"/>
              <a:gd name="T83" fmla="*/ 2147483647 h 70"/>
              <a:gd name="T84" fmla="*/ 2147483647 w 68"/>
              <a:gd name="T85" fmla="*/ 0 h 70"/>
              <a:gd name="T86" fmla="*/ 2147483647 w 68"/>
              <a:gd name="T87" fmla="*/ 0 h 7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8"/>
              <a:gd name="T133" fmla="*/ 0 h 70"/>
              <a:gd name="T134" fmla="*/ 68 w 68"/>
              <a:gd name="T135" fmla="*/ 70 h 7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8" h="70">
                <a:moveTo>
                  <a:pt x="34" y="0"/>
                </a:moveTo>
                <a:lnTo>
                  <a:pt x="33" y="0"/>
                </a:lnTo>
                <a:lnTo>
                  <a:pt x="31" y="0"/>
                </a:lnTo>
                <a:lnTo>
                  <a:pt x="28" y="0"/>
                </a:lnTo>
                <a:lnTo>
                  <a:pt x="27" y="1"/>
                </a:lnTo>
                <a:lnTo>
                  <a:pt x="25" y="1"/>
                </a:lnTo>
                <a:lnTo>
                  <a:pt x="24" y="1"/>
                </a:lnTo>
                <a:lnTo>
                  <a:pt x="23" y="2"/>
                </a:lnTo>
                <a:lnTo>
                  <a:pt x="21" y="2"/>
                </a:lnTo>
                <a:lnTo>
                  <a:pt x="20" y="2"/>
                </a:lnTo>
                <a:lnTo>
                  <a:pt x="17" y="4"/>
                </a:lnTo>
                <a:lnTo>
                  <a:pt x="15" y="5"/>
                </a:lnTo>
                <a:lnTo>
                  <a:pt x="14" y="5"/>
                </a:lnTo>
                <a:lnTo>
                  <a:pt x="12" y="7"/>
                </a:lnTo>
                <a:lnTo>
                  <a:pt x="12" y="8"/>
                </a:lnTo>
                <a:lnTo>
                  <a:pt x="11" y="8"/>
                </a:lnTo>
                <a:lnTo>
                  <a:pt x="10" y="10"/>
                </a:lnTo>
                <a:lnTo>
                  <a:pt x="8" y="11"/>
                </a:lnTo>
                <a:lnTo>
                  <a:pt x="7" y="13"/>
                </a:lnTo>
                <a:lnTo>
                  <a:pt x="7" y="14"/>
                </a:lnTo>
                <a:lnTo>
                  <a:pt x="5" y="15"/>
                </a:lnTo>
                <a:lnTo>
                  <a:pt x="4" y="17"/>
                </a:lnTo>
                <a:lnTo>
                  <a:pt x="4" y="18"/>
                </a:lnTo>
                <a:lnTo>
                  <a:pt x="2" y="20"/>
                </a:lnTo>
                <a:lnTo>
                  <a:pt x="2" y="21"/>
                </a:lnTo>
                <a:lnTo>
                  <a:pt x="1" y="23"/>
                </a:lnTo>
                <a:lnTo>
                  <a:pt x="1" y="24"/>
                </a:lnTo>
                <a:lnTo>
                  <a:pt x="0" y="25"/>
                </a:lnTo>
                <a:lnTo>
                  <a:pt x="0" y="28"/>
                </a:lnTo>
                <a:lnTo>
                  <a:pt x="0" y="30"/>
                </a:lnTo>
                <a:lnTo>
                  <a:pt x="0" y="31"/>
                </a:lnTo>
                <a:lnTo>
                  <a:pt x="0" y="33"/>
                </a:lnTo>
                <a:lnTo>
                  <a:pt x="0" y="34"/>
                </a:lnTo>
                <a:lnTo>
                  <a:pt x="0" y="37"/>
                </a:lnTo>
                <a:lnTo>
                  <a:pt x="0" y="38"/>
                </a:lnTo>
                <a:lnTo>
                  <a:pt x="0" y="40"/>
                </a:lnTo>
                <a:lnTo>
                  <a:pt x="0" y="41"/>
                </a:lnTo>
                <a:lnTo>
                  <a:pt x="0" y="44"/>
                </a:lnTo>
                <a:lnTo>
                  <a:pt x="1" y="45"/>
                </a:lnTo>
                <a:lnTo>
                  <a:pt x="1" y="47"/>
                </a:lnTo>
                <a:lnTo>
                  <a:pt x="2" y="48"/>
                </a:lnTo>
                <a:lnTo>
                  <a:pt x="2" y="50"/>
                </a:lnTo>
                <a:lnTo>
                  <a:pt x="4" y="51"/>
                </a:lnTo>
                <a:lnTo>
                  <a:pt x="4" y="53"/>
                </a:lnTo>
                <a:lnTo>
                  <a:pt x="5" y="54"/>
                </a:lnTo>
                <a:lnTo>
                  <a:pt x="7" y="56"/>
                </a:lnTo>
                <a:lnTo>
                  <a:pt x="7" y="57"/>
                </a:lnTo>
                <a:lnTo>
                  <a:pt x="8" y="58"/>
                </a:lnTo>
                <a:lnTo>
                  <a:pt x="10" y="60"/>
                </a:lnTo>
                <a:lnTo>
                  <a:pt x="11" y="61"/>
                </a:lnTo>
                <a:lnTo>
                  <a:pt x="12" y="61"/>
                </a:lnTo>
                <a:lnTo>
                  <a:pt x="12" y="63"/>
                </a:lnTo>
                <a:lnTo>
                  <a:pt x="14" y="64"/>
                </a:lnTo>
                <a:lnTo>
                  <a:pt x="15" y="64"/>
                </a:lnTo>
                <a:lnTo>
                  <a:pt x="17" y="66"/>
                </a:lnTo>
                <a:lnTo>
                  <a:pt x="20" y="66"/>
                </a:lnTo>
                <a:lnTo>
                  <a:pt x="21" y="67"/>
                </a:lnTo>
                <a:lnTo>
                  <a:pt x="23" y="67"/>
                </a:lnTo>
                <a:lnTo>
                  <a:pt x="24" y="68"/>
                </a:lnTo>
                <a:lnTo>
                  <a:pt x="25" y="68"/>
                </a:lnTo>
                <a:lnTo>
                  <a:pt x="27" y="68"/>
                </a:lnTo>
                <a:lnTo>
                  <a:pt x="28" y="70"/>
                </a:lnTo>
                <a:lnTo>
                  <a:pt x="31" y="70"/>
                </a:lnTo>
                <a:lnTo>
                  <a:pt x="33" y="70"/>
                </a:lnTo>
                <a:lnTo>
                  <a:pt x="34" y="70"/>
                </a:lnTo>
                <a:lnTo>
                  <a:pt x="35" y="70"/>
                </a:lnTo>
                <a:lnTo>
                  <a:pt x="38" y="70"/>
                </a:lnTo>
                <a:lnTo>
                  <a:pt x="40" y="70"/>
                </a:lnTo>
                <a:lnTo>
                  <a:pt x="41" y="68"/>
                </a:lnTo>
                <a:lnTo>
                  <a:pt x="43" y="68"/>
                </a:lnTo>
                <a:lnTo>
                  <a:pt x="44" y="68"/>
                </a:lnTo>
                <a:lnTo>
                  <a:pt x="46" y="67"/>
                </a:lnTo>
                <a:lnTo>
                  <a:pt x="48" y="67"/>
                </a:lnTo>
                <a:lnTo>
                  <a:pt x="50" y="66"/>
                </a:lnTo>
                <a:lnTo>
                  <a:pt x="51" y="66"/>
                </a:lnTo>
                <a:lnTo>
                  <a:pt x="53" y="64"/>
                </a:lnTo>
                <a:lnTo>
                  <a:pt x="54" y="64"/>
                </a:lnTo>
                <a:lnTo>
                  <a:pt x="56" y="63"/>
                </a:lnTo>
                <a:lnTo>
                  <a:pt x="57" y="61"/>
                </a:lnTo>
                <a:lnTo>
                  <a:pt x="58" y="60"/>
                </a:lnTo>
                <a:lnTo>
                  <a:pt x="60" y="58"/>
                </a:lnTo>
                <a:lnTo>
                  <a:pt x="61" y="57"/>
                </a:lnTo>
                <a:lnTo>
                  <a:pt x="63" y="56"/>
                </a:lnTo>
                <a:lnTo>
                  <a:pt x="63" y="54"/>
                </a:lnTo>
                <a:lnTo>
                  <a:pt x="64" y="53"/>
                </a:lnTo>
                <a:lnTo>
                  <a:pt x="66" y="51"/>
                </a:lnTo>
                <a:lnTo>
                  <a:pt x="66" y="50"/>
                </a:lnTo>
                <a:lnTo>
                  <a:pt x="67" y="48"/>
                </a:lnTo>
                <a:lnTo>
                  <a:pt x="67" y="47"/>
                </a:lnTo>
                <a:lnTo>
                  <a:pt x="67" y="45"/>
                </a:lnTo>
                <a:lnTo>
                  <a:pt x="68" y="44"/>
                </a:lnTo>
                <a:lnTo>
                  <a:pt x="68" y="41"/>
                </a:lnTo>
                <a:lnTo>
                  <a:pt x="68" y="40"/>
                </a:lnTo>
                <a:lnTo>
                  <a:pt x="68" y="38"/>
                </a:lnTo>
                <a:lnTo>
                  <a:pt x="68" y="37"/>
                </a:lnTo>
                <a:lnTo>
                  <a:pt x="68" y="34"/>
                </a:lnTo>
                <a:lnTo>
                  <a:pt x="68" y="33"/>
                </a:lnTo>
                <a:lnTo>
                  <a:pt x="68" y="31"/>
                </a:lnTo>
                <a:lnTo>
                  <a:pt x="68" y="30"/>
                </a:lnTo>
                <a:lnTo>
                  <a:pt x="68" y="28"/>
                </a:lnTo>
                <a:lnTo>
                  <a:pt x="68" y="25"/>
                </a:lnTo>
                <a:lnTo>
                  <a:pt x="67" y="24"/>
                </a:lnTo>
                <a:lnTo>
                  <a:pt x="67" y="23"/>
                </a:lnTo>
                <a:lnTo>
                  <a:pt x="67" y="21"/>
                </a:lnTo>
                <a:lnTo>
                  <a:pt x="66" y="20"/>
                </a:lnTo>
                <a:lnTo>
                  <a:pt x="66" y="18"/>
                </a:lnTo>
                <a:lnTo>
                  <a:pt x="64" y="17"/>
                </a:lnTo>
                <a:lnTo>
                  <a:pt x="63" y="15"/>
                </a:lnTo>
                <a:lnTo>
                  <a:pt x="63" y="14"/>
                </a:lnTo>
                <a:lnTo>
                  <a:pt x="61" y="13"/>
                </a:lnTo>
                <a:lnTo>
                  <a:pt x="60" y="11"/>
                </a:lnTo>
                <a:lnTo>
                  <a:pt x="58" y="10"/>
                </a:lnTo>
                <a:lnTo>
                  <a:pt x="57" y="8"/>
                </a:lnTo>
                <a:lnTo>
                  <a:pt x="56" y="7"/>
                </a:lnTo>
                <a:lnTo>
                  <a:pt x="54" y="5"/>
                </a:lnTo>
                <a:lnTo>
                  <a:pt x="53" y="5"/>
                </a:lnTo>
                <a:lnTo>
                  <a:pt x="51" y="4"/>
                </a:lnTo>
                <a:lnTo>
                  <a:pt x="50" y="2"/>
                </a:lnTo>
                <a:lnTo>
                  <a:pt x="48" y="2"/>
                </a:lnTo>
                <a:lnTo>
                  <a:pt x="46" y="2"/>
                </a:lnTo>
                <a:lnTo>
                  <a:pt x="44" y="1"/>
                </a:lnTo>
                <a:lnTo>
                  <a:pt x="43" y="1"/>
                </a:lnTo>
                <a:lnTo>
                  <a:pt x="41" y="1"/>
                </a:lnTo>
                <a:lnTo>
                  <a:pt x="40" y="0"/>
                </a:lnTo>
                <a:lnTo>
                  <a:pt x="38" y="0"/>
                </a:lnTo>
                <a:lnTo>
                  <a:pt x="35" y="0"/>
                </a:lnTo>
                <a:lnTo>
                  <a:pt x="34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92" name="Line 29"/>
          <p:cNvSpPr>
            <a:spLocks noChangeShapeType="1"/>
          </p:cNvSpPr>
          <p:nvPr/>
        </p:nvSpPr>
        <p:spPr bwMode="auto">
          <a:xfrm flipV="1">
            <a:off x="3890963" y="3375025"/>
            <a:ext cx="1587" cy="1160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93" name="Freeform 30"/>
          <p:cNvSpPr>
            <a:spLocks/>
          </p:cNvSpPr>
          <p:nvPr/>
        </p:nvSpPr>
        <p:spPr bwMode="auto">
          <a:xfrm>
            <a:off x="3867150" y="3352800"/>
            <a:ext cx="46038" cy="44450"/>
          </a:xfrm>
          <a:custGeom>
            <a:avLst/>
            <a:gdLst>
              <a:gd name="T0" fmla="*/ 2147483647 w 58"/>
              <a:gd name="T1" fmla="*/ 0 h 58"/>
              <a:gd name="T2" fmla="*/ 2147483647 w 58"/>
              <a:gd name="T3" fmla="*/ 2147483647 h 58"/>
              <a:gd name="T4" fmla="*/ 2147483647 w 58"/>
              <a:gd name="T5" fmla="*/ 2147483647 h 58"/>
              <a:gd name="T6" fmla="*/ 2147483647 w 58"/>
              <a:gd name="T7" fmla="*/ 2147483647 h 58"/>
              <a:gd name="T8" fmla="*/ 2147483647 w 58"/>
              <a:gd name="T9" fmla="*/ 2147483647 h 58"/>
              <a:gd name="T10" fmla="*/ 2147483647 w 58"/>
              <a:gd name="T11" fmla="*/ 2147483647 h 58"/>
              <a:gd name="T12" fmla="*/ 2147483647 w 58"/>
              <a:gd name="T13" fmla="*/ 2147483647 h 58"/>
              <a:gd name="T14" fmla="*/ 2147483647 w 58"/>
              <a:gd name="T15" fmla="*/ 2147483647 h 58"/>
              <a:gd name="T16" fmla="*/ 2147483647 w 58"/>
              <a:gd name="T17" fmla="*/ 2147483647 h 58"/>
              <a:gd name="T18" fmla="*/ 0 w 58"/>
              <a:gd name="T19" fmla="*/ 2147483647 h 58"/>
              <a:gd name="T20" fmla="*/ 0 w 58"/>
              <a:gd name="T21" fmla="*/ 2147483647 h 58"/>
              <a:gd name="T22" fmla="*/ 0 w 58"/>
              <a:gd name="T23" fmla="*/ 2147483647 h 58"/>
              <a:gd name="T24" fmla="*/ 0 w 58"/>
              <a:gd name="T25" fmla="*/ 2147483647 h 58"/>
              <a:gd name="T26" fmla="*/ 2147483647 w 58"/>
              <a:gd name="T27" fmla="*/ 2147483647 h 58"/>
              <a:gd name="T28" fmla="*/ 2147483647 w 58"/>
              <a:gd name="T29" fmla="*/ 2147483647 h 58"/>
              <a:gd name="T30" fmla="*/ 2147483647 w 58"/>
              <a:gd name="T31" fmla="*/ 2147483647 h 58"/>
              <a:gd name="T32" fmla="*/ 2147483647 w 58"/>
              <a:gd name="T33" fmla="*/ 2147483647 h 58"/>
              <a:gd name="T34" fmla="*/ 2147483647 w 58"/>
              <a:gd name="T35" fmla="*/ 2147483647 h 58"/>
              <a:gd name="T36" fmla="*/ 2147483647 w 58"/>
              <a:gd name="T37" fmla="*/ 2147483647 h 58"/>
              <a:gd name="T38" fmla="*/ 2147483647 w 58"/>
              <a:gd name="T39" fmla="*/ 2147483647 h 58"/>
              <a:gd name="T40" fmla="*/ 2147483647 w 58"/>
              <a:gd name="T41" fmla="*/ 2147483647 h 58"/>
              <a:gd name="T42" fmla="*/ 2147483647 w 58"/>
              <a:gd name="T43" fmla="*/ 2147483647 h 58"/>
              <a:gd name="T44" fmla="*/ 2147483647 w 58"/>
              <a:gd name="T45" fmla="*/ 2147483647 h 58"/>
              <a:gd name="T46" fmla="*/ 2147483647 w 58"/>
              <a:gd name="T47" fmla="*/ 2147483647 h 58"/>
              <a:gd name="T48" fmla="*/ 2147483647 w 58"/>
              <a:gd name="T49" fmla="*/ 2147483647 h 58"/>
              <a:gd name="T50" fmla="*/ 2147483647 w 58"/>
              <a:gd name="T51" fmla="*/ 2147483647 h 58"/>
              <a:gd name="T52" fmla="*/ 2147483647 w 58"/>
              <a:gd name="T53" fmla="*/ 2147483647 h 58"/>
              <a:gd name="T54" fmla="*/ 2147483647 w 58"/>
              <a:gd name="T55" fmla="*/ 2147483647 h 58"/>
              <a:gd name="T56" fmla="*/ 2147483647 w 58"/>
              <a:gd name="T57" fmla="*/ 2147483647 h 58"/>
              <a:gd name="T58" fmla="*/ 2147483647 w 58"/>
              <a:gd name="T59" fmla="*/ 2147483647 h 58"/>
              <a:gd name="T60" fmla="*/ 2147483647 w 58"/>
              <a:gd name="T61" fmla="*/ 2147483647 h 58"/>
              <a:gd name="T62" fmla="*/ 2147483647 w 58"/>
              <a:gd name="T63" fmla="*/ 2147483647 h 58"/>
              <a:gd name="T64" fmla="*/ 2147483647 w 58"/>
              <a:gd name="T65" fmla="*/ 2147483647 h 58"/>
              <a:gd name="T66" fmla="*/ 2147483647 w 58"/>
              <a:gd name="T67" fmla="*/ 2147483647 h 58"/>
              <a:gd name="T68" fmla="*/ 2147483647 w 58"/>
              <a:gd name="T69" fmla="*/ 2147483647 h 58"/>
              <a:gd name="T70" fmla="*/ 2147483647 w 58"/>
              <a:gd name="T71" fmla="*/ 2147483647 h 58"/>
              <a:gd name="T72" fmla="*/ 2147483647 w 58"/>
              <a:gd name="T73" fmla="*/ 2147483647 h 58"/>
              <a:gd name="T74" fmla="*/ 2147483647 w 58"/>
              <a:gd name="T75" fmla="*/ 2147483647 h 58"/>
              <a:gd name="T76" fmla="*/ 2147483647 w 58"/>
              <a:gd name="T77" fmla="*/ 2147483647 h 58"/>
              <a:gd name="T78" fmla="*/ 2147483647 w 58"/>
              <a:gd name="T79" fmla="*/ 2147483647 h 58"/>
              <a:gd name="T80" fmla="*/ 2147483647 w 58"/>
              <a:gd name="T81" fmla="*/ 2147483647 h 58"/>
              <a:gd name="T82" fmla="*/ 2147483647 w 58"/>
              <a:gd name="T83" fmla="*/ 2147483647 h 58"/>
              <a:gd name="T84" fmla="*/ 2147483647 w 58"/>
              <a:gd name="T85" fmla="*/ 2147483647 h 58"/>
              <a:gd name="T86" fmla="*/ 2147483647 w 58"/>
              <a:gd name="T87" fmla="*/ 0 h 58"/>
              <a:gd name="T88" fmla="*/ 2147483647 w 58"/>
              <a:gd name="T89" fmla="*/ 2147483647 h 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8"/>
              <a:gd name="T136" fmla="*/ 0 h 58"/>
              <a:gd name="T137" fmla="*/ 58 w 58"/>
              <a:gd name="T138" fmla="*/ 58 h 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8" h="58">
                <a:moveTo>
                  <a:pt x="29" y="29"/>
                </a:move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  <a:lnTo>
                  <a:pt x="25" y="0"/>
                </a:lnTo>
                <a:lnTo>
                  <a:pt x="23" y="2"/>
                </a:lnTo>
                <a:lnTo>
                  <a:pt x="22" y="2"/>
                </a:lnTo>
                <a:lnTo>
                  <a:pt x="20" y="2"/>
                </a:lnTo>
                <a:lnTo>
                  <a:pt x="19" y="2"/>
                </a:lnTo>
                <a:lnTo>
                  <a:pt x="18" y="3"/>
                </a:lnTo>
                <a:lnTo>
                  <a:pt x="16" y="3"/>
                </a:lnTo>
                <a:lnTo>
                  <a:pt x="15" y="5"/>
                </a:lnTo>
                <a:lnTo>
                  <a:pt x="13" y="6"/>
                </a:lnTo>
                <a:lnTo>
                  <a:pt x="12" y="6"/>
                </a:lnTo>
                <a:lnTo>
                  <a:pt x="10" y="7"/>
                </a:lnTo>
                <a:lnTo>
                  <a:pt x="9" y="7"/>
                </a:lnTo>
                <a:lnTo>
                  <a:pt x="9" y="9"/>
                </a:lnTo>
                <a:lnTo>
                  <a:pt x="8" y="10"/>
                </a:lnTo>
                <a:lnTo>
                  <a:pt x="6" y="12"/>
                </a:lnTo>
                <a:lnTo>
                  <a:pt x="5" y="13"/>
                </a:lnTo>
                <a:lnTo>
                  <a:pt x="5" y="15"/>
                </a:lnTo>
                <a:lnTo>
                  <a:pt x="3" y="16"/>
                </a:lnTo>
                <a:lnTo>
                  <a:pt x="3" y="17"/>
                </a:lnTo>
                <a:lnTo>
                  <a:pt x="2" y="17"/>
                </a:lnTo>
                <a:lnTo>
                  <a:pt x="2" y="19"/>
                </a:lnTo>
                <a:lnTo>
                  <a:pt x="2" y="20"/>
                </a:lnTo>
                <a:lnTo>
                  <a:pt x="2" y="22"/>
                </a:lnTo>
                <a:lnTo>
                  <a:pt x="0" y="23"/>
                </a:lnTo>
                <a:lnTo>
                  <a:pt x="0" y="25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0" y="33"/>
                </a:lnTo>
                <a:lnTo>
                  <a:pt x="0" y="35"/>
                </a:lnTo>
                <a:lnTo>
                  <a:pt x="2" y="36"/>
                </a:lnTo>
                <a:lnTo>
                  <a:pt x="2" y="38"/>
                </a:lnTo>
                <a:lnTo>
                  <a:pt x="2" y="39"/>
                </a:lnTo>
                <a:lnTo>
                  <a:pt x="2" y="40"/>
                </a:lnTo>
                <a:lnTo>
                  <a:pt x="3" y="42"/>
                </a:lnTo>
                <a:lnTo>
                  <a:pt x="3" y="43"/>
                </a:lnTo>
                <a:lnTo>
                  <a:pt x="5" y="45"/>
                </a:lnTo>
                <a:lnTo>
                  <a:pt x="6" y="46"/>
                </a:lnTo>
                <a:lnTo>
                  <a:pt x="6" y="48"/>
                </a:lnTo>
                <a:lnTo>
                  <a:pt x="8" y="49"/>
                </a:lnTo>
                <a:lnTo>
                  <a:pt x="9" y="49"/>
                </a:lnTo>
                <a:lnTo>
                  <a:pt x="9" y="50"/>
                </a:lnTo>
                <a:lnTo>
                  <a:pt x="10" y="52"/>
                </a:lnTo>
                <a:lnTo>
                  <a:pt x="12" y="52"/>
                </a:lnTo>
                <a:lnTo>
                  <a:pt x="13" y="53"/>
                </a:lnTo>
                <a:lnTo>
                  <a:pt x="15" y="53"/>
                </a:lnTo>
                <a:lnTo>
                  <a:pt x="15" y="55"/>
                </a:lnTo>
                <a:lnTo>
                  <a:pt x="16" y="55"/>
                </a:lnTo>
                <a:lnTo>
                  <a:pt x="18" y="56"/>
                </a:lnTo>
                <a:lnTo>
                  <a:pt x="19" y="56"/>
                </a:lnTo>
                <a:lnTo>
                  <a:pt x="20" y="56"/>
                </a:lnTo>
                <a:lnTo>
                  <a:pt x="22" y="58"/>
                </a:lnTo>
                <a:lnTo>
                  <a:pt x="23" y="58"/>
                </a:lnTo>
                <a:lnTo>
                  <a:pt x="25" y="58"/>
                </a:lnTo>
                <a:lnTo>
                  <a:pt x="26" y="58"/>
                </a:lnTo>
                <a:lnTo>
                  <a:pt x="28" y="58"/>
                </a:lnTo>
                <a:lnTo>
                  <a:pt x="29" y="58"/>
                </a:lnTo>
                <a:lnTo>
                  <a:pt x="31" y="58"/>
                </a:lnTo>
                <a:lnTo>
                  <a:pt x="32" y="58"/>
                </a:lnTo>
                <a:lnTo>
                  <a:pt x="33" y="58"/>
                </a:lnTo>
                <a:lnTo>
                  <a:pt x="35" y="58"/>
                </a:lnTo>
                <a:lnTo>
                  <a:pt x="36" y="58"/>
                </a:lnTo>
                <a:lnTo>
                  <a:pt x="38" y="56"/>
                </a:lnTo>
                <a:lnTo>
                  <a:pt x="39" y="56"/>
                </a:lnTo>
                <a:lnTo>
                  <a:pt x="41" y="56"/>
                </a:lnTo>
                <a:lnTo>
                  <a:pt x="42" y="55"/>
                </a:lnTo>
                <a:lnTo>
                  <a:pt x="43" y="53"/>
                </a:lnTo>
                <a:lnTo>
                  <a:pt x="45" y="53"/>
                </a:lnTo>
                <a:lnTo>
                  <a:pt x="46" y="52"/>
                </a:lnTo>
                <a:lnTo>
                  <a:pt x="48" y="52"/>
                </a:lnTo>
                <a:lnTo>
                  <a:pt x="48" y="50"/>
                </a:lnTo>
                <a:lnTo>
                  <a:pt x="49" y="49"/>
                </a:lnTo>
                <a:lnTo>
                  <a:pt x="51" y="49"/>
                </a:lnTo>
                <a:lnTo>
                  <a:pt x="51" y="48"/>
                </a:lnTo>
                <a:lnTo>
                  <a:pt x="52" y="46"/>
                </a:lnTo>
                <a:lnTo>
                  <a:pt x="52" y="45"/>
                </a:lnTo>
                <a:lnTo>
                  <a:pt x="53" y="45"/>
                </a:lnTo>
                <a:lnTo>
                  <a:pt x="53" y="43"/>
                </a:lnTo>
                <a:lnTo>
                  <a:pt x="55" y="42"/>
                </a:lnTo>
                <a:lnTo>
                  <a:pt x="55" y="40"/>
                </a:lnTo>
                <a:lnTo>
                  <a:pt x="56" y="39"/>
                </a:lnTo>
                <a:lnTo>
                  <a:pt x="56" y="38"/>
                </a:lnTo>
                <a:lnTo>
                  <a:pt x="56" y="36"/>
                </a:lnTo>
                <a:lnTo>
                  <a:pt x="56" y="35"/>
                </a:lnTo>
                <a:lnTo>
                  <a:pt x="58" y="33"/>
                </a:lnTo>
                <a:lnTo>
                  <a:pt x="58" y="32"/>
                </a:lnTo>
                <a:lnTo>
                  <a:pt x="58" y="30"/>
                </a:lnTo>
                <a:lnTo>
                  <a:pt x="58" y="29"/>
                </a:lnTo>
                <a:lnTo>
                  <a:pt x="58" y="28"/>
                </a:lnTo>
                <a:lnTo>
                  <a:pt x="58" y="26"/>
                </a:lnTo>
                <a:lnTo>
                  <a:pt x="58" y="25"/>
                </a:lnTo>
                <a:lnTo>
                  <a:pt x="56" y="23"/>
                </a:lnTo>
                <a:lnTo>
                  <a:pt x="56" y="22"/>
                </a:lnTo>
                <a:lnTo>
                  <a:pt x="56" y="20"/>
                </a:lnTo>
                <a:lnTo>
                  <a:pt x="56" y="19"/>
                </a:lnTo>
                <a:lnTo>
                  <a:pt x="55" y="17"/>
                </a:lnTo>
                <a:lnTo>
                  <a:pt x="53" y="16"/>
                </a:lnTo>
                <a:lnTo>
                  <a:pt x="53" y="15"/>
                </a:lnTo>
                <a:lnTo>
                  <a:pt x="52" y="13"/>
                </a:lnTo>
                <a:lnTo>
                  <a:pt x="52" y="12"/>
                </a:lnTo>
                <a:lnTo>
                  <a:pt x="51" y="12"/>
                </a:lnTo>
                <a:lnTo>
                  <a:pt x="51" y="10"/>
                </a:lnTo>
                <a:lnTo>
                  <a:pt x="49" y="9"/>
                </a:lnTo>
                <a:lnTo>
                  <a:pt x="48" y="7"/>
                </a:lnTo>
                <a:lnTo>
                  <a:pt x="46" y="6"/>
                </a:lnTo>
                <a:lnTo>
                  <a:pt x="45" y="6"/>
                </a:lnTo>
                <a:lnTo>
                  <a:pt x="43" y="5"/>
                </a:lnTo>
                <a:lnTo>
                  <a:pt x="42" y="5"/>
                </a:lnTo>
                <a:lnTo>
                  <a:pt x="42" y="3"/>
                </a:lnTo>
                <a:lnTo>
                  <a:pt x="41" y="3"/>
                </a:lnTo>
                <a:lnTo>
                  <a:pt x="39" y="2"/>
                </a:lnTo>
                <a:lnTo>
                  <a:pt x="38" y="2"/>
                </a:lnTo>
                <a:lnTo>
                  <a:pt x="36" y="2"/>
                </a:lnTo>
                <a:lnTo>
                  <a:pt x="35" y="2"/>
                </a:ln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94" name="Freeform 31"/>
          <p:cNvSpPr>
            <a:spLocks/>
          </p:cNvSpPr>
          <p:nvPr/>
        </p:nvSpPr>
        <p:spPr bwMode="auto">
          <a:xfrm>
            <a:off x="3876675" y="3338513"/>
            <a:ext cx="53975" cy="55562"/>
          </a:xfrm>
          <a:custGeom>
            <a:avLst/>
            <a:gdLst>
              <a:gd name="T0" fmla="*/ 2147483647 w 69"/>
              <a:gd name="T1" fmla="*/ 0 h 70"/>
              <a:gd name="T2" fmla="*/ 2147483647 w 69"/>
              <a:gd name="T3" fmla="*/ 2147483647 h 70"/>
              <a:gd name="T4" fmla="*/ 2147483647 w 69"/>
              <a:gd name="T5" fmla="*/ 2147483647 h 70"/>
              <a:gd name="T6" fmla="*/ 2147483647 w 69"/>
              <a:gd name="T7" fmla="*/ 2147483647 h 70"/>
              <a:gd name="T8" fmla="*/ 2147483647 w 69"/>
              <a:gd name="T9" fmla="*/ 2147483647 h 70"/>
              <a:gd name="T10" fmla="*/ 2147483647 w 69"/>
              <a:gd name="T11" fmla="*/ 2147483647 h 70"/>
              <a:gd name="T12" fmla="*/ 2147483647 w 69"/>
              <a:gd name="T13" fmla="*/ 2147483647 h 70"/>
              <a:gd name="T14" fmla="*/ 2147483647 w 69"/>
              <a:gd name="T15" fmla="*/ 2147483647 h 70"/>
              <a:gd name="T16" fmla="*/ 2147483647 w 69"/>
              <a:gd name="T17" fmla="*/ 2147483647 h 70"/>
              <a:gd name="T18" fmla="*/ 0 w 69"/>
              <a:gd name="T19" fmla="*/ 2147483647 h 70"/>
              <a:gd name="T20" fmla="*/ 0 w 69"/>
              <a:gd name="T21" fmla="*/ 2147483647 h 70"/>
              <a:gd name="T22" fmla="*/ 0 w 69"/>
              <a:gd name="T23" fmla="*/ 2147483647 h 70"/>
              <a:gd name="T24" fmla="*/ 0 w 69"/>
              <a:gd name="T25" fmla="*/ 2147483647 h 70"/>
              <a:gd name="T26" fmla="*/ 2147483647 w 69"/>
              <a:gd name="T27" fmla="*/ 2147483647 h 70"/>
              <a:gd name="T28" fmla="*/ 2147483647 w 69"/>
              <a:gd name="T29" fmla="*/ 2147483647 h 70"/>
              <a:gd name="T30" fmla="*/ 2147483647 w 69"/>
              <a:gd name="T31" fmla="*/ 2147483647 h 70"/>
              <a:gd name="T32" fmla="*/ 2147483647 w 69"/>
              <a:gd name="T33" fmla="*/ 2147483647 h 70"/>
              <a:gd name="T34" fmla="*/ 2147483647 w 69"/>
              <a:gd name="T35" fmla="*/ 2147483647 h 70"/>
              <a:gd name="T36" fmla="*/ 2147483647 w 69"/>
              <a:gd name="T37" fmla="*/ 2147483647 h 70"/>
              <a:gd name="T38" fmla="*/ 2147483647 w 69"/>
              <a:gd name="T39" fmla="*/ 2147483647 h 70"/>
              <a:gd name="T40" fmla="*/ 2147483647 w 69"/>
              <a:gd name="T41" fmla="*/ 2147483647 h 70"/>
              <a:gd name="T42" fmla="*/ 2147483647 w 69"/>
              <a:gd name="T43" fmla="*/ 2147483647 h 70"/>
              <a:gd name="T44" fmla="*/ 2147483647 w 69"/>
              <a:gd name="T45" fmla="*/ 2147483647 h 70"/>
              <a:gd name="T46" fmla="*/ 2147483647 w 69"/>
              <a:gd name="T47" fmla="*/ 2147483647 h 70"/>
              <a:gd name="T48" fmla="*/ 2147483647 w 69"/>
              <a:gd name="T49" fmla="*/ 2147483647 h 70"/>
              <a:gd name="T50" fmla="*/ 2147483647 w 69"/>
              <a:gd name="T51" fmla="*/ 2147483647 h 70"/>
              <a:gd name="T52" fmla="*/ 2147483647 w 69"/>
              <a:gd name="T53" fmla="*/ 2147483647 h 70"/>
              <a:gd name="T54" fmla="*/ 2147483647 w 69"/>
              <a:gd name="T55" fmla="*/ 2147483647 h 70"/>
              <a:gd name="T56" fmla="*/ 2147483647 w 69"/>
              <a:gd name="T57" fmla="*/ 2147483647 h 70"/>
              <a:gd name="T58" fmla="*/ 2147483647 w 69"/>
              <a:gd name="T59" fmla="*/ 2147483647 h 70"/>
              <a:gd name="T60" fmla="*/ 2147483647 w 69"/>
              <a:gd name="T61" fmla="*/ 2147483647 h 70"/>
              <a:gd name="T62" fmla="*/ 2147483647 w 69"/>
              <a:gd name="T63" fmla="*/ 2147483647 h 70"/>
              <a:gd name="T64" fmla="*/ 2147483647 w 69"/>
              <a:gd name="T65" fmla="*/ 2147483647 h 70"/>
              <a:gd name="T66" fmla="*/ 2147483647 w 69"/>
              <a:gd name="T67" fmla="*/ 2147483647 h 70"/>
              <a:gd name="T68" fmla="*/ 2147483647 w 69"/>
              <a:gd name="T69" fmla="*/ 2147483647 h 70"/>
              <a:gd name="T70" fmla="*/ 2147483647 w 69"/>
              <a:gd name="T71" fmla="*/ 2147483647 h 70"/>
              <a:gd name="T72" fmla="*/ 2147483647 w 69"/>
              <a:gd name="T73" fmla="*/ 2147483647 h 70"/>
              <a:gd name="T74" fmla="*/ 2147483647 w 69"/>
              <a:gd name="T75" fmla="*/ 2147483647 h 70"/>
              <a:gd name="T76" fmla="*/ 2147483647 w 69"/>
              <a:gd name="T77" fmla="*/ 2147483647 h 70"/>
              <a:gd name="T78" fmla="*/ 2147483647 w 69"/>
              <a:gd name="T79" fmla="*/ 2147483647 h 70"/>
              <a:gd name="T80" fmla="*/ 2147483647 w 69"/>
              <a:gd name="T81" fmla="*/ 2147483647 h 70"/>
              <a:gd name="T82" fmla="*/ 2147483647 w 69"/>
              <a:gd name="T83" fmla="*/ 2147483647 h 70"/>
              <a:gd name="T84" fmla="*/ 2147483647 w 69"/>
              <a:gd name="T85" fmla="*/ 0 h 70"/>
              <a:gd name="T86" fmla="*/ 2147483647 w 69"/>
              <a:gd name="T87" fmla="*/ 0 h 7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9"/>
              <a:gd name="T133" fmla="*/ 0 h 70"/>
              <a:gd name="T134" fmla="*/ 69 w 69"/>
              <a:gd name="T135" fmla="*/ 70 h 7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9" h="70">
                <a:moveTo>
                  <a:pt x="34" y="0"/>
                </a:moveTo>
                <a:lnTo>
                  <a:pt x="33" y="0"/>
                </a:lnTo>
                <a:lnTo>
                  <a:pt x="31" y="0"/>
                </a:lnTo>
                <a:lnTo>
                  <a:pt x="29" y="0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3" y="3"/>
                </a:lnTo>
                <a:lnTo>
                  <a:pt x="21" y="3"/>
                </a:lnTo>
                <a:lnTo>
                  <a:pt x="20" y="3"/>
                </a:lnTo>
                <a:lnTo>
                  <a:pt x="17" y="4"/>
                </a:lnTo>
                <a:lnTo>
                  <a:pt x="16" y="6"/>
                </a:lnTo>
                <a:lnTo>
                  <a:pt x="14" y="6"/>
                </a:lnTo>
                <a:lnTo>
                  <a:pt x="13" y="7"/>
                </a:lnTo>
                <a:lnTo>
                  <a:pt x="13" y="9"/>
                </a:lnTo>
                <a:lnTo>
                  <a:pt x="11" y="9"/>
                </a:lnTo>
                <a:lnTo>
                  <a:pt x="10" y="10"/>
                </a:lnTo>
                <a:lnTo>
                  <a:pt x="8" y="12"/>
                </a:lnTo>
                <a:lnTo>
                  <a:pt x="7" y="13"/>
                </a:lnTo>
                <a:lnTo>
                  <a:pt x="7" y="14"/>
                </a:lnTo>
                <a:lnTo>
                  <a:pt x="6" y="16"/>
                </a:lnTo>
                <a:lnTo>
                  <a:pt x="4" y="17"/>
                </a:lnTo>
                <a:lnTo>
                  <a:pt x="4" y="19"/>
                </a:lnTo>
                <a:lnTo>
                  <a:pt x="3" y="20"/>
                </a:lnTo>
                <a:lnTo>
                  <a:pt x="3" y="22"/>
                </a:lnTo>
                <a:lnTo>
                  <a:pt x="1" y="23"/>
                </a:lnTo>
                <a:lnTo>
                  <a:pt x="1" y="24"/>
                </a:lnTo>
                <a:lnTo>
                  <a:pt x="0" y="26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0" y="33"/>
                </a:lnTo>
                <a:lnTo>
                  <a:pt x="0" y="34"/>
                </a:lnTo>
                <a:lnTo>
                  <a:pt x="0" y="37"/>
                </a:lnTo>
                <a:lnTo>
                  <a:pt x="0" y="39"/>
                </a:lnTo>
                <a:lnTo>
                  <a:pt x="0" y="40"/>
                </a:lnTo>
                <a:lnTo>
                  <a:pt x="0" y="42"/>
                </a:lnTo>
                <a:lnTo>
                  <a:pt x="0" y="45"/>
                </a:lnTo>
                <a:lnTo>
                  <a:pt x="1" y="46"/>
                </a:lnTo>
                <a:lnTo>
                  <a:pt x="1" y="47"/>
                </a:lnTo>
                <a:lnTo>
                  <a:pt x="3" y="49"/>
                </a:lnTo>
                <a:lnTo>
                  <a:pt x="3" y="50"/>
                </a:lnTo>
                <a:lnTo>
                  <a:pt x="4" y="52"/>
                </a:lnTo>
                <a:lnTo>
                  <a:pt x="4" y="53"/>
                </a:lnTo>
                <a:lnTo>
                  <a:pt x="6" y="55"/>
                </a:lnTo>
                <a:lnTo>
                  <a:pt x="7" y="56"/>
                </a:lnTo>
                <a:lnTo>
                  <a:pt x="7" y="57"/>
                </a:lnTo>
                <a:lnTo>
                  <a:pt x="8" y="59"/>
                </a:lnTo>
                <a:lnTo>
                  <a:pt x="10" y="60"/>
                </a:lnTo>
                <a:lnTo>
                  <a:pt x="11" y="60"/>
                </a:lnTo>
                <a:lnTo>
                  <a:pt x="13" y="62"/>
                </a:lnTo>
                <a:lnTo>
                  <a:pt x="13" y="63"/>
                </a:lnTo>
                <a:lnTo>
                  <a:pt x="14" y="65"/>
                </a:lnTo>
                <a:lnTo>
                  <a:pt x="16" y="65"/>
                </a:lnTo>
                <a:lnTo>
                  <a:pt x="17" y="66"/>
                </a:lnTo>
                <a:lnTo>
                  <a:pt x="20" y="66"/>
                </a:lnTo>
                <a:lnTo>
                  <a:pt x="21" y="67"/>
                </a:lnTo>
                <a:lnTo>
                  <a:pt x="23" y="67"/>
                </a:lnTo>
                <a:lnTo>
                  <a:pt x="24" y="69"/>
                </a:lnTo>
                <a:lnTo>
                  <a:pt x="26" y="69"/>
                </a:lnTo>
                <a:lnTo>
                  <a:pt x="27" y="69"/>
                </a:lnTo>
                <a:lnTo>
                  <a:pt x="29" y="70"/>
                </a:lnTo>
                <a:lnTo>
                  <a:pt x="31" y="70"/>
                </a:lnTo>
                <a:lnTo>
                  <a:pt x="33" y="70"/>
                </a:lnTo>
                <a:lnTo>
                  <a:pt x="34" y="70"/>
                </a:lnTo>
                <a:lnTo>
                  <a:pt x="36" y="70"/>
                </a:lnTo>
                <a:lnTo>
                  <a:pt x="39" y="70"/>
                </a:lnTo>
                <a:lnTo>
                  <a:pt x="40" y="70"/>
                </a:lnTo>
                <a:lnTo>
                  <a:pt x="41" y="69"/>
                </a:lnTo>
                <a:lnTo>
                  <a:pt x="43" y="69"/>
                </a:lnTo>
                <a:lnTo>
                  <a:pt x="44" y="69"/>
                </a:lnTo>
                <a:lnTo>
                  <a:pt x="46" y="67"/>
                </a:lnTo>
                <a:lnTo>
                  <a:pt x="49" y="67"/>
                </a:lnTo>
                <a:lnTo>
                  <a:pt x="50" y="66"/>
                </a:lnTo>
                <a:lnTo>
                  <a:pt x="52" y="66"/>
                </a:lnTo>
                <a:lnTo>
                  <a:pt x="53" y="65"/>
                </a:lnTo>
                <a:lnTo>
                  <a:pt x="54" y="65"/>
                </a:lnTo>
                <a:lnTo>
                  <a:pt x="56" y="63"/>
                </a:lnTo>
                <a:lnTo>
                  <a:pt x="57" y="62"/>
                </a:lnTo>
                <a:lnTo>
                  <a:pt x="57" y="60"/>
                </a:lnTo>
                <a:lnTo>
                  <a:pt x="59" y="60"/>
                </a:lnTo>
                <a:lnTo>
                  <a:pt x="60" y="59"/>
                </a:lnTo>
                <a:lnTo>
                  <a:pt x="62" y="57"/>
                </a:lnTo>
                <a:lnTo>
                  <a:pt x="63" y="56"/>
                </a:lnTo>
                <a:lnTo>
                  <a:pt x="63" y="55"/>
                </a:lnTo>
                <a:lnTo>
                  <a:pt x="64" y="53"/>
                </a:lnTo>
                <a:lnTo>
                  <a:pt x="66" y="52"/>
                </a:lnTo>
                <a:lnTo>
                  <a:pt x="66" y="50"/>
                </a:lnTo>
                <a:lnTo>
                  <a:pt x="67" y="49"/>
                </a:lnTo>
                <a:lnTo>
                  <a:pt x="67" y="47"/>
                </a:lnTo>
                <a:lnTo>
                  <a:pt x="67" y="46"/>
                </a:lnTo>
                <a:lnTo>
                  <a:pt x="69" y="45"/>
                </a:lnTo>
                <a:lnTo>
                  <a:pt x="69" y="42"/>
                </a:lnTo>
                <a:lnTo>
                  <a:pt x="69" y="40"/>
                </a:lnTo>
                <a:lnTo>
                  <a:pt x="69" y="39"/>
                </a:lnTo>
                <a:lnTo>
                  <a:pt x="69" y="37"/>
                </a:lnTo>
                <a:lnTo>
                  <a:pt x="69" y="34"/>
                </a:lnTo>
                <a:lnTo>
                  <a:pt x="69" y="33"/>
                </a:lnTo>
                <a:lnTo>
                  <a:pt x="69" y="32"/>
                </a:lnTo>
                <a:lnTo>
                  <a:pt x="69" y="30"/>
                </a:lnTo>
                <a:lnTo>
                  <a:pt x="69" y="29"/>
                </a:lnTo>
                <a:lnTo>
                  <a:pt x="69" y="26"/>
                </a:lnTo>
                <a:lnTo>
                  <a:pt x="67" y="24"/>
                </a:lnTo>
                <a:lnTo>
                  <a:pt x="67" y="23"/>
                </a:lnTo>
                <a:lnTo>
                  <a:pt x="67" y="22"/>
                </a:lnTo>
                <a:lnTo>
                  <a:pt x="66" y="20"/>
                </a:lnTo>
                <a:lnTo>
                  <a:pt x="66" y="19"/>
                </a:lnTo>
                <a:lnTo>
                  <a:pt x="64" y="17"/>
                </a:lnTo>
                <a:lnTo>
                  <a:pt x="63" y="16"/>
                </a:lnTo>
                <a:lnTo>
                  <a:pt x="63" y="14"/>
                </a:lnTo>
                <a:lnTo>
                  <a:pt x="62" y="13"/>
                </a:lnTo>
                <a:lnTo>
                  <a:pt x="60" y="12"/>
                </a:lnTo>
                <a:lnTo>
                  <a:pt x="59" y="10"/>
                </a:lnTo>
                <a:lnTo>
                  <a:pt x="57" y="9"/>
                </a:lnTo>
                <a:lnTo>
                  <a:pt x="56" y="7"/>
                </a:lnTo>
                <a:lnTo>
                  <a:pt x="54" y="6"/>
                </a:lnTo>
                <a:lnTo>
                  <a:pt x="53" y="6"/>
                </a:lnTo>
                <a:lnTo>
                  <a:pt x="52" y="4"/>
                </a:lnTo>
                <a:lnTo>
                  <a:pt x="50" y="3"/>
                </a:lnTo>
                <a:lnTo>
                  <a:pt x="49" y="3"/>
                </a:lnTo>
                <a:lnTo>
                  <a:pt x="46" y="3"/>
                </a:lnTo>
                <a:lnTo>
                  <a:pt x="44" y="2"/>
                </a:lnTo>
                <a:lnTo>
                  <a:pt x="43" y="2"/>
                </a:lnTo>
                <a:lnTo>
                  <a:pt x="41" y="2"/>
                </a:lnTo>
                <a:lnTo>
                  <a:pt x="40" y="0"/>
                </a:lnTo>
                <a:lnTo>
                  <a:pt x="39" y="0"/>
                </a:lnTo>
                <a:lnTo>
                  <a:pt x="36" y="0"/>
                </a:lnTo>
                <a:lnTo>
                  <a:pt x="34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95" name="Rectangle 32"/>
          <p:cNvSpPr>
            <a:spLocks noChangeArrowheads="1"/>
          </p:cNvSpPr>
          <p:nvPr/>
        </p:nvSpPr>
        <p:spPr bwMode="auto">
          <a:xfrm>
            <a:off x="5133975" y="2246313"/>
            <a:ext cx="1905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0668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Assignment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7432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Design a 1-bit full adder using 4x1 </a:t>
            </a:r>
            <a:r>
              <a:rPr lang="en-US" sz="2800" dirty="0" err="1" smtClean="0"/>
              <a:t>Mux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3622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END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Implementation of a logic </a:t>
            </a:r>
            <a:r>
              <a:rPr lang="en-US" dirty="0"/>
              <a:t>f</a:t>
            </a:r>
            <a:r>
              <a:rPr lang="en-US" dirty="0" smtClean="0"/>
              <a:t>unction </a:t>
            </a:r>
            <a:br>
              <a:rPr lang="en-US" dirty="0" smtClean="0"/>
            </a:br>
            <a:r>
              <a:rPr lang="en-US" dirty="0" smtClean="0"/>
              <a:t>with a 4x1 multiplexer </a:t>
            </a:r>
            <a:endParaRPr lang="en-US" dirty="0"/>
          </a:p>
        </p:txBody>
      </p:sp>
      <p:sp>
        <p:nvSpPr>
          <p:cNvPr id="38916" name="Line 4"/>
          <p:cNvSpPr>
            <a:spLocks noChangeAspect="1" noChangeShapeType="1"/>
          </p:cNvSpPr>
          <p:nvPr/>
        </p:nvSpPr>
        <p:spPr bwMode="auto">
          <a:xfrm>
            <a:off x="6100763" y="3255963"/>
            <a:ext cx="2254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Aspect="1" noChangeShapeType="1"/>
          </p:cNvSpPr>
          <p:nvPr/>
        </p:nvSpPr>
        <p:spPr bwMode="auto">
          <a:xfrm>
            <a:off x="6100763" y="3509963"/>
            <a:ext cx="2254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Aspect="1" noChangeShapeType="1"/>
          </p:cNvSpPr>
          <p:nvPr/>
        </p:nvSpPr>
        <p:spPr bwMode="auto">
          <a:xfrm flipH="1">
            <a:off x="6834188" y="3635375"/>
            <a:ext cx="25241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Freeform 7"/>
          <p:cNvSpPr>
            <a:spLocks noChangeAspect="1"/>
          </p:cNvSpPr>
          <p:nvPr/>
        </p:nvSpPr>
        <p:spPr bwMode="auto">
          <a:xfrm>
            <a:off x="6343650" y="3027363"/>
            <a:ext cx="482600" cy="1214437"/>
          </a:xfrm>
          <a:custGeom>
            <a:avLst/>
            <a:gdLst>
              <a:gd name="T0" fmla="*/ 2147483647 w 456"/>
              <a:gd name="T1" fmla="*/ 2147483647 h 1152"/>
              <a:gd name="T2" fmla="*/ 2147483647 w 456"/>
              <a:gd name="T3" fmla="*/ 2147483647 h 1152"/>
              <a:gd name="T4" fmla="*/ 0 w 456"/>
              <a:gd name="T5" fmla="*/ 0 h 1152"/>
              <a:gd name="T6" fmla="*/ 0 w 456"/>
              <a:gd name="T7" fmla="*/ 2147483647 h 1152"/>
              <a:gd name="T8" fmla="*/ 2147483647 w 456"/>
              <a:gd name="T9" fmla="*/ 2147483647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6"/>
              <a:gd name="T16" fmla="*/ 0 h 1152"/>
              <a:gd name="T17" fmla="*/ 456 w 456"/>
              <a:gd name="T18" fmla="*/ 1152 h 1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6" h="1152">
                <a:moveTo>
                  <a:pt x="456" y="936"/>
                </a:moveTo>
                <a:lnTo>
                  <a:pt x="456" y="240"/>
                </a:lnTo>
                <a:lnTo>
                  <a:pt x="0" y="0"/>
                </a:lnTo>
                <a:lnTo>
                  <a:pt x="0" y="1152"/>
                </a:lnTo>
                <a:lnTo>
                  <a:pt x="456" y="936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Rectangle 10"/>
          <p:cNvSpPr>
            <a:spLocks noChangeAspect="1" noChangeArrowheads="1"/>
          </p:cNvSpPr>
          <p:nvPr/>
        </p:nvSpPr>
        <p:spPr bwMode="auto">
          <a:xfrm>
            <a:off x="7221538" y="3522663"/>
            <a:ext cx="936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38921" name="Rectangle 11"/>
          <p:cNvSpPr>
            <a:spLocks noChangeAspect="1" noChangeArrowheads="1"/>
          </p:cNvSpPr>
          <p:nvPr/>
        </p:nvSpPr>
        <p:spPr bwMode="auto">
          <a:xfrm>
            <a:off x="5751513" y="2668588"/>
            <a:ext cx="1635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38922" name="Line 12"/>
          <p:cNvSpPr>
            <a:spLocks noChangeAspect="1" noChangeShapeType="1"/>
          </p:cNvSpPr>
          <p:nvPr/>
        </p:nvSpPr>
        <p:spPr bwMode="auto">
          <a:xfrm>
            <a:off x="6100763" y="2849563"/>
            <a:ext cx="3524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Rectangle 13"/>
          <p:cNvSpPr>
            <a:spLocks noChangeAspect="1" noChangeArrowheads="1"/>
          </p:cNvSpPr>
          <p:nvPr/>
        </p:nvSpPr>
        <p:spPr bwMode="auto">
          <a:xfrm>
            <a:off x="5911850" y="2784475"/>
            <a:ext cx="1047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8924" name="Rectangle 14"/>
          <p:cNvSpPr>
            <a:spLocks noChangeAspect="1" noChangeArrowheads="1"/>
          </p:cNvSpPr>
          <p:nvPr/>
        </p:nvSpPr>
        <p:spPr bwMode="auto">
          <a:xfrm>
            <a:off x="5857875" y="3149600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38925" name="Rectangle 15"/>
          <p:cNvSpPr>
            <a:spLocks noChangeAspect="1" noChangeArrowheads="1"/>
          </p:cNvSpPr>
          <p:nvPr/>
        </p:nvSpPr>
        <p:spPr bwMode="auto">
          <a:xfrm>
            <a:off x="5857875" y="3405188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8926" name="Rectangle 16"/>
          <p:cNvSpPr>
            <a:spLocks noChangeAspect="1" noChangeArrowheads="1"/>
          </p:cNvSpPr>
          <p:nvPr/>
        </p:nvSpPr>
        <p:spPr bwMode="auto">
          <a:xfrm>
            <a:off x="3449638" y="2982913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38927" name="Freeform 17"/>
          <p:cNvSpPr>
            <a:spLocks noChangeAspect="1"/>
          </p:cNvSpPr>
          <p:nvPr/>
        </p:nvSpPr>
        <p:spPr bwMode="auto">
          <a:xfrm>
            <a:off x="6100763" y="2571750"/>
            <a:ext cx="555625" cy="633413"/>
          </a:xfrm>
          <a:custGeom>
            <a:avLst/>
            <a:gdLst>
              <a:gd name="T0" fmla="*/ 0 w 528"/>
              <a:gd name="T1" fmla="*/ 0 h 600"/>
              <a:gd name="T2" fmla="*/ 2147483647 w 528"/>
              <a:gd name="T3" fmla="*/ 0 h 600"/>
              <a:gd name="T4" fmla="*/ 2147483647 w 528"/>
              <a:gd name="T5" fmla="*/ 2147483647 h 600"/>
              <a:gd name="T6" fmla="*/ 0 60000 65536"/>
              <a:gd name="T7" fmla="*/ 0 60000 65536"/>
              <a:gd name="T8" fmla="*/ 0 60000 65536"/>
              <a:gd name="T9" fmla="*/ 0 w 528"/>
              <a:gd name="T10" fmla="*/ 0 h 600"/>
              <a:gd name="T11" fmla="*/ 528 w 528"/>
              <a:gd name="T12" fmla="*/ 600 h 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600">
                <a:moveTo>
                  <a:pt x="0" y="0"/>
                </a:moveTo>
                <a:lnTo>
                  <a:pt x="528" y="0"/>
                </a:lnTo>
                <a:lnTo>
                  <a:pt x="528" y="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8" name="Rectangle 18"/>
          <p:cNvSpPr>
            <a:spLocks noChangeAspect="1" noChangeArrowheads="1"/>
          </p:cNvSpPr>
          <p:nvPr/>
        </p:nvSpPr>
        <p:spPr bwMode="auto">
          <a:xfrm>
            <a:off x="3449638" y="3287713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8929" name="Rectangle 19"/>
          <p:cNvSpPr>
            <a:spLocks noChangeAspect="1" noChangeArrowheads="1"/>
          </p:cNvSpPr>
          <p:nvPr/>
        </p:nvSpPr>
        <p:spPr bwMode="auto">
          <a:xfrm>
            <a:off x="5751513" y="2413000"/>
            <a:ext cx="1635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38930" name="Line 20"/>
          <p:cNvSpPr>
            <a:spLocks noChangeAspect="1" noChangeShapeType="1"/>
          </p:cNvSpPr>
          <p:nvPr/>
        </p:nvSpPr>
        <p:spPr bwMode="auto">
          <a:xfrm>
            <a:off x="6100763" y="3760788"/>
            <a:ext cx="2254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Line 21"/>
          <p:cNvSpPr>
            <a:spLocks noChangeAspect="1" noChangeShapeType="1"/>
          </p:cNvSpPr>
          <p:nvPr/>
        </p:nvSpPr>
        <p:spPr bwMode="auto">
          <a:xfrm>
            <a:off x="6100763" y="4014788"/>
            <a:ext cx="2254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Rectangle 22"/>
          <p:cNvSpPr>
            <a:spLocks noChangeAspect="1" noChangeArrowheads="1"/>
          </p:cNvSpPr>
          <p:nvPr/>
        </p:nvSpPr>
        <p:spPr bwMode="auto">
          <a:xfrm>
            <a:off x="5911850" y="2527300"/>
            <a:ext cx="1047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38933" name="Rectangle 23"/>
          <p:cNvSpPr>
            <a:spLocks noChangeAspect="1" noChangeArrowheads="1"/>
          </p:cNvSpPr>
          <p:nvPr/>
        </p:nvSpPr>
        <p:spPr bwMode="auto">
          <a:xfrm>
            <a:off x="5857875" y="3659188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8934" name="Line 25"/>
          <p:cNvSpPr>
            <a:spLocks noChangeAspect="1" noChangeShapeType="1"/>
          </p:cNvSpPr>
          <p:nvPr/>
        </p:nvSpPr>
        <p:spPr bwMode="auto">
          <a:xfrm flipV="1">
            <a:off x="3179763" y="2520950"/>
            <a:ext cx="1587" cy="17462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Rectangle 26"/>
          <p:cNvSpPr>
            <a:spLocks noChangeAspect="1" noChangeArrowheads="1"/>
          </p:cNvSpPr>
          <p:nvPr/>
        </p:nvSpPr>
        <p:spPr bwMode="auto">
          <a:xfrm>
            <a:off x="5857875" y="3914775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38936" name="Rectangle 27"/>
          <p:cNvSpPr>
            <a:spLocks noChangeAspect="1" noChangeArrowheads="1"/>
          </p:cNvSpPr>
          <p:nvPr/>
        </p:nvSpPr>
        <p:spPr bwMode="auto">
          <a:xfrm>
            <a:off x="2471738" y="3017838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38937" name="Rectangle 28"/>
          <p:cNvSpPr>
            <a:spLocks noChangeAspect="1" noChangeArrowheads="1"/>
          </p:cNvSpPr>
          <p:nvPr/>
        </p:nvSpPr>
        <p:spPr bwMode="auto">
          <a:xfrm>
            <a:off x="2471738" y="3321050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38938" name="Rectangle 29"/>
          <p:cNvSpPr>
            <a:spLocks noChangeAspect="1" noChangeArrowheads="1"/>
          </p:cNvSpPr>
          <p:nvPr/>
        </p:nvSpPr>
        <p:spPr bwMode="auto">
          <a:xfrm>
            <a:off x="2471738" y="3625850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8939" name="Rectangle 30"/>
          <p:cNvSpPr>
            <a:spLocks noChangeAspect="1" noChangeArrowheads="1"/>
          </p:cNvSpPr>
          <p:nvPr/>
        </p:nvSpPr>
        <p:spPr bwMode="auto">
          <a:xfrm>
            <a:off x="2471738" y="3929063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8940" name="Rectangle 31"/>
          <p:cNvSpPr>
            <a:spLocks noChangeAspect="1" noChangeArrowheads="1"/>
          </p:cNvSpPr>
          <p:nvPr/>
        </p:nvSpPr>
        <p:spPr bwMode="auto">
          <a:xfrm>
            <a:off x="2833688" y="3321050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8941" name="Rectangle 32"/>
          <p:cNvSpPr>
            <a:spLocks noChangeAspect="1" noChangeArrowheads="1"/>
          </p:cNvSpPr>
          <p:nvPr/>
        </p:nvSpPr>
        <p:spPr bwMode="auto">
          <a:xfrm>
            <a:off x="2833688" y="3625850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38942" name="Rectangle 33"/>
          <p:cNvSpPr>
            <a:spLocks noChangeAspect="1" noChangeArrowheads="1"/>
          </p:cNvSpPr>
          <p:nvPr/>
        </p:nvSpPr>
        <p:spPr bwMode="auto">
          <a:xfrm>
            <a:off x="2833688" y="3929063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8943" name="Rectangle 34"/>
          <p:cNvSpPr>
            <a:spLocks noChangeAspect="1" noChangeArrowheads="1"/>
          </p:cNvSpPr>
          <p:nvPr/>
        </p:nvSpPr>
        <p:spPr bwMode="auto">
          <a:xfrm>
            <a:off x="3475038" y="2509838"/>
            <a:ext cx="936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38944" name="Rectangle 35"/>
          <p:cNvSpPr>
            <a:spLocks noChangeAspect="1" noChangeArrowheads="1"/>
          </p:cNvSpPr>
          <p:nvPr/>
        </p:nvSpPr>
        <p:spPr bwMode="auto">
          <a:xfrm>
            <a:off x="2392363" y="2509838"/>
            <a:ext cx="1635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38945" name="Rectangle 36"/>
          <p:cNvSpPr>
            <a:spLocks noChangeAspect="1" noChangeArrowheads="1"/>
          </p:cNvSpPr>
          <p:nvPr/>
        </p:nvSpPr>
        <p:spPr bwMode="auto">
          <a:xfrm>
            <a:off x="2552700" y="2625725"/>
            <a:ext cx="1047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8946" name="Rectangle 37"/>
          <p:cNvSpPr>
            <a:spLocks noChangeAspect="1" noChangeArrowheads="1"/>
          </p:cNvSpPr>
          <p:nvPr/>
        </p:nvSpPr>
        <p:spPr bwMode="auto">
          <a:xfrm>
            <a:off x="2833688" y="3017838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38947" name="Rectangle 38"/>
          <p:cNvSpPr>
            <a:spLocks noChangeAspect="1" noChangeArrowheads="1"/>
          </p:cNvSpPr>
          <p:nvPr/>
        </p:nvSpPr>
        <p:spPr bwMode="auto">
          <a:xfrm>
            <a:off x="2752725" y="2509838"/>
            <a:ext cx="1635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38948" name="Rectangle 39"/>
          <p:cNvSpPr>
            <a:spLocks noChangeAspect="1" noChangeArrowheads="1"/>
          </p:cNvSpPr>
          <p:nvPr/>
        </p:nvSpPr>
        <p:spPr bwMode="auto">
          <a:xfrm>
            <a:off x="2913063" y="2625725"/>
            <a:ext cx="1047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38949" name="Rectangle 40"/>
          <p:cNvSpPr>
            <a:spLocks noChangeAspect="1" noChangeArrowheads="1"/>
          </p:cNvSpPr>
          <p:nvPr/>
        </p:nvSpPr>
        <p:spPr bwMode="auto">
          <a:xfrm>
            <a:off x="3449638" y="3590925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8950" name="Rectangle 41"/>
          <p:cNvSpPr>
            <a:spLocks noChangeAspect="1" noChangeArrowheads="1"/>
          </p:cNvSpPr>
          <p:nvPr/>
        </p:nvSpPr>
        <p:spPr bwMode="auto">
          <a:xfrm>
            <a:off x="3449638" y="3895725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38951" name="Line 99"/>
          <p:cNvSpPr>
            <a:spLocks noChangeAspect="1" noChangeShapeType="1"/>
          </p:cNvSpPr>
          <p:nvPr/>
        </p:nvSpPr>
        <p:spPr bwMode="auto">
          <a:xfrm flipH="1">
            <a:off x="2209800" y="2879725"/>
            <a:ext cx="14700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2" name="Line 101"/>
          <p:cNvSpPr>
            <a:spLocks noChangeShapeType="1"/>
          </p:cNvSpPr>
          <p:nvPr/>
        </p:nvSpPr>
        <p:spPr bwMode="auto">
          <a:xfrm>
            <a:off x="6446838" y="28463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Implementation of the same logic </a:t>
            </a:r>
            <a:r>
              <a:rPr lang="en-US" sz="3200" dirty="0"/>
              <a:t>f</a:t>
            </a:r>
            <a:r>
              <a:rPr lang="en-US" sz="3200" dirty="0" smtClean="0"/>
              <a:t>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with a 2x1 multiplexer </a:t>
            </a:r>
            <a:endParaRPr lang="en-US" dirty="0"/>
          </a:p>
        </p:txBody>
      </p:sp>
      <p:sp>
        <p:nvSpPr>
          <p:cNvPr id="39940" name="Rectangle 42"/>
          <p:cNvSpPr>
            <a:spLocks noChangeAspect="1" noChangeArrowheads="1"/>
          </p:cNvSpPr>
          <p:nvPr/>
        </p:nvSpPr>
        <p:spPr bwMode="auto">
          <a:xfrm>
            <a:off x="1773238" y="4816475"/>
            <a:ext cx="18208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charset="0"/>
              </a:rPr>
              <a:t>(b) Modified truth table </a:t>
            </a:r>
            <a:endParaRPr lang="en-US"/>
          </a:p>
        </p:txBody>
      </p:sp>
      <p:sp>
        <p:nvSpPr>
          <p:cNvPr id="39941" name="Rectangle 43"/>
          <p:cNvSpPr>
            <a:spLocks noChangeAspect="1" noChangeArrowheads="1"/>
          </p:cNvSpPr>
          <p:nvPr/>
        </p:nvSpPr>
        <p:spPr bwMode="auto">
          <a:xfrm>
            <a:off x="2455863" y="3181350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39942" name="Line 44"/>
          <p:cNvSpPr>
            <a:spLocks noChangeAspect="1" noChangeShapeType="1"/>
          </p:cNvSpPr>
          <p:nvPr/>
        </p:nvSpPr>
        <p:spPr bwMode="auto">
          <a:xfrm flipH="1">
            <a:off x="1295400" y="3084513"/>
            <a:ext cx="14700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Line 45"/>
          <p:cNvSpPr>
            <a:spLocks noChangeAspect="1" noChangeShapeType="1"/>
          </p:cNvSpPr>
          <p:nvPr/>
        </p:nvSpPr>
        <p:spPr bwMode="auto">
          <a:xfrm flipV="1">
            <a:off x="2208213" y="2728913"/>
            <a:ext cx="1587" cy="1724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Rectangle 46"/>
          <p:cNvSpPr>
            <a:spLocks noChangeAspect="1" noChangeArrowheads="1"/>
          </p:cNvSpPr>
          <p:nvPr/>
        </p:nvSpPr>
        <p:spPr bwMode="auto">
          <a:xfrm>
            <a:off x="2455863" y="3484563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9945" name="Rectangle 47"/>
          <p:cNvSpPr>
            <a:spLocks noChangeAspect="1" noChangeArrowheads="1"/>
          </p:cNvSpPr>
          <p:nvPr/>
        </p:nvSpPr>
        <p:spPr bwMode="auto">
          <a:xfrm>
            <a:off x="1476375" y="3214688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39946" name="Rectangle 48"/>
          <p:cNvSpPr>
            <a:spLocks noChangeAspect="1" noChangeArrowheads="1"/>
          </p:cNvSpPr>
          <p:nvPr/>
        </p:nvSpPr>
        <p:spPr bwMode="auto">
          <a:xfrm>
            <a:off x="1476375" y="3516313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39947" name="Rectangle 49"/>
          <p:cNvSpPr>
            <a:spLocks noChangeAspect="1" noChangeArrowheads="1"/>
          </p:cNvSpPr>
          <p:nvPr/>
        </p:nvSpPr>
        <p:spPr bwMode="auto">
          <a:xfrm>
            <a:off x="1476375" y="3821113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9948" name="Rectangle 50"/>
          <p:cNvSpPr>
            <a:spLocks noChangeAspect="1" noChangeArrowheads="1"/>
          </p:cNvSpPr>
          <p:nvPr/>
        </p:nvSpPr>
        <p:spPr bwMode="auto">
          <a:xfrm>
            <a:off x="1476375" y="4125913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9949" name="Rectangle 51"/>
          <p:cNvSpPr>
            <a:spLocks noChangeAspect="1" noChangeArrowheads="1"/>
          </p:cNvSpPr>
          <p:nvPr/>
        </p:nvSpPr>
        <p:spPr bwMode="auto">
          <a:xfrm>
            <a:off x="1838325" y="3516313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9950" name="Rectangle 52"/>
          <p:cNvSpPr>
            <a:spLocks noChangeAspect="1" noChangeArrowheads="1"/>
          </p:cNvSpPr>
          <p:nvPr/>
        </p:nvSpPr>
        <p:spPr bwMode="auto">
          <a:xfrm>
            <a:off x="1838325" y="3821113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39951" name="Rectangle 53"/>
          <p:cNvSpPr>
            <a:spLocks noChangeAspect="1" noChangeArrowheads="1"/>
          </p:cNvSpPr>
          <p:nvPr/>
        </p:nvSpPr>
        <p:spPr bwMode="auto">
          <a:xfrm>
            <a:off x="1838325" y="4125913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9952" name="Rectangle 54"/>
          <p:cNvSpPr>
            <a:spLocks noChangeAspect="1" noChangeArrowheads="1"/>
          </p:cNvSpPr>
          <p:nvPr/>
        </p:nvSpPr>
        <p:spPr bwMode="auto">
          <a:xfrm>
            <a:off x="2481263" y="2708275"/>
            <a:ext cx="936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39953" name="Rectangle 55"/>
          <p:cNvSpPr>
            <a:spLocks noChangeAspect="1" noChangeArrowheads="1"/>
          </p:cNvSpPr>
          <p:nvPr/>
        </p:nvSpPr>
        <p:spPr bwMode="auto">
          <a:xfrm>
            <a:off x="1397000" y="2708275"/>
            <a:ext cx="1635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39954" name="Rectangle 56"/>
          <p:cNvSpPr>
            <a:spLocks noChangeAspect="1" noChangeArrowheads="1"/>
          </p:cNvSpPr>
          <p:nvPr/>
        </p:nvSpPr>
        <p:spPr bwMode="auto">
          <a:xfrm>
            <a:off x="1557338" y="2824163"/>
            <a:ext cx="1047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9955" name="Rectangle 57"/>
          <p:cNvSpPr>
            <a:spLocks noChangeAspect="1" noChangeArrowheads="1"/>
          </p:cNvSpPr>
          <p:nvPr/>
        </p:nvSpPr>
        <p:spPr bwMode="auto">
          <a:xfrm>
            <a:off x="1838325" y="3214688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39956" name="Rectangle 58"/>
          <p:cNvSpPr>
            <a:spLocks noChangeAspect="1" noChangeArrowheads="1"/>
          </p:cNvSpPr>
          <p:nvPr/>
        </p:nvSpPr>
        <p:spPr bwMode="auto">
          <a:xfrm>
            <a:off x="1757363" y="2708275"/>
            <a:ext cx="1635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39957" name="Rectangle 59"/>
          <p:cNvSpPr>
            <a:spLocks noChangeAspect="1" noChangeArrowheads="1"/>
          </p:cNvSpPr>
          <p:nvPr/>
        </p:nvSpPr>
        <p:spPr bwMode="auto">
          <a:xfrm>
            <a:off x="1919288" y="2824163"/>
            <a:ext cx="1047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39958" name="Rectangle 60"/>
          <p:cNvSpPr>
            <a:spLocks noChangeAspect="1" noChangeArrowheads="1"/>
          </p:cNvSpPr>
          <p:nvPr/>
        </p:nvSpPr>
        <p:spPr bwMode="auto">
          <a:xfrm>
            <a:off x="2455863" y="3789363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9959" name="Freeform 61"/>
          <p:cNvSpPr>
            <a:spLocks noChangeAspect="1"/>
          </p:cNvSpPr>
          <p:nvPr/>
        </p:nvSpPr>
        <p:spPr bwMode="auto">
          <a:xfrm>
            <a:off x="3348038" y="3413125"/>
            <a:ext cx="152400" cy="50800"/>
          </a:xfrm>
          <a:custGeom>
            <a:avLst/>
            <a:gdLst>
              <a:gd name="T0" fmla="*/ 0 w 144"/>
              <a:gd name="T1" fmla="*/ 2147483647 h 48"/>
              <a:gd name="T2" fmla="*/ 2147483647 w 144"/>
              <a:gd name="T3" fmla="*/ 2147483647 h 48"/>
              <a:gd name="T4" fmla="*/ 0 w 144"/>
              <a:gd name="T5" fmla="*/ 0 h 48"/>
              <a:gd name="T6" fmla="*/ 0 w 144"/>
              <a:gd name="T7" fmla="*/ 2147483647 h 48"/>
              <a:gd name="T8" fmla="*/ 0 w 144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48"/>
              <a:gd name="T17" fmla="*/ 144 w 144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48">
                <a:moveTo>
                  <a:pt x="0" y="48"/>
                </a:moveTo>
                <a:lnTo>
                  <a:pt x="144" y="24"/>
                </a:lnTo>
                <a:lnTo>
                  <a:pt x="0" y="0"/>
                </a:lnTo>
                <a:lnTo>
                  <a:pt x="0" y="24"/>
                </a:lnTo>
                <a:lnTo>
                  <a:pt x="0" y="48"/>
                </a:lnTo>
                <a:close/>
              </a:path>
            </a:pathLst>
          </a:custGeom>
          <a:solidFill>
            <a:srgbClr val="66FFFF"/>
          </a:solidFill>
          <a:ln w="1746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Line 62"/>
          <p:cNvSpPr>
            <a:spLocks noChangeAspect="1" noChangeShapeType="1"/>
          </p:cNvSpPr>
          <p:nvPr/>
        </p:nvSpPr>
        <p:spPr bwMode="auto">
          <a:xfrm flipH="1">
            <a:off x="2816225" y="3438525"/>
            <a:ext cx="531813" cy="1588"/>
          </a:xfrm>
          <a:prstGeom prst="line">
            <a:avLst/>
          </a:prstGeom>
          <a:noFill/>
          <a:ln w="1746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Freeform 63"/>
          <p:cNvSpPr>
            <a:spLocks noChangeAspect="1"/>
          </p:cNvSpPr>
          <p:nvPr/>
        </p:nvSpPr>
        <p:spPr bwMode="auto">
          <a:xfrm>
            <a:off x="2714625" y="3214688"/>
            <a:ext cx="95250" cy="458787"/>
          </a:xfrm>
          <a:custGeom>
            <a:avLst/>
            <a:gdLst>
              <a:gd name="T0" fmla="*/ 2147483647 w 90"/>
              <a:gd name="T1" fmla="*/ 0 h 436"/>
              <a:gd name="T2" fmla="*/ 2147483647 w 90"/>
              <a:gd name="T3" fmla="*/ 2147483647 h 436"/>
              <a:gd name="T4" fmla="*/ 2147483647 w 90"/>
              <a:gd name="T5" fmla="*/ 2147483647 h 436"/>
              <a:gd name="T6" fmla="*/ 2147483647 w 90"/>
              <a:gd name="T7" fmla="*/ 2147483647 h 436"/>
              <a:gd name="T8" fmla="*/ 2147483647 w 90"/>
              <a:gd name="T9" fmla="*/ 2147483647 h 436"/>
              <a:gd name="T10" fmla="*/ 2147483647 w 90"/>
              <a:gd name="T11" fmla="*/ 2147483647 h 436"/>
              <a:gd name="T12" fmla="*/ 2147483647 w 90"/>
              <a:gd name="T13" fmla="*/ 2147483647 h 436"/>
              <a:gd name="T14" fmla="*/ 2147483647 w 90"/>
              <a:gd name="T15" fmla="*/ 2147483647 h 436"/>
              <a:gd name="T16" fmla="*/ 2147483647 w 90"/>
              <a:gd name="T17" fmla="*/ 2147483647 h 436"/>
              <a:gd name="T18" fmla="*/ 2147483647 w 90"/>
              <a:gd name="T19" fmla="*/ 2147483647 h 436"/>
              <a:gd name="T20" fmla="*/ 2147483647 w 90"/>
              <a:gd name="T21" fmla="*/ 2147483647 h 436"/>
              <a:gd name="T22" fmla="*/ 2147483647 w 90"/>
              <a:gd name="T23" fmla="*/ 2147483647 h 436"/>
              <a:gd name="T24" fmla="*/ 2147483647 w 90"/>
              <a:gd name="T25" fmla="*/ 2147483647 h 436"/>
              <a:gd name="T26" fmla="*/ 2147483647 w 90"/>
              <a:gd name="T27" fmla="*/ 2147483647 h 436"/>
              <a:gd name="T28" fmla="*/ 2147483647 w 90"/>
              <a:gd name="T29" fmla="*/ 2147483647 h 436"/>
              <a:gd name="T30" fmla="*/ 2147483647 w 90"/>
              <a:gd name="T31" fmla="*/ 2147483647 h 436"/>
              <a:gd name="T32" fmla="*/ 2147483647 w 90"/>
              <a:gd name="T33" fmla="*/ 2147483647 h 436"/>
              <a:gd name="T34" fmla="*/ 2147483647 w 90"/>
              <a:gd name="T35" fmla="*/ 2147483647 h 436"/>
              <a:gd name="T36" fmla="*/ 2147483647 w 90"/>
              <a:gd name="T37" fmla="*/ 2147483647 h 436"/>
              <a:gd name="T38" fmla="*/ 2147483647 w 90"/>
              <a:gd name="T39" fmla="*/ 2147483647 h 436"/>
              <a:gd name="T40" fmla="*/ 2147483647 w 90"/>
              <a:gd name="T41" fmla="*/ 2147483647 h 436"/>
              <a:gd name="T42" fmla="*/ 2147483647 w 90"/>
              <a:gd name="T43" fmla="*/ 2147483647 h 436"/>
              <a:gd name="T44" fmla="*/ 2147483647 w 90"/>
              <a:gd name="T45" fmla="*/ 2147483647 h 436"/>
              <a:gd name="T46" fmla="*/ 2147483647 w 90"/>
              <a:gd name="T47" fmla="*/ 2147483647 h 436"/>
              <a:gd name="T48" fmla="*/ 2147483647 w 90"/>
              <a:gd name="T49" fmla="*/ 2147483647 h 436"/>
              <a:gd name="T50" fmla="*/ 2147483647 w 90"/>
              <a:gd name="T51" fmla="*/ 2147483647 h 436"/>
              <a:gd name="T52" fmla="*/ 2147483647 w 90"/>
              <a:gd name="T53" fmla="*/ 2147483647 h 436"/>
              <a:gd name="T54" fmla="*/ 2147483647 w 90"/>
              <a:gd name="T55" fmla="*/ 2147483647 h 436"/>
              <a:gd name="T56" fmla="*/ 2147483647 w 90"/>
              <a:gd name="T57" fmla="*/ 2147483647 h 436"/>
              <a:gd name="T58" fmla="*/ 2147483647 w 90"/>
              <a:gd name="T59" fmla="*/ 2147483647 h 436"/>
              <a:gd name="T60" fmla="*/ 2147483647 w 90"/>
              <a:gd name="T61" fmla="*/ 2147483647 h 436"/>
              <a:gd name="T62" fmla="*/ 2147483647 w 90"/>
              <a:gd name="T63" fmla="*/ 2147483647 h 436"/>
              <a:gd name="T64" fmla="*/ 0 w 90"/>
              <a:gd name="T65" fmla="*/ 2147483647 h 4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90"/>
              <a:gd name="T100" fmla="*/ 0 h 436"/>
              <a:gd name="T101" fmla="*/ 90 w 90"/>
              <a:gd name="T102" fmla="*/ 436 h 4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90" h="436">
                <a:moveTo>
                  <a:pt x="0" y="0"/>
                </a:moveTo>
                <a:lnTo>
                  <a:pt x="10" y="0"/>
                </a:lnTo>
                <a:lnTo>
                  <a:pt x="19" y="2"/>
                </a:lnTo>
                <a:lnTo>
                  <a:pt x="27" y="5"/>
                </a:lnTo>
                <a:lnTo>
                  <a:pt x="33" y="8"/>
                </a:lnTo>
                <a:lnTo>
                  <a:pt x="38" y="14"/>
                </a:lnTo>
                <a:lnTo>
                  <a:pt x="43" y="19"/>
                </a:lnTo>
                <a:lnTo>
                  <a:pt x="45" y="26"/>
                </a:lnTo>
                <a:lnTo>
                  <a:pt x="48" y="34"/>
                </a:lnTo>
                <a:lnTo>
                  <a:pt x="49" y="42"/>
                </a:lnTo>
                <a:lnTo>
                  <a:pt x="50" y="50"/>
                </a:lnTo>
                <a:lnTo>
                  <a:pt x="50" y="59"/>
                </a:lnTo>
                <a:lnTo>
                  <a:pt x="49" y="68"/>
                </a:lnTo>
                <a:lnTo>
                  <a:pt x="49" y="78"/>
                </a:lnTo>
                <a:lnTo>
                  <a:pt x="48" y="89"/>
                </a:lnTo>
                <a:lnTo>
                  <a:pt x="46" y="98"/>
                </a:lnTo>
                <a:lnTo>
                  <a:pt x="45" y="109"/>
                </a:lnTo>
                <a:lnTo>
                  <a:pt x="43" y="119"/>
                </a:lnTo>
                <a:lnTo>
                  <a:pt x="42" y="128"/>
                </a:lnTo>
                <a:lnTo>
                  <a:pt x="40" y="139"/>
                </a:lnTo>
                <a:lnTo>
                  <a:pt x="40" y="149"/>
                </a:lnTo>
                <a:lnTo>
                  <a:pt x="39" y="158"/>
                </a:lnTo>
                <a:lnTo>
                  <a:pt x="40" y="167"/>
                </a:lnTo>
                <a:lnTo>
                  <a:pt x="40" y="175"/>
                </a:lnTo>
                <a:lnTo>
                  <a:pt x="42" y="184"/>
                </a:lnTo>
                <a:lnTo>
                  <a:pt x="44" y="191"/>
                </a:lnTo>
                <a:lnTo>
                  <a:pt x="48" y="198"/>
                </a:lnTo>
                <a:lnTo>
                  <a:pt x="51" y="203"/>
                </a:lnTo>
                <a:lnTo>
                  <a:pt x="56" y="208"/>
                </a:lnTo>
                <a:lnTo>
                  <a:pt x="63" y="212"/>
                </a:lnTo>
                <a:lnTo>
                  <a:pt x="70" y="215"/>
                </a:lnTo>
                <a:lnTo>
                  <a:pt x="79" y="217"/>
                </a:lnTo>
                <a:lnTo>
                  <a:pt x="90" y="217"/>
                </a:lnTo>
                <a:lnTo>
                  <a:pt x="79" y="218"/>
                </a:lnTo>
                <a:lnTo>
                  <a:pt x="70" y="220"/>
                </a:lnTo>
                <a:lnTo>
                  <a:pt x="63" y="223"/>
                </a:lnTo>
                <a:lnTo>
                  <a:pt x="56" y="227"/>
                </a:lnTo>
                <a:lnTo>
                  <a:pt x="51" y="232"/>
                </a:lnTo>
                <a:lnTo>
                  <a:pt x="48" y="238"/>
                </a:lnTo>
                <a:lnTo>
                  <a:pt x="44" y="244"/>
                </a:lnTo>
                <a:lnTo>
                  <a:pt x="42" y="252"/>
                </a:lnTo>
                <a:lnTo>
                  <a:pt x="40" y="259"/>
                </a:lnTo>
                <a:lnTo>
                  <a:pt x="40" y="268"/>
                </a:lnTo>
                <a:lnTo>
                  <a:pt x="39" y="277"/>
                </a:lnTo>
                <a:lnTo>
                  <a:pt x="40" y="287"/>
                </a:lnTo>
                <a:lnTo>
                  <a:pt x="40" y="296"/>
                </a:lnTo>
                <a:lnTo>
                  <a:pt x="42" y="306"/>
                </a:lnTo>
                <a:lnTo>
                  <a:pt x="43" y="316"/>
                </a:lnTo>
                <a:lnTo>
                  <a:pt x="45" y="326"/>
                </a:lnTo>
                <a:lnTo>
                  <a:pt x="46" y="336"/>
                </a:lnTo>
                <a:lnTo>
                  <a:pt x="48" y="347"/>
                </a:lnTo>
                <a:lnTo>
                  <a:pt x="49" y="356"/>
                </a:lnTo>
                <a:lnTo>
                  <a:pt x="49" y="366"/>
                </a:lnTo>
                <a:lnTo>
                  <a:pt x="50" y="376"/>
                </a:lnTo>
                <a:lnTo>
                  <a:pt x="50" y="385"/>
                </a:lnTo>
                <a:lnTo>
                  <a:pt x="49" y="394"/>
                </a:lnTo>
                <a:lnTo>
                  <a:pt x="48" y="401"/>
                </a:lnTo>
                <a:lnTo>
                  <a:pt x="45" y="409"/>
                </a:lnTo>
                <a:lnTo>
                  <a:pt x="43" y="415"/>
                </a:lnTo>
                <a:lnTo>
                  <a:pt x="38" y="421"/>
                </a:lnTo>
                <a:lnTo>
                  <a:pt x="33" y="426"/>
                </a:lnTo>
                <a:lnTo>
                  <a:pt x="27" y="430"/>
                </a:lnTo>
                <a:lnTo>
                  <a:pt x="19" y="433"/>
                </a:lnTo>
                <a:lnTo>
                  <a:pt x="10" y="434"/>
                </a:lnTo>
                <a:lnTo>
                  <a:pt x="0" y="436"/>
                </a:lnTo>
              </a:path>
            </a:pathLst>
          </a:custGeom>
          <a:noFill/>
          <a:ln w="1746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Freeform 64"/>
          <p:cNvSpPr>
            <a:spLocks noChangeAspect="1"/>
          </p:cNvSpPr>
          <p:nvPr/>
        </p:nvSpPr>
        <p:spPr bwMode="auto">
          <a:xfrm>
            <a:off x="3348038" y="3717925"/>
            <a:ext cx="152400" cy="76200"/>
          </a:xfrm>
          <a:custGeom>
            <a:avLst/>
            <a:gdLst>
              <a:gd name="T0" fmla="*/ 0 w 144"/>
              <a:gd name="T1" fmla="*/ 2147483647 h 72"/>
              <a:gd name="T2" fmla="*/ 2147483647 w 144"/>
              <a:gd name="T3" fmla="*/ 2147483647 h 72"/>
              <a:gd name="T4" fmla="*/ 0 w 144"/>
              <a:gd name="T5" fmla="*/ 0 h 72"/>
              <a:gd name="T6" fmla="*/ 0 w 144"/>
              <a:gd name="T7" fmla="*/ 2147483647 h 72"/>
              <a:gd name="T8" fmla="*/ 0 w 144"/>
              <a:gd name="T9" fmla="*/ 2147483647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2"/>
              <a:gd name="T17" fmla="*/ 144 w 144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2">
                <a:moveTo>
                  <a:pt x="0" y="72"/>
                </a:moveTo>
                <a:lnTo>
                  <a:pt x="144" y="24"/>
                </a:lnTo>
                <a:lnTo>
                  <a:pt x="0" y="0"/>
                </a:lnTo>
                <a:lnTo>
                  <a:pt x="0" y="24"/>
                </a:lnTo>
                <a:lnTo>
                  <a:pt x="0" y="72"/>
                </a:lnTo>
                <a:close/>
              </a:path>
            </a:pathLst>
          </a:custGeom>
          <a:solidFill>
            <a:srgbClr val="66FFFF"/>
          </a:solidFill>
          <a:ln w="1746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Freeform 65"/>
          <p:cNvSpPr>
            <a:spLocks noChangeAspect="1"/>
          </p:cNvSpPr>
          <p:nvPr/>
        </p:nvSpPr>
        <p:spPr bwMode="auto">
          <a:xfrm>
            <a:off x="2816225" y="3743325"/>
            <a:ext cx="531813" cy="303213"/>
          </a:xfrm>
          <a:custGeom>
            <a:avLst/>
            <a:gdLst>
              <a:gd name="T0" fmla="*/ 2147483647 w 504"/>
              <a:gd name="T1" fmla="*/ 0 h 288"/>
              <a:gd name="T2" fmla="*/ 2147483647 w 504"/>
              <a:gd name="T3" fmla="*/ 0 h 288"/>
              <a:gd name="T4" fmla="*/ 2147483647 w 504"/>
              <a:gd name="T5" fmla="*/ 2147483647 h 288"/>
              <a:gd name="T6" fmla="*/ 0 w 504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288"/>
              <a:gd name="T14" fmla="*/ 504 w 50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288">
                <a:moveTo>
                  <a:pt x="504" y="0"/>
                </a:moveTo>
                <a:lnTo>
                  <a:pt x="240" y="0"/>
                </a:lnTo>
                <a:lnTo>
                  <a:pt x="240" y="288"/>
                </a:lnTo>
                <a:lnTo>
                  <a:pt x="0" y="288"/>
                </a:lnTo>
              </a:path>
            </a:pathLst>
          </a:custGeom>
          <a:noFill/>
          <a:ln w="1746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Freeform 66"/>
          <p:cNvSpPr>
            <a:spLocks noChangeAspect="1"/>
          </p:cNvSpPr>
          <p:nvPr/>
        </p:nvSpPr>
        <p:spPr bwMode="auto">
          <a:xfrm>
            <a:off x="2714625" y="3825875"/>
            <a:ext cx="95250" cy="457200"/>
          </a:xfrm>
          <a:custGeom>
            <a:avLst/>
            <a:gdLst>
              <a:gd name="T0" fmla="*/ 2147483647 w 90"/>
              <a:gd name="T1" fmla="*/ 2147483647 h 436"/>
              <a:gd name="T2" fmla="*/ 2147483647 w 90"/>
              <a:gd name="T3" fmla="*/ 2147483647 h 436"/>
              <a:gd name="T4" fmla="*/ 2147483647 w 90"/>
              <a:gd name="T5" fmla="*/ 2147483647 h 436"/>
              <a:gd name="T6" fmla="*/ 2147483647 w 90"/>
              <a:gd name="T7" fmla="*/ 2147483647 h 436"/>
              <a:gd name="T8" fmla="*/ 2147483647 w 90"/>
              <a:gd name="T9" fmla="*/ 2147483647 h 436"/>
              <a:gd name="T10" fmla="*/ 2147483647 w 90"/>
              <a:gd name="T11" fmla="*/ 2147483647 h 436"/>
              <a:gd name="T12" fmla="*/ 2147483647 w 90"/>
              <a:gd name="T13" fmla="*/ 2147483647 h 436"/>
              <a:gd name="T14" fmla="*/ 2147483647 w 90"/>
              <a:gd name="T15" fmla="*/ 2147483647 h 436"/>
              <a:gd name="T16" fmla="*/ 2147483647 w 90"/>
              <a:gd name="T17" fmla="*/ 2147483647 h 436"/>
              <a:gd name="T18" fmla="*/ 2147483647 w 90"/>
              <a:gd name="T19" fmla="*/ 2147483647 h 436"/>
              <a:gd name="T20" fmla="*/ 2147483647 w 90"/>
              <a:gd name="T21" fmla="*/ 2147483647 h 436"/>
              <a:gd name="T22" fmla="*/ 2147483647 w 90"/>
              <a:gd name="T23" fmla="*/ 2147483647 h 436"/>
              <a:gd name="T24" fmla="*/ 2147483647 w 90"/>
              <a:gd name="T25" fmla="*/ 2147483647 h 436"/>
              <a:gd name="T26" fmla="*/ 2147483647 w 90"/>
              <a:gd name="T27" fmla="*/ 2147483647 h 436"/>
              <a:gd name="T28" fmla="*/ 2147483647 w 90"/>
              <a:gd name="T29" fmla="*/ 2147483647 h 436"/>
              <a:gd name="T30" fmla="*/ 2147483647 w 90"/>
              <a:gd name="T31" fmla="*/ 2147483647 h 436"/>
              <a:gd name="T32" fmla="*/ 2147483647 w 90"/>
              <a:gd name="T33" fmla="*/ 2147483647 h 436"/>
              <a:gd name="T34" fmla="*/ 2147483647 w 90"/>
              <a:gd name="T35" fmla="*/ 2147483647 h 436"/>
              <a:gd name="T36" fmla="*/ 2147483647 w 90"/>
              <a:gd name="T37" fmla="*/ 2147483647 h 436"/>
              <a:gd name="T38" fmla="*/ 2147483647 w 90"/>
              <a:gd name="T39" fmla="*/ 2147483647 h 436"/>
              <a:gd name="T40" fmla="*/ 2147483647 w 90"/>
              <a:gd name="T41" fmla="*/ 2147483647 h 436"/>
              <a:gd name="T42" fmla="*/ 2147483647 w 90"/>
              <a:gd name="T43" fmla="*/ 2147483647 h 436"/>
              <a:gd name="T44" fmla="*/ 2147483647 w 90"/>
              <a:gd name="T45" fmla="*/ 2147483647 h 436"/>
              <a:gd name="T46" fmla="*/ 2147483647 w 90"/>
              <a:gd name="T47" fmla="*/ 2147483647 h 436"/>
              <a:gd name="T48" fmla="*/ 2147483647 w 90"/>
              <a:gd name="T49" fmla="*/ 2147483647 h 436"/>
              <a:gd name="T50" fmla="*/ 2147483647 w 90"/>
              <a:gd name="T51" fmla="*/ 2147483647 h 436"/>
              <a:gd name="T52" fmla="*/ 2147483647 w 90"/>
              <a:gd name="T53" fmla="*/ 2147483647 h 436"/>
              <a:gd name="T54" fmla="*/ 2147483647 w 90"/>
              <a:gd name="T55" fmla="*/ 2147483647 h 436"/>
              <a:gd name="T56" fmla="*/ 2147483647 w 90"/>
              <a:gd name="T57" fmla="*/ 2147483647 h 436"/>
              <a:gd name="T58" fmla="*/ 2147483647 w 90"/>
              <a:gd name="T59" fmla="*/ 2147483647 h 436"/>
              <a:gd name="T60" fmla="*/ 2147483647 w 90"/>
              <a:gd name="T61" fmla="*/ 2147483647 h 436"/>
              <a:gd name="T62" fmla="*/ 2147483647 w 90"/>
              <a:gd name="T63" fmla="*/ 2147483647 h 436"/>
              <a:gd name="T64" fmla="*/ 0 w 90"/>
              <a:gd name="T65" fmla="*/ 2147483647 h 4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90"/>
              <a:gd name="T100" fmla="*/ 0 h 436"/>
              <a:gd name="T101" fmla="*/ 90 w 90"/>
              <a:gd name="T102" fmla="*/ 436 h 4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90" h="436">
                <a:moveTo>
                  <a:pt x="0" y="0"/>
                </a:moveTo>
                <a:lnTo>
                  <a:pt x="10" y="2"/>
                </a:lnTo>
                <a:lnTo>
                  <a:pt x="19" y="3"/>
                </a:lnTo>
                <a:lnTo>
                  <a:pt x="27" y="6"/>
                </a:lnTo>
                <a:lnTo>
                  <a:pt x="33" y="10"/>
                </a:lnTo>
                <a:lnTo>
                  <a:pt x="38" y="15"/>
                </a:lnTo>
                <a:lnTo>
                  <a:pt x="43" y="21"/>
                </a:lnTo>
                <a:lnTo>
                  <a:pt x="45" y="28"/>
                </a:lnTo>
                <a:lnTo>
                  <a:pt x="48" y="35"/>
                </a:lnTo>
                <a:lnTo>
                  <a:pt x="49" y="42"/>
                </a:lnTo>
                <a:lnTo>
                  <a:pt x="50" y="51"/>
                </a:lnTo>
                <a:lnTo>
                  <a:pt x="50" y="60"/>
                </a:lnTo>
                <a:lnTo>
                  <a:pt x="49" y="70"/>
                </a:lnTo>
                <a:lnTo>
                  <a:pt x="49" y="80"/>
                </a:lnTo>
                <a:lnTo>
                  <a:pt x="48" y="89"/>
                </a:lnTo>
                <a:lnTo>
                  <a:pt x="46" y="100"/>
                </a:lnTo>
                <a:lnTo>
                  <a:pt x="45" y="110"/>
                </a:lnTo>
                <a:lnTo>
                  <a:pt x="43" y="120"/>
                </a:lnTo>
                <a:lnTo>
                  <a:pt x="42" y="130"/>
                </a:lnTo>
                <a:lnTo>
                  <a:pt x="40" y="140"/>
                </a:lnTo>
                <a:lnTo>
                  <a:pt x="40" y="149"/>
                </a:lnTo>
                <a:lnTo>
                  <a:pt x="39" y="159"/>
                </a:lnTo>
                <a:lnTo>
                  <a:pt x="40" y="168"/>
                </a:lnTo>
                <a:lnTo>
                  <a:pt x="40" y="177"/>
                </a:lnTo>
                <a:lnTo>
                  <a:pt x="42" y="184"/>
                </a:lnTo>
                <a:lnTo>
                  <a:pt x="44" y="192"/>
                </a:lnTo>
                <a:lnTo>
                  <a:pt x="48" y="198"/>
                </a:lnTo>
                <a:lnTo>
                  <a:pt x="51" y="204"/>
                </a:lnTo>
                <a:lnTo>
                  <a:pt x="56" y="209"/>
                </a:lnTo>
                <a:lnTo>
                  <a:pt x="63" y="213"/>
                </a:lnTo>
                <a:lnTo>
                  <a:pt x="70" y="216"/>
                </a:lnTo>
                <a:lnTo>
                  <a:pt x="79" y="218"/>
                </a:lnTo>
                <a:lnTo>
                  <a:pt x="90" y="219"/>
                </a:lnTo>
                <a:lnTo>
                  <a:pt x="79" y="219"/>
                </a:lnTo>
                <a:lnTo>
                  <a:pt x="70" y="221"/>
                </a:lnTo>
                <a:lnTo>
                  <a:pt x="63" y="224"/>
                </a:lnTo>
                <a:lnTo>
                  <a:pt x="56" y="228"/>
                </a:lnTo>
                <a:lnTo>
                  <a:pt x="51" y="233"/>
                </a:lnTo>
                <a:lnTo>
                  <a:pt x="48" y="239"/>
                </a:lnTo>
                <a:lnTo>
                  <a:pt x="44" y="245"/>
                </a:lnTo>
                <a:lnTo>
                  <a:pt x="42" y="252"/>
                </a:lnTo>
                <a:lnTo>
                  <a:pt x="40" y="261"/>
                </a:lnTo>
                <a:lnTo>
                  <a:pt x="40" y="269"/>
                </a:lnTo>
                <a:lnTo>
                  <a:pt x="39" y="278"/>
                </a:lnTo>
                <a:lnTo>
                  <a:pt x="40" y="287"/>
                </a:lnTo>
                <a:lnTo>
                  <a:pt x="40" y="297"/>
                </a:lnTo>
                <a:lnTo>
                  <a:pt x="42" y="308"/>
                </a:lnTo>
                <a:lnTo>
                  <a:pt x="43" y="317"/>
                </a:lnTo>
                <a:lnTo>
                  <a:pt x="45" y="327"/>
                </a:lnTo>
                <a:lnTo>
                  <a:pt x="46" y="338"/>
                </a:lnTo>
                <a:lnTo>
                  <a:pt x="48" y="347"/>
                </a:lnTo>
                <a:lnTo>
                  <a:pt x="49" y="358"/>
                </a:lnTo>
                <a:lnTo>
                  <a:pt x="49" y="368"/>
                </a:lnTo>
                <a:lnTo>
                  <a:pt x="50" y="377"/>
                </a:lnTo>
                <a:lnTo>
                  <a:pt x="50" y="385"/>
                </a:lnTo>
                <a:lnTo>
                  <a:pt x="49" y="394"/>
                </a:lnTo>
                <a:lnTo>
                  <a:pt x="48" y="402"/>
                </a:lnTo>
                <a:lnTo>
                  <a:pt x="45" y="409"/>
                </a:lnTo>
                <a:lnTo>
                  <a:pt x="43" y="415"/>
                </a:lnTo>
                <a:lnTo>
                  <a:pt x="38" y="421"/>
                </a:lnTo>
                <a:lnTo>
                  <a:pt x="33" y="426"/>
                </a:lnTo>
                <a:lnTo>
                  <a:pt x="27" y="431"/>
                </a:lnTo>
                <a:lnTo>
                  <a:pt x="19" y="433"/>
                </a:lnTo>
                <a:lnTo>
                  <a:pt x="10" y="436"/>
                </a:lnTo>
                <a:lnTo>
                  <a:pt x="0" y="436"/>
                </a:lnTo>
              </a:path>
            </a:pathLst>
          </a:custGeom>
          <a:noFill/>
          <a:ln w="1746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Line 67"/>
          <p:cNvSpPr>
            <a:spLocks noChangeAspect="1" noChangeShapeType="1"/>
          </p:cNvSpPr>
          <p:nvPr/>
        </p:nvSpPr>
        <p:spPr bwMode="auto">
          <a:xfrm>
            <a:off x="5710238" y="3756025"/>
            <a:ext cx="14446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Freeform 70"/>
          <p:cNvSpPr>
            <a:spLocks noChangeAspect="1"/>
          </p:cNvSpPr>
          <p:nvPr/>
        </p:nvSpPr>
        <p:spPr bwMode="auto">
          <a:xfrm>
            <a:off x="7154863" y="3502025"/>
            <a:ext cx="355600" cy="887413"/>
          </a:xfrm>
          <a:custGeom>
            <a:avLst/>
            <a:gdLst>
              <a:gd name="T0" fmla="*/ 2147483647 w 336"/>
              <a:gd name="T1" fmla="*/ 2147483647 h 840"/>
              <a:gd name="T2" fmla="*/ 2147483647 w 336"/>
              <a:gd name="T3" fmla="*/ 2147483647 h 840"/>
              <a:gd name="T4" fmla="*/ 0 w 336"/>
              <a:gd name="T5" fmla="*/ 0 h 840"/>
              <a:gd name="T6" fmla="*/ 0 w 336"/>
              <a:gd name="T7" fmla="*/ 2147483647 h 840"/>
              <a:gd name="T8" fmla="*/ 2147483647 w 336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840"/>
              <a:gd name="T17" fmla="*/ 336 w 336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840">
                <a:moveTo>
                  <a:pt x="336" y="672"/>
                </a:moveTo>
                <a:lnTo>
                  <a:pt x="336" y="168"/>
                </a:lnTo>
                <a:lnTo>
                  <a:pt x="0" y="0"/>
                </a:lnTo>
                <a:lnTo>
                  <a:pt x="0" y="840"/>
                </a:lnTo>
                <a:lnTo>
                  <a:pt x="336" y="672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7" name="Line 71"/>
          <p:cNvSpPr>
            <a:spLocks noChangeAspect="1" noChangeShapeType="1"/>
          </p:cNvSpPr>
          <p:nvPr/>
        </p:nvSpPr>
        <p:spPr bwMode="auto">
          <a:xfrm>
            <a:off x="7332663" y="3222625"/>
            <a:ext cx="1587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8" name="Rectangle 72"/>
          <p:cNvSpPr>
            <a:spLocks noChangeAspect="1" noChangeArrowheads="1"/>
          </p:cNvSpPr>
          <p:nvPr/>
        </p:nvSpPr>
        <p:spPr bwMode="auto">
          <a:xfrm>
            <a:off x="2455863" y="4094163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39969" name="Rectangle 74"/>
          <p:cNvSpPr>
            <a:spLocks noChangeAspect="1" noChangeArrowheads="1"/>
          </p:cNvSpPr>
          <p:nvPr/>
        </p:nvSpPr>
        <p:spPr bwMode="auto">
          <a:xfrm>
            <a:off x="8062913" y="3829050"/>
            <a:ext cx="936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39970" name="Rectangle 75"/>
          <p:cNvSpPr>
            <a:spLocks noChangeAspect="1" noChangeArrowheads="1"/>
          </p:cNvSpPr>
          <p:nvPr/>
        </p:nvSpPr>
        <p:spPr bwMode="auto">
          <a:xfrm>
            <a:off x="5351463" y="3586163"/>
            <a:ext cx="1635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39971" name="Rectangle 76"/>
          <p:cNvSpPr>
            <a:spLocks noChangeAspect="1" noChangeArrowheads="1"/>
          </p:cNvSpPr>
          <p:nvPr/>
        </p:nvSpPr>
        <p:spPr bwMode="auto">
          <a:xfrm>
            <a:off x="5511800" y="3700463"/>
            <a:ext cx="1047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39972" name="Rectangle 77"/>
          <p:cNvSpPr>
            <a:spLocks noChangeAspect="1" noChangeArrowheads="1"/>
          </p:cNvSpPr>
          <p:nvPr/>
        </p:nvSpPr>
        <p:spPr bwMode="auto">
          <a:xfrm>
            <a:off x="6527800" y="3046413"/>
            <a:ext cx="1635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39973" name="Line 78"/>
          <p:cNvSpPr>
            <a:spLocks noChangeAspect="1" noChangeShapeType="1"/>
          </p:cNvSpPr>
          <p:nvPr/>
        </p:nvSpPr>
        <p:spPr bwMode="auto">
          <a:xfrm flipH="1">
            <a:off x="3449638" y="3187700"/>
            <a:ext cx="1139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4" name="Line 79"/>
          <p:cNvSpPr>
            <a:spLocks noChangeAspect="1" noChangeShapeType="1"/>
          </p:cNvSpPr>
          <p:nvPr/>
        </p:nvSpPr>
        <p:spPr bwMode="auto">
          <a:xfrm flipV="1">
            <a:off x="3994150" y="2830513"/>
            <a:ext cx="3175" cy="1171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5" name="Rectangle 80"/>
          <p:cNvSpPr>
            <a:spLocks noChangeAspect="1" noChangeArrowheads="1"/>
          </p:cNvSpPr>
          <p:nvPr/>
        </p:nvSpPr>
        <p:spPr bwMode="auto">
          <a:xfrm>
            <a:off x="6691313" y="3162300"/>
            <a:ext cx="1047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9976" name="Rectangle 81"/>
          <p:cNvSpPr>
            <a:spLocks noChangeAspect="1" noChangeArrowheads="1"/>
          </p:cNvSpPr>
          <p:nvPr/>
        </p:nvSpPr>
        <p:spPr bwMode="auto">
          <a:xfrm>
            <a:off x="3633788" y="3330575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/>
          </a:p>
        </p:txBody>
      </p:sp>
      <p:sp>
        <p:nvSpPr>
          <p:cNvPr id="39977" name="Rectangle 82"/>
          <p:cNvSpPr>
            <a:spLocks noChangeAspect="1" noChangeArrowheads="1"/>
          </p:cNvSpPr>
          <p:nvPr/>
        </p:nvSpPr>
        <p:spPr bwMode="auto">
          <a:xfrm>
            <a:off x="3633788" y="3635375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9978" name="Rectangle 83"/>
          <p:cNvSpPr>
            <a:spLocks noChangeAspect="1" noChangeArrowheads="1"/>
          </p:cNvSpPr>
          <p:nvPr/>
        </p:nvSpPr>
        <p:spPr bwMode="auto">
          <a:xfrm>
            <a:off x="4308475" y="2825750"/>
            <a:ext cx="936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39979" name="Rectangle 84"/>
          <p:cNvSpPr>
            <a:spLocks noChangeAspect="1" noChangeArrowheads="1"/>
          </p:cNvSpPr>
          <p:nvPr/>
        </p:nvSpPr>
        <p:spPr bwMode="auto">
          <a:xfrm>
            <a:off x="3552825" y="2844800"/>
            <a:ext cx="1635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39980" name="Rectangle 85"/>
          <p:cNvSpPr>
            <a:spLocks noChangeAspect="1" noChangeArrowheads="1"/>
          </p:cNvSpPr>
          <p:nvPr/>
        </p:nvSpPr>
        <p:spPr bwMode="auto">
          <a:xfrm>
            <a:off x="3716338" y="2960688"/>
            <a:ext cx="1047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/>
          </a:p>
        </p:txBody>
      </p:sp>
      <p:sp>
        <p:nvSpPr>
          <p:cNvPr id="39981" name="Rectangle 86"/>
          <p:cNvSpPr>
            <a:spLocks noChangeAspect="1" noChangeArrowheads="1"/>
          </p:cNvSpPr>
          <p:nvPr/>
        </p:nvSpPr>
        <p:spPr bwMode="auto">
          <a:xfrm>
            <a:off x="4214813" y="3259138"/>
            <a:ext cx="1635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39982" name="Rectangle 87"/>
          <p:cNvSpPr>
            <a:spLocks noChangeAspect="1" noChangeArrowheads="1"/>
          </p:cNvSpPr>
          <p:nvPr/>
        </p:nvSpPr>
        <p:spPr bwMode="auto">
          <a:xfrm>
            <a:off x="4375150" y="3375025"/>
            <a:ext cx="1047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39983" name="Rectangle 88"/>
          <p:cNvSpPr>
            <a:spLocks noChangeAspect="1" noChangeArrowheads="1"/>
          </p:cNvSpPr>
          <p:nvPr/>
        </p:nvSpPr>
        <p:spPr bwMode="auto">
          <a:xfrm>
            <a:off x="4214813" y="3617913"/>
            <a:ext cx="1635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w </a:t>
            </a:r>
            <a:endParaRPr lang="en-US"/>
          </a:p>
        </p:txBody>
      </p:sp>
      <p:sp>
        <p:nvSpPr>
          <p:cNvPr id="39984" name="Line 89"/>
          <p:cNvSpPr>
            <a:spLocks noChangeAspect="1" noChangeShapeType="1"/>
          </p:cNvSpPr>
          <p:nvPr/>
        </p:nvSpPr>
        <p:spPr bwMode="auto">
          <a:xfrm flipH="1">
            <a:off x="4233863" y="3641725"/>
            <a:ext cx="10160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85" name="Freeform 90"/>
          <p:cNvSpPr>
            <a:spLocks noChangeAspect="1"/>
          </p:cNvSpPr>
          <p:nvPr/>
        </p:nvSpPr>
        <p:spPr bwMode="auto">
          <a:xfrm>
            <a:off x="6496050" y="3983038"/>
            <a:ext cx="279400" cy="279400"/>
          </a:xfrm>
          <a:custGeom>
            <a:avLst/>
            <a:gdLst>
              <a:gd name="T0" fmla="*/ 2147483647 w 263"/>
              <a:gd name="T1" fmla="*/ 2147483647 h 264"/>
              <a:gd name="T2" fmla="*/ 0 w 263"/>
              <a:gd name="T3" fmla="*/ 2147483647 h 264"/>
              <a:gd name="T4" fmla="*/ 0 w 263"/>
              <a:gd name="T5" fmla="*/ 0 h 264"/>
              <a:gd name="T6" fmla="*/ 2147483647 w 263"/>
              <a:gd name="T7" fmla="*/ 2147483647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263"/>
              <a:gd name="T13" fmla="*/ 0 h 264"/>
              <a:gd name="T14" fmla="*/ 263 w 263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3" h="264">
                <a:moveTo>
                  <a:pt x="263" y="120"/>
                </a:moveTo>
                <a:lnTo>
                  <a:pt x="0" y="264"/>
                </a:lnTo>
                <a:lnTo>
                  <a:pt x="0" y="0"/>
                </a:lnTo>
                <a:lnTo>
                  <a:pt x="263" y="12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86" name="Freeform 92"/>
          <p:cNvSpPr>
            <a:spLocks noChangeAspect="1"/>
          </p:cNvSpPr>
          <p:nvPr/>
        </p:nvSpPr>
        <p:spPr bwMode="auto">
          <a:xfrm>
            <a:off x="6777038" y="4062413"/>
            <a:ext cx="90487" cy="90487"/>
          </a:xfrm>
          <a:custGeom>
            <a:avLst/>
            <a:gdLst>
              <a:gd name="T0" fmla="*/ 2147483647 w 86"/>
              <a:gd name="T1" fmla="*/ 0 h 86"/>
              <a:gd name="T2" fmla="*/ 2147483647 w 86"/>
              <a:gd name="T3" fmla="*/ 2147483647 h 86"/>
              <a:gd name="T4" fmla="*/ 2147483647 w 86"/>
              <a:gd name="T5" fmla="*/ 2147483647 h 86"/>
              <a:gd name="T6" fmla="*/ 2147483647 w 86"/>
              <a:gd name="T7" fmla="*/ 2147483647 h 86"/>
              <a:gd name="T8" fmla="*/ 2147483647 w 86"/>
              <a:gd name="T9" fmla="*/ 2147483647 h 86"/>
              <a:gd name="T10" fmla="*/ 2147483647 w 86"/>
              <a:gd name="T11" fmla="*/ 2147483647 h 86"/>
              <a:gd name="T12" fmla="*/ 2147483647 w 86"/>
              <a:gd name="T13" fmla="*/ 2147483647 h 86"/>
              <a:gd name="T14" fmla="*/ 2147483647 w 86"/>
              <a:gd name="T15" fmla="*/ 2147483647 h 86"/>
              <a:gd name="T16" fmla="*/ 2147483647 w 86"/>
              <a:gd name="T17" fmla="*/ 2147483647 h 86"/>
              <a:gd name="T18" fmla="*/ 0 w 86"/>
              <a:gd name="T19" fmla="*/ 2147483647 h 86"/>
              <a:gd name="T20" fmla="*/ 0 w 86"/>
              <a:gd name="T21" fmla="*/ 2147483647 h 86"/>
              <a:gd name="T22" fmla="*/ 0 w 86"/>
              <a:gd name="T23" fmla="*/ 2147483647 h 86"/>
              <a:gd name="T24" fmla="*/ 2147483647 w 86"/>
              <a:gd name="T25" fmla="*/ 2147483647 h 86"/>
              <a:gd name="T26" fmla="*/ 2147483647 w 86"/>
              <a:gd name="T27" fmla="*/ 2147483647 h 86"/>
              <a:gd name="T28" fmla="*/ 2147483647 w 86"/>
              <a:gd name="T29" fmla="*/ 2147483647 h 86"/>
              <a:gd name="T30" fmla="*/ 2147483647 w 86"/>
              <a:gd name="T31" fmla="*/ 2147483647 h 86"/>
              <a:gd name="T32" fmla="*/ 2147483647 w 86"/>
              <a:gd name="T33" fmla="*/ 2147483647 h 86"/>
              <a:gd name="T34" fmla="*/ 2147483647 w 86"/>
              <a:gd name="T35" fmla="*/ 2147483647 h 86"/>
              <a:gd name="T36" fmla="*/ 2147483647 w 86"/>
              <a:gd name="T37" fmla="*/ 2147483647 h 86"/>
              <a:gd name="T38" fmla="*/ 2147483647 w 86"/>
              <a:gd name="T39" fmla="*/ 2147483647 h 86"/>
              <a:gd name="T40" fmla="*/ 2147483647 w 86"/>
              <a:gd name="T41" fmla="*/ 2147483647 h 86"/>
              <a:gd name="T42" fmla="*/ 2147483647 w 86"/>
              <a:gd name="T43" fmla="*/ 2147483647 h 86"/>
              <a:gd name="T44" fmla="*/ 2147483647 w 86"/>
              <a:gd name="T45" fmla="*/ 2147483647 h 86"/>
              <a:gd name="T46" fmla="*/ 2147483647 w 86"/>
              <a:gd name="T47" fmla="*/ 2147483647 h 86"/>
              <a:gd name="T48" fmla="*/ 2147483647 w 86"/>
              <a:gd name="T49" fmla="*/ 2147483647 h 86"/>
              <a:gd name="T50" fmla="*/ 2147483647 w 86"/>
              <a:gd name="T51" fmla="*/ 2147483647 h 86"/>
              <a:gd name="T52" fmla="*/ 2147483647 w 86"/>
              <a:gd name="T53" fmla="*/ 2147483647 h 86"/>
              <a:gd name="T54" fmla="*/ 2147483647 w 86"/>
              <a:gd name="T55" fmla="*/ 2147483647 h 86"/>
              <a:gd name="T56" fmla="*/ 2147483647 w 86"/>
              <a:gd name="T57" fmla="*/ 2147483647 h 86"/>
              <a:gd name="T58" fmla="*/ 2147483647 w 86"/>
              <a:gd name="T59" fmla="*/ 2147483647 h 86"/>
              <a:gd name="T60" fmla="*/ 2147483647 w 86"/>
              <a:gd name="T61" fmla="*/ 2147483647 h 86"/>
              <a:gd name="T62" fmla="*/ 2147483647 w 86"/>
              <a:gd name="T63" fmla="*/ 2147483647 h 86"/>
              <a:gd name="T64" fmla="*/ 2147483647 w 86"/>
              <a:gd name="T65" fmla="*/ 2147483647 h 86"/>
              <a:gd name="T66" fmla="*/ 2147483647 w 86"/>
              <a:gd name="T67" fmla="*/ 2147483647 h 86"/>
              <a:gd name="T68" fmla="*/ 2147483647 w 86"/>
              <a:gd name="T69" fmla="*/ 2147483647 h 86"/>
              <a:gd name="T70" fmla="*/ 2147483647 w 86"/>
              <a:gd name="T71" fmla="*/ 2147483647 h 86"/>
              <a:gd name="T72" fmla="*/ 2147483647 w 86"/>
              <a:gd name="T73" fmla="*/ 2147483647 h 86"/>
              <a:gd name="T74" fmla="*/ 2147483647 w 86"/>
              <a:gd name="T75" fmla="*/ 2147483647 h 86"/>
              <a:gd name="T76" fmla="*/ 2147483647 w 86"/>
              <a:gd name="T77" fmla="*/ 2147483647 h 86"/>
              <a:gd name="T78" fmla="*/ 2147483647 w 86"/>
              <a:gd name="T79" fmla="*/ 2147483647 h 86"/>
              <a:gd name="T80" fmla="*/ 2147483647 w 86"/>
              <a:gd name="T81" fmla="*/ 2147483647 h 86"/>
              <a:gd name="T82" fmla="*/ 2147483647 w 86"/>
              <a:gd name="T83" fmla="*/ 2147483647 h 86"/>
              <a:gd name="T84" fmla="*/ 2147483647 w 86"/>
              <a:gd name="T85" fmla="*/ 0 h 86"/>
              <a:gd name="T86" fmla="*/ 2147483647 w 86"/>
              <a:gd name="T87" fmla="*/ 0 h 8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86"/>
              <a:gd name="T133" fmla="*/ 0 h 86"/>
              <a:gd name="T134" fmla="*/ 86 w 86"/>
              <a:gd name="T135" fmla="*/ 86 h 8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86" h="86">
                <a:moveTo>
                  <a:pt x="43" y="0"/>
                </a:moveTo>
                <a:lnTo>
                  <a:pt x="41" y="0"/>
                </a:lnTo>
                <a:lnTo>
                  <a:pt x="38" y="0"/>
                </a:lnTo>
                <a:lnTo>
                  <a:pt x="36" y="0"/>
                </a:lnTo>
                <a:lnTo>
                  <a:pt x="33" y="1"/>
                </a:lnTo>
                <a:lnTo>
                  <a:pt x="32" y="1"/>
                </a:lnTo>
                <a:lnTo>
                  <a:pt x="30" y="2"/>
                </a:lnTo>
                <a:lnTo>
                  <a:pt x="27" y="2"/>
                </a:lnTo>
                <a:lnTo>
                  <a:pt x="26" y="3"/>
                </a:lnTo>
                <a:lnTo>
                  <a:pt x="24" y="4"/>
                </a:lnTo>
                <a:lnTo>
                  <a:pt x="23" y="4"/>
                </a:lnTo>
                <a:lnTo>
                  <a:pt x="20" y="6"/>
                </a:lnTo>
                <a:lnTo>
                  <a:pt x="19" y="7"/>
                </a:lnTo>
                <a:lnTo>
                  <a:pt x="17" y="8"/>
                </a:lnTo>
                <a:lnTo>
                  <a:pt x="15" y="9"/>
                </a:lnTo>
                <a:lnTo>
                  <a:pt x="13" y="10"/>
                </a:lnTo>
                <a:lnTo>
                  <a:pt x="12" y="13"/>
                </a:lnTo>
                <a:lnTo>
                  <a:pt x="11" y="14"/>
                </a:lnTo>
                <a:lnTo>
                  <a:pt x="9" y="15"/>
                </a:lnTo>
                <a:lnTo>
                  <a:pt x="8" y="16"/>
                </a:lnTo>
                <a:lnTo>
                  <a:pt x="7" y="19"/>
                </a:lnTo>
                <a:lnTo>
                  <a:pt x="6" y="20"/>
                </a:lnTo>
                <a:lnTo>
                  <a:pt x="5" y="22"/>
                </a:lnTo>
                <a:lnTo>
                  <a:pt x="3" y="24"/>
                </a:lnTo>
                <a:lnTo>
                  <a:pt x="2" y="26"/>
                </a:lnTo>
                <a:lnTo>
                  <a:pt x="2" y="28"/>
                </a:lnTo>
                <a:lnTo>
                  <a:pt x="1" y="30"/>
                </a:lnTo>
                <a:lnTo>
                  <a:pt x="1" y="32"/>
                </a:lnTo>
                <a:lnTo>
                  <a:pt x="0" y="34"/>
                </a:lnTo>
                <a:lnTo>
                  <a:pt x="0" y="37"/>
                </a:lnTo>
                <a:lnTo>
                  <a:pt x="0" y="38"/>
                </a:lnTo>
                <a:lnTo>
                  <a:pt x="0" y="40"/>
                </a:lnTo>
                <a:lnTo>
                  <a:pt x="0" y="43"/>
                </a:lnTo>
                <a:lnTo>
                  <a:pt x="0" y="45"/>
                </a:lnTo>
                <a:lnTo>
                  <a:pt x="0" y="48"/>
                </a:lnTo>
                <a:lnTo>
                  <a:pt x="0" y="50"/>
                </a:lnTo>
                <a:lnTo>
                  <a:pt x="0" y="51"/>
                </a:lnTo>
                <a:lnTo>
                  <a:pt x="1" y="54"/>
                </a:lnTo>
                <a:lnTo>
                  <a:pt x="1" y="56"/>
                </a:lnTo>
                <a:lnTo>
                  <a:pt x="2" y="58"/>
                </a:lnTo>
                <a:lnTo>
                  <a:pt x="2" y="60"/>
                </a:lnTo>
                <a:lnTo>
                  <a:pt x="3" y="62"/>
                </a:lnTo>
                <a:lnTo>
                  <a:pt x="5" y="63"/>
                </a:lnTo>
                <a:lnTo>
                  <a:pt x="6" y="66"/>
                </a:lnTo>
                <a:lnTo>
                  <a:pt x="7" y="67"/>
                </a:lnTo>
                <a:lnTo>
                  <a:pt x="8" y="69"/>
                </a:lnTo>
                <a:lnTo>
                  <a:pt x="9" y="70"/>
                </a:lnTo>
                <a:lnTo>
                  <a:pt x="11" y="72"/>
                </a:lnTo>
                <a:lnTo>
                  <a:pt x="12" y="74"/>
                </a:lnTo>
                <a:lnTo>
                  <a:pt x="13" y="75"/>
                </a:lnTo>
                <a:lnTo>
                  <a:pt x="15" y="76"/>
                </a:lnTo>
                <a:lnTo>
                  <a:pt x="17" y="78"/>
                </a:lnTo>
                <a:lnTo>
                  <a:pt x="19" y="79"/>
                </a:lnTo>
                <a:lnTo>
                  <a:pt x="20" y="80"/>
                </a:lnTo>
                <a:lnTo>
                  <a:pt x="23" y="81"/>
                </a:lnTo>
                <a:lnTo>
                  <a:pt x="24" y="82"/>
                </a:lnTo>
                <a:lnTo>
                  <a:pt x="26" y="82"/>
                </a:lnTo>
                <a:lnTo>
                  <a:pt x="27" y="84"/>
                </a:lnTo>
                <a:lnTo>
                  <a:pt x="30" y="85"/>
                </a:lnTo>
                <a:lnTo>
                  <a:pt x="32" y="85"/>
                </a:lnTo>
                <a:lnTo>
                  <a:pt x="33" y="86"/>
                </a:lnTo>
                <a:lnTo>
                  <a:pt x="36" y="86"/>
                </a:lnTo>
                <a:lnTo>
                  <a:pt x="38" y="86"/>
                </a:lnTo>
                <a:lnTo>
                  <a:pt x="41" y="86"/>
                </a:lnTo>
                <a:lnTo>
                  <a:pt x="43" y="86"/>
                </a:lnTo>
                <a:lnTo>
                  <a:pt x="45" y="86"/>
                </a:lnTo>
                <a:lnTo>
                  <a:pt x="47" y="86"/>
                </a:lnTo>
                <a:lnTo>
                  <a:pt x="49" y="86"/>
                </a:lnTo>
                <a:lnTo>
                  <a:pt x="51" y="86"/>
                </a:lnTo>
                <a:lnTo>
                  <a:pt x="54" y="85"/>
                </a:lnTo>
                <a:lnTo>
                  <a:pt x="56" y="85"/>
                </a:lnTo>
                <a:lnTo>
                  <a:pt x="57" y="84"/>
                </a:lnTo>
                <a:lnTo>
                  <a:pt x="60" y="82"/>
                </a:lnTo>
                <a:lnTo>
                  <a:pt x="61" y="82"/>
                </a:lnTo>
                <a:lnTo>
                  <a:pt x="63" y="81"/>
                </a:lnTo>
                <a:lnTo>
                  <a:pt x="66" y="80"/>
                </a:lnTo>
                <a:lnTo>
                  <a:pt x="67" y="79"/>
                </a:lnTo>
                <a:lnTo>
                  <a:pt x="68" y="78"/>
                </a:lnTo>
                <a:lnTo>
                  <a:pt x="71" y="76"/>
                </a:lnTo>
                <a:lnTo>
                  <a:pt x="72" y="75"/>
                </a:lnTo>
                <a:lnTo>
                  <a:pt x="73" y="74"/>
                </a:lnTo>
                <a:lnTo>
                  <a:pt x="75" y="72"/>
                </a:lnTo>
                <a:lnTo>
                  <a:pt x="77" y="70"/>
                </a:lnTo>
                <a:lnTo>
                  <a:pt x="78" y="69"/>
                </a:lnTo>
                <a:lnTo>
                  <a:pt x="79" y="67"/>
                </a:lnTo>
                <a:lnTo>
                  <a:pt x="80" y="66"/>
                </a:lnTo>
                <a:lnTo>
                  <a:pt x="81" y="63"/>
                </a:lnTo>
                <a:lnTo>
                  <a:pt x="81" y="62"/>
                </a:lnTo>
                <a:lnTo>
                  <a:pt x="83" y="60"/>
                </a:lnTo>
                <a:lnTo>
                  <a:pt x="84" y="58"/>
                </a:lnTo>
                <a:lnTo>
                  <a:pt x="84" y="56"/>
                </a:lnTo>
                <a:lnTo>
                  <a:pt x="85" y="54"/>
                </a:lnTo>
                <a:lnTo>
                  <a:pt x="85" y="51"/>
                </a:lnTo>
                <a:lnTo>
                  <a:pt x="86" y="50"/>
                </a:lnTo>
                <a:lnTo>
                  <a:pt x="86" y="48"/>
                </a:lnTo>
                <a:lnTo>
                  <a:pt x="86" y="45"/>
                </a:lnTo>
                <a:lnTo>
                  <a:pt x="86" y="43"/>
                </a:lnTo>
                <a:lnTo>
                  <a:pt x="86" y="40"/>
                </a:lnTo>
                <a:lnTo>
                  <a:pt x="86" y="38"/>
                </a:lnTo>
                <a:lnTo>
                  <a:pt x="86" y="37"/>
                </a:lnTo>
                <a:lnTo>
                  <a:pt x="85" y="34"/>
                </a:lnTo>
                <a:lnTo>
                  <a:pt x="85" y="32"/>
                </a:lnTo>
                <a:lnTo>
                  <a:pt x="84" y="30"/>
                </a:lnTo>
                <a:lnTo>
                  <a:pt x="84" y="28"/>
                </a:lnTo>
                <a:lnTo>
                  <a:pt x="83" y="26"/>
                </a:lnTo>
                <a:lnTo>
                  <a:pt x="81" y="24"/>
                </a:lnTo>
                <a:lnTo>
                  <a:pt x="81" y="22"/>
                </a:lnTo>
                <a:lnTo>
                  <a:pt x="80" y="20"/>
                </a:lnTo>
                <a:lnTo>
                  <a:pt x="79" y="19"/>
                </a:lnTo>
                <a:lnTo>
                  <a:pt x="78" y="16"/>
                </a:lnTo>
                <a:lnTo>
                  <a:pt x="77" y="15"/>
                </a:lnTo>
                <a:lnTo>
                  <a:pt x="75" y="14"/>
                </a:lnTo>
                <a:lnTo>
                  <a:pt x="73" y="13"/>
                </a:lnTo>
                <a:lnTo>
                  <a:pt x="72" y="10"/>
                </a:lnTo>
                <a:lnTo>
                  <a:pt x="71" y="9"/>
                </a:lnTo>
                <a:lnTo>
                  <a:pt x="68" y="8"/>
                </a:lnTo>
                <a:lnTo>
                  <a:pt x="67" y="7"/>
                </a:lnTo>
                <a:lnTo>
                  <a:pt x="66" y="6"/>
                </a:lnTo>
                <a:lnTo>
                  <a:pt x="63" y="4"/>
                </a:lnTo>
                <a:lnTo>
                  <a:pt x="61" y="4"/>
                </a:lnTo>
                <a:lnTo>
                  <a:pt x="60" y="3"/>
                </a:lnTo>
                <a:lnTo>
                  <a:pt x="57" y="2"/>
                </a:lnTo>
                <a:lnTo>
                  <a:pt x="56" y="2"/>
                </a:lnTo>
                <a:lnTo>
                  <a:pt x="54" y="1"/>
                </a:lnTo>
                <a:lnTo>
                  <a:pt x="51" y="1"/>
                </a:lnTo>
                <a:lnTo>
                  <a:pt x="49" y="0"/>
                </a:lnTo>
                <a:lnTo>
                  <a:pt x="47" y="0"/>
                </a:lnTo>
                <a:lnTo>
                  <a:pt x="45" y="0"/>
                </a:lnTo>
                <a:lnTo>
                  <a:pt x="43" y="0"/>
                </a:lnTo>
              </a:path>
            </a:pathLst>
          </a:custGeom>
          <a:solidFill>
            <a:schemeClr val="bg1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87" name="Freeform 93"/>
          <p:cNvSpPr>
            <a:spLocks noChangeAspect="1"/>
          </p:cNvSpPr>
          <p:nvPr/>
        </p:nvSpPr>
        <p:spPr bwMode="auto">
          <a:xfrm>
            <a:off x="6142038" y="3756025"/>
            <a:ext cx="354012" cy="354013"/>
          </a:xfrm>
          <a:custGeom>
            <a:avLst/>
            <a:gdLst>
              <a:gd name="T0" fmla="*/ 0 w 336"/>
              <a:gd name="T1" fmla="*/ 0 h 336"/>
              <a:gd name="T2" fmla="*/ 0 w 336"/>
              <a:gd name="T3" fmla="*/ 2147483647 h 336"/>
              <a:gd name="T4" fmla="*/ 2147483647 w 336"/>
              <a:gd name="T5" fmla="*/ 2147483647 h 336"/>
              <a:gd name="T6" fmla="*/ 0 60000 65536"/>
              <a:gd name="T7" fmla="*/ 0 60000 65536"/>
              <a:gd name="T8" fmla="*/ 0 60000 65536"/>
              <a:gd name="T9" fmla="*/ 0 w 336"/>
              <a:gd name="T10" fmla="*/ 0 h 336"/>
              <a:gd name="T11" fmla="*/ 336 w 33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36">
                <a:moveTo>
                  <a:pt x="0" y="0"/>
                </a:moveTo>
                <a:lnTo>
                  <a:pt x="0" y="336"/>
                </a:lnTo>
                <a:lnTo>
                  <a:pt x="336" y="33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88" name="Freeform 94"/>
          <p:cNvSpPr>
            <a:spLocks noChangeAspect="1"/>
          </p:cNvSpPr>
          <p:nvPr/>
        </p:nvSpPr>
        <p:spPr bwMode="auto">
          <a:xfrm>
            <a:off x="6100763" y="3706813"/>
            <a:ext cx="82550" cy="82550"/>
          </a:xfrm>
          <a:custGeom>
            <a:avLst/>
            <a:gdLst>
              <a:gd name="T0" fmla="*/ 2147483647 w 48"/>
              <a:gd name="T1" fmla="*/ 0 h 48"/>
              <a:gd name="T2" fmla="*/ 2147483647 w 48"/>
              <a:gd name="T3" fmla="*/ 0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0 w 48"/>
              <a:gd name="T19" fmla="*/ 2147483647 h 48"/>
              <a:gd name="T20" fmla="*/ 0 w 48"/>
              <a:gd name="T21" fmla="*/ 2147483647 h 48"/>
              <a:gd name="T22" fmla="*/ 0 w 48"/>
              <a:gd name="T23" fmla="*/ 2147483647 h 48"/>
              <a:gd name="T24" fmla="*/ 0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2147483647 h 48"/>
              <a:gd name="T42" fmla="*/ 2147483647 w 48"/>
              <a:gd name="T43" fmla="*/ 2147483647 h 48"/>
              <a:gd name="T44" fmla="*/ 2147483647 w 48"/>
              <a:gd name="T45" fmla="*/ 2147483647 h 48"/>
              <a:gd name="T46" fmla="*/ 2147483647 w 48"/>
              <a:gd name="T47" fmla="*/ 2147483647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2147483647 w 48"/>
              <a:gd name="T65" fmla="*/ 2147483647 h 48"/>
              <a:gd name="T66" fmla="*/ 2147483647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0 h 48"/>
              <a:gd name="T86" fmla="*/ 2147483647 w 48"/>
              <a:gd name="T87" fmla="*/ 0 h 48"/>
              <a:gd name="T88" fmla="*/ 2147483647 w 48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8"/>
              <a:gd name="T136" fmla="*/ 0 h 48"/>
              <a:gd name="T137" fmla="*/ 48 w 48"/>
              <a:gd name="T138" fmla="*/ 48 h 4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2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1"/>
                </a:lnTo>
                <a:lnTo>
                  <a:pt x="16" y="1"/>
                </a:lnTo>
                <a:lnTo>
                  <a:pt x="15" y="1"/>
                </a:lnTo>
                <a:lnTo>
                  <a:pt x="14" y="3"/>
                </a:lnTo>
                <a:lnTo>
                  <a:pt x="13" y="3"/>
                </a:lnTo>
                <a:lnTo>
                  <a:pt x="12" y="3"/>
                </a:lnTo>
                <a:lnTo>
                  <a:pt x="10" y="4"/>
                </a:lnTo>
                <a:lnTo>
                  <a:pt x="9" y="5"/>
                </a:lnTo>
                <a:lnTo>
                  <a:pt x="8" y="6"/>
                </a:lnTo>
                <a:lnTo>
                  <a:pt x="7" y="6"/>
                </a:lnTo>
                <a:lnTo>
                  <a:pt x="7" y="7"/>
                </a:lnTo>
                <a:lnTo>
                  <a:pt x="6" y="9"/>
                </a:lnTo>
                <a:lnTo>
                  <a:pt x="4" y="9"/>
                </a:lnTo>
                <a:lnTo>
                  <a:pt x="4" y="10"/>
                </a:lnTo>
                <a:lnTo>
                  <a:pt x="3" y="11"/>
                </a:lnTo>
                <a:lnTo>
                  <a:pt x="3" y="12"/>
                </a:lnTo>
                <a:lnTo>
                  <a:pt x="2" y="12"/>
                </a:lnTo>
                <a:lnTo>
                  <a:pt x="2" y="13"/>
                </a:lnTo>
                <a:lnTo>
                  <a:pt x="1" y="15"/>
                </a:lnTo>
                <a:lnTo>
                  <a:pt x="1" y="16"/>
                </a:lnTo>
                <a:lnTo>
                  <a:pt x="1" y="17"/>
                </a:lnTo>
                <a:lnTo>
                  <a:pt x="0" y="18"/>
                </a:lnTo>
                <a:lnTo>
                  <a:pt x="0" y="19"/>
                </a:lnTo>
                <a:lnTo>
                  <a:pt x="0" y="21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7"/>
                </a:lnTo>
                <a:lnTo>
                  <a:pt x="0" y="28"/>
                </a:lnTo>
                <a:lnTo>
                  <a:pt x="0" y="29"/>
                </a:lnTo>
                <a:lnTo>
                  <a:pt x="0" y="30"/>
                </a:lnTo>
                <a:lnTo>
                  <a:pt x="1" y="31"/>
                </a:lnTo>
                <a:lnTo>
                  <a:pt x="1" y="33"/>
                </a:lnTo>
                <a:lnTo>
                  <a:pt x="1" y="34"/>
                </a:lnTo>
                <a:lnTo>
                  <a:pt x="2" y="35"/>
                </a:lnTo>
                <a:lnTo>
                  <a:pt x="2" y="36"/>
                </a:lnTo>
                <a:lnTo>
                  <a:pt x="3" y="36"/>
                </a:lnTo>
                <a:lnTo>
                  <a:pt x="3" y="37"/>
                </a:lnTo>
                <a:lnTo>
                  <a:pt x="4" y="39"/>
                </a:lnTo>
                <a:lnTo>
                  <a:pt x="4" y="40"/>
                </a:lnTo>
                <a:lnTo>
                  <a:pt x="6" y="40"/>
                </a:lnTo>
                <a:lnTo>
                  <a:pt x="7" y="41"/>
                </a:lnTo>
                <a:lnTo>
                  <a:pt x="7" y="42"/>
                </a:lnTo>
                <a:lnTo>
                  <a:pt x="8" y="42"/>
                </a:lnTo>
                <a:lnTo>
                  <a:pt x="9" y="43"/>
                </a:lnTo>
                <a:lnTo>
                  <a:pt x="10" y="45"/>
                </a:lnTo>
                <a:lnTo>
                  <a:pt x="12" y="46"/>
                </a:lnTo>
                <a:lnTo>
                  <a:pt x="13" y="46"/>
                </a:lnTo>
                <a:lnTo>
                  <a:pt x="14" y="46"/>
                </a:lnTo>
                <a:lnTo>
                  <a:pt x="15" y="47"/>
                </a:lnTo>
                <a:lnTo>
                  <a:pt x="16" y="47"/>
                </a:lnTo>
                <a:lnTo>
                  <a:pt x="18" y="47"/>
                </a:lnTo>
                <a:lnTo>
                  <a:pt x="19" y="48"/>
                </a:lnTo>
                <a:lnTo>
                  <a:pt x="20" y="48"/>
                </a:lnTo>
                <a:lnTo>
                  <a:pt x="21" y="48"/>
                </a:lnTo>
                <a:lnTo>
                  <a:pt x="22" y="48"/>
                </a:ln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8" y="48"/>
                </a:lnTo>
                <a:lnTo>
                  <a:pt x="30" y="47"/>
                </a:lnTo>
                <a:lnTo>
                  <a:pt x="31" y="47"/>
                </a:lnTo>
                <a:lnTo>
                  <a:pt x="32" y="47"/>
                </a:lnTo>
                <a:lnTo>
                  <a:pt x="32" y="46"/>
                </a:lnTo>
                <a:lnTo>
                  <a:pt x="33" y="46"/>
                </a:lnTo>
                <a:lnTo>
                  <a:pt x="34" y="46"/>
                </a:lnTo>
                <a:lnTo>
                  <a:pt x="36" y="45"/>
                </a:lnTo>
                <a:lnTo>
                  <a:pt x="37" y="45"/>
                </a:lnTo>
                <a:lnTo>
                  <a:pt x="38" y="43"/>
                </a:lnTo>
                <a:lnTo>
                  <a:pt x="38" y="42"/>
                </a:lnTo>
                <a:lnTo>
                  <a:pt x="39" y="42"/>
                </a:lnTo>
                <a:lnTo>
                  <a:pt x="40" y="41"/>
                </a:lnTo>
                <a:lnTo>
                  <a:pt x="40" y="40"/>
                </a:lnTo>
                <a:lnTo>
                  <a:pt x="42" y="40"/>
                </a:lnTo>
                <a:lnTo>
                  <a:pt x="43" y="39"/>
                </a:lnTo>
                <a:lnTo>
                  <a:pt x="43" y="37"/>
                </a:lnTo>
                <a:lnTo>
                  <a:pt x="44" y="36"/>
                </a:lnTo>
                <a:lnTo>
                  <a:pt x="45" y="35"/>
                </a:lnTo>
                <a:lnTo>
                  <a:pt x="45" y="34"/>
                </a:lnTo>
                <a:lnTo>
                  <a:pt x="45" y="33"/>
                </a:lnTo>
                <a:lnTo>
                  <a:pt x="46" y="31"/>
                </a:lnTo>
                <a:lnTo>
                  <a:pt x="46" y="30"/>
                </a:lnTo>
                <a:lnTo>
                  <a:pt x="46" y="29"/>
                </a:lnTo>
                <a:lnTo>
                  <a:pt x="46" y="28"/>
                </a:lnTo>
                <a:lnTo>
                  <a:pt x="48" y="27"/>
                </a:lnTo>
                <a:lnTo>
                  <a:pt x="48" y="25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6" y="21"/>
                </a:lnTo>
                <a:lnTo>
                  <a:pt x="46" y="19"/>
                </a:lnTo>
                <a:lnTo>
                  <a:pt x="46" y="18"/>
                </a:lnTo>
                <a:lnTo>
                  <a:pt x="46" y="17"/>
                </a:lnTo>
                <a:lnTo>
                  <a:pt x="45" y="16"/>
                </a:lnTo>
                <a:lnTo>
                  <a:pt x="45" y="15"/>
                </a:lnTo>
                <a:lnTo>
                  <a:pt x="45" y="13"/>
                </a:lnTo>
                <a:lnTo>
                  <a:pt x="44" y="12"/>
                </a:lnTo>
                <a:lnTo>
                  <a:pt x="43" y="11"/>
                </a:lnTo>
                <a:lnTo>
                  <a:pt x="43" y="10"/>
                </a:lnTo>
                <a:lnTo>
                  <a:pt x="42" y="9"/>
                </a:lnTo>
                <a:lnTo>
                  <a:pt x="40" y="9"/>
                </a:lnTo>
                <a:lnTo>
                  <a:pt x="40" y="7"/>
                </a:lnTo>
                <a:lnTo>
                  <a:pt x="39" y="6"/>
                </a:lnTo>
                <a:lnTo>
                  <a:pt x="38" y="6"/>
                </a:lnTo>
                <a:lnTo>
                  <a:pt x="38" y="5"/>
                </a:lnTo>
                <a:lnTo>
                  <a:pt x="37" y="4"/>
                </a:lnTo>
                <a:lnTo>
                  <a:pt x="36" y="4"/>
                </a:lnTo>
                <a:lnTo>
                  <a:pt x="34" y="3"/>
                </a:lnTo>
                <a:lnTo>
                  <a:pt x="33" y="3"/>
                </a:lnTo>
                <a:lnTo>
                  <a:pt x="32" y="3"/>
                </a:lnTo>
                <a:lnTo>
                  <a:pt x="32" y="1"/>
                </a:lnTo>
                <a:lnTo>
                  <a:pt x="31" y="1"/>
                </a:lnTo>
                <a:lnTo>
                  <a:pt x="30" y="1"/>
                </a:ln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89" name="Rectangle 96"/>
          <p:cNvSpPr>
            <a:spLocks noChangeAspect="1" noChangeArrowheads="1"/>
          </p:cNvSpPr>
          <p:nvPr/>
        </p:nvSpPr>
        <p:spPr bwMode="auto">
          <a:xfrm>
            <a:off x="4375150" y="3724275"/>
            <a:ext cx="1047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/>
          </a:p>
        </p:txBody>
      </p:sp>
      <p:sp>
        <p:nvSpPr>
          <p:cNvPr id="39990" name="Rectangle 97"/>
          <p:cNvSpPr>
            <a:spLocks noChangeAspect="1" noChangeArrowheads="1"/>
          </p:cNvSpPr>
          <p:nvPr/>
        </p:nvSpPr>
        <p:spPr bwMode="auto">
          <a:xfrm>
            <a:off x="6232525" y="4759325"/>
            <a:ext cx="8080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charset="0"/>
              </a:rPr>
              <a:t>(c) Circuit </a:t>
            </a:r>
            <a:endParaRPr lang="en-US"/>
          </a:p>
        </p:txBody>
      </p:sp>
      <p:sp>
        <p:nvSpPr>
          <p:cNvPr id="39991" name="Line 100"/>
          <p:cNvSpPr>
            <a:spLocks noChangeShapeType="1"/>
          </p:cNvSpPr>
          <p:nvPr/>
        </p:nvSpPr>
        <p:spPr bwMode="auto">
          <a:xfrm>
            <a:off x="7529513" y="3938588"/>
            <a:ext cx="407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2" name="Line 102"/>
          <p:cNvSpPr>
            <a:spLocks noChangeShapeType="1"/>
          </p:cNvSpPr>
          <p:nvPr/>
        </p:nvSpPr>
        <p:spPr bwMode="auto">
          <a:xfrm flipH="1">
            <a:off x="6867525" y="3222625"/>
            <a:ext cx="465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3" name="Line 103"/>
          <p:cNvSpPr>
            <a:spLocks noChangeShapeType="1"/>
          </p:cNvSpPr>
          <p:nvPr/>
        </p:nvSpPr>
        <p:spPr bwMode="auto">
          <a:xfrm>
            <a:off x="6867525" y="4110038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Line 51"/>
          <p:cNvSpPr>
            <a:spLocks noChangeShapeType="1"/>
          </p:cNvSpPr>
          <p:nvPr/>
        </p:nvSpPr>
        <p:spPr bwMode="auto">
          <a:xfrm flipH="1">
            <a:off x="2817813" y="2222500"/>
            <a:ext cx="137001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8" name="Line 52"/>
          <p:cNvSpPr>
            <a:spLocks noChangeShapeType="1"/>
          </p:cNvSpPr>
          <p:nvPr/>
        </p:nvSpPr>
        <p:spPr bwMode="auto">
          <a:xfrm flipV="1">
            <a:off x="3738563" y="1924050"/>
            <a:ext cx="1587" cy="28003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9" name="Rectangle 54"/>
          <p:cNvSpPr>
            <a:spLocks noChangeArrowheads="1"/>
          </p:cNvSpPr>
          <p:nvPr/>
        </p:nvSpPr>
        <p:spPr bwMode="auto">
          <a:xfrm>
            <a:off x="3186113" y="232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10" name="Rectangle 55"/>
          <p:cNvSpPr>
            <a:spLocks noChangeArrowheads="1"/>
          </p:cNvSpPr>
          <p:nvPr/>
        </p:nvSpPr>
        <p:spPr bwMode="auto">
          <a:xfrm>
            <a:off x="3471863" y="232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11" name="Rectangle 56"/>
          <p:cNvSpPr>
            <a:spLocks noChangeArrowheads="1"/>
          </p:cNvSpPr>
          <p:nvPr/>
        </p:nvSpPr>
        <p:spPr bwMode="auto">
          <a:xfrm>
            <a:off x="3186113" y="2608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12" name="Rectangle 57"/>
          <p:cNvSpPr>
            <a:spLocks noChangeArrowheads="1"/>
          </p:cNvSpPr>
          <p:nvPr/>
        </p:nvSpPr>
        <p:spPr bwMode="auto">
          <a:xfrm>
            <a:off x="3471863" y="2608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13" name="Rectangle 58"/>
          <p:cNvSpPr>
            <a:spLocks noChangeArrowheads="1"/>
          </p:cNvSpPr>
          <p:nvPr/>
        </p:nvSpPr>
        <p:spPr bwMode="auto">
          <a:xfrm>
            <a:off x="3186113" y="28892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14" name="Rectangle 59"/>
          <p:cNvSpPr>
            <a:spLocks noChangeArrowheads="1"/>
          </p:cNvSpPr>
          <p:nvPr/>
        </p:nvSpPr>
        <p:spPr bwMode="auto">
          <a:xfrm>
            <a:off x="3471863" y="28892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15" name="Rectangle 60"/>
          <p:cNvSpPr>
            <a:spLocks noChangeArrowheads="1"/>
          </p:cNvSpPr>
          <p:nvPr/>
        </p:nvSpPr>
        <p:spPr bwMode="auto">
          <a:xfrm>
            <a:off x="3186113" y="3170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16" name="Rectangle 61"/>
          <p:cNvSpPr>
            <a:spLocks noChangeArrowheads="1"/>
          </p:cNvSpPr>
          <p:nvPr/>
        </p:nvSpPr>
        <p:spPr bwMode="auto">
          <a:xfrm>
            <a:off x="3471863" y="3170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17" name="Rectangle 62"/>
          <p:cNvSpPr>
            <a:spLocks noChangeArrowheads="1"/>
          </p:cNvSpPr>
          <p:nvPr/>
        </p:nvSpPr>
        <p:spPr bwMode="auto">
          <a:xfrm>
            <a:off x="3956050" y="232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18" name="Rectangle 63"/>
          <p:cNvSpPr>
            <a:spLocks noChangeArrowheads="1"/>
          </p:cNvSpPr>
          <p:nvPr/>
        </p:nvSpPr>
        <p:spPr bwMode="auto">
          <a:xfrm>
            <a:off x="3956050" y="2608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19" name="Rectangle 64"/>
          <p:cNvSpPr>
            <a:spLocks noChangeArrowheads="1"/>
          </p:cNvSpPr>
          <p:nvPr/>
        </p:nvSpPr>
        <p:spPr bwMode="auto">
          <a:xfrm>
            <a:off x="3956050" y="28892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20" name="Rectangle 65"/>
          <p:cNvSpPr>
            <a:spLocks noChangeArrowheads="1"/>
          </p:cNvSpPr>
          <p:nvPr/>
        </p:nvSpPr>
        <p:spPr bwMode="auto">
          <a:xfrm>
            <a:off x="3956050" y="3170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21" name="Rectangle 66"/>
          <p:cNvSpPr>
            <a:spLocks noChangeArrowheads="1"/>
          </p:cNvSpPr>
          <p:nvPr/>
        </p:nvSpPr>
        <p:spPr bwMode="auto">
          <a:xfrm>
            <a:off x="3186113" y="3452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22" name="Rectangle 67"/>
          <p:cNvSpPr>
            <a:spLocks noChangeArrowheads="1"/>
          </p:cNvSpPr>
          <p:nvPr/>
        </p:nvSpPr>
        <p:spPr bwMode="auto">
          <a:xfrm>
            <a:off x="3471863" y="3452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23" name="Rectangle 68"/>
          <p:cNvSpPr>
            <a:spLocks noChangeArrowheads="1"/>
          </p:cNvSpPr>
          <p:nvPr/>
        </p:nvSpPr>
        <p:spPr bwMode="auto">
          <a:xfrm>
            <a:off x="3186113" y="3733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24" name="Rectangle 69"/>
          <p:cNvSpPr>
            <a:spLocks noChangeArrowheads="1"/>
          </p:cNvSpPr>
          <p:nvPr/>
        </p:nvSpPr>
        <p:spPr bwMode="auto">
          <a:xfrm>
            <a:off x="3471863" y="3733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25" name="Rectangle 70"/>
          <p:cNvSpPr>
            <a:spLocks noChangeArrowheads="1"/>
          </p:cNvSpPr>
          <p:nvPr/>
        </p:nvSpPr>
        <p:spPr bwMode="auto">
          <a:xfrm>
            <a:off x="3186113" y="4014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26" name="Rectangle 71"/>
          <p:cNvSpPr>
            <a:spLocks noChangeArrowheads="1"/>
          </p:cNvSpPr>
          <p:nvPr/>
        </p:nvSpPr>
        <p:spPr bwMode="auto">
          <a:xfrm>
            <a:off x="3471863" y="4014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27" name="Rectangle 72"/>
          <p:cNvSpPr>
            <a:spLocks noChangeArrowheads="1"/>
          </p:cNvSpPr>
          <p:nvPr/>
        </p:nvSpPr>
        <p:spPr bwMode="auto">
          <a:xfrm>
            <a:off x="3186113" y="4297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28" name="Rectangle 73"/>
          <p:cNvSpPr>
            <a:spLocks noChangeArrowheads="1"/>
          </p:cNvSpPr>
          <p:nvPr/>
        </p:nvSpPr>
        <p:spPr bwMode="auto">
          <a:xfrm>
            <a:off x="3471863" y="4297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29" name="Rectangle 74"/>
          <p:cNvSpPr>
            <a:spLocks noChangeArrowheads="1"/>
          </p:cNvSpPr>
          <p:nvPr/>
        </p:nvSpPr>
        <p:spPr bwMode="auto">
          <a:xfrm>
            <a:off x="3956050" y="3452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30" name="Rectangle 75"/>
          <p:cNvSpPr>
            <a:spLocks noChangeArrowheads="1"/>
          </p:cNvSpPr>
          <p:nvPr/>
        </p:nvSpPr>
        <p:spPr bwMode="auto">
          <a:xfrm>
            <a:off x="3956050" y="3733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31" name="Rectangle 76"/>
          <p:cNvSpPr>
            <a:spLocks noChangeArrowheads="1"/>
          </p:cNvSpPr>
          <p:nvPr/>
        </p:nvSpPr>
        <p:spPr bwMode="auto">
          <a:xfrm>
            <a:off x="3956050" y="4014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32" name="Rectangle 77"/>
          <p:cNvSpPr>
            <a:spLocks noChangeArrowheads="1"/>
          </p:cNvSpPr>
          <p:nvPr/>
        </p:nvSpPr>
        <p:spPr bwMode="auto">
          <a:xfrm>
            <a:off x="3956050" y="4297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33" name="Rectangle 78"/>
          <p:cNvSpPr>
            <a:spLocks noChangeArrowheads="1"/>
          </p:cNvSpPr>
          <p:nvPr/>
        </p:nvSpPr>
        <p:spPr bwMode="auto">
          <a:xfrm>
            <a:off x="2827338" y="1908175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7134" name="Rectangle 79"/>
          <p:cNvSpPr>
            <a:spLocks noChangeArrowheads="1"/>
          </p:cNvSpPr>
          <p:nvPr/>
        </p:nvSpPr>
        <p:spPr bwMode="auto">
          <a:xfrm>
            <a:off x="2962275" y="20050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35" name="Rectangle 80"/>
          <p:cNvSpPr>
            <a:spLocks noChangeArrowheads="1"/>
          </p:cNvSpPr>
          <p:nvPr/>
        </p:nvSpPr>
        <p:spPr bwMode="auto">
          <a:xfrm>
            <a:off x="3117850" y="1908175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7136" name="Rectangle 81"/>
          <p:cNvSpPr>
            <a:spLocks noChangeArrowheads="1"/>
          </p:cNvSpPr>
          <p:nvPr/>
        </p:nvSpPr>
        <p:spPr bwMode="auto">
          <a:xfrm>
            <a:off x="3254375" y="20050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47137" name="Rectangle 82"/>
          <p:cNvSpPr>
            <a:spLocks noChangeArrowheads="1"/>
          </p:cNvSpPr>
          <p:nvPr/>
        </p:nvSpPr>
        <p:spPr bwMode="auto">
          <a:xfrm>
            <a:off x="3403600" y="1908175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7138" name="Rectangle 83"/>
          <p:cNvSpPr>
            <a:spLocks noChangeArrowheads="1"/>
          </p:cNvSpPr>
          <p:nvPr/>
        </p:nvSpPr>
        <p:spPr bwMode="auto">
          <a:xfrm>
            <a:off x="3538538" y="20050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47139" name="Rectangle 84"/>
          <p:cNvSpPr>
            <a:spLocks noChangeArrowheads="1"/>
          </p:cNvSpPr>
          <p:nvPr/>
        </p:nvSpPr>
        <p:spPr bwMode="auto">
          <a:xfrm>
            <a:off x="3965575" y="1908175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f</a:t>
            </a:r>
            <a:endParaRPr lang="en-US"/>
          </a:p>
        </p:txBody>
      </p:sp>
      <p:sp>
        <p:nvSpPr>
          <p:cNvPr id="47140" name="Rectangle 85"/>
          <p:cNvSpPr>
            <a:spLocks noChangeArrowheads="1"/>
          </p:cNvSpPr>
          <p:nvPr/>
        </p:nvSpPr>
        <p:spPr bwMode="auto">
          <a:xfrm>
            <a:off x="2895600" y="232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41" name="Rectangle 86"/>
          <p:cNvSpPr>
            <a:spLocks noChangeArrowheads="1"/>
          </p:cNvSpPr>
          <p:nvPr/>
        </p:nvSpPr>
        <p:spPr bwMode="auto">
          <a:xfrm>
            <a:off x="2895600" y="2608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42" name="Rectangle 87"/>
          <p:cNvSpPr>
            <a:spLocks noChangeArrowheads="1"/>
          </p:cNvSpPr>
          <p:nvPr/>
        </p:nvSpPr>
        <p:spPr bwMode="auto">
          <a:xfrm>
            <a:off x="2895600" y="28892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43" name="Rectangle 88"/>
          <p:cNvSpPr>
            <a:spLocks noChangeArrowheads="1"/>
          </p:cNvSpPr>
          <p:nvPr/>
        </p:nvSpPr>
        <p:spPr bwMode="auto">
          <a:xfrm>
            <a:off x="2895600" y="3170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7144" name="Rectangle 89"/>
          <p:cNvSpPr>
            <a:spLocks noChangeArrowheads="1"/>
          </p:cNvSpPr>
          <p:nvPr/>
        </p:nvSpPr>
        <p:spPr bwMode="auto">
          <a:xfrm>
            <a:off x="2895600" y="3452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45" name="Rectangle 90"/>
          <p:cNvSpPr>
            <a:spLocks noChangeArrowheads="1"/>
          </p:cNvSpPr>
          <p:nvPr/>
        </p:nvSpPr>
        <p:spPr bwMode="auto">
          <a:xfrm>
            <a:off x="2895600" y="3733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46" name="Rectangle 91"/>
          <p:cNvSpPr>
            <a:spLocks noChangeArrowheads="1"/>
          </p:cNvSpPr>
          <p:nvPr/>
        </p:nvSpPr>
        <p:spPr bwMode="auto">
          <a:xfrm>
            <a:off x="2895600" y="4014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7147" name="Rectangle 98"/>
          <p:cNvSpPr>
            <a:spLocks noChangeArrowheads="1"/>
          </p:cNvSpPr>
          <p:nvPr/>
        </p:nvSpPr>
        <p:spPr bwMode="auto">
          <a:xfrm>
            <a:off x="2895600" y="4297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14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Implementation of another logic </a:t>
            </a:r>
            <a:r>
              <a:rPr lang="en-US" dirty="0"/>
              <a:t>f</a:t>
            </a:r>
            <a:r>
              <a:rPr lang="en-US" dirty="0" smtClean="0"/>
              <a:t>unction </a:t>
            </a:r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7"/>
          <p:cNvSpPr>
            <a:spLocks noChangeArrowheads="1"/>
          </p:cNvSpPr>
          <p:nvPr/>
        </p:nvSpPr>
        <p:spPr bwMode="auto">
          <a:xfrm>
            <a:off x="6096000" y="2919413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8132" name="Rectangle 8"/>
          <p:cNvSpPr>
            <a:spLocks noChangeArrowheads="1"/>
          </p:cNvSpPr>
          <p:nvPr/>
        </p:nvSpPr>
        <p:spPr bwMode="auto">
          <a:xfrm>
            <a:off x="6230938" y="301625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48133" name="Rectangle 9"/>
          <p:cNvSpPr>
            <a:spLocks noChangeArrowheads="1"/>
          </p:cNvSpPr>
          <p:nvPr/>
        </p:nvSpPr>
        <p:spPr bwMode="auto">
          <a:xfrm>
            <a:off x="6096000" y="2651125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8134" name="Rectangle 15"/>
          <p:cNvSpPr>
            <a:spLocks noChangeArrowheads="1"/>
          </p:cNvSpPr>
          <p:nvPr/>
        </p:nvSpPr>
        <p:spPr bwMode="auto">
          <a:xfrm>
            <a:off x="6230938" y="27479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48135" name="Freeform 27"/>
          <p:cNvSpPr>
            <a:spLocks/>
          </p:cNvSpPr>
          <p:nvPr/>
        </p:nvSpPr>
        <p:spPr bwMode="auto">
          <a:xfrm>
            <a:off x="5045075" y="2543175"/>
            <a:ext cx="128588" cy="42863"/>
          </a:xfrm>
          <a:custGeom>
            <a:avLst/>
            <a:gdLst>
              <a:gd name="T0" fmla="*/ 0 w 81"/>
              <a:gd name="T1" fmla="*/ 2147483647 h 27"/>
              <a:gd name="T2" fmla="*/ 2147483647 w 81"/>
              <a:gd name="T3" fmla="*/ 2147483647 h 27"/>
              <a:gd name="T4" fmla="*/ 0 w 81"/>
              <a:gd name="T5" fmla="*/ 0 h 27"/>
              <a:gd name="T6" fmla="*/ 0 w 81"/>
              <a:gd name="T7" fmla="*/ 2147483647 h 27"/>
              <a:gd name="T8" fmla="*/ 0 w 81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27"/>
              <a:gd name="T17" fmla="*/ 81 w 8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27">
                <a:moveTo>
                  <a:pt x="0" y="27"/>
                </a:moveTo>
                <a:lnTo>
                  <a:pt x="81" y="14"/>
                </a:lnTo>
                <a:lnTo>
                  <a:pt x="0" y="0"/>
                </a:lnTo>
                <a:lnTo>
                  <a:pt x="0" y="14"/>
                </a:lnTo>
                <a:lnTo>
                  <a:pt x="0" y="27"/>
                </a:lnTo>
                <a:close/>
              </a:path>
            </a:pathLst>
          </a:custGeom>
          <a:solidFill>
            <a:srgbClr val="66FFFF"/>
          </a:solidFill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6" name="Line 28"/>
          <p:cNvSpPr>
            <a:spLocks noChangeShapeType="1"/>
          </p:cNvSpPr>
          <p:nvPr/>
        </p:nvSpPr>
        <p:spPr bwMode="auto">
          <a:xfrm flipH="1">
            <a:off x="4273550" y="2565400"/>
            <a:ext cx="749300" cy="1588"/>
          </a:xfrm>
          <a:prstGeom prst="line">
            <a:avLst/>
          </a:pr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7" name="Freeform 29"/>
          <p:cNvSpPr>
            <a:spLocks/>
          </p:cNvSpPr>
          <p:nvPr/>
        </p:nvSpPr>
        <p:spPr bwMode="auto">
          <a:xfrm>
            <a:off x="4160838" y="2374900"/>
            <a:ext cx="133350" cy="387350"/>
          </a:xfrm>
          <a:custGeom>
            <a:avLst/>
            <a:gdLst>
              <a:gd name="T0" fmla="*/ 2147483647 w 125"/>
              <a:gd name="T1" fmla="*/ 0 h 363"/>
              <a:gd name="T2" fmla="*/ 2147483647 w 125"/>
              <a:gd name="T3" fmla="*/ 2147483647 h 363"/>
              <a:gd name="T4" fmla="*/ 2147483647 w 125"/>
              <a:gd name="T5" fmla="*/ 2147483647 h 363"/>
              <a:gd name="T6" fmla="*/ 0 60000 65536"/>
              <a:gd name="T7" fmla="*/ 0 60000 65536"/>
              <a:gd name="T8" fmla="*/ 0 60000 65536"/>
              <a:gd name="T9" fmla="*/ 0 w 125"/>
              <a:gd name="T10" fmla="*/ 0 h 363"/>
              <a:gd name="T11" fmla="*/ 125 w 12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363">
                <a:moveTo>
                  <a:pt x="25" y="0"/>
                </a:moveTo>
                <a:cubicBezTo>
                  <a:pt x="125" y="0"/>
                  <a:pt x="0" y="181"/>
                  <a:pt x="100" y="181"/>
                </a:cubicBezTo>
                <a:cubicBezTo>
                  <a:pt x="0" y="181"/>
                  <a:pt x="125" y="362"/>
                  <a:pt x="25" y="363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8" name="Freeform 30"/>
          <p:cNvSpPr>
            <a:spLocks/>
          </p:cNvSpPr>
          <p:nvPr/>
        </p:nvSpPr>
        <p:spPr bwMode="auto">
          <a:xfrm>
            <a:off x="5045075" y="2800350"/>
            <a:ext cx="128588" cy="42863"/>
          </a:xfrm>
          <a:custGeom>
            <a:avLst/>
            <a:gdLst>
              <a:gd name="T0" fmla="*/ 0 w 81"/>
              <a:gd name="T1" fmla="*/ 2147483647 h 27"/>
              <a:gd name="T2" fmla="*/ 2147483647 w 81"/>
              <a:gd name="T3" fmla="*/ 2147483647 h 27"/>
              <a:gd name="T4" fmla="*/ 0 w 81"/>
              <a:gd name="T5" fmla="*/ 0 h 27"/>
              <a:gd name="T6" fmla="*/ 0 w 81"/>
              <a:gd name="T7" fmla="*/ 2147483647 h 27"/>
              <a:gd name="T8" fmla="*/ 0 w 81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27"/>
              <a:gd name="T17" fmla="*/ 81 w 8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27">
                <a:moveTo>
                  <a:pt x="0" y="27"/>
                </a:moveTo>
                <a:lnTo>
                  <a:pt x="81" y="13"/>
                </a:lnTo>
                <a:lnTo>
                  <a:pt x="0" y="0"/>
                </a:lnTo>
                <a:lnTo>
                  <a:pt x="0" y="13"/>
                </a:lnTo>
                <a:lnTo>
                  <a:pt x="0" y="27"/>
                </a:lnTo>
                <a:close/>
              </a:path>
            </a:pathLst>
          </a:custGeom>
          <a:solidFill>
            <a:srgbClr val="66FFFF"/>
          </a:solidFill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9" name="Freeform 31"/>
          <p:cNvSpPr>
            <a:spLocks/>
          </p:cNvSpPr>
          <p:nvPr/>
        </p:nvSpPr>
        <p:spPr bwMode="auto">
          <a:xfrm>
            <a:off x="4273550" y="2820988"/>
            <a:ext cx="749300" cy="300037"/>
          </a:xfrm>
          <a:custGeom>
            <a:avLst/>
            <a:gdLst>
              <a:gd name="T0" fmla="*/ 2147483647 w 472"/>
              <a:gd name="T1" fmla="*/ 0 h 189"/>
              <a:gd name="T2" fmla="*/ 2147483647 w 472"/>
              <a:gd name="T3" fmla="*/ 0 h 189"/>
              <a:gd name="T4" fmla="*/ 2147483647 w 472"/>
              <a:gd name="T5" fmla="*/ 2147483647 h 189"/>
              <a:gd name="T6" fmla="*/ 0 w 472"/>
              <a:gd name="T7" fmla="*/ 2147483647 h 189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89"/>
              <a:gd name="T14" fmla="*/ 472 w 472"/>
              <a:gd name="T15" fmla="*/ 189 h 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89">
                <a:moveTo>
                  <a:pt x="472" y="0"/>
                </a:moveTo>
                <a:lnTo>
                  <a:pt x="135" y="0"/>
                </a:lnTo>
                <a:lnTo>
                  <a:pt x="135" y="189"/>
                </a:lnTo>
                <a:lnTo>
                  <a:pt x="0" y="189"/>
                </a:ln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0" name="Freeform 32"/>
          <p:cNvSpPr>
            <a:spLocks/>
          </p:cNvSpPr>
          <p:nvPr/>
        </p:nvSpPr>
        <p:spPr bwMode="auto">
          <a:xfrm>
            <a:off x="4160838" y="2932113"/>
            <a:ext cx="133350" cy="388937"/>
          </a:xfrm>
          <a:custGeom>
            <a:avLst/>
            <a:gdLst>
              <a:gd name="T0" fmla="*/ 2147483647 w 125"/>
              <a:gd name="T1" fmla="*/ 0 h 363"/>
              <a:gd name="T2" fmla="*/ 2147483647 w 125"/>
              <a:gd name="T3" fmla="*/ 2147483647 h 363"/>
              <a:gd name="T4" fmla="*/ 2147483647 w 125"/>
              <a:gd name="T5" fmla="*/ 2147483647 h 363"/>
              <a:gd name="T6" fmla="*/ 0 60000 65536"/>
              <a:gd name="T7" fmla="*/ 0 60000 65536"/>
              <a:gd name="T8" fmla="*/ 0 60000 65536"/>
              <a:gd name="T9" fmla="*/ 0 w 125"/>
              <a:gd name="T10" fmla="*/ 0 h 363"/>
              <a:gd name="T11" fmla="*/ 125 w 12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363">
                <a:moveTo>
                  <a:pt x="25" y="0"/>
                </a:moveTo>
                <a:cubicBezTo>
                  <a:pt x="125" y="0"/>
                  <a:pt x="0" y="182"/>
                  <a:pt x="100" y="182"/>
                </a:cubicBezTo>
                <a:cubicBezTo>
                  <a:pt x="0" y="181"/>
                  <a:pt x="125" y="363"/>
                  <a:pt x="25" y="363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1" name="Line 35"/>
          <p:cNvSpPr>
            <a:spLocks noChangeShapeType="1"/>
          </p:cNvSpPr>
          <p:nvPr/>
        </p:nvSpPr>
        <p:spPr bwMode="auto">
          <a:xfrm flipH="1">
            <a:off x="5173663" y="2371725"/>
            <a:ext cx="12414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2" name="Line 36"/>
          <p:cNvSpPr>
            <a:spLocks noChangeShapeType="1"/>
          </p:cNvSpPr>
          <p:nvPr/>
        </p:nvSpPr>
        <p:spPr bwMode="auto">
          <a:xfrm flipV="1">
            <a:off x="5922963" y="2051050"/>
            <a:ext cx="1587" cy="14763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3" name="Rectangle 37"/>
          <p:cNvSpPr>
            <a:spLocks noChangeArrowheads="1"/>
          </p:cNvSpPr>
          <p:nvPr/>
        </p:nvSpPr>
        <p:spPr bwMode="auto">
          <a:xfrm>
            <a:off x="6151563" y="24511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44" name="Rectangle 38"/>
          <p:cNvSpPr>
            <a:spLocks noChangeArrowheads="1"/>
          </p:cNvSpPr>
          <p:nvPr/>
        </p:nvSpPr>
        <p:spPr bwMode="auto">
          <a:xfrm>
            <a:off x="5326063" y="24765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45" name="Rectangle 39"/>
          <p:cNvSpPr>
            <a:spLocks noChangeArrowheads="1"/>
          </p:cNvSpPr>
          <p:nvPr/>
        </p:nvSpPr>
        <p:spPr bwMode="auto">
          <a:xfrm>
            <a:off x="5326063" y="27336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46" name="Rectangle 40"/>
          <p:cNvSpPr>
            <a:spLocks noChangeArrowheads="1"/>
          </p:cNvSpPr>
          <p:nvPr/>
        </p:nvSpPr>
        <p:spPr bwMode="auto">
          <a:xfrm>
            <a:off x="5326063" y="29908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47" name="Rectangle 41"/>
          <p:cNvSpPr>
            <a:spLocks noChangeArrowheads="1"/>
          </p:cNvSpPr>
          <p:nvPr/>
        </p:nvSpPr>
        <p:spPr bwMode="auto">
          <a:xfrm>
            <a:off x="5326063" y="32464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48" name="Rectangle 42"/>
          <p:cNvSpPr>
            <a:spLocks noChangeArrowheads="1"/>
          </p:cNvSpPr>
          <p:nvPr/>
        </p:nvSpPr>
        <p:spPr bwMode="auto">
          <a:xfrm>
            <a:off x="5632450" y="27336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49" name="Rectangle 43"/>
          <p:cNvSpPr>
            <a:spLocks noChangeArrowheads="1"/>
          </p:cNvSpPr>
          <p:nvPr/>
        </p:nvSpPr>
        <p:spPr bwMode="auto">
          <a:xfrm>
            <a:off x="5632450" y="29908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50" name="Rectangle 44"/>
          <p:cNvSpPr>
            <a:spLocks noChangeArrowheads="1"/>
          </p:cNvSpPr>
          <p:nvPr/>
        </p:nvSpPr>
        <p:spPr bwMode="auto">
          <a:xfrm>
            <a:off x="5632450" y="32464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51" name="Rectangle 45"/>
          <p:cNvSpPr>
            <a:spLocks noChangeArrowheads="1"/>
          </p:cNvSpPr>
          <p:nvPr/>
        </p:nvSpPr>
        <p:spPr bwMode="auto">
          <a:xfrm>
            <a:off x="6173788" y="2049463"/>
            <a:ext cx="523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f</a:t>
            </a:r>
            <a:endParaRPr lang="en-US"/>
          </a:p>
        </p:txBody>
      </p:sp>
      <p:sp>
        <p:nvSpPr>
          <p:cNvPr id="48152" name="Rectangle 46"/>
          <p:cNvSpPr>
            <a:spLocks noChangeArrowheads="1"/>
          </p:cNvSpPr>
          <p:nvPr/>
        </p:nvSpPr>
        <p:spPr bwMode="auto">
          <a:xfrm>
            <a:off x="5257800" y="2049463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8153" name="Rectangle 47"/>
          <p:cNvSpPr>
            <a:spLocks noChangeArrowheads="1"/>
          </p:cNvSpPr>
          <p:nvPr/>
        </p:nvSpPr>
        <p:spPr bwMode="auto">
          <a:xfrm>
            <a:off x="5394325" y="21463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54" name="Rectangle 48"/>
          <p:cNvSpPr>
            <a:spLocks noChangeArrowheads="1"/>
          </p:cNvSpPr>
          <p:nvPr/>
        </p:nvSpPr>
        <p:spPr bwMode="auto">
          <a:xfrm>
            <a:off x="5632450" y="24765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55" name="Rectangle 49"/>
          <p:cNvSpPr>
            <a:spLocks noChangeArrowheads="1"/>
          </p:cNvSpPr>
          <p:nvPr/>
        </p:nvSpPr>
        <p:spPr bwMode="auto">
          <a:xfrm>
            <a:off x="5562600" y="2049463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8156" name="Rectangle 50"/>
          <p:cNvSpPr>
            <a:spLocks noChangeArrowheads="1"/>
          </p:cNvSpPr>
          <p:nvPr/>
        </p:nvSpPr>
        <p:spPr bwMode="auto">
          <a:xfrm>
            <a:off x="5699125" y="21463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48157" name="Line 51"/>
          <p:cNvSpPr>
            <a:spLocks noChangeShapeType="1"/>
          </p:cNvSpPr>
          <p:nvPr/>
        </p:nvSpPr>
        <p:spPr bwMode="auto">
          <a:xfrm flipH="1">
            <a:off x="2817813" y="2222500"/>
            <a:ext cx="137001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8" name="Line 52"/>
          <p:cNvSpPr>
            <a:spLocks noChangeShapeType="1"/>
          </p:cNvSpPr>
          <p:nvPr/>
        </p:nvSpPr>
        <p:spPr bwMode="auto">
          <a:xfrm flipV="1">
            <a:off x="3738563" y="1924050"/>
            <a:ext cx="1587" cy="28003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9" name="Rectangle 53"/>
          <p:cNvSpPr>
            <a:spLocks noChangeArrowheads="1"/>
          </p:cNvSpPr>
          <p:nvPr/>
        </p:nvSpPr>
        <p:spPr bwMode="auto">
          <a:xfrm>
            <a:off x="6151563" y="32194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60" name="Rectangle 54"/>
          <p:cNvSpPr>
            <a:spLocks noChangeArrowheads="1"/>
          </p:cNvSpPr>
          <p:nvPr/>
        </p:nvSpPr>
        <p:spPr bwMode="auto">
          <a:xfrm>
            <a:off x="3186113" y="232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61" name="Rectangle 55"/>
          <p:cNvSpPr>
            <a:spLocks noChangeArrowheads="1"/>
          </p:cNvSpPr>
          <p:nvPr/>
        </p:nvSpPr>
        <p:spPr bwMode="auto">
          <a:xfrm>
            <a:off x="3471863" y="232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62" name="Rectangle 56"/>
          <p:cNvSpPr>
            <a:spLocks noChangeArrowheads="1"/>
          </p:cNvSpPr>
          <p:nvPr/>
        </p:nvSpPr>
        <p:spPr bwMode="auto">
          <a:xfrm>
            <a:off x="3186113" y="2608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63" name="Rectangle 57"/>
          <p:cNvSpPr>
            <a:spLocks noChangeArrowheads="1"/>
          </p:cNvSpPr>
          <p:nvPr/>
        </p:nvSpPr>
        <p:spPr bwMode="auto">
          <a:xfrm>
            <a:off x="3471863" y="2608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64" name="Rectangle 58"/>
          <p:cNvSpPr>
            <a:spLocks noChangeArrowheads="1"/>
          </p:cNvSpPr>
          <p:nvPr/>
        </p:nvSpPr>
        <p:spPr bwMode="auto">
          <a:xfrm>
            <a:off x="3186113" y="28892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65" name="Rectangle 59"/>
          <p:cNvSpPr>
            <a:spLocks noChangeArrowheads="1"/>
          </p:cNvSpPr>
          <p:nvPr/>
        </p:nvSpPr>
        <p:spPr bwMode="auto">
          <a:xfrm>
            <a:off x="3471863" y="28892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66" name="Rectangle 60"/>
          <p:cNvSpPr>
            <a:spLocks noChangeArrowheads="1"/>
          </p:cNvSpPr>
          <p:nvPr/>
        </p:nvSpPr>
        <p:spPr bwMode="auto">
          <a:xfrm>
            <a:off x="3186113" y="3170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67" name="Rectangle 61"/>
          <p:cNvSpPr>
            <a:spLocks noChangeArrowheads="1"/>
          </p:cNvSpPr>
          <p:nvPr/>
        </p:nvSpPr>
        <p:spPr bwMode="auto">
          <a:xfrm>
            <a:off x="3471863" y="3170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68" name="Rectangle 62"/>
          <p:cNvSpPr>
            <a:spLocks noChangeArrowheads="1"/>
          </p:cNvSpPr>
          <p:nvPr/>
        </p:nvSpPr>
        <p:spPr bwMode="auto">
          <a:xfrm>
            <a:off x="3956050" y="232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69" name="Rectangle 63"/>
          <p:cNvSpPr>
            <a:spLocks noChangeArrowheads="1"/>
          </p:cNvSpPr>
          <p:nvPr/>
        </p:nvSpPr>
        <p:spPr bwMode="auto">
          <a:xfrm>
            <a:off x="3956050" y="2608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70" name="Rectangle 64"/>
          <p:cNvSpPr>
            <a:spLocks noChangeArrowheads="1"/>
          </p:cNvSpPr>
          <p:nvPr/>
        </p:nvSpPr>
        <p:spPr bwMode="auto">
          <a:xfrm>
            <a:off x="3956050" y="28892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71" name="Rectangle 65"/>
          <p:cNvSpPr>
            <a:spLocks noChangeArrowheads="1"/>
          </p:cNvSpPr>
          <p:nvPr/>
        </p:nvSpPr>
        <p:spPr bwMode="auto">
          <a:xfrm>
            <a:off x="3956050" y="3170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72" name="Rectangle 66"/>
          <p:cNvSpPr>
            <a:spLocks noChangeArrowheads="1"/>
          </p:cNvSpPr>
          <p:nvPr/>
        </p:nvSpPr>
        <p:spPr bwMode="auto">
          <a:xfrm>
            <a:off x="3186113" y="3452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73" name="Rectangle 67"/>
          <p:cNvSpPr>
            <a:spLocks noChangeArrowheads="1"/>
          </p:cNvSpPr>
          <p:nvPr/>
        </p:nvSpPr>
        <p:spPr bwMode="auto">
          <a:xfrm>
            <a:off x="3471863" y="3452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74" name="Rectangle 68"/>
          <p:cNvSpPr>
            <a:spLocks noChangeArrowheads="1"/>
          </p:cNvSpPr>
          <p:nvPr/>
        </p:nvSpPr>
        <p:spPr bwMode="auto">
          <a:xfrm>
            <a:off x="3186113" y="3733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75" name="Rectangle 69"/>
          <p:cNvSpPr>
            <a:spLocks noChangeArrowheads="1"/>
          </p:cNvSpPr>
          <p:nvPr/>
        </p:nvSpPr>
        <p:spPr bwMode="auto">
          <a:xfrm>
            <a:off x="3471863" y="3733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76" name="Rectangle 70"/>
          <p:cNvSpPr>
            <a:spLocks noChangeArrowheads="1"/>
          </p:cNvSpPr>
          <p:nvPr/>
        </p:nvSpPr>
        <p:spPr bwMode="auto">
          <a:xfrm>
            <a:off x="3186113" y="4014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77" name="Rectangle 71"/>
          <p:cNvSpPr>
            <a:spLocks noChangeArrowheads="1"/>
          </p:cNvSpPr>
          <p:nvPr/>
        </p:nvSpPr>
        <p:spPr bwMode="auto">
          <a:xfrm>
            <a:off x="3471863" y="4014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78" name="Rectangle 72"/>
          <p:cNvSpPr>
            <a:spLocks noChangeArrowheads="1"/>
          </p:cNvSpPr>
          <p:nvPr/>
        </p:nvSpPr>
        <p:spPr bwMode="auto">
          <a:xfrm>
            <a:off x="3186113" y="4297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79" name="Rectangle 73"/>
          <p:cNvSpPr>
            <a:spLocks noChangeArrowheads="1"/>
          </p:cNvSpPr>
          <p:nvPr/>
        </p:nvSpPr>
        <p:spPr bwMode="auto">
          <a:xfrm>
            <a:off x="3471863" y="4297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80" name="Rectangle 74"/>
          <p:cNvSpPr>
            <a:spLocks noChangeArrowheads="1"/>
          </p:cNvSpPr>
          <p:nvPr/>
        </p:nvSpPr>
        <p:spPr bwMode="auto">
          <a:xfrm>
            <a:off x="3956050" y="3452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81" name="Rectangle 75"/>
          <p:cNvSpPr>
            <a:spLocks noChangeArrowheads="1"/>
          </p:cNvSpPr>
          <p:nvPr/>
        </p:nvSpPr>
        <p:spPr bwMode="auto">
          <a:xfrm>
            <a:off x="3956050" y="3733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82" name="Rectangle 76"/>
          <p:cNvSpPr>
            <a:spLocks noChangeArrowheads="1"/>
          </p:cNvSpPr>
          <p:nvPr/>
        </p:nvSpPr>
        <p:spPr bwMode="auto">
          <a:xfrm>
            <a:off x="3956050" y="4014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83" name="Rectangle 77"/>
          <p:cNvSpPr>
            <a:spLocks noChangeArrowheads="1"/>
          </p:cNvSpPr>
          <p:nvPr/>
        </p:nvSpPr>
        <p:spPr bwMode="auto">
          <a:xfrm>
            <a:off x="3956050" y="4297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84" name="Rectangle 78"/>
          <p:cNvSpPr>
            <a:spLocks noChangeArrowheads="1"/>
          </p:cNvSpPr>
          <p:nvPr/>
        </p:nvSpPr>
        <p:spPr bwMode="auto">
          <a:xfrm>
            <a:off x="2827338" y="1908175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8185" name="Rectangle 79"/>
          <p:cNvSpPr>
            <a:spLocks noChangeArrowheads="1"/>
          </p:cNvSpPr>
          <p:nvPr/>
        </p:nvSpPr>
        <p:spPr bwMode="auto">
          <a:xfrm>
            <a:off x="2962275" y="20050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86" name="Rectangle 80"/>
          <p:cNvSpPr>
            <a:spLocks noChangeArrowheads="1"/>
          </p:cNvSpPr>
          <p:nvPr/>
        </p:nvSpPr>
        <p:spPr bwMode="auto">
          <a:xfrm>
            <a:off x="3117850" y="1908175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8187" name="Rectangle 81"/>
          <p:cNvSpPr>
            <a:spLocks noChangeArrowheads="1"/>
          </p:cNvSpPr>
          <p:nvPr/>
        </p:nvSpPr>
        <p:spPr bwMode="auto">
          <a:xfrm>
            <a:off x="3254375" y="20050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</a:t>
            </a:r>
            <a:endParaRPr lang="en-US"/>
          </a:p>
        </p:txBody>
      </p:sp>
      <p:sp>
        <p:nvSpPr>
          <p:cNvPr id="48188" name="Rectangle 82"/>
          <p:cNvSpPr>
            <a:spLocks noChangeArrowheads="1"/>
          </p:cNvSpPr>
          <p:nvPr/>
        </p:nvSpPr>
        <p:spPr bwMode="auto">
          <a:xfrm>
            <a:off x="3403600" y="1908175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w</a:t>
            </a:r>
            <a:endParaRPr lang="en-US"/>
          </a:p>
        </p:txBody>
      </p:sp>
      <p:sp>
        <p:nvSpPr>
          <p:cNvPr id="48189" name="Rectangle 83"/>
          <p:cNvSpPr>
            <a:spLocks noChangeArrowheads="1"/>
          </p:cNvSpPr>
          <p:nvPr/>
        </p:nvSpPr>
        <p:spPr bwMode="auto">
          <a:xfrm>
            <a:off x="3538538" y="20050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3</a:t>
            </a:r>
            <a:endParaRPr lang="en-US"/>
          </a:p>
        </p:txBody>
      </p:sp>
      <p:sp>
        <p:nvSpPr>
          <p:cNvPr id="48190" name="Rectangle 84"/>
          <p:cNvSpPr>
            <a:spLocks noChangeArrowheads="1"/>
          </p:cNvSpPr>
          <p:nvPr/>
        </p:nvSpPr>
        <p:spPr bwMode="auto">
          <a:xfrm>
            <a:off x="3965575" y="1908175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f</a:t>
            </a:r>
            <a:endParaRPr lang="en-US"/>
          </a:p>
        </p:txBody>
      </p:sp>
      <p:sp>
        <p:nvSpPr>
          <p:cNvPr id="48191" name="Rectangle 85"/>
          <p:cNvSpPr>
            <a:spLocks noChangeArrowheads="1"/>
          </p:cNvSpPr>
          <p:nvPr/>
        </p:nvSpPr>
        <p:spPr bwMode="auto">
          <a:xfrm>
            <a:off x="2895600" y="232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92" name="Rectangle 86"/>
          <p:cNvSpPr>
            <a:spLocks noChangeArrowheads="1"/>
          </p:cNvSpPr>
          <p:nvPr/>
        </p:nvSpPr>
        <p:spPr bwMode="auto">
          <a:xfrm>
            <a:off x="2895600" y="2608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93" name="Rectangle 87"/>
          <p:cNvSpPr>
            <a:spLocks noChangeArrowheads="1"/>
          </p:cNvSpPr>
          <p:nvPr/>
        </p:nvSpPr>
        <p:spPr bwMode="auto">
          <a:xfrm>
            <a:off x="2895600" y="28892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94" name="Rectangle 88"/>
          <p:cNvSpPr>
            <a:spLocks noChangeArrowheads="1"/>
          </p:cNvSpPr>
          <p:nvPr/>
        </p:nvSpPr>
        <p:spPr bwMode="auto">
          <a:xfrm>
            <a:off x="2895600" y="31702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0</a:t>
            </a:r>
            <a:endParaRPr lang="en-US"/>
          </a:p>
        </p:txBody>
      </p:sp>
      <p:sp>
        <p:nvSpPr>
          <p:cNvPr id="48195" name="Rectangle 89"/>
          <p:cNvSpPr>
            <a:spLocks noChangeArrowheads="1"/>
          </p:cNvSpPr>
          <p:nvPr/>
        </p:nvSpPr>
        <p:spPr bwMode="auto">
          <a:xfrm>
            <a:off x="2895600" y="3452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96" name="Rectangle 90"/>
          <p:cNvSpPr>
            <a:spLocks noChangeArrowheads="1"/>
          </p:cNvSpPr>
          <p:nvPr/>
        </p:nvSpPr>
        <p:spPr bwMode="auto">
          <a:xfrm>
            <a:off x="2895600" y="37338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97" name="Rectangle 91"/>
          <p:cNvSpPr>
            <a:spLocks noChangeArrowheads="1"/>
          </p:cNvSpPr>
          <p:nvPr/>
        </p:nvSpPr>
        <p:spPr bwMode="auto">
          <a:xfrm>
            <a:off x="2895600" y="4014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48198" name="Freeform 92"/>
          <p:cNvSpPr>
            <a:spLocks/>
          </p:cNvSpPr>
          <p:nvPr/>
        </p:nvSpPr>
        <p:spPr bwMode="auto">
          <a:xfrm>
            <a:off x="4160838" y="3494088"/>
            <a:ext cx="133350" cy="387350"/>
          </a:xfrm>
          <a:custGeom>
            <a:avLst/>
            <a:gdLst>
              <a:gd name="T0" fmla="*/ 2147483647 w 125"/>
              <a:gd name="T1" fmla="*/ 0 h 363"/>
              <a:gd name="T2" fmla="*/ 2147483647 w 125"/>
              <a:gd name="T3" fmla="*/ 2147483647 h 363"/>
              <a:gd name="T4" fmla="*/ 2147483647 w 125"/>
              <a:gd name="T5" fmla="*/ 2147483647 h 363"/>
              <a:gd name="T6" fmla="*/ 0 60000 65536"/>
              <a:gd name="T7" fmla="*/ 0 60000 65536"/>
              <a:gd name="T8" fmla="*/ 0 60000 65536"/>
              <a:gd name="T9" fmla="*/ 0 w 125"/>
              <a:gd name="T10" fmla="*/ 0 h 363"/>
              <a:gd name="T11" fmla="*/ 125 w 12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363">
                <a:moveTo>
                  <a:pt x="25" y="0"/>
                </a:moveTo>
                <a:cubicBezTo>
                  <a:pt x="125" y="0"/>
                  <a:pt x="0" y="182"/>
                  <a:pt x="100" y="182"/>
                </a:cubicBezTo>
                <a:cubicBezTo>
                  <a:pt x="0" y="181"/>
                  <a:pt x="125" y="363"/>
                  <a:pt x="25" y="363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99" name="Freeform 93"/>
          <p:cNvSpPr>
            <a:spLocks/>
          </p:cNvSpPr>
          <p:nvPr/>
        </p:nvSpPr>
        <p:spPr bwMode="auto">
          <a:xfrm>
            <a:off x="5045075" y="3055938"/>
            <a:ext cx="128588" cy="65087"/>
          </a:xfrm>
          <a:custGeom>
            <a:avLst/>
            <a:gdLst>
              <a:gd name="T0" fmla="*/ 0 w 81"/>
              <a:gd name="T1" fmla="*/ 2147483647 h 41"/>
              <a:gd name="T2" fmla="*/ 2147483647 w 81"/>
              <a:gd name="T3" fmla="*/ 2147483647 h 41"/>
              <a:gd name="T4" fmla="*/ 0 w 81"/>
              <a:gd name="T5" fmla="*/ 0 h 41"/>
              <a:gd name="T6" fmla="*/ 0 w 81"/>
              <a:gd name="T7" fmla="*/ 2147483647 h 41"/>
              <a:gd name="T8" fmla="*/ 0 w 81"/>
              <a:gd name="T9" fmla="*/ 2147483647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41"/>
              <a:gd name="T17" fmla="*/ 81 w 81"/>
              <a:gd name="T18" fmla="*/ 41 h 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41">
                <a:moveTo>
                  <a:pt x="0" y="41"/>
                </a:moveTo>
                <a:lnTo>
                  <a:pt x="81" y="14"/>
                </a:lnTo>
                <a:lnTo>
                  <a:pt x="0" y="0"/>
                </a:lnTo>
                <a:lnTo>
                  <a:pt x="0" y="14"/>
                </a:lnTo>
                <a:lnTo>
                  <a:pt x="0" y="41"/>
                </a:lnTo>
                <a:close/>
              </a:path>
            </a:pathLst>
          </a:custGeom>
          <a:solidFill>
            <a:srgbClr val="66FFFF"/>
          </a:solidFill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200" name="Freeform 94"/>
          <p:cNvSpPr>
            <a:spLocks/>
          </p:cNvSpPr>
          <p:nvPr/>
        </p:nvSpPr>
        <p:spPr bwMode="auto">
          <a:xfrm>
            <a:off x="4273550" y="3078163"/>
            <a:ext cx="749300" cy="619125"/>
          </a:xfrm>
          <a:custGeom>
            <a:avLst/>
            <a:gdLst>
              <a:gd name="T0" fmla="*/ 2147483647 w 472"/>
              <a:gd name="T1" fmla="*/ 0 h 390"/>
              <a:gd name="T2" fmla="*/ 2147483647 w 472"/>
              <a:gd name="T3" fmla="*/ 0 h 390"/>
              <a:gd name="T4" fmla="*/ 2147483647 w 472"/>
              <a:gd name="T5" fmla="*/ 2147483647 h 390"/>
              <a:gd name="T6" fmla="*/ 0 w 472"/>
              <a:gd name="T7" fmla="*/ 2147483647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390"/>
              <a:gd name="T14" fmla="*/ 472 w 47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390">
                <a:moveTo>
                  <a:pt x="472" y="0"/>
                </a:moveTo>
                <a:lnTo>
                  <a:pt x="243" y="0"/>
                </a:lnTo>
                <a:lnTo>
                  <a:pt x="243" y="390"/>
                </a:lnTo>
                <a:lnTo>
                  <a:pt x="0" y="390"/>
                </a:ln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201" name="Freeform 95"/>
          <p:cNvSpPr>
            <a:spLocks/>
          </p:cNvSpPr>
          <p:nvPr/>
        </p:nvSpPr>
        <p:spPr bwMode="auto">
          <a:xfrm>
            <a:off x="4160838" y="4048125"/>
            <a:ext cx="133350" cy="387350"/>
          </a:xfrm>
          <a:custGeom>
            <a:avLst/>
            <a:gdLst>
              <a:gd name="T0" fmla="*/ 2147483647 w 125"/>
              <a:gd name="T1" fmla="*/ 0 h 363"/>
              <a:gd name="T2" fmla="*/ 2147483647 w 125"/>
              <a:gd name="T3" fmla="*/ 2147483647 h 363"/>
              <a:gd name="T4" fmla="*/ 2147483647 w 125"/>
              <a:gd name="T5" fmla="*/ 2147483647 h 363"/>
              <a:gd name="T6" fmla="*/ 0 60000 65536"/>
              <a:gd name="T7" fmla="*/ 0 60000 65536"/>
              <a:gd name="T8" fmla="*/ 0 60000 65536"/>
              <a:gd name="T9" fmla="*/ 0 w 125"/>
              <a:gd name="T10" fmla="*/ 0 h 363"/>
              <a:gd name="T11" fmla="*/ 125 w 125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363">
                <a:moveTo>
                  <a:pt x="25" y="0"/>
                </a:moveTo>
                <a:cubicBezTo>
                  <a:pt x="125" y="0"/>
                  <a:pt x="0" y="181"/>
                  <a:pt x="100" y="181"/>
                </a:cubicBezTo>
                <a:cubicBezTo>
                  <a:pt x="0" y="181"/>
                  <a:pt x="125" y="363"/>
                  <a:pt x="25" y="363"/>
                </a:cubicBez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202" name="Freeform 96"/>
          <p:cNvSpPr>
            <a:spLocks/>
          </p:cNvSpPr>
          <p:nvPr/>
        </p:nvSpPr>
        <p:spPr bwMode="auto">
          <a:xfrm>
            <a:off x="5045075" y="3313113"/>
            <a:ext cx="128588" cy="63500"/>
          </a:xfrm>
          <a:custGeom>
            <a:avLst/>
            <a:gdLst>
              <a:gd name="T0" fmla="*/ 0 w 81"/>
              <a:gd name="T1" fmla="*/ 2147483647 h 40"/>
              <a:gd name="T2" fmla="*/ 2147483647 w 81"/>
              <a:gd name="T3" fmla="*/ 2147483647 h 40"/>
              <a:gd name="T4" fmla="*/ 0 w 81"/>
              <a:gd name="T5" fmla="*/ 0 h 40"/>
              <a:gd name="T6" fmla="*/ 0 w 81"/>
              <a:gd name="T7" fmla="*/ 2147483647 h 40"/>
              <a:gd name="T8" fmla="*/ 0 w 81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40"/>
              <a:gd name="T17" fmla="*/ 81 w 81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40">
                <a:moveTo>
                  <a:pt x="0" y="40"/>
                </a:moveTo>
                <a:lnTo>
                  <a:pt x="81" y="27"/>
                </a:lnTo>
                <a:lnTo>
                  <a:pt x="0" y="0"/>
                </a:lnTo>
                <a:lnTo>
                  <a:pt x="0" y="27"/>
                </a:lnTo>
                <a:lnTo>
                  <a:pt x="0" y="40"/>
                </a:lnTo>
                <a:close/>
              </a:path>
            </a:pathLst>
          </a:custGeom>
          <a:solidFill>
            <a:srgbClr val="66FFFF"/>
          </a:solidFill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203" name="Freeform 97"/>
          <p:cNvSpPr>
            <a:spLocks/>
          </p:cNvSpPr>
          <p:nvPr/>
        </p:nvSpPr>
        <p:spPr bwMode="auto">
          <a:xfrm>
            <a:off x="4273550" y="3355975"/>
            <a:ext cx="749300" cy="876300"/>
          </a:xfrm>
          <a:custGeom>
            <a:avLst/>
            <a:gdLst>
              <a:gd name="T0" fmla="*/ 2147483647 w 472"/>
              <a:gd name="T1" fmla="*/ 0 h 552"/>
              <a:gd name="T2" fmla="*/ 2147483647 w 472"/>
              <a:gd name="T3" fmla="*/ 0 h 552"/>
              <a:gd name="T4" fmla="*/ 2147483647 w 472"/>
              <a:gd name="T5" fmla="*/ 2147483647 h 552"/>
              <a:gd name="T6" fmla="*/ 0 w 472"/>
              <a:gd name="T7" fmla="*/ 2147483647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552"/>
              <a:gd name="T14" fmla="*/ 472 w 47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552">
                <a:moveTo>
                  <a:pt x="472" y="0"/>
                </a:moveTo>
                <a:lnTo>
                  <a:pt x="351" y="0"/>
                </a:lnTo>
                <a:lnTo>
                  <a:pt x="351" y="552"/>
                </a:lnTo>
                <a:lnTo>
                  <a:pt x="0" y="552"/>
                </a:lnTo>
              </a:path>
            </a:pathLst>
          </a:custGeom>
          <a:noFill/>
          <a:ln w="2063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204" name="Rectangle 98"/>
          <p:cNvSpPr>
            <a:spLocks noChangeArrowheads="1"/>
          </p:cNvSpPr>
          <p:nvPr/>
        </p:nvSpPr>
        <p:spPr bwMode="auto">
          <a:xfrm>
            <a:off x="2895600" y="4297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-Roman" charset="0"/>
              </a:rPr>
              <a:t>1</a:t>
            </a:r>
            <a:endParaRPr lang="en-US"/>
          </a:p>
        </p:txBody>
      </p:sp>
      <p:sp>
        <p:nvSpPr>
          <p:cNvPr id="140" name="Title 1"/>
          <p:cNvSpPr txBox="1">
            <a:spLocks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Implementation of another logic function </a:t>
            </a:r>
            <a:endParaRPr lang="en-US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6336</TotalTime>
  <Words>1596</Words>
  <Application>Microsoft Office PowerPoint</Application>
  <PresentationFormat>On-screen Show (4:3)</PresentationFormat>
  <Paragraphs>1093</Paragraphs>
  <Slides>55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Implementation of Logic function Using Multiplexers</vt:lpstr>
      <vt:lpstr>Outline</vt:lpstr>
      <vt:lpstr>Slide 3</vt:lpstr>
      <vt:lpstr>Slide 4</vt:lpstr>
      <vt:lpstr>Slide 5</vt:lpstr>
      <vt:lpstr>Implementation of a logic function  with a 4x1 multiplexer </vt:lpstr>
      <vt:lpstr>Implementation of the same logic function  with a 2x1 multiplexer </vt:lpstr>
      <vt:lpstr>Implementation of another logic function </vt:lpstr>
      <vt:lpstr>Slide 9</vt:lpstr>
      <vt:lpstr>Implementation of another logic function </vt:lpstr>
      <vt:lpstr>Implementation of another logic function </vt:lpstr>
      <vt:lpstr>Slide 12</vt:lpstr>
      <vt:lpstr>Implementation of another logic function </vt:lpstr>
      <vt:lpstr>Another Example (3-input XOR)</vt:lpstr>
      <vt:lpstr>Implementation of 3-input XOR with 2-to-1 Multiplexers</vt:lpstr>
      <vt:lpstr>Implementation of 3-input XOR with 2-to-1 Multiplexers</vt:lpstr>
      <vt:lpstr>Implementation of 3-input XOR with 2-to-1 Multiplexers</vt:lpstr>
      <vt:lpstr>Slide 18</vt:lpstr>
      <vt:lpstr>Slide 19</vt:lpstr>
      <vt:lpstr>Slide 20</vt:lpstr>
      <vt:lpstr>Multiplexor Synthesis  Using Shannon’s Expansion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Shannon’s Expansion Theorem</vt:lpstr>
      <vt:lpstr>Shannon’s Expansion Theorem</vt:lpstr>
      <vt:lpstr>Slide 32</vt:lpstr>
      <vt:lpstr>Slide 33</vt:lpstr>
      <vt:lpstr>Slide 34</vt:lpstr>
      <vt:lpstr>Slide 35</vt:lpstr>
      <vt:lpstr>Another Example</vt:lpstr>
      <vt:lpstr>Slide 37</vt:lpstr>
      <vt:lpstr>Slide 38</vt:lpstr>
      <vt:lpstr>Slide 39</vt:lpstr>
      <vt:lpstr>Slide 40</vt:lpstr>
      <vt:lpstr>Slide 41</vt:lpstr>
      <vt:lpstr>Slide 42</vt:lpstr>
      <vt:lpstr>Yet Another Example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Shannon’s Expansion Theorem</dc:title>
  <dc:creator>Fahad</dc:creator>
  <cp:lastModifiedBy>Comuter Clinic</cp:lastModifiedBy>
  <cp:revision>675</cp:revision>
  <dcterms:created xsi:type="dcterms:W3CDTF">2006-08-16T00:00:00Z</dcterms:created>
  <dcterms:modified xsi:type="dcterms:W3CDTF">2018-03-04T03:13:27Z</dcterms:modified>
</cp:coreProperties>
</file>