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60" r:id="rId4"/>
    <p:sldId id="259" r:id="rId5"/>
    <p:sldId id="262" r:id="rId6"/>
    <p:sldId id="263" r:id="rId7"/>
    <p:sldId id="264" r:id="rId8"/>
    <p:sldId id="265" r:id="rId9"/>
    <p:sldId id="266"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B242BC-A79F-4F32-AAEC-30C4E39DC7E7}"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698B9-E6FD-4B69-99E5-69822643EF82}" type="slidenum">
              <a:rPr lang="en-US" smtClean="0"/>
              <a:t>‹#›</a:t>
            </a:fld>
            <a:endParaRPr lang="en-US"/>
          </a:p>
        </p:txBody>
      </p:sp>
    </p:spTree>
    <p:extLst>
      <p:ext uri="{BB962C8B-B14F-4D97-AF65-F5344CB8AC3E}">
        <p14:creationId xmlns:p14="http://schemas.microsoft.com/office/powerpoint/2010/main" val="123955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242BC-A79F-4F32-AAEC-30C4E39DC7E7}"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7698B9-E6FD-4B69-99E5-69822643EF82}" type="slidenum">
              <a:rPr lang="en-US" smtClean="0"/>
              <a:t>‹#›</a:t>
            </a:fld>
            <a:endParaRPr lang="en-US"/>
          </a:p>
        </p:txBody>
      </p:sp>
    </p:spTree>
    <p:extLst>
      <p:ext uri="{BB962C8B-B14F-4D97-AF65-F5344CB8AC3E}">
        <p14:creationId xmlns:p14="http://schemas.microsoft.com/office/powerpoint/2010/main" val="2360524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242BC-A79F-4F32-AAEC-30C4E39DC7E7}"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7698B9-E6FD-4B69-99E5-69822643EF82}" type="slidenum">
              <a:rPr lang="en-US" smtClean="0"/>
              <a:t>‹#›</a:t>
            </a:fld>
            <a:endParaRPr lang="en-US"/>
          </a:p>
        </p:txBody>
      </p:sp>
    </p:spTree>
    <p:extLst>
      <p:ext uri="{BB962C8B-B14F-4D97-AF65-F5344CB8AC3E}">
        <p14:creationId xmlns:p14="http://schemas.microsoft.com/office/powerpoint/2010/main" val="4173883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242BC-A79F-4F32-AAEC-30C4E39DC7E7}"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7698B9-E6FD-4B69-99E5-69822643EF82}"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86903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242BC-A79F-4F32-AAEC-30C4E39DC7E7}"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7698B9-E6FD-4B69-99E5-69822643EF82}" type="slidenum">
              <a:rPr lang="en-US" smtClean="0"/>
              <a:t>‹#›</a:t>
            </a:fld>
            <a:endParaRPr lang="en-US"/>
          </a:p>
        </p:txBody>
      </p:sp>
    </p:spTree>
    <p:extLst>
      <p:ext uri="{BB962C8B-B14F-4D97-AF65-F5344CB8AC3E}">
        <p14:creationId xmlns:p14="http://schemas.microsoft.com/office/powerpoint/2010/main" val="21491998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9B242BC-A79F-4F32-AAEC-30C4E39DC7E7}" type="datetimeFigureOut">
              <a:rPr lang="en-US" smtClean="0"/>
              <a:t>8/31/2022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7698B9-E6FD-4B69-99E5-69822643EF82}" type="slidenum">
              <a:rPr lang="en-US" smtClean="0"/>
              <a:t>‹#›</a:t>
            </a:fld>
            <a:endParaRPr lang="en-US"/>
          </a:p>
        </p:txBody>
      </p:sp>
    </p:spTree>
    <p:extLst>
      <p:ext uri="{BB962C8B-B14F-4D97-AF65-F5344CB8AC3E}">
        <p14:creationId xmlns:p14="http://schemas.microsoft.com/office/powerpoint/2010/main" val="101023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9B242BC-A79F-4F32-AAEC-30C4E39DC7E7}" type="datetimeFigureOut">
              <a:rPr lang="en-US" smtClean="0"/>
              <a:t>8/31/2022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7698B9-E6FD-4B69-99E5-69822643EF82}" type="slidenum">
              <a:rPr lang="en-US" smtClean="0"/>
              <a:t>‹#›</a:t>
            </a:fld>
            <a:endParaRPr lang="en-US"/>
          </a:p>
        </p:txBody>
      </p:sp>
    </p:spTree>
    <p:extLst>
      <p:ext uri="{BB962C8B-B14F-4D97-AF65-F5344CB8AC3E}">
        <p14:creationId xmlns:p14="http://schemas.microsoft.com/office/powerpoint/2010/main" val="1750660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242BC-A79F-4F32-AAEC-30C4E39DC7E7}"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698B9-E6FD-4B69-99E5-69822643EF82}" type="slidenum">
              <a:rPr lang="en-US" smtClean="0"/>
              <a:t>‹#›</a:t>
            </a:fld>
            <a:endParaRPr lang="en-US"/>
          </a:p>
        </p:txBody>
      </p:sp>
    </p:spTree>
    <p:extLst>
      <p:ext uri="{BB962C8B-B14F-4D97-AF65-F5344CB8AC3E}">
        <p14:creationId xmlns:p14="http://schemas.microsoft.com/office/powerpoint/2010/main" val="3344462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242BC-A79F-4F32-AAEC-30C4E39DC7E7}"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698B9-E6FD-4B69-99E5-69822643EF82}" type="slidenum">
              <a:rPr lang="en-US" smtClean="0"/>
              <a:t>‹#›</a:t>
            </a:fld>
            <a:endParaRPr lang="en-US"/>
          </a:p>
        </p:txBody>
      </p:sp>
    </p:spTree>
    <p:extLst>
      <p:ext uri="{BB962C8B-B14F-4D97-AF65-F5344CB8AC3E}">
        <p14:creationId xmlns:p14="http://schemas.microsoft.com/office/powerpoint/2010/main" val="613035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242BC-A79F-4F32-AAEC-30C4E39DC7E7}"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698B9-E6FD-4B69-99E5-69822643EF82}" type="slidenum">
              <a:rPr lang="en-US" smtClean="0"/>
              <a:t>‹#›</a:t>
            </a:fld>
            <a:endParaRPr lang="en-US"/>
          </a:p>
        </p:txBody>
      </p:sp>
    </p:spTree>
    <p:extLst>
      <p:ext uri="{BB962C8B-B14F-4D97-AF65-F5344CB8AC3E}">
        <p14:creationId xmlns:p14="http://schemas.microsoft.com/office/powerpoint/2010/main" val="1207903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242BC-A79F-4F32-AAEC-30C4E39DC7E7}"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7698B9-E6FD-4B69-99E5-69822643EF82}" type="slidenum">
              <a:rPr lang="en-US" smtClean="0"/>
              <a:t>‹#›</a:t>
            </a:fld>
            <a:endParaRPr lang="en-US"/>
          </a:p>
        </p:txBody>
      </p:sp>
    </p:spTree>
    <p:extLst>
      <p:ext uri="{BB962C8B-B14F-4D97-AF65-F5344CB8AC3E}">
        <p14:creationId xmlns:p14="http://schemas.microsoft.com/office/powerpoint/2010/main" val="197601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B242BC-A79F-4F32-AAEC-30C4E39DC7E7}"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7698B9-E6FD-4B69-99E5-69822643EF82}" type="slidenum">
              <a:rPr lang="en-US" smtClean="0"/>
              <a:t>‹#›</a:t>
            </a:fld>
            <a:endParaRPr lang="en-US"/>
          </a:p>
        </p:txBody>
      </p:sp>
    </p:spTree>
    <p:extLst>
      <p:ext uri="{BB962C8B-B14F-4D97-AF65-F5344CB8AC3E}">
        <p14:creationId xmlns:p14="http://schemas.microsoft.com/office/powerpoint/2010/main" val="2231854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B242BC-A79F-4F32-AAEC-30C4E39DC7E7}" type="datetimeFigureOut">
              <a:rPr lang="en-US" smtClean="0"/>
              <a:t>8/31/2022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7698B9-E6FD-4B69-99E5-69822643EF82}" type="slidenum">
              <a:rPr lang="en-US" smtClean="0"/>
              <a:t>‹#›</a:t>
            </a:fld>
            <a:endParaRPr lang="en-US"/>
          </a:p>
        </p:txBody>
      </p:sp>
    </p:spTree>
    <p:extLst>
      <p:ext uri="{BB962C8B-B14F-4D97-AF65-F5344CB8AC3E}">
        <p14:creationId xmlns:p14="http://schemas.microsoft.com/office/powerpoint/2010/main" val="2375767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B242BC-A79F-4F32-AAEC-30C4E39DC7E7}" type="datetimeFigureOut">
              <a:rPr lang="en-US" smtClean="0"/>
              <a:t>8/31/2022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7698B9-E6FD-4B69-99E5-69822643EF82}" type="slidenum">
              <a:rPr lang="en-US" smtClean="0"/>
              <a:t>‹#›</a:t>
            </a:fld>
            <a:endParaRPr lang="en-US"/>
          </a:p>
        </p:txBody>
      </p:sp>
    </p:spTree>
    <p:extLst>
      <p:ext uri="{BB962C8B-B14F-4D97-AF65-F5344CB8AC3E}">
        <p14:creationId xmlns:p14="http://schemas.microsoft.com/office/powerpoint/2010/main" val="3036622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242BC-A79F-4F32-AAEC-30C4E39DC7E7}" type="datetimeFigureOut">
              <a:rPr lang="en-US" smtClean="0"/>
              <a:t>8/31/2022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7698B9-E6FD-4B69-99E5-69822643EF82}" type="slidenum">
              <a:rPr lang="en-US" smtClean="0"/>
              <a:t>‹#›</a:t>
            </a:fld>
            <a:endParaRPr lang="en-US"/>
          </a:p>
        </p:txBody>
      </p:sp>
    </p:spTree>
    <p:extLst>
      <p:ext uri="{BB962C8B-B14F-4D97-AF65-F5344CB8AC3E}">
        <p14:creationId xmlns:p14="http://schemas.microsoft.com/office/powerpoint/2010/main" val="3688133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242BC-A79F-4F32-AAEC-30C4E39DC7E7}"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7698B9-E6FD-4B69-99E5-69822643EF82}" type="slidenum">
              <a:rPr lang="en-US" smtClean="0"/>
              <a:t>‹#›</a:t>
            </a:fld>
            <a:endParaRPr lang="en-US"/>
          </a:p>
        </p:txBody>
      </p:sp>
    </p:spTree>
    <p:extLst>
      <p:ext uri="{BB962C8B-B14F-4D97-AF65-F5344CB8AC3E}">
        <p14:creationId xmlns:p14="http://schemas.microsoft.com/office/powerpoint/2010/main" val="1432761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242BC-A79F-4F32-AAEC-30C4E39DC7E7}"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7698B9-E6FD-4B69-99E5-69822643EF82}" type="slidenum">
              <a:rPr lang="en-US" smtClean="0"/>
              <a:t>‹#›</a:t>
            </a:fld>
            <a:endParaRPr lang="en-US"/>
          </a:p>
        </p:txBody>
      </p:sp>
    </p:spTree>
    <p:extLst>
      <p:ext uri="{BB962C8B-B14F-4D97-AF65-F5344CB8AC3E}">
        <p14:creationId xmlns:p14="http://schemas.microsoft.com/office/powerpoint/2010/main" val="389926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9B242BC-A79F-4F32-AAEC-30C4E39DC7E7}" type="datetimeFigureOut">
              <a:rPr lang="en-US" smtClean="0"/>
              <a:t>8/31/2022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87698B9-E6FD-4B69-99E5-69822643EF82}" type="slidenum">
              <a:rPr lang="en-US" smtClean="0"/>
              <a:t>‹#›</a:t>
            </a:fld>
            <a:endParaRPr lang="en-US"/>
          </a:p>
        </p:txBody>
      </p:sp>
    </p:spTree>
    <p:extLst>
      <p:ext uri="{BB962C8B-B14F-4D97-AF65-F5344CB8AC3E}">
        <p14:creationId xmlns:p14="http://schemas.microsoft.com/office/powerpoint/2010/main" val="236962756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6AD24-8BD7-4E0F-A5BD-BCFF143D8456}"/>
              </a:ext>
            </a:extLst>
          </p:cNvPr>
          <p:cNvSpPr>
            <a:spLocks noGrp="1"/>
          </p:cNvSpPr>
          <p:nvPr>
            <p:ph type="ctrTitle"/>
          </p:nvPr>
        </p:nvSpPr>
        <p:spPr>
          <a:xfrm>
            <a:off x="3371635" y="1055556"/>
            <a:ext cx="5448730" cy="2387918"/>
          </a:xfrm>
        </p:spPr>
        <p:txBody>
          <a:bodyPr anchor="b">
            <a:normAutofit/>
          </a:bodyPr>
          <a:lstStyle/>
          <a:p>
            <a:r>
              <a:rPr lang="en-US" sz="5200" b="1" dirty="0">
                <a:solidFill>
                  <a:schemeClr val="tx2"/>
                </a:solidFill>
                <a:latin typeface="Arial Rounded MT Bold" panose="020F0704030504030204" pitchFamily="34" charset="0"/>
              </a:rPr>
              <a:t>Online Voting System App</a:t>
            </a:r>
          </a:p>
        </p:txBody>
      </p:sp>
      <p:sp>
        <p:nvSpPr>
          <p:cNvPr id="3" name="Subtitle 2">
            <a:extLst>
              <a:ext uri="{FF2B5EF4-FFF2-40B4-BE49-F238E27FC236}">
                <a16:creationId xmlns:a16="http://schemas.microsoft.com/office/drawing/2014/main" id="{9ABD37C9-D295-4078-933A-7E4C7E1341B1}"/>
              </a:ext>
            </a:extLst>
          </p:cNvPr>
          <p:cNvSpPr>
            <a:spLocks noGrp="1"/>
          </p:cNvSpPr>
          <p:nvPr>
            <p:ph type="subTitle" idx="1"/>
          </p:nvPr>
        </p:nvSpPr>
        <p:spPr>
          <a:xfrm>
            <a:off x="4384035" y="4608485"/>
            <a:ext cx="5449982" cy="682079"/>
          </a:xfrm>
        </p:spPr>
        <p:txBody>
          <a:bodyPr>
            <a:normAutofit/>
          </a:bodyPr>
          <a:lstStyle/>
          <a:p>
            <a:r>
              <a:rPr lang="en-US" dirty="0">
                <a:solidFill>
                  <a:schemeClr val="tx2"/>
                </a:solidFill>
              </a:rPr>
              <a:t>By - Mahadeo Khamgal</a:t>
            </a:r>
          </a:p>
        </p:txBody>
      </p:sp>
    </p:spTree>
    <p:extLst>
      <p:ext uri="{BB962C8B-B14F-4D97-AF65-F5344CB8AC3E}">
        <p14:creationId xmlns:p14="http://schemas.microsoft.com/office/powerpoint/2010/main" val="1007337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6AD24-8BD7-4E0F-A5BD-BCFF143D8456}"/>
              </a:ext>
            </a:extLst>
          </p:cNvPr>
          <p:cNvSpPr>
            <a:spLocks noGrp="1"/>
          </p:cNvSpPr>
          <p:nvPr>
            <p:ph type="ctrTitle"/>
          </p:nvPr>
        </p:nvSpPr>
        <p:spPr>
          <a:xfrm>
            <a:off x="3084252" y="2429691"/>
            <a:ext cx="5448730" cy="836612"/>
          </a:xfrm>
        </p:spPr>
        <p:txBody>
          <a:bodyPr anchor="b">
            <a:normAutofit/>
          </a:bodyPr>
          <a:lstStyle/>
          <a:p>
            <a:r>
              <a:rPr lang="en-US" sz="3200" b="1" dirty="0">
                <a:solidFill>
                  <a:schemeClr val="tx2"/>
                </a:solidFill>
                <a:latin typeface="Arial Rounded MT Bold" panose="020F0704030504030204" pitchFamily="34" charset="0"/>
              </a:rPr>
              <a:t>Thank you</a:t>
            </a:r>
          </a:p>
        </p:txBody>
      </p:sp>
    </p:spTree>
    <p:extLst>
      <p:ext uri="{BB962C8B-B14F-4D97-AF65-F5344CB8AC3E}">
        <p14:creationId xmlns:p14="http://schemas.microsoft.com/office/powerpoint/2010/main" val="67966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6AD24-8BD7-4E0F-A5BD-BCFF143D8456}"/>
              </a:ext>
            </a:extLst>
          </p:cNvPr>
          <p:cNvSpPr>
            <a:spLocks noGrp="1"/>
          </p:cNvSpPr>
          <p:nvPr>
            <p:ph type="ctrTitle"/>
          </p:nvPr>
        </p:nvSpPr>
        <p:spPr>
          <a:xfrm>
            <a:off x="3371635" y="979714"/>
            <a:ext cx="5448730" cy="836612"/>
          </a:xfrm>
        </p:spPr>
        <p:txBody>
          <a:bodyPr anchor="b">
            <a:normAutofit/>
          </a:bodyPr>
          <a:lstStyle/>
          <a:p>
            <a:r>
              <a:rPr lang="en-US" sz="3200" b="1" dirty="0">
                <a:solidFill>
                  <a:schemeClr val="tx2"/>
                </a:solidFill>
                <a:latin typeface="Arial Rounded MT Bold" panose="020F0704030504030204" pitchFamily="34" charset="0"/>
              </a:rPr>
              <a:t>Problem Statement</a:t>
            </a:r>
          </a:p>
        </p:txBody>
      </p:sp>
      <p:sp>
        <p:nvSpPr>
          <p:cNvPr id="3" name="Subtitle 2">
            <a:extLst>
              <a:ext uri="{FF2B5EF4-FFF2-40B4-BE49-F238E27FC236}">
                <a16:creationId xmlns:a16="http://schemas.microsoft.com/office/drawing/2014/main" id="{9ABD37C9-D295-4078-933A-7E4C7E1341B1}"/>
              </a:ext>
            </a:extLst>
          </p:cNvPr>
          <p:cNvSpPr>
            <a:spLocks noGrp="1"/>
          </p:cNvSpPr>
          <p:nvPr>
            <p:ph type="subTitle" idx="1"/>
          </p:nvPr>
        </p:nvSpPr>
        <p:spPr>
          <a:xfrm>
            <a:off x="2177143" y="2560320"/>
            <a:ext cx="7837713" cy="3618412"/>
          </a:xfrm>
        </p:spPr>
        <p:txBody>
          <a:bodyPr>
            <a:normAutofit fontScale="92500" lnSpcReduction="10000"/>
          </a:bodyPr>
          <a:lstStyle/>
          <a:p>
            <a:pPr algn="l"/>
            <a:r>
              <a:rPr lang="en-US" sz="2000" dirty="0">
                <a:solidFill>
                  <a:schemeClr val="tx2"/>
                </a:solidFill>
              </a:rPr>
              <a:t>Requirements.</a:t>
            </a:r>
          </a:p>
          <a:p>
            <a:pPr marL="457200" indent="-457200" algn="l">
              <a:buFont typeface="+mj-lt"/>
              <a:buAutoNum type="arabicPeriod"/>
            </a:pPr>
            <a:r>
              <a:rPr lang="en-US" sz="2000" dirty="0">
                <a:solidFill>
                  <a:schemeClr val="tx2"/>
                </a:solidFill>
              </a:rPr>
              <a:t>As a user I should be able to login and logout of the website.</a:t>
            </a:r>
          </a:p>
          <a:p>
            <a:pPr marL="457200" indent="-457200" algn="l">
              <a:buFont typeface="+mj-lt"/>
              <a:buAutoNum type="arabicPeriod"/>
            </a:pPr>
            <a:r>
              <a:rPr lang="en-US" sz="2000" dirty="0">
                <a:solidFill>
                  <a:schemeClr val="tx2"/>
                </a:solidFill>
              </a:rPr>
              <a:t>If I don’t have an account already, I should be able to create an account.</a:t>
            </a:r>
          </a:p>
          <a:p>
            <a:pPr marL="457200" indent="-457200" algn="l">
              <a:buFont typeface="+mj-lt"/>
              <a:buAutoNum type="arabicPeriod"/>
            </a:pPr>
            <a:r>
              <a:rPr lang="en-US" sz="2000" dirty="0">
                <a:solidFill>
                  <a:schemeClr val="tx2"/>
                </a:solidFill>
              </a:rPr>
              <a:t>System should provide me new voter Id on successful registration.</a:t>
            </a:r>
          </a:p>
          <a:p>
            <a:pPr marL="457200" indent="-457200" algn="l">
              <a:buFont typeface="+mj-lt"/>
              <a:buAutoNum type="arabicPeriod"/>
            </a:pPr>
            <a:r>
              <a:rPr lang="en-US" sz="2000" dirty="0">
                <a:solidFill>
                  <a:schemeClr val="tx2"/>
                </a:solidFill>
              </a:rPr>
              <a:t>As a user and a voter, I should be able to poll my vote into the system.</a:t>
            </a:r>
          </a:p>
          <a:p>
            <a:pPr marL="457200" indent="-457200" algn="l">
              <a:buFont typeface="+mj-lt"/>
              <a:buAutoNum type="arabicPeriod"/>
            </a:pPr>
            <a:r>
              <a:rPr lang="en-US" sz="2000" dirty="0">
                <a:solidFill>
                  <a:schemeClr val="tx2"/>
                </a:solidFill>
              </a:rPr>
              <a:t>As a voter I should be able to check to voting results.</a:t>
            </a:r>
          </a:p>
        </p:txBody>
      </p:sp>
    </p:spTree>
    <p:extLst>
      <p:ext uri="{BB962C8B-B14F-4D97-AF65-F5344CB8AC3E}">
        <p14:creationId xmlns:p14="http://schemas.microsoft.com/office/powerpoint/2010/main" val="4052280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6AD24-8BD7-4E0F-A5BD-BCFF143D8456}"/>
              </a:ext>
            </a:extLst>
          </p:cNvPr>
          <p:cNvSpPr>
            <a:spLocks noGrp="1"/>
          </p:cNvSpPr>
          <p:nvPr>
            <p:ph type="ctrTitle"/>
          </p:nvPr>
        </p:nvSpPr>
        <p:spPr>
          <a:xfrm>
            <a:off x="3371635" y="-157050"/>
            <a:ext cx="5448730" cy="836612"/>
          </a:xfrm>
        </p:spPr>
        <p:txBody>
          <a:bodyPr anchor="b">
            <a:normAutofit/>
          </a:bodyPr>
          <a:lstStyle/>
          <a:p>
            <a:r>
              <a:rPr lang="en-US" sz="3200" b="1" dirty="0">
                <a:solidFill>
                  <a:schemeClr val="tx2"/>
                </a:solidFill>
                <a:latin typeface="Arial Rounded MT Bold" panose="020F0704030504030204" pitchFamily="34" charset="0"/>
              </a:rPr>
              <a:t>Flowchart of the App</a:t>
            </a:r>
          </a:p>
        </p:txBody>
      </p:sp>
      <p:pic>
        <p:nvPicPr>
          <p:cNvPr id="5" name="Picture 4" descr="Diagram&#10;&#10;Description automatically generated">
            <a:extLst>
              <a:ext uri="{FF2B5EF4-FFF2-40B4-BE49-F238E27FC236}">
                <a16:creationId xmlns:a16="http://schemas.microsoft.com/office/drawing/2014/main" id="{B928DE07-4B03-408C-85D2-3389E9C51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608" y="679562"/>
            <a:ext cx="8256783" cy="5972992"/>
          </a:xfrm>
          <a:prstGeom prst="rect">
            <a:avLst/>
          </a:prstGeom>
        </p:spPr>
      </p:pic>
    </p:spTree>
    <p:extLst>
      <p:ext uri="{BB962C8B-B14F-4D97-AF65-F5344CB8AC3E}">
        <p14:creationId xmlns:p14="http://schemas.microsoft.com/office/powerpoint/2010/main" val="22814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6AD24-8BD7-4E0F-A5BD-BCFF143D8456}"/>
              </a:ext>
            </a:extLst>
          </p:cNvPr>
          <p:cNvSpPr>
            <a:spLocks noGrp="1"/>
          </p:cNvSpPr>
          <p:nvPr>
            <p:ph type="ctrTitle"/>
          </p:nvPr>
        </p:nvSpPr>
        <p:spPr>
          <a:xfrm>
            <a:off x="3371635" y="979714"/>
            <a:ext cx="5448730" cy="836612"/>
          </a:xfrm>
        </p:spPr>
        <p:txBody>
          <a:bodyPr anchor="b">
            <a:normAutofit/>
          </a:bodyPr>
          <a:lstStyle/>
          <a:p>
            <a:r>
              <a:rPr lang="en-US" sz="3200" b="1" dirty="0">
                <a:solidFill>
                  <a:schemeClr val="tx2"/>
                </a:solidFill>
                <a:latin typeface="Arial Rounded MT Bold" panose="020F0704030504030204" pitchFamily="34" charset="0"/>
              </a:rPr>
              <a:t>Workflow of the App</a:t>
            </a:r>
          </a:p>
        </p:txBody>
      </p:sp>
      <p:sp>
        <p:nvSpPr>
          <p:cNvPr id="3" name="Subtitle 2">
            <a:extLst>
              <a:ext uri="{FF2B5EF4-FFF2-40B4-BE49-F238E27FC236}">
                <a16:creationId xmlns:a16="http://schemas.microsoft.com/office/drawing/2014/main" id="{9ABD37C9-D295-4078-933A-7E4C7E1341B1}"/>
              </a:ext>
            </a:extLst>
          </p:cNvPr>
          <p:cNvSpPr>
            <a:spLocks noGrp="1"/>
          </p:cNvSpPr>
          <p:nvPr>
            <p:ph type="subTitle" idx="1"/>
          </p:nvPr>
        </p:nvSpPr>
        <p:spPr>
          <a:xfrm>
            <a:off x="2181497" y="2259875"/>
            <a:ext cx="7837713" cy="3618412"/>
          </a:xfrm>
        </p:spPr>
        <p:txBody>
          <a:bodyPr>
            <a:normAutofit fontScale="85000" lnSpcReduction="20000"/>
          </a:bodyPr>
          <a:lstStyle/>
          <a:p>
            <a:pPr marL="457200" indent="-457200" algn="l">
              <a:buFont typeface="+mj-lt"/>
              <a:buAutoNum type="arabicPeriod"/>
            </a:pPr>
            <a:r>
              <a:rPr lang="en-US" sz="2000" dirty="0">
                <a:solidFill>
                  <a:schemeClr val="tx2"/>
                </a:solidFill>
              </a:rPr>
              <a:t>App opens.</a:t>
            </a:r>
          </a:p>
          <a:p>
            <a:pPr marL="457200" indent="-457200" algn="l">
              <a:buFont typeface="+mj-lt"/>
              <a:buAutoNum type="arabicPeriod"/>
            </a:pPr>
            <a:r>
              <a:rPr lang="en-US" sz="2000" dirty="0">
                <a:solidFill>
                  <a:schemeClr val="tx2"/>
                </a:solidFill>
              </a:rPr>
              <a:t>User is navigated to Registration Page.</a:t>
            </a:r>
          </a:p>
          <a:p>
            <a:pPr marL="914400" lvl="1" indent="-457200" algn="l">
              <a:buFont typeface="Arial" panose="020B0604020202020204" pitchFamily="34" charset="0"/>
              <a:buChar char="•"/>
            </a:pPr>
            <a:r>
              <a:rPr lang="en-US" sz="1600" dirty="0">
                <a:solidFill>
                  <a:schemeClr val="tx2"/>
                </a:solidFill>
              </a:rPr>
              <a:t>user can register himself or click on go to login button if already registered.</a:t>
            </a:r>
          </a:p>
          <a:p>
            <a:pPr marL="914400" lvl="1" indent="-457200" algn="l">
              <a:buFont typeface="Arial" panose="020B0604020202020204" pitchFamily="34" charset="0"/>
              <a:buChar char="•"/>
            </a:pPr>
            <a:r>
              <a:rPr lang="en-US" sz="1600" dirty="0">
                <a:solidFill>
                  <a:schemeClr val="tx2"/>
                </a:solidFill>
              </a:rPr>
              <a:t>on entering valid data, the user will get navigated to Layout page with his id on header.</a:t>
            </a:r>
          </a:p>
          <a:p>
            <a:pPr marL="914400" lvl="1" indent="-457200" algn="l">
              <a:buFont typeface="Arial" panose="020B0604020202020204" pitchFamily="34" charset="0"/>
              <a:buChar char="•"/>
            </a:pPr>
            <a:r>
              <a:rPr lang="en-US" sz="1600" dirty="0">
                <a:solidFill>
                  <a:schemeClr val="tx2"/>
                </a:solidFill>
              </a:rPr>
              <a:t>also, on successful login user gets navigated to Layout page with his id on header.</a:t>
            </a:r>
          </a:p>
          <a:p>
            <a:pPr marL="457200" indent="-457200" algn="l">
              <a:buFont typeface="+mj-lt"/>
              <a:buAutoNum type="arabicPeriod"/>
            </a:pPr>
            <a:r>
              <a:rPr lang="en-US" sz="2000" dirty="0">
                <a:solidFill>
                  <a:schemeClr val="tx2"/>
                </a:solidFill>
              </a:rPr>
              <a:t>Layout page contains Header, footer and side-menu as static directives(directives as views header has a controller to show username)</a:t>
            </a:r>
          </a:p>
          <a:p>
            <a:pPr marL="914400" lvl="1" indent="-457200" algn="l">
              <a:buFont typeface="Arial" panose="020B0604020202020204" pitchFamily="34" charset="0"/>
              <a:buChar char="•"/>
            </a:pPr>
            <a:r>
              <a:rPr lang="en-US" sz="1700" dirty="0">
                <a:solidFill>
                  <a:schemeClr val="tx2"/>
                </a:solidFill>
              </a:rPr>
              <a:t>user can switch between Vote and View-result view using side-menu links.</a:t>
            </a:r>
          </a:p>
          <a:p>
            <a:pPr marL="914400" lvl="1" indent="-457200" algn="l">
              <a:buFont typeface="Arial" panose="020B0604020202020204" pitchFamily="34" charset="0"/>
              <a:buChar char="•"/>
            </a:pPr>
            <a:r>
              <a:rPr lang="en-US" sz="1700" dirty="0">
                <a:solidFill>
                  <a:schemeClr val="tx2"/>
                </a:solidFill>
              </a:rPr>
              <a:t>Once user votes the vote button will be disabled and user will be navigated to View-result view in Layout only.</a:t>
            </a:r>
          </a:p>
          <a:p>
            <a:pPr marL="457200" indent="-457200" algn="l">
              <a:buFont typeface="+mj-lt"/>
              <a:buAutoNum type="arabicPeriod"/>
            </a:pPr>
            <a:r>
              <a:rPr lang="en-US" sz="2000" dirty="0">
                <a:solidFill>
                  <a:schemeClr val="tx2"/>
                </a:solidFill>
              </a:rPr>
              <a:t>On click of logout button user will be logged out of system.</a:t>
            </a:r>
          </a:p>
        </p:txBody>
      </p:sp>
    </p:spTree>
    <p:extLst>
      <p:ext uri="{BB962C8B-B14F-4D97-AF65-F5344CB8AC3E}">
        <p14:creationId xmlns:p14="http://schemas.microsoft.com/office/powerpoint/2010/main" val="40000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6AD24-8BD7-4E0F-A5BD-BCFF143D8456}"/>
              </a:ext>
            </a:extLst>
          </p:cNvPr>
          <p:cNvSpPr>
            <a:spLocks noGrp="1"/>
          </p:cNvSpPr>
          <p:nvPr>
            <p:ph type="ctrTitle"/>
          </p:nvPr>
        </p:nvSpPr>
        <p:spPr>
          <a:xfrm>
            <a:off x="3371635" y="979714"/>
            <a:ext cx="5448730" cy="836612"/>
          </a:xfrm>
        </p:spPr>
        <p:txBody>
          <a:bodyPr anchor="b">
            <a:normAutofit/>
          </a:bodyPr>
          <a:lstStyle/>
          <a:p>
            <a:r>
              <a:rPr lang="en-US" sz="3200" b="1" dirty="0">
                <a:solidFill>
                  <a:schemeClr val="tx2"/>
                </a:solidFill>
                <a:latin typeface="Arial Rounded MT Bold" panose="020F0704030504030204" pitchFamily="34" charset="0"/>
              </a:rPr>
              <a:t>Register Page</a:t>
            </a:r>
          </a:p>
        </p:txBody>
      </p:sp>
      <p:sp>
        <p:nvSpPr>
          <p:cNvPr id="3" name="Subtitle 2">
            <a:extLst>
              <a:ext uri="{FF2B5EF4-FFF2-40B4-BE49-F238E27FC236}">
                <a16:creationId xmlns:a16="http://schemas.microsoft.com/office/drawing/2014/main" id="{9ABD37C9-D295-4078-933A-7E4C7E1341B1}"/>
              </a:ext>
            </a:extLst>
          </p:cNvPr>
          <p:cNvSpPr>
            <a:spLocks noGrp="1"/>
          </p:cNvSpPr>
          <p:nvPr>
            <p:ph type="subTitle" idx="1"/>
          </p:nvPr>
        </p:nvSpPr>
        <p:spPr>
          <a:xfrm>
            <a:off x="2181497" y="2259875"/>
            <a:ext cx="7837713" cy="3618412"/>
          </a:xfrm>
        </p:spPr>
        <p:txBody>
          <a:bodyPr>
            <a:normAutofit fontScale="85000" lnSpcReduction="20000"/>
          </a:bodyPr>
          <a:lstStyle/>
          <a:p>
            <a:pPr marL="457200" indent="-457200" algn="l">
              <a:buFont typeface="+mj-lt"/>
              <a:buAutoNum type="arabicPeriod"/>
            </a:pPr>
            <a:r>
              <a:rPr lang="en-US" sz="2000" dirty="0">
                <a:solidFill>
                  <a:schemeClr val="tx2"/>
                </a:solidFill>
              </a:rPr>
              <a:t>Contains registration form with following fields.</a:t>
            </a:r>
          </a:p>
          <a:p>
            <a:pPr marL="914400" lvl="1" indent="-457200" algn="l">
              <a:buFont typeface="Arial" panose="020B0604020202020204" pitchFamily="34" charset="0"/>
              <a:buChar char="•"/>
            </a:pPr>
            <a:r>
              <a:rPr lang="en-US" sz="1600" dirty="0">
                <a:solidFill>
                  <a:schemeClr val="tx2"/>
                </a:solidFill>
              </a:rPr>
              <a:t>Full Name</a:t>
            </a:r>
          </a:p>
          <a:p>
            <a:pPr marL="914400" lvl="1" indent="-457200" algn="l">
              <a:buFont typeface="Arial" panose="020B0604020202020204" pitchFamily="34" charset="0"/>
              <a:buChar char="•"/>
            </a:pPr>
            <a:r>
              <a:rPr lang="en-US" sz="1600" dirty="0">
                <a:solidFill>
                  <a:schemeClr val="tx2"/>
                </a:solidFill>
              </a:rPr>
              <a:t>Email address</a:t>
            </a:r>
          </a:p>
          <a:p>
            <a:pPr marL="914400" lvl="1" indent="-457200" algn="l">
              <a:buFont typeface="Arial" panose="020B0604020202020204" pitchFamily="34" charset="0"/>
              <a:buChar char="•"/>
            </a:pPr>
            <a:r>
              <a:rPr lang="en-US" sz="1600" dirty="0">
                <a:solidFill>
                  <a:schemeClr val="tx2"/>
                </a:solidFill>
              </a:rPr>
              <a:t>Birth Date</a:t>
            </a:r>
          </a:p>
          <a:p>
            <a:pPr marL="914400" lvl="1" indent="-457200" algn="l">
              <a:buFont typeface="Arial" panose="020B0604020202020204" pitchFamily="34" charset="0"/>
              <a:buChar char="•"/>
            </a:pPr>
            <a:r>
              <a:rPr lang="en-US" sz="1600" dirty="0">
                <a:solidFill>
                  <a:schemeClr val="tx2"/>
                </a:solidFill>
              </a:rPr>
              <a:t>Password</a:t>
            </a:r>
          </a:p>
          <a:p>
            <a:pPr marL="914400" lvl="1" indent="-457200" algn="l">
              <a:buFont typeface="Arial" panose="020B0604020202020204" pitchFamily="34" charset="0"/>
              <a:buChar char="•"/>
            </a:pPr>
            <a:r>
              <a:rPr lang="en-US" sz="1600" dirty="0">
                <a:solidFill>
                  <a:schemeClr val="tx2"/>
                </a:solidFill>
              </a:rPr>
              <a:t>Confirm Password</a:t>
            </a:r>
            <a:endParaRPr lang="en-US" sz="2000" dirty="0">
              <a:solidFill>
                <a:schemeClr val="tx2"/>
              </a:solidFill>
            </a:endParaRPr>
          </a:p>
          <a:p>
            <a:pPr marL="457200" indent="-457200" algn="l">
              <a:buFont typeface="+mj-lt"/>
              <a:buAutoNum type="arabicPeriod"/>
            </a:pPr>
            <a:r>
              <a:rPr lang="en-US" sz="2000" dirty="0">
                <a:solidFill>
                  <a:schemeClr val="tx2"/>
                </a:solidFill>
              </a:rPr>
              <a:t>On click of register button form data gets validated, if the correct data is entered getVoterId service is called, till id is getting generated processing screen is shown and  once user’s id is ready user gets navigated to Layout page.</a:t>
            </a:r>
          </a:p>
          <a:p>
            <a:pPr marL="457200" indent="-457200" algn="l">
              <a:buFont typeface="+mj-lt"/>
              <a:buAutoNum type="arabicPeriod"/>
            </a:pPr>
            <a:r>
              <a:rPr lang="en-US" sz="2000" dirty="0">
                <a:solidFill>
                  <a:schemeClr val="tx2"/>
                </a:solidFill>
              </a:rPr>
              <a:t>Register controller sends the voter-id to Header controller and voter controller.</a:t>
            </a:r>
          </a:p>
        </p:txBody>
      </p:sp>
    </p:spTree>
    <p:extLst>
      <p:ext uri="{BB962C8B-B14F-4D97-AF65-F5344CB8AC3E}">
        <p14:creationId xmlns:p14="http://schemas.microsoft.com/office/powerpoint/2010/main" val="128375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6AD24-8BD7-4E0F-A5BD-BCFF143D8456}"/>
              </a:ext>
            </a:extLst>
          </p:cNvPr>
          <p:cNvSpPr>
            <a:spLocks noGrp="1"/>
          </p:cNvSpPr>
          <p:nvPr>
            <p:ph type="ctrTitle"/>
          </p:nvPr>
        </p:nvSpPr>
        <p:spPr>
          <a:xfrm>
            <a:off x="3371635" y="979714"/>
            <a:ext cx="5448730" cy="836612"/>
          </a:xfrm>
        </p:spPr>
        <p:txBody>
          <a:bodyPr anchor="b">
            <a:normAutofit/>
          </a:bodyPr>
          <a:lstStyle/>
          <a:p>
            <a:r>
              <a:rPr lang="en-US" sz="3200" b="1" dirty="0">
                <a:solidFill>
                  <a:schemeClr val="tx2"/>
                </a:solidFill>
                <a:latin typeface="Arial Rounded MT Bold" panose="020F0704030504030204" pitchFamily="34" charset="0"/>
              </a:rPr>
              <a:t>Login Page</a:t>
            </a:r>
          </a:p>
        </p:txBody>
      </p:sp>
      <p:sp>
        <p:nvSpPr>
          <p:cNvPr id="3" name="Subtitle 2">
            <a:extLst>
              <a:ext uri="{FF2B5EF4-FFF2-40B4-BE49-F238E27FC236}">
                <a16:creationId xmlns:a16="http://schemas.microsoft.com/office/drawing/2014/main" id="{9ABD37C9-D295-4078-933A-7E4C7E1341B1}"/>
              </a:ext>
            </a:extLst>
          </p:cNvPr>
          <p:cNvSpPr>
            <a:spLocks noGrp="1"/>
          </p:cNvSpPr>
          <p:nvPr>
            <p:ph type="subTitle" idx="1"/>
          </p:nvPr>
        </p:nvSpPr>
        <p:spPr>
          <a:xfrm>
            <a:off x="2181497" y="2259875"/>
            <a:ext cx="7837713" cy="3618412"/>
          </a:xfrm>
        </p:spPr>
        <p:txBody>
          <a:bodyPr>
            <a:normAutofit/>
          </a:bodyPr>
          <a:lstStyle/>
          <a:p>
            <a:pPr marL="457200" indent="-457200" algn="l">
              <a:buFont typeface="+mj-lt"/>
              <a:buAutoNum type="arabicPeriod"/>
            </a:pPr>
            <a:r>
              <a:rPr lang="en-US" sz="2000" dirty="0">
                <a:solidFill>
                  <a:schemeClr val="tx2"/>
                </a:solidFill>
              </a:rPr>
              <a:t>Contains login form with following fields.</a:t>
            </a:r>
          </a:p>
          <a:p>
            <a:pPr marL="914400" lvl="1" indent="-457200" algn="l">
              <a:buFont typeface="Arial" panose="020B0604020202020204" pitchFamily="34" charset="0"/>
              <a:buChar char="•"/>
            </a:pPr>
            <a:r>
              <a:rPr lang="en-US" sz="1600" dirty="0">
                <a:solidFill>
                  <a:schemeClr val="tx2"/>
                </a:solidFill>
              </a:rPr>
              <a:t>Voter id.</a:t>
            </a:r>
          </a:p>
          <a:p>
            <a:pPr marL="914400" lvl="1" indent="-457200" algn="l">
              <a:buFont typeface="Arial" panose="020B0604020202020204" pitchFamily="34" charset="0"/>
              <a:buChar char="•"/>
            </a:pPr>
            <a:r>
              <a:rPr lang="en-US" sz="1600" dirty="0">
                <a:solidFill>
                  <a:schemeClr val="tx2"/>
                </a:solidFill>
              </a:rPr>
              <a:t>password</a:t>
            </a:r>
          </a:p>
          <a:p>
            <a:pPr marL="457200" indent="-457200" algn="l">
              <a:buFont typeface="+mj-lt"/>
              <a:buAutoNum type="arabicPeriod"/>
            </a:pPr>
            <a:r>
              <a:rPr lang="en-US" sz="2000" dirty="0">
                <a:solidFill>
                  <a:schemeClr val="tx2"/>
                </a:solidFill>
              </a:rPr>
              <a:t>On click of login button form data gets validated, on successful validation user is navigated to Layout page.</a:t>
            </a:r>
          </a:p>
          <a:p>
            <a:pPr marL="457200" indent="-457200" algn="l">
              <a:buFont typeface="+mj-lt"/>
              <a:buAutoNum type="arabicPeriod"/>
            </a:pPr>
            <a:r>
              <a:rPr lang="en-US" sz="2000" dirty="0">
                <a:solidFill>
                  <a:schemeClr val="tx2"/>
                </a:solidFill>
              </a:rPr>
              <a:t>login controller sends the voter-id to Header controller and voter controller.</a:t>
            </a:r>
          </a:p>
        </p:txBody>
      </p:sp>
    </p:spTree>
    <p:extLst>
      <p:ext uri="{BB962C8B-B14F-4D97-AF65-F5344CB8AC3E}">
        <p14:creationId xmlns:p14="http://schemas.microsoft.com/office/powerpoint/2010/main" val="334291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6AD24-8BD7-4E0F-A5BD-BCFF143D8456}"/>
              </a:ext>
            </a:extLst>
          </p:cNvPr>
          <p:cNvSpPr>
            <a:spLocks noGrp="1"/>
          </p:cNvSpPr>
          <p:nvPr>
            <p:ph type="ctrTitle"/>
          </p:nvPr>
        </p:nvSpPr>
        <p:spPr>
          <a:xfrm>
            <a:off x="3371635" y="979714"/>
            <a:ext cx="5448730" cy="836612"/>
          </a:xfrm>
        </p:spPr>
        <p:txBody>
          <a:bodyPr anchor="b">
            <a:normAutofit/>
          </a:bodyPr>
          <a:lstStyle/>
          <a:p>
            <a:r>
              <a:rPr lang="en-US" sz="3200" b="1" dirty="0">
                <a:solidFill>
                  <a:schemeClr val="tx2"/>
                </a:solidFill>
                <a:latin typeface="Arial Rounded MT Bold" panose="020F0704030504030204" pitchFamily="34" charset="0"/>
              </a:rPr>
              <a:t>Layout page</a:t>
            </a:r>
          </a:p>
        </p:txBody>
      </p:sp>
      <p:sp>
        <p:nvSpPr>
          <p:cNvPr id="3" name="Subtitle 2">
            <a:extLst>
              <a:ext uri="{FF2B5EF4-FFF2-40B4-BE49-F238E27FC236}">
                <a16:creationId xmlns:a16="http://schemas.microsoft.com/office/drawing/2014/main" id="{9ABD37C9-D295-4078-933A-7E4C7E1341B1}"/>
              </a:ext>
            </a:extLst>
          </p:cNvPr>
          <p:cNvSpPr>
            <a:spLocks noGrp="1"/>
          </p:cNvSpPr>
          <p:nvPr>
            <p:ph type="subTitle" idx="1"/>
          </p:nvPr>
        </p:nvSpPr>
        <p:spPr>
          <a:xfrm>
            <a:off x="2181497" y="2259875"/>
            <a:ext cx="7837713" cy="3618412"/>
          </a:xfrm>
        </p:spPr>
        <p:txBody>
          <a:bodyPr>
            <a:normAutofit/>
          </a:bodyPr>
          <a:lstStyle/>
          <a:p>
            <a:pPr marL="457200" indent="-457200" algn="l">
              <a:buFont typeface="+mj-lt"/>
              <a:buAutoNum type="arabicPeriod"/>
            </a:pPr>
            <a:r>
              <a:rPr lang="en-US" sz="2000" dirty="0">
                <a:solidFill>
                  <a:schemeClr val="tx2"/>
                </a:solidFill>
              </a:rPr>
              <a:t>Contains static fields.</a:t>
            </a:r>
          </a:p>
          <a:p>
            <a:pPr marL="914400" lvl="1" indent="-457200" algn="l">
              <a:buFont typeface="Arial" panose="020B0604020202020204" pitchFamily="34" charset="0"/>
              <a:buChar char="•"/>
            </a:pPr>
            <a:r>
              <a:rPr lang="en-US" sz="1600" dirty="0">
                <a:solidFill>
                  <a:schemeClr val="tx2"/>
                </a:solidFill>
              </a:rPr>
              <a:t>Header</a:t>
            </a:r>
          </a:p>
          <a:p>
            <a:pPr marL="914400" lvl="1" indent="-457200" algn="l">
              <a:buFont typeface="Arial" panose="020B0604020202020204" pitchFamily="34" charset="0"/>
              <a:buChar char="•"/>
            </a:pPr>
            <a:r>
              <a:rPr lang="en-US" sz="1600" dirty="0">
                <a:solidFill>
                  <a:schemeClr val="tx2"/>
                </a:solidFill>
              </a:rPr>
              <a:t>Side-menu</a:t>
            </a:r>
          </a:p>
          <a:p>
            <a:pPr marL="914400" lvl="1" indent="-457200" algn="l">
              <a:buFont typeface="Arial" panose="020B0604020202020204" pitchFamily="34" charset="0"/>
              <a:buChar char="•"/>
            </a:pPr>
            <a:r>
              <a:rPr lang="en-US" sz="1600" dirty="0">
                <a:solidFill>
                  <a:schemeClr val="tx2"/>
                </a:solidFill>
              </a:rPr>
              <a:t>Footer</a:t>
            </a:r>
          </a:p>
          <a:p>
            <a:pPr marL="457200" indent="-457200" algn="l">
              <a:buFont typeface="+mj-lt"/>
              <a:buAutoNum type="arabicPeriod"/>
            </a:pPr>
            <a:r>
              <a:rPr lang="en-US" sz="2000" dirty="0">
                <a:solidFill>
                  <a:schemeClr val="tx2"/>
                </a:solidFill>
              </a:rPr>
              <a:t>Ui-view field is dynamic and changes as per the Ui-child route changes</a:t>
            </a:r>
            <a:endParaRPr lang="en-US" sz="1600" dirty="0">
              <a:solidFill>
                <a:schemeClr val="tx2"/>
              </a:solidFill>
            </a:endParaRPr>
          </a:p>
          <a:p>
            <a:pPr marL="457200" indent="-457200" algn="l">
              <a:buFont typeface="+mj-lt"/>
              <a:buAutoNum type="arabicPeriod"/>
            </a:pPr>
            <a:r>
              <a:rPr lang="en-US" sz="2000" dirty="0">
                <a:solidFill>
                  <a:schemeClr val="tx2"/>
                </a:solidFill>
              </a:rPr>
              <a:t>Ui-view switches between polling and result view.</a:t>
            </a:r>
          </a:p>
        </p:txBody>
      </p:sp>
    </p:spTree>
    <p:extLst>
      <p:ext uri="{BB962C8B-B14F-4D97-AF65-F5344CB8AC3E}">
        <p14:creationId xmlns:p14="http://schemas.microsoft.com/office/powerpoint/2010/main" val="2856033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6AD24-8BD7-4E0F-A5BD-BCFF143D8456}"/>
              </a:ext>
            </a:extLst>
          </p:cNvPr>
          <p:cNvSpPr>
            <a:spLocks noGrp="1"/>
          </p:cNvSpPr>
          <p:nvPr>
            <p:ph type="ctrTitle"/>
          </p:nvPr>
        </p:nvSpPr>
        <p:spPr>
          <a:xfrm>
            <a:off x="3371635" y="979714"/>
            <a:ext cx="5448730" cy="836612"/>
          </a:xfrm>
        </p:spPr>
        <p:txBody>
          <a:bodyPr anchor="b">
            <a:normAutofit fontScale="90000"/>
          </a:bodyPr>
          <a:lstStyle/>
          <a:p>
            <a:r>
              <a:rPr lang="en-US" sz="3200" b="1" dirty="0">
                <a:solidFill>
                  <a:schemeClr val="tx2"/>
                </a:solidFill>
                <a:latin typeface="Arial Rounded MT Bold" panose="020F0704030504030204" pitchFamily="34" charset="0"/>
              </a:rPr>
              <a:t>Vote view and controller</a:t>
            </a:r>
          </a:p>
        </p:txBody>
      </p:sp>
      <p:sp>
        <p:nvSpPr>
          <p:cNvPr id="3" name="Subtitle 2">
            <a:extLst>
              <a:ext uri="{FF2B5EF4-FFF2-40B4-BE49-F238E27FC236}">
                <a16:creationId xmlns:a16="http://schemas.microsoft.com/office/drawing/2014/main" id="{9ABD37C9-D295-4078-933A-7E4C7E1341B1}"/>
              </a:ext>
            </a:extLst>
          </p:cNvPr>
          <p:cNvSpPr>
            <a:spLocks noGrp="1"/>
          </p:cNvSpPr>
          <p:nvPr>
            <p:ph type="subTitle" idx="1"/>
          </p:nvPr>
        </p:nvSpPr>
        <p:spPr>
          <a:xfrm>
            <a:off x="2181497" y="2259875"/>
            <a:ext cx="7837713" cy="3618412"/>
          </a:xfrm>
        </p:spPr>
        <p:txBody>
          <a:bodyPr>
            <a:normAutofit/>
          </a:bodyPr>
          <a:lstStyle/>
          <a:p>
            <a:pPr marL="457200" indent="-457200" algn="l">
              <a:buFont typeface="+mj-lt"/>
              <a:buAutoNum type="arabicPeriod"/>
            </a:pPr>
            <a:r>
              <a:rPr lang="en-US" sz="2000" dirty="0">
                <a:solidFill>
                  <a:schemeClr val="tx2"/>
                </a:solidFill>
              </a:rPr>
              <a:t>Shows candidates names and buttons for vote to the voter.</a:t>
            </a:r>
          </a:p>
          <a:p>
            <a:pPr marL="457200" indent="-457200" algn="l">
              <a:buFont typeface="+mj-lt"/>
              <a:buAutoNum type="arabicPeriod"/>
            </a:pPr>
            <a:r>
              <a:rPr lang="en-US" sz="2000" dirty="0">
                <a:solidFill>
                  <a:schemeClr val="tx2"/>
                </a:solidFill>
              </a:rPr>
              <a:t>User can click and vote on any button among them.</a:t>
            </a:r>
          </a:p>
          <a:p>
            <a:pPr marL="457200" indent="-457200" algn="l">
              <a:buFont typeface="+mj-lt"/>
              <a:buAutoNum type="arabicPeriod"/>
            </a:pPr>
            <a:r>
              <a:rPr lang="en-US" sz="2000" dirty="0">
                <a:solidFill>
                  <a:schemeClr val="tx2"/>
                </a:solidFill>
              </a:rPr>
              <a:t>All the vote buttons get’s disabled on clicking on any one vote button.</a:t>
            </a:r>
          </a:p>
          <a:p>
            <a:pPr marL="457200" indent="-457200" algn="l">
              <a:buFont typeface="+mj-lt"/>
              <a:buAutoNum type="arabicPeriod"/>
            </a:pPr>
            <a:r>
              <a:rPr lang="en-US" sz="2000" dirty="0">
                <a:solidFill>
                  <a:schemeClr val="tx2"/>
                </a:solidFill>
              </a:rPr>
              <a:t>Vote data is sent to view result controller.</a:t>
            </a:r>
          </a:p>
          <a:p>
            <a:pPr marL="457200" indent="-457200" algn="l">
              <a:buFont typeface="+mj-lt"/>
              <a:buAutoNum type="arabicPeriod"/>
            </a:pPr>
            <a:r>
              <a:rPr lang="en-US" sz="2000" dirty="0">
                <a:solidFill>
                  <a:schemeClr val="tx2"/>
                </a:solidFill>
              </a:rPr>
              <a:t>On voting user automatically navigates to Result view.</a:t>
            </a:r>
          </a:p>
        </p:txBody>
      </p:sp>
    </p:spTree>
    <p:extLst>
      <p:ext uri="{BB962C8B-B14F-4D97-AF65-F5344CB8AC3E}">
        <p14:creationId xmlns:p14="http://schemas.microsoft.com/office/powerpoint/2010/main" val="213436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6AD24-8BD7-4E0F-A5BD-BCFF143D8456}"/>
              </a:ext>
            </a:extLst>
          </p:cNvPr>
          <p:cNvSpPr>
            <a:spLocks noGrp="1"/>
          </p:cNvSpPr>
          <p:nvPr>
            <p:ph type="ctrTitle"/>
          </p:nvPr>
        </p:nvSpPr>
        <p:spPr>
          <a:xfrm>
            <a:off x="3371635" y="979714"/>
            <a:ext cx="5448730" cy="836612"/>
          </a:xfrm>
        </p:spPr>
        <p:txBody>
          <a:bodyPr anchor="b">
            <a:normAutofit/>
          </a:bodyPr>
          <a:lstStyle/>
          <a:p>
            <a:r>
              <a:rPr lang="en-US" sz="3200" b="1" dirty="0">
                <a:solidFill>
                  <a:schemeClr val="tx2"/>
                </a:solidFill>
                <a:latin typeface="Arial Rounded MT Bold" panose="020F0704030504030204" pitchFamily="34" charset="0"/>
              </a:rPr>
              <a:t>Result view</a:t>
            </a:r>
          </a:p>
        </p:txBody>
      </p:sp>
      <p:sp>
        <p:nvSpPr>
          <p:cNvPr id="3" name="Subtitle 2">
            <a:extLst>
              <a:ext uri="{FF2B5EF4-FFF2-40B4-BE49-F238E27FC236}">
                <a16:creationId xmlns:a16="http://schemas.microsoft.com/office/drawing/2014/main" id="{9ABD37C9-D295-4078-933A-7E4C7E1341B1}"/>
              </a:ext>
            </a:extLst>
          </p:cNvPr>
          <p:cNvSpPr>
            <a:spLocks noGrp="1"/>
          </p:cNvSpPr>
          <p:nvPr>
            <p:ph type="subTitle" idx="1"/>
          </p:nvPr>
        </p:nvSpPr>
        <p:spPr>
          <a:xfrm>
            <a:off x="2181497" y="2259875"/>
            <a:ext cx="7837713" cy="3618412"/>
          </a:xfrm>
        </p:spPr>
        <p:txBody>
          <a:bodyPr>
            <a:normAutofit/>
          </a:bodyPr>
          <a:lstStyle/>
          <a:p>
            <a:pPr marL="457200" indent="-457200" algn="l">
              <a:buFont typeface="+mj-lt"/>
              <a:buAutoNum type="arabicPeriod"/>
            </a:pPr>
            <a:r>
              <a:rPr lang="en-US" sz="2000" dirty="0">
                <a:solidFill>
                  <a:schemeClr val="tx2"/>
                </a:solidFill>
              </a:rPr>
              <a:t>Shows candidates names and vote percentage.</a:t>
            </a:r>
          </a:p>
          <a:p>
            <a:pPr marL="457200" indent="-457200" algn="l">
              <a:buFont typeface="+mj-lt"/>
              <a:buAutoNum type="arabicPeriod"/>
            </a:pPr>
            <a:r>
              <a:rPr lang="en-US" sz="2000" dirty="0">
                <a:solidFill>
                  <a:schemeClr val="tx2"/>
                </a:solidFill>
              </a:rPr>
              <a:t>Candidate having highest percentage will have green background color.</a:t>
            </a:r>
          </a:p>
          <a:p>
            <a:pPr marL="457200" indent="-457200" algn="l">
              <a:buFont typeface="+mj-lt"/>
              <a:buAutoNum type="arabicPeriod"/>
            </a:pPr>
            <a:r>
              <a:rPr lang="en-US" sz="2000" dirty="0">
                <a:solidFill>
                  <a:schemeClr val="tx2"/>
                </a:solidFill>
              </a:rPr>
              <a:t>Vote percentage is calculated using calculatePercentage Factory.</a:t>
            </a:r>
          </a:p>
          <a:p>
            <a:pPr marL="457200" indent="-457200" algn="l">
              <a:buFont typeface="+mj-lt"/>
              <a:buAutoNum type="arabicPeriod"/>
            </a:pPr>
            <a:r>
              <a:rPr lang="en-US" sz="2000" dirty="0">
                <a:solidFill>
                  <a:schemeClr val="tx2"/>
                </a:solidFill>
              </a:rPr>
              <a:t>User can click on any candidate row to see the vote count.</a:t>
            </a:r>
          </a:p>
          <a:p>
            <a:pPr marL="457200" indent="-457200" algn="l">
              <a:buFont typeface="+mj-lt"/>
              <a:buAutoNum type="arabicPeriod"/>
            </a:pPr>
            <a:r>
              <a:rPr lang="en-US" sz="2000" dirty="0">
                <a:solidFill>
                  <a:schemeClr val="tx2"/>
                </a:solidFill>
              </a:rPr>
              <a:t>On clicking on logout button user is logged out and navigated to login page.</a:t>
            </a:r>
          </a:p>
        </p:txBody>
      </p:sp>
    </p:spTree>
    <p:extLst>
      <p:ext uri="{BB962C8B-B14F-4D97-AF65-F5344CB8AC3E}">
        <p14:creationId xmlns:p14="http://schemas.microsoft.com/office/powerpoint/2010/main" val="3986381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71</TotalTime>
  <Words>487</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Rounded MT Bold</vt:lpstr>
      <vt:lpstr>Bookman Old Style</vt:lpstr>
      <vt:lpstr>Rockwell</vt:lpstr>
      <vt:lpstr>Damask</vt:lpstr>
      <vt:lpstr>Online Voting System App</vt:lpstr>
      <vt:lpstr>Problem Statement</vt:lpstr>
      <vt:lpstr>Flowchart of the App</vt:lpstr>
      <vt:lpstr>Workflow of the App</vt:lpstr>
      <vt:lpstr>Register Page</vt:lpstr>
      <vt:lpstr>Login Page</vt:lpstr>
      <vt:lpstr>Layout page</vt:lpstr>
      <vt:lpstr>Vote view and controller</vt:lpstr>
      <vt:lpstr>Result view</vt:lpstr>
      <vt:lpstr>Thank you</vt:lpstr>
    </vt:vector>
  </TitlesOfParts>
  <Company>Infosys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Voting System App</dc:title>
  <dc:creator>Mahadeo Khamgal</dc:creator>
  <cp:lastModifiedBy>Mahadeo Khamgal</cp:lastModifiedBy>
  <cp:revision>13</cp:revision>
  <dcterms:created xsi:type="dcterms:W3CDTF">2022-08-31T06:33:45Z</dcterms:created>
  <dcterms:modified xsi:type="dcterms:W3CDTF">2022-08-31T07:45:38Z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2022-08-31T07:00:58Z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8fcb824b-4a5a-412d-8030-a62ed171988d</vt:lpwstr>
  </property>
  <property fmtid="{D5CDD505-2E9C-101B-9397-08002B2CF9AE}" pid="8" name="MSIP_Label_a0819fa7-4367-4500-ba88-dd630d977609_ContentBits">
    <vt:lpwstr>0</vt:lpwstr>
  </property>
</Properties>
</file>