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0490-77F2-9312-D8F8-CAE52D4E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CCFC5-06C6-965F-A8AF-9A09A9C1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CDB7-147B-4410-02B5-01FC810E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747B-8D9D-E871-DB34-1A67B43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4D26-8251-AB56-AA19-7406C1AB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906-EC2B-1070-8D91-AFEF91D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4BD8-6498-6605-5A8F-E4E930FB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441-26F4-354F-2E4C-25E82274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39C6-6ECD-721F-289F-95FD9823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D01F-E187-52D6-0F9D-873D2DEE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2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D44B-1EAD-4431-4DEE-BBF7A3E5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6D8C-85A7-9E76-F89E-7F9CEEA9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020D-7F5C-4F63-61D2-0AC5D8A4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59E1-8EF1-9754-8C0E-7BDF872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1D6C-2A68-1DF6-94E6-96668E9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1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9AE0-F965-7EE6-A1E0-97313BE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FBCE-5AAB-4CD7-23B9-BE88D8E3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2136-8DA9-F8B7-FB9C-80FBCD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FF4D-A846-462E-53F7-DBB447A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EA61-30B7-03A9-F390-56FD0A14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2569-E93B-7B39-5C4C-BD9D7F4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B5EE-7DA0-F5F6-E287-8A826E21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B3C-2740-C0E1-DE3F-303657E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BA19-F9BA-C6DF-09F3-2EF586DD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71E0-6E07-CF16-070A-70C5A258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3EBD-1EA8-AB3A-384F-C1BF1D3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24AF-3C96-73D5-304F-236C4025E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1697-AB3D-0D0C-3DA3-E74D0251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8F89-6420-1E6A-4324-AFC21D8F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EA30-CAAF-E4DA-8876-0A29691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3D16-C2E7-FF0D-EB39-8FA82E7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020-2476-0857-5D2A-9CBFE96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BAFE-1EB5-8BA3-E745-5685C974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76FA-81C5-E8ED-3998-29224F7F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40D3-5454-5867-B0F1-E11B45292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F816-053A-9733-F02D-38CB4CB3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65A97-387C-EF2B-B711-AC21A20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C5551-AB0D-DD9A-5FD7-CEAF3DB1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41C2A-EC97-6D93-1DC7-7B259EB7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9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5197-82DE-5B38-634A-EEB21553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A9044-30C6-3419-C75E-A556E8F9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60B5-A2BC-F81F-D082-C9B27B71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30C10-6F16-AEB8-BBF3-80C1246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F932A-508A-45C6-1966-2EFE0691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567D-0BCC-CEF8-621F-C1B9321E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7C911-8D13-8FF2-1D59-35D08DE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9C5A-A53D-1D4E-584C-36126A6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9BC-3131-0792-3284-E36CE1B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9F56-F193-1769-8A9D-10926160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DCB2-72CF-C195-90DD-E6497CC2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B269D-71D9-9AEB-5FA7-500964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7B86-3A22-C461-D8C6-315E9D96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1ED-68A1-B28C-25CC-1B2E6E5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C92D3-CACA-018D-EFF6-F36667EE2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63F3C-3A4E-A060-6AB5-332D38F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EC56-4D4F-764A-2E1F-39B14974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D2E6-ADD1-2260-B2AE-DE38E555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9C81-C499-A064-1B99-C3EEA83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8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8748B-30F6-27A9-E15C-D2D5CB56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DA87B-1D75-6FA1-C589-974B4C83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1DE5-38C2-D23B-C4AD-EE6A64B87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5757D-D122-4F4F-B6C4-587F70EC893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82B8-72DA-C5CA-B2DE-FEB91A53B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3F7D-9BC1-7207-70B8-4E04CC8D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51A85-54C4-4256-9DDF-D5225F63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4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A3E0-8E22-B678-DC5E-7E538CD14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DATA ANALYSIS TASK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064E9-0CDF-549F-C739-4E909B0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2073" y="5912919"/>
            <a:ext cx="3023118" cy="81445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Mahadharsan Ravichandran</a:t>
            </a:r>
          </a:p>
          <a:p>
            <a:pPr algn="l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NUID 002612021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681E8-F640-A180-06F6-7F38485A4DA9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Initiative Research position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6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47204-E2B5-5866-10C8-00AEF884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7C25D4-2027-81F8-027B-F3CF00C668A1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Multiple LR for each year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0E8BB8-5F08-94C6-FA48-8112267D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5492621" cy="313466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Through Multiple Linear Regression for each year, we can find out the factors’ relationship with GDP each year.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826EE-A60B-BFC0-2C37-B6902108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21" y="1369255"/>
            <a:ext cx="4527500" cy="28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31DD1-54F7-1B42-6B44-42D17EF1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565737-B76C-2E15-BD47-C7E1C5BD9DAE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Multivariate Regression by each country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4E6DC1-6685-9148-C7B5-6033903C3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1228226" cy="86732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Through Multivariate Regression for each country, we can answer the question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(b)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much does improving each factor improve GDP (i.e. regression coefficients or similar)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168-05B0-A70F-50D5-60D61BD8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8" y="1978090"/>
            <a:ext cx="10706143" cy="45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CF4AF-B217-6D3C-D4A8-5006C6EA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C68C57-3A3E-B4FB-B4C9-3D6902048A5F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Multivariate Regression by each country and Year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A27B6A-D47E-BDDC-3EBB-E847415F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1228226" cy="86732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Through Multivariate Regression for each country and year is done to assist segmenting each country into each factors.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15587-5FD2-4923-0264-D5081E718A4A}"/>
              </a:ext>
            </a:extLst>
          </p:cNvPr>
          <p:cNvSpPr/>
          <p:nvPr/>
        </p:nvSpPr>
        <p:spPr>
          <a:xfrm>
            <a:off x="1455575" y="2659224"/>
            <a:ext cx="9694506" cy="25192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8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65412-3253-D50D-1EBC-DEA4915DC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41F97-C0DB-3547-B97C-E6DC3FC01D0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Segmentation of countries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7697FF0-0906-11A6-59F9-C5DE3306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1228226" cy="541133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 followed two approaches for segmentation of countries based on single factor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Brute Force method.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 means Algorithm.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Brute Force Method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72AD28-C1C2-F1AF-719A-FDD0876DF49C}"/>
              </a:ext>
            </a:extLst>
          </p:cNvPr>
          <p:cNvSpPr/>
          <p:nvPr/>
        </p:nvSpPr>
        <p:spPr>
          <a:xfrm>
            <a:off x="530289" y="3042199"/>
            <a:ext cx="1735494" cy="8770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Multivariate Reg.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coeffs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 for each country &amp; year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D1E7CA-1413-E4C5-F741-2051008D5D47}"/>
              </a:ext>
            </a:extLst>
          </p:cNvPr>
          <p:cNvSpPr/>
          <p:nvPr/>
        </p:nvSpPr>
        <p:spPr>
          <a:xfrm>
            <a:off x="2644831" y="3042199"/>
            <a:ext cx="1897225" cy="8770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Join GDP_PPP &amp; GDP difference from year before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581D78-B2D9-B1B3-7CEB-E2404334EAD0}"/>
              </a:ext>
            </a:extLst>
          </p:cNvPr>
          <p:cNvSpPr/>
          <p:nvPr/>
        </p:nvSpPr>
        <p:spPr>
          <a:xfrm>
            <a:off x="4997699" y="3042199"/>
            <a:ext cx="1897225" cy="8770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Find Highest GDP change year for particular country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17ABEC-CA5F-A1FB-1058-E5859C999851}"/>
              </a:ext>
            </a:extLst>
          </p:cNvPr>
          <p:cNvSpPr/>
          <p:nvPr/>
        </p:nvSpPr>
        <p:spPr>
          <a:xfrm>
            <a:off x="7400739" y="3042199"/>
            <a:ext cx="1897225" cy="8770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Calculate the factor for max change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BE5ED-3AE4-D723-5258-11B516874C7F}"/>
              </a:ext>
            </a:extLst>
          </p:cNvPr>
          <p:cNvSpPr/>
          <p:nvPr/>
        </p:nvSpPr>
        <p:spPr>
          <a:xfrm>
            <a:off x="9753607" y="3042199"/>
            <a:ext cx="1897225" cy="8770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Assign that factor for that country and segment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AC93D7-230A-CEF2-726B-D9F82C871EA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65783" y="3480738"/>
            <a:ext cx="37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1935C8-EDFA-6B23-EE0F-A4A3CD9BAE4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542056" y="3480738"/>
            <a:ext cx="455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88E8E7-E512-0E95-6385-B66F94B68DF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894924" y="3480738"/>
            <a:ext cx="505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926A38-1A3D-A665-B54C-25006AE1C3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297964" y="3480738"/>
            <a:ext cx="455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AB4B4-7A26-20AF-C9CB-A84C6927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35" y="4114805"/>
            <a:ext cx="4729555" cy="27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16566-D993-6C2B-3FEC-30C5CFF1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7DC548-6848-6818-7A55-BA933926B613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/>
              <a:t> Segmentation of countries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034C98-E0DD-489C-CE4B-1A23C4CD1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1228226" cy="541133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K means clustering algorithm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Number of clusters is set to number of factors.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Clustered based on one similar single factor that explains the GDP Change for countries.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(c)</a:t>
            </a:r>
            <a:r>
              <a:rPr lang="en-IN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l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7BBD97-8E28-C867-00AB-9E5E3A3E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8" y="2886174"/>
            <a:ext cx="5004946" cy="31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DC8C58-6BBF-F7B6-5E53-E75C87D5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48" y="2951767"/>
            <a:ext cx="5213633" cy="31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9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876C2-AD22-6B1C-E9E1-3AF297D0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243F8-8792-1B18-D534-1424C2E21118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Conclusion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27278F-7B5F-FD4F-D41A-170660D12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5" y="5122509"/>
            <a:ext cx="4662196" cy="153954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Thus, all research questions, tasks and goals has been addressed as depicted here.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F0F00-4E02-2C63-AA24-1531773DA8A0}"/>
              </a:ext>
            </a:extLst>
          </p:cNvPr>
          <p:cNvSpPr/>
          <p:nvPr/>
        </p:nvSpPr>
        <p:spPr>
          <a:xfrm>
            <a:off x="1289300" y="2497105"/>
            <a:ext cx="1144555" cy="53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Lib and Data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A8D68-E583-AE42-C0B0-4405B2086FFB}"/>
              </a:ext>
            </a:extLst>
          </p:cNvPr>
          <p:cNvSpPr/>
          <p:nvPr/>
        </p:nvSpPr>
        <p:spPr>
          <a:xfrm>
            <a:off x="2941764" y="2497105"/>
            <a:ext cx="1144555" cy="53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9491B-04FD-2349-7CF8-61135BBC5D9E}"/>
              </a:ext>
            </a:extLst>
          </p:cNvPr>
          <p:cNvSpPr/>
          <p:nvPr/>
        </p:nvSpPr>
        <p:spPr>
          <a:xfrm>
            <a:off x="4653281" y="2497105"/>
            <a:ext cx="1586206" cy="53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Multiple linear Regression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028B4-2839-49BD-B7E3-E703CB05572E}"/>
              </a:ext>
            </a:extLst>
          </p:cNvPr>
          <p:cNvSpPr/>
          <p:nvPr/>
        </p:nvSpPr>
        <p:spPr>
          <a:xfrm>
            <a:off x="6945037" y="2430041"/>
            <a:ext cx="1707503" cy="6718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Multiple linear Regression by year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8CBF1-3DBA-08BD-8396-9DE1CF200C22}"/>
              </a:ext>
            </a:extLst>
          </p:cNvPr>
          <p:cNvSpPr/>
          <p:nvPr/>
        </p:nvSpPr>
        <p:spPr>
          <a:xfrm>
            <a:off x="9334377" y="2375687"/>
            <a:ext cx="1707503" cy="781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Multivariate Regression by each country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9E6B2-A02C-48EB-A15C-1FF04D4AFDC2}"/>
              </a:ext>
            </a:extLst>
          </p:cNvPr>
          <p:cNvSpPr/>
          <p:nvPr/>
        </p:nvSpPr>
        <p:spPr>
          <a:xfrm>
            <a:off x="7095905" y="3970027"/>
            <a:ext cx="1858637" cy="890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Multivariate Regression by each country and time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24784-565E-A5BB-EA31-1FF85A492692}"/>
              </a:ext>
            </a:extLst>
          </p:cNvPr>
          <p:cNvSpPr/>
          <p:nvPr/>
        </p:nvSpPr>
        <p:spPr>
          <a:xfrm>
            <a:off x="4653281" y="4146353"/>
            <a:ext cx="1679317" cy="53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Segmentation by brute force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802B7-48AF-B8D7-2404-E14F62280DE5}"/>
              </a:ext>
            </a:extLst>
          </p:cNvPr>
          <p:cNvSpPr/>
          <p:nvPr/>
        </p:nvSpPr>
        <p:spPr>
          <a:xfrm>
            <a:off x="7185566" y="5346441"/>
            <a:ext cx="1679317" cy="53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Segmentation by K means algo.</a:t>
            </a:r>
            <a:endParaRPr lang="en-IN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9F0E3-2C8D-EAE9-C1E4-22973EB2BD33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433855" y="2765943"/>
            <a:ext cx="507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E77C6-C2C5-6B98-BC02-B1C38902A0C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86319" y="2765943"/>
            <a:ext cx="56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C02C05-F47E-8348-F3DF-D406434150A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39487" y="2765943"/>
            <a:ext cx="705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023081-2ED3-42F6-D9F5-BB413A9B5D7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652540" y="2765943"/>
            <a:ext cx="681837" cy="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51294-FFA3-A2AF-9E4B-E0A8CC2AC49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332598" y="4415191"/>
            <a:ext cx="763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299E6-70B6-B076-DF46-C0C94E99C5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025224" y="4860355"/>
            <a:ext cx="1" cy="48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BE6F7C34-8FDD-8595-9F7F-D2E76C5C733E}"/>
              </a:ext>
            </a:extLst>
          </p:cNvPr>
          <p:cNvSpPr/>
          <p:nvPr/>
        </p:nvSpPr>
        <p:spPr>
          <a:xfrm>
            <a:off x="9476158" y="1263013"/>
            <a:ext cx="1423940" cy="8841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u="sng" dirty="0">
                <a:latin typeface="Cambria" panose="02040503050406030204" pitchFamily="18" charset="0"/>
                <a:ea typeface="Cambria" panose="02040503050406030204" pitchFamily="18" charset="0"/>
              </a:rPr>
              <a:t>Goal1 and Q(b)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Explained GDP by factor relationship 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400" dirty="0"/>
          </a:p>
        </p:txBody>
      </p:sp>
      <p:cxnSp>
        <p:nvCxnSpPr>
          <p:cNvPr id="2069" name="Connector: Elbow 2068">
            <a:extLst>
              <a:ext uri="{FF2B5EF4-FFF2-40B4-BE49-F238E27FC236}">
                <a16:creationId xmlns:a16="http://schemas.microsoft.com/office/drawing/2014/main" id="{415596E0-36E7-EF62-8083-74CF1DB915A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700284" y="2482182"/>
            <a:ext cx="812786" cy="21629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9" name="Rectangle: Rounded Corners 2078">
            <a:extLst>
              <a:ext uri="{FF2B5EF4-FFF2-40B4-BE49-F238E27FC236}">
                <a16:creationId xmlns:a16="http://schemas.microsoft.com/office/drawing/2014/main" id="{753E2945-A3E2-A30E-B1C9-820AAEFAAF35}"/>
              </a:ext>
            </a:extLst>
          </p:cNvPr>
          <p:cNvSpPr/>
          <p:nvPr/>
        </p:nvSpPr>
        <p:spPr>
          <a:xfrm>
            <a:off x="9704540" y="5212747"/>
            <a:ext cx="1408216" cy="78906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u="sng" dirty="0">
                <a:latin typeface="Cambria" panose="02040503050406030204" pitchFamily="18" charset="0"/>
                <a:ea typeface="Cambria" panose="02040503050406030204" pitchFamily="18" charset="0"/>
              </a:rPr>
              <a:t>Goal 2, Q (c), T2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Grouped countries by one factor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97" name="Straight Arrow Connector 2096">
            <a:extLst>
              <a:ext uri="{FF2B5EF4-FFF2-40B4-BE49-F238E27FC236}">
                <a16:creationId xmlns:a16="http://schemas.microsoft.com/office/drawing/2014/main" id="{311FFBF2-722E-1834-7445-59ACDDB51C3E}"/>
              </a:ext>
            </a:extLst>
          </p:cNvPr>
          <p:cNvCxnSpPr>
            <a:cxnSpLocks/>
            <a:stCxn id="12" idx="3"/>
            <a:endCxn id="2079" idx="1"/>
          </p:cNvCxnSpPr>
          <p:nvPr/>
        </p:nvCxnSpPr>
        <p:spPr>
          <a:xfrm flipV="1">
            <a:off x="8864883" y="5607277"/>
            <a:ext cx="839657" cy="800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8" name="Straight Arrow Connector 2107">
            <a:extLst>
              <a:ext uri="{FF2B5EF4-FFF2-40B4-BE49-F238E27FC236}">
                <a16:creationId xmlns:a16="http://schemas.microsoft.com/office/drawing/2014/main" id="{80A19971-F296-42E3-51D5-F75F0D95846B}"/>
              </a:ext>
            </a:extLst>
          </p:cNvPr>
          <p:cNvCxnSpPr>
            <a:stCxn id="9" idx="0"/>
            <a:endCxn id="2065" idx="2"/>
          </p:cNvCxnSpPr>
          <p:nvPr/>
        </p:nvCxnSpPr>
        <p:spPr>
          <a:xfrm flipH="1" flipV="1">
            <a:off x="10188128" y="2147175"/>
            <a:ext cx="1" cy="22851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0" name="Rectangle: Rounded Corners 2109">
            <a:extLst>
              <a:ext uri="{FF2B5EF4-FFF2-40B4-BE49-F238E27FC236}">
                <a16:creationId xmlns:a16="http://schemas.microsoft.com/office/drawing/2014/main" id="{49AB5E1F-A511-9417-6CF2-22F324CFDA00}"/>
              </a:ext>
            </a:extLst>
          </p:cNvPr>
          <p:cNvSpPr/>
          <p:nvPr/>
        </p:nvSpPr>
        <p:spPr>
          <a:xfrm>
            <a:off x="2674382" y="1250723"/>
            <a:ext cx="1679317" cy="8521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300" u="sng" dirty="0">
                <a:latin typeface="Cambria" panose="02040503050406030204" pitchFamily="18" charset="0"/>
                <a:ea typeface="Cambria" panose="02040503050406030204" pitchFamily="18" charset="0"/>
              </a:rPr>
              <a:t>Q (a)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factor important across all countries for improving GDP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300" dirty="0"/>
          </a:p>
        </p:txBody>
      </p: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A4FF4B3B-75FA-D280-BD92-FF30DE333AB6}"/>
              </a:ext>
            </a:extLst>
          </p:cNvPr>
          <p:cNvCxnSpPr>
            <a:stCxn id="4" idx="0"/>
            <a:endCxn id="2110" idx="2"/>
          </p:cNvCxnSpPr>
          <p:nvPr/>
        </p:nvCxnSpPr>
        <p:spPr>
          <a:xfrm flipH="1" flipV="1">
            <a:off x="3514041" y="2102887"/>
            <a:ext cx="1" cy="39421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7" name="Rectangle: Rounded Corners 2116">
            <a:extLst>
              <a:ext uri="{FF2B5EF4-FFF2-40B4-BE49-F238E27FC236}">
                <a16:creationId xmlns:a16="http://schemas.microsoft.com/office/drawing/2014/main" id="{69D40892-71F8-BF8E-B14E-4F7046221970}"/>
              </a:ext>
            </a:extLst>
          </p:cNvPr>
          <p:cNvSpPr/>
          <p:nvPr/>
        </p:nvSpPr>
        <p:spPr>
          <a:xfrm>
            <a:off x="9794200" y="3917804"/>
            <a:ext cx="1491062" cy="9947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u="sng" dirty="0">
                <a:latin typeface="Cambria" panose="02040503050406030204" pitchFamily="18" charset="0"/>
                <a:ea typeface="Cambria" panose="02040503050406030204" pitchFamily="18" charset="0"/>
              </a:rPr>
              <a:t>Task 1</a:t>
            </a:r>
          </a:p>
          <a:p>
            <a:pPr algn="ctr"/>
            <a:r>
              <a:rPr lang="en-IN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Explained yearly GDP_PPP with the country factor scores</a:t>
            </a:r>
            <a:endParaRPr lang="en-IN" sz="1300" dirty="0"/>
          </a:p>
        </p:txBody>
      </p:sp>
      <p:cxnSp>
        <p:nvCxnSpPr>
          <p:cNvPr id="2119" name="Straight Connector 2118">
            <a:extLst>
              <a:ext uri="{FF2B5EF4-FFF2-40B4-BE49-F238E27FC236}">
                <a16:creationId xmlns:a16="http://schemas.microsoft.com/office/drawing/2014/main" id="{E4F55DC2-6E01-5929-DFD5-2CD9ADA4EFCF}"/>
              </a:ext>
            </a:extLst>
          </p:cNvPr>
          <p:cNvCxnSpPr>
            <a:cxnSpLocks/>
            <a:stCxn id="10" idx="3"/>
            <a:endCxn id="2117" idx="1"/>
          </p:cNvCxnSpPr>
          <p:nvPr/>
        </p:nvCxnSpPr>
        <p:spPr>
          <a:xfrm>
            <a:off x="8954542" y="4415191"/>
            <a:ext cx="839658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723-87F3-D99C-DCC7-2216EDB52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7E683F-15A2-7A24-AA81-62D05BE7401A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AGENDA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8275F1-08F5-45C9-9648-E8C5107E5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9" y="1474657"/>
            <a:ext cx="9144000" cy="485149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GOAL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STATEMENTS / TASKS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WORKFLOW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B08A-34EE-C8BE-5DA6-FDCB95E6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BC73D7-D077-0FFD-7503-D07A5D8FD991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Goal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975C72B-DF50-EB6B-D5D6-232A3A84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9" y="1474657"/>
            <a:ext cx="9144000" cy="4851497"/>
          </a:xfrm>
        </p:spPr>
        <p:txBody>
          <a:bodyPr/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Find out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IN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hich country’s attributes most contribute to its economic growth.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IN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GDP purchase power parity (GDP_PPP) by the factors.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GDP_PPP by a factor 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 g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roup countries by that factor.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0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7F0A-A69A-E543-E6AB-E81557B4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793365-DC03-7406-D15D-CEB39403FF95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Tasks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38473D-7BDD-BC24-F2A8-F871C408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8" y="1474657"/>
            <a:ext cx="10661779" cy="4851497"/>
          </a:xfrm>
        </p:spPr>
        <p:txBody>
          <a:bodyPr/>
          <a:lstStyle/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Explain yearly GDP_PPP with the country factor scores from the same year and before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Group countries by which factor explains GDP_PPP change best.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IN" sz="1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factor is most important across all countries for improving GDP_PPP.</a:t>
            </a:r>
            <a:endParaRPr lang="en-IN" sz="14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IN" sz="14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IN" sz="1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 much does improving each factor improve GDP (i.e. regression coefficients or similar).</a:t>
            </a:r>
            <a:endParaRPr lang="en-IN" sz="14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IN" sz="14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IN" sz="1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hich factors are most important for which countries (heterogeneity), and group countries into segments, based on that.</a:t>
            </a:r>
          </a:p>
          <a:p>
            <a:pPr lvl="1" algn="l"/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8FE4-949E-E296-C3D5-10CD64A5B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CA9F1B-F51F-8CD6-0BCF-15A088B4BA1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Workflow	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4644378-959A-FF51-784D-56F52639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9" y="1474657"/>
            <a:ext cx="9144000" cy="485149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Import libraries and data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Simple Multiple Linear Regression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Multi variate Regression for each country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Multi variate Regression for each country and year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Countries segmentation by single factor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9FB4E-0B01-2178-67E9-3E2D96EC6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3B6F19-23E5-8ED4-765D-5C15A85C3457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Import Lib, Data and Processing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061A52-2FAE-D22F-C6F6-1A27E467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9" y="1474657"/>
            <a:ext cx="9144000" cy="485149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Necessary libraries were imported.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from excel sheets were loaded as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frames were reshaped and merged.</a:t>
            </a:r>
          </a:p>
          <a:p>
            <a:pPr algn="l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0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59F0D-63AF-6CBD-F6EC-EE43760C7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772E4-FF28-19BE-3BCD-1CC88CE012A1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EDA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9F32AD9-1604-92DA-CEA4-B9AF1C1D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39" y="1474657"/>
            <a:ext cx="5847183" cy="485149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Correlation of all factors with GDP was analyzed.</a:t>
            </a:r>
          </a:p>
          <a:p>
            <a:pPr algn="l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is found out that, overall countries, with higher levels of entrepreneurship tend to have higher GDP per capita.</a:t>
            </a:r>
          </a:p>
          <a:p>
            <a:pPr algn="l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Answer </a:t>
            </a:r>
            <a:r>
              <a:rPr lang="en-IN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(a):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which factor is most important across all countries for improving GDP_PPP.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C73979-0F39-A040-DB25-94B28D69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1598151"/>
            <a:ext cx="5417975" cy="51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3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46752-CABA-D627-956B-1D956FD1C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2C956-007F-E82E-CC11-141EC7F69CEE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EDA 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B364EC5-DE90-D5C3-C442-2CBBA329F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0699102" cy="54075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Correlation of all factors with GDP was analyzed by each year.</a:t>
            </a:r>
          </a:p>
          <a:p>
            <a:pPr algn="l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93CF64-2B95-5B92-EB61-82B7333E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12" y="1827126"/>
            <a:ext cx="7354929" cy="50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4C7A9-B3B0-2736-E7A9-5E65C25D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BDB2CD-4AC5-FCC7-215E-FEB71BB1A87E}"/>
              </a:ext>
            </a:extLst>
          </p:cNvPr>
          <p:cNvSpPr/>
          <p:nvPr/>
        </p:nvSpPr>
        <p:spPr>
          <a:xfrm>
            <a:off x="0" y="0"/>
            <a:ext cx="12192000" cy="1030288"/>
          </a:xfrm>
          <a:prstGeom prst="rect">
            <a:avLst/>
          </a:prstGeom>
          <a:solidFill>
            <a:srgbClr val="DA1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Multiple Linear Regression</a:t>
            </a:r>
            <a:endParaRPr lang="en-IN" sz="3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D12A80-0EFB-3CC8-01F3-E21EE8356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24" y="1250723"/>
            <a:ext cx="10699102" cy="54075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After Simple Multiple Linear Regression, we can find out the factors’ relationship with GDP.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29283-1D54-043D-77F7-93E1EF70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4" y="2152595"/>
            <a:ext cx="5570376" cy="39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0FF393-6DCE-4524-9628-CCF888A0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25" y="2152595"/>
            <a:ext cx="5082851" cy="40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599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</vt:lpstr>
      <vt:lpstr>Wingdings</vt:lpstr>
      <vt:lpstr>Office Theme</vt:lpstr>
      <vt:lpstr>DATA ANALYSIS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Initiative Research position Data Analysis Task</dc:title>
  <dc:creator>Mahadharsan Ravichandran</dc:creator>
  <cp:lastModifiedBy>Mahadharsan Ravichandran</cp:lastModifiedBy>
  <cp:revision>76</cp:revision>
  <dcterms:created xsi:type="dcterms:W3CDTF">2024-02-21T23:18:18Z</dcterms:created>
  <dcterms:modified xsi:type="dcterms:W3CDTF">2024-02-22T18:20:33Z</dcterms:modified>
</cp:coreProperties>
</file>