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425B8-2C33-406A-868A-C722B42DCF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0D5C9A-7805-4B17-8C11-31DA17BA68C3}">
      <dgm:prSet/>
      <dgm:spPr/>
      <dgm:t>
        <a:bodyPr/>
        <a:lstStyle/>
        <a:p>
          <a:r>
            <a:rPr lang="en-US" b="1"/>
            <a:t>💡 What is HTML?</a:t>
          </a:r>
          <a:endParaRPr lang="en-US"/>
        </a:p>
      </dgm:t>
    </dgm:pt>
    <dgm:pt modelId="{53823689-0F97-43FB-B439-335ECDB660DF}" type="parTrans" cxnId="{8D3B73D2-AABE-4CE6-8886-22BDC589AAB3}">
      <dgm:prSet/>
      <dgm:spPr/>
      <dgm:t>
        <a:bodyPr/>
        <a:lstStyle/>
        <a:p>
          <a:endParaRPr lang="en-US"/>
        </a:p>
      </dgm:t>
    </dgm:pt>
    <dgm:pt modelId="{5E803946-4738-4A5A-8356-2F0D2A91675C}" type="sibTrans" cxnId="{8D3B73D2-AABE-4CE6-8886-22BDC589AAB3}">
      <dgm:prSet/>
      <dgm:spPr/>
      <dgm:t>
        <a:bodyPr/>
        <a:lstStyle/>
        <a:p>
          <a:endParaRPr lang="en-US"/>
        </a:p>
      </dgm:t>
    </dgm:pt>
    <dgm:pt modelId="{45B62B43-CAB1-465B-B6BA-FBE19634E038}">
      <dgm:prSet/>
      <dgm:spPr/>
      <dgm:t>
        <a:bodyPr/>
        <a:lstStyle/>
        <a:p>
          <a:r>
            <a:rPr lang="en-US" b="1"/>
            <a:t>HTML</a:t>
          </a:r>
          <a:r>
            <a:rPr lang="en-US"/>
            <a:t> stands for </a:t>
          </a:r>
          <a:r>
            <a:rPr lang="en-US" b="1"/>
            <a:t>Hypertext Markup Language</a:t>
          </a:r>
          <a:r>
            <a:rPr lang="en-US"/>
            <a:t>.</a:t>
          </a:r>
        </a:p>
      </dgm:t>
    </dgm:pt>
    <dgm:pt modelId="{0C58C2EE-8546-4BC0-B9A6-F58246DCDBA5}" type="parTrans" cxnId="{40050CCB-5813-4B14-8D04-A3ADC0047398}">
      <dgm:prSet/>
      <dgm:spPr/>
      <dgm:t>
        <a:bodyPr/>
        <a:lstStyle/>
        <a:p>
          <a:endParaRPr lang="en-US"/>
        </a:p>
      </dgm:t>
    </dgm:pt>
    <dgm:pt modelId="{B6B60A1C-20B8-4255-9EAF-C1B5E4D45054}" type="sibTrans" cxnId="{40050CCB-5813-4B14-8D04-A3ADC0047398}">
      <dgm:prSet/>
      <dgm:spPr/>
      <dgm:t>
        <a:bodyPr/>
        <a:lstStyle/>
        <a:p>
          <a:endParaRPr lang="en-US"/>
        </a:p>
      </dgm:t>
    </dgm:pt>
    <dgm:pt modelId="{77316BCD-09D3-4A2E-B8A3-8E8B1E515561}">
      <dgm:prSet/>
      <dgm:spPr/>
      <dgm:t>
        <a:bodyPr/>
        <a:lstStyle/>
        <a:p>
          <a:r>
            <a:rPr lang="en-US"/>
            <a:t>It is the </a:t>
          </a:r>
          <a:r>
            <a:rPr lang="en-US" b="1"/>
            <a:t>standard language used to create and design webpages</a:t>
          </a:r>
          <a:r>
            <a:rPr lang="en-US"/>
            <a:t>.</a:t>
          </a:r>
        </a:p>
      </dgm:t>
    </dgm:pt>
    <dgm:pt modelId="{7AA45ACC-8CE3-47C1-B16A-086BFF952F69}" type="parTrans" cxnId="{B2FDBC25-DD47-4955-9F30-AF1799F0B9C1}">
      <dgm:prSet/>
      <dgm:spPr/>
      <dgm:t>
        <a:bodyPr/>
        <a:lstStyle/>
        <a:p>
          <a:endParaRPr lang="en-US"/>
        </a:p>
      </dgm:t>
    </dgm:pt>
    <dgm:pt modelId="{D1742738-72F5-4E43-B11E-6B165DC0F373}" type="sibTrans" cxnId="{B2FDBC25-DD47-4955-9F30-AF1799F0B9C1}">
      <dgm:prSet/>
      <dgm:spPr/>
      <dgm:t>
        <a:bodyPr/>
        <a:lstStyle/>
        <a:p>
          <a:endParaRPr lang="en-US"/>
        </a:p>
      </dgm:t>
    </dgm:pt>
    <dgm:pt modelId="{3876873A-A388-4874-B0C1-56150D3FDA18}">
      <dgm:prSet/>
      <dgm:spPr/>
      <dgm:t>
        <a:bodyPr/>
        <a:lstStyle/>
        <a:p>
          <a:r>
            <a:rPr lang="en-US"/>
            <a:t>HTML provides the </a:t>
          </a:r>
          <a:r>
            <a:rPr lang="en-US" b="1"/>
            <a:t>basic structure of a webpage</a:t>
          </a:r>
          <a:r>
            <a:rPr lang="en-US"/>
            <a:t>, using a system of </a:t>
          </a:r>
          <a:r>
            <a:rPr lang="en-US" b="1"/>
            <a:t>tags and elements</a:t>
          </a:r>
          <a:r>
            <a:rPr lang="en-US"/>
            <a:t>.</a:t>
          </a:r>
        </a:p>
      </dgm:t>
    </dgm:pt>
    <dgm:pt modelId="{01D416B8-85AF-4908-8119-F1B9E5922D20}" type="parTrans" cxnId="{57FA89E1-7297-4CE7-A6F7-6BA2BCE4B932}">
      <dgm:prSet/>
      <dgm:spPr/>
      <dgm:t>
        <a:bodyPr/>
        <a:lstStyle/>
        <a:p>
          <a:endParaRPr lang="en-US"/>
        </a:p>
      </dgm:t>
    </dgm:pt>
    <dgm:pt modelId="{7A5A2497-E407-4A6E-92F0-69D21CE52D82}" type="sibTrans" cxnId="{57FA89E1-7297-4CE7-A6F7-6BA2BCE4B932}">
      <dgm:prSet/>
      <dgm:spPr/>
      <dgm:t>
        <a:bodyPr/>
        <a:lstStyle/>
        <a:p>
          <a:endParaRPr lang="en-US"/>
        </a:p>
      </dgm:t>
    </dgm:pt>
    <dgm:pt modelId="{1D944979-779A-44F8-A9E0-34777307E9CD}">
      <dgm:prSet/>
      <dgm:spPr/>
      <dgm:t>
        <a:bodyPr/>
        <a:lstStyle/>
        <a:p>
          <a:r>
            <a:rPr lang="en-US"/>
            <a:t>It allows you to add </a:t>
          </a:r>
          <a:r>
            <a:rPr lang="en-US" b="1"/>
            <a:t>text, images, videos, links, forms</a:t>
          </a:r>
          <a:r>
            <a:rPr lang="en-US"/>
            <a:t>, and other content to your web pages.</a:t>
          </a:r>
        </a:p>
      </dgm:t>
    </dgm:pt>
    <dgm:pt modelId="{D096C505-D240-4159-A105-F92E48F06906}" type="parTrans" cxnId="{5136B45D-CDC2-428C-B1DB-F35B01725536}">
      <dgm:prSet/>
      <dgm:spPr/>
      <dgm:t>
        <a:bodyPr/>
        <a:lstStyle/>
        <a:p>
          <a:endParaRPr lang="en-US"/>
        </a:p>
      </dgm:t>
    </dgm:pt>
    <dgm:pt modelId="{9160BEA3-C90C-40A6-B058-1A0DC8E3447A}" type="sibTrans" cxnId="{5136B45D-CDC2-428C-B1DB-F35B01725536}">
      <dgm:prSet/>
      <dgm:spPr/>
      <dgm:t>
        <a:bodyPr/>
        <a:lstStyle/>
        <a:p>
          <a:endParaRPr lang="en-US"/>
        </a:p>
      </dgm:t>
    </dgm:pt>
    <dgm:pt modelId="{2AA7298B-C689-4685-8378-04B3AE09CC60}">
      <dgm:prSet/>
      <dgm:spPr/>
      <dgm:t>
        <a:bodyPr/>
        <a:lstStyle/>
        <a:p>
          <a:r>
            <a:rPr lang="en-US"/>
            <a:t>HTML is not a programming language—it's a </a:t>
          </a:r>
          <a:r>
            <a:rPr lang="en-US" b="1"/>
            <a:t>markup language</a:t>
          </a:r>
          <a:r>
            <a:rPr lang="en-US"/>
            <a:t>.</a:t>
          </a:r>
        </a:p>
      </dgm:t>
    </dgm:pt>
    <dgm:pt modelId="{37A7F92F-687B-466A-BB85-173165BCC5E0}" type="parTrans" cxnId="{891244EB-1431-447D-8131-69BCAE06F88B}">
      <dgm:prSet/>
      <dgm:spPr/>
      <dgm:t>
        <a:bodyPr/>
        <a:lstStyle/>
        <a:p>
          <a:endParaRPr lang="en-US"/>
        </a:p>
      </dgm:t>
    </dgm:pt>
    <dgm:pt modelId="{090EFD0F-FEBC-4EC5-9672-8D216FD63A78}" type="sibTrans" cxnId="{891244EB-1431-447D-8131-69BCAE06F88B}">
      <dgm:prSet/>
      <dgm:spPr/>
      <dgm:t>
        <a:bodyPr/>
        <a:lstStyle/>
        <a:p>
          <a:endParaRPr lang="en-US"/>
        </a:p>
      </dgm:t>
    </dgm:pt>
    <dgm:pt modelId="{66663461-1817-4497-A8AF-86F75273356E}" type="pres">
      <dgm:prSet presAssocID="{5A2425B8-2C33-406A-868A-C722B42DCF56}" presName="diagram" presStyleCnt="0">
        <dgm:presLayoutVars>
          <dgm:dir/>
          <dgm:resizeHandles val="exact"/>
        </dgm:presLayoutVars>
      </dgm:prSet>
      <dgm:spPr/>
    </dgm:pt>
    <dgm:pt modelId="{34094894-A51A-4C93-8290-9917ABE8F33A}" type="pres">
      <dgm:prSet presAssocID="{940D5C9A-7805-4B17-8C11-31DA17BA68C3}" presName="node" presStyleLbl="node1" presStyleIdx="0" presStyleCnt="6">
        <dgm:presLayoutVars>
          <dgm:bulletEnabled val="1"/>
        </dgm:presLayoutVars>
      </dgm:prSet>
      <dgm:spPr/>
    </dgm:pt>
    <dgm:pt modelId="{650175D9-1679-4AA0-9128-264B7717B885}" type="pres">
      <dgm:prSet presAssocID="{5E803946-4738-4A5A-8356-2F0D2A91675C}" presName="sibTrans" presStyleCnt="0"/>
      <dgm:spPr/>
    </dgm:pt>
    <dgm:pt modelId="{8C9475DC-1EF1-4F29-A307-FC0EC295E6F4}" type="pres">
      <dgm:prSet presAssocID="{45B62B43-CAB1-465B-B6BA-FBE19634E038}" presName="node" presStyleLbl="node1" presStyleIdx="1" presStyleCnt="6">
        <dgm:presLayoutVars>
          <dgm:bulletEnabled val="1"/>
        </dgm:presLayoutVars>
      </dgm:prSet>
      <dgm:spPr/>
    </dgm:pt>
    <dgm:pt modelId="{9792C2D2-F92A-44A4-950B-27E6669CE7DF}" type="pres">
      <dgm:prSet presAssocID="{B6B60A1C-20B8-4255-9EAF-C1B5E4D45054}" presName="sibTrans" presStyleCnt="0"/>
      <dgm:spPr/>
    </dgm:pt>
    <dgm:pt modelId="{0206899C-A59B-4F41-96CA-47F03B1FF39F}" type="pres">
      <dgm:prSet presAssocID="{77316BCD-09D3-4A2E-B8A3-8E8B1E515561}" presName="node" presStyleLbl="node1" presStyleIdx="2" presStyleCnt="6">
        <dgm:presLayoutVars>
          <dgm:bulletEnabled val="1"/>
        </dgm:presLayoutVars>
      </dgm:prSet>
      <dgm:spPr/>
    </dgm:pt>
    <dgm:pt modelId="{8D8A7DAD-D8B9-48E4-A0A1-3B7164A39FB1}" type="pres">
      <dgm:prSet presAssocID="{D1742738-72F5-4E43-B11E-6B165DC0F373}" presName="sibTrans" presStyleCnt="0"/>
      <dgm:spPr/>
    </dgm:pt>
    <dgm:pt modelId="{98E97A2A-33CA-4B86-9893-2C2976BF8631}" type="pres">
      <dgm:prSet presAssocID="{3876873A-A388-4874-B0C1-56150D3FDA18}" presName="node" presStyleLbl="node1" presStyleIdx="3" presStyleCnt="6">
        <dgm:presLayoutVars>
          <dgm:bulletEnabled val="1"/>
        </dgm:presLayoutVars>
      </dgm:prSet>
      <dgm:spPr/>
    </dgm:pt>
    <dgm:pt modelId="{B0867CF7-2D54-44A8-9E54-54392E50029E}" type="pres">
      <dgm:prSet presAssocID="{7A5A2497-E407-4A6E-92F0-69D21CE52D82}" presName="sibTrans" presStyleCnt="0"/>
      <dgm:spPr/>
    </dgm:pt>
    <dgm:pt modelId="{99E08DC2-C216-459B-AB8E-881745857DF3}" type="pres">
      <dgm:prSet presAssocID="{1D944979-779A-44F8-A9E0-34777307E9CD}" presName="node" presStyleLbl="node1" presStyleIdx="4" presStyleCnt="6">
        <dgm:presLayoutVars>
          <dgm:bulletEnabled val="1"/>
        </dgm:presLayoutVars>
      </dgm:prSet>
      <dgm:spPr/>
    </dgm:pt>
    <dgm:pt modelId="{076C2FED-B6C3-4285-AC66-A423899DF788}" type="pres">
      <dgm:prSet presAssocID="{9160BEA3-C90C-40A6-B058-1A0DC8E3447A}" presName="sibTrans" presStyleCnt="0"/>
      <dgm:spPr/>
    </dgm:pt>
    <dgm:pt modelId="{5373BD93-2ABB-447D-BCD2-B42DFD8FFE16}" type="pres">
      <dgm:prSet presAssocID="{2AA7298B-C689-4685-8378-04B3AE09CC60}" presName="node" presStyleLbl="node1" presStyleIdx="5" presStyleCnt="6">
        <dgm:presLayoutVars>
          <dgm:bulletEnabled val="1"/>
        </dgm:presLayoutVars>
      </dgm:prSet>
      <dgm:spPr/>
    </dgm:pt>
  </dgm:ptLst>
  <dgm:cxnLst>
    <dgm:cxn modelId="{B2FDBC25-DD47-4955-9F30-AF1799F0B9C1}" srcId="{5A2425B8-2C33-406A-868A-C722B42DCF56}" destId="{77316BCD-09D3-4A2E-B8A3-8E8B1E515561}" srcOrd="2" destOrd="0" parTransId="{7AA45ACC-8CE3-47C1-B16A-086BFF952F69}" sibTransId="{D1742738-72F5-4E43-B11E-6B165DC0F373}"/>
    <dgm:cxn modelId="{E27CFE32-2C18-4CA3-BE93-0E69F2AD895B}" type="presOf" srcId="{3876873A-A388-4874-B0C1-56150D3FDA18}" destId="{98E97A2A-33CA-4B86-9893-2C2976BF8631}" srcOrd="0" destOrd="0" presId="urn:microsoft.com/office/officeart/2005/8/layout/default"/>
    <dgm:cxn modelId="{5136B45D-CDC2-428C-B1DB-F35B01725536}" srcId="{5A2425B8-2C33-406A-868A-C722B42DCF56}" destId="{1D944979-779A-44F8-A9E0-34777307E9CD}" srcOrd="4" destOrd="0" parTransId="{D096C505-D240-4159-A105-F92E48F06906}" sibTransId="{9160BEA3-C90C-40A6-B058-1A0DC8E3447A}"/>
    <dgm:cxn modelId="{E38B6145-C6F4-43C3-BA37-52B00F8B453B}" type="presOf" srcId="{1D944979-779A-44F8-A9E0-34777307E9CD}" destId="{99E08DC2-C216-459B-AB8E-881745857DF3}" srcOrd="0" destOrd="0" presId="urn:microsoft.com/office/officeart/2005/8/layout/default"/>
    <dgm:cxn modelId="{0E2746BA-C9A0-443C-A316-D67AA778A7B4}" type="presOf" srcId="{2AA7298B-C689-4685-8378-04B3AE09CC60}" destId="{5373BD93-2ABB-447D-BCD2-B42DFD8FFE16}" srcOrd="0" destOrd="0" presId="urn:microsoft.com/office/officeart/2005/8/layout/default"/>
    <dgm:cxn modelId="{40050CCB-5813-4B14-8D04-A3ADC0047398}" srcId="{5A2425B8-2C33-406A-868A-C722B42DCF56}" destId="{45B62B43-CAB1-465B-B6BA-FBE19634E038}" srcOrd="1" destOrd="0" parTransId="{0C58C2EE-8546-4BC0-B9A6-F58246DCDBA5}" sibTransId="{B6B60A1C-20B8-4255-9EAF-C1B5E4D45054}"/>
    <dgm:cxn modelId="{8D3B73D2-AABE-4CE6-8886-22BDC589AAB3}" srcId="{5A2425B8-2C33-406A-868A-C722B42DCF56}" destId="{940D5C9A-7805-4B17-8C11-31DA17BA68C3}" srcOrd="0" destOrd="0" parTransId="{53823689-0F97-43FB-B439-335ECDB660DF}" sibTransId="{5E803946-4738-4A5A-8356-2F0D2A91675C}"/>
    <dgm:cxn modelId="{4C6F2ED7-1221-4D8D-B35B-787A48433BA6}" type="presOf" srcId="{77316BCD-09D3-4A2E-B8A3-8E8B1E515561}" destId="{0206899C-A59B-4F41-96CA-47F03B1FF39F}" srcOrd="0" destOrd="0" presId="urn:microsoft.com/office/officeart/2005/8/layout/default"/>
    <dgm:cxn modelId="{652B64DE-D453-4748-98EF-BD7927D25B2B}" type="presOf" srcId="{45B62B43-CAB1-465B-B6BA-FBE19634E038}" destId="{8C9475DC-1EF1-4F29-A307-FC0EC295E6F4}" srcOrd="0" destOrd="0" presId="urn:microsoft.com/office/officeart/2005/8/layout/default"/>
    <dgm:cxn modelId="{57FA89E1-7297-4CE7-A6F7-6BA2BCE4B932}" srcId="{5A2425B8-2C33-406A-868A-C722B42DCF56}" destId="{3876873A-A388-4874-B0C1-56150D3FDA18}" srcOrd="3" destOrd="0" parTransId="{01D416B8-85AF-4908-8119-F1B9E5922D20}" sibTransId="{7A5A2497-E407-4A6E-92F0-69D21CE52D82}"/>
    <dgm:cxn modelId="{891244EB-1431-447D-8131-69BCAE06F88B}" srcId="{5A2425B8-2C33-406A-868A-C722B42DCF56}" destId="{2AA7298B-C689-4685-8378-04B3AE09CC60}" srcOrd="5" destOrd="0" parTransId="{37A7F92F-687B-466A-BB85-173165BCC5E0}" sibTransId="{090EFD0F-FEBC-4EC5-9672-8D216FD63A78}"/>
    <dgm:cxn modelId="{A832CAEB-8224-4554-B545-AE68ACAA3FD0}" type="presOf" srcId="{940D5C9A-7805-4B17-8C11-31DA17BA68C3}" destId="{34094894-A51A-4C93-8290-9917ABE8F33A}" srcOrd="0" destOrd="0" presId="urn:microsoft.com/office/officeart/2005/8/layout/default"/>
    <dgm:cxn modelId="{E23829ED-5286-4654-8A20-A292BA1AD5CA}" type="presOf" srcId="{5A2425B8-2C33-406A-868A-C722B42DCF56}" destId="{66663461-1817-4497-A8AF-86F75273356E}" srcOrd="0" destOrd="0" presId="urn:microsoft.com/office/officeart/2005/8/layout/default"/>
    <dgm:cxn modelId="{C9A11700-29C8-4853-B0BB-81951B70C3D9}" type="presParOf" srcId="{66663461-1817-4497-A8AF-86F75273356E}" destId="{34094894-A51A-4C93-8290-9917ABE8F33A}" srcOrd="0" destOrd="0" presId="urn:microsoft.com/office/officeart/2005/8/layout/default"/>
    <dgm:cxn modelId="{1D64797F-EE8B-4E26-BC79-D9714579055F}" type="presParOf" srcId="{66663461-1817-4497-A8AF-86F75273356E}" destId="{650175D9-1679-4AA0-9128-264B7717B885}" srcOrd="1" destOrd="0" presId="urn:microsoft.com/office/officeart/2005/8/layout/default"/>
    <dgm:cxn modelId="{DE4F49D3-0774-4A32-A76A-13D884FE94C3}" type="presParOf" srcId="{66663461-1817-4497-A8AF-86F75273356E}" destId="{8C9475DC-1EF1-4F29-A307-FC0EC295E6F4}" srcOrd="2" destOrd="0" presId="urn:microsoft.com/office/officeart/2005/8/layout/default"/>
    <dgm:cxn modelId="{04A66FA3-B160-4E51-BD32-6B1BCEAA8B71}" type="presParOf" srcId="{66663461-1817-4497-A8AF-86F75273356E}" destId="{9792C2D2-F92A-44A4-950B-27E6669CE7DF}" srcOrd="3" destOrd="0" presId="urn:microsoft.com/office/officeart/2005/8/layout/default"/>
    <dgm:cxn modelId="{3608879C-014E-42EA-BB5F-84374AB1885A}" type="presParOf" srcId="{66663461-1817-4497-A8AF-86F75273356E}" destId="{0206899C-A59B-4F41-96CA-47F03B1FF39F}" srcOrd="4" destOrd="0" presId="urn:microsoft.com/office/officeart/2005/8/layout/default"/>
    <dgm:cxn modelId="{052D2F10-92EE-4595-96AA-41F05A0175B2}" type="presParOf" srcId="{66663461-1817-4497-A8AF-86F75273356E}" destId="{8D8A7DAD-D8B9-48E4-A0A1-3B7164A39FB1}" srcOrd="5" destOrd="0" presId="urn:microsoft.com/office/officeart/2005/8/layout/default"/>
    <dgm:cxn modelId="{AD3FE975-8860-417D-8C6A-8CD1061310D5}" type="presParOf" srcId="{66663461-1817-4497-A8AF-86F75273356E}" destId="{98E97A2A-33CA-4B86-9893-2C2976BF8631}" srcOrd="6" destOrd="0" presId="urn:microsoft.com/office/officeart/2005/8/layout/default"/>
    <dgm:cxn modelId="{EBB853D0-0F1F-4F9D-B6E4-FB950642BCDB}" type="presParOf" srcId="{66663461-1817-4497-A8AF-86F75273356E}" destId="{B0867CF7-2D54-44A8-9E54-54392E50029E}" srcOrd="7" destOrd="0" presId="urn:microsoft.com/office/officeart/2005/8/layout/default"/>
    <dgm:cxn modelId="{64CD6D56-CA37-470D-9DAD-8A50561AD577}" type="presParOf" srcId="{66663461-1817-4497-A8AF-86F75273356E}" destId="{99E08DC2-C216-459B-AB8E-881745857DF3}" srcOrd="8" destOrd="0" presId="urn:microsoft.com/office/officeart/2005/8/layout/default"/>
    <dgm:cxn modelId="{E053C3BE-A371-44EB-B11E-D09D806EB889}" type="presParOf" srcId="{66663461-1817-4497-A8AF-86F75273356E}" destId="{076C2FED-B6C3-4285-AC66-A423899DF788}" srcOrd="9" destOrd="0" presId="urn:microsoft.com/office/officeart/2005/8/layout/default"/>
    <dgm:cxn modelId="{658BC554-FB23-4DAE-88A2-D15F86127B67}" type="presParOf" srcId="{66663461-1817-4497-A8AF-86F75273356E}" destId="{5373BD93-2ABB-447D-BCD2-B42DFD8FFE1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94894-A51A-4C93-8290-9917ABE8F33A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💡 What is HTML?</a:t>
          </a:r>
          <a:endParaRPr lang="en-US" sz="2400" kern="1200"/>
        </a:p>
      </dsp:txBody>
      <dsp:txXfrm>
        <a:off x="307345" y="1546"/>
        <a:ext cx="3222855" cy="1933713"/>
      </dsp:txXfrm>
    </dsp:sp>
    <dsp:sp modelId="{8C9475DC-1EF1-4F29-A307-FC0EC295E6F4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HTML</a:t>
          </a:r>
          <a:r>
            <a:rPr lang="en-US" sz="2400" kern="1200"/>
            <a:t> stands for </a:t>
          </a:r>
          <a:r>
            <a:rPr lang="en-US" sz="2400" b="1" kern="1200"/>
            <a:t>Hypertext Markup Language</a:t>
          </a:r>
          <a:r>
            <a:rPr lang="en-US" sz="2400" kern="1200"/>
            <a:t>.</a:t>
          </a:r>
        </a:p>
      </dsp:txBody>
      <dsp:txXfrm>
        <a:off x="3852486" y="1546"/>
        <a:ext cx="3222855" cy="1933713"/>
      </dsp:txXfrm>
    </dsp:sp>
    <dsp:sp modelId="{0206899C-A59B-4F41-96CA-47F03B1FF39F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the </a:t>
          </a:r>
          <a:r>
            <a:rPr lang="en-US" sz="2400" b="1" kern="1200"/>
            <a:t>standard language used to create and design webpages</a:t>
          </a:r>
          <a:r>
            <a:rPr lang="en-US" sz="2400" kern="1200"/>
            <a:t>.</a:t>
          </a:r>
        </a:p>
      </dsp:txBody>
      <dsp:txXfrm>
        <a:off x="7397627" y="1546"/>
        <a:ext cx="3222855" cy="1933713"/>
      </dsp:txXfrm>
    </dsp:sp>
    <dsp:sp modelId="{98E97A2A-33CA-4B86-9893-2C2976BF8631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 provides the </a:t>
          </a:r>
          <a:r>
            <a:rPr lang="en-US" sz="2400" b="1" kern="1200"/>
            <a:t>basic structure of a webpage</a:t>
          </a:r>
          <a:r>
            <a:rPr lang="en-US" sz="2400" kern="1200"/>
            <a:t>, using a system of </a:t>
          </a:r>
          <a:r>
            <a:rPr lang="en-US" sz="2400" b="1" kern="1200"/>
            <a:t>tags and elements</a:t>
          </a:r>
          <a:r>
            <a:rPr lang="en-US" sz="2400" kern="1200"/>
            <a:t>.</a:t>
          </a:r>
        </a:p>
      </dsp:txBody>
      <dsp:txXfrm>
        <a:off x="307345" y="2257545"/>
        <a:ext cx="3222855" cy="1933713"/>
      </dsp:txXfrm>
    </dsp:sp>
    <dsp:sp modelId="{99E08DC2-C216-459B-AB8E-881745857DF3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allows you to add </a:t>
          </a:r>
          <a:r>
            <a:rPr lang="en-US" sz="2400" b="1" kern="1200"/>
            <a:t>text, images, videos, links, forms</a:t>
          </a:r>
          <a:r>
            <a:rPr lang="en-US" sz="2400" kern="1200"/>
            <a:t>, and other content to your web pages.</a:t>
          </a:r>
        </a:p>
      </dsp:txBody>
      <dsp:txXfrm>
        <a:off x="3852486" y="2257545"/>
        <a:ext cx="3222855" cy="1933713"/>
      </dsp:txXfrm>
    </dsp:sp>
    <dsp:sp modelId="{5373BD93-2ABB-447D-BCD2-B42DFD8FFE16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 is not a programming language—it's a </a:t>
          </a:r>
          <a:r>
            <a:rPr lang="en-US" sz="2400" b="1" kern="1200"/>
            <a:t>markup language</a:t>
          </a:r>
          <a:r>
            <a:rPr lang="en-US" sz="2400" kern="1200"/>
            <a:t>.</a:t>
          </a:r>
        </a:p>
      </dsp:txBody>
      <dsp:txXfrm>
        <a:off x="739762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866F-FD18-4D37-8ABB-8E66477D70AB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5CB4-4380-43CF-9192-9CCCAC31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5CB4-4380-43CF-9192-9CCCAC31F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1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11B4-9DF2-2864-9B85-8E49E908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8EB13-6D57-0D6F-4F6F-A22879FE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4BA6-C1E1-4FD8-3177-0570106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A063-E469-3E5E-59A1-9CAAF6EF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559-73FC-D363-0D25-A91312AA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53C6-31C8-EB46-4B85-93E8FCD3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6B7F6-94CE-EAB5-383C-09B18C43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91AD-EC18-489B-511E-BFB80251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78F2-4AA1-3469-40CE-AE267DAE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6B9D-84A0-1006-B8E8-7769E07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6EAD3-D254-6128-8322-95C918CA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A94B9-D68C-1CE7-D620-FC01428F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567B-B553-398A-FFA3-7DA32B0B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C943-9B53-8027-7C0F-88A60AA6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CE45-B8A2-5F90-59FE-1F9FFC4D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2C9-1AC6-2D5F-C45D-B9A2611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A2A6-D281-2551-ED90-E6BF178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BB60-A439-E742-D003-DD35B55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2ADA-CF5F-72EF-5869-C8437481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55BF-E816-1E93-DF4E-2BB85A97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43B7-E90A-C7FB-DFED-4DB1021B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8480-E68E-9631-43A8-C793D5B6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F55F-EA44-D8D7-782D-D35A155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26D4-6AB4-4A4B-6FF7-ABED1BE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F6CE-481E-6A5A-607D-E5066815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7E9F-4835-57C2-87B9-1A69537D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0CBE-BF98-49C8-60F1-0A92D61C5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6165C-0B86-620F-CF07-AAE7E21C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3603-F40F-F0C8-2803-DCA127E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B8445-5F12-DDBA-44FB-09F42761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16C9-2A13-585B-B983-BE17AC1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E3EE-EC97-A5CB-8971-180A6DB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84C8A-3160-D7D3-43A6-4FEEFED0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769C-EF9F-684D-0646-FA85D095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22981-9FAE-3585-F76A-B59F5E43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CEEFC-E4C8-A4C1-1CF6-EF7A01A7F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D5E2-D91D-DC1A-C3E3-04929D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1734E-166F-E216-EDE0-D124DB6F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8AAE2-2C2C-7CD9-9E7F-97F5C29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ECC3-6A9D-0B66-D56D-42516EC3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F3382-BA44-B932-65A2-EAD1A98B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52D88-4DE9-4734-3A95-931E5D7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85246-62D8-CC31-9143-95FCC44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92129-FD5E-FE31-A6B7-E38A1FBE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895D-253C-838F-B19E-DFBA1900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7F135-4E8E-196B-6549-37F1B184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F9D-4CC4-8657-D7FE-98743458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891-3A78-4CE5-5AB4-13A1708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E54D-B847-64E8-054A-42D4B92B1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7B0A-ACED-8E5D-FE99-76AA17A0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A183-8ACF-797C-1352-5D16963A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B068C-89E5-9049-5CF6-020981FC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C49-222C-0FC9-785B-EDCC1E27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4BD7B-A80D-9FF1-0071-3DFBE57A4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FE08-C1C7-F841-1BFC-A054701BF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5934-4DED-37FD-A2C2-23990C63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E8AE-76B5-995F-0E36-4F90B554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06EF-E252-0650-5FEB-4FB25C1D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CB66-EAE7-7CEC-781D-F9B5682F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0D33-ED78-9368-4700-1A7E9F3E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4C6E-352A-96E5-49EF-343C120B9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6CC71-1C52-4B79-8C00-E51A2E74A3D9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68C5-7DA7-EAD8-A506-A9CA30448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3ED9-557E-441A-9EE2-668EA8588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0C7C2749-9E00-40F9-6D4C-A139F004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007" r="-1" b="8702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51737-7108-03A7-E6EC-844335FFA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B92EE-12FF-313C-8684-0A5DFBB55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Mahadi Hassan</a:t>
            </a:r>
          </a:p>
        </p:txBody>
      </p:sp>
      <p:sp>
        <p:nvSpPr>
          <p:cNvPr id="3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D7281-71D8-C113-D5B7-1B3E533A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D8F37-ACAD-B67B-47D5-487BDE79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Table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B2429-AA5B-6C47-7CD3-A412FE03E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07278"/>
              </p:ext>
            </p:extLst>
          </p:nvPr>
        </p:nvGraphicFramePr>
        <p:xfrm>
          <a:off x="4587281" y="467208"/>
          <a:ext cx="7056043" cy="592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266">
                  <a:extLst>
                    <a:ext uri="{9D8B030D-6E8A-4147-A177-3AD203B41FA5}">
                      <a16:colId xmlns:a16="http://schemas.microsoft.com/office/drawing/2014/main" val="2577277154"/>
                    </a:ext>
                  </a:extLst>
                </a:gridCol>
                <a:gridCol w="4378777">
                  <a:extLst>
                    <a:ext uri="{9D8B030D-6E8A-4147-A177-3AD203B41FA5}">
                      <a16:colId xmlns:a16="http://schemas.microsoft.com/office/drawing/2014/main" val="441208503"/>
                    </a:ext>
                  </a:extLst>
                </a:gridCol>
              </a:tblGrid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Tag</a:t>
                      </a:r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Purpose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2400980067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&lt;table&gt;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container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014388094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&lt;tr&gt;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row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2129145424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&lt;td&gt;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data cell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601241857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&lt;th&gt;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header cell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3046703272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&lt;thead&gt;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Group of header rows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587709079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&lt;tbody&gt;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Group of body rows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3710315775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&lt;tfoot&gt;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Group of footer rows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679473956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&lt;caption&gt;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title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26744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97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B112B-FAA1-22B7-5EDF-FB96C6EED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5374-D92B-A368-8809-BAB4C75C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Form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to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1543F-6350-7B37-EAFA-04F93271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29879"/>
              </p:ext>
            </p:extLst>
          </p:nvPr>
        </p:nvGraphicFramePr>
        <p:xfrm>
          <a:off x="4502428" y="700570"/>
          <a:ext cx="7225749" cy="545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18">
                  <a:extLst>
                    <a:ext uri="{9D8B030D-6E8A-4147-A177-3AD203B41FA5}">
                      <a16:colId xmlns:a16="http://schemas.microsoft.com/office/drawing/2014/main" val="2577277154"/>
                    </a:ext>
                  </a:extLst>
                </a:gridCol>
                <a:gridCol w="4871731">
                  <a:extLst>
                    <a:ext uri="{9D8B030D-6E8A-4147-A177-3AD203B41FA5}">
                      <a16:colId xmlns:a16="http://schemas.microsoft.com/office/drawing/2014/main" val="441208503"/>
                    </a:ext>
                  </a:extLst>
                </a:gridCol>
              </a:tblGrid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Tag</a:t>
                      </a:r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Purpose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2400980067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&lt;form&gt;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Form container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4000880638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&lt;input&gt;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Input field (text, checkbox, etc.)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014388094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&lt;textarea&gt;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Multi-line text field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2129145424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&lt;select&gt;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Drop-down list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601241857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&lt;option&gt;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Option in a drop-down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3046703272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&lt;label&gt;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Label for input elements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587709079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&lt;button&gt;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Clickable button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3710315775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&lt;fieldset&gt;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Group related form elements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679473956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&lt;legend&gt;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Title for a </a:t>
                      </a:r>
                      <a:r>
                        <a:rPr lang="en-US" sz="2500" dirty="0" err="1"/>
                        <a:t>fieldset</a:t>
                      </a:r>
                      <a:endParaRPr lang="en-US" sz="2500" dirty="0"/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26744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6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BCF24-9BD3-7C9A-91B4-33272DC89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CEEF3-5EA4-9E2C-5E44-BFECE48A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 Meta &amp; Head Tags</a:t>
            </a:r>
            <a:b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in the &lt;head&gt; for metadata and resources.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411079-54B8-FAA7-756A-45120F43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77208"/>
              </p:ext>
            </p:extLst>
          </p:nvPr>
        </p:nvGraphicFramePr>
        <p:xfrm>
          <a:off x="4502428" y="783821"/>
          <a:ext cx="7225749" cy="529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53">
                  <a:extLst>
                    <a:ext uri="{9D8B030D-6E8A-4147-A177-3AD203B41FA5}">
                      <a16:colId xmlns:a16="http://schemas.microsoft.com/office/drawing/2014/main" val="2577277154"/>
                    </a:ext>
                  </a:extLst>
                </a:gridCol>
                <a:gridCol w="5145896">
                  <a:extLst>
                    <a:ext uri="{9D8B030D-6E8A-4147-A177-3AD203B41FA5}">
                      <a16:colId xmlns:a16="http://schemas.microsoft.com/office/drawing/2014/main" val="441208503"/>
                    </a:ext>
                  </a:extLst>
                </a:gridCol>
              </a:tblGrid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Tag</a:t>
                      </a:r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Purpose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2400980067"/>
                  </a:ext>
                </a:extLst>
              </a:tr>
              <a:tr h="98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&lt;title&gt;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Page title (shown in browser tab)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4000880638"/>
                  </a:ext>
                </a:extLst>
              </a:tr>
              <a:tr h="98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&lt;meta&gt;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Metadata (charset, description, etc.)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1014388094"/>
                  </a:ext>
                </a:extLst>
              </a:tr>
              <a:tr h="98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&lt;link&gt;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Link to external resources (e.g., CSS)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2129145424"/>
                  </a:ext>
                </a:extLst>
              </a:tr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&lt;style&gt;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Embedded CSS styles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1601241857"/>
                  </a:ext>
                </a:extLst>
              </a:tr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&lt;script&gt;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Embedded JavaScript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3046703272"/>
                  </a:ext>
                </a:extLst>
              </a:tr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&lt;base&gt;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Base URL for relative links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158770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8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C9740-4788-61E6-D735-2751FC9B6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65D85-2877-8C89-FC44-450C68A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4000" b="1" dirty="0">
                <a:solidFill>
                  <a:schemeClr val="bg1"/>
                </a:solidFill>
              </a:rPr>
              <a:t>Media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B2091D-115D-69FE-A00F-835C37C2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57656"/>
              </p:ext>
            </p:extLst>
          </p:nvPr>
        </p:nvGraphicFramePr>
        <p:xfrm>
          <a:off x="4601042" y="478712"/>
          <a:ext cx="7275998" cy="553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999">
                  <a:extLst>
                    <a:ext uri="{9D8B030D-6E8A-4147-A177-3AD203B41FA5}">
                      <a16:colId xmlns:a16="http://schemas.microsoft.com/office/drawing/2014/main" val="3508069695"/>
                    </a:ext>
                  </a:extLst>
                </a:gridCol>
                <a:gridCol w="3637999">
                  <a:extLst>
                    <a:ext uri="{9D8B030D-6E8A-4147-A177-3AD203B41FA5}">
                      <a16:colId xmlns:a16="http://schemas.microsoft.com/office/drawing/2014/main" val="3980755984"/>
                    </a:ext>
                  </a:extLst>
                </a:gridCol>
              </a:tblGrid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Tag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244911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&lt;img&gt;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Embeds an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507193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&lt;audio&gt;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Embeds audio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769532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&lt;video&gt;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Embeds video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781742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&lt;source&gt;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Specifies multiple media 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10484"/>
                  </a:ext>
                </a:extLst>
              </a:tr>
              <a:tr h="1139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&lt;track&gt;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subtitles or captions to 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54470"/>
                  </a:ext>
                </a:extLst>
              </a:tr>
              <a:tr h="1139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&lt;iframe&gt;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Embeds another HTML page (like a video or map)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9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CD09D-9918-8F04-20D4-C986F8DE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2143-FFD0-D5D3-5DC5-110019B2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9. Empty (Void)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A94282-459A-BFD5-B75E-BA913CDD3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4961"/>
              </p:ext>
            </p:extLst>
          </p:nvPr>
        </p:nvGraphicFramePr>
        <p:xfrm>
          <a:off x="4745060" y="467208"/>
          <a:ext cx="6740485" cy="592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164">
                  <a:extLst>
                    <a:ext uri="{9D8B030D-6E8A-4147-A177-3AD203B41FA5}">
                      <a16:colId xmlns:a16="http://schemas.microsoft.com/office/drawing/2014/main" val="3212287388"/>
                    </a:ext>
                  </a:extLst>
                </a:gridCol>
                <a:gridCol w="4634321">
                  <a:extLst>
                    <a:ext uri="{9D8B030D-6E8A-4147-A177-3AD203B41FA5}">
                      <a16:colId xmlns:a16="http://schemas.microsoft.com/office/drawing/2014/main" val="1021469645"/>
                    </a:ext>
                  </a:extLst>
                </a:gridCol>
              </a:tblGrid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Tag</a:t>
                      </a:r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Purpose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668208787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&lt;br&gt;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Line break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3159664269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&lt;hr&gt;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Horizontal rule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65370773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&lt;img&gt;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Image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926091015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&lt;input&gt;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Input field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301841853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&lt;meta&gt;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Metadata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574786407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&lt;link&gt;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Link to external resource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3928773122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&lt;source&gt;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Media source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25119636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&lt;area&gt;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Image map region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463221389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&lt;col&gt;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Column properties in tables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200519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4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43AF1-3CD2-FBD0-AB7B-F3D2767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Question???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BFD095DB-E1EA-9F4A-FC41-173B9E35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DEA9-6794-1115-BEDF-D0F8A363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ECB42-E6E2-49BC-5B61-3F540729D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074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8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63CA2-2B50-7FC7-2374-D0BF9EE6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Structure of HTML</a:t>
            </a:r>
          </a:p>
        </p:txBody>
      </p:sp>
      <p:pic>
        <p:nvPicPr>
          <p:cNvPr id="5" name="Content Placeholder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E3520B1-42A8-82FE-0235-71E88600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33" y="467208"/>
            <a:ext cx="707293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83AC3-ABE2-F9A0-E7A6-D985650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Tags</a:t>
            </a:r>
          </a:p>
        </p:txBody>
      </p:sp>
      <p:pic>
        <p:nvPicPr>
          <p:cNvPr id="5" name="Content Placeholder 4" descr="A diagram of a html tag">
            <a:extLst>
              <a:ext uri="{FF2B5EF4-FFF2-40B4-BE49-F238E27FC236}">
                <a16:creationId xmlns:a16="http://schemas.microsoft.com/office/drawing/2014/main" id="{A4AE3BAA-A3EC-DA4F-A4DC-ED306A72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18" y="2052535"/>
            <a:ext cx="7358357" cy="27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AF07B2-7797-9240-9CA2-B138326E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B14EE-ACC4-8FAA-A175-08AC311EE8DA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 Types of HTML Tag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1670F91B-2B71-7C74-599E-819E1FD3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9C850-CF50-5AC3-8A85-1ACB1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fontAlgn="base">
              <a:spcAft>
                <a:spcPts val="600"/>
              </a:spcAft>
            </a:pPr>
            <a:r>
              <a:rPr lang="en-US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Structural Tags</a:t>
            </a:r>
            <a:br>
              <a:rPr lang="en-US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6C6CDB-BFC9-DD2C-FB35-E48D2609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33E33C-D684-DD98-FFBD-B1F740C92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0855"/>
              </p:ext>
            </p:extLst>
          </p:nvPr>
        </p:nvGraphicFramePr>
        <p:xfrm>
          <a:off x="4502428" y="626162"/>
          <a:ext cx="7225749" cy="560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231">
                  <a:extLst>
                    <a:ext uri="{9D8B030D-6E8A-4147-A177-3AD203B41FA5}">
                      <a16:colId xmlns:a16="http://schemas.microsoft.com/office/drawing/2014/main" val="4081615526"/>
                    </a:ext>
                  </a:extLst>
                </a:gridCol>
                <a:gridCol w="5481518">
                  <a:extLst>
                    <a:ext uri="{9D8B030D-6E8A-4147-A177-3AD203B41FA5}">
                      <a16:colId xmlns:a16="http://schemas.microsoft.com/office/drawing/2014/main" val="224052199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all" spc="6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 marL="235622" marR="176716" marT="91440" marB="9144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all" spc="6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235622" marR="176716" marT="91440" marB="91440" anchor="b"/>
                </a:tc>
                <a:extLst>
                  <a:ext uri="{0D108BD9-81ED-4DB2-BD59-A6C34878D82A}">
                    <a16:rowId xmlns:a16="http://schemas.microsoft.com/office/drawing/2014/main" val="90733714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&lt;html&gt;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Root element of an HTML document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3498177717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&lt;head&gt;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Contains metadata and links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073125339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&lt;body&gt;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Contains</a:t>
                      </a:r>
                      <a:r>
                        <a:rPr lang="fr-FR" sz="1600" cap="none" spc="0">
                          <a:solidFill>
                            <a:schemeClr val="tx1"/>
                          </a:solidFill>
                        </a:rPr>
                        <a:t> the visible page content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73999939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&lt;header&gt;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Top section, often contains logo/nav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873899182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&lt;footer&gt;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Bottom section, often contains info/links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749765199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&lt;main&gt;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Main content area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1227712462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&lt;section&gt;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Groups of  related content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4165407663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&lt;article&gt;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Self-contained content like blog posts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3372493723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&lt;nav&gt;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Navigation links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250066724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&lt;aside&gt;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Sidebar or secondary content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924212606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&lt;div&gt;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Generic container (no semantic meaning)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107983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81AB9-74A7-1B8E-9779-D4FDEA86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A26F0-55BF-1AD7-3DB5-E638720C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Text Formatting Tags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858D5D-B2D1-86FC-61B7-F58C8F7A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B47AEC-04BB-94B8-6D8C-E3FFDC1C7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22923"/>
              </p:ext>
            </p:extLst>
          </p:nvPr>
        </p:nvGraphicFramePr>
        <p:xfrm>
          <a:off x="4907669" y="467208"/>
          <a:ext cx="6415267" cy="6025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796">
                  <a:extLst>
                    <a:ext uri="{9D8B030D-6E8A-4147-A177-3AD203B41FA5}">
                      <a16:colId xmlns:a16="http://schemas.microsoft.com/office/drawing/2014/main" val="4081615526"/>
                    </a:ext>
                  </a:extLst>
                </a:gridCol>
                <a:gridCol w="4543471">
                  <a:extLst>
                    <a:ext uri="{9D8B030D-6E8A-4147-A177-3AD203B41FA5}">
                      <a16:colId xmlns:a16="http://schemas.microsoft.com/office/drawing/2014/main" val="2240521992"/>
                    </a:ext>
                  </a:extLst>
                </a:gridCol>
              </a:tblGrid>
              <a:tr h="493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74213" marR="53011" marT="106021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74213" marR="53011" marT="106021" marB="106021" anchor="ctr"/>
                </a:tc>
                <a:extLst>
                  <a:ext uri="{0D108BD9-81ED-4DB2-BD59-A6C34878D82A}">
                    <a16:rowId xmlns:a16="http://schemas.microsoft.com/office/drawing/2014/main" val="90733714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&lt;h1&gt; to &lt;h6&gt;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Headings (h1 is largest)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3498177717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&lt;p&gt;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Paragraph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073125339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&lt;br&gt;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Line break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73999939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&lt;hr&gt;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Horizontal rule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873899182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&lt;b&gt;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Bold (non-semantic)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749765199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&lt;strong&gt;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Bold (semantic – strong importance)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1227712462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&lt;i&gt;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Italic (non-semantic)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4165407663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&lt;em&gt;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Emphasized (semantic)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3372493723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&lt;mark&gt;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Highlighted text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250066724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&lt;small&gt;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Smaller text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924212606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&lt;sub&gt;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Subscript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1089869968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&lt;sup&gt;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Superscript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107983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54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CC3A5-5267-8B76-FB6A-D75760661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9FCBE-8E8D-1355-8932-81C4568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Link &amp; Media Tags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7322E0-95A4-D729-1E9E-0A47C68AD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84979"/>
              </p:ext>
            </p:extLst>
          </p:nvPr>
        </p:nvGraphicFramePr>
        <p:xfrm>
          <a:off x="4502428" y="524343"/>
          <a:ext cx="7225749" cy="580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451">
                  <a:extLst>
                    <a:ext uri="{9D8B030D-6E8A-4147-A177-3AD203B41FA5}">
                      <a16:colId xmlns:a16="http://schemas.microsoft.com/office/drawing/2014/main" val="1780264570"/>
                    </a:ext>
                  </a:extLst>
                </a:gridCol>
                <a:gridCol w="4833298">
                  <a:extLst>
                    <a:ext uri="{9D8B030D-6E8A-4147-A177-3AD203B41FA5}">
                      <a16:colId xmlns:a16="http://schemas.microsoft.com/office/drawing/2014/main" val="4053460004"/>
                    </a:ext>
                  </a:extLst>
                </a:gridCol>
              </a:tblGrid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2995494169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&lt;a&gt;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Anchor (hyperlink)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3758385816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&lt;img&gt;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Image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128125586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&lt;audio&gt;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Audio files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3391805959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&lt;video&gt;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Video files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1386667172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&lt;source&gt;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Specifies media sources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525961076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&lt;iframe&gt;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Embeds another webpage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382972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4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F2AFE-26C7-AC90-6DB7-B5A4D09E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7E523-BB3A-F5E3-E469-1F8D94F1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dirty="0">
                <a:solidFill>
                  <a:schemeClr val="bg1"/>
                </a:solidFill>
              </a:rPr>
              <a:t>List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E90FB4-9EF0-1E0A-5E66-CE0DC7BB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62667"/>
              </p:ext>
            </p:extLst>
          </p:nvPr>
        </p:nvGraphicFramePr>
        <p:xfrm>
          <a:off x="4989633" y="467208"/>
          <a:ext cx="6251338" cy="592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87">
                  <a:extLst>
                    <a:ext uri="{9D8B030D-6E8A-4147-A177-3AD203B41FA5}">
                      <a16:colId xmlns:a16="http://schemas.microsoft.com/office/drawing/2014/main" val="4081615526"/>
                    </a:ext>
                  </a:extLst>
                </a:gridCol>
                <a:gridCol w="4688551">
                  <a:extLst>
                    <a:ext uri="{9D8B030D-6E8A-4147-A177-3AD203B41FA5}">
                      <a16:colId xmlns:a16="http://schemas.microsoft.com/office/drawing/2014/main" val="2240521992"/>
                    </a:ext>
                  </a:extLst>
                </a:gridCol>
              </a:tblGrid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90733714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&lt;ul&gt;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Unordered list (bullets)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3498177717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&lt;ol&gt;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Ordered list (numbered)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2073125339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&lt;li&gt;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List item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273999939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&lt;dl&gt;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Description list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873899182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&lt;dt&gt;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Term in a description list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2749765199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&lt;dd&gt;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Description of the term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122771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6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683</Words>
  <Application>Microsoft Office PowerPoint</Application>
  <PresentationFormat>Widescreen</PresentationFormat>
  <Paragraphs>187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Times New Roman</vt:lpstr>
      <vt:lpstr>Office Theme</vt:lpstr>
      <vt:lpstr>Introduction To HTML</vt:lpstr>
      <vt:lpstr>Introduction to HTML</vt:lpstr>
      <vt:lpstr>Basic Structure of HTML</vt:lpstr>
      <vt:lpstr>HTML Tags</vt:lpstr>
      <vt:lpstr>PowerPoint Presentation</vt:lpstr>
      <vt:lpstr>1. Structural Tags </vt:lpstr>
      <vt:lpstr>2. Text Formatting Tags </vt:lpstr>
      <vt:lpstr>3. Link &amp; Media Tags </vt:lpstr>
      <vt:lpstr>3. List Tags </vt:lpstr>
      <vt:lpstr>5. Table Tags </vt:lpstr>
      <vt:lpstr>6. Form Tags Used to</vt:lpstr>
      <vt:lpstr>7. Meta &amp; Head Tags Used in the &lt;head&gt; for metadata and resources.</vt:lpstr>
      <vt:lpstr>8. Media Tags </vt:lpstr>
      <vt:lpstr>9. Empty (Void)</vt:lpstr>
      <vt:lpstr>Any Question???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Mahadi Hassan</dc:creator>
  <cp:lastModifiedBy>Mahadi Hassan</cp:lastModifiedBy>
  <cp:revision>4</cp:revision>
  <dcterms:created xsi:type="dcterms:W3CDTF">2025-09-24T01:13:40Z</dcterms:created>
  <dcterms:modified xsi:type="dcterms:W3CDTF">2025-10-16T13:16:01Z</dcterms:modified>
</cp:coreProperties>
</file>