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75" r:id="rId5"/>
    <p:sldId id="279" r:id="rId6"/>
    <p:sldId id="276" r:id="rId7"/>
    <p:sldId id="280" r:id="rId8"/>
    <p:sldId id="277" r:id="rId9"/>
    <p:sldId id="278" r:id="rId10"/>
    <p:sldId id="271" r:id="rId11"/>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xmlns="">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21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8/19/2024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8/19/2024</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52168" y="1122363"/>
            <a:ext cx="10515600" cy="2387600"/>
          </a:xfrm>
        </p:spPr>
        <p:txBody>
          <a:bodyPr>
            <a:normAutofit/>
          </a:bodyPr>
          <a:lstStyle/>
          <a:p>
            <a:pPr>
              <a:defRPr/>
            </a:pPr>
            <a:r>
              <a:rPr lang="en-US" sz="4800" dirty="0"/>
              <a:t>CSE315:Introduction to Data </a:t>
            </a:r>
            <a:r>
              <a:rPr lang="en-US" sz="4800" dirty="0"/>
              <a:t>Science </a:t>
            </a:r>
            <a:r>
              <a:rPr lang="en-US" sz="4800" dirty="0" smtClean="0"/>
              <a:t> </a:t>
            </a:r>
            <a:r>
              <a:rPr lang="en-US" sz="4800" dirty="0"/>
              <a:t>Fall 2024</a:t>
            </a:r>
            <a:r>
              <a:rPr lang="en-US" dirty="0"/>
              <a:t/>
            </a:r>
            <a:br>
              <a:rPr lang="en-US" dirty="0"/>
            </a:br>
            <a:r>
              <a:rPr lang="en-US" dirty="0"/>
              <a:t> </a:t>
            </a:r>
            <a:endParaRPr lang="en-US" dirty="0"/>
          </a:p>
        </p:txBody>
      </p:sp>
      <p:sp>
        <p:nvSpPr>
          <p:cNvPr id="3" name="Subtitle 2"/>
          <p:cNvSpPr>
            <a:spLocks noGrp="1"/>
          </p:cNvSpPr>
          <p:nvPr>
            <p:ph type="subTitle" idx="1"/>
          </p:nvPr>
        </p:nvSpPr>
        <p:spPr bwMode="auto">
          <a:xfrm>
            <a:off x="1523999" y="4095749"/>
            <a:ext cx="9144000" cy="1162049"/>
          </a:xfrm>
        </p:spPr>
        <p:txBody>
          <a:bodyPr>
            <a:normAutofit lnSpcReduction="10000"/>
          </a:bodyPr>
          <a:lstStyle/>
          <a:p>
            <a:pPr>
              <a:defRPr/>
            </a:pPr>
            <a:r>
              <a:rPr lang="en-US" sz="3600" dirty="0" smtClean="0"/>
              <a:t>WEEK-1 </a:t>
            </a:r>
          </a:p>
          <a:p>
            <a:pPr>
              <a:defRPr/>
            </a:pPr>
            <a:r>
              <a:rPr lang="en-US" sz="3600" dirty="0" smtClean="0"/>
              <a:t>Lesson 1</a:t>
            </a:r>
            <a:endParaRPr lang="en-US" sz="3600"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5528D9-06B4-1F32-62F9-5070F5FF8E9C}"/>
              </a:ext>
            </a:extLst>
          </p:cNvPr>
          <p:cNvSpPr>
            <a:spLocks noGrp="1"/>
          </p:cNvSpPr>
          <p:nvPr>
            <p:ph type="title"/>
          </p:nvPr>
        </p:nvSpPr>
        <p:spPr/>
        <p:txBody>
          <a:bodyPr/>
          <a:lstStyle/>
          <a:p>
            <a:r>
              <a:rPr lang="en-US" dirty="0" smtClean="0"/>
              <a:t>Steps </a:t>
            </a:r>
            <a:r>
              <a:rPr lang="en-US" dirty="0"/>
              <a:t>of Data Science Lifecycle</a:t>
            </a:r>
            <a:endParaRPr lang="en-US" dirty="0"/>
          </a:p>
        </p:txBody>
      </p:sp>
      <p:sp>
        <p:nvSpPr>
          <p:cNvPr id="3" name="Content Placeholder 2">
            <a:extLst>
              <a:ext uri="{FF2B5EF4-FFF2-40B4-BE49-F238E27FC236}">
                <a16:creationId xmlns:a16="http://schemas.microsoft.com/office/drawing/2014/main" xmlns="" id="{811D1FE5-FCB5-7AE2-6B47-5409CE6C78B7}"/>
              </a:ext>
            </a:extLst>
          </p:cNvPr>
          <p:cNvSpPr>
            <a:spLocks noGrp="1"/>
          </p:cNvSpPr>
          <p:nvPr>
            <p:ph idx="1"/>
          </p:nvPr>
        </p:nvSpPr>
        <p:spPr/>
        <p:txBody>
          <a:bodyPr>
            <a:normAutofit lnSpcReduction="10000"/>
          </a:bodyPr>
          <a:lstStyle/>
          <a:p>
            <a:pPr marL="855663" indent="-855663">
              <a:buNone/>
            </a:pPr>
            <a:r>
              <a:rPr lang="en-US" dirty="0" smtClean="0"/>
              <a:t>• </a:t>
            </a:r>
            <a:r>
              <a:rPr lang="en-US" sz="3200" dirty="0"/>
              <a:t>1 – Problem Identification and Understanding the problem. </a:t>
            </a:r>
            <a:endParaRPr lang="en-US" sz="3200" dirty="0" smtClean="0"/>
          </a:p>
          <a:p>
            <a:pPr marL="855663" indent="-855663">
              <a:buNone/>
            </a:pPr>
            <a:r>
              <a:rPr lang="en-US" sz="3200" dirty="0" smtClean="0"/>
              <a:t>• </a:t>
            </a:r>
            <a:r>
              <a:rPr lang="en-US" sz="3200" dirty="0"/>
              <a:t>2 – Data Collection (Web servers, Logs, Database, Online repository, </a:t>
            </a:r>
            <a:r>
              <a:rPr lang="en-US" sz="3200" dirty="0" smtClean="0"/>
              <a:t>etc.) </a:t>
            </a:r>
          </a:p>
          <a:p>
            <a:pPr marL="855663" indent="-855663">
              <a:buNone/>
            </a:pPr>
            <a:r>
              <a:rPr lang="en-US" sz="3200" dirty="0" smtClean="0"/>
              <a:t>• </a:t>
            </a:r>
            <a:r>
              <a:rPr lang="en-US" sz="3200" dirty="0"/>
              <a:t>3 – Data Preparation, Cleaning, Transformation </a:t>
            </a:r>
            <a:endParaRPr lang="en-US" sz="3200" dirty="0" smtClean="0"/>
          </a:p>
          <a:p>
            <a:pPr marL="855663" indent="-855663">
              <a:buNone/>
            </a:pPr>
            <a:r>
              <a:rPr lang="en-US" sz="3200" dirty="0" smtClean="0"/>
              <a:t>• </a:t>
            </a:r>
            <a:r>
              <a:rPr lang="en-US" sz="3200" dirty="0"/>
              <a:t>4 – Data Modeling and Analysis (KNN, Decision tree, etc.) </a:t>
            </a:r>
            <a:endParaRPr lang="en-US" sz="3200" dirty="0" smtClean="0"/>
          </a:p>
          <a:p>
            <a:pPr marL="855663" indent="-855663">
              <a:buNone/>
            </a:pPr>
            <a:r>
              <a:rPr lang="en-US" sz="3200" dirty="0" smtClean="0"/>
              <a:t>• 5 </a:t>
            </a:r>
            <a:r>
              <a:rPr lang="en-US" sz="3200" dirty="0"/>
              <a:t>– Model Evaluation and Interpretation of Results. </a:t>
            </a:r>
            <a:endParaRPr lang="en-US" sz="3200" dirty="0" smtClean="0"/>
          </a:p>
          <a:p>
            <a:pPr marL="855663" indent="-855663">
              <a:buNone/>
            </a:pPr>
            <a:r>
              <a:rPr lang="en-US" sz="3200" dirty="0" smtClean="0"/>
              <a:t>• </a:t>
            </a:r>
            <a:r>
              <a:rPr lang="en-US" sz="3200" dirty="0"/>
              <a:t>6 – Deployment and Communication of Findings.</a:t>
            </a:r>
            <a:endParaRPr lang="en-US" sz="3200" dirty="0"/>
          </a:p>
        </p:txBody>
      </p:sp>
    </p:spTree>
    <p:extLst>
      <p:ext uri="{BB962C8B-B14F-4D97-AF65-F5344CB8AC3E}">
        <p14:creationId xmlns:p14="http://schemas.microsoft.com/office/powerpoint/2010/main" val="310135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76FC-DE54-1BAD-60C6-8A829C518BC1}"/>
              </a:ext>
            </a:extLst>
          </p:cNvPr>
          <p:cNvSpPr>
            <a:spLocks noGrp="1"/>
          </p:cNvSpPr>
          <p:nvPr>
            <p:ph type="title"/>
          </p:nvPr>
        </p:nvSpPr>
        <p:spPr>
          <a:xfrm>
            <a:off x="838200" y="365126"/>
            <a:ext cx="10515600" cy="646256"/>
          </a:xfrm>
        </p:spPr>
        <p:txBody>
          <a:bodyPr>
            <a:normAutofit fontScale="90000"/>
          </a:bodyPr>
          <a:lstStyle/>
          <a:p>
            <a:pPr algn="ctr"/>
            <a:r>
              <a:rPr lang="en-US" dirty="0"/>
              <a:t>Data Science</a:t>
            </a:r>
          </a:p>
        </p:txBody>
      </p:sp>
      <p:sp>
        <p:nvSpPr>
          <p:cNvPr id="3" name="Content Placeholder 2">
            <a:extLst>
              <a:ext uri="{FF2B5EF4-FFF2-40B4-BE49-F238E27FC236}">
                <a16:creationId xmlns:a16="http://schemas.microsoft.com/office/drawing/2014/main" xmlns="" id="{457E439E-484E-3F51-3FF6-B55264010986}"/>
              </a:ext>
            </a:extLst>
          </p:cNvPr>
          <p:cNvSpPr>
            <a:spLocks noGrp="1"/>
          </p:cNvSpPr>
          <p:nvPr>
            <p:ph idx="1"/>
          </p:nvPr>
        </p:nvSpPr>
        <p:spPr>
          <a:xfrm>
            <a:off x="838200" y="1052946"/>
            <a:ext cx="10515600" cy="5458690"/>
          </a:xfrm>
        </p:spPr>
        <p:txBody>
          <a:bodyPr>
            <a:noAutofit/>
          </a:bodyPr>
          <a:lstStyle/>
          <a:p>
            <a:pPr marL="0" indent="0" algn="just">
              <a:buNone/>
            </a:pPr>
            <a:r>
              <a:rPr lang="en-US" sz="2600" b="1" dirty="0"/>
              <a:t>Data science</a:t>
            </a:r>
            <a:r>
              <a:rPr lang="en-US" sz="2600" dirty="0"/>
              <a:t> is a collection of techniques used to extract value from data. Data science techniques rely on finding useful patterns, connections, and relationships within data. Data science is also commonly called knowledge discovery, machine learning, predictive analytics, and data mining. However, each term has a slightly different connotation depending on the context</a:t>
            </a:r>
            <a:r>
              <a:rPr lang="en-US" sz="2600" dirty="0" smtClean="0"/>
              <a:t>.</a:t>
            </a:r>
            <a:endParaRPr lang="en-US" sz="2600" dirty="0"/>
          </a:p>
          <a:p>
            <a:pPr algn="just"/>
            <a:r>
              <a:rPr lang="en-US" sz="2600" b="1" u="sng" dirty="0"/>
              <a:t>Data vs Information</a:t>
            </a:r>
            <a:endParaRPr lang="en-US" sz="2600" dirty="0"/>
          </a:p>
          <a:p>
            <a:r>
              <a:rPr lang="en-US" sz="2600" b="1" dirty="0"/>
              <a:t>Data</a:t>
            </a:r>
            <a:r>
              <a:rPr lang="en-US" sz="2600" dirty="0"/>
              <a:t> is raw, unorganized, unprocessed information, while </a:t>
            </a:r>
            <a:r>
              <a:rPr lang="en-US" sz="2600" b="1" dirty="0"/>
              <a:t>information</a:t>
            </a:r>
            <a:r>
              <a:rPr lang="en-US" sz="2600" dirty="0"/>
              <a:t> is processed, organized, and interpreted to add meaning and value. </a:t>
            </a:r>
          </a:p>
          <a:p>
            <a:pPr marL="398463" indent="-398463" algn="just">
              <a:buNone/>
            </a:pPr>
            <a:r>
              <a:rPr lang="en-US" sz="2600" u="sng" dirty="0"/>
              <a:t>Example: </a:t>
            </a:r>
            <a:r>
              <a:rPr lang="en-US" sz="2600" dirty="0"/>
              <a:t>A sequence of numbers “100, 150, 200” is just data. However, if you put it into context: “The sales of a product over the past three months were 100, 150, and 200 units,” it becomes information because it provides meaning and value</a:t>
            </a:r>
            <a:r>
              <a:rPr lang="en-US" sz="2600" dirty="0" smtClean="0"/>
              <a:t>.</a:t>
            </a:r>
            <a:endParaRPr lang="en-US" sz="2600" dirty="0"/>
          </a:p>
        </p:txBody>
      </p:sp>
    </p:spTree>
    <p:extLst>
      <p:ext uri="{BB962C8B-B14F-4D97-AF65-F5344CB8AC3E}">
        <p14:creationId xmlns:p14="http://schemas.microsoft.com/office/powerpoint/2010/main" val="1260461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928AFF-0DF0-6234-669B-551B3D2FD237}"/>
              </a:ext>
            </a:extLst>
          </p:cNvPr>
          <p:cNvSpPr>
            <a:spLocks noGrp="1"/>
          </p:cNvSpPr>
          <p:nvPr>
            <p:ph type="title"/>
          </p:nvPr>
        </p:nvSpPr>
        <p:spPr>
          <a:xfrm>
            <a:off x="159774" y="202894"/>
            <a:ext cx="10515600" cy="1714396"/>
          </a:xfrm>
        </p:spPr>
        <p:txBody>
          <a:bodyPr>
            <a:normAutofit/>
          </a:bodyPr>
          <a:lstStyle/>
          <a:p>
            <a:pPr marL="236538" indent="-236538" algn="just"/>
            <a:r>
              <a:rPr lang="en-US" sz="2400" b="1" dirty="0"/>
              <a:t>AI, ML and Data </a:t>
            </a:r>
            <a:r>
              <a:rPr lang="en-US" sz="2400" b="1" dirty="0" smtClean="0"/>
              <a:t>Science: </a:t>
            </a:r>
            <a:r>
              <a:rPr lang="en-US" sz="2400" dirty="0"/>
              <a:t>Artificial intelligence, Machine learning, and data science are all related to each other. All of these three fields are distinct depending on the context. </a:t>
            </a:r>
            <a:r>
              <a:rPr lang="en-US" sz="2400" dirty="0" smtClean="0"/>
              <a:t>Fig</a:t>
            </a:r>
            <a:r>
              <a:rPr lang="en-US" sz="2400" dirty="0"/>
              <a:t>. 1.1 shows the relationship between artificial intelligence, machine learning, and data science </a:t>
            </a:r>
            <a:endParaRPr lang="en-US" sz="2400" dirty="0"/>
          </a:p>
        </p:txBody>
      </p:sp>
      <p:pic>
        <p:nvPicPr>
          <p:cNvPr id="5" name="Content Placeholder 4">
            <a:extLst>
              <a:ext uri="{FF2B5EF4-FFF2-40B4-BE49-F238E27FC236}">
                <a16:creationId xmlns:a16="http://schemas.microsoft.com/office/drawing/2014/main" xmlns="" id="{7281E28A-36C5-C4D0-5BAD-1E4A4AB1D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4684" y="2182761"/>
            <a:ext cx="10427110" cy="4487862"/>
          </a:xfrm>
        </p:spPr>
      </p:pic>
    </p:spTree>
    <p:extLst>
      <p:ext uri="{BB962C8B-B14F-4D97-AF65-F5344CB8AC3E}">
        <p14:creationId xmlns:p14="http://schemas.microsoft.com/office/powerpoint/2010/main" val="385046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E7EA6A-5346-D686-DF5B-59CD5446D547}"/>
              </a:ext>
            </a:extLst>
          </p:cNvPr>
          <p:cNvSpPr>
            <a:spLocks noGrp="1"/>
          </p:cNvSpPr>
          <p:nvPr>
            <p:ph type="title"/>
          </p:nvPr>
        </p:nvSpPr>
        <p:spPr>
          <a:xfrm>
            <a:off x="813620" y="147539"/>
            <a:ext cx="10515600" cy="1065469"/>
          </a:xfrm>
        </p:spPr>
        <p:txBody>
          <a:bodyPr>
            <a:normAutofit/>
          </a:bodyPr>
          <a:lstStyle/>
          <a:p>
            <a:r>
              <a:rPr lang="en-US" sz="3200" u="sng" dirty="0" smtClean="0"/>
              <a:t>Building Representative models (Data </a:t>
            </a:r>
            <a:r>
              <a:rPr lang="en-US" sz="3200" u="sng" dirty="0"/>
              <a:t>Science </a:t>
            </a:r>
            <a:r>
              <a:rPr lang="en-US" sz="3200" u="sng" dirty="0" smtClean="0"/>
              <a:t>Models)</a:t>
            </a:r>
            <a:endParaRPr lang="en-US" sz="3200" u="sng" dirty="0"/>
          </a:p>
        </p:txBody>
      </p:sp>
      <p:pic>
        <p:nvPicPr>
          <p:cNvPr id="5" name="Content Placeholder 4">
            <a:extLst>
              <a:ext uri="{FF2B5EF4-FFF2-40B4-BE49-F238E27FC236}">
                <a16:creationId xmlns:a16="http://schemas.microsoft.com/office/drawing/2014/main" xmlns="" id="{3FF6BD22-9C42-96FE-CEA1-C5C0924AB1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4903" y="2807110"/>
            <a:ext cx="10338620" cy="3673717"/>
          </a:xfrm>
        </p:spPr>
      </p:pic>
      <p:sp>
        <p:nvSpPr>
          <p:cNvPr id="4" name="Title 1">
            <a:extLst>
              <a:ext uri="{FF2B5EF4-FFF2-40B4-BE49-F238E27FC236}">
                <a16:creationId xmlns:a16="http://schemas.microsoft.com/office/drawing/2014/main" xmlns="" id="{F3E7EA6A-5346-D686-DF5B-59CD5446D547}"/>
              </a:ext>
            </a:extLst>
          </p:cNvPr>
          <p:cNvSpPr txBox="1">
            <a:spLocks/>
          </p:cNvSpPr>
          <p:nvPr/>
        </p:nvSpPr>
        <p:spPr bwMode="auto">
          <a:xfrm>
            <a:off x="813620" y="1253613"/>
            <a:ext cx="10515600" cy="1553497"/>
          </a:xfrm>
          <a:prstGeom prst="rect">
            <a:avLst/>
          </a:prstGeo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endParaRPr lang="en-US" sz="3200" u="sng" dirty="0"/>
          </a:p>
        </p:txBody>
      </p:sp>
      <p:sp>
        <p:nvSpPr>
          <p:cNvPr id="3" name="Rectangle 2"/>
          <p:cNvSpPr/>
          <p:nvPr/>
        </p:nvSpPr>
        <p:spPr>
          <a:xfrm>
            <a:off x="813620" y="1213008"/>
            <a:ext cx="10515600" cy="1446550"/>
          </a:xfrm>
          <a:prstGeom prst="rect">
            <a:avLst/>
          </a:prstGeom>
        </p:spPr>
        <p:txBody>
          <a:bodyPr wrap="square">
            <a:spAutoFit/>
          </a:bodyPr>
          <a:lstStyle/>
          <a:p>
            <a:pPr marL="342900" indent="-342900" algn="just">
              <a:buFont typeface="Wingdings" panose="05000000000000000000" pitchFamily="2" charset="2"/>
              <a:buChar char="v"/>
            </a:pPr>
            <a:r>
              <a:rPr lang="en-US" sz="2200" dirty="0" smtClean="0"/>
              <a:t>A model </a:t>
            </a:r>
            <a:r>
              <a:rPr lang="en-US" sz="2200" dirty="0"/>
              <a:t>is the representation of a </a:t>
            </a:r>
            <a:r>
              <a:rPr lang="en-US" sz="2200" dirty="0" smtClean="0"/>
              <a:t>relationship between variables in </a:t>
            </a:r>
            <a:r>
              <a:rPr lang="en-US" sz="2200" dirty="0"/>
              <a:t>a dataset. </a:t>
            </a:r>
            <a:endParaRPr lang="en-US" sz="2200" dirty="0" smtClean="0"/>
          </a:p>
          <a:p>
            <a:pPr marL="342900" indent="-342900" algn="just">
              <a:buFont typeface="Wingdings" panose="05000000000000000000" pitchFamily="2" charset="2"/>
              <a:buChar char="v"/>
            </a:pPr>
            <a:r>
              <a:rPr lang="en-US" sz="2200" dirty="0" smtClean="0"/>
              <a:t>It </a:t>
            </a:r>
            <a:r>
              <a:rPr lang="en-US" sz="2200" dirty="0"/>
              <a:t>describes how one or more variables in the data are related </a:t>
            </a:r>
            <a:r>
              <a:rPr lang="en-US" sz="2200" dirty="0" smtClean="0"/>
              <a:t>to other variables. </a:t>
            </a:r>
          </a:p>
          <a:p>
            <a:pPr marL="342900" indent="-342900" algn="just">
              <a:buFont typeface="Wingdings" panose="05000000000000000000" pitchFamily="2" charset="2"/>
              <a:buChar char="v"/>
            </a:pPr>
            <a:r>
              <a:rPr lang="en-US" sz="2200" dirty="0" smtClean="0"/>
              <a:t>Data </a:t>
            </a:r>
            <a:r>
              <a:rPr lang="en-US" sz="2200" dirty="0"/>
              <a:t>science is the process of building a representative model that fits </a:t>
            </a:r>
            <a:r>
              <a:rPr lang="en-US" sz="2200" dirty="0" smtClean="0"/>
              <a:t>the observational </a:t>
            </a:r>
            <a:r>
              <a:rPr lang="en-US" sz="2200" dirty="0"/>
              <a:t>data.</a:t>
            </a:r>
            <a:endParaRPr lang="en-US" sz="2200" dirty="0"/>
          </a:p>
        </p:txBody>
      </p:sp>
      <p:sp>
        <p:nvSpPr>
          <p:cNvPr id="6" name="Rectangle 5"/>
          <p:cNvSpPr/>
          <p:nvPr/>
        </p:nvSpPr>
        <p:spPr>
          <a:xfrm>
            <a:off x="1182997" y="5773682"/>
            <a:ext cx="6186309" cy="369332"/>
          </a:xfrm>
          <a:prstGeom prst="rect">
            <a:avLst/>
          </a:prstGeom>
        </p:spPr>
        <p:txBody>
          <a:bodyPr wrap="none">
            <a:spAutoFit/>
          </a:bodyPr>
          <a:lstStyle/>
          <a:p>
            <a:r>
              <a:rPr lang="en-US" i="1" u="sng" dirty="0" smtClean="0">
                <a:solidFill>
                  <a:srgbClr val="FF0000"/>
                </a:solidFill>
              </a:rPr>
              <a:t>The above figure shows </a:t>
            </a:r>
            <a:r>
              <a:rPr lang="en-US" i="1" u="sng" dirty="0">
                <a:solidFill>
                  <a:srgbClr val="FF0000"/>
                </a:solidFill>
              </a:rPr>
              <a:t>the process of generating a model</a:t>
            </a:r>
            <a:endParaRPr lang="en-US" i="1" u="sng" dirty="0">
              <a:solidFill>
                <a:srgbClr val="FF0000"/>
              </a:solidFill>
            </a:endParaRPr>
          </a:p>
        </p:txBody>
      </p:sp>
    </p:spTree>
    <p:extLst>
      <p:ext uri="{BB962C8B-B14F-4D97-AF65-F5344CB8AC3E}">
        <p14:creationId xmlns:p14="http://schemas.microsoft.com/office/powerpoint/2010/main" val="23875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Associated fields of Data Science</a:t>
            </a:r>
            <a:endParaRPr lang="en-US" dirty="0"/>
          </a:p>
        </p:txBody>
      </p:sp>
      <p:sp>
        <p:nvSpPr>
          <p:cNvPr id="3" name="Content Placeholder 2"/>
          <p:cNvSpPr>
            <a:spLocks noGrp="1"/>
          </p:cNvSpPr>
          <p:nvPr>
            <p:ph idx="1"/>
          </p:nvPr>
        </p:nvSpPr>
        <p:spPr/>
        <p:txBody>
          <a:bodyPr/>
          <a:lstStyle/>
          <a:p>
            <a:pPr marL="0" indent="0">
              <a:buNone/>
            </a:pPr>
            <a:r>
              <a:rPr lang="en-US" dirty="0" smtClean="0"/>
              <a:t>Data </a:t>
            </a:r>
            <a:r>
              <a:rPr lang="en-US" dirty="0"/>
              <a:t>science covers a wide set of techniques, applications, and disciplines</a:t>
            </a:r>
            <a:r>
              <a:rPr lang="en-US" dirty="0" smtClean="0"/>
              <a:t>, there </a:t>
            </a:r>
            <a:r>
              <a:rPr lang="en-US" dirty="0"/>
              <a:t>a few associated fields that data science heavily relies on</a:t>
            </a:r>
            <a:r>
              <a:rPr lang="en-US" dirty="0" smtClean="0"/>
              <a:t>. The fields are:</a:t>
            </a:r>
          </a:p>
          <a:p>
            <a:pPr marL="796925" indent="-280988">
              <a:buFont typeface="Wingdings" panose="05000000000000000000" pitchFamily="2" charset="2"/>
              <a:buChar char="v"/>
            </a:pPr>
            <a:r>
              <a:rPr lang="en-US" dirty="0" smtClean="0"/>
              <a:t>Descriptive Statistics</a:t>
            </a:r>
          </a:p>
          <a:p>
            <a:pPr marL="796925" indent="-280988">
              <a:buFont typeface="Wingdings" panose="05000000000000000000" pitchFamily="2" charset="2"/>
              <a:buChar char="v"/>
            </a:pPr>
            <a:r>
              <a:rPr lang="en-US" dirty="0"/>
              <a:t>Exploratory </a:t>
            </a:r>
            <a:r>
              <a:rPr lang="en-US" dirty="0" smtClean="0"/>
              <a:t>visualization</a:t>
            </a:r>
          </a:p>
          <a:p>
            <a:pPr marL="796925" indent="-280988">
              <a:buFont typeface="Wingdings" panose="05000000000000000000" pitchFamily="2" charset="2"/>
              <a:buChar char="v"/>
            </a:pPr>
            <a:r>
              <a:rPr lang="en-US" dirty="0" smtClean="0"/>
              <a:t>Dimensi</a:t>
            </a:r>
            <a:r>
              <a:rPr lang="en-US" dirty="0"/>
              <a:t>onal slicing</a:t>
            </a:r>
          </a:p>
          <a:p>
            <a:pPr marL="796925" indent="-280988">
              <a:buFont typeface="Wingdings" panose="05000000000000000000" pitchFamily="2" charset="2"/>
              <a:buChar char="v"/>
            </a:pPr>
            <a:r>
              <a:rPr lang="en-US" dirty="0" smtClean="0"/>
              <a:t>Hypothesis Testing</a:t>
            </a:r>
          </a:p>
          <a:p>
            <a:pPr marL="796925" indent="-280988">
              <a:buFont typeface="Wingdings" panose="05000000000000000000" pitchFamily="2" charset="2"/>
              <a:buChar char="v"/>
            </a:pPr>
            <a:r>
              <a:rPr lang="en-US" dirty="0"/>
              <a:t>Data </a:t>
            </a:r>
            <a:r>
              <a:rPr lang="en-US" dirty="0" smtClean="0"/>
              <a:t>engineering</a:t>
            </a:r>
          </a:p>
          <a:p>
            <a:pPr marL="796925" indent="-280988">
              <a:buFont typeface="Wingdings" panose="05000000000000000000" pitchFamily="2" charset="2"/>
              <a:buChar char="v"/>
            </a:pPr>
            <a:r>
              <a:rPr lang="en-US" dirty="0"/>
              <a:t>Business intelligence</a:t>
            </a:r>
            <a:endParaRPr lang="en-US" dirty="0"/>
          </a:p>
        </p:txBody>
      </p:sp>
    </p:spTree>
    <p:extLst>
      <p:ext uri="{BB962C8B-B14F-4D97-AF65-F5344CB8AC3E}">
        <p14:creationId xmlns:p14="http://schemas.microsoft.com/office/powerpoint/2010/main" val="149298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1DE9FA-30F7-AAF4-76C8-6B668BD05A67}"/>
              </a:ext>
            </a:extLst>
          </p:cNvPr>
          <p:cNvSpPr>
            <a:spLocks noGrp="1"/>
          </p:cNvSpPr>
          <p:nvPr>
            <p:ph type="title"/>
          </p:nvPr>
        </p:nvSpPr>
        <p:spPr>
          <a:xfrm>
            <a:off x="924231" y="114403"/>
            <a:ext cx="10515600" cy="741004"/>
          </a:xfrm>
        </p:spPr>
        <p:txBody>
          <a:bodyPr/>
          <a:lstStyle/>
          <a:p>
            <a:pPr algn="ctr"/>
            <a:r>
              <a:rPr lang="en-US" dirty="0"/>
              <a:t>Data Science Tasks</a:t>
            </a:r>
          </a:p>
        </p:txBody>
      </p:sp>
      <p:pic>
        <p:nvPicPr>
          <p:cNvPr id="5" name="Content Placeholder 4">
            <a:extLst>
              <a:ext uri="{FF2B5EF4-FFF2-40B4-BE49-F238E27FC236}">
                <a16:creationId xmlns:a16="http://schemas.microsoft.com/office/drawing/2014/main" xmlns="" id="{6EA914E9-12ED-439B-A6FE-834B965FE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72" y="2344994"/>
            <a:ext cx="9839792" cy="4147881"/>
          </a:xfrm>
        </p:spPr>
      </p:pic>
      <p:sp>
        <p:nvSpPr>
          <p:cNvPr id="3" name="Rectangle 2"/>
          <p:cNvSpPr/>
          <p:nvPr/>
        </p:nvSpPr>
        <p:spPr>
          <a:xfrm>
            <a:off x="663677" y="1056487"/>
            <a:ext cx="11135033" cy="1107996"/>
          </a:xfrm>
          <a:prstGeom prst="rect">
            <a:avLst/>
          </a:prstGeom>
        </p:spPr>
        <p:txBody>
          <a:bodyPr wrap="square">
            <a:spAutoFit/>
          </a:bodyPr>
          <a:lstStyle/>
          <a:p>
            <a:r>
              <a:rPr lang="en-US" sz="2200" dirty="0"/>
              <a:t>Data science problems can also be classified into tasks such as: classification</a:t>
            </a:r>
            <a:r>
              <a:rPr lang="en-US" sz="2200" dirty="0" smtClean="0"/>
              <a:t>, regression</a:t>
            </a:r>
            <a:r>
              <a:rPr lang="en-US" sz="2200" dirty="0"/>
              <a:t>, association analysis, clustering, anomaly detection, </a:t>
            </a:r>
            <a:r>
              <a:rPr lang="en-US" sz="2200" dirty="0" smtClean="0"/>
              <a:t>recommendation  engines</a:t>
            </a:r>
            <a:r>
              <a:rPr lang="en-US" sz="2200" dirty="0"/>
              <a:t>, feature selection, time series forecasting, deep learning, and </a:t>
            </a:r>
            <a:r>
              <a:rPr lang="en-US" sz="2200" dirty="0" smtClean="0"/>
              <a:t>text mining, etc.</a:t>
            </a:r>
            <a:endParaRPr lang="en-US" sz="2200" dirty="0"/>
          </a:p>
        </p:txBody>
      </p:sp>
    </p:spTree>
    <p:extLst>
      <p:ext uri="{BB962C8B-B14F-4D97-AF65-F5344CB8AC3E}">
        <p14:creationId xmlns:p14="http://schemas.microsoft.com/office/powerpoint/2010/main" val="4099946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813" y="-609"/>
            <a:ext cx="8819535" cy="6897666"/>
          </a:xfrm>
          <a:prstGeom prst="rect">
            <a:avLst/>
          </a:prstGeom>
        </p:spPr>
      </p:pic>
      <p:sp>
        <p:nvSpPr>
          <p:cNvPr id="7" name="Content Placeholder 6"/>
          <p:cNvSpPr>
            <a:spLocks noGrp="1"/>
          </p:cNvSpPr>
          <p:nvPr>
            <p:ph idx="1"/>
          </p:nvPr>
        </p:nvSpPr>
        <p:spPr>
          <a:xfrm>
            <a:off x="353961" y="0"/>
            <a:ext cx="11105536" cy="6858000"/>
          </a:xfrm>
        </p:spPr>
        <p:txBody>
          <a:bodyPr/>
          <a:lstStyle/>
          <a:p>
            <a:endParaRPr lang="en-US" dirty="0"/>
          </a:p>
        </p:txBody>
      </p:sp>
    </p:spTree>
    <p:extLst>
      <p:ext uri="{BB962C8B-B14F-4D97-AF65-F5344CB8AC3E}">
        <p14:creationId xmlns:p14="http://schemas.microsoft.com/office/powerpoint/2010/main" val="33798403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65614-598E-DC87-C669-633DA79E1ABF}"/>
              </a:ext>
            </a:extLst>
          </p:cNvPr>
          <p:cNvSpPr>
            <a:spLocks noGrp="1"/>
          </p:cNvSpPr>
          <p:nvPr>
            <p:ph type="title"/>
          </p:nvPr>
        </p:nvSpPr>
        <p:spPr>
          <a:xfrm>
            <a:off x="221225" y="103239"/>
            <a:ext cx="11695471" cy="1563329"/>
          </a:xfrm>
        </p:spPr>
        <p:txBody>
          <a:bodyPr>
            <a:normAutofit fontScale="90000"/>
          </a:bodyPr>
          <a:lstStyle/>
          <a:p>
            <a:pPr marL="342900" indent="-342900">
              <a:buFont typeface="Wingdings" panose="05000000000000000000" pitchFamily="2" charset="2"/>
              <a:buChar char="§"/>
            </a:pPr>
            <a:r>
              <a:rPr lang="en-US" sz="1800" dirty="0"/>
              <a:t>Data Science </a:t>
            </a:r>
            <a:r>
              <a:rPr lang="en-US" sz="1800" dirty="0" smtClean="0"/>
              <a:t>Process: </a:t>
            </a:r>
            <a:r>
              <a:rPr lang="en-US" sz="1800" dirty="0"/>
              <a:t>The systematic discovery of useful relationships and patterns in data is enabled by a set of iterative activities collectively known as the data science process. </a:t>
            </a:r>
            <a:r>
              <a:rPr lang="en-US" sz="1800" dirty="0" smtClean="0"/>
              <a:t/>
            </a:r>
            <a:br>
              <a:rPr lang="en-US" sz="1800" dirty="0" smtClean="0"/>
            </a:br>
            <a:r>
              <a:rPr lang="en-US" sz="1800" dirty="0"/>
              <a:t/>
            </a:r>
            <a:br>
              <a:rPr lang="en-US" sz="1800" dirty="0"/>
            </a:br>
            <a:r>
              <a:rPr lang="en-US" sz="1800" dirty="0"/>
              <a:t>The standard data science process involves (1) understanding the problem, (2) preparing the data samples, (3) developing the model, (4) applying the model on a dataset to see how the model may work in the real world, and (5) deploying and maintaining the models.</a:t>
            </a:r>
            <a:r>
              <a:rPr lang="en-US" sz="1200" dirty="0"/>
              <a:t/>
            </a:r>
            <a:br>
              <a:rPr lang="en-US" sz="1200" dirty="0"/>
            </a:br>
            <a:endParaRPr lang="en-US" sz="1200" dirty="0"/>
          </a:p>
        </p:txBody>
      </p:sp>
      <p:pic>
        <p:nvPicPr>
          <p:cNvPr id="5" name="Content Placeholder 4">
            <a:extLst>
              <a:ext uri="{FF2B5EF4-FFF2-40B4-BE49-F238E27FC236}">
                <a16:creationId xmlns:a16="http://schemas.microsoft.com/office/drawing/2014/main" xmlns="" id="{8DB3DE72-5EA6-B31E-7424-E78AFAE4C7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43548"/>
            <a:ext cx="11533239" cy="4733510"/>
          </a:xfrm>
        </p:spPr>
      </p:pic>
    </p:spTree>
    <p:extLst>
      <p:ext uri="{BB962C8B-B14F-4D97-AF65-F5344CB8AC3E}">
        <p14:creationId xmlns:p14="http://schemas.microsoft.com/office/powerpoint/2010/main" val="340266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41A919-6D2C-07DF-B338-3DFF2494A373}"/>
              </a:ext>
            </a:extLst>
          </p:cNvPr>
          <p:cNvSpPr>
            <a:spLocks noGrp="1"/>
          </p:cNvSpPr>
          <p:nvPr>
            <p:ph type="title"/>
          </p:nvPr>
        </p:nvSpPr>
        <p:spPr/>
        <p:txBody>
          <a:bodyPr/>
          <a:lstStyle/>
          <a:p>
            <a:r>
              <a:rPr lang="en-US" b="1" dirty="0" smtClean="0"/>
              <a:t>Key objectives </a:t>
            </a:r>
            <a:r>
              <a:rPr lang="en-US" b="1" dirty="0"/>
              <a:t>of Data Science</a:t>
            </a:r>
          </a:p>
        </p:txBody>
      </p:sp>
      <p:sp>
        <p:nvSpPr>
          <p:cNvPr id="3" name="Content Placeholder 2">
            <a:extLst>
              <a:ext uri="{FF2B5EF4-FFF2-40B4-BE49-F238E27FC236}">
                <a16:creationId xmlns:a16="http://schemas.microsoft.com/office/drawing/2014/main" xmlns="" id="{356A08A0-2415-420E-4569-B9889797E284}"/>
              </a:ext>
            </a:extLst>
          </p:cNvPr>
          <p:cNvSpPr>
            <a:spLocks noGrp="1"/>
          </p:cNvSpPr>
          <p:nvPr>
            <p:ph idx="1"/>
          </p:nvPr>
        </p:nvSpPr>
        <p:spPr>
          <a:xfrm>
            <a:off x="808703" y="1309431"/>
            <a:ext cx="10515600" cy="4351338"/>
          </a:xfrm>
        </p:spPr>
        <p:txBody>
          <a:bodyPr>
            <a:normAutofit/>
          </a:bodyPr>
          <a:lstStyle/>
          <a:p>
            <a:pPr marL="0" indent="0">
              <a:buNone/>
            </a:pPr>
            <a:r>
              <a:rPr lang="en-US" sz="2600" dirty="0" smtClean="0"/>
              <a:t>• </a:t>
            </a:r>
            <a:r>
              <a:rPr lang="en-US" sz="2600" dirty="0"/>
              <a:t>Collecting data </a:t>
            </a:r>
            <a:endParaRPr lang="en-US" sz="2600" dirty="0" smtClean="0"/>
          </a:p>
          <a:p>
            <a:pPr marL="0" indent="0">
              <a:buNone/>
            </a:pPr>
            <a:r>
              <a:rPr lang="en-US" sz="2600" dirty="0" smtClean="0"/>
              <a:t>• </a:t>
            </a:r>
            <a:r>
              <a:rPr lang="en-US" sz="2600" dirty="0"/>
              <a:t>Processing data </a:t>
            </a:r>
            <a:endParaRPr lang="en-US" sz="2600" dirty="0" smtClean="0"/>
          </a:p>
          <a:p>
            <a:pPr marL="0" indent="0">
              <a:buNone/>
            </a:pPr>
            <a:r>
              <a:rPr lang="en-US" sz="2600" dirty="0"/>
              <a:t>• </a:t>
            </a:r>
            <a:r>
              <a:rPr lang="en-US" sz="2600" dirty="0" smtClean="0"/>
              <a:t>Exploring </a:t>
            </a:r>
            <a:r>
              <a:rPr lang="en-US" sz="2600" dirty="0"/>
              <a:t>and visualizing data </a:t>
            </a:r>
            <a:endParaRPr lang="en-US" sz="2600" dirty="0" smtClean="0"/>
          </a:p>
          <a:p>
            <a:pPr marL="398463" indent="-398463">
              <a:buNone/>
            </a:pPr>
            <a:r>
              <a:rPr lang="en-US" sz="2600" dirty="0" smtClean="0"/>
              <a:t>• </a:t>
            </a:r>
            <a:r>
              <a:rPr lang="en-US" sz="2600" dirty="0"/>
              <a:t>Analyzing </a:t>
            </a:r>
            <a:r>
              <a:rPr lang="en-US" sz="2600" dirty="0" smtClean="0"/>
              <a:t>data </a:t>
            </a:r>
            <a:r>
              <a:rPr lang="en-US" sz="2600" dirty="0"/>
              <a:t>and/or applying machine learning (to data) </a:t>
            </a:r>
            <a:endParaRPr lang="en-US" sz="2600" dirty="0" smtClean="0"/>
          </a:p>
          <a:p>
            <a:pPr marL="398463" indent="-398463">
              <a:buNone/>
            </a:pPr>
            <a:r>
              <a:rPr lang="en-US" sz="2600" dirty="0" smtClean="0"/>
              <a:t>• </a:t>
            </a:r>
            <a:r>
              <a:rPr lang="en-US" sz="2600" dirty="0"/>
              <a:t>Deciding </a:t>
            </a:r>
            <a:r>
              <a:rPr lang="en-US" sz="2600" dirty="0" smtClean="0"/>
              <a:t>or planning based </a:t>
            </a:r>
            <a:r>
              <a:rPr lang="en-US" sz="2600" dirty="0"/>
              <a:t>on acquired insight</a:t>
            </a:r>
            <a:r>
              <a:rPr lang="en-US" sz="4400" dirty="0"/>
              <a:t/>
            </a:r>
            <a:br>
              <a:rPr lang="en-US" sz="4400" dirty="0"/>
            </a:br>
            <a:endParaRPr lang="en-US" sz="4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388" y="3667739"/>
            <a:ext cx="10146890" cy="2997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6858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1738</TotalTime>
  <Words>506</Words>
  <Application>Microsoft Office PowerPoint</Application>
  <DocSecurity>0</DocSecurity>
  <PresentationFormat>Custom</PresentationFormat>
  <Paragraphs>38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CSE315:Introduction to Data Science  Fall 2024  </vt:lpstr>
      <vt:lpstr>Data Science</vt:lpstr>
      <vt:lpstr>AI, ML and Data Science: Artificial intelligence, Machine learning, and data science are all related to each other. All of these three fields are distinct depending on the context. Fig. 1.1 shows the relationship between artificial intelligence, machine learning, and data science </vt:lpstr>
      <vt:lpstr>Building Representative models (Data Science Models)</vt:lpstr>
      <vt:lpstr>Associated fields of Data Science</vt:lpstr>
      <vt:lpstr>Data Science Tasks</vt:lpstr>
      <vt:lpstr>PowerPoint Presentation</vt:lpstr>
      <vt:lpstr>Data Science Process: The systematic discovery of useful relationships and patterns in data is enabled by a set of iterative activities collectively known as the data science process.   The standard data science process involves (1) understanding the problem, (2) preparing the data samples, (3) developing the model, (4) applying the model on a dataset to see how the model may work in the real world, and (5) deploying and maintaining the models. </vt:lpstr>
      <vt:lpstr>Key objectives of Data Science</vt:lpstr>
      <vt:lpstr>Steps of Data Science Lifecycle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DIU</dc:creator>
  <cp:lastModifiedBy>Windows User</cp:lastModifiedBy>
  <cp:revision>30</cp:revision>
  <dcterms:modified xsi:type="dcterms:W3CDTF">2024-08-20T19:46:46Z</dcterms:modified>
  <dc:identifier/>
  <dc:language/>
  <cp:version/>
</cp:coreProperties>
</file>