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  <p:sldId id="270" r:id="rId13"/>
    <p:sldId id="269" r:id="rId14"/>
    <p:sldId id="272" r:id="rId15"/>
    <p:sldId id="274" r:id="rId16"/>
    <p:sldId id="273" r:id="rId17"/>
    <p:sldId id="271" r:id="rId18"/>
    <p:sldId id="276" r:id="rId19"/>
    <p:sldId id="275" r:id="rId20"/>
    <p:sldId id="268" r:id="rId21"/>
    <p:sldId id="264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2A2E-94A5-49DC-93A6-AD3016CA92A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E13F-2FD5-44B2-8C0D-EB8BE1D8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read_csv.html#pandas.read_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2859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CSE315: Introduction to Data Science</a:t>
            </a:r>
            <a:br>
              <a:rPr lang="en-US" sz="3600" dirty="0" smtClean="0"/>
            </a:br>
            <a:r>
              <a:rPr lang="en-US" sz="3600" dirty="0" smtClean="0"/>
              <a:t>Fall 2024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Selecting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order to select a subset of data from a DataFrame, it is necessary to indicate this subset using square brackets ([ ]) after the DataFrame.</a:t>
            </a:r>
          </a:p>
          <a:p>
            <a:r>
              <a:rPr lang="en-US" dirty="0"/>
              <a:t>The following code displays the values of the variable VALUE: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err="1" smtClean="0"/>
              <a:t>edu</a:t>
            </a:r>
            <a:r>
              <a:rPr lang="en-US" b="1" dirty="0"/>
              <a:t>[’Value ’]</a:t>
            </a:r>
          </a:p>
          <a:p>
            <a:r>
              <a:rPr lang="en-US" dirty="0"/>
              <a:t>If we want to select a subset of rows from a DataFrame, we can do so by indicating a range of rows separated by a colon (:) inside the square brackets. This is commonly known as a </a:t>
            </a:r>
            <a:r>
              <a:rPr lang="en-US" i="1" dirty="0"/>
              <a:t>slice </a:t>
            </a:r>
            <a:r>
              <a:rPr lang="en-US" dirty="0"/>
              <a:t>of rows: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edu</a:t>
            </a:r>
            <a:r>
              <a:rPr lang="en-US" b="1" dirty="0" smtClean="0"/>
              <a:t> </a:t>
            </a:r>
            <a:r>
              <a:rPr lang="en-US" b="1" dirty="0"/>
              <a:t>[10:14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/>
              <a:t>Another way to select a subset of data is by applying Boolean indexing. This indexing is commonly known as a </a:t>
            </a:r>
            <a:r>
              <a:rPr lang="en-US" i="1" dirty="0"/>
              <a:t>filter</a:t>
            </a:r>
            <a:r>
              <a:rPr lang="en-US" dirty="0"/>
              <a:t>. For instance, if we want to filter those values less than or equal to 6.5, we can do it like this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edu</a:t>
            </a:r>
            <a:r>
              <a:rPr lang="en-US" b="1" dirty="0" smtClean="0"/>
              <a:t>[</a:t>
            </a:r>
            <a:r>
              <a:rPr lang="en-US" b="1" dirty="0" err="1" smtClean="0"/>
              <a:t>edu</a:t>
            </a:r>
            <a:r>
              <a:rPr lang="en-US" b="1" dirty="0"/>
              <a:t>[’Value ’] &gt; 6.5]. tail 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3600" dirty="0"/>
              <a:t>Pandas uses the special value </a:t>
            </a:r>
            <a:r>
              <a:rPr lang="en-US" sz="3600" dirty="0" err="1"/>
              <a:t>NaN</a:t>
            </a:r>
            <a:r>
              <a:rPr lang="en-US" sz="3600" dirty="0"/>
              <a:t> (not a number) to represent missing values. </a:t>
            </a:r>
            <a:endParaRPr lang="en-US" sz="3600" dirty="0" smtClean="0"/>
          </a:p>
          <a:p>
            <a:r>
              <a:rPr lang="en-US" sz="3600" dirty="0" smtClean="0"/>
              <a:t>Python </a:t>
            </a:r>
            <a:r>
              <a:rPr lang="en-US" sz="3600" dirty="0"/>
              <a:t>the </a:t>
            </a:r>
            <a:r>
              <a:rPr lang="en-US" sz="3600" dirty="0" err="1" smtClean="0"/>
              <a:t>isnll</a:t>
            </a:r>
            <a:r>
              <a:rPr lang="en-US" sz="3600" dirty="0"/>
              <a:t>() </a:t>
            </a:r>
            <a:r>
              <a:rPr lang="en-US" sz="3600" dirty="0" smtClean="0"/>
              <a:t>function</a:t>
            </a:r>
            <a:r>
              <a:rPr lang="en-US" sz="3600" dirty="0"/>
              <a:t> </a:t>
            </a:r>
            <a:r>
              <a:rPr lang="en-US" sz="3600" dirty="0" smtClean="0"/>
              <a:t>can tell us whether </a:t>
            </a:r>
            <a:r>
              <a:rPr lang="en-US" sz="3600" dirty="0"/>
              <a:t>a value is missing in a </a:t>
            </a:r>
            <a:r>
              <a:rPr lang="en-US" sz="3600" dirty="0" smtClean="0"/>
              <a:t>DataFrame or not. This </a:t>
            </a:r>
            <a:r>
              <a:rPr lang="en-US" sz="3600" dirty="0"/>
              <a:t>function can be used to filter rows with missing values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edu</a:t>
            </a:r>
            <a:r>
              <a:rPr lang="en-US" sz="3600" dirty="0" smtClean="0"/>
              <a:t>[</a:t>
            </a:r>
            <a:r>
              <a:rPr lang="en-US" sz="3600" dirty="0" err="1" smtClean="0"/>
              <a:t>edu</a:t>
            </a:r>
            <a:r>
              <a:rPr lang="en-US" sz="3600" dirty="0"/>
              <a:t>["Value"]. </a:t>
            </a:r>
            <a:r>
              <a:rPr lang="en-US" sz="3600" dirty="0" err="1"/>
              <a:t>isnull</a:t>
            </a:r>
            <a:r>
              <a:rPr lang="en-US" sz="3600" dirty="0"/>
              <a:t> ()]. head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Manipulating and sorting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(table 2.1) can be used to manipulate data.</a:t>
            </a: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edu.max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 returns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of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 these aggregation functions, binary arithmetical operation (+,-,*,/) can be used to manipulate the data. </a:t>
            </a: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["Value"]/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s.head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endParaRPr lang="en-US" sz="6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sort a DataFrame using any column, using the sort function. </a:t>
            </a:r>
          </a:p>
          <a:p>
            <a:pPr marL="0" indent="0">
              <a:buNone/>
            </a:pPr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</a:p>
          <a:p>
            <a:pPr marL="0" indent="0">
              <a:buNone/>
            </a:pP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edu.sort_values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’Value ’, ascending = False ,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edu.head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8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</a:t>
            </a:r>
            <a:r>
              <a:rPr lang="en-US" dirty="0" smtClean="0"/>
              <a:t>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Python Comments</a:t>
            </a:r>
            <a:r>
              <a:rPr lang="en-US" sz="3400" dirty="0"/>
              <a:t>: Comments start with a </a:t>
            </a:r>
            <a:r>
              <a:rPr lang="en-US" sz="3400" b="1" dirty="0"/>
              <a:t>#.</a:t>
            </a:r>
            <a:endParaRPr lang="en-US" sz="3400" dirty="0"/>
          </a:p>
          <a:p>
            <a:r>
              <a:rPr lang="en-US" sz="3400" b="1" dirty="0"/>
              <a:t>Variable: </a:t>
            </a:r>
            <a:r>
              <a:rPr lang="en-US" sz="3400" dirty="0"/>
              <a:t>Stores data values.</a:t>
            </a:r>
          </a:p>
          <a:p>
            <a:r>
              <a:rPr lang="en-US" sz="3400" b="1" dirty="0"/>
              <a:t>Variable Names: </a:t>
            </a:r>
            <a:r>
              <a:rPr lang="en-US" sz="3400" dirty="0"/>
              <a:t>A variable can have a short name (like x and y) or a more descriptive name (age, </a:t>
            </a:r>
            <a:r>
              <a:rPr lang="en-US" sz="3400" dirty="0" err="1"/>
              <a:t>carname</a:t>
            </a:r>
            <a:r>
              <a:rPr lang="en-US" sz="3400" dirty="0"/>
              <a:t>, </a:t>
            </a:r>
            <a:r>
              <a:rPr lang="en-US" sz="3400" dirty="0" err="1"/>
              <a:t>total_volume</a:t>
            </a:r>
            <a:r>
              <a:rPr lang="en-US" sz="3400" dirty="0"/>
              <a:t>). Rules for Python variables:</a:t>
            </a:r>
          </a:p>
          <a:p>
            <a:pPr marL="0" indent="0">
              <a:buNone/>
            </a:pPr>
            <a:r>
              <a:rPr lang="en-US" sz="3400" b="1" dirty="0"/>
              <a:t>A variable name(s</a:t>
            </a:r>
            <a:r>
              <a:rPr lang="en-US" sz="3400" b="1" dirty="0" smtClean="0"/>
              <a:t>) </a:t>
            </a:r>
          </a:p>
          <a:p>
            <a:pPr marL="796925" indent="-398463"/>
            <a:r>
              <a:rPr lang="en-US" sz="3400" dirty="0" smtClean="0"/>
              <a:t>must </a:t>
            </a:r>
            <a:r>
              <a:rPr lang="en-US" sz="3400" dirty="0"/>
              <a:t>start with a letter or the underscore </a:t>
            </a:r>
            <a:r>
              <a:rPr lang="en-US" sz="3400" dirty="0" smtClean="0"/>
              <a:t>character </a:t>
            </a:r>
          </a:p>
          <a:p>
            <a:pPr marL="796925" indent="-398463"/>
            <a:r>
              <a:rPr lang="en-US" sz="3400" dirty="0" smtClean="0"/>
              <a:t>cannot </a:t>
            </a:r>
            <a:r>
              <a:rPr lang="en-US" sz="3400" dirty="0"/>
              <a:t>begin with a </a:t>
            </a:r>
            <a:r>
              <a:rPr lang="en-US" sz="3400" dirty="0" smtClean="0"/>
              <a:t>number </a:t>
            </a:r>
          </a:p>
          <a:p>
            <a:pPr marL="796925" indent="-398463"/>
            <a:r>
              <a:rPr lang="en-US" sz="3400" dirty="0" smtClean="0"/>
              <a:t>can </a:t>
            </a:r>
            <a:r>
              <a:rPr lang="en-US" sz="3400" dirty="0"/>
              <a:t>only contain alpha-numeric characters and underscores (A-z, 0-9, and _ </a:t>
            </a:r>
            <a:r>
              <a:rPr lang="en-US" sz="3400" dirty="0" smtClean="0"/>
              <a:t>) </a:t>
            </a:r>
          </a:p>
          <a:p>
            <a:pPr marL="796925" indent="-398463"/>
            <a:r>
              <a:rPr lang="en-US" sz="3400" dirty="0" smtClean="0"/>
              <a:t>are </a:t>
            </a:r>
            <a:r>
              <a:rPr lang="en-US" sz="3400" dirty="0"/>
              <a:t>case-sensitive (age, Age and AGE are three different variables)</a:t>
            </a:r>
          </a:p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300" b="1" dirty="0" smtClean="0"/>
              <a:t>Assigning </a:t>
            </a:r>
            <a:r>
              <a:rPr lang="en-US" sz="3300" b="1" dirty="0"/>
              <a:t>Multiple Variables</a:t>
            </a:r>
            <a:r>
              <a:rPr lang="en-US" sz="3300" dirty="0"/>
              <a:t>: X, y, z = "Orange", "Banana", "Cherry"</a:t>
            </a:r>
            <a:endParaRPr lang="en-US" sz="33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6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Data </a:t>
            </a:r>
            <a:r>
              <a:rPr lang="en-US" sz="3600" b="1" dirty="0"/>
              <a:t>types</a:t>
            </a:r>
            <a:r>
              <a:rPr lang="en-US" sz="3600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Python has the following data types built-in by default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32652"/>
              </p:ext>
            </p:extLst>
          </p:nvPr>
        </p:nvGraphicFramePr>
        <p:xfrm>
          <a:off x="1371600" y="1905000"/>
          <a:ext cx="6858000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Text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str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Numeric Types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int, float, complex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Sequence Types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list, tuple, range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Mapping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err="1">
                          <a:effectLst/>
                          <a:latin typeface="Times New Roman"/>
                          <a:ea typeface="Calibri"/>
                          <a:cs typeface="Vrinda"/>
                        </a:rPr>
                        <a:t>dict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Set Types: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set,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 dirty="0" err="1">
                          <a:effectLst/>
                          <a:latin typeface="Times New Roman"/>
                          <a:ea typeface="Calibri"/>
                          <a:cs typeface="Vrinda"/>
                        </a:rPr>
                        <a:t>frozenset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Boolean Type: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bool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Binary Types: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bytes,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 dirty="0" err="1">
                          <a:effectLst/>
                          <a:latin typeface="Times New Roman"/>
                          <a:ea typeface="Calibri"/>
                          <a:cs typeface="Vrinda"/>
                        </a:rPr>
                        <a:t>bytearray</a:t>
                      </a: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,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 dirty="0" err="1">
                          <a:effectLst/>
                          <a:latin typeface="Times New Roman"/>
                          <a:ea typeface="Calibri"/>
                          <a:cs typeface="Vrinda"/>
                        </a:rPr>
                        <a:t>memoryview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60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None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Type: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err="1">
                          <a:effectLst/>
                          <a:latin typeface="Times New Roman"/>
                          <a:ea typeface="Calibri"/>
                          <a:cs typeface="Vrinda"/>
                        </a:rPr>
                        <a:t>NoneType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4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Built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Four built-in data types</a:t>
            </a:r>
            <a:r>
              <a:rPr lang="en-US" dirty="0"/>
              <a:t>: List,  </a:t>
            </a:r>
            <a:r>
              <a:rPr lang="en-US" dirty="0">
                <a:hlinkClick r:id="rId2"/>
              </a:rPr>
              <a:t>Tuple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Set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Dictionary</a:t>
            </a:r>
            <a:endParaRPr lang="en-US" dirty="0"/>
          </a:p>
          <a:p>
            <a:r>
              <a:rPr lang="en-US" dirty="0"/>
              <a:t> </a:t>
            </a:r>
          </a:p>
          <a:p>
            <a:pPr marL="633413" indent="-58738">
              <a:buNone/>
            </a:pPr>
            <a:r>
              <a:rPr lang="en-US" b="1" dirty="0"/>
              <a:t>Lists</a:t>
            </a:r>
            <a:r>
              <a:rPr lang="en-US" dirty="0"/>
              <a:t> are used to store multiple items in a single variable.</a:t>
            </a:r>
          </a:p>
          <a:p>
            <a:pPr marL="633413" indent="-58738">
              <a:buNone/>
            </a:pPr>
            <a:r>
              <a:rPr lang="en-US" dirty="0" err="1"/>
              <a:t>thislist</a:t>
            </a:r>
            <a:r>
              <a:rPr lang="en-US" dirty="0"/>
              <a:t> = ["apple", "banana", "cherry</a:t>
            </a:r>
            <a:r>
              <a:rPr lang="en-US" dirty="0" smtClean="0"/>
              <a:t>"]</a:t>
            </a:r>
          </a:p>
          <a:p>
            <a:pPr marL="633413" indent="-58738">
              <a:buNone/>
            </a:pPr>
            <a:endParaRPr lang="en-US" dirty="0"/>
          </a:p>
          <a:p>
            <a:pPr marL="633413" indent="-58738">
              <a:buNone/>
            </a:pPr>
            <a:r>
              <a:rPr lang="en-US" dirty="0"/>
              <a:t>List items are ordered, changeable, and allow duplicate values.</a:t>
            </a:r>
          </a:p>
          <a:p>
            <a:pPr marL="633413" indent="-58738">
              <a:buNone/>
            </a:pPr>
            <a:r>
              <a:rPr lang="en-US" dirty="0"/>
              <a:t>Copy list: </a:t>
            </a:r>
            <a:r>
              <a:rPr lang="en-US" dirty="0" err="1"/>
              <a:t>thislist</a:t>
            </a:r>
            <a:r>
              <a:rPr lang="en-US" dirty="0"/>
              <a:t> = ["apple", "banana", "cherry"] </a:t>
            </a:r>
          </a:p>
          <a:p>
            <a:pPr marL="633413" indent="-58738">
              <a:buNone/>
            </a:pP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thislist.copy</a:t>
            </a:r>
            <a:r>
              <a:rPr lang="en-US" dirty="0"/>
              <a:t>()</a:t>
            </a:r>
          </a:p>
          <a:p>
            <a:pPr marL="633413" indent="-58738">
              <a:buNone/>
            </a:pPr>
            <a:r>
              <a:rPr lang="en-US" dirty="0"/>
              <a:t>join lists: </a:t>
            </a:r>
            <a:r>
              <a:rPr lang="en-US" dirty="0" smtClean="0"/>
              <a:t>A=A1+A2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7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Built in function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Tuples </a:t>
            </a:r>
            <a:r>
              <a:rPr lang="en-US" dirty="0"/>
              <a:t>are (unchangeable)used to store multiple items in a single variable</a:t>
            </a:r>
            <a:r>
              <a:rPr lang="en-US" dirty="0" smtClean="0"/>
              <a:t>. Tuples </a:t>
            </a:r>
            <a:r>
              <a:rPr lang="en-US" dirty="0"/>
              <a:t>are used to store multiple items in a single variable.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mytuple</a:t>
            </a:r>
            <a:r>
              <a:rPr lang="en-US" dirty="0" smtClean="0"/>
              <a:t> </a:t>
            </a:r>
            <a:r>
              <a:rPr lang="en-US" dirty="0"/>
              <a:t>= ("apple", "banana", "cherry")</a:t>
            </a:r>
          </a:p>
          <a:p>
            <a:r>
              <a:rPr lang="en-US" b="1" dirty="0"/>
              <a:t>Sets </a:t>
            </a:r>
            <a:r>
              <a:rPr lang="en-US" dirty="0"/>
              <a:t>are used to store multiple items in a single variable. A set is an unordered, unchangeable*, and unindexed collection.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thisset</a:t>
            </a:r>
            <a:r>
              <a:rPr lang="en-US" dirty="0" smtClean="0"/>
              <a:t> </a:t>
            </a:r>
            <a:r>
              <a:rPr lang="en-US" dirty="0"/>
              <a:t>= {"apple", "banana", "cherry"}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Dictionaries</a:t>
            </a:r>
            <a:r>
              <a:rPr lang="en-US" dirty="0"/>
              <a:t> are used to store data values in key-value </a:t>
            </a:r>
            <a:r>
              <a:rPr lang="en-US" dirty="0" smtClean="0"/>
              <a:t>pairs. Dictionaries </a:t>
            </a:r>
            <a:r>
              <a:rPr lang="en-US" dirty="0"/>
              <a:t>are written with curly brackets and have keys and values.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thisdict</a:t>
            </a:r>
            <a:r>
              <a:rPr lang="en-US" sz="2800" dirty="0" smtClean="0"/>
              <a:t> </a:t>
            </a:r>
            <a:r>
              <a:rPr lang="en-US" sz="2800" dirty="0"/>
              <a:t>= { "brand": "</a:t>
            </a:r>
            <a:r>
              <a:rPr lang="en-US" sz="2800" dirty="0" err="1"/>
              <a:t>Ford","model</a:t>
            </a:r>
            <a:r>
              <a:rPr lang="en-US" sz="2800" dirty="0"/>
              <a:t>": "Mustang", "year": 1964}</a:t>
            </a:r>
          </a:p>
          <a:p>
            <a:pPr marL="0" indent="0">
              <a:buNone/>
            </a:pPr>
            <a:r>
              <a:rPr lang="en-US" dirty="0"/>
              <a:t>	 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0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/>
              <a:t/>
            </a:r>
            <a:br>
              <a:rPr lang="en-US" sz="3100" b="1" u="sng" dirty="0" smtClean="0"/>
            </a:br>
            <a:r>
              <a:rPr lang="en-US" sz="3100" b="1" u="sng" dirty="0"/>
              <a:t/>
            </a:r>
            <a:br>
              <a:rPr lang="en-US" sz="3100" b="1" u="sng" dirty="0"/>
            </a:br>
            <a:r>
              <a:rPr lang="en-US" sz="3100" b="1" u="sng" dirty="0" smtClean="0"/>
              <a:t>Python </a:t>
            </a:r>
            <a:r>
              <a:rPr lang="en-US" sz="3100" b="1" u="sng" dirty="0"/>
              <a:t>operators</a:t>
            </a:r>
            <a:r>
              <a:rPr lang="en-US" sz="3100" u="sng" dirty="0"/>
              <a:t>: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Arithmetic, Assignment. Comparison, Logical, Identity, Membership, Bitwise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05500"/>
              </p:ext>
            </p:extLst>
          </p:nvPr>
        </p:nvGraphicFramePr>
        <p:xfrm>
          <a:off x="457200" y="1752600"/>
          <a:ext cx="8229600" cy="386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Operator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2595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442595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Name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Example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6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35" marR="0" algn="ctr">
                        <a:lnSpc>
                          <a:spcPts val="16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+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4490" marR="0">
                        <a:lnSpc>
                          <a:spcPts val="16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364490" marR="0">
                        <a:lnSpc>
                          <a:spcPts val="16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Addition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 marR="0">
                        <a:lnSpc>
                          <a:spcPts val="16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48920" marR="0">
                        <a:lnSpc>
                          <a:spcPts val="16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+ y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 algn="ctr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-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15265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Subtraction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806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–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635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*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14224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Multiplication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543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6543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*</a:t>
                      </a:r>
                      <a:r>
                        <a:rPr lang="en-US" sz="32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/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37973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Division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8067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/</a:t>
                      </a:r>
                      <a:r>
                        <a:rPr lang="en-US" sz="32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%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1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36322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1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Modulus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2606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% </a:t>
                      </a: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635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**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Exponentiation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0955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**</a:t>
                      </a:r>
                      <a:r>
                        <a:rPr lang="en-US" sz="32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0" marR="0" algn="ctr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//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139065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Floor </a:t>
                      </a:r>
                      <a:r>
                        <a:rPr lang="en-US" sz="32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division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24130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3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32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// </a:t>
                      </a:r>
                      <a:r>
                        <a:rPr lang="en-US" sz="3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43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u="heavy" dirty="0" smtClean="0"/>
              <a:t/>
            </a:r>
            <a:br>
              <a:rPr lang="en-US" b="1" u="heavy" dirty="0" smtClean="0"/>
            </a:br>
            <a:r>
              <a:rPr lang="en-US" b="1" u="heavy" dirty="0" smtClean="0"/>
              <a:t>Assignment </a:t>
            </a:r>
            <a:r>
              <a:rPr lang="en-US" b="1" u="heavy" dirty="0"/>
              <a:t>operators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58528"/>
              </p:ext>
            </p:extLst>
          </p:nvPr>
        </p:nvGraphicFramePr>
        <p:xfrm>
          <a:off x="457200" y="914400"/>
          <a:ext cx="8229600" cy="527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18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Operator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2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Example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22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Same</a:t>
                      </a:r>
                      <a:r>
                        <a:rPr lang="en-US" sz="2200" spc="-10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As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5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5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+=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+=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+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-=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-=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 -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*=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*=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*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/=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/=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/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%=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%=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%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//=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//=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//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**=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**=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**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&amp;=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&amp;=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&amp;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|=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|=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|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^=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^=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^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&gt;&gt;=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&gt;&gt;=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&gt;&gt;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&lt;&lt;=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&lt;&lt;=</a:t>
                      </a:r>
                      <a:r>
                        <a:rPr lang="en-US" sz="22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=</a:t>
                      </a:r>
                      <a:r>
                        <a:rPr lang="en-US" sz="22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2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&lt;&lt;</a:t>
                      </a:r>
                      <a:r>
                        <a:rPr lang="en-US" sz="22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3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38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76972"/>
              </p:ext>
            </p:extLst>
          </p:nvPr>
        </p:nvGraphicFramePr>
        <p:xfrm>
          <a:off x="457200" y="1371600"/>
          <a:ext cx="8229600" cy="329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94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Operator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Name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Example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==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Equal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==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!=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Not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equal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!=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&gt;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Greater than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&gt;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Less than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&gt;=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Greater than</a:t>
                      </a:r>
                      <a:r>
                        <a:rPr lang="en-US" sz="2400" spc="-1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or</a:t>
                      </a:r>
                      <a:r>
                        <a:rPr lang="en-US" sz="2400" spc="12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equal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to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&gt;=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&lt;=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1263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Less than</a:t>
                      </a:r>
                      <a:r>
                        <a:rPr lang="en-US" sz="2400" spc="-1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or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equal</a:t>
                      </a:r>
                      <a:r>
                        <a:rPr lang="en-US" sz="2400" spc="13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to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&lt;=</a:t>
                      </a:r>
                      <a:r>
                        <a:rPr lang="en-US" sz="24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is a high-level, general-purpose programming language. Also, it is an interpreted language, so the code is executed immediately in the Python console without needing the compilation step to machine language. </a:t>
            </a:r>
          </a:p>
          <a:p>
            <a:r>
              <a:rPr lang="en-US" dirty="0"/>
              <a:t>Other popular alternatives to Python for data scientists are R and MATLAB/Octave.</a:t>
            </a:r>
          </a:p>
        </p:txBody>
      </p:sp>
    </p:spTree>
    <p:extLst>
      <p:ext uri="{BB962C8B-B14F-4D97-AF65-F5344CB8AC3E}">
        <p14:creationId xmlns:p14="http://schemas.microsoft.com/office/powerpoint/2010/main" val="219311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26782"/>
              </p:ext>
            </p:extLst>
          </p:nvPr>
        </p:nvGraphicFramePr>
        <p:xfrm>
          <a:off x="457200" y="1600200"/>
          <a:ext cx="8229600" cy="280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581400"/>
                <a:gridCol w="2743200"/>
              </a:tblGrid>
              <a:tr h="68580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24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Operator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24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2400" spc="-5" dirty="0" smtClean="0">
                        <a:effectLst/>
                        <a:latin typeface="Times New Roman"/>
                        <a:ea typeface="Calibri"/>
                        <a:cs typeface="Vrinda"/>
                      </a:endParaRPr>
                    </a:p>
                    <a:p>
                      <a:pPr marL="64770" marR="0">
                        <a:lnSpc>
                          <a:spcPts val="17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effectLst/>
                          <a:latin typeface="Times New Roman"/>
                          <a:ea typeface="Calibri"/>
                          <a:cs typeface="Vrinda"/>
                        </a:rPr>
                        <a:t>Example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and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Returns True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if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both</a:t>
                      </a:r>
                      <a:r>
                        <a:rPr lang="en-US" sz="2400" spc="-1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statements are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true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2381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5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and</a:t>
                      </a:r>
                      <a:r>
                        <a:rPr lang="en-US" sz="2400" spc="3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</a:t>
                      </a:r>
                      <a:r>
                        <a:rPr lang="en-US" sz="2400" spc="10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10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or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2406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Returns True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if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one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of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the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statements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is</a:t>
                      </a:r>
                      <a:r>
                        <a:rPr lang="en-US" sz="2400" spc="13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true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5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or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x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6477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not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0" algn="l"/>
                        </a:tabLst>
                      </a:pP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Reverse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the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result,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returns False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if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the</a:t>
                      </a:r>
                      <a:r>
                        <a:rPr lang="en-US" sz="2400" spc="125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result</a:t>
                      </a:r>
                      <a:r>
                        <a:rPr lang="en-US" sz="2400" spc="-1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Vrinda"/>
                        </a:rPr>
                        <a:t>is</a:t>
                      </a:r>
                      <a:r>
                        <a:rPr lang="en-US" sz="2400" spc="-5">
                          <a:effectLst/>
                          <a:latin typeface="Times New Roman"/>
                          <a:ea typeface="Calibri"/>
                          <a:cs typeface="Vrinda"/>
                        </a:rPr>
                        <a:t> true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not(x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&lt;</a:t>
                      </a:r>
                      <a:r>
                        <a:rPr lang="en-US" sz="24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5</a:t>
                      </a:r>
                      <a:r>
                        <a:rPr lang="en-US" sz="24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and</a:t>
                      </a:r>
                      <a:r>
                        <a:rPr lang="en-US" sz="2400" spc="-1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x&lt;</a:t>
                      </a:r>
                      <a:r>
                        <a:rPr lang="en-US" sz="2400" spc="-10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2400" spc="-5" dirty="0">
                          <a:effectLst/>
                          <a:latin typeface="Times New Roman"/>
                          <a:ea typeface="Calibri"/>
                          <a:cs typeface="Vrinda"/>
                        </a:rPr>
                        <a:t>10)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9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000" b="1" u="sng" dirty="0"/>
              <a:t>Python module</a:t>
            </a:r>
            <a:r>
              <a:rPr lang="en-US" sz="2000" dirty="0"/>
              <a:t> is a self-contained program that defines various functions and data types that we can call to do tasks beyond the scope of the basic core language by using the import command.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4369"/>
              </p:ext>
            </p:extLst>
          </p:nvPr>
        </p:nvGraphicFramePr>
        <p:xfrm>
          <a:off x="1066800" y="1818641"/>
          <a:ext cx="72390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Tasks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statistics.harmonic_mean()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HM of the given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statistics.mean()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AM of the given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statistics.median()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median of the given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statistics.median_high()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high median of the given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statistics.median_low()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low median of the given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statistics.mode()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mode of the given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statistics.pstdev()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sd from an entire population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statistics.stdev()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sd from a sample of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statistics.pvariance()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variance of an entire population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statistics.variance()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variance from a sample of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statistics.quantiles(Age)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quartiles of the given data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b"/>
                </a:tc>
              </a:tr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0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Harmonic mean, sample standard deviation, Harmonic mean, Quartiles, and Median  of the following ages of 20 persons:</a:t>
            </a:r>
          </a:p>
          <a:p>
            <a:pPr marL="0" indent="0">
              <a:buNone/>
            </a:pPr>
            <a:r>
              <a:rPr lang="en-US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20, 54, 62, 70, 29, 30, 32, 22, 61, 52, 23, 65, 45, 34, 28, 37,46, 48, 34, 22</a:t>
            </a:r>
          </a:p>
          <a:p>
            <a:pPr marL="0" indent="0">
              <a:buNone/>
            </a:pPr>
            <a:r>
              <a:rPr lang="en-US" sz="8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8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codes:</a:t>
            </a: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statistics</a:t>
            </a:r>
          </a:p>
          <a:p>
            <a:pPr marL="0" indent="0">
              <a:buNone/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Age=[20, 54, 62, 70, 29, 30, 32, 22, 61, 52, 23, 65, 45, 34, 28, 37,46, 48, 34, 22 ]</a:t>
            </a:r>
          </a:p>
          <a:p>
            <a:pPr marL="633413" indent="0">
              <a:buNone/>
            </a:pPr>
            <a:r>
              <a:rPr lang="en-US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statistics.mean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</a:p>
          <a:p>
            <a:pPr marL="633413" indent="0">
              <a:buNone/>
            </a:pPr>
            <a:r>
              <a:rPr lang="en-US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statistics.harmonic_mean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</a:p>
          <a:p>
            <a:pPr marL="633413" indent="0">
              <a:buNone/>
            </a:pPr>
            <a:r>
              <a:rPr lang="en-US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statistics.stdev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</a:p>
          <a:p>
            <a:pPr marL="633413" indent="0">
              <a:buNone/>
            </a:pPr>
            <a:r>
              <a:rPr lang="en-US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statistics.quantiles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</a:p>
          <a:p>
            <a:pPr marL="633413" indent="0">
              <a:buNone/>
            </a:pPr>
            <a:r>
              <a:rPr lang="en-US" sz="8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statistics.median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Fundamental Python Libraries for Data Scientists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The most popular Python toolboxes for </a:t>
            </a:r>
            <a:r>
              <a:rPr lang="en-US" sz="2400" dirty="0" smtClean="0"/>
              <a:t>any data </a:t>
            </a:r>
            <a:r>
              <a:rPr lang="en-US" sz="2400" dirty="0"/>
              <a:t>scientist </a:t>
            </a:r>
            <a:r>
              <a:rPr lang="en-US" sz="2400" dirty="0" smtClean="0"/>
              <a:t>are:</a:t>
            </a:r>
          </a:p>
          <a:p>
            <a:pPr algn="just"/>
            <a:r>
              <a:rPr lang="en-US" sz="2600" dirty="0" err="1" smtClean="0"/>
              <a:t>NumPy</a:t>
            </a:r>
            <a:r>
              <a:rPr lang="en-US" sz="2600" dirty="0" smtClean="0"/>
              <a:t>: used for </a:t>
            </a:r>
            <a:r>
              <a:rPr lang="en-US" sz="2600" dirty="0"/>
              <a:t>scientific </a:t>
            </a:r>
            <a:r>
              <a:rPr lang="en-US" sz="2600" dirty="0" smtClean="0"/>
              <a:t>computing and for working with multidimensional array</a:t>
            </a:r>
          </a:p>
          <a:p>
            <a:pPr algn="just"/>
            <a:r>
              <a:rPr lang="en-US" sz="2600" dirty="0" smtClean="0"/>
              <a:t> </a:t>
            </a:r>
            <a:r>
              <a:rPr lang="en-US" sz="2600" dirty="0" err="1" smtClean="0"/>
              <a:t>SciPy</a:t>
            </a:r>
            <a:r>
              <a:rPr lang="en-US" sz="2600" dirty="0" smtClean="0"/>
              <a:t>: used for signal processing</a:t>
            </a:r>
            <a:r>
              <a:rPr lang="en-US" sz="2600" dirty="0"/>
              <a:t>, optimization, statistics, and much </a:t>
            </a:r>
            <a:r>
              <a:rPr lang="en-US" sz="2600" dirty="0" smtClean="0"/>
              <a:t>more. </a:t>
            </a:r>
            <a:r>
              <a:rPr lang="en-US" sz="2600" dirty="0"/>
              <a:t>Another core toolbox in </a:t>
            </a:r>
            <a:r>
              <a:rPr lang="en-US" sz="2600" dirty="0" err="1" smtClean="0"/>
              <a:t>SciPy</a:t>
            </a:r>
            <a:r>
              <a:rPr lang="en-US" sz="2600" dirty="0" smtClean="0"/>
              <a:t> is </a:t>
            </a:r>
            <a:r>
              <a:rPr lang="en-US" sz="2600" dirty="0"/>
              <a:t>the plotting library </a:t>
            </a:r>
            <a:r>
              <a:rPr lang="en-US" sz="2600" i="1" dirty="0" err="1"/>
              <a:t>Matplotlib</a:t>
            </a:r>
            <a:r>
              <a:rPr lang="en-US" sz="2600" dirty="0"/>
              <a:t>. This toolbox has many tools for data visualization.</a:t>
            </a:r>
            <a:endParaRPr lang="en-US" sz="2600" dirty="0" smtClean="0"/>
          </a:p>
          <a:p>
            <a:pPr algn="just"/>
            <a:r>
              <a:rPr lang="en-US" sz="2600" dirty="0" smtClean="0"/>
              <a:t>Pandas: used for analyzing</a:t>
            </a:r>
            <a:r>
              <a:rPr lang="en-US" sz="2600" dirty="0"/>
              <a:t>, cleaning, exploring, and manipulating </a:t>
            </a:r>
            <a:r>
              <a:rPr lang="en-US" sz="2600" dirty="0" smtClean="0"/>
              <a:t>data. Also, used for </a:t>
            </a:r>
            <a:r>
              <a:rPr lang="en-US" sz="2600" dirty="0"/>
              <a:t>importing and exporting data from different </a:t>
            </a:r>
            <a:r>
              <a:rPr lang="en-US" sz="2600" dirty="0" smtClean="0"/>
              <a:t>formats. </a:t>
            </a:r>
            <a:r>
              <a:rPr lang="en-US" sz="2600" dirty="0"/>
              <a:t>The </a:t>
            </a:r>
            <a:r>
              <a:rPr lang="en-US" sz="2600" dirty="0" smtClean="0"/>
              <a:t>key feature </a:t>
            </a:r>
            <a:r>
              <a:rPr lang="en-US" sz="2600" dirty="0"/>
              <a:t>of Pandas is a fast and efficient </a:t>
            </a:r>
            <a:r>
              <a:rPr lang="en-US" sz="2600" dirty="0" err="1"/>
              <a:t>DataFrame</a:t>
            </a:r>
            <a:r>
              <a:rPr lang="en-US" sz="2600" dirty="0"/>
              <a:t> object for data manipulation </a:t>
            </a:r>
            <a:r>
              <a:rPr lang="en-US" sz="2600" dirty="0" smtClean="0"/>
              <a:t>with integrated </a:t>
            </a:r>
            <a:r>
              <a:rPr lang="en-US" sz="2600" dirty="0"/>
              <a:t>indexing.</a:t>
            </a:r>
            <a:endParaRPr lang="en-US" sz="2600" dirty="0" smtClean="0"/>
          </a:p>
          <a:p>
            <a:pPr algn="just"/>
            <a:r>
              <a:rPr lang="en-US" sz="2600" dirty="0" err="1" smtClean="0"/>
              <a:t>Scikit</a:t>
            </a:r>
            <a:r>
              <a:rPr lang="en-US" sz="2600" dirty="0" smtClean="0"/>
              <a:t>-Learn: a </a:t>
            </a:r>
            <a:r>
              <a:rPr lang="en-US" sz="2600" dirty="0"/>
              <a:t>machine learning library built from </a:t>
            </a:r>
            <a:r>
              <a:rPr lang="en-US" sz="2600" dirty="0" err="1"/>
              <a:t>NumPy</a:t>
            </a:r>
            <a:r>
              <a:rPr lang="en-US" sz="2600" dirty="0"/>
              <a:t>, </a:t>
            </a:r>
            <a:r>
              <a:rPr lang="en-US" sz="2600" dirty="0" err="1"/>
              <a:t>SciPy</a:t>
            </a:r>
            <a:r>
              <a:rPr lang="en-US" sz="2600" dirty="0"/>
              <a:t>, and </a:t>
            </a:r>
            <a:r>
              <a:rPr lang="en-US" sz="2600" dirty="0" err="1"/>
              <a:t>Matplotlib</a:t>
            </a:r>
            <a:r>
              <a:rPr lang="en-US" sz="2600" dirty="0" smtClean="0"/>
              <a:t>. </a:t>
            </a:r>
            <a:r>
              <a:rPr lang="en-US" sz="2600" dirty="0" err="1" smtClean="0"/>
              <a:t>Scikit</a:t>
            </a:r>
            <a:r>
              <a:rPr lang="en-US" sz="2600" dirty="0" smtClean="0"/>
              <a:t>-learn </a:t>
            </a:r>
            <a:r>
              <a:rPr lang="en-US" sz="2600" dirty="0"/>
              <a:t>offers simple and efficient tools for common tasks in data analysis </a:t>
            </a:r>
            <a:r>
              <a:rPr lang="en-US" sz="2600" dirty="0" smtClean="0"/>
              <a:t>such as </a:t>
            </a:r>
            <a:r>
              <a:rPr lang="en-US" sz="2600" dirty="0"/>
              <a:t>classification, regression, clustering, dimensionality reduction, model </a:t>
            </a:r>
            <a:r>
              <a:rPr lang="en-US" sz="2600" dirty="0" smtClean="0"/>
              <a:t>selection, and </a:t>
            </a:r>
            <a:r>
              <a:rPr lang="en-US" sz="2600" dirty="0"/>
              <a:t>preprocessing.</a:t>
            </a:r>
          </a:p>
        </p:txBody>
      </p:sp>
    </p:spTree>
    <p:extLst>
      <p:ext uri="{BB962C8B-B14F-4D97-AF65-F5344CB8AC3E}">
        <p14:creationId xmlns:p14="http://schemas.microsoft.com/office/powerpoint/2010/main" val="29740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(W)Integrated development Environment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dirty="0"/>
              <a:t>integrated development environment (IDE) </a:t>
            </a:r>
            <a:r>
              <a:rPr lang="en-US" sz="2400" dirty="0"/>
              <a:t>is a software application that helps programmers develop software code efficiently. In general, the basic pieces of any IDE are three: the editor, the compiler, (</a:t>
            </a:r>
            <a:r>
              <a:rPr lang="en-US" sz="2400" dirty="0" smtClean="0"/>
              <a:t>or interpreter</a:t>
            </a:r>
            <a:r>
              <a:rPr lang="en-US" sz="2400" dirty="0"/>
              <a:t>) and the debugger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err="1"/>
              <a:t>PyCharm</a:t>
            </a:r>
            <a:r>
              <a:rPr lang="en-US" sz="2400" dirty="0"/>
              <a:t>, </a:t>
            </a:r>
            <a:r>
              <a:rPr lang="en-US" sz="2400" dirty="0" err="1"/>
              <a:t>Jupyter</a:t>
            </a:r>
            <a:r>
              <a:rPr lang="en-US" sz="2400" dirty="0"/>
              <a:t> Notebook, IDLE, Visual Studio Code, and </a:t>
            </a:r>
            <a:r>
              <a:rPr lang="en-US" sz="2400" dirty="0" err="1"/>
              <a:t>Spyder</a:t>
            </a:r>
            <a:r>
              <a:rPr lang="en-US" sz="2400" dirty="0"/>
              <a:t> are top 5 python ide that are used by programmers to work </a:t>
            </a:r>
            <a:r>
              <a:rPr lang="en-US" sz="2400" dirty="0" smtClean="0"/>
              <a:t>efficiently</a:t>
            </a:r>
          </a:p>
          <a:p>
            <a:pPr algn="just"/>
            <a:r>
              <a:rPr lang="en-US" sz="2400" b="1" dirty="0" smtClean="0"/>
              <a:t>Web-based </a:t>
            </a:r>
            <a:r>
              <a:rPr lang="en-US" sz="2400" b="1" dirty="0"/>
              <a:t>IDEs </a:t>
            </a:r>
            <a:r>
              <a:rPr lang="en-US" sz="2400" b="1" dirty="0" smtClean="0"/>
              <a:t>(WIDE</a:t>
            </a:r>
            <a:r>
              <a:rPr lang="en-US" sz="2400" dirty="0" smtClean="0"/>
              <a:t>) were </a:t>
            </a:r>
            <a:r>
              <a:rPr lang="en-US" sz="2400" dirty="0"/>
              <a:t>developed considering how not only your </a:t>
            </a:r>
            <a:r>
              <a:rPr lang="en-US" sz="2400" dirty="0" smtClean="0"/>
              <a:t>code but </a:t>
            </a:r>
            <a:r>
              <a:rPr lang="en-US" sz="2400" dirty="0"/>
              <a:t>also all your environment and executions can be stored in a server</a:t>
            </a:r>
            <a:r>
              <a:rPr lang="en-US" sz="2400" dirty="0" smtClean="0"/>
              <a:t>. Jupitar Notebook is a python WIDE.  </a:t>
            </a:r>
          </a:p>
          <a:p>
            <a:pPr algn="just"/>
            <a:r>
              <a:rPr lang="en-US" sz="2400" dirty="0" smtClean="0"/>
              <a:t>We </a:t>
            </a:r>
            <a:r>
              <a:rPr lang="en-US" sz="2400" dirty="0"/>
              <a:t>can start the </a:t>
            </a:r>
            <a:r>
              <a:rPr lang="en-US" sz="2400" dirty="0" err="1"/>
              <a:t>Jupyter</a:t>
            </a:r>
            <a:r>
              <a:rPr lang="en-US" sz="2400" dirty="0"/>
              <a:t> notebook platform </a:t>
            </a:r>
            <a:r>
              <a:rPr lang="en-US" sz="2400" dirty="0" smtClean="0"/>
              <a:t>by clicking </a:t>
            </a:r>
            <a:r>
              <a:rPr lang="en-US" sz="2400" dirty="0"/>
              <a:t>on the </a:t>
            </a:r>
            <a:r>
              <a:rPr lang="en-US" sz="2400" dirty="0" err="1"/>
              <a:t>Jupyter</a:t>
            </a:r>
            <a:r>
              <a:rPr lang="en-US" sz="2400" dirty="0"/>
              <a:t> Notebook icon installed by Anaconda in the start menu or </a:t>
            </a:r>
            <a:r>
              <a:rPr lang="en-US" sz="2400" dirty="0" smtClean="0"/>
              <a:t>on the </a:t>
            </a:r>
            <a:r>
              <a:rPr lang="en-US" sz="2400" dirty="0"/>
              <a:t>desktop</a:t>
            </a:r>
            <a:r>
              <a:rPr lang="en-US" sz="2400" dirty="0" smtClean="0"/>
              <a:t>. The </a:t>
            </a:r>
            <a:r>
              <a:rPr lang="en-US" sz="2400" dirty="0"/>
              <a:t>browser will immediately be launched displaying the </a:t>
            </a:r>
            <a:r>
              <a:rPr lang="en-US" sz="2400" dirty="0" err="1"/>
              <a:t>Jupyter</a:t>
            </a:r>
            <a:r>
              <a:rPr lang="en-US" sz="2400" dirty="0"/>
              <a:t> notebook homepage</a:t>
            </a:r>
            <a:r>
              <a:rPr lang="en-US" sz="2400" dirty="0" smtClean="0"/>
              <a:t>, whose </a:t>
            </a:r>
            <a:r>
              <a:rPr lang="en-US" sz="2400" dirty="0"/>
              <a:t>URL is http://localhost:8888/tree.</a:t>
            </a:r>
          </a:p>
        </p:txBody>
      </p:sp>
    </p:spTree>
    <p:extLst>
      <p:ext uri="{BB962C8B-B14F-4D97-AF65-F5344CB8AC3E}">
        <p14:creationId xmlns:p14="http://schemas.microsoft.com/office/powerpoint/2010/main" val="38709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The DataFrame Data Structure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key data structure in Pandas is the DataFrame object.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DataFrame is basically a tabular </a:t>
            </a:r>
            <a:r>
              <a:rPr lang="en-US" dirty="0" smtClean="0"/>
              <a:t>data structure </a:t>
            </a:r>
            <a:r>
              <a:rPr lang="en-US" dirty="0"/>
              <a:t>constructed with rows and columns, similar to a SQL database or </a:t>
            </a:r>
            <a:r>
              <a:rPr lang="en-US" dirty="0" smtClean="0"/>
              <a:t>Excel spreadsheet.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create a Pandas DataFrame in the following ways:</a:t>
            </a:r>
          </a:p>
          <a:p>
            <a:pPr lvl="0"/>
            <a:r>
              <a:rPr lang="en-US" dirty="0"/>
              <a:t>Using Python Dictionary,  </a:t>
            </a:r>
          </a:p>
          <a:p>
            <a:pPr lvl="0"/>
            <a:r>
              <a:rPr lang="en-US" dirty="0"/>
              <a:t>Using Python List</a:t>
            </a:r>
          </a:p>
          <a:p>
            <a:pPr lvl="0"/>
            <a:r>
              <a:rPr lang="en-US" dirty="0"/>
              <a:t>From a File,  </a:t>
            </a:r>
          </a:p>
          <a:p>
            <a:pPr lvl="0"/>
            <a:r>
              <a:rPr lang="en-US" dirty="0"/>
              <a:t>Creating an Empty DataFrame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For </a:t>
            </a:r>
            <a:r>
              <a:rPr lang="en-US" sz="2700" dirty="0"/>
              <a:t>example: Consider the following results of football matches among 3 teams: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707209"/>
              </p:ext>
            </p:extLst>
          </p:nvPr>
        </p:nvGraphicFramePr>
        <p:xfrm>
          <a:off x="1752600" y="914400"/>
          <a:ext cx="548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16"/>
                <a:gridCol w="831403"/>
                <a:gridCol w="1410237"/>
                <a:gridCol w="608885"/>
                <a:gridCol w="653245"/>
                <a:gridCol w="121061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losses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FCBarcelona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FCBarcelona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RMadrid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RMadrid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ValenciaCF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ValenciaCF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0" y="3962400"/>
            <a:ext cx="7467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Here, year, team, wins, draws, losses are the column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row represents a record, with the index value on the left (0-8). The index values are auto-assigned starting from </a:t>
            </a:r>
            <a:r>
              <a:rPr lang="en-US" sz="2200" b="1" dirty="0"/>
              <a:t>0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Each column contains data of the same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For instance, team contains strings, and year, wins, draws, losses contain integers values.</a:t>
            </a:r>
          </a:p>
        </p:txBody>
      </p:sp>
    </p:spTree>
    <p:extLst>
      <p:ext uri="{BB962C8B-B14F-4D97-AF65-F5344CB8AC3E}">
        <p14:creationId xmlns:p14="http://schemas.microsoft.com/office/powerpoint/2010/main" val="250517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Creating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400" dirty="0"/>
              <a:t>We can create the above table by using the following python codes:</a:t>
            </a:r>
          </a:p>
          <a:p>
            <a:pPr marL="796925" indent="-796925">
              <a:buNone/>
            </a:pPr>
            <a:r>
              <a:rPr lang="en-US" sz="3400" dirty="0" smtClean="0"/>
              <a:t>data </a:t>
            </a:r>
            <a:r>
              <a:rPr lang="en-US" sz="3400" dirty="0"/>
              <a:t>= {“year’: [2010 , 2011 , 2012 , 2010 , 2011 , 2012 , 2010 , 2011 , 2012 </a:t>
            </a:r>
            <a:r>
              <a:rPr lang="en-US" sz="3400" dirty="0" smtClean="0"/>
              <a:t>], “</a:t>
            </a:r>
            <a:r>
              <a:rPr lang="en-US" sz="3400" dirty="0"/>
              <a:t>team’: </a:t>
            </a:r>
            <a:r>
              <a:rPr lang="en-US" sz="3400" dirty="0" smtClean="0"/>
              <a:t>[“</a:t>
            </a:r>
            <a:r>
              <a:rPr lang="en-US" sz="3400" dirty="0" err="1"/>
              <a:t>FCBarcelona</a:t>
            </a:r>
            <a:r>
              <a:rPr lang="en-US" sz="3400" dirty="0" smtClean="0"/>
              <a:t>”, ”</a:t>
            </a:r>
            <a:r>
              <a:rPr lang="en-US" sz="3400" dirty="0" err="1"/>
              <a:t>FCBarcelona</a:t>
            </a:r>
            <a:r>
              <a:rPr lang="en-US" sz="3400" dirty="0" smtClean="0"/>
              <a:t>”, ’</a:t>
            </a:r>
            <a:r>
              <a:rPr lang="en-US" sz="3400" dirty="0" err="1" smtClean="0"/>
              <a:t>FCBarcelona</a:t>
            </a:r>
            <a:r>
              <a:rPr lang="en-US" sz="3400" dirty="0" smtClean="0"/>
              <a:t>”, ”</a:t>
            </a:r>
            <a:r>
              <a:rPr lang="en-US" sz="3400" dirty="0" err="1"/>
              <a:t>RMadrid</a:t>
            </a:r>
            <a:r>
              <a:rPr lang="en-US" sz="3400" dirty="0" smtClean="0"/>
              <a:t>”, “</a:t>
            </a:r>
            <a:r>
              <a:rPr lang="en-US" sz="3400" dirty="0" err="1"/>
              <a:t>RMadrid</a:t>
            </a:r>
            <a:r>
              <a:rPr lang="en-US" sz="3400" dirty="0" smtClean="0"/>
              <a:t>”, ”</a:t>
            </a:r>
            <a:r>
              <a:rPr lang="en-US" sz="3400" dirty="0" err="1" smtClean="0"/>
              <a:t>RMadrid</a:t>
            </a:r>
            <a:r>
              <a:rPr lang="en-US" sz="3400" dirty="0" smtClean="0"/>
              <a:t>”, ”</a:t>
            </a:r>
            <a:r>
              <a:rPr lang="en-US" sz="3400" dirty="0" err="1"/>
              <a:t>ValenciaCF</a:t>
            </a:r>
            <a:r>
              <a:rPr lang="en-US" sz="3400" dirty="0" smtClean="0"/>
              <a:t>”, ”</a:t>
            </a:r>
            <a:r>
              <a:rPr lang="en-US" sz="3400" dirty="0" err="1"/>
              <a:t>ValenciaCF</a:t>
            </a:r>
            <a:r>
              <a:rPr lang="en-US" sz="3400" dirty="0"/>
              <a:t>”,”</a:t>
            </a:r>
            <a:r>
              <a:rPr lang="en-US" sz="3400" dirty="0" err="1"/>
              <a:t>ValenciaCF</a:t>
            </a:r>
            <a:r>
              <a:rPr lang="en-US" sz="3400" dirty="0" smtClean="0"/>
              <a:t>”], “</a:t>
            </a:r>
            <a:r>
              <a:rPr lang="en-US" sz="3400" dirty="0"/>
              <a:t>wins’: [30, 28, 32, 29, 32, 26, 21, 17, 19</a:t>
            </a:r>
            <a:r>
              <a:rPr lang="en-US" sz="3400" dirty="0" smtClean="0"/>
              <a:t>], “</a:t>
            </a:r>
            <a:r>
              <a:rPr lang="en-US" sz="3400" dirty="0"/>
              <a:t>draws’: [6, 7, 4, 5, 4, 7, 8, 10, 8</a:t>
            </a:r>
            <a:r>
              <a:rPr lang="en-US" sz="3400" dirty="0" smtClean="0"/>
              <a:t>], “</a:t>
            </a:r>
            <a:r>
              <a:rPr lang="en-US" sz="3400" dirty="0"/>
              <a:t>losses”: [2, 3, 2, 4, 2, 5, 9, 11, 11]}</a:t>
            </a:r>
          </a:p>
          <a:p>
            <a:pPr marL="0" indent="0">
              <a:buNone/>
            </a:pPr>
            <a:r>
              <a:rPr lang="en-US" sz="3400" dirty="0" smtClean="0"/>
              <a:t>football </a:t>
            </a:r>
            <a:r>
              <a:rPr lang="en-US" sz="3400" dirty="0"/>
              <a:t>= </a:t>
            </a:r>
            <a:r>
              <a:rPr lang="en-US" sz="3400" dirty="0" err="1"/>
              <a:t>pd.DataFrame</a:t>
            </a:r>
            <a:r>
              <a:rPr lang="en-US" sz="3400" dirty="0"/>
              <a:t>(data , columns = [“</a:t>
            </a:r>
            <a:r>
              <a:rPr lang="en-US" sz="3400" dirty="0" err="1"/>
              <a:t>year”,”team”,”wins”,”draws”,”losses</a:t>
            </a:r>
            <a:r>
              <a:rPr lang="en-US" sz="3400" dirty="0"/>
              <a:t>”])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read and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pandas</a:t>
            </a:r>
            <a:r>
              <a:rPr lang="en-US" dirty="0"/>
              <a:t> provides the </a:t>
            </a:r>
            <a:r>
              <a:rPr lang="en-US" b="1" u="sng" dirty="0" err="1">
                <a:hlinkClick r:id="rId2" tooltip="pandas.read_csv"/>
              </a:rPr>
              <a:t>read_csv</a:t>
            </a:r>
            <a:r>
              <a:rPr lang="en-US" b="1" u="sng" dirty="0">
                <a:hlinkClick r:id="rId2" tooltip="pandas.read_csv"/>
              </a:rPr>
              <a:t>()</a:t>
            </a:r>
            <a:r>
              <a:rPr lang="en-US" dirty="0"/>
              <a:t> function to read data stored as a csv file into a pandas DataFrame. </a:t>
            </a:r>
            <a:r>
              <a:rPr lang="en-US" b="1" dirty="0"/>
              <a:t>pandas</a:t>
            </a:r>
            <a:r>
              <a:rPr lang="en-US" dirty="0"/>
              <a:t> supports many different file formats or data sources out of the box (csv, excel,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parquet, …), each of them with the prefix read_*</a:t>
            </a:r>
          </a:p>
          <a:p>
            <a:r>
              <a:rPr lang="en-US" dirty="0"/>
              <a:t> </a:t>
            </a:r>
          </a:p>
          <a:p>
            <a:pPr fontAlgn="base"/>
            <a:r>
              <a:rPr lang="en-US" dirty="0"/>
              <a:t>We can read text files with Pandas using </a:t>
            </a:r>
            <a:r>
              <a:rPr lang="en-US" dirty="0" err="1"/>
              <a:t>read_csv</a:t>
            </a:r>
            <a:r>
              <a:rPr lang="en-US" dirty="0"/>
              <a:t>() and </a:t>
            </a:r>
            <a:r>
              <a:rPr lang="en-US" dirty="0" err="1"/>
              <a:t>read_table</a:t>
            </a:r>
            <a:r>
              <a:rPr lang="en-US" dirty="0"/>
              <a:t>(). Also, </a:t>
            </a:r>
            <a:r>
              <a:rPr lang="en-US" dirty="0" err="1"/>
              <a:t>read_excel</a:t>
            </a:r>
            <a:r>
              <a:rPr lang="en-US" dirty="0"/>
              <a:t>() can be used to retrieve Excel file.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Pandas .</a:t>
            </a:r>
            <a:r>
              <a:rPr lang="en-US" dirty="0" err="1"/>
              <a:t>to_csv</a:t>
            </a:r>
            <a:r>
              <a:rPr lang="en-US" dirty="0"/>
              <a:t>(), .</a:t>
            </a:r>
            <a:r>
              <a:rPr lang="en-US" dirty="0" err="1"/>
              <a:t>to_table</a:t>
            </a:r>
            <a:r>
              <a:rPr lang="en-US" dirty="0"/>
              <a:t>(), and .</a:t>
            </a:r>
            <a:r>
              <a:rPr lang="en-US" dirty="0" err="1"/>
              <a:t>to_excel</a:t>
            </a:r>
            <a:r>
              <a:rPr lang="en-US" dirty="0"/>
              <a:t>() functions are used to write to csv, table, and Excel files,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of read and write (to) files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The </a:t>
            </a:r>
            <a:r>
              <a:rPr lang="en-US" sz="3400" dirty="0"/>
              <a:t>data file </a:t>
            </a:r>
            <a:r>
              <a:rPr lang="en-US" sz="3400" b="1" dirty="0"/>
              <a:t>educ_figdp_1_Data.csv</a:t>
            </a:r>
            <a:r>
              <a:rPr lang="en-US" sz="3400" dirty="0"/>
              <a:t> contains the variables TIME, GEO, </a:t>
            </a:r>
            <a:r>
              <a:rPr lang="en-US" sz="3400" dirty="0" err="1"/>
              <a:t>INDIC_ED,Value,Flag</a:t>
            </a:r>
            <a:r>
              <a:rPr lang="en-US" sz="3400" dirty="0"/>
              <a:t> and Footnotes with missing vales. </a:t>
            </a:r>
            <a:endParaRPr lang="en-US" sz="3400" dirty="0" smtClean="0"/>
          </a:p>
          <a:p>
            <a:r>
              <a:rPr lang="en-US" sz="3400" dirty="0" smtClean="0"/>
              <a:t>The </a:t>
            </a:r>
            <a:r>
              <a:rPr lang="en-US" sz="3400" dirty="0"/>
              <a:t>following python codes read the three variables TIME, GEO, and, Value and assigns missing values </a:t>
            </a:r>
            <a:r>
              <a:rPr lang="en-US" sz="3400" b="1" dirty="0"/>
              <a:t>:</a:t>
            </a:r>
            <a:r>
              <a:rPr lang="en-US" sz="3400" dirty="0"/>
              <a:t> by </a:t>
            </a:r>
            <a:r>
              <a:rPr lang="en-US" sz="3400" dirty="0" err="1"/>
              <a:t>NaN</a:t>
            </a:r>
            <a:r>
              <a:rPr lang="en-US" sz="3400" dirty="0"/>
              <a:t>.</a:t>
            </a:r>
          </a:p>
          <a:p>
            <a:pPr marL="0" indent="0">
              <a:buNone/>
            </a:pPr>
            <a:r>
              <a:rPr lang="en-US" sz="3400" b="1" dirty="0" smtClean="0"/>
              <a:t>Reading csv file</a:t>
            </a:r>
            <a:endParaRPr lang="en-US" sz="3400" b="1" dirty="0"/>
          </a:p>
          <a:p>
            <a:r>
              <a:rPr lang="en-US" sz="3400" dirty="0" err="1"/>
              <a:t>edu</a:t>
            </a:r>
            <a:r>
              <a:rPr lang="en-US" sz="3400" dirty="0"/>
              <a:t> = </a:t>
            </a:r>
            <a:r>
              <a:rPr lang="en-US" sz="3400" dirty="0" err="1"/>
              <a:t>pd.read_csv</a:t>
            </a:r>
            <a:r>
              <a:rPr lang="en-US" sz="3400" dirty="0"/>
              <a:t>(’files/ch02/educ_figdp_1_Data.csv’, </a:t>
            </a:r>
            <a:r>
              <a:rPr lang="en-US" sz="3400" dirty="0" err="1"/>
              <a:t>na_values</a:t>
            </a:r>
            <a:r>
              <a:rPr lang="en-US" sz="3400" dirty="0"/>
              <a:t> = ’:’, </a:t>
            </a:r>
            <a:r>
              <a:rPr lang="en-US" sz="3400" dirty="0" err="1"/>
              <a:t>usecols</a:t>
            </a:r>
            <a:r>
              <a:rPr lang="en-US" sz="3400" dirty="0"/>
              <a:t> = ["</a:t>
            </a:r>
            <a:r>
              <a:rPr lang="en-US" sz="3400" dirty="0" err="1"/>
              <a:t>TIME","GEO","Value</a:t>
            </a:r>
            <a:r>
              <a:rPr lang="en-US" sz="3400" dirty="0"/>
              <a:t>"])</a:t>
            </a:r>
          </a:p>
          <a:p>
            <a:r>
              <a:rPr lang="en-US" sz="3400" dirty="0"/>
              <a:t>print(</a:t>
            </a:r>
            <a:r>
              <a:rPr lang="en-US" sz="3400" dirty="0" err="1"/>
              <a:t>edu</a:t>
            </a:r>
            <a:r>
              <a:rPr lang="en-US" sz="3400" dirty="0"/>
              <a:t>)</a:t>
            </a:r>
          </a:p>
          <a:p>
            <a:r>
              <a:rPr lang="en-US" sz="3400" dirty="0" err="1"/>
              <a:t>edu.head</a:t>
            </a:r>
            <a:r>
              <a:rPr lang="en-US" sz="3400" dirty="0"/>
              <a:t> ()</a:t>
            </a:r>
          </a:p>
          <a:p>
            <a:r>
              <a:rPr lang="en-US" sz="3400" dirty="0" err="1"/>
              <a:t>edu.tail</a:t>
            </a:r>
            <a:r>
              <a:rPr lang="en-US" sz="3400" dirty="0"/>
              <a:t>()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Writing </a:t>
            </a:r>
            <a:r>
              <a:rPr lang="en-US" sz="3400" b="1" dirty="0" smtClean="0"/>
              <a:t>to csv file</a:t>
            </a:r>
            <a:endParaRPr lang="en-US" sz="3400" b="1" dirty="0"/>
          </a:p>
          <a:p>
            <a:r>
              <a:rPr lang="en-US" sz="3400" dirty="0" err="1"/>
              <a:t>edu.to_csv</a:t>
            </a:r>
            <a:r>
              <a:rPr lang="en-US" sz="3400" dirty="0"/>
              <a:t>(“d:/</a:t>
            </a:r>
            <a:r>
              <a:rPr lang="en-US" sz="3400" dirty="0" err="1"/>
              <a:t>Igual</a:t>
            </a:r>
            <a:r>
              <a:rPr lang="en-US" sz="3400" dirty="0"/>
              <a:t>/files/ch02/eduw.csv”)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6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1541</Words>
  <Application>Microsoft Office PowerPoint</Application>
  <PresentationFormat>On-screen Show (4:3)</PresentationFormat>
  <Paragraphs>341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Vrinda</vt:lpstr>
      <vt:lpstr>Office Theme</vt:lpstr>
      <vt:lpstr>CSE315: Introduction to Data Science Fall 2024</vt:lpstr>
      <vt:lpstr>Python</vt:lpstr>
      <vt:lpstr>Fundamental Python Libraries for Data Scientists</vt:lpstr>
      <vt:lpstr>(W)Integrated development Environment</vt:lpstr>
      <vt:lpstr>The DataFrame Data Structure </vt:lpstr>
      <vt:lpstr>  For example: Consider the following results of football matches among 3 teams:  </vt:lpstr>
      <vt:lpstr>Creating Table</vt:lpstr>
      <vt:lpstr>Pandas read and to function</vt:lpstr>
      <vt:lpstr>Example of read and write (to) files </vt:lpstr>
      <vt:lpstr>Selecting Data </vt:lpstr>
      <vt:lpstr>Filtering data</vt:lpstr>
      <vt:lpstr> Manipulating and sorting Data </vt:lpstr>
      <vt:lpstr>Basics of Python</vt:lpstr>
      <vt:lpstr> Data types: </vt:lpstr>
      <vt:lpstr>Built in function</vt:lpstr>
      <vt:lpstr>Built in function (cont)</vt:lpstr>
      <vt:lpstr>  Python operators: Arithmetic, Assignment. Comparison, Logical, Identity, Membership, Bitwise </vt:lpstr>
      <vt:lpstr> Assignment operators </vt:lpstr>
      <vt:lpstr>Comparison Operator</vt:lpstr>
      <vt:lpstr>Logical operators:</vt:lpstr>
      <vt:lpstr>Statistics Module</vt:lpstr>
      <vt:lpstr>Examples: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diu</cp:lastModifiedBy>
  <cp:revision>20</cp:revision>
  <dcterms:created xsi:type="dcterms:W3CDTF">2024-08-21T23:15:16Z</dcterms:created>
  <dcterms:modified xsi:type="dcterms:W3CDTF">2024-08-31T07:52:29Z</dcterms:modified>
</cp:coreProperties>
</file>