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62" r:id="rId3"/>
    <p:sldId id="263" r:id="rId4"/>
    <p:sldId id="280" r:id="rId5"/>
    <p:sldId id="285" r:id="rId6"/>
    <p:sldId id="284" r:id="rId7"/>
    <p:sldId id="283" r:id="rId8"/>
    <p:sldId id="282" r:id="rId9"/>
    <p:sldId id="281" r:id="rId10"/>
    <p:sldId id="279" r:id="rId11"/>
    <p:sldId id="278" r:id="rId12"/>
    <p:sldId id="277" r:id="rId13"/>
    <p:sldId id="276" r:id="rId14"/>
    <p:sldId id="275" r:id="rId15"/>
    <p:sldId id="274" r:id="rId16"/>
    <p:sldId id="273"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xvWseJ/KtoLNNO3CP9HzaT1sGf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B3D2EB-206E-4E2C-8E16-247F7A274441}">
  <a:tblStyle styleId="{47B3D2EB-206E-4E2C-8E16-247F7A2744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0406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73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13922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4400" b="1" dirty="0"/>
              <a:t>CSE315:Introduction to Data </a:t>
            </a:r>
            <a:r>
              <a:rPr lang="en-US" sz="4400" b="1" dirty="0" smtClean="0"/>
              <a:t>Science</a:t>
            </a:r>
            <a:br>
              <a:rPr lang="en-US" sz="4400" b="1" dirty="0" smtClean="0"/>
            </a:br>
            <a:r>
              <a:rPr lang="en-US" sz="4400" b="1" dirty="0" smtClean="0"/>
              <a:t>Fall 2024</a:t>
            </a:r>
            <a:endParaRPr sz="4400" dirty="0"/>
          </a:p>
        </p:txBody>
      </p:sp>
      <p:sp>
        <p:nvSpPr>
          <p:cNvPr id="89" name="Google Shape;89;p1"/>
          <p:cNvSpPr txBox="1">
            <a:spLocks noGrp="1"/>
          </p:cNvSpPr>
          <p:nvPr>
            <p:ph type="subTitle" idx="1"/>
          </p:nvPr>
        </p:nvSpPr>
        <p:spPr>
          <a:xfrm>
            <a:off x="1524000" y="3200400"/>
            <a:ext cx="9144000" cy="20574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ts val="3600"/>
              <a:buNone/>
            </a:pPr>
            <a:r>
              <a:rPr lang="en-US" sz="3800" dirty="0" smtClean="0">
                <a:solidFill>
                  <a:srgbClr val="00B0F0"/>
                </a:solidFill>
              </a:rPr>
              <a:t>Introduction to Statistics and Sampling Methods</a:t>
            </a:r>
          </a:p>
          <a:p>
            <a:pPr marL="0" lvl="0" indent="0" algn="ctr" rtl="0">
              <a:lnSpc>
                <a:spcPct val="90000"/>
              </a:lnSpc>
              <a:spcBef>
                <a:spcPts val="0"/>
              </a:spcBef>
              <a:spcAft>
                <a:spcPts val="0"/>
              </a:spcAft>
              <a:buClr>
                <a:schemeClr val="dk1"/>
              </a:buClr>
              <a:buSzPts val="3600"/>
              <a:buNone/>
            </a:pPr>
            <a:endParaRPr lang="en-US" sz="4400" dirty="0"/>
          </a:p>
          <a:p>
            <a:pPr marL="0" lvl="0" indent="0" algn="ctr" rtl="0">
              <a:lnSpc>
                <a:spcPct val="90000"/>
              </a:lnSpc>
              <a:spcBef>
                <a:spcPts val="0"/>
              </a:spcBef>
              <a:spcAft>
                <a:spcPts val="0"/>
              </a:spcAft>
              <a:buClr>
                <a:schemeClr val="dk1"/>
              </a:buClr>
              <a:buSzPts val="3600"/>
              <a:buNone/>
            </a:pPr>
            <a:r>
              <a:rPr lang="en-US" sz="4400" dirty="0" smtClean="0"/>
              <a:t>WEEK-2</a:t>
            </a:r>
          </a:p>
          <a:p>
            <a:pPr marL="0" lvl="0" indent="0" algn="ctr" rtl="0">
              <a:lnSpc>
                <a:spcPct val="90000"/>
              </a:lnSpc>
              <a:spcBef>
                <a:spcPts val="0"/>
              </a:spcBef>
              <a:spcAft>
                <a:spcPts val="0"/>
              </a:spcAft>
              <a:buClr>
                <a:schemeClr val="dk1"/>
              </a:buClr>
              <a:buSzPts val="3600"/>
              <a:buNone/>
            </a:pPr>
            <a:r>
              <a:rPr lang="en-US" sz="3200" dirty="0" smtClean="0"/>
              <a:t>Lesson 2</a:t>
            </a:r>
            <a:endParaRPr sz="32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10515600" cy="685800"/>
          </a:xfrm>
        </p:spPr>
        <p:txBody>
          <a:bodyPr>
            <a:normAutofit fontScale="90000"/>
          </a:bodyPr>
          <a:lstStyle/>
          <a:p>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sz="4000" b="1" dirty="0" smtClean="0">
                <a:solidFill>
                  <a:schemeClr val="tx1"/>
                </a:solidFill>
              </a:rPr>
              <a:t>Necessities of Sampling Methods</a:t>
            </a:r>
            <a:endParaRPr lang="en-US" dirty="0"/>
          </a:p>
        </p:txBody>
      </p:sp>
      <p:sp>
        <p:nvSpPr>
          <p:cNvPr id="3" name="Text Placeholder 2"/>
          <p:cNvSpPr>
            <a:spLocks noGrp="1"/>
          </p:cNvSpPr>
          <p:nvPr>
            <p:ph type="body" idx="1"/>
          </p:nvPr>
        </p:nvSpPr>
        <p:spPr>
          <a:xfrm>
            <a:off x="831850" y="1447801"/>
            <a:ext cx="10515600" cy="4641850"/>
          </a:xfrm>
        </p:spPr>
        <p:txBody>
          <a:bodyPr/>
          <a:lstStyle/>
          <a:p>
            <a:pPr algn="just"/>
            <a:r>
              <a:rPr lang="en-US" sz="3600" dirty="0" smtClean="0">
                <a:solidFill>
                  <a:schemeClr val="tx1"/>
                </a:solidFill>
              </a:rPr>
              <a:t>The </a:t>
            </a:r>
            <a:r>
              <a:rPr lang="en-US" sz="3600" dirty="0">
                <a:solidFill>
                  <a:schemeClr val="tx1"/>
                </a:solidFill>
              </a:rPr>
              <a:t>use of sampling methods in research is essential for several reasons, particularly when dealing with large populations. Here are the </a:t>
            </a:r>
            <a:r>
              <a:rPr lang="en-US" sz="3600" b="1" dirty="0">
                <a:solidFill>
                  <a:schemeClr val="tx1"/>
                </a:solidFill>
              </a:rPr>
              <a:t>key necessities </a:t>
            </a:r>
            <a:r>
              <a:rPr lang="en-US" sz="3600" dirty="0">
                <a:solidFill>
                  <a:schemeClr val="tx1"/>
                </a:solidFill>
              </a:rPr>
              <a:t>of employing sampling methods:</a:t>
            </a:r>
          </a:p>
          <a:p>
            <a:pPr algn="just"/>
            <a:r>
              <a:rPr lang="en-US" sz="3600" dirty="0">
                <a:solidFill>
                  <a:schemeClr val="tx1"/>
                </a:solidFill>
              </a:rPr>
              <a:t>Cost Efficiency, Time Efficiency, Practicality and Accessibility, Data Quality, Manageability, Statistical Significance, Ethical Considerations, Variability Insights.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80395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dirty="0" smtClean="0"/>
              <a:t>Census and Survey Methods</a:t>
            </a:r>
            <a:endParaRPr lang="en-US" dirty="0"/>
          </a:p>
        </p:txBody>
      </p:sp>
      <p:sp>
        <p:nvSpPr>
          <p:cNvPr id="3" name="Text Placeholder 2"/>
          <p:cNvSpPr>
            <a:spLocks noGrp="1"/>
          </p:cNvSpPr>
          <p:nvPr>
            <p:ph type="body" idx="1"/>
          </p:nvPr>
        </p:nvSpPr>
        <p:spPr>
          <a:xfrm>
            <a:off x="831850" y="1447801"/>
            <a:ext cx="10515600" cy="4641850"/>
          </a:xfrm>
        </p:spPr>
        <p:txBody>
          <a:bodyPr>
            <a:normAutofit/>
          </a:bodyPr>
          <a:lstStyle/>
          <a:p>
            <a:r>
              <a:rPr lang="en-US" sz="3600" dirty="0">
                <a:solidFill>
                  <a:srgbClr val="0070C0"/>
                </a:solidFill>
              </a:rPr>
              <a:t>Census</a:t>
            </a:r>
            <a:r>
              <a:rPr lang="en-US" sz="3600" dirty="0">
                <a:solidFill>
                  <a:schemeClr val="tx1"/>
                </a:solidFill>
              </a:rPr>
              <a:t> is the process of collecting data from every member of a population</a:t>
            </a:r>
          </a:p>
          <a:p>
            <a:r>
              <a:rPr lang="en-US" sz="3600" dirty="0" smtClean="0">
                <a:solidFill>
                  <a:srgbClr val="0070C0"/>
                </a:solidFill>
              </a:rPr>
              <a:t>Sample Survey </a:t>
            </a:r>
            <a:r>
              <a:rPr lang="en-US" sz="3600" dirty="0" smtClean="0">
                <a:solidFill>
                  <a:schemeClr val="tx1"/>
                </a:solidFill>
              </a:rPr>
              <a:t>is </a:t>
            </a:r>
            <a:r>
              <a:rPr lang="en-US" sz="3600" dirty="0">
                <a:solidFill>
                  <a:schemeClr val="tx1"/>
                </a:solidFill>
              </a:rPr>
              <a:t>the process of collecting data from a subset of a population. </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80395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sz="4000" dirty="0"/>
              <a:t/>
            </a:r>
            <a:br>
              <a:rPr lang="en-US" sz="40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400" b="1" dirty="0" smtClean="0"/>
              <a:t>Different sampling methods applied in real-life</a:t>
            </a:r>
            <a:endParaRPr lang="en-US" sz="4400" b="1" dirty="0"/>
          </a:p>
        </p:txBody>
      </p:sp>
      <p:sp>
        <p:nvSpPr>
          <p:cNvPr id="3" name="Text Placeholder 2"/>
          <p:cNvSpPr>
            <a:spLocks noGrp="1"/>
          </p:cNvSpPr>
          <p:nvPr>
            <p:ph type="body" idx="1"/>
          </p:nvPr>
        </p:nvSpPr>
        <p:spPr>
          <a:xfrm>
            <a:off x="831850" y="1447801"/>
            <a:ext cx="10515600" cy="4641850"/>
          </a:xfrm>
        </p:spPr>
        <p:txBody>
          <a:bodyPr>
            <a:normAutofit fontScale="92500" lnSpcReduction="10000"/>
          </a:bodyPr>
          <a:lstStyle/>
          <a:p>
            <a:pPr lvl="0"/>
            <a:r>
              <a:rPr lang="en-US" sz="2800" b="1" dirty="0">
                <a:solidFill>
                  <a:schemeClr val="tx1"/>
                </a:solidFill>
              </a:rPr>
              <a:t>Simple Random Sampling</a:t>
            </a:r>
            <a:endParaRPr lang="en-US" sz="2800" dirty="0">
              <a:solidFill>
                <a:schemeClr val="tx1"/>
              </a:solidFill>
            </a:endParaRPr>
          </a:p>
          <a:p>
            <a:r>
              <a:rPr lang="en-US" sz="2800" b="1" dirty="0">
                <a:solidFill>
                  <a:schemeClr val="tx1"/>
                </a:solidFill>
              </a:rPr>
              <a:t>Example: </a:t>
            </a:r>
            <a:r>
              <a:rPr lang="en-US" sz="2800" dirty="0">
                <a:solidFill>
                  <a:schemeClr val="tx1"/>
                </a:solidFill>
              </a:rPr>
              <a:t>Customer Satisfaction Survey for a Small Business.</a:t>
            </a:r>
          </a:p>
          <a:p>
            <a:r>
              <a:rPr lang="en-US" sz="2800" dirty="0">
                <a:solidFill>
                  <a:schemeClr val="tx1"/>
                </a:solidFill>
              </a:rPr>
              <a:t>Situation: A local café wants to understand its customers' satisfaction levels to improve service. The café has a manageable customer base that visits regularly.</a:t>
            </a:r>
          </a:p>
          <a:p>
            <a:r>
              <a:rPr lang="en-US" sz="2800" dirty="0">
                <a:solidFill>
                  <a:schemeClr val="tx1"/>
                </a:solidFill>
              </a:rPr>
              <a:t>Application: The café owner generates a list of all customers from the loyalty program and selects a random sample using a random number generator. This subset of customers is then surveyed to gauge overall satisfaction.</a:t>
            </a:r>
          </a:p>
          <a:p>
            <a:r>
              <a:rPr lang="en-US" sz="2800" dirty="0">
                <a:solidFill>
                  <a:schemeClr val="tx1"/>
                </a:solidFill>
              </a:rPr>
              <a:t>Why SRS?: It gives each customer an equal chance of being selected, ensuring unbiased representation of the customer base.</a:t>
            </a:r>
          </a:p>
          <a:p>
            <a:r>
              <a:rPr lang="en-US" dirty="0"/>
              <a:t>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80395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a:bodyPr>
          <a:lstStyle/>
          <a:p>
            <a:r>
              <a:rPr lang="en-US" sz="3600" b="1" dirty="0"/>
              <a:t>Different sampling methods applied in </a:t>
            </a:r>
            <a:r>
              <a:rPr lang="en-US" sz="3600" b="1" dirty="0" smtClean="0"/>
              <a:t>real-life (</a:t>
            </a:r>
            <a:r>
              <a:rPr lang="en-US" sz="3600" b="1" dirty="0" err="1" smtClean="0"/>
              <a:t>Cont</a:t>
            </a:r>
            <a:r>
              <a:rPr lang="en-US" sz="3600" b="1" dirty="0" smtClean="0"/>
              <a:t>)</a:t>
            </a:r>
            <a:endParaRPr lang="en-US" sz="3600" dirty="0"/>
          </a:p>
        </p:txBody>
      </p:sp>
      <p:sp>
        <p:nvSpPr>
          <p:cNvPr id="3" name="Text Placeholder 2"/>
          <p:cNvSpPr>
            <a:spLocks noGrp="1"/>
          </p:cNvSpPr>
          <p:nvPr>
            <p:ph type="body" idx="1"/>
          </p:nvPr>
        </p:nvSpPr>
        <p:spPr>
          <a:xfrm>
            <a:off x="831850" y="1447801"/>
            <a:ext cx="10515600" cy="4641850"/>
          </a:xfrm>
        </p:spPr>
        <p:txBody>
          <a:bodyPr>
            <a:normAutofit lnSpcReduction="10000"/>
          </a:bodyPr>
          <a:lstStyle/>
          <a:p>
            <a:r>
              <a:rPr lang="en-US" sz="2600" b="1" dirty="0">
                <a:solidFill>
                  <a:schemeClr val="tx1"/>
                </a:solidFill>
              </a:rPr>
              <a:t>2. Stratified Sampling</a:t>
            </a:r>
          </a:p>
          <a:p>
            <a:r>
              <a:rPr lang="en-US" sz="2600" dirty="0">
                <a:solidFill>
                  <a:schemeClr val="tx1"/>
                </a:solidFill>
              </a:rPr>
              <a:t>Example: National Health Study on Smoking Habits.</a:t>
            </a:r>
          </a:p>
          <a:p>
            <a:r>
              <a:rPr lang="en-US" sz="2600" dirty="0">
                <a:solidFill>
                  <a:schemeClr val="tx1"/>
                </a:solidFill>
              </a:rPr>
              <a:t>Situation: A public health agency plans to study smoking habits among adults in the country. They aim to ensure that specific groups, such as age ranges and genders, are adequately represented.</a:t>
            </a:r>
          </a:p>
          <a:p>
            <a:r>
              <a:rPr lang="en-US" sz="2600" dirty="0">
                <a:solidFill>
                  <a:schemeClr val="tx1"/>
                </a:solidFill>
              </a:rPr>
              <a:t>Application: The population is divided into strata based on age and gender. A random sample is then drawn from each stratum proportional to its size in the overall population.</a:t>
            </a:r>
          </a:p>
          <a:p>
            <a:r>
              <a:rPr lang="en-US" sz="2600" dirty="0">
                <a:solidFill>
                  <a:schemeClr val="tx1"/>
                </a:solidFill>
              </a:rPr>
              <a:t>Why Stratified?: It ensures representation from all key demographic segments, improving the accuracy of estimates for the whole population and within each stratum.</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80395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a:bodyPr>
          <a:lstStyle/>
          <a:p>
            <a:r>
              <a:rPr lang="en-US" sz="3600" b="1" dirty="0"/>
              <a:t>Different sampling methods applied in real-life (</a:t>
            </a:r>
            <a:r>
              <a:rPr lang="en-US" sz="3600" b="1" dirty="0" err="1"/>
              <a:t>Cont</a:t>
            </a:r>
            <a:r>
              <a:rPr lang="en-US" sz="3600" b="1" dirty="0"/>
              <a:t>)</a:t>
            </a:r>
            <a:endParaRPr lang="en-US" sz="3600" dirty="0"/>
          </a:p>
        </p:txBody>
      </p:sp>
      <p:sp>
        <p:nvSpPr>
          <p:cNvPr id="3" name="Text Placeholder 2"/>
          <p:cNvSpPr>
            <a:spLocks noGrp="1"/>
          </p:cNvSpPr>
          <p:nvPr>
            <p:ph type="body" idx="1"/>
          </p:nvPr>
        </p:nvSpPr>
        <p:spPr>
          <a:xfrm>
            <a:off x="831850" y="1447801"/>
            <a:ext cx="10515600" cy="4641850"/>
          </a:xfrm>
        </p:spPr>
        <p:txBody>
          <a:bodyPr>
            <a:normAutofit lnSpcReduction="10000"/>
          </a:bodyPr>
          <a:lstStyle/>
          <a:p>
            <a:r>
              <a:rPr lang="en-US" sz="2800" b="1" dirty="0">
                <a:solidFill>
                  <a:schemeClr val="tx1"/>
                </a:solidFill>
              </a:rPr>
              <a:t>3. Cluster Sampling</a:t>
            </a:r>
          </a:p>
          <a:p>
            <a:r>
              <a:rPr lang="en-US" sz="2800" dirty="0">
                <a:solidFill>
                  <a:schemeClr val="tx1"/>
                </a:solidFill>
              </a:rPr>
              <a:t>Example: Educational Research in Schools.</a:t>
            </a:r>
          </a:p>
          <a:p>
            <a:r>
              <a:rPr lang="en-US" sz="2800" dirty="0">
                <a:solidFill>
                  <a:schemeClr val="tx1"/>
                </a:solidFill>
              </a:rPr>
              <a:t>Situation: An educational research organization wants to evaluate teaching methods across schools nationwide. It’s impractical to visit every school or survey every teacher due to resource constraints.</a:t>
            </a:r>
          </a:p>
          <a:p>
            <a:r>
              <a:rPr lang="en-US" sz="2800" dirty="0">
                <a:solidFill>
                  <a:schemeClr val="tx1"/>
                </a:solidFill>
              </a:rPr>
              <a:t>Application: Schools are grouped into clusters based on geography (e.g., by district). A random selection of these clusters is made, and all schools within these selected clusters are surveyed.</a:t>
            </a:r>
          </a:p>
          <a:p>
            <a:r>
              <a:rPr lang="en-US" sz="2800" dirty="0">
                <a:solidFill>
                  <a:schemeClr val="tx1"/>
                </a:solidFill>
              </a:rPr>
              <a:t>Why Cluster Sampling?: It reduces travel and administrative costs by focusing on a manageable number of geographic areas, although it may increase the sampling error compared to SRS.</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80395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Autofit/>
          </a:bodyPr>
          <a:lstStyle/>
          <a:p>
            <a:r>
              <a:rPr lang="en-US" sz="3600" b="1" dirty="0"/>
              <a:t>Different sampling methods applied in real-life (</a:t>
            </a:r>
            <a:r>
              <a:rPr lang="en-US" sz="3600" b="1" dirty="0" err="1"/>
              <a:t>Cont</a:t>
            </a:r>
            <a:r>
              <a:rPr lang="en-US" sz="3600" b="1" dirty="0"/>
              <a:t>)</a:t>
            </a:r>
            <a:endParaRPr lang="en-US" sz="3600" dirty="0"/>
          </a:p>
        </p:txBody>
      </p:sp>
      <p:sp>
        <p:nvSpPr>
          <p:cNvPr id="3" name="Text Placeholder 2"/>
          <p:cNvSpPr>
            <a:spLocks noGrp="1"/>
          </p:cNvSpPr>
          <p:nvPr>
            <p:ph type="body" idx="1"/>
          </p:nvPr>
        </p:nvSpPr>
        <p:spPr>
          <a:xfrm>
            <a:off x="831850" y="1447800"/>
            <a:ext cx="10515600" cy="5029199"/>
          </a:xfrm>
        </p:spPr>
        <p:txBody>
          <a:bodyPr>
            <a:normAutofit fontScale="92500" lnSpcReduction="10000"/>
          </a:bodyPr>
          <a:lstStyle/>
          <a:p>
            <a:r>
              <a:rPr lang="en-US" sz="3000" b="1" dirty="0">
                <a:solidFill>
                  <a:schemeClr val="tx1"/>
                </a:solidFill>
              </a:rPr>
              <a:t>4. Systematic Sampling</a:t>
            </a:r>
          </a:p>
          <a:p>
            <a:r>
              <a:rPr lang="en-US" sz="3000" dirty="0">
                <a:solidFill>
                  <a:schemeClr val="tx1"/>
                </a:solidFill>
              </a:rPr>
              <a:t>Example: Quality Control in Manufacturing.</a:t>
            </a:r>
          </a:p>
          <a:p>
            <a:r>
              <a:rPr lang="en-US" sz="3000" dirty="0">
                <a:solidFill>
                  <a:schemeClr val="tx1"/>
                </a:solidFill>
              </a:rPr>
              <a:t>Situation: A manufacturing plant produces thousands of units of a product daily. The company wants to implement a quality control process that is both efficient and effective.</a:t>
            </a:r>
          </a:p>
          <a:p>
            <a:r>
              <a:rPr lang="en-US" sz="3000" dirty="0">
                <a:solidFill>
                  <a:schemeClr val="tx1"/>
                </a:solidFill>
              </a:rPr>
              <a:t>Application: The production line is set to produce a unit every few seconds. Quality control inspectors select every nth item coming off the production line for inspection (e.g., every 50th item).</a:t>
            </a:r>
          </a:p>
          <a:p>
            <a:r>
              <a:rPr lang="en-US" sz="3000" dirty="0">
                <a:solidFill>
                  <a:schemeClr val="tx1"/>
                </a:solidFill>
              </a:rPr>
              <a:t>Why Systematic?: This method ensures a spread-out sampling across the production batch and is simple to implement, providing a quick and consistent way to monitor product quality.</a:t>
            </a:r>
          </a:p>
          <a:p>
            <a:r>
              <a:rPr lang="en-US" sz="3000" dirty="0"/>
              <a:t>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80395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dirty="0" smtClean="0"/>
              <a:t>Drawing Random Sample</a:t>
            </a:r>
            <a:endParaRPr lang="en-US" dirty="0"/>
          </a:p>
        </p:txBody>
      </p:sp>
      <p:sp>
        <p:nvSpPr>
          <p:cNvPr id="3" name="Text Placeholder 2"/>
          <p:cNvSpPr>
            <a:spLocks noGrp="1"/>
          </p:cNvSpPr>
          <p:nvPr>
            <p:ph type="body" idx="1"/>
          </p:nvPr>
        </p:nvSpPr>
        <p:spPr>
          <a:xfrm>
            <a:off x="831850" y="1447801"/>
            <a:ext cx="10515600" cy="4641850"/>
          </a:xfrm>
        </p:spPr>
        <p:txBody>
          <a:bodyPr/>
          <a:lstStyle/>
          <a:p>
            <a:r>
              <a:rPr lang="en-US" sz="3200" b="1" u="sng" dirty="0">
                <a:solidFill>
                  <a:schemeClr val="tx1"/>
                </a:solidFill>
              </a:rPr>
              <a:t>Steps of selecting random sample by random number table</a:t>
            </a:r>
            <a:endParaRPr lang="en-US" sz="3200" dirty="0">
              <a:solidFill>
                <a:schemeClr val="tx1"/>
              </a:solidFill>
            </a:endParaRPr>
          </a:p>
          <a:p>
            <a:pPr lvl="0"/>
            <a:r>
              <a:rPr lang="en-US" sz="3200" b="1" dirty="0">
                <a:solidFill>
                  <a:schemeClr val="tx1"/>
                </a:solidFill>
              </a:rPr>
              <a:t>Step 1: Assign Numbers to Population Members</a:t>
            </a:r>
          </a:p>
          <a:p>
            <a:pPr lvl="0"/>
            <a:r>
              <a:rPr lang="en-US" sz="3200" dirty="0">
                <a:solidFill>
                  <a:schemeClr val="tx1"/>
                </a:solidFill>
              </a:rPr>
              <a:t>Step 2: Select a Starting Point in the Random Number Table</a:t>
            </a:r>
          </a:p>
          <a:p>
            <a:pPr lvl="0"/>
            <a:r>
              <a:rPr lang="en-US" sz="3200" dirty="0">
                <a:solidFill>
                  <a:schemeClr val="tx1"/>
                </a:solidFill>
              </a:rPr>
              <a:t>Step 3: Determine Your Sample Size</a:t>
            </a:r>
          </a:p>
          <a:p>
            <a:pPr lvl="0"/>
            <a:r>
              <a:rPr lang="en-US" sz="3200" dirty="0">
                <a:solidFill>
                  <a:schemeClr val="tx1"/>
                </a:solidFill>
              </a:rPr>
              <a:t>Step 4: Read Off the Numbers</a:t>
            </a:r>
          </a:p>
          <a:p>
            <a:pPr lvl="0"/>
            <a:r>
              <a:rPr lang="en-US" sz="3200" dirty="0">
                <a:solidFill>
                  <a:schemeClr val="tx1"/>
                </a:solidFill>
              </a:rPr>
              <a:t>Step 5: Select Your Sample</a:t>
            </a:r>
          </a:p>
          <a:p>
            <a:pPr lvl="0"/>
            <a:r>
              <a:rPr lang="en-US" sz="3200" dirty="0">
                <a:solidFill>
                  <a:schemeClr val="tx1"/>
                </a:solidFill>
              </a:rPr>
              <a:t>Step 6: Continue Until Your Sample is Complete</a:t>
            </a:r>
          </a:p>
          <a:p>
            <a:r>
              <a:rPr lang="en-US" sz="3200" dirty="0">
                <a:solidFill>
                  <a:schemeClr val="tx1"/>
                </a:solidFill>
              </a:rPr>
              <a:t>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80395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a:bodyPr>
          <a:lstStyle/>
          <a:p>
            <a:r>
              <a:rPr lang="en-US" sz="4000" dirty="0"/>
              <a:t>Drawing Random </a:t>
            </a:r>
            <a:r>
              <a:rPr lang="en-US" sz="4000" dirty="0" smtClean="0"/>
              <a:t>Sample (</a:t>
            </a:r>
            <a:r>
              <a:rPr lang="en-US" sz="4000" dirty="0" err="1" smtClean="0"/>
              <a:t>Cont</a:t>
            </a:r>
            <a:r>
              <a:rPr lang="en-US" sz="4000" dirty="0" smtClean="0"/>
              <a:t>)</a:t>
            </a:r>
            <a:endParaRPr lang="en-US" sz="4000" dirty="0"/>
          </a:p>
        </p:txBody>
      </p:sp>
      <p:sp>
        <p:nvSpPr>
          <p:cNvPr id="3" name="Text Placeholder 2"/>
          <p:cNvSpPr>
            <a:spLocks noGrp="1"/>
          </p:cNvSpPr>
          <p:nvPr>
            <p:ph type="body" idx="1"/>
          </p:nvPr>
        </p:nvSpPr>
        <p:spPr>
          <a:xfrm>
            <a:off x="831850" y="1447800"/>
            <a:ext cx="10515600" cy="5029199"/>
          </a:xfrm>
        </p:spPr>
        <p:txBody>
          <a:bodyPr>
            <a:normAutofit fontScale="92500"/>
          </a:bodyPr>
          <a:lstStyle/>
          <a:p>
            <a:pPr marL="58738" indent="-58738"/>
            <a:r>
              <a:rPr lang="en-US" dirty="0">
                <a:solidFill>
                  <a:schemeClr val="tx1"/>
                </a:solidFill>
              </a:rPr>
              <a:t>Question: Draw a random sample of size n = 4 from the following 20 observations</a:t>
            </a:r>
            <a:r>
              <a:rPr lang="en-US" dirty="0" smtClean="0">
                <a:solidFill>
                  <a:schemeClr val="tx1"/>
                </a:solidFill>
              </a:rPr>
              <a:t>:</a:t>
            </a:r>
          </a:p>
          <a:p>
            <a:pPr marL="58738" indent="-58738" algn="ctr"/>
            <a:r>
              <a:rPr lang="en-US" dirty="0">
                <a:solidFill>
                  <a:schemeClr val="tx1"/>
                </a:solidFill>
              </a:rPr>
              <a:t>50,57,55,48,52,52,50,47,49,57,50,52,45,43,43,45,55,43,43,49</a:t>
            </a:r>
          </a:p>
          <a:p>
            <a:r>
              <a:rPr lang="en-US" dirty="0" smtClean="0">
                <a:solidFill>
                  <a:schemeClr val="tx1"/>
                </a:solidFill>
              </a:rPr>
              <a:t>Solution:</a:t>
            </a:r>
          </a:p>
          <a:p>
            <a:r>
              <a:rPr lang="en-US" dirty="0" smtClean="0">
                <a:solidFill>
                  <a:schemeClr val="tx1"/>
                </a:solidFill>
              </a:rPr>
              <a:t>S1: Assign serial number to each observation</a:t>
            </a:r>
          </a:p>
          <a:p>
            <a:r>
              <a:rPr lang="en-US" dirty="0">
                <a:solidFill>
                  <a:schemeClr val="tx1"/>
                </a:solidFill>
              </a:rPr>
              <a:t>Serial no.  :  </a:t>
            </a:r>
            <a:r>
              <a:rPr lang="en-US" dirty="0" smtClean="0">
                <a:solidFill>
                  <a:schemeClr val="tx1"/>
                </a:solidFill>
              </a:rPr>
              <a:t>     1   2   </a:t>
            </a:r>
            <a:r>
              <a:rPr lang="en-US" dirty="0">
                <a:solidFill>
                  <a:schemeClr val="tx1"/>
                </a:solidFill>
              </a:rPr>
              <a:t>3  </a:t>
            </a:r>
            <a:r>
              <a:rPr lang="en-US" dirty="0" smtClean="0">
                <a:solidFill>
                  <a:schemeClr val="tx1"/>
                </a:solidFill>
              </a:rPr>
              <a:t> 4   </a:t>
            </a:r>
            <a:r>
              <a:rPr lang="en-US" dirty="0">
                <a:solidFill>
                  <a:schemeClr val="tx1"/>
                </a:solidFill>
              </a:rPr>
              <a:t>5  </a:t>
            </a:r>
            <a:r>
              <a:rPr lang="en-US" dirty="0" smtClean="0">
                <a:solidFill>
                  <a:schemeClr val="tx1"/>
                </a:solidFill>
              </a:rPr>
              <a:t> 6   7     8  </a:t>
            </a:r>
            <a:r>
              <a:rPr lang="en-US" dirty="0">
                <a:solidFill>
                  <a:schemeClr val="tx1"/>
                </a:solidFill>
              </a:rPr>
              <a:t>9 </a:t>
            </a:r>
            <a:r>
              <a:rPr lang="en-US" dirty="0" smtClean="0">
                <a:solidFill>
                  <a:schemeClr val="tx1"/>
                </a:solidFill>
              </a:rPr>
              <a:t> 10 </a:t>
            </a:r>
            <a:r>
              <a:rPr lang="en-US" dirty="0">
                <a:solidFill>
                  <a:schemeClr val="tx1"/>
                </a:solidFill>
              </a:rPr>
              <a:t>11 12 13 14 15 16 17 18 19 20</a:t>
            </a:r>
          </a:p>
          <a:p>
            <a:r>
              <a:rPr lang="en-US" dirty="0">
                <a:solidFill>
                  <a:schemeClr val="tx1"/>
                </a:solidFill>
              </a:rPr>
              <a:t>Observations: </a:t>
            </a:r>
            <a:r>
              <a:rPr lang="en-US" dirty="0" smtClean="0">
                <a:solidFill>
                  <a:schemeClr val="tx1"/>
                </a:solidFill>
              </a:rPr>
              <a:t>50 </a:t>
            </a:r>
            <a:r>
              <a:rPr lang="en-US" dirty="0">
                <a:solidFill>
                  <a:schemeClr val="tx1"/>
                </a:solidFill>
              </a:rPr>
              <a:t>57 55 48 52 52 50 47 49 57 50 52 45 43 43 45 55 43 43 </a:t>
            </a:r>
            <a:r>
              <a:rPr lang="en-US" dirty="0" smtClean="0">
                <a:solidFill>
                  <a:schemeClr val="tx1"/>
                </a:solidFill>
              </a:rPr>
              <a:t>49</a:t>
            </a:r>
            <a:endParaRPr lang="en-US" dirty="0">
              <a:solidFill>
                <a:schemeClr val="tx1"/>
              </a:solidFill>
            </a:endParaRPr>
          </a:p>
          <a:p>
            <a:r>
              <a:rPr lang="en-US" sz="2600" dirty="0">
                <a:solidFill>
                  <a:schemeClr val="tx1"/>
                </a:solidFill>
              </a:rPr>
              <a:t>S2: </a:t>
            </a:r>
            <a:r>
              <a:rPr lang="en-US" sz="2600" dirty="0" smtClean="0">
                <a:solidFill>
                  <a:schemeClr val="tx1"/>
                </a:solidFill>
              </a:rPr>
              <a:t>Select the first </a:t>
            </a:r>
            <a:r>
              <a:rPr lang="en-US" sz="2600" dirty="0">
                <a:solidFill>
                  <a:schemeClr val="tx1"/>
                </a:solidFill>
              </a:rPr>
              <a:t>2 digits of first column of the random </a:t>
            </a:r>
            <a:r>
              <a:rPr lang="en-US" sz="2600" dirty="0" smtClean="0">
                <a:solidFill>
                  <a:schemeClr val="tx1"/>
                </a:solidFill>
              </a:rPr>
              <a:t>digits/number Table 1.</a:t>
            </a:r>
          </a:p>
          <a:p>
            <a:r>
              <a:rPr lang="en-US" sz="2600" dirty="0" smtClean="0">
                <a:solidFill>
                  <a:schemeClr val="tx1"/>
                </a:solidFill>
              </a:rPr>
              <a:t>S4</a:t>
            </a:r>
            <a:r>
              <a:rPr lang="en-US" sz="2600" dirty="0">
                <a:solidFill>
                  <a:schemeClr val="tx1"/>
                </a:solidFill>
              </a:rPr>
              <a:t>. 11, 21, 10, 36, 73, 49, 64, 51, 99, 71, 65, 17, 95, 61, 78, 62, 24, </a:t>
            </a:r>
            <a:r>
              <a:rPr lang="en-US" sz="2600" dirty="0" smtClean="0">
                <a:solidFill>
                  <a:schemeClr val="tx1"/>
                </a:solidFill>
              </a:rPr>
              <a:t>16 (Table S3)</a:t>
            </a:r>
            <a:endParaRPr lang="en-US" sz="2600" dirty="0">
              <a:solidFill>
                <a:schemeClr val="tx1"/>
              </a:solidFill>
            </a:endParaRPr>
          </a:p>
          <a:p>
            <a:r>
              <a:rPr lang="en-US" sz="2600" dirty="0">
                <a:solidFill>
                  <a:schemeClr val="tx1"/>
                </a:solidFill>
              </a:rPr>
              <a:t>S5. Selected </a:t>
            </a:r>
            <a:r>
              <a:rPr lang="en-US" sz="2600" dirty="0" smtClean="0">
                <a:solidFill>
                  <a:schemeClr val="tx1"/>
                </a:solidFill>
              </a:rPr>
              <a:t>4 sample </a:t>
            </a:r>
            <a:r>
              <a:rPr lang="en-US" sz="2600" dirty="0">
                <a:solidFill>
                  <a:schemeClr val="tx1"/>
                </a:solidFill>
              </a:rPr>
              <a:t>numbers: 11, 10, 17, </a:t>
            </a:r>
            <a:r>
              <a:rPr lang="en-US" sz="2600" dirty="0" smtClean="0">
                <a:solidFill>
                  <a:schemeClr val="tx1"/>
                </a:solidFill>
              </a:rPr>
              <a:t>16 (select between 01-20)</a:t>
            </a:r>
            <a:endParaRPr lang="en-US" sz="2600" dirty="0">
              <a:solidFill>
                <a:schemeClr val="tx1"/>
              </a:solidFill>
            </a:endParaRPr>
          </a:p>
          <a:p>
            <a:r>
              <a:rPr lang="en-US" sz="2600" dirty="0">
                <a:solidFill>
                  <a:schemeClr val="tx1"/>
                </a:solidFill>
              </a:rPr>
              <a:t>S6. Selected random Sample: 50, 57, 55, 45</a:t>
            </a:r>
          </a:p>
          <a:p>
            <a:r>
              <a:rPr lang="en-US" sz="2600" dirty="0">
                <a:solidFill>
                  <a:schemeClr val="tx1"/>
                </a:solidFill>
              </a:rPr>
              <a:t> </a:t>
            </a:r>
            <a:r>
              <a:rPr lang="en-US" sz="2600" dirty="0" smtClean="0">
                <a:solidFill>
                  <a:schemeClr val="tx1"/>
                </a:solidFill>
              </a:rPr>
              <a:t>(Table 1 : Table1.pdf)</a:t>
            </a:r>
            <a:endParaRPr lang="en-US" sz="2600" dirty="0">
              <a:solidFill>
                <a:schemeClr val="tx1"/>
              </a:solidFill>
            </a:endParaRP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80395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dirty="0" smtClean="0"/>
              <a:t>Statistics and its types</a:t>
            </a:r>
            <a:endParaRPr lang="en-US" dirty="0"/>
          </a:p>
        </p:txBody>
      </p:sp>
      <p:sp>
        <p:nvSpPr>
          <p:cNvPr id="3" name="Text Placeholder 2"/>
          <p:cNvSpPr>
            <a:spLocks noGrp="1"/>
          </p:cNvSpPr>
          <p:nvPr>
            <p:ph type="body" idx="1"/>
          </p:nvPr>
        </p:nvSpPr>
        <p:spPr>
          <a:xfrm>
            <a:off x="831850" y="1447801"/>
            <a:ext cx="10515600" cy="4641850"/>
          </a:xfrm>
        </p:spPr>
        <p:txBody>
          <a:bodyPr>
            <a:noAutofit/>
          </a:bodyPr>
          <a:lstStyle/>
          <a:p>
            <a:pPr marL="58738" indent="0" algn="just"/>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Statistics</a:t>
            </a:r>
            <a:r>
              <a:rPr lang="en-US" sz="3200" b="1"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is the scientific study of techniques for </a:t>
            </a:r>
            <a:r>
              <a:rPr lang="en-US" sz="3200" dirty="0" smtClean="0">
                <a:solidFill>
                  <a:schemeClr val="tx1"/>
                </a:solidFill>
                <a:latin typeface="Times New Roman" panose="02020603050405020304" pitchFamily="18" charset="0"/>
                <a:cs typeface="Times New Roman" panose="02020603050405020304" pitchFamily="18" charset="0"/>
              </a:rPr>
              <a:t> collecting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organizing, Presenting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analyzing and </a:t>
            </a:r>
            <a:r>
              <a:rPr lang="en-US" sz="3200" dirty="0">
                <a:solidFill>
                  <a:schemeClr val="tx1"/>
                </a:solidFill>
                <a:latin typeface="Times New Roman" panose="02020603050405020304" pitchFamily="18" charset="0"/>
                <a:cs typeface="Times New Roman" panose="02020603050405020304" pitchFamily="18" charset="0"/>
              </a:rPr>
              <a:t>drawing conclusions from data. </a:t>
            </a:r>
          </a:p>
          <a:p>
            <a:pPr marL="58738" indent="0" algn="just"/>
            <a:r>
              <a:rPr lang="en-US" altLang="en-US" sz="3200" dirty="0" smtClean="0">
                <a:solidFill>
                  <a:schemeClr val="tx1"/>
                </a:solidFill>
              </a:rPr>
              <a:t>Types </a:t>
            </a:r>
            <a:r>
              <a:rPr lang="en-US" altLang="en-US" sz="3200" dirty="0">
                <a:solidFill>
                  <a:schemeClr val="tx1"/>
                </a:solidFill>
              </a:rPr>
              <a:t>of Statistics – Descriptive Statistics and Inferential </a:t>
            </a:r>
            <a:r>
              <a:rPr lang="en-US" altLang="en-US" sz="3200" dirty="0" smtClean="0">
                <a:solidFill>
                  <a:schemeClr val="tx1"/>
                </a:solidFill>
              </a:rPr>
              <a:t>Statistics.</a:t>
            </a:r>
            <a:endParaRPr lang="en-US" altLang="en-US" sz="3200" dirty="0">
              <a:solidFill>
                <a:schemeClr val="tx1"/>
              </a:solidFill>
            </a:endParaRPr>
          </a:p>
          <a:p>
            <a:pPr marL="685800" indent="-457200">
              <a:lnSpc>
                <a:spcPct val="80000"/>
              </a:lnSpc>
              <a:buFont typeface="Wingdings" panose="05000000000000000000" pitchFamily="2" charset="2"/>
              <a:buChar char="q"/>
            </a:pPr>
            <a:r>
              <a:rPr lang="en-US" altLang="en-US" sz="3200" dirty="0" smtClean="0">
                <a:solidFill>
                  <a:srgbClr val="0070C0"/>
                </a:solidFill>
              </a:rPr>
              <a:t>Descriptive Statistics:</a:t>
            </a:r>
            <a:r>
              <a:rPr lang="en-US" altLang="en-US" sz="3200" dirty="0" smtClean="0">
                <a:solidFill>
                  <a:schemeClr val="tx1"/>
                </a:solidFill>
              </a:rPr>
              <a:t> </a:t>
            </a:r>
            <a:r>
              <a:rPr lang="en-US" altLang="en-US" sz="3200" dirty="0">
                <a:solidFill>
                  <a:schemeClr val="tx1"/>
                </a:solidFill>
              </a:rPr>
              <a:t>methods of organizing, summarizing, and presenting data in an informative way. </a:t>
            </a:r>
            <a:endParaRPr lang="en-US" altLang="en-US" sz="3200" dirty="0" smtClean="0">
              <a:solidFill>
                <a:schemeClr val="tx1"/>
              </a:solidFill>
            </a:endParaRPr>
          </a:p>
          <a:p>
            <a:pPr marL="685800" indent="-457200">
              <a:lnSpc>
                <a:spcPct val="80000"/>
              </a:lnSpc>
              <a:buFont typeface="Wingdings" panose="05000000000000000000" pitchFamily="2" charset="2"/>
              <a:buChar char="q"/>
            </a:pPr>
            <a:r>
              <a:rPr lang="en-US" altLang="en-US" sz="3200" dirty="0" smtClean="0">
                <a:solidFill>
                  <a:srgbClr val="0070C0"/>
                </a:solidFill>
              </a:rPr>
              <a:t>Inferential </a:t>
            </a:r>
            <a:r>
              <a:rPr lang="en-US" altLang="en-US" sz="3200" dirty="0">
                <a:solidFill>
                  <a:srgbClr val="0070C0"/>
                </a:solidFill>
              </a:rPr>
              <a:t>Statistics: </a:t>
            </a:r>
            <a:r>
              <a:rPr lang="en-US" altLang="en-US" sz="3200" dirty="0">
                <a:solidFill>
                  <a:schemeClr val="tx1"/>
                </a:solidFill>
              </a:rPr>
              <a:t>A decision, estimate, prediction, or generalization about a population, based on a </a:t>
            </a:r>
            <a:r>
              <a:rPr lang="en-US" altLang="en-US" sz="3200" dirty="0" smtClean="0">
                <a:solidFill>
                  <a:schemeClr val="tx1"/>
                </a:solidFill>
              </a:rPr>
              <a:t>sample.</a:t>
            </a:r>
            <a:endParaRPr lang="en-US" sz="32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2732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dirty="0" smtClean="0"/>
              <a:t>Population and Sample</a:t>
            </a:r>
            <a:endParaRPr lang="en-US" dirty="0"/>
          </a:p>
        </p:txBody>
      </p:sp>
      <p:sp>
        <p:nvSpPr>
          <p:cNvPr id="3" name="Text Placeholder 2"/>
          <p:cNvSpPr>
            <a:spLocks noGrp="1"/>
          </p:cNvSpPr>
          <p:nvPr>
            <p:ph type="body" idx="1"/>
          </p:nvPr>
        </p:nvSpPr>
        <p:spPr>
          <a:xfrm>
            <a:off x="831850" y="1143000"/>
            <a:ext cx="10515600" cy="4946651"/>
          </a:xfrm>
        </p:spPr>
        <p:txBody>
          <a:bodyPr/>
          <a:lstStyle/>
          <a:p>
            <a:r>
              <a:rPr lang="en-US" sz="3600" dirty="0">
                <a:solidFill>
                  <a:schemeClr val="tx1"/>
                </a:solidFill>
              </a:rPr>
              <a:t>A </a:t>
            </a:r>
            <a:r>
              <a:rPr lang="en-US" sz="3600" b="1" dirty="0">
                <a:solidFill>
                  <a:srgbClr val="0070C0"/>
                </a:solidFill>
              </a:rPr>
              <a:t>population</a:t>
            </a:r>
            <a:r>
              <a:rPr lang="en-US" sz="3600" dirty="0">
                <a:solidFill>
                  <a:srgbClr val="0070C0"/>
                </a:solidFill>
              </a:rPr>
              <a:t> </a:t>
            </a:r>
            <a:r>
              <a:rPr lang="en-US" sz="3600" dirty="0">
                <a:solidFill>
                  <a:schemeClr val="tx1"/>
                </a:solidFill>
              </a:rPr>
              <a:t>is a </a:t>
            </a:r>
            <a:r>
              <a:rPr lang="en-US" sz="3600" b="1" dirty="0">
                <a:solidFill>
                  <a:schemeClr val="tx1"/>
                </a:solidFill>
              </a:rPr>
              <a:t>collection</a:t>
            </a:r>
            <a:r>
              <a:rPr lang="en-US" sz="3600" dirty="0">
                <a:solidFill>
                  <a:schemeClr val="tx1"/>
                </a:solidFill>
              </a:rPr>
              <a:t> of </a:t>
            </a:r>
            <a:r>
              <a:rPr lang="en-US" sz="3600" b="1" dirty="0">
                <a:solidFill>
                  <a:schemeClr val="tx1"/>
                </a:solidFill>
              </a:rPr>
              <a:t>all </a:t>
            </a:r>
            <a:r>
              <a:rPr lang="en-US" sz="3600" dirty="0">
                <a:solidFill>
                  <a:schemeClr val="tx1"/>
                </a:solidFill>
              </a:rPr>
              <a:t>possible individuals, objects, or measurements of  interest. </a:t>
            </a:r>
          </a:p>
          <a:p>
            <a:r>
              <a:rPr lang="en-US" sz="3600" dirty="0">
                <a:solidFill>
                  <a:schemeClr val="tx1"/>
                </a:solidFill>
              </a:rPr>
              <a:t>A </a:t>
            </a:r>
            <a:r>
              <a:rPr lang="en-US" sz="3600" b="1" dirty="0">
                <a:solidFill>
                  <a:srgbClr val="0070C0"/>
                </a:solidFill>
              </a:rPr>
              <a:t>sample</a:t>
            </a:r>
            <a:r>
              <a:rPr lang="en-US" sz="3600" b="1" dirty="0">
                <a:solidFill>
                  <a:schemeClr val="tx1"/>
                </a:solidFill>
              </a:rPr>
              <a:t> </a:t>
            </a:r>
            <a:r>
              <a:rPr lang="en-US" sz="3600" dirty="0">
                <a:solidFill>
                  <a:schemeClr val="tx1"/>
                </a:solidFill>
              </a:rPr>
              <a:t>is a representative </a:t>
            </a:r>
            <a:r>
              <a:rPr lang="en-US" sz="3600" b="1" dirty="0">
                <a:solidFill>
                  <a:schemeClr val="tx1"/>
                </a:solidFill>
              </a:rPr>
              <a:t>portion</a:t>
            </a:r>
            <a:r>
              <a:rPr lang="en-US" sz="3600" dirty="0">
                <a:solidFill>
                  <a:schemeClr val="tx1"/>
                </a:solidFill>
              </a:rPr>
              <a:t>, or </a:t>
            </a:r>
            <a:r>
              <a:rPr lang="en-US" sz="3600" b="1" dirty="0">
                <a:solidFill>
                  <a:schemeClr val="tx1"/>
                </a:solidFill>
              </a:rPr>
              <a:t>part</a:t>
            </a:r>
            <a:r>
              <a:rPr lang="en-US" sz="3600" dirty="0">
                <a:solidFill>
                  <a:schemeClr val="tx1"/>
                </a:solidFill>
              </a:rPr>
              <a:t>, of the population of interest</a:t>
            </a:r>
          </a:p>
          <a:p>
            <a:r>
              <a:rPr lang="en-US" dirty="0"/>
              <a:t> </a:t>
            </a:r>
          </a:p>
          <a:p>
            <a:r>
              <a:rPr lang="en-US" dirty="0"/>
              <a:t> </a:t>
            </a:r>
          </a:p>
          <a:p>
            <a:r>
              <a:rPr lang="en-US" dirty="0"/>
              <a:t>                     </a:t>
            </a:r>
          </a:p>
          <a:p>
            <a:r>
              <a:rPr lang="en-US" dirty="0"/>
              <a:t>     </a:t>
            </a:r>
          </a:p>
          <a:p>
            <a:endParaRPr lang="en-US" dirty="0"/>
          </a:p>
        </p:txBody>
      </p:sp>
      <p:pic>
        <p:nvPicPr>
          <p:cNvPr id="5" name="Google Shape;299;p35"/>
          <p:cNvPicPr/>
          <p:nvPr/>
        </p:nvPicPr>
        <p:blipFill rotWithShape="1">
          <a:blip r:embed="rId2">
            <a:alphaModFix/>
          </a:blip>
          <a:srcRect/>
          <a:stretch/>
        </p:blipFill>
        <p:spPr>
          <a:xfrm>
            <a:off x="3121742" y="3429000"/>
            <a:ext cx="6248400" cy="2971800"/>
          </a:xfrm>
          <a:prstGeom prst="rect">
            <a:avLst/>
          </a:prstGeom>
          <a:noFill/>
          <a:ln>
            <a:noFill/>
          </a:ln>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80395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a:t>Statistical </a:t>
            </a:r>
            <a:r>
              <a:rPr lang="en-US" smtClean="0"/>
              <a:t>Methodology</a:t>
            </a:r>
            <a:endParaRPr lang="en-US" dirty="0"/>
          </a:p>
        </p:txBody>
      </p:sp>
      <p:sp>
        <p:nvSpPr>
          <p:cNvPr id="3" name="Text Placeholder 2"/>
          <p:cNvSpPr>
            <a:spLocks noGrp="1"/>
          </p:cNvSpPr>
          <p:nvPr>
            <p:ph type="body" idx="1"/>
          </p:nvPr>
        </p:nvSpPr>
        <p:spPr>
          <a:xfrm>
            <a:off x="831850" y="1219200"/>
            <a:ext cx="10515600" cy="4870451"/>
          </a:xfrm>
        </p:spPr>
        <p:txBody>
          <a:bodyPr/>
          <a:lstStyle/>
          <a:p>
            <a:r>
              <a:rPr lang="en-US" sz="3200" dirty="0" smtClean="0">
                <a:solidFill>
                  <a:srgbClr val="0070C0"/>
                </a:solidFill>
              </a:rPr>
              <a:t>Statistical </a:t>
            </a:r>
            <a:r>
              <a:rPr lang="en-US" sz="3200" dirty="0">
                <a:solidFill>
                  <a:srgbClr val="0070C0"/>
                </a:solidFill>
              </a:rPr>
              <a:t>methods </a:t>
            </a:r>
            <a:r>
              <a:rPr lang="en-US" sz="3200" dirty="0">
                <a:solidFill>
                  <a:schemeClr val="tx1"/>
                </a:solidFill>
              </a:rPr>
              <a:t>are procedures for drawing conclusions about populations utilizing information provided by random samples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33800" y="2743200"/>
            <a:ext cx="5200650" cy="3190875"/>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80395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728662"/>
          </a:xfrm>
        </p:spPr>
        <p:txBody>
          <a:bodyPr>
            <a:normAutofit fontScale="90000"/>
          </a:bodyPr>
          <a:lstStyle/>
          <a:p>
            <a:r>
              <a:rPr lang="en-US" dirty="0"/>
              <a:t>Necessity of Sampling</a:t>
            </a:r>
          </a:p>
        </p:txBody>
      </p:sp>
      <p:sp>
        <p:nvSpPr>
          <p:cNvPr id="3" name="Text Placeholder 2"/>
          <p:cNvSpPr>
            <a:spLocks noGrp="1"/>
          </p:cNvSpPr>
          <p:nvPr>
            <p:ph type="body" idx="1"/>
          </p:nvPr>
        </p:nvSpPr>
        <p:spPr>
          <a:xfrm>
            <a:off x="831850" y="1447801"/>
            <a:ext cx="10515600" cy="4641850"/>
          </a:xfrm>
        </p:spPr>
        <p:txBody>
          <a:bodyPr/>
          <a:lstStyle/>
          <a:p>
            <a:pPr marL="342900" indent="-342900" algn="just">
              <a:lnSpc>
                <a:spcPct val="100000"/>
              </a:lnSpc>
              <a:spcBef>
                <a:spcPts val="0"/>
              </a:spcBef>
              <a:buClr>
                <a:schemeClr val="dk1"/>
              </a:buClr>
              <a:buSzPct val="100000"/>
            </a:pPr>
            <a:r>
              <a:rPr lang="en-US" dirty="0">
                <a:solidFill>
                  <a:schemeClr val="tx1"/>
                </a:solidFill>
              </a:rPr>
              <a:t>Suppose you want to know the average salary of all the IT professionals in Bangladesh, that is, all the IT professionals in Bangladesh are the </a:t>
            </a:r>
            <a:r>
              <a:rPr lang="en-US" b="1" dirty="0">
                <a:solidFill>
                  <a:schemeClr val="tx1"/>
                </a:solidFill>
              </a:rPr>
              <a:t>population</a:t>
            </a:r>
            <a:r>
              <a:rPr lang="en-US" dirty="0">
                <a:solidFill>
                  <a:schemeClr val="tx1"/>
                </a:solidFill>
              </a:rPr>
              <a:t>. </a:t>
            </a:r>
          </a:p>
          <a:p>
            <a:pPr marL="342900" indent="-342900" algn="just">
              <a:lnSpc>
                <a:spcPct val="100000"/>
              </a:lnSpc>
              <a:spcBef>
                <a:spcPts val="444"/>
              </a:spcBef>
              <a:buClr>
                <a:schemeClr val="dk1"/>
              </a:buClr>
              <a:buSzPct val="100000"/>
            </a:pPr>
            <a:r>
              <a:rPr lang="en-US" dirty="0">
                <a:solidFill>
                  <a:schemeClr val="tx1"/>
                </a:solidFill>
              </a:rPr>
              <a:t>In that case you have to go to all the IT professionals in Bangladesh and find out their salary and the average that will be obtained from the data obtained will be the actual average. </a:t>
            </a:r>
          </a:p>
          <a:p>
            <a:pPr marL="342900" indent="-342900" algn="just">
              <a:lnSpc>
                <a:spcPct val="100000"/>
              </a:lnSpc>
              <a:spcBef>
                <a:spcPts val="444"/>
              </a:spcBef>
              <a:buClr>
                <a:schemeClr val="dk1"/>
              </a:buClr>
              <a:buSzPct val="100000"/>
            </a:pPr>
            <a:r>
              <a:rPr lang="en-US" dirty="0">
                <a:solidFill>
                  <a:schemeClr val="tx1"/>
                </a:solidFill>
              </a:rPr>
              <a:t>When the data of all the members of the population is taken it is called </a:t>
            </a:r>
            <a:r>
              <a:rPr lang="en-US" b="1" dirty="0">
                <a:solidFill>
                  <a:schemeClr val="tx1"/>
                </a:solidFill>
              </a:rPr>
              <a:t>census survey</a:t>
            </a:r>
            <a:r>
              <a:rPr lang="en-US" dirty="0">
                <a:solidFill>
                  <a:schemeClr val="tx1"/>
                </a:solidFill>
              </a:rPr>
              <a:t>.</a:t>
            </a:r>
          </a:p>
          <a:p>
            <a:pPr marL="342900" indent="-342900" algn="just">
              <a:lnSpc>
                <a:spcPct val="100000"/>
              </a:lnSpc>
              <a:spcBef>
                <a:spcPts val="444"/>
              </a:spcBef>
              <a:buClr>
                <a:schemeClr val="dk1"/>
              </a:buClr>
              <a:buSzPct val="100000"/>
            </a:pPr>
            <a:r>
              <a:rPr lang="en-US" dirty="0">
                <a:solidFill>
                  <a:schemeClr val="tx1"/>
                </a:solidFill>
              </a:rPr>
              <a:t>In fact, in most cases it is not possible to collect data from all members of the population. </a:t>
            </a:r>
            <a:r>
              <a:rPr lang="en-US" b="1" dirty="0">
                <a:solidFill>
                  <a:schemeClr val="tx1"/>
                </a:solidFill>
              </a:rPr>
              <a:t>Because it requires a lot of time, manpower and money.</a:t>
            </a:r>
            <a:r>
              <a:rPr lang="en-US" dirty="0">
                <a:solidFill>
                  <a:schemeClr val="tx1"/>
                </a:solidFill>
              </a:rPr>
              <a:t> That is why a </a:t>
            </a:r>
            <a:r>
              <a:rPr lang="en-US" b="1" dirty="0">
                <a:solidFill>
                  <a:schemeClr val="tx1"/>
                </a:solidFill>
              </a:rPr>
              <a:t>small part </a:t>
            </a:r>
            <a:r>
              <a:rPr lang="en-US" dirty="0">
                <a:solidFill>
                  <a:schemeClr val="tx1"/>
                </a:solidFill>
              </a:rPr>
              <a:t>representing the population is taken instead of the whole population.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80395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609600"/>
          </a:xfrm>
        </p:spPr>
        <p:txBody>
          <a:bodyPr>
            <a:normAutofit fontScale="90000"/>
          </a:bodyPr>
          <a:lstStyle/>
          <a:p>
            <a:r>
              <a:rPr lang="en-US" sz="4400" b="1" dirty="0"/>
              <a:t>Sampling techniques</a:t>
            </a:r>
            <a:endParaRPr lang="en-US" sz="4400" dirty="0"/>
          </a:p>
        </p:txBody>
      </p:sp>
      <p:sp>
        <p:nvSpPr>
          <p:cNvPr id="3" name="Text Placeholder 2"/>
          <p:cNvSpPr>
            <a:spLocks noGrp="1"/>
          </p:cNvSpPr>
          <p:nvPr>
            <p:ph type="body" idx="1"/>
          </p:nvPr>
        </p:nvSpPr>
        <p:spPr>
          <a:xfrm>
            <a:off x="831850" y="838200"/>
            <a:ext cx="10515600" cy="5251451"/>
          </a:xfrm>
        </p:spPr>
        <p:txBody>
          <a:bodyPr>
            <a:normAutofit/>
          </a:bodyPr>
          <a:lstStyle/>
          <a:p>
            <a:pPr marL="0" indent="0"/>
            <a:r>
              <a:rPr lang="en-US" sz="2800" b="1" dirty="0">
                <a:solidFill>
                  <a:srgbClr val="0070C0"/>
                </a:solidFill>
              </a:rPr>
              <a:t>Sampling techniques </a:t>
            </a:r>
            <a:r>
              <a:rPr lang="en-US" sz="2800" dirty="0">
                <a:solidFill>
                  <a:schemeClr val="tx1"/>
                </a:solidFill>
              </a:rPr>
              <a:t>are methods used in statistics and research to select a representative portion of a population for analysis. The goal of sampling is to obtain a sample that is representative of the entire population.</a:t>
            </a:r>
          </a:p>
          <a:p>
            <a:pPr marL="0" indent="0"/>
            <a:r>
              <a:rPr lang="en-US" sz="2800" dirty="0">
                <a:solidFill>
                  <a:schemeClr val="tx1"/>
                </a:solidFill>
              </a:rPr>
              <a:t>Sampling techniques can be broadly categorized into </a:t>
            </a:r>
            <a:r>
              <a:rPr lang="en-US" sz="2800" dirty="0">
                <a:solidFill>
                  <a:srgbClr val="0070C0"/>
                </a:solidFill>
              </a:rPr>
              <a:t>probability and non- probability sampling</a:t>
            </a:r>
            <a:r>
              <a:rPr lang="en-US" sz="2800" dirty="0" smtClean="0">
                <a:solidFill>
                  <a:srgbClr val="0070C0"/>
                </a:solidFill>
              </a:rPr>
              <a:t>.</a:t>
            </a:r>
          </a:p>
          <a:p>
            <a:pPr marL="0" indent="0"/>
            <a:r>
              <a:rPr lang="en-US" sz="2800" b="1" u="heavy" dirty="0" smtClean="0">
                <a:solidFill>
                  <a:schemeClr val="tx1"/>
                </a:solidFill>
              </a:rPr>
              <a:t>Probability </a:t>
            </a:r>
            <a:r>
              <a:rPr lang="en-US" sz="2800" b="1" u="heavy" dirty="0">
                <a:solidFill>
                  <a:schemeClr val="tx1"/>
                </a:solidFill>
              </a:rPr>
              <a:t>Sampling</a:t>
            </a:r>
            <a:r>
              <a:rPr lang="en-US" sz="2800" b="1" dirty="0">
                <a:solidFill>
                  <a:schemeClr val="tx1"/>
                </a:solidFill>
              </a:rPr>
              <a:t>: In this approach, every member of the population has a known, non-zero chance of being selected. Probability sampling methods include:</a:t>
            </a:r>
          </a:p>
          <a:p>
            <a:r>
              <a:rPr lang="en-US" sz="2800" b="1" dirty="0">
                <a:solidFill>
                  <a:schemeClr val="tx1"/>
                </a:solidFill>
              </a:rPr>
              <a:t>Simple Random Sampling: </a:t>
            </a:r>
            <a:r>
              <a:rPr lang="en-US" sz="2800" dirty="0">
                <a:solidFill>
                  <a:schemeClr val="tx1"/>
                </a:solidFill>
              </a:rPr>
              <a:t>Every member of the population has an equal chance of being selected.</a:t>
            </a:r>
          </a:p>
          <a:p>
            <a:pPr marL="0" indent="0"/>
            <a:endParaRPr lang="en-US"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80395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728662"/>
          </a:xfrm>
        </p:spPr>
        <p:txBody>
          <a:bodyPr>
            <a:normAutofit/>
          </a:bodyPr>
          <a:lstStyle/>
          <a:p>
            <a:r>
              <a:rPr lang="en-US" sz="4400" dirty="0" smtClean="0"/>
              <a:t>Sampling Techniques (</a:t>
            </a:r>
            <a:r>
              <a:rPr lang="en-US" sz="4400" dirty="0" err="1" smtClean="0"/>
              <a:t>cont</a:t>
            </a:r>
            <a:r>
              <a:rPr lang="en-US" sz="4400" dirty="0"/>
              <a:t>)</a:t>
            </a:r>
          </a:p>
        </p:txBody>
      </p:sp>
      <p:sp>
        <p:nvSpPr>
          <p:cNvPr id="3" name="Text Placeholder 2"/>
          <p:cNvSpPr>
            <a:spLocks noGrp="1"/>
          </p:cNvSpPr>
          <p:nvPr>
            <p:ph type="body" idx="1"/>
          </p:nvPr>
        </p:nvSpPr>
        <p:spPr>
          <a:xfrm>
            <a:off x="831850" y="1143000"/>
            <a:ext cx="10140950" cy="5334000"/>
          </a:xfrm>
        </p:spPr>
        <p:txBody>
          <a:bodyPr>
            <a:normAutofit fontScale="92500" lnSpcReduction="20000"/>
          </a:bodyPr>
          <a:lstStyle/>
          <a:p>
            <a:r>
              <a:rPr lang="en-US" sz="2600" b="1" dirty="0">
                <a:solidFill>
                  <a:schemeClr val="tx1"/>
                </a:solidFill>
              </a:rPr>
              <a:t>Systematic Sampling</a:t>
            </a:r>
            <a:r>
              <a:rPr lang="en-US" sz="2600" dirty="0">
                <a:solidFill>
                  <a:schemeClr val="tx1"/>
                </a:solidFill>
              </a:rPr>
              <a:t>: Members are selected at regular intervals from an ordered list</a:t>
            </a:r>
            <a:r>
              <a:rPr lang="en-US" sz="2600" dirty="0" smtClean="0">
                <a:solidFill>
                  <a:schemeClr val="tx1"/>
                </a:solidFill>
              </a:rPr>
              <a:t>.</a:t>
            </a:r>
          </a:p>
          <a:p>
            <a:r>
              <a:rPr lang="en-US" sz="2600" b="1" dirty="0">
                <a:solidFill>
                  <a:schemeClr val="tx1"/>
                </a:solidFill>
              </a:rPr>
              <a:t>Stratified Sampling: The population is divided into strata (groups) based on shared characteristics, and members are randomly selected from each stratum.</a:t>
            </a:r>
          </a:p>
          <a:p>
            <a:r>
              <a:rPr lang="en-US" sz="2600" b="1" dirty="0">
                <a:solidFill>
                  <a:schemeClr val="tx1"/>
                </a:solidFill>
              </a:rPr>
              <a:t>Cluster Sampling (One and two stage): </a:t>
            </a:r>
            <a:r>
              <a:rPr lang="en-US" sz="2600" dirty="0">
                <a:solidFill>
                  <a:schemeClr val="tx1"/>
                </a:solidFill>
              </a:rPr>
              <a:t>The population is divided into clusters (groups) that are randomly selected. All individuals in the chosen clusters are included in the sample.</a:t>
            </a:r>
          </a:p>
          <a:p>
            <a:pPr algn="just"/>
            <a:r>
              <a:rPr lang="en-US" sz="2600" dirty="0">
                <a:solidFill>
                  <a:schemeClr val="tx1"/>
                </a:solidFill>
              </a:rPr>
              <a:t>When all the components inside a cluster are taken as samples it is a one stage cluster. Suppose each ward of Dhaka city is considered as a cluster, in which case samples of all the people of the ward will be taken in one stage cluster.</a:t>
            </a:r>
          </a:p>
          <a:p>
            <a:pPr algn="just"/>
            <a:r>
              <a:rPr lang="en-US" sz="2600" dirty="0">
                <a:solidFill>
                  <a:schemeClr val="tx1"/>
                </a:solidFill>
              </a:rPr>
              <a:t>In the case of two stage clustering, instead of taking everyone inside a cluster as a sample, a certain number of samples are selected by following a simple random sampling method. In other words, we want to take data of 100 people from each cluster so 100 people will be selected again from each cluster through simple random sampling.</a:t>
            </a:r>
          </a:p>
          <a:p>
            <a:endParaRPr lang="en-US" dirty="0">
              <a:solidFill>
                <a:schemeClr val="tx1"/>
              </a:solidFill>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80395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28662"/>
          </a:xfrm>
        </p:spPr>
        <p:txBody>
          <a:bodyPr>
            <a:normAutofit/>
          </a:bodyPr>
          <a:lstStyle/>
          <a:p>
            <a:r>
              <a:rPr lang="en-US" sz="4400" b="1" dirty="0"/>
              <a:t>Non-Probability Sampling:</a:t>
            </a:r>
            <a:endParaRPr lang="en-US" sz="4400" dirty="0"/>
          </a:p>
        </p:txBody>
      </p:sp>
      <p:sp>
        <p:nvSpPr>
          <p:cNvPr id="3" name="Text Placeholder 2"/>
          <p:cNvSpPr>
            <a:spLocks noGrp="1"/>
          </p:cNvSpPr>
          <p:nvPr>
            <p:ph type="body" idx="1"/>
          </p:nvPr>
        </p:nvSpPr>
        <p:spPr>
          <a:xfrm>
            <a:off x="831850" y="1066800"/>
            <a:ext cx="10217150" cy="5410200"/>
          </a:xfrm>
        </p:spPr>
        <p:txBody>
          <a:bodyPr>
            <a:normAutofit fontScale="92500" lnSpcReduction="10000"/>
          </a:bodyPr>
          <a:lstStyle/>
          <a:p>
            <a:r>
              <a:rPr lang="en-US" sz="2600" b="1" u="heavy" dirty="0">
                <a:solidFill>
                  <a:schemeClr val="tx1"/>
                </a:solidFill>
              </a:rPr>
              <a:t>Non-Probability Sampling: </a:t>
            </a:r>
            <a:r>
              <a:rPr lang="en-US" sz="2600" dirty="0">
                <a:solidFill>
                  <a:schemeClr val="tx1"/>
                </a:solidFill>
              </a:rPr>
              <a:t>These methods do not give all members of the population a known chance of being included in the sample.</a:t>
            </a:r>
          </a:p>
          <a:p>
            <a:r>
              <a:rPr lang="en-US" sz="2600" b="1" dirty="0">
                <a:solidFill>
                  <a:schemeClr val="tx1"/>
                </a:solidFill>
              </a:rPr>
              <a:t>Non-probability sampling methods include:</a:t>
            </a:r>
          </a:p>
          <a:p>
            <a:r>
              <a:rPr lang="en-US" sz="2600" b="1" dirty="0">
                <a:solidFill>
                  <a:schemeClr val="tx1"/>
                </a:solidFill>
              </a:rPr>
              <a:t>Convenience Sampling</a:t>
            </a:r>
            <a:r>
              <a:rPr lang="en-US" sz="2600" dirty="0">
                <a:solidFill>
                  <a:schemeClr val="tx1"/>
                </a:solidFill>
              </a:rPr>
              <a:t>: Selection is based on availability and willingness to participate.</a:t>
            </a:r>
          </a:p>
          <a:p>
            <a:r>
              <a:rPr lang="en-US" sz="2600" b="1" dirty="0">
                <a:solidFill>
                  <a:schemeClr val="tx1"/>
                </a:solidFill>
              </a:rPr>
              <a:t>Judgmental or Purposive Sampling</a:t>
            </a:r>
            <a:r>
              <a:rPr lang="en-US" sz="2600" dirty="0">
                <a:solidFill>
                  <a:schemeClr val="tx1"/>
                </a:solidFill>
              </a:rPr>
              <a:t>: The researcher selects participants based on their judgment about who would be most useful or representative.</a:t>
            </a:r>
          </a:p>
          <a:p>
            <a:r>
              <a:rPr lang="en-US" sz="2600" b="1" dirty="0">
                <a:solidFill>
                  <a:schemeClr val="tx1"/>
                </a:solidFill>
              </a:rPr>
              <a:t>Quota Sampling: Participants are selected to ensure that the sample represents certain characteristics in proportion to their prevalence in the population.</a:t>
            </a:r>
          </a:p>
          <a:p>
            <a:r>
              <a:rPr lang="en-US" sz="2600" b="1" dirty="0">
                <a:solidFill>
                  <a:schemeClr val="tx1"/>
                </a:solidFill>
              </a:rPr>
              <a:t>Snowball Sampling</a:t>
            </a:r>
            <a:r>
              <a:rPr lang="en-US" sz="2600" dirty="0">
                <a:solidFill>
                  <a:schemeClr val="tx1"/>
                </a:solidFill>
              </a:rPr>
              <a:t>: Existing </a:t>
            </a:r>
            <a:r>
              <a:rPr lang="en-US" sz="2600" dirty="0" smtClean="0">
                <a:solidFill>
                  <a:schemeClr val="tx1"/>
                </a:solidFill>
              </a:rPr>
              <a:t>study </a:t>
            </a:r>
            <a:r>
              <a:rPr lang="en-US" sz="2600" dirty="0">
                <a:solidFill>
                  <a:schemeClr val="tx1"/>
                </a:solidFill>
              </a:rPr>
              <a:t>subjects recruit future subjects from among their acquaintances.</a:t>
            </a:r>
          </a:p>
          <a:p>
            <a:r>
              <a:rPr lang="en-US" sz="2600" dirty="0">
                <a:solidFill>
                  <a:schemeClr val="tx1"/>
                </a:solidFill>
              </a:rPr>
              <a:t>The choice of sampling technique depends on the research objectives, the nature of the  population,  the  resources  available,  and  the  level  of  precision  required.</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80395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066800"/>
            <a:ext cx="10515600" cy="5334000"/>
          </a:xfrm>
        </p:spPr>
        <p:txBody>
          <a:bodyPr>
            <a:noAutofit/>
          </a:bodyPr>
          <a:lstStyle/>
          <a:p>
            <a:r>
              <a:rPr lang="en-US" sz="3600" dirty="0" smtClean="0">
                <a:solidFill>
                  <a:srgbClr val="0070C0"/>
                </a:solidFill>
              </a:rPr>
              <a:t>Probability </a:t>
            </a:r>
            <a:r>
              <a:rPr lang="en-US" sz="3600" dirty="0">
                <a:solidFill>
                  <a:srgbClr val="0070C0"/>
                </a:solidFill>
              </a:rPr>
              <a:t>sampling </a:t>
            </a:r>
            <a:r>
              <a:rPr lang="en-US" sz="3600" dirty="0">
                <a:solidFill>
                  <a:schemeClr val="tx1"/>
                </a:solidFill>
              </a:rPr>
              <a:t>methods are generally preferred for quantitative research because they allow for the estimation of sampling error and thus more generalizable conclusions.</a:t>
            </a:r>
          </a:p>
          <a:p>
            <a:r>
              <a:rPr lang="en-US" sz="3600" dirty="0">
                <a:solidFill>
                  <a:srgbClr val="0070C0"/>
                </a:solidFill>
              </a:rPr>
              <a:t>Non-probability sampling </a:t>
            </a:r>
            <a:r>
              <a:rPr lang="en-US" sz="3600" dirty="0">
                <a:solidFill>
                  <a:schemeClr val="tx1"/>
                </a:solidFill>
              </a:rPr>
              <a:t>methods are often used in qualitative research, exploratory studies, or when a representative sample is difficult to achieve due to practical constraints</a:t>
            </a:r>
            <a:r>
              <a:rPr lang="en-US" sz="3600" dirty="0" smtClean="0">
                <a:solidFill>
                  <a:schemeClr val="tx1"/>
                </a:solidFill>
              </a:rPr>
              <a:t>.</a:t>
            </a:r>
            <a:endParaRPr lang="en-US" sz="3600" dirty="0">
              <a:solidFill>
                <a:schemeClr val="tx1"/>
              </a:solidFill>
            </a:endParaRPr>
          </a:p>
        </p:txBody>
      </p:sp>
      <p:sp>
        <p:nvSpPr>
          <p:cNvPr id="4" name="Rectangle 3"/>
          <p:cNvSpPr/>
          <p:nvPr/>
        </p:nvSpPr>
        <p:spPr>
          <a:xfrm>
            <a:off x="914400" y="381000"/>
            <a:ext cx="10058400" cy="769441"/>
          </a:xfrm>
          <a:prstGeom prst="rect">
            <a:avLst/>
          </a:prstGeom>
        </p:spPr>
        <p:txBody>
          <a:bodyPr wrap="square">
            <a:spAutoFit/>
          </a:bodyPr>
          <a:lstStyle/>
          <a:p>
            <a:r>
              <a:rPr lang="en-US" sz="4400" b="1" dirty="0" smtClean="0">
                <a:solidFill>
                  <a:schemeClr val="tx1"/>
                </a:solidFill>
              </a:rPr>
              <a:t>Uses of Sampling Methods </a:t>
            </a:r>
            <a:endParaRPr lang="en-US" sz="4400" b="1"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8039558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1531</Words>
  <Application>Microsoft Office PowerPoint</Application>
  <PresentationFormat>Widescreen</PresentationFormat>
  <Paragraphs>116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CSE315:Introduction to Data Science Fall 2024</vt:lpstr>
      <vt:lpstr>Statistics and its types</vt:lpstr>
      <vt:lpstr>Population and Sample</vt:lpstr>
      <vt:lpstr>Statistical Methodology</vt:lpstr>
      <vt:lpstr>Necessity of Sampling</vt:lpstr>
      <vt:lpstr>Sampling techniques</vt:lpstr>
      <vt:lpstr>Sampling Techniques (cont)</vt:lpstr>
      <vt:lpstr>Non-Probability Sampling:</vt:lpstr>
      <vt:lpstr>PowerPoint Presentation</vt:lpstr>
      <vt:lpstr>    Necessities of Sampling Methods</vt:lpstr>
      <vt:lpstr>Census and Survey Methods</vt:lpstr>
      <vt:lpstr>        Different sampling methods applied in real-life</vt:lpstr>
      <vt:lpstr>Different sampling methods applied in real-life (Cont)</vt:lpstr>
      <vt:lpstr>Different sampling methods applied in real-life (Cont)</vt:lpstr>
      <vt:lpstr>Different sampling methods applied in real-life (Cont)</vt:lpstr>
      <vt:lpstr>Drawing Random Sample</vt:lpstr>
      <vt:lpstr>Drawing Random Sample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 Fall 2024</dc:title>
  <dc:creator>RAKA-PC</dc:creator>
  <cp:lastModifiedBy>diu</cp:lastModifiedBy>
  <cp:revision>15</cp:revision>
  <dcterms:created xsi:type="dcterms:W3CDTF">2024-01-23T07:03:43Z</dcterms:created>
  <dcterms:modified xsi:type="dcterms:W3CDTF">2024-09-01T07:53:42Z</dcterms:modified>
</cp:coreProperties>
</file>