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7" r:id="rId4"/>
    <p:sldId id="266" r:id="rId5"/>
    <p:sldId id="264" r:id="rId6"/>
    <p:sldId id="262" r:id="rId7"/>
    <p:sldId id="261" r:id="rId8"/>
    <p:sldId id="260" r:id="rId9"/>
    <p:sldId id="258" r:id="rId10"/>
    <p:sldId id="268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e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C50FC-4EAA-4263-8B1F-DAD60A56865C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5C079-9E03-401D-90EA-638CE0C9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5C079-9E03-401D-90EA-638CE0C909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74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5C079-9E03-401D-90EA-638CE0C909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5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5C079-9E03-401D-90EA-638CE0C909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3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5C079-9E03-401D-90EA-638CE0C909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56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5C079-9E03-401D-90EA-638CE0C909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8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5C079-9E03-401D-90EA-638CE0C909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2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5C079-9E03-401D-90EA-638CE0C909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5C079-9E03-401D-90EA-638CE0C909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0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5C079-9E03-401D-90EA-638CE0C909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3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5C079-9E03-401D-90EA-638CE0C909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5C079-9E03-401D-90EA-638CE0C909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7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5C079-9E03-401D-90EA-638CE0C909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93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5C079-9E03-401D-90EA-638CE0C909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6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E89E-67AB-4DEE-B12F-4DCBA85987C8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5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D85A-BDC1-49C4-B296-62ECAA03AA0D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1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CC2-711D-4478-8690-D93DBFC6ED83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0BAE-CF00-42B2-936A-CD7480529F57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3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20814-04B5-40AC-B02B-79F2264E8A00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BF30-B443-47B0-9E24-E5771D2D7ED7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B01D-B8FF-4A07-AD30-9E09C59760F2}" type="datetime1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72AF-1DF8-4C79-ACFB-A9BFFBDD84DE}" type="datetime1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2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D8165-4240-4C25-81A0-1C6E2081D5D9}" type="datetime1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0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A179-4D9C-425B-8EA4-08B838FB869B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7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8717-4DC5-41C7-AB1F-1693857BE8FB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8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6CBF-F55E-49FC-B067-F9032BA01E54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94839-385C-4781-84C1-94F5CEB2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7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1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31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9.wmf"/><Relationship Id="rId25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29" Type="http://schemas.openxmlformats.org/officeDocument/2006/relationships/image" Target="../media/image35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30.bin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28" Type="http://schemas.openxmlformats.org/officeDocument/2006/relationships/oleObject" Target="../embeddings/oleObject32.bin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0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34.wmf"/><Relationship Id="rId30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e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088574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CSE315:Introduction to Data </a:t>
            </a:r>
            <a:r>
              <a:rPr lang="en-US" sz="4800" b="1" dirty="0" smtClean="0"/>
              <a:t>Science</a:t>
            </a:r>
            <a:br>
              <a:rPr lang="en-US" sz="4800" b="1" dirty="0" smtClean="0"/>
            </a:br>
            <a:r>
              <a:rPr lang="en-US" sz="4800" b="1" dirty="0" smtClean="0"/>
              <a:t>Fall 2024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1296" y="4789393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WEEK-4</a:t>
            </a:r>
          </a:p>
          <a:p>
            <a:r>
              <a:rPr lang="en-US" sz="3600" dirty="0" smtClean="0"/>
              <a:t>Lesson 1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99230" y="282639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rgbClr val="0070C0"/>
                </a:solidFill>
              </a:rPr>
              <a:t>Bivariate Analysis: Correlation and Simple Linear Regression Analysis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8" y="119465"/>
            <a:ext cx="10515600" cy="76763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Caution!!!  </a:t>
            </a:r>
            <a:r>
              <a:rPr lang="en-US" sz="2500" b="1" dirty="0" smtClean="0">
                <a:solidFill>
                  <a:srgbClr val="0070C0"/>
                </a:solidFill>
              </a:rPr>
              <a:t>The Following calculation table  is for reference only!!</a:t>
            </a:r>
            <a:br>
              <a:rPr lang="en-US" sz="2500" b="1" dirty="0" smtClean="0">
                <a:solidFill>
                  <a:srgbClr val="0070C0"/>
                </a:solidFill>
              </a:rPr>
            </a:br>
            <a:r>
              <a:rPr lang="en-US" sz="2500" b="1" dirty="0" smtClean="0">
                <a:solidFill>
                  <a:srgbClr val="0070C0"/>
                </a:solidFill>
              </a:rPr>
              <a:t>students  are advised to calculate the values of a, b, and r by scientific calculator</a:t>
            </a:r>
            <a:endParaRPr lang="en-US" sz="25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343"/>
            <a:ext cx="10515600" cy="559558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391238"/>
              </p:ext>
            </p:extLst>
          </p:nvPr>
        </p:nvGraphicFramePr>
        <p:xfrm>
          <a:off x="889830" y="4925611"/>
          <a:ext cx="5510970" cy="82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Equation" r:id="rId4" imgW="4838400" imgH="723600" progId="Equation.DSMT4">
                  <p:embed/>
                </p:oleObj>
              </mc:Choice>
              <mc:Fallback>
                <p:oleObj name="Equation" r:id="rId4" imgW="483840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9830" y="4925611"/>
                        <a:ext cx="5510970" cy="82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314702"/>
              </p:ext>
            </p:extLst>
          </p:nvPr>
        </p:nvGraphicFramePr>
        <p:xfrm>
          <a:off x="6682664" y="4896086"/>
          <a:ext cx="4488833" cy="849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Equation" r:id="rId6" imgW="3555720" imgH="672840" progId="Equation.DSMT4">
                  <p:embed/>
                </p:oleObj>
              </mc:Choice>
              <mc:Fallback>
                <p:oleObj name="Equation" r:id="rId6" imgW="355572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82664" y="4896086"/>
                        <a:ext cx="4488833" cy="849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930965"/>
              </p:ext>
            </p:extLst>
          </p:nvPr>
        </p:nvGraphicFramePr>
        <p:xfrm>
          <a:off x="969087" y="5733507"/>
          <a:ext cx="5895398" cy="407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Equation" r:id="rId8" imgW="3670200" imgH="253800" progId="Equation.DSMT4">
                  <p:embed/>
                </p:oleObj>
              </mc:Choice>
              <mc:Fallback>
                <p:oleObj name="Equation" r:id="rId8" imgW="3670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69087" y="5733507"/>
                        <a:ext cx="5895398" cy="407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44011"/>
              </p:ext>
            </p:extLst>
          </p:nvPr>
        </p:nvGraphicFramePr>
        <p:xfrm>
          <a:off x="5123455" y="6143577"/>
          <a:ext cx="3595399" cy="57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10" imgW="1600200" imgH="253800" progId="Equation.DSMT4">
                  <p:embed/>
                </p:oleObj>
              </mc:Choice>
              <mc:Fallback>
                <p:oleObj name="Equation" r:id="rId10" imgW="1600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23455" y="6143577"/>
                        <a:ext cx="3595399" cy="571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59370"/>
              </p:ext>
            </p:extLst>
          </p:nvPr>
        </p:nvGraphicFramePr>
        <p:xfrm>
          <a:off x="2277659" y="1010638"/>
          <a:ext cx="8128001" cy="383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73058"/>
                <a:gridCol w="1149228"/>
                <a:gridCol w="1161143"/>
                <a:gridCol w="1161143"/>
                <a:gridCol w="1161143"/>
              </a:tblGrid>
              <a:tr h="262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Age_x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SellPr_y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288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8.1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0.0833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1.191667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0.0069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1.4200695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0.09930555</a:t>
                      </a:r>
                    </a:p>
                  </a:txBody>
                  <a:tcPr marL="0" marR="0" marT="0" marB="0" anchor="b"/>
                </a:tc>
              </a:tr>
              <a:tr h="217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-1.9167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-0.90833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3.6736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0.8250694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1.74097222</a:t>
                      </a:r>
                    </a:p>
                  </a:txBody>
                  <a:tcPr marL="0" marR="0" marT="0" marB="0" anchor="b"/>
                </a:tc>
              </a:tr>
              <a:tr h="2232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2.0833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-3.30833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4.3403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10.945069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-6.89236109</a:t>
                      </a:r>
                    </a:p>
                  </a:txBody>
                  <a:tcPr marL="0" marR="0" marT="0" marB="0" anchor="b"/>
                </a:tc>
              </a:tr>
              <a:tr h="120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3.0833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-2.90833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9.5069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8.4584028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-8.96736109</a:t>
                      </a:r>
                    </a:p>
                  </a:txBody>
                  <a:tcPr marL="0" marR="0" marT="0" marB="0" anchor="b"/>
                </a:tc>
              </a:tr>
              <a:tr h="207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-0.9167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-1.90833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0.8403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3.6417361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1.74930556</a:t>
                      </a:r>
                    </a:p>
                  </a:txBody>
                  <a:tcPr marL="0" marR="0" marT="0" marB="0" anchor="b"/>
                </a:tc>
              </a:tr>
              <a:tr h="259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-1.9167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3.091667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3.6736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9.5584028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-5.92569446</a:t>
                      </a:r>
                    </a:p>
                  </a:txBody>
                  <a:tcPr marL="0" marR="0" marT="0" marB="0" anchor="b"/>
                </a:tc>
              </a:tr>
              <a:tr h="186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7.6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-0.9167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0.691667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0.8403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0.4784028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-0.63402778</a:t>
                      </a:r>
                    </a:p>
                  </a:txBody>
                  <a:tcPr marL="0" marR="0" marT="0" marB="0" anchor="b"/>
                </a:tc>
              </a:tr>
              <a:tr h="151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2.0833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1.091667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4.3403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1.1917361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2.27430556</a:t>
                      </a:r>
                    </a:p>
                  </a:txBody>
                  <a:tcPr marL="0" marR="0" marT="0" marB="0" anchor="b"/>
                </a:tc>
              </a:tr>
              <a:tr h="259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1.0833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1.091667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1.1736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1.1917361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1.18263889</a:t>
                      </a:r>
                    </a:p>
                  </a:txBody>
                  <a:tcPr marL="0" marR="0" marT="0" marB="0" anchor="b"/>
                </a:tc>
              </a:tr>
              <a:tr h="184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3.0833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-0.90833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9.5069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0.8250694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-2.80069443</a:t>
                      </a:r>
                    </a:p>
                  </a:txBody>
                  <a:tcPr marL="0" marR="0" marT="0" marB="0" anchor="b"/>
                </a:tc>
              </a:tr>
              <a:tr h="1886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-2.9167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1.691667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8.5069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2.8617361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-4.93402779</a:t>
                      </a:r>
                    </a:p>
                  </a:txBody>
                  <a:tcPr marL="0" marR="0" marT="0" marB="0" anchor="b"/>
                </a:tc>
              </a:tr>
              <a:tr h="208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-2.9167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1.091667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8.5069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1.1917361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-3.18402779</a:t>
                      </a:r>
                    </a:p>
                  </a:txBody>
                  <a:tcPr marL="0" marR="0" marT="0" marB="0" anchor="b"/>
                </a:tc>
              </a:tr>
              <a:tr h="118717"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54.917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42.589167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-26.2916667</a:t>
                      </a:r>
                    </a:p>
                  </a:txBody>
                  <a:tcPr marL="0" marR="0" marT="0" marB="0" anchor="b"/>
                </a:tc>
              </a:tr>
              <a:tr h="91362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950631"/>
              </p:ext>
            </p:extLst>
          </p:nvPr>
        </p:nvGraphicFramePr>
        <p:xfrm>
          <a:off x="4905611" y="958706"/>
          <a:ext cx="730914" cy="339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Equation" r:id="rId12" imgW="355320" imgH="164880" progId="Equation.DSMT4">
                  <p:embed/>
                </p:oleObj>
              </mc:Choice>
              <mc:Fallback>
                <p:oleObj name="Equation" r:id="rId12" imgW="3553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05611" y="958706"/>
                        <a:ext cx="730914" cy="339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616590"/>
              </p:ext>
            </p:extLst>
          </p:nvPr>
        </p:nvGraphicFramePr>
        <p:xfrm>
          <a:off x="6154855" y="986950"/>
          <a:ext cx="641729" cy="331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Equation" r:id="rId14" imgW="368280" imgH="190440" progId="Equation.DSMT4">
                  <p:embed/>
                </p:oleObj>
              </mc:Choice>
              <mc:Fallback>
                <p:oleObj name="Equation" r:id="rId14" imgW="368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54855" y="986950"/>
                        <a:ext cx="641729" cy="331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277441"/>
              </p:ext>
            </p:extLst>
          </p:nvPr>
        </p:nvGraphicFramePr>
        <p:xfrm>
          <a:off x="7135883" y="942192"/>
          <a:ext cx="752522" cy="33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Equation" r:id="rId16" imgW="507960" imgH="228600" progId="Equation.DSMT4">
                  <p:embed/>
                </p:oleObj>
              </mc:Choice>
              <mc:Fallback>
                <p:oleObj name="Equation" r:id="rId16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35883" y="942192"/>
                        <a:ext cx="752522" cy="33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883052"/>
              </p:ext>
            </p:extLst>
          </p:nvPr>
        </p:nvGraphicFramePr>
        <p:xfrm>
          <a:off x="8316889" y="1009935"/>
          <a:ext cx="807115" cy="341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18" imgW="520560" imgH="228600" progId="Equation.DSMT4">
                  <p:embed/>
                </p:oleObj>
              </mc:Choice>
              <mc:Fallback>
                <p:oleObj name="Equation" r:id="rId18" imgW="52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316889" y="1009935"/>
                        <a:ext cx="807115" cy="3411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795759"/>
              </p:ext>
            </p:extLst>
          </p:nvPr>
        </p:nvGraphicFramePr>
        <p:xfrm>
          <a:off x="9271853" y="1023132"/>
          <a:ext cx="1073150" cy="24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Equation" r:id="rId20" imgW="876240" imgH="203040" progId="Equation.DSMT4">
                  <p:embed/>
                </p:oleObj>
              </mc:Choice>
              <mc:Fallback>
                <p:oleObj name="Equation" r:id="rId20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271853" y="1023132"/>
                        <a:ext cx="1073150" cy="248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353717"/>
              </p:ext>
            </p:extLst>
          </p:nvPr>
        </p:nvGraphicFramePr>
        <p:xfrm>
          <a:off x="2413379" y="4077695"/>
          <a:ext cx="1075124" cy="22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Equation" r:id="rId22" imgW="863280" imgH="177480" progId="Equation.DSMT4">
                  <p:embed/>
                </p:oleObj>
              </mc:Choice>
              <mc:Fallback>
                <p:oleObj name="Equation" r:id="rId22" imgW="863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13379" y="4077695"/>
                        <a:ext cx="1075124" cy="221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624109"/>
              </p:ext>
            </p:extLst>
          </p:nvPr>
        </p:nvGraphicFramePr>
        <p:xfrm>
          <a:off x="3538182" y="4080231"/>
          <a:ext cx="1435260" cy="287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Equation" r:id="rId24" imgW="1015920" imgH="203040" progId="Equation.DSMT4">
                  <p:embed/>
                </p:oleObj>
              </mc:Choice>
              <mc:Fallback>
                <p:oleObj name="Equation" r:id="rId24" imgW="1015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538182" y="4080231"/>
                        <a:ext cx="1435260" cy="287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66199"/>
              </p:ext>
            </p:extLst>
          </p:nvPr>
        </p:nvGraphicFramePr>
        <p:xfrm>
          <a:off x="9333078" y="4232252"/>
          <a:ext cx="1183406" cy="285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Equation" r:id="rId26" imgW="1054080" imgH="253800" progId="Equation.DSMT4">
                  <p:embed/>
                </p:oleObj>
              </mc:Choice>
              <mc:Fallback>
                <p:oleObj name="Equation" r:id="rId26" imgW="1054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333078" y="4232252"/>
                        <a:ext cx="1183406" cy="285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66370"/>
              </p:ext>
            </p:extLst>
          </p:nvPr>
        </p:nvGraphicFramePr>
        <p:xfrm>
          <a:off x="8221637" y="4273196"/>
          <a:ext cx="963305" cy="34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Equation" r:id="rId28" imgW="711000" imgH="253800" progId="Equation.DSMT4">
                  <p:embed/>
                </p:oleObj>
              </mc:Choice>
              <mc:Fallback>
                <p:oleObj name="Equation" r:id="rId28" imgW="711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221637" y="4273196"/>
                        <a:ext cx="963305" cy="34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58720"/>
              </p:ext>
            </p:extLst>
          </p:nvPr>
        </p:nvGraphicFramePr>
        <p:xfrm>
          <a:off x="7177110" y="4300490"/>
          <a:ext cx="997898" cy="36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Equation" r:id="rId30" imgW="698400" imgH="253800" progId="Equation.DSMT4">
                  <p:embed/>
                </p:oleObj>
              </mc:Choice>
              <mc:Fallback>
                <p:oleObj name="Equation" r:id="rId30" imgW="698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177110" y="4300490"/>
                        <a:ext cx="997898" cy="362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Solution of the correlation and regression problem (</a:t>
            </a:r>
            <a:r>
              <a:rPr lang="en-US" sz="3200" dirty="0" err="1">
                <a:solidFill>
                  <a:srgbClr val="0070C0"/>
                </a:solidFill>
              </a:rPr>
              <a:t>cont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1"/>
            <a:ext cx="10515600" cy="4962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e) Interpretation </a:t>
            </a:r>
            <a:r>
              <a:rPr lang="en-US" sz="3200" dirty="0"/>
              <a:t>of c) and d).</a:t>
            </a:r>
          </a:p>
          <a:p>
            <a:pPr marL="0" indent="0">
              <a:buNone/>
            </a:pPr>
            <a:r>
              <a:rPr lang="en-US" sz="3200" dirty="0"/>
              <a:t>The correlation coefficient, r = -0.544, indicates a moderate negative </a:t>
            </a:r>
            <a:r>
              <a:rPr lang="en-US" sz="3200" dirty="0" smtClean="0"/>
              <a:t>LINEAR relationship </a:t>
            </a:r>
            <a:r>
              <a:rPr lang="en-US" sz="3200" dirty="0"/>
              <a:t>between age and car selling price. The relationship is INVERSE </a:t>
            </a:r>
            <a:r>
              <a:rPr lang="en-US" sz="3200" dirty="0" smtClean="0"/>
              <a:t>because, as </a:t>
            </a:r>
            <a:r>
              <a:rPr lang="en-US" sz="3200" dirty="0"/>
              <a:t>one variable (age/selling price) increases, the other variable (selling price/age</a:t>
            </a:r>
            <a:r>
              <a:rPr lang="en-US" sz="3200" dirty="0" smtClean="0"/>
              <a:t>) decreases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/>
              <a:t>The coefficient of determination, </a:t>
            </a:r>
            <a:r>
              <a:rPr lang="en-US" sz="3200" i="1" dirty="0"/>
              <a:t> </a:t>
            </a:r>
            <a:r>
              <a:rPr lang="en-US" sz="3200" i="1" dirty="0" smtClean="0"/>
              <a:t>    </a:t>
            </a:r>
            <a:r>
              <a:rPr lang="en-US" sz="3200" dirty="0" smtClean="0"/>
              <a:t>= </a:t>
            </a:r>
            <a:r>
              <a:rPr lang="en-US" sz="3200" dirty="0"/>
              <a:t>0.2959 ≈ 0.30 , indicates the car's age can </a:t>
            </a:r>
            <a:r>
              <a:rPr lang="en-US" sz="3200" dirty="0" smtClean="0"/>
              <a:t>explain about </a:t>
            </a:r>
            <a:r>
              <a:rPr lang="en-US" sz="3200" dirty="0"/>
              <a:t>30% of the variation in selling price, and about 70% is left unexplained due </a:t>
            </a:r>
            <a:r>
              <a:rPr lang="en-US" sz="3200" dirty="0" smtClean="0"/>
              <a:t>to other </a:t>
            </a:r>
            <a:r>
              <a:rPr lang="en-US" sz="3200" dirty="0"/>
              <a:t>variables.</a:t>
            </a:r>
            <a:endParaRPr lang="en-US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93905"/>
              </p:ext>
            </p:extLst>
          </p:nvPr>
        </p:nvGraphicFramePr>
        <p:xfrm>
          <a:off x="6570354" y="4467131"/>
          <a:ext cx="403652" cy="46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4" imgW="164880" imgH="190440" progId="Equation.DSMT4">
                  <p:embed/>
                </p:oleObj>
              </mc:Choice>
              <mc:Fallback>
                <p:oleObj name="Equation" r:id="rId4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70354" y="4467131"/>
                        <a:ext cx="403652" cy="465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Solution of the correlation and regression problem (</a:t>
            </a:r>
            <a:r>
              <a:rPr lang="en-US" sz="3200" dirty="0" err="1">
                <a:solidFill>
                  <a:srgbClr val="0070C0"/>
                </a:solidFill>
              </a:rPr>
              <a:t>cont</a:t>
            </a:r>
            <a:r>
              <a:rPr lang="en-US" sz="3200" dirty="0">
                <a:solidFill>
                  <a:srgbClr val="0070C0"/>
                </a:solidFill>
              </a:rPr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75738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f) The estimated regression equation </a:t>
            </a:r>
            <a:r>
              <a:rPr lang="en-US" dirty="0" smtClean="0"/>
              <a:t>is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g) Interpretations of the statistical </a:t>
            </a:r>
            <a:r>
              <a:rPr lang="en-US" dirty="0" smtClean="0"/>
              <a:t>measures </a:t>
            </a:r>
            <a:r>
              <a:rPr lang="en-US" dirty="0"/>
              <a:t>a and b,</a:t>
            </a:r>
          </a:p>
          <a:p>
            <a:r>
              <a:rPr lang="en-US" dirty="0" smtClean="0"/>
              <a:t>a (intercept)  = 11.18 </a:t>
            </a:r>
            <a:r>
              <a:rPr lang="en-US" dirty="0"/>
              <a:t>indicates that the average selling price of a brand-new car </a:t>
            </a:r>
            <a:r>
              <a:rPr lang="en-US" dirty="0" smtClean="0"/>
              <a:t>is 11.18 units = 11.18 x 1000=$</a:t>
            </a:r>
            <a:r>
              <a:rPr lang="en-US" dirty="0"/>
              <a:t>11180.</a:t>
            </a:r>
          </a:p>
          <a:p>
            <a:r>
              <a:rPr lang="en-US" dirty="0"/>
              <a:t>Regression coefficient, b:</a:t>
            </a:r>
          </a:p>
          <a:p>
            <a:r>
              <a:rPr lang="en-US" dirty="0"/>
              <a:t>b= -0.479 indicates that the average selling price decreases yearly by</a:t>
            </a:r>
          </a:p>
          <a:p>
            <a:pPr marL="0" indent="0">
              <a:buNone/>
            </a:pPr>
            <a:r>
              <a:rPr lang="en-US" dirty="0" smtClean="0"/>
              <a:t>   0.477x1000</a:t>
            </a:r>
            <a:r>
              <a:rPr lang="en-US" dirty="0"/>
              <a:t>=$479.</a:t>
            </a:r>
          </a:p>
          <a:p>
            <a:pPr marL="0" indent="0">
              <a:buNone/>
            </a:pPr>
            <a:r>
              <a:rPr lang="en-US" dirty="0"/>
              <a:t>h) The estimated selling price of a 10-year-old car 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682857"/>
              </p:ext>
            </p:extLst>
          </p:nvPr>
        </p:nvGraphicFramePr>
        <p:xfrm>
          <a:off x="6265459" y="1705519"/>
          <a:ext cx="2664240" cy="409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4" imgW="1320480" imgH="203040" progId="Equation.DSMT4">
                  <p:embed/>
                </p:oleObj>
              </mc:Choice>
              <mc:Fallback>
                <p:oleObj name="Equation" r:id="rId4" imgW="1320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65459" y="1705519"/>
                        <a:ext cx="2664240" cy="409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458683"/>
              </p:ext>
            </p:extLst>
          </p:nvPr>
        </p:nvGraphicFramePr>
        <p:xfrm>
          <a:off x="1638300" y="5349875"/>
          <a:ext cx="7410166" cy="450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6" imgW="3860640" imgH="203040" progId="Equation.DSMT4">
                  <p:embed/>
                </p:oleObj>
              </mc:Choice>
              <mc:Fallback>
                <p:oleObj name="Equation" r:id="rId6" imgW="3860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38300" y="5349875"/>
                        <a:ext cx="7410166" cy="450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Final note on Covariance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776"/>
            <a:ext cx="10515600" cy="481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Covariance indicates the direction of the linear relationship between </a:t>
            </a:r>
            <a:r>
              <a:rPr lang="en-US" dirty="0" smtClean="0"/>
              <a:t>bivariate observations</a:t>
            </a:r>
            <a:r>
              <a:rPr lang="en-US" dirty="0"/>
              <a:t>, while correlation measures the strength and direction of the </a:t>
            </a:r>
            <a:r>
              <a:rPr lang="en-US" dirty="0" smtClean="0"/>
              <a:t>linear relationship </a:t>
            </a:r>
            <a:r>
              <a:rPr lang="en-US" dirty="0"/>
              <a:t>between bivariate observations. Correlation is a function of </a:t>
            </a:r>
            <a:r>
              <a:rPr lang="en-US" dirty="0" smtClean="0"/>
              <a:t>the covariance</a:t>
            </a:r>
            <a:r>
              <a:rPr lang="en-US" dirty="0"/>
              <a:t>. </a:t>
            </a:r>
            <a:r>
              <a:rPr lang="en-US" dirty="0" smtClean="0"/>
              <a:t>Covariance </a:t>
            </a:r>
            <a:r>
              <a:rPr lang="en-US" dirty="0"/>
              <a:t>has </a:t>
            </a:r>
            <a:r>
              <a:rPr lang="en-US" dirty="0" smtClean="0"/>
              <a:t>units of measurement, </a:t>
            </a:r>
            <a:r>
              <a:rPr lang="en-US" dirty="0"/>
              <a:t>while the correlation coefficient is a </a:t>
            </a:r>
            <a:r>
              <a:rPr lang="en-US" dirty="0" smtClean="0"/>
              <a:t>pure number</a:t>
            </a:r>
            <a:r>
              <a:rPr lang="en-US" dirty="0"/>
              <a:t>. We use the correlation coefficient for comparison</a:t>
            </a:r>
            <a:r>
              <a:rPr lang="en-US" dirty="0" smtClean="0"/>
              <a:t>. For the preceding problem: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multivariate cases, we use covariance matrix to estimate parameters and/or models which also Known as dispersion </a:t>
            </a:r>
            <a:r>
              <a:rPr lang="en-US" dirty="0"/>
              <a:t>matrix and variance-covariance matrix</a:t>
            </a:r>
            <a:r>
              <a:rPr lang="en-US" dirty="0" smtClean="0"/>
              <a:t>.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613782"/>
              </p:ext>
            </p:extLst>
          </p:nvPr>
        </p:nvGraphicFramePr>
        <p:xfrm>
          <a:off x="2079625" y="3792538"/>
          <a:ext cx="8475663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4952880" imgH="558720" progId="Equation.DSMT4">
                  <p:embed/>
                </p:oleObj>
              </mc:Choice>
              <mc:Fallback>
                <p:oleObj name="Equation" r:id="rId4" imgW="49528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9625" y="3792538"/>
                        <a:ext cx="8475663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506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Correlation and Regression Analysis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07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Bivariate data</a:t>
            </a:r>
            <a:r>
              <a:rPr lang="en-US" dirty="0" smtClean="0"/>
              <a:t>: A </a:t>
            </a:r>
            <a:r>
              <a:rPr lang="en-US" dirty="0"/>
              <a:t>dataset is said to be bivariate if the values ​​of two variables are observed from an </a:t>
            </a:r>
            <a:r>
              <a:rPr lang="en-US" dirty="0" smtClean="0"/>
              <a:t>individual. </a:t>
            </a:r>
          </a:p>
          <a:p>
            <a:pPr marL="0" indent="0">
              <a:buNone/>
            </a:pPr>
            <a:r>
              <a:rPr lang="en-US" dirty="0" smtClean="0"/>
              <a:t>Examples</a:t>
            </a:r>
            <a:r>
              <a:rPr lang="en-US" dirty="0"/>
              <a:t>: Height and weight of students, supply and demand of a particular commodity, temperature and breakdown rates of electronic components, etc.</a:t>
            </a:r>
          </a:p>
          <a:p>
            <a:pPr marL="0" indent="0">
              <a:buNone/>
            </a:pPr>
            <a:r>
              <a:rPr lang="en-US" dirty="0" smtClean="0"/>
              <a:t>Question: Is </a:t>
            </a:r>
            <a:r>
              <a:rPr lang="en-US" dirty="0"/>
              <a:t>there any relationship between the temperature and the breakdown rate of an electronic component</a:t>
            </a:r>
            <a:r>
              <a:rPr lang="en-US" dirty="0" smtClean="0"/>
              <a:t>? (yes, higher the temp higher the breakdown rate)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If </a:t>
            </a:r>
            <a:r>
              <a:rPr lang="en-US" b="1" dirty="0">
                <a:solidFill>
                  <a:srgbClr val="C00000"/>
                </a:solidFill>
              </a:rPr>
              <a:t>a relationship exists, how strong is the relationship?</a:t>
            </a:r>
          </a:p>
          <a:p>
            <a:r>
              <a:rPr lang="en-US" dirty="0"/>
              <a:t>The </a:t>
            </a:r>
            <a:r>
              <a:rPr lang="en-US" b="1" dirty="0"/>
              <a:t>correlation coefficient </a:t>
            </a:r>
            <a:r>
              <a:rPr lang="en-US" dirty="0" smtClean="0"/>
              <a:t>measures </a:t>
            </a:r>
            <a:r>
              <a:rPr lang="en-US" dirty="0"/>
              <a:t>the strength of the linear relationship between bivariate observations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79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Related terms of correlation and regression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718412"/>
          </a:xfrm>
        </p:spPr>
        <p:txBody>
          <a:bodyPr>
            <a:normAutofit/>
          </a:bodyPr>
          <a:lstStyle/>
          <a:p>
            <a:r>
              <a:rPr lang="en-US" dirty="0"/>
              <a:t>Related terms used in bivariate analysis:</a:t>
            </a:r>
          </a:p>
          <a:p>
            <a:r>
              <a:rPr lang="en-US" sz="2700" b="1" dirty="0"/>
              <a:t>Dependent variable</a:t>
            </a:r>
            <a:r>
              <a:rPr lang="en-US" sz="2700" dirty="0"/>
              <a:t>:  The variable that is being predicted or estimated.</a:t>
            </a:r>
          </a:p>
          <a:p>
            <a:r>
              <a:rPr lang="en-US" sz="2600" b="1" dirty="0"/>
              <a:t>Independent variable:  </a:t>
            </a:r>
            <a:r>
              <a:rPr lang="en-US" sz="2600" dirty="0"/>
              <a:t>The variable that provides the basis for estimation.</a:t>
            </a:r>
            <a:endParaRPr lang="en-US" sz="2600" b="1" dirty="0"/>
          </a:p>
          <a:p>
            <a:r>
              <a:rPr lang="en-US" b="1" dirty="0"/>
              <a:t>Scatter plot: </a:t>
            </a:r>
            <a:r>
              <a:rPr lang="en-US" dirty="0"/>
              <a:t>The diagrammatic way of representing bivariate data.</a:t>
            </a:r>
            <a:r>
              <a:rPr lang="en-US" b="1" dirty="0"/>
              <a:t> </a:t>
            </a:r>
            <a:r>
              <a:rPr lang="en-US" dirty="0"/>
              <a:t>It includes direction and type of relation, strength, slope or rate of </a:t>
            </a:r>
            <a:r>
              <a:rPr lang="en-US" dirty="0" smtClean="0"/>
              <a:t>response Outliers can be detected from scatter plot.</a:t>
            </a:r>
          </a:p>
          <a:p>
            <a:r>
              <a:rPr lang="en-US" b="1" dirty="0"/>
              <a:t>C</a:t>
            </a:r>
            <a:r>
              <a:rPr lang="en-US" b="1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ovariance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/>
              <a:t>measures the linear relationship between two variables. A positive(negative) value indicates an increasing (decreasing) linear relationship. Under usual notations, the sample covariance for the </a:t>
            </a:r>
            <a:r>
              <a:rPr lang="en-US" i="1" dirty="0"/>
              <a:t>n</a:t>
            </a:r>
            <a:r>
              <a:rPr lang="en-US" dirty="0"/>
              <a:t> pairs                               is</a:t>
            </a:r>
          </a:p>
          <a:p>
            <a:endParaRPr lang="en-US" dirty="0"/>
          </a:p>
          <a:p>
            <a:r>
              <a:rPr lang="en-US" sz="2500" dirty="0" smtClean="0">
                <a:solidFill>
                  <a:srgbClr val="0070C0"/>
                </a:solidFill>
              </a:rPr>
              <a:t>Covariance has units of measurements and It cannot be used for comparison. </a:t>
            </a:r>
            <a:endParaRPr lang="en-US" sz="2500" dirty="0">
              <a:solidFill>
                <a:srgbClr val="0070C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413567"/>
              </p:ext>
            </p:extLst>
          </p:nvPr>
        </p:nvGraphicFramePr>
        <p:xfrm>
          <a:off x="1966937" y="4828536"/>
          <a:ext cx="22701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4" imgW="1600200" imgH="228600" progId="Equation.DSMT4">
                  <p:embed/>
                </p:oleObj>
              </mc:Choice>
              <mc:Fallback>
                <p:oleObj name="Equation" r:id="rId4" imgW="1600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37" y="4828536"/>
                        <a:ext cx="22701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51299"/>
              </p:ext>
            </p:extLst>
          </p:nvPr>
        </p:nvGraphicFramePr>
        <p:xfrm>
          <a:off x="5122697" y="4755888"/>
          <a:ext cx="3550567" cy="107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6" imgW="2019240" imgH="609480" progId="Equation.DSMT4">
                  <p:embed/>
                </p:oleObj>
              </mc:Choice>
              <mc:Fallback>
                <p:oleObj name="Equation" r:id="rId6" imgW="2019240" imgH="609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697" y="4755888"/>
                        <a:ext cx="3550567" cy="1071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Correlation coefficient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014"/>
            <a:ext cx="10515600" cy="51725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use the correlation coefficient instead of covariance to compare the strength of the relationship among pairs of variables because covariance depends on the units of measurement</a:t>
            </a:r>
            <a:r>
              <a:rPr lang="en-US" dirty="0" smtClean="0"/>
              <a:t>.</a:t>
            </a:r>
          </a:p>
          <a:p>
            <a:r>
              <a:rPr lang="en-US" b="1" dirty="0"/>
              <a:t>Correlation coefficient: M</a:t>
            </a:r>
            <a:r>
              <a:rPr lang="en-US" dirty="0"/>
              <a:t>easures the strength of the </a:t>
            </a:r>
            <a:r>
              <a:rPr lang="en-US" dirty="0" smtClean="0"/>
              <a:t>linear relationship </a:t>
            </a:r>
            <a:r>
              <a:rPr lang="en-US" dirty="0"/>
              <a:t>between two variables. The sample correlation coefficient for the </a:t>
            </a:r>
            <a:r>
              <a:rPr lang="en-US" i="1" dirty="0"/>
              <a:t>n</a:t>
            </a:r>
            <a:r>
              <a:rPr lang="en-US" dirty="0"/>
              <a:t> pairs                               </a:t>
            </a:r>
            <a:r>
              <a:rPr lang="en-US" dirty="0" smtClean="0"/>
              <a:t>is</a:t>
            </a:r>
          </a:p>
          <a:p>
            <a:endParaRPr lang="en-US" dirty="0"/>
          </a:p>
          <a:p>
            <a:pPr marL="0" indent="0">
              <a:buNone/>
            </a:pPr>
            <a:endParaRPr lang="en-US" sz="2600" i="1" dirty="0" smtClean="0"/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i="1" dirty="0" smtClean="0"/>
              <a:t>r</a:t>
            </a:r>
            <a:r>
              <a:rPr lang="en-US" sz="2600" dirty="0"/>
              <a:t> =1 if and only if all (</a:t>
            </a:r>
            <a:r>
              <a:rPr lang="en-US" sz="2600" dirty="0" err="1"/>
              <a:t>xi,yi</a:t>
            </a:r>
            <a:r>
              <a:rPr lang="en-US" sz="2600" dirty="0"/>
              <a:t> ) pairs lie on a straight line with a positive slope, and </a:t>
            </a:r>
            <a:r>
              <a:rPr lang="en-US" sz="2600" i="1" dirty="0"/>
              <a:t>r </a:t>
            </a:r>
            <a:r>
              <a:rPr lang="en-US" sz="2600" dirty="0"/>
              <a:t>= -1 if and only all (</a:t>
            </a:r>
            <a:r>
              <a:rPr lang="en-US" sz="2600" dirty="0" err="1"/>
              <a:t>xi,yi</a:t>
            </a:r>
            <a:r>
              <a:rPr lang="en-US" sz="2600" dirty="0"/>
              <a:t> ) pairs lie on a straight line with a negative slope.</a:t>
            </a:r>
          </a:p>
          <a:p>
            <a:r>
              <a:rPr lang="en-US" sz="2600" dirty="0"/>
              <a:t>A useful rule of thumb is that a relationship exits if |r|</a:t>
            </a:r>
            <a:r>
              <a:rPr lang="en-US" sz="2600" dirty="0">
                <a:sym typeface="Symbol"/>
              </a:rPr>
              <a:t></a:t>
            </a:r>
            <a:r>
              <a:rPr lang="en-US" sz="2600" dirty="0"/>
              <a:t> (2/</a:t>
            </a:r>
            <a:r>
              <a:rPr lang="en-US" sz="2600" dirty="0">
                <a:sym typeface="Symbol"/>
              </a:rPr>
              <a:t></a:t>
            </a:r>
            <a:r>
              <a:rPr lang="en-US" sz="2600" dirty="0"/>
              <a:t>n).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369630"/>
              </p:ext>
            </p:extLst>
          </p:nvPr>
        </p:nvGraphicFramePr>
        <p:xfrm>
          <a:off x="4892698" y="3230871"/>
          <a:ext cx="22701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2270160" imgH="449280" progId="Equation.DSMT4">
                  <p:embed/>
                </p:oleObj>
              </mc:Choice>
              <mc:Fallback>
                <p:oleObj name="Equation" r:id="rId4" imgW="2270160" imgH="44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2698" y="3230871"/>
                        <a:ext cx="2270125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951486"/>
              </p:ext>
            </p:extLst>
          </p:nvPr>
        </p:nvGraphicFramePr>
        <p:xfrm>
          <a:off x="3563132" y="3890963"/>
          <a:ext cx="42179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6" imgW="4218120" imgH="901800" progId="Equation.DSMT4">
                  <p:embed/>
                </p:oleObj>
              </mc:Choice>
              <mc:Fallback>
                <p:oleObj name="Equation" r:id="rId6" imgW="4218120" imgH="90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3132" y="3890963"/>
                        <a:ext cx="4217987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Linear Regression Model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104"/>
            <a:ext cx="10515600" cy="59708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Regression</a:t>
            </a:r>
            <a:r>
              <a:rPr lang="en-US" sz="2400" dirty="0"/>
              <a:t>: measures the probable movement of one variable in terms of another</a:t>
            </a:r>
            <a:r>
              <a:rPr lang="en-US" sz="2400" dirty="0" smtClean="0"/>
              <a:t>.</a:t>
            </a:r>
            <a:endParaRPr lang="en-US" sz="2400" b="1" dirty="0"/>
          </a:p>
          <a:p>
            <a:r>
              <a:rPr lang="en-US" dirty="0"/>
              <a:t>General form of a linear equation (</a:t>
            </a:r>
            <a:r>
              <a:rPr lang="en-US" b="1" dirty="0"/>
              <a:t>Multiple linear regression):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                                                         </a:t>
            </a:r>
            <a:r>
              <a:rPr lang="en-US" dirty="0" smtClean="0"/>
              <a:t>, </a:t>
            </a:r>
            <a:r>
              <a:rPr lang="en-US" sz="2000" dirty="0"/>
              <a:t>(</a:t>
            </a:r>
            <a:r>
              <a:rPr lang="en-US" sz="2000" i="1" dirty="0"/>
              <a:t>y</a:t>
            </a:r>
            <a:r>
              <a:rPr lang="en-US" sz="2000" dirty="0"/>
              <a:t>- dependent and </a:t>
            </a:r>
            <a:r>
              <a:rPr lang="en-US" sz="2000" i="1" dirty="0"/>
              <a:t>x's</a:t>
            </a:r>
            <a:r>
              <a:rPr lang="en-US" sz="2000" dirty="0"/>
              <a:t>-independent variables</a:t>
            </a:r>
            <a:r>
              <a:rPr lang="en-US" sz="2000" dirty="0" smtClean="0"/>
              <a:t>).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/>
              <a:t> </a:t>
            </a:r>
            <a:r>
              <a:rPr lang="en-US" sz="2400" dirty="0" smtClean="0"/>
              <a:t>The estimated regression equation for a set of </a:t>
            </a:r>
            <a:r>
              <a:rPr lang="en-US" sz="2400" i="1" dirty="0" smtClean="0"/>
              <a:t>n</a:t>
            </a:r>
            <a:r>
              <a:rPr lang="en-US" sz="2400" dirty="0" smtClean="0"/>
              <a:t> data points (with one independent  variable) is                        , where,                                    , and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Coefficient of determination</a:t>
            </a:r>
            <a:r>
              <a:rPr lang="en-US" sz="2400" b="1" dirty="0" smtClean="0"/>
              <a:t>:         </a:t>
            </a:r>
            <a:r>
              <a:rPr lang="en-US" sz="2400" dirty="0"/>
              <a:t>is the percentage of total variation in the observed y-values that are explained by the </a:t>
            </a:r>
            <a:r>
              <a:rPr lang="en-US" sz="2400" dirty="0" smtClean="0"/>
              <a:t>regression</a:t>
            </a:r>
            <a:r>
              <a:rPr lang="en-US" sz="2400" b="1" dirty="0" smtClean="0"/>
              <a:t>.                       </a:t>
            </a:r>
            <a:r>
              <a:rPr lang="en-US" sz="2400" dirty="0" smtClean="0"/>
              <a:t>;   </a:t>
            </a:r>
            <a:r>
              <a:rPr lang="en-US" sz="2400" dirty="0"/>
              <a:t>Values of  near zero indicate that the regression equation is not very useful for making </a:t>
            </a:r>
            <a:r>
              <a:rPr lang="en-US" sz="2400" dirty="0" smtClean="0"/>
              <a:t> </a:t>
            </a:r>
            <a:r>
              <a:rPr lang="en-US" sz="2400" dirty="0"/>
              <a:t>predictions and values of </a:t>
            </a:r>
            <a:r>
              <a:rPr lang="en-US" sz="2400" dirty="0" smtClean="0"/>
              <a:t>        </a:t>
            </a:r>
            <a:r>
              <a:rPr lang="en-US" sz="2400" dirty="0"/>
              <a:t>near 1 indicate that the regression equation is extremely useful for making predictions.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We add more relevant independent variables in the linear regression model when </a:t>
            </a:r>
            <a:r>
              <a:rPr lang="en-US" sz="2400" b="1" dirty="0" smtClean="0">
                <a:solidFill>
                  <a:srgbClr val="0070C0"/>
                </a:solidFill>
              </a:rPr>
              <a:t>      </a:t>
            </a:r>
            <a:r>
              <a:rPr lang="en-US" sz="2400" b="1" dirty="0">
                <a:solidFill>
                  <a:srgbClr val="0070C0"/>
                </a:solidFill>
              </a:rPr>
              <a:t>is </a:t>
            </a:r>
            <a:r>
              <a:rPr lang="en-US" sz="2400" b="1" dirty="0" smtClean="0">
                <a:solidFill>
                  <a:srgbClr val="0070C0"/>
                </a:solidFill>
              </a:rPr>
              <a:t>low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(multiple reg. arises)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513642"/>
              </p:ext>
            </p:extLst>
          </p:nvPr>
        </p:nvGraphicFramePr>
        <p:xfrm>
          <a:off x="1060450" y="1829298"/>
          <a:ext cx="4958213" cy="540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Equation" r:id="rId4" imgW="2095200" imgH="228600" progId="Equation.DSMT4">
                  <p:embed/>
                </p:oleObj>
              </mc:Choice>
              <mc:Fallback>
                <p:oleObj name="Equation" r:id="rId4" imgW="2095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0450" y="1829298"/>
                        <a:ext cx="4958213" cy="540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644754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687731"/>
              </p:ext>
            </p:extLst>
          </p:nvPr>
        </p:nvGraphicFramePr>
        <p:xfrm>
          <a:off x="6653353" y="2786178"/>
          <a:ext cx="2408759" cy="83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Equation" r:id="rId8" imgW="1722431" imgH="599631" progId="Equation.DSMT4">
                  <p:embed/>
                </p:oleObj>
              </mc:Choice>
              <mc:Fallback>
                <p:oleObj name="Equation" r:id="rId8" imgW="1722431" imgH="59963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53353" y="2786178"/>
                        <a:ext cx="2408759" cy="839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063707"/>
              </p:ext>
            </p:extLst>
          </p:nvPr>
        </p:nvGraphicFramePr>
        <p:xfrm>
          <a:off x="9742156" y="2849760"/>
          <a:ext cx="1503599" cy="45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Equation" r:id="rId10" imgW="761760" imgH="228600" progId="Equation.DSMT4">
                  <p:embed/>
                </p:oleObj>
              </mc:Choice>
              <mc:Fallback>
                <p:oleObj name="Equation" r:id="rId10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42156" y="2849760"/>
                        <a:ext cx="1503599" cy="45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239946"/>
              </p:ext>
            </p:extLst>
          </p:nvPr>
        </p:nvGraphicFramePr>
        <p:xfrm>
          <a:off x="4039073" y="2866531"/>
          <a:ext cx="1597451" cy="504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Equation" r:id="rId12" imgW="723600" imgH="228600" progId="Equation.DSMT4">
                  <p:embed/>
                </p:oleObj>
              </mc:Choice>
              <mc:Fallback>
                <p:oleObj name="Equation" r:id="rId12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9073" y="2866531"/>
                        <a:ext cx="1597451" cy="504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740746"/>
              </p:ext>
            </p:extLst>
          </p:nvPr>
        </p:nvGraphicFramePr>
        <p:xfrm>
          <a:off x="4544706" y="3404331"/>
          <a:ext cx="641444" cy="74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Equation" r:id="rId14" imgW="164880" imgH="190440" progId="Equation.DSMT4">
                  <p:embed/>
                </p:oleObj>
              </mc:Choice>
              <mc:Fallback>
                <p:oleObj name="Equation" r:id="rId14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44706" y="3404331"/>
                        <a:ext cx="641444" cy="740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297489"/>
              </p:ext>
            </p:extLst>
          </p:nvPr>
        </p:nvGraphicFramePr>
        <p:xfrm>
          <a:off x="7932949" y="4012442"/>
          <a:ext cx="1388472" cy="472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Equation" r:id="rId16" imgW="596880" imgH="203040" progId="Equation.DSMT4">
                  <p:embed/>
                </p:oleObj>
              </mc:Choice>
              <mc:Fallback>
                <p:oleObj name="Equation" r:id="rId16" imgW="596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32949" y="4012442"/>
                        <a:ext cx="1388472" cy="472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745989"/>
              </p:ext>
            </p:extLst>
          </p:nvPr>
        </p:nvGraphicFramePr>
        <p:xfrm>
          <a:off x="10910341" y="3971499"/>
          <a:ext cx="430135" cy="49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Equation" r:id="rId18" imgW="164880" imgH="190440" progId="Equation.DSMT4">
                  <p:embed/>
                </p:oleObj>
              </mc:Choice>
              <mc:Fallback>
                <p:oleObj name="Equation" r:id="rId18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910341" y="3971499"/>
                        <a:ext cx="430135" cy="496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28085"/>
              </p:ext>
            </p:extLst>
          </p:nvPr>
        </p:nvGraphicFramePr>
        <p:xfrm>
          <a:off x="4028673" y="4825241"/>
          <a:ext cx="6413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Equation" r:id="rId20" imgW="164880" imgH="190440" progId="Equation.DSMT4">
                  <p:embed/>
                </p:oleObj>
              </mc:Choice>
              <mc:Fallback>
                <p:oleObj name="Equation" r:id="rId20" imgW="164880" imgH="190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8673" y="4825241"/>
                        <a:ext cx="6413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62881"/>
              </p:ext>
            </p:extLst>
          </p:nvPr>
        </p:nvGraphicFramePr>
        <p:xfrm>
          <a:off x="6607838" y="5868963"/>
          <a:ext cx="6413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Equation" r:id="rId22" imgW="641520" imgH="741240" progId="Equation.DSMT4">
                  <p:embed/>
                </p:oleObj>
              </mc:Choice>
              <mc:Fallback>
                <p:oleObj name="Equation" r:id="rId22" imgW="641520" imgH="741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607838" y="5868963"/>
                        <a:ext cx="641350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140" y="201352"/>
            <a:ext cx="10515600" cy="52197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Scatter plots with interpretation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22" y="2237742"/>
            <a:ext cx="5555278" cy="22358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95" y="4301655"/>
            <a:ext cx="5710024" cy="25563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7922" y="988410"/>
            <a:ext cx="1059066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/>
              <a:t>Linear correlations can be classified according to their direction (positive, negative) and their strength (none [0], weak, moderate, strong, perfect [1]).</a:t>
            </a:r>
            <a:endParaRPr lang="en-US" sz="2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05810"/>
              </p:ext>
            </p:extLst>
          </p:nvPr>
        </p:nvGraphicFramePr>
        <p:xfrm>
          <a:off x="6433782" y="1960417"/>
          <a:ext cx="5316940" cy="4590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816"/>
                <a:gridCol w="2903124"/>
              </a:tblGrid>
              <a:tr h="825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 coefficient value, r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Direction and Strength of relationship</a:t>
                      </a:r>
                    </a:p>
                  </a:txBody>
                  <a:tcPr marL="9525" marR="9525" marT="9525" marB="0" anchor="b"/>
                </a:tc>
              </a:tr>
              <a:tr h="418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Perfectly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negative</a:t>
                      </a:r>
                    </a:p>
                  </a:txBody>
                  <a:tcPr marL="9525" marR="9525" marT="9525" marB="0" anchor="b"/>
                </a:tc>
              </a:tr>
              <a:tr h="418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Strongly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negative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8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Moderately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negative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8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Weekly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negative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8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association</a:t>
                      </a:r>
                    </a:p>
                  </a:txBody>
                  <a:tcPr marL="9525" marR="9525" marT="9525" marB="0" anchor="b"/>
                </a:tc>
              </a:tr>
              <a:tr h="418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Weekly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8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Moderately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8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Strongly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182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Perfectly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Autofit/>
          </a:bodyPr>
          <a:lstStyle/>
          <a:p>
            <a:r>
              <a:rPr lang="en-US" sz="2700" b="1" u="sng" dirty="0" smtClean="0">
                <a:solidFill>
                  <a:srgbClr val="0070C0"/>
                </a:solidFill>
              </a:rPr>
              <a:t>Problem</a:t>
            </a:r>
            <a:r>
              <a:rPr lang="en-US" sz="2700" b="1" u="sng" dirty="0" smtClean="0">
                <a:solidFill>
                  <a:srgbClr val="0070C0"/>
                </a:solidFill>
              </a:rPr>
              <a:t> (modified) on Reg. and </a:t>
            </a:r>
            <a:r>
              <a:rPr lang="en-US" sz="2700" b="1" u="sng" dirty="0" err="1" smtClean="0">
                <a:solidFill>
                  <a:srgbClr val="0070C0"/>
                </a:solidFill>
              </a:rPr>
              <a:t>Corr</a:t>
            </a:r>
            <a:r>
              <a:rPr lang="en-US" sz="2700" b="1" u="sng" dirty="0" smtClean="0">
                <a:solidFill>
                  <a:srgbClr val="0070C0"/>
                </a:solidFill>
              </a:rPr>
              <a:t> (Ref. Lind, </a:t>
            </a:r>
            <a:r>
              <a:rPr lang="en-US" sz="2700" b="1" u="sng" dirty="0" err="1" smtClean="0">
                <a:solidFill>
                  <a:srgbClr val="0070C0"/>
                </a:solidFill>
              </a:rPr>
              <a:t>Ch</a:t>
            </a:r>
            <a:r>
              <a:rPr lang="en-US" sz="2700" b="1" u="sng" dirty="0" smtClean="0">
                <a:solidFill>
                  <a:srgbClr val="0070C0"/>
                </a:solidFill>
              </a:rPr>
              <a:t> 13, Exercise 6,  pp- 444)</a:t>
            </a:r>
            <a:endParaRPr lang="en-US" sz="2700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1696"/>
            <a:ext cx="10515600" cy="59163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owner of Maumee Motors wants to study the relationship between the car's </a:t>
            </a:r>
            <a:r>
              <a:rPr lang="en-US" dirty="0" smtClean="0"/>
              <a:t>age (</a:t>
            </a:r>
            <a:r>
              <a:rPr lang="en-US" dirty="0" err="1" smtClean="0"/>
              <a:t>yrs</a:t>
            </a:r>
            <a:r>
              <a:rPr lang="en-US" dirty="0" smtClean="0"/>
              <a:t>) </a:t>
            </a:r>
            <a:r>
              <a:rPr lang="en-US" dirty="0"/>
              <a:t>and its selling </a:t>
            </a:r>
            <a:r>
              <a:rPr lang="en-US" dirty="0" smtClean="0"/>
              <a:t>price($1000). </a:t>
            </a:r>
            <a:r>
              <a:rPr lang="en-US" dirty="0"/>
              <a:t>Below is a random sample of 12 used cars sold at Maumee Motors last year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05109"/>
              </p:ext>
            </p:extLst>
          </p:nvPr>
        </p:nvGraphicFramePr>
        <p:xfrm>
          <a:off x="1090303" y="2167720"/>
          <a:ext cx="1014180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7912"/>
                <a:gridCol w="2483891"/>
              </a:tblGrid>
              <a:tr h="4653886"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sz="2600" dirty="0" smtClean="0"/>
                        <a:t>a. If we want to estimate the selling price based on the car's age, which variable is the dependent variable, and which is the independent variable?</a:t>
                      </a:r>
                    </a:p>
                    <a:p>
                      <a:pPr marL="355600" indent="-355600"/>
                      <a:r>
                        <a:rPr lang="en-US" sz="2600" dirty="0" smtClean="0"/>
                        <a:t>b. Draw a scatter diagram. Comment on it.</a:t>
                      </a:r>
                    </a:p>
                    <a:p>
                      <a:pPr marL="355600" indent="-355600"/>
                      <a:r>
                        <a:rPr lang="en-US" sz="2600" dirty="0" smtClean="0"/>
                        <a:t>c. Determine the coefficient of correlation.</a:t>
                      </a:r>
                    </a:p>
                    <a:p>
                      <a:pPr marL="355600" indent="-355600"/>
                      <a:r>
                        <a:rPr lang="en-US" sz="2600" dirty="0" smtClean="0"/>
                        <a:t>d. Determine the coefficient of determination.</a:t>
                      </a:r>
                    </a:p>
                    <a:p>
                      <a:pPr marL="355600" indent="-355600"/>
                      <a:r>
                        <a:rPr lang="en-US" sz="2600" dirty="0" smtClean="0"/>
                        <a:t>e. Interpret these statistical measures. Does it surprise you that the relationship is inverse?</a:t>
                      </a:r>
                    </a:p>
                    <a:p>
                      <a:pPr marL="355600" indent="-355600"/>
                      <a:r>
                        <a:rPr lang="en-US" sz="2600" dirty="0" smtClean="0"/>
                        <a:t>f. Determine the regression equation.</a:t>
                      </a:r>
                    </a:p>
                    <a:p>
                      <a:pPr marL="355600" indent="-355600"/>
                      <a:r>
                        <a:rPr lang="en-US" sz="2600" dirty="0" smtClean="0"/>
                        <a:t>g. Interpret the regression equation.</a:t>
                      </a:r>
                    </a:p>
                    <a:p>
                      <a:pPr marL="355600" indent="-355600"/>
                      <a:r>
                        <a:rPr lang="en-US" sz="2600" dirty="0" smtClean="0"/>
                        <a:t>h. Estimate the selling price of a 10-year-old car.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899100"/>
              </p:ext>
            </p:extLst>
          </p:nvPr>
        </p:nvGraphicFramePr>
        <p:xfrm>
          <a:off x="8924120" y="2265529"/>
          <a:ext cx="2485408" cy="4634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837"/>
                <a:gridCol w="1361571"/>
              </a:tblGrid>
              <a:tr h="667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 (years) 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Sell Price  y</a:t>
                      </a:r>
                    </a:p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($1000)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07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</a:t>
                      </a:r>
                    </a:p>
                  </a:txBody>
                  <a:tcPr marL="9525" marR="9525" marT="9525" marB="0" anchor="b"/>
                </a:tc>
              </a:tr>
              <a:tr h="307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</a:tr>
              <a:tr h="307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</a:tr>
              <a:tr h="307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</a:tr>
              <a:tr h="307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317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</a:tr>
              <a:tr h="314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</a:t>
                      </a:r>
                    </a:p>
                  </a:txBody>
                  <a:tcPr marL="9525" marR="9525" marT="9525" marB="0" anchor="b"/>
                </a:tc>
              </a:tr>
              <a:tr h="3566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3392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3515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</a:tr>
              <a:tr h="307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8.6</a:t>
                      </a:r>
                    </a:p>
                  </a:txBody>
                  <a:tcPr marL="9525" marR="9525" marT="9525" marB="0" anchor="b"/>
                </a:tc>
              </a:tr>
              <a:tr h="401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Solution of the correlation and regression problem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706"/>
            <a:ext cx="10515600" cy="5472753"/>
          </a:xfrm>
        </p:spPr>
        <p:txBody>
          <a:bodyPr>
            <a:noAutofit/>
          </a:bodyPr>
          <a:lstStyle/>
          <a:p>
            <a:r>
              <a:rPr lang="en-US" dirty="0" smtClean="0"/>
              <a:t>Solution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To answer the above questions, we need the following: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Scatter </a:t>
            </a:r>
            <a:r>
              <a:rPr lang="en-US" b="1" dirty="0"/>
              <a:t>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a </a:t>
            </a:r>
            <a:r>
              <a:rPr lang="en-US" b="1" dirty="0"/>
              <a:t>- Intercept of the estimated regression equation </a:t>
            </a:r>
            <a:r>
              <a:rPr lang="en-US" b="1" dirty="0" smtClean="0"/>
              <a:t>of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/>
              <a:t>b - Regression coefficient or slope of 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r </a:t>
            </a:r>
            <a:r>
              <a:rPr lang="en-US" b="1" dirty="0"/>
              <a:t>- Correlation coefficient.</a:t>
            </a:r>
          </a:p>
          <a:p>
            <a:pPr marL="0" indent="0">
              <a:buNone/>
            </a:pPr>
            <a:r>
              <a:rPr lang="en-US" b="1" dirty="0"/>
              <a:t>From computer output or using a scientific calculator, we </a:t>
            </a:r>
            <a:r>
              <a:rPr lang="en-US" b="1" dirty="0" smtClean="0"/>
              <a:t>obtain </a:t>
            </a:r>
            <a:r>
              <a:rPr lang="en-US" b="1" dirty="0"/>
              <a:t>the following values:</a:t>
            </a:r>
          </a:p>
          <a:p>
            <a:pPr marL="0" indent="0">
              <a:buNone/>
            </a:pPr>
            <a:r>
              <a:rPr lang="pt-BR" i="1" dirty="0" smtClean="0"/>
              <a:t>		r </a:t>
            </a:r>
            <a:r>
              <a:rPr lang="pt-BR" dirty="0"/>
              <a:t>= −0.544; </a:t>
            </a:r>
            <a:r>
              <a:rPr lang="pt-BR" i="1" dirty="0"/>
              <a:t>a </a:t>
            </a:r>
            <a:r>
              <a:rPr lang="pt-BR" dirty="0"/>
              <a:t>=11.18; </a:t>
            </a:r>
            <a:r>
              <a:rPr lang="pt-BR" dirty="0" smtClean="0"/>
              <a:t>and, </a:t>
            </a:r>
            <a:r>
              <a:rPr lang="pt-BR" i="1" dirty="0" smtClean="0"/>
              <a:t>b </a:t>
            </a:r>
            <a:r>
              <a:rPr lang="pt-BR" dirty="0"/>
              <a:t>= −</a:t>
            </a:r>
            <a:r>
              <a:rPr lang="pt-BR" dirty="0" smtClean="0"/>
              <a:t>0.479</a:t>
            </a:r>
          </a:p>
          <a:p>
            <a:pPr marL="0" indent="0">
              <a:buNone/>
            </a:pPr>
            <a:r>
              <a:rPr lang="en-US" dirty="0"/>
              <a:t>Therefore, the estimated regression equation is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706911"/>
              </p:ext>
            </p:extLst>
          </p:nvPr>
        </p:nvGraphicFramePr>
        <p:xfrm>
          <a:off x="8883081" y="2701806"/>
          <a:ext cx="1461922" cy="425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4" imgW="698400" imgH="203040" progId="Equation.DSMT4">
                  <p:embed/>
                </p:oleObj>
              </mc:Choice>
              <mc:Fallback>
                <p:oleObj name="Equation" r:id="rId4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83081" y="2701806"/>
                        <a:ext cx="1461922" cy="425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15346"/>
              </p:ext>
            </p:extLst>
          </p:nvPr>
        </p:nvGraphicFramePr>
        <p:xfrm>
          <a:off x="6624638" y="3219450"/>
          <a:ext cx="1651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6" imgW="672840" imgH="203040" progId="Equation.DSMT4">
                  <p:embed/>
                </p:oleObj>
              </mc:Choice>
              <mc:Fallback>
                <p:oleObj name="Equation" r:id="rId6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24638" y="3219450"/>
                        <a:ext cx="1651000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616899"/>
              </p:ext>
            </p:extLst>
          </p:nvPr>
        </p:nvGraphicFramePr>
        <p:xfrm>
          <a:off x="7888975" y="5593238"/>
          <a:ext cx="3196066" cy="50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8" imgW="1600200" imgH="253800" progId="Equation.DSMT4">
                  <p:embed/>
                </p:oleObj>
              </mc:Choice>
              <mc:Fallback>
                <p:oleObj name="Equation" r:id="rId8" imgW="1600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88975" y="5593238"/>
                        <a:ext cx="3196066" cy="507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70" y="174057"/>
            <a:ext cx="10515600" cy="44009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Solution of the correlation and regression </a:t>
            </a:r>
            <a:r>
              <a:rPr lang="en-US" sz="3600" dirty="0" smtClean="0">
                <a:solidFill>
                  <a:srgbClr val="0070C0"/>
                </a:solidFill>
              </a:rPr>
              <a:t>problem (</a:t>
            </a:r>
            <a:r>
              <a:rPr lang="en-US" sz="3600" dirty="0" err="1" smtClean="0">
                <a:solidFill>
                  <a:srgbClr val="0070C0"/>
                </a:solidFill>
              </a:rPr>
              <a:t>cont</a:t>
            </a:r>
            <a:r>
              <a:rPr lang="en-US" sz="3600" dirty="0" smtClean="0">
                <a:solidFill>
                  <a:srgbClr val="0070C0"/>
                </a:solidFill>
              </a:rPr>
              <a:t>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979"/>
            <a:ext cx="10515600" cy="5813945"/>
          </a:xfrm>
        </p:spPr>
        <p:txBody>
          <a:bodyPr>
            <a:normAutofit/>
          </a:bodyPr>
          <a:lstStyle/>
          <a:p>
            <a:r>
              <a:rPr lang="en-US" sz="2400" dirty="0"/>
              <a:t>a) As we want to estimate, the selling price is the dependent/response </a:t>
            </a:r>
            <a:r>
              <a:rPr lang="en-US" sz="2400" dirty="0" smtClean="0"/>
              <a:t>variable, and age </a:t>
            </a:r>
            <a:r>
              <a:rPr lang="en-US" sz="2400" dirty="0"/>
              <a:t>is </a:t>
            </a:r>
            <a:r>
              <a:rPr lang="en-US" sz="2400" dirty="0" smtClean="0"/>
              <a:t>the independent </a:t>
            </a:r>
            <a:r>
              <a:rPr lang="en-US" sz="2400" dirty="0"/>
              <a:t>variable we use to estimate the selling price.</a:t>
            </a:r>
          </a:p>
          <a:p>
            <a:r>
              <a:rPr lang="en-US" sz="2400" dirty="0" smtClean="0"/>
              <a:t>b)Figure</a:t>
            </a:r>
            <a:r>
              <a:rPr lang="en-US" sz="2400" dirty="0"/>
              <a:t>: Scatter diagram between ages and selling prices of 12 </a:t>
            </a:r>
            <a:r>
              <a:rPr lang="en-US" sz="2400" dirty="0" smtClean="0"/>
              <a:t>cars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      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47" y="1837683"/>
            <a:ext cx="5901551" cy="35395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51428" y="2160787"/>
            <a:ext cx="4244454" cy="2893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002060"/>
                </a:solidFill>
              </a:rPr>
              <a:t>The scatter diagram indicates a moderate negative LINEAR relationship between age and the car's selling price. The relationship is negative because, as one variable (age/selling price) increases, the other variable (selling price/age) decreases.</a:t>
            </a:r>
            <a:endParaRPr lang="en-US" sz="2400" dirty="0">
              <a:solidFill>
                <a:srgbClr val="00206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596652"/>
              </p:ext>
            </p:extLst>
          </p:nvPr>
        </p:nvGraphicFramePr>
        <p:xfrm>
          <a:off x="1758880" y="5580701"/>
          <a:ext cx="5567270" cy="47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5" imgW="2361960" imgH="203040" progId="Equation.DSMT4">
                  <p:embed/>
                </p:oleObj>
              </mc:Choice>
              <mc:Fallback>
                <p:oleObj name="Equation" r:id="rId5" imgW="236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8880" y="5580701"/>
                        <a:ext cx="5567270" cy="47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95957"/>
              </p:ext>
            </p:extLst>
          </p:nvPr>
        </p:nvGraphicFramePr>
        <p:xfrm>
          <a:off x="7429500" y="5391150"/>
          <a:ext cx="36893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7" imgW="1333440" imgH="228600" progId="Equation.DSMT4">
                  <p:embed/>
                </p:oleObj>
              </mc:Choice>
              <mc:Fallback>
                <p:oleObj name="Equation" r:id="rId7" imgW="1333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29500" y="5391150"/>
                        <a:ext cx="368935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4839-385C-4781-84C1-94F5CEB2AB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1261</Words>
  <Application>Microsoft Office PowerPoint</Application>
  <PresentationFormat>Custom</PresentationFormat>
  <Paragraphs>264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Equation</vt:lpstr>
      <vt:lpstr>MathType 7.0 Equation</vt:lpstr>
      <vt:lpstr>CSE315:Introduction to Data Science Fall 2024</vt:lpstr>
      <vt:lpstr>Correlation and Regression Analysis</vt:lpstr>
      <vt:lpstr>Related terms of correlation and regression</vt:lpstr>
      <vt:lpstr>Correlation coefficient</vt:lpstr>
      <vt:lpstr>Linear Regression Model</vt:lpstr>
      <vt:lpstr>Scatter plots with interpretation</vt:lpstr>
      <vt:lpstr>Problem (modified) on Reg. and Corr (Ref. Lind, Ch 13, Exercise 6,  pp- 444)</vt:lpstr>
      <vt:lpstr>Solution of the correlation and regression problem</vt:lpstr>
      <vt:lpstr>Solution of the correlation and regression problem (cont)</vt:lpstr>
      <vt:lpstr>Caution!!!  The Following calculation table  is for reference only!! students  are advised to calculate the values of a, b, and r by scientific calculator</vt:lpstr>
      <vt:lpstr>Solution of the correlation and regression problem (cont)</vt:lpstr>
      <vt:lpstr>Solution of the correlation and regression problem (cont)</vt:lpstr>
      <vt:lpstr>Final note on Covariance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CSE315:Introduction to Data Science</dc:title>
  <dc:creator>RAKA-PC</dc:creator>
  <cp:lastModifiedBy>Windows User</cp:lastModifiedBy>
  <cp:revision>48</cp:revision>
  <dcterms:created xsi:type="dcterms:W3CDTF">2024-01-23T07:16:42Z</dcterms:created>
  <dcterms:modified xsi:type="dcterms:W3CDTF">2024-08-30T12:18:58Z</dcterms:modified>
</cp:coreProperties>
</file>