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AFA04-C71B-485E-A39C-A4C94DCFF45C}"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3B355-3A69-42B7-AB7D-8FA5DA68CDF3}" type="slidenum">
              <a:rPr lang="en-US" smtClean="0"/>
              <a:t>‹#›</a:t>
            </a:fld>
            <a:endParaRPr lang="en-US"/>
          </a:p>
        </p:txBody>
      </p:sp>
    </p:spTree>
    <p:extLst>
      <p:ext uri="{BB962C8B-B14F-4D97-AF65-F5344CB8AC3E}">
        <p14:creationId xmlns:p14="http://schemas.microsoft.com/office/powerpoint/2010/main" val="6661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2" name="Google Shape;602;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4431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7" name="Google Shape;657;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061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892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7" name="Google Shape;677;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3242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3" name="Google Shape;683;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5060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0" name="Google Shape;690;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742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6" name="Google Shape;696;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7826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3" name="Google Shape;713;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777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9" name="Google Shape;719;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1081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5" name="Google Shape;73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6382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393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694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6" name="Google Shape;756;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7869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2" name="Google Shape;762;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53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8" name="Google Shape;768;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661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4" name="Google Shape;774;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8169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1" name="Google Shape;781;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0304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7" name="Google Shape;787;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212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4" name="Google Shape;614;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219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0" name="Google Shape;620;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802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702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149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8" name="Google Shape;63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867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4" name="Google Shape;644;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6594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0" name="Google Shape;650;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78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856CE8-C3EC-4D95-855F-67827F6BBA8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405717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56CE8-C3EC-4D95-855F-67827F6BBA8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176540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56CE8-C3EC-4D95-855F-67827F6BBA8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316555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56CE8-C3EC-4D95-855F-67827F6BBA8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119522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856CE8-C3EC-4D95-855F-67827F6BBA8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404472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856CE8-C3EC-4D95-855F-67827F6BBA8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113900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856CE8-C3EC-4D95-855F-67827F6BBA84}"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256705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856CE8-C3EC-4D95-855F-67827F6BBA84}"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212627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56CE8-C3EC-4D95-855F-67827F6BBA84}"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15028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856CE8-C3EC-4D95-855F-67827F6BBA8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52027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856CE8-C3EC-4D95-855F-67827F6BBA8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EE742-87A0-4A87-B788-C50394FFAC2E}" type="slidenum">
              <a:rPr lang="en-US" smtClean="0"/>
              <a:t>‹#›</a:t>
            </a:fld>
            <a:endParaRPr lang="en-US"/>
          </a:p>
        </p:txBody>
      </p:sp>
    </p:spTree>
    <p:extLst>
      <p:ext uri="{BB962C8B-B14F-4D97-AF65-F5344CB8AC3E}">
        <p14:creationId xmlns:p14="http://schemas.microsoft.com/office/powerpoint/2010/main" val="222577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56CE8-C3EC-4D95-855F-67827F6BBA84}"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EE742-87A0-4A87-B788-C50394FFAC2E}" type="slidenum">
              <a:rPr lang="en-US" smtClean="0"/>
              <a:t>‹#›</a:t>
            </a:fld>
            <a:endParaRPr lang="en-US"/>
          </a:p>
        </p:txBody>
      </p:sp>
    </p:spTree>
    <p:extLst>
      <p:ext uri="{BB962C8B-B14F-4D97-AF65-F5344CB8AC3E}">
        <p14:creationId xmlns:p14="http://schemas.microsoft.com/office/powerpoint/2010/main" val="154346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CSE315:Introduction to Data Science</a:t>
            </a:r>
          </a:p>
        </p:txBody>
      </p:sp>
      <p:sp>
        <p:nvSpPr>
          <p:cNvPr id="3" name="Subtitle 2"/>
          <p:cNvSpPr>
            <a:spLocks noGrp="1"/>
          </p:cNvSpPr>
          <p:nvPr>
            <p:ph type="subTitle" idx="1"/>
          </p:nvPr>
        </p:nvSpPr>
        <p:spPr/>
        <p:txBody>
          <a:bodyPr>
            <a:normAutofit/>
          </a:bodyPr>
          <a:lstStyle/>
          <a:p>
            <a:r>
              <a:rPr lang="en-US" sz="3600" dirty="0" smtClean="0"/>
              <a:t>WEEK-5</a:t>
            </a:r>
            <a:endParaRPr lang="en-US" sz="3600" dirty="0"/>
          </a:p>
        </p:txBody>
      </p:sp>
    </p:spTree>
    <p:extLst>
      <p:ext uri="{BB962C8B-B14F-4D97-AF65-F5344CB8AC3E}">
        <p14:creationId xmlns:p14="http://schemas.microsoft.com/office/powerpoint/2010/main" val="182839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Hypothesis Testing</a:t>
            </a:r>
            <a:endParaRPr/>
          </a:p>
        </p:txBody>
      </p:sp>
      <p:sp>
        <p:nvSpPr>
          <p:cNvPr id="653" name="Google Shape;653;p8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fontScale="92500" lnSpcReduction="20000"/>
          </a:bodyPr>
          <a:lstStyle/>
          <a:p>
            <a:pPr marL="342900" indent="-342900" algn="just">
              <a:lnSpc>
                <a:spcPct val="100000"/>
              </a:lnSpc>
              <a:spcBef>
                <a:spcPts val="0"/>
              </a:spcBef>
              <a:buClr>
                <a:schemeClr val="dk1"/>
              </a:buClr>
              <a:buSzPct val="100000"/>
            </a:pPr>
            <a:r>
              <a:rPr lang="en-US" sz="2400"/>
              <a:t>Hypothesis testing is the process of checking whether a hypothesis is correct. In hypothesis testing, we can reject or accept a null hypothesis.</a:t>
            </a:r>
            <a:endParaRPr/>
          </a:p>
          <a:p>
            <a:pPr marL="342900" indent="-213359" algn="just">
              <a:lnSpc>
                <a:spcPct val="100000"/>
              </a:lnSpc>
              <a:spcBef>
                <a:spcPts val="408"/>
              </a:spcBef>
              <a:buClr>
                <a:schemeClr val="dk1"/>
              </a:buClr>
              <a:buSzPct val="100000"/>
              <a:buNone/>
            </a:pPr>
            <a:endParaRPr sz="2400"/>
          </a:p>
          <a:p>
            <a:pPr marL="342900" indent="-213359" algn="just">
              <a:lnSpc>
                <a:spcPct val="100000"/>
              </a:lnSpc>
              <a:spcBef>
                <a:spcPts val="408"/>
              </a:spcBef>
              <a:buClr>
                <a:schemeClr val="dk1"/>
              </a:buClr>
              <a:buSzPct val="100000"/>
              <a:buNone/>
            </a:pPr>
            <a:endParaRPr sz="2400"/>
          </a:p>
          <a:p>
            <a:pPr marL="342900" indent="-213359" algn="just">
              <a:lnSpc>
                <a:spcPct val="100000"/>
              </a:lnSpc>
              <a:spcBef>
                <a:spcPts val="408"/>
              </a:spcBef>
              <a:buClr>
                <a:schemeClr val="dk1"/>
              </a:buClr>
              <a:buSzPct val="100000"/>
              <a:buNone/>
            </a:pPr>
            <a:endParaRPr sz="2400"/>
          </a:p>
          <a:p>
            <a:pPr marL="342900" indent="-213359" algn="just">
              <a:lnSpc>
                <a:spcPct val="100000"/>
              </a:lnSpc>
              <a:spcBef>
                <a:spcPts val="408"/>
              </a:spcBef>
              <a:buClr>
                <a:schemeClr val="dk1"/>
              </a:buClr>
              <a:buSzPct val="100000"/>
              <a:buNone/>
            </a:pPr>
            <a:endParaRPr sz="2400"/>
          </a:p>
          <a:p>
            <a:pPr marL="342900" indent="-342900" algn="just">
              <a:lnSpc>
                <a:spcPct val="100000"/>
              </a:lnSpc>
              <a:spcBef>
                <a:spcPts val="408"/>
              </a:spcBef>
              <a:buClr>
                <a:schemeClr val="dk1"/>
              </a:buClr>
              <a:buSzPct val="100000"/>
            </a:pPr>
            <a:r>
              <a:rPr lang="en-US" sz="2400"/>
              <a:t>When testing a hypothesis, correct assumptions may be considered incorrect and incorrect assumptions may be considered correct. This type of error is called </a:t>
            </a:r>
            <a:r>
              <a:rPr lang="en-US" sz="2400" b="1"/>
              <a:t>hypothesis testing error</a:t>
            </a:r>
            <a:r>
              <a:rPr lang="en-US" sz="2400"/>
              <a:t>. </a:t>
            </a:r>
            <a:endParaRPr sz="2400"/>
          </a:p>
          <a:p>
            <a:pPr marL="342900" indent="-342900" algn="just">
              <a:lnSpc>
                <a:spcPct val="100000"/>
              </a:lnSpc>
              <a:spcBef>
                <a:spcPts val="408"/>
              </a:spcBef>
              <a:buClr>
                <a:schemeClr val="dk1"/>
              </a:buClr>
              <a:buSzPct val="100000"/>
            </a:pPr>
            <a:r>
              <a:rPr lang="en-US" sz="2400" b="1"/>
              <a:t>This error can be of two types: </a:t>
            </a:r>
            <a:endParaRPr/>
          </a:p>
          <a:p>
            <a:pPr marL="342900" indent="-342900" algn="just">
              <a:lnSpc>
                <a:spcPct val="100000"/>
              </a:lnSpc>
              <a:spcBef>
                <a:spcPts val="408"/>
              </a:spcBef>
              <a:buClr>
                <a:schemeClr val="dk1"/>
              </a:buClr>
              <a:buSzPct val="100000"/>
            </a:pPr>
            <a:r>
              <a:rPr lang="en-US" sz="2400" b="1"/>
              <a:t>Type I Error </a:t>
            </a:r>
            <a:r>
              <a:rPr lang="en-US" sz="2400"/>
              <a:t>- When a true null hypothesis is rejected, it is called a </a:t>
            </a:r>
            <a:r>
              <a:rPr lang="en-US" sz="2400" b="1"/>
              <a:t>Type I Error</a:t>
            </a:r>
            <a:r>
              <a:rPr lang="en-US" sz="2400"/>
              <a:t>. </a:t>
            </a:r>
            <a:endParaRPr sz="2400"/>
          </a:p>
          <a:p>
            <a:pPr marL="342900" indent="-342900" algn="just">
              <a:lnSpc>
                <a:spcPct val="100000"/>
              </a:lnSpc>
              <a:spcBef>
                <a:spcPts val="408"/>
              </a:spcBef>
              <a:buClr>
                <a:schemeClr val="dk1"/>
              </a:buClr>
              <a:buSzPct val="100000"/>
            </a:pPr>
            <a:r>
              <a:rPr lang="en-US" sz="2400" b="1"/>
              <a:t>Type II Error- </a:t>
            </a:r>
            <a:r>
              <a:rPr lang="en-US" sz="2400"/>
              <a:t>When a false null hypothesis is not rejected, it is called </a:t>
            </a:r>
            <a:r>
              <a:rPr lang="en-US" sz="2400" b="1"/>
              <a:t>Type II Error</a:t>
            </a:r>
            <a:r>
              <a:rPr lang="en-US" sz="2400"/>
              <a:t>.</a:t>
            </a:r>
            <a:endParaRPr sz="2400"/>
          </a:p>
          <a:p>
            <a:pPr marL="342900" indent="-213359" algn="just">
              <a:lnSpc>
                <a:spcPct val="100000"/>
              </a:lnSpc>
              <a:spcBef>
                <a:spcPts val="408"/>
              </a:spcBef>
              <a:buClr>
                <a:schemeClr val="dk1"/>
              </a:buClr>
              <a:buSzPct val="100000"/>
              <a:buNone/>
            </a:pPr>
            <a:endParaRPr sz="2400"/>
          </a:p>
        </p:txBody>
      </p:sp>
      <p:pic>
        <p:nvPicPr>
          <p:cNvPr id="654" name="Google Shape;654;p85"/>
          <p:cNvPicPr preferRelativeResize="0"/>
          <p:nvPr/>
        </p:nvPicPr>
        <p:blipFill rotWithShape="1">
          <a:blip r:embed="rId3">
            <a:alphaModFix/>
          </a:blip>
          <a:srcRect/>
          <a:stretch/>
        </p:blipFill>
        <p:spPr>
          <a:xfrm>
            <a:off x="2642704" y="2290163"/>
            <a:ext cx="6906589" cy="1162212"/>
          </a:xfrm>
          <a:prstGeom prst="rect">
            <a:avLst/>
          </a:prstGeom>
          <a:noFill/>
          <a:ln>
            <a:noFill/>
          </a:ln>
        </p:spPr>
      </p:pic>
    </p:spTree>
    <p:extLst>
      <p:ext uri="{BB962C8B-B14F-4D97-AF65-F5344CB8AC3E}">
        <p14:creationId xmlns:p14="http://schemas.microsoft.com/office/powerpoint/2010/main" val="79131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8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Hypothesis Testing (z test and t test)</a:t>
            </a:r>
            <a:endParaRPr/>
          </a:p>
        </p:txBody>
      </p:sp>
      <p:sp>
        <p:nvSpPr>
          <p:cNvPr id="660" name="Google Shape;660;p8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800"/>
            </a:pPr>
            <a:r>
              <a:rPr lang="en-US" b="1"/>
              <a:t>z test and t test </a:t>
            </a:r>
            <a:r>
              <a:rPr lang="en-US"/>
              <a:t>- we use z distribution when the value of population standard deviation is </a:t>
            </a:r>
            <a:r>
              <a:rPr lang="en-US" b="1"/>
              <a:t>known</a:t>
            </a:r>
            <a:r>
              <a:rPr lang="en-US"/>
              <a:t> and such test is called </a:t>
            </a:r>
            <a:r>
              <a:rPr lang="en-US" b="1"/>
              <a:t>z test</a:t>
            </a:r>
            <a:r>
              <a:rPr lang="en-US"/>
              <a:t>. </a:t>
            </a:r>
            <a:endParaRPr/>
          </a:p>
          <a:p>
            <a:pPr marL="342900" indent="-342900" algn="just">
              <a:lnSpc>
                <a:spcPct val="100000"/>
              </a:lnSpc>
              <a:spcBef>
                <a:spcPts val="560"/>
              </a:spcBef>
              <a:buClr>
                <a:schemeClr val="dk1"/>
              </a:buClr>
              <a:buSzPts val="2800"/>
            </a:pPr>
            <a:r>
              <a:rPr lang="en-US"/>
              <a:t>On the other hand, when the value of population standard deviation is </a:t>
            </a:r>
            <a:r>
              <a:rPr lang="en-US" b="1"/>
              <a:t>unknown</a:t>
            </a:r>
            <a:r>
              <a:rPr lang="en-US"/>
              <a:t>, we use t distribution and such a test is called </a:t>
            </a:r>
            <a:r>
              <a:rPr lang="en-US" b="1"/>
              <a:t>t test</a:t>
            </a:r>
            <a:r>
              <a:rPr lang="en-US"/>
              <a:t>. </a:t>
            </a:r>
            <a:endParaRPr/>
          </a:p>
        </p:txBody>
      </p:sp>
    </p:spTree>
    <p:extLst>
      <p:ext uri="{BB962C8B-B14F-4D97-AF65-F5344CB8AC3E}">
        <p14:creationId xmlns:p14="http://schemas.microsoft.com/office/powerpoint/2010/main" val="316147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8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z test and t test</a:t>
            </a:r>
            <a:endParaRPr/>
          </a:p>
        </p:txBody>
      </p:sp>
      <p:sp>
        <p:nvSpPr>
          <p:cNvPr id="666" name="Google Shape;666;p8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0" indent="0">
              <a:lnSpc>
                <a:spcPct val="100000"/>
              </a:lnSpc>
              <a:spcBef>
                <a:spcPts val="0"/>
              </a:spcBef>
              <a:buClr>
                <a:schemeClr val="dk1"/>
              </a:buClr>
              <a:buSzPts val="2400"/>
              <a:buNone/>
            </a:pPr>
            <a:r>
              <a:rPr lang="en-US" sz="2400" b="1"/>
              <a:t>Conditions for z and t test:</a:t>
            </a:r>
            <a:endParaRPr/>
          </a:p>
          <a:p>
            <a:pPr marL="342900" indent="-342900">
              <a:lnSpc>
                <a:spcPct val="100000"/>
              </a:lnSpc>
              <a:spcBef>
                <a:spcPts val="480"/>
              </a:spcBef>
              <a:buClr>
                <a:schemeClr val="dk1"/>
              </a:buClr>
              <a:buSzPts val="2400"/>
            </a:pPr>
            <a:r>
              <a:rPr lang="en-US" sz="2400"/>
              <a:t>Sample size should not be less than 30</a:t>
            </a:r>
            <a:endParaRPr/>
          </a:p>
          <a:p>
            <a:pPr marL="342900" indent="-342900">
              <a:lnSpc>
                <a:spcPct val="100000"/>
              </a:lnSpc>
              <a:spcBef>
                <a:spcPts val="480"/>
              </a:spcBef>
              <a:buClr>
                <a:schemeClr val="dk1"/>
              </a:buClr>
              <a:buSzPts val="2400"/>
            </a:pPr>
            <a:r>
              <a:rPr lang="en-US" sz="2400"/>
              <a:t>Follow the normal distribution if the population size is less than 30.</a:t>
            </a:r>
            <a:endParaRPr/>
          </a:p>
          <a:p>
            <a:pPr marL="342900" indent="-342900">
              <a:lnSpc>
                <a:spcPct val="100000"/>
              </a:lnSpc>
              <a:spcBef>
                <a:spcPts val="480"/>
              </a:spcBef>
              <a:buClr>
                <a:schemeClr val="dk1"/>
              </a:buClr>
              <a:buSzPts val="2400"/>
            </a:pPr>
            <a:r>
              <a:rPr lang="en-US" sz="2400"/>
              <a:t>Otherwise follow the non parametric method</a:t>
            </a:r>
            <a:endParaRPr sz="2400"/>
          </a:p>
        </p:txBody>
      </p:sp>
      <p:grpSp>
        <p:nvGrpSpPr>
          <p:cNvPr id="667" name="Google Shape;667;p87"/>
          <p:cNvGrpSpPr/>
          <p:nvPr/>
        </p:nvGrpSpPr>
        <p:grpSpPr>
          <a:xfrm>
            <a:off x="3657600" y="4038600"/>
            <a:ext cx="4844144" cy="1905000"/>
            <a:chOff x="2133600" y="2209800"/>
            <a:chExt cx="4844144" cy="1905000"/>
          </a:xfrm>
        </p:grpSpPr>
        <p:sp>
          <p:nvSpPr>
            <p:cNvPr id="668" name="Google Shape;668;p87"/>
            <p:cNvSpPr/>
            <p:nvPr/>
          </p:nvSpPr>
          <p:spPr>
            <a:xfrm>
              <a:off x="3505200" y="2209800"/>
              <a:ext cx="2035629" cy="1295400"/>
            </a:xfrm>
            <a:prstGeom prst="diamond">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800"/>
              </a:pPr>
              <a:r>
                <a:rPr lang="en-US" b="1">
                  <a:solidFill>
                    <a:schemeClr val="dk1"/>
                  </a:solidFill>
                  <a:latin typeface="Calibri"/>
                  <a:ea typeface="Calibri"/>
                  <a:cs typeface="Calibri"/>
                  <a:sym typeface="Calibri"/>
                </a:rPr>
                <a:t>σ value is known?</a:t>
              </a:r>
              <a:endParaRPr>
                <a:solidFill>
                  <a:schemeClr val="dk1"/>
                </a:solidFill>
                <a:latin typeface="Calibri"/>
                <a:ea typeface="Calibri"/>
                <a:cs typeface="Calibri"/>
                <a:sym typeface="Calibri"/>
              </a:endParaRPr>
            </a:p>
          </p:txBody>
        </p:sp>
        <p:cxnSp>
          <p:nvCxnSpPr>
            <p:cNvPr id="669" name="Google Shape;669;p87"/>
            <p:cNvCxnSpPr/>
            <p:nvPr/>
          </p:nvCxnSpPr>
          <p:spPr>
            <a:xfrm>
              <a:off x="5519057" y="2846614"/>
              <a:ext cx="631371" cy="0"/>
            </a:xfrm>
            <a:prstGeom prst="straightConnector1">
              <a:avLst/>
            </a:prstGeom>
            <a:noFill/>
            <a:ln w="9525" cap="flat" cmpd="sng">
              <a:solidFill>
                <a:srgbClr val="4A7DBA"/>
              </a:solidFill>
              <a:prstDash val="solid"/>
              <a:round/>
              <a:headEnd type="none" w="sm" len="sm"/>
              <a:tailEnd type="none" w="sm" len="sm"/>
            </a:ln>
          </p:spPr>
        </p:cxnSp>
        <p:cxnSp>
          <p:nvCxnSpPr>
            <p:cNvPr id="670" name="Google Shape;670;p87"/>
            <p:cNvCxnSpPr/>
            <p:nvPr/>
          </p:nvCxnSpPr>
          <p:spPr>
            <a:xfrm rot="10800000">
              <a:off x="2982686" y="2852056"/>
              <a:ext cx="533400" cy="0"/>
            </a:xfrm>
            <a:prstGeom prst="straightConnector1">
              <a:avLst/>
            </a:prstGeom>
            <a:noFill/>
            <a:ln w="9525" cap="flat" cmpd="sng">
              <a:solidFill>
                <a:srgbClr val="4A7DBA"/>
              </a:solidFill>
              <a:prstDash val="solid"/>
              <a:round/>
              <a:headEnd type="none" w="sm" len="sm"/>
              <a:tailEnd type="none" w="sm" len="sm"/>
            </a:ln>
          </p:spPr>
        </p:cxnSp>
        <p:cxnSp>
          <p:nvCxnSpPr>
            <p:cNvPr id="671" name="Google Shape;671;p87"/>
            <p:cNvCxnSpPr/>
            <p:nvPr/>
          </p:nvCxnSpPr>
          <p:spPr>
            <a:xfrm>
              <a:off x="2982686" y="2846614"/>
              <a:ext cx="0" cy="658586"/>
            </a:xfrm>
            <a:prstGeom prst="straightConnector1">
              <a:avLst/>
            </a:prstGeom>
            <a:noFill/>
            <a:ln w="9525" cap="flat" cmpd="sng">
              <a:solidFill>
                <a:srgbClr val="4A7DBA"/>
              </a:solidFill>
              <a:prstDash val="solid"/>
              <a:round/>
              <a:headEnd type="none" w="sm" len="sm"/>
              <a:tailEnd type="stealth" w="med" len="med"/>
            </a:ln>
          </p:spPr>
        </p:cxnSp>
        <p:cxnSp>
          <p:nvCxnSpPr>
            <p:cNvPr id="672" name="Google Shape;672;p87"/>
            <p:cNvCxnSpPr/>
            <p:nvPr/>
          </p:nvCxnSpPr>
          <p:spPr>
            <a:xfrm>
              <a:off x="6139542" y="2835728"/>
              <a:ext cx="0" cy="658586"/>
            </a:xfrm>
            <a:prstGeom prst="straightConnector1">
              <a:avLst/>
            </a:prstGeom>
            <a:noFill/>
            <a:ln w="9525" cap="flat" cmpd="sng">
              <a:solidFill>
                <a:srgbClr val="4A7DBA"/>
              </a:solidFill>
              <a:prstDash val="solid"/>
              <a:round/>
              <a:headEnd type="none" w="sm" len="sm"/>
              <a:tailEnd type="stealth" w="med" len="med"/>
            </a:ln>
          </p:spPr>
        </p:cxnSp>
        <p:sp>
          <p:nvSpPr>
            <p:cNvPr id="673" name="Google Shape;673;p87"/>
            <p:cNvSpPr/>
            <p:nvPr/>
          </p:nvSpPr>
          <p:spPr>
            <a:xfrm>
              <a:off x="2133600" y="3494314"/>
              <a:ext cx="1676400" cy="6204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800"/>
              </a:pPr>
              <a:r>
                <a:rPr lang="en-US" b="1">
                  <a:solidFill>
                    <a:schemeClr val="dk1"/>
                  </a:solidFill>
                  <a:latin typeface="Calibri"/>
                  <a:ea typeface="Calibri"/>
                  <a:cs typeface="Calibri"/>
                  <a:sym typeface="Calibri"/>
                </a:rPr>
                <a:t>Z test</a:t>
              </a:r>
              <a:endParaRPr b="1">
                <a:solidFill>
                  <a:schemeClr val="dk1"/>
                </a:solidFill>
                <a:latin typeface="Calibri"/>
                <a:ea typeface="Calibri"/>
                <a:cs typeface="Calibri"/>
                <a:sym typeface="Calibri"/>
              </a:endParaRPr>
            </a:p>
          </p:txBody>
        </p:sp>
        <p:sp>
          <p:nvSpPr>
            <p:cNvPr id="674" name="Google Shape;674;p87"/>
            <p:cNvSpPr/>
            <p:nvPr/>
          </p:nvSpPr>
          <p:spPr>
            <a:xfrm>
              <a:off x="5301344" y="3472542"/>
              <a:ext cx="1676400" cy="6204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800"/>
              </a:pPr>
              <a:r>
                <a:rPr lang="en-US" b="1">
                  <a:solidFill>
                    <a:schemeClr val="dk1"/>
                  </a:solidFill>
                  <a:latin typeface="Calibri"/>
                  <a:ea typeface="Calibri"/>
                  <a:cs typeface="Calibri"/>
                  <a:sym typeface="Calibri"/>
                </a:rPr>
                <a:t>t test</a:t>
              </a:r>
              <a:endParaRPr b="1">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91182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p-value</a:t>
            </a:r>
            <a:r>
              <a:rPr lang="en-US" sz="2400"/>
              <a:t>- it is a probability value. When testing a hypothesis with p-value, if significance (significance level) is greater than p-value, then null hypothesis is rejected, whereas if it is less than p-value, then null hypothesis is not rejected.</a:t>
            </a:r>
            <a:endParaRPr/>
          </a:p>
          <a:p>
            <a:pPr marL="342900" indent="-342900" algn="just">
              <a:lnSpc>
                <a:spcPct val="100000"/>
              </a:lnSpc>
              <a:spcBef>
                <a:spcPts val="480"/>
              </a:spcBef>
              <a:buClr>
                <a:schemeClr val="dk1"/>
              </a:buClr>
              <a:buSzPts val="2400"/>
            </a:pPr>
            <a:r>
              <a:rPr lang="en-US" sz="2400" b="1"/>
              <a:t>Steps to test hypothesis in p-value method</a:t>
            </a:r>
            <a:r>
              <a:rPr lang="en-US" sz="2400"/>
              <a:t>, </a:t>
            </a:r>
            <a:endParaRPr sz="2400"/>
          </a:p>
          <a:p>
            <a:pPr marL="342900" indent="-342900" algn="just">
              <a:lnSpc>
                <a:spcPct val="100000"/>
              </a:lnSpc>
              <a:spcBef>
                <a:spcPts val="480"/>
              </a:spcBef>
              <a:buClr>
                <a:schemeClr val="dk1"/>
              </a:buClr>
              <a:buSzPts val="2400"/>
            </a:pPr>
            <a:r>
              <a:rPr lang="en-US" sz="2400" b="1"/>
              <a:t>Step-1: </a:t>
            </a:r>
            <a:r>
              <a:rPr lang="en-US" sz="2400"/>
              <a:t>Determining Null and Alternative Hypothesis </a:t>
            </a:r>
            <a:endParaRPr sz="2400"/>
          </a:p>
          <a:p>
            <a:pPr marL="342900" indent="-342900" algn="just">
              <a:lnSpc>
                <a:spcPct val="100000"/>
              </a:lnSpc>
              <a:spcBef>
                <a:spcPts val="480"/>
              </a:spcBef>
              <a:buClr>
                <a:schemeClr val="dk1"/>
              </a:buClr>
              <a:buSzPts val="2400"/>
            </a:pPr>
            <a:r>
              <a:rPr lang="en-US" sz="2400" b="1"/>
              <a:t>Step-2: </a:t>
            </a:r>
            <a:r>
              <a:rPr lang="en-US" sz="2400"/>
              <a:t>Determine which distribution to follow </a:t>
            </a:r>
            <a:endParaRPr sz="2400"/>
          </a:p>
          <a:p>
            <a:pPr marL="342900" indent="-342900" algn="just">
              <a:lnSpc>
                <a:spcPct val="100000"/>
              </a:lnSpc>
              <a:spcBef>
                <a:spcPts val="480"/>
              </a:spcBef>
              <a:buClr>
                <a:schemeClr val="dk1"/>
              </a:buClr>
              <a:buSzPts val="2400"/>
            </a:pPr>
            <a:r>
              <a:rPr lang="en-US" sz="2400" b="1"/>
              <a:t>Step-3: </a:t>
            </a:r>
            <a:r>
              <a:rPr lang="en-US" sz="2400"/>
              <a:t>Find the value of p-Value </a:t>
            </a:r>
            <a:endParaRPr sz="2400"/>
          </a:p>
          <a:p>
            <a:pPr marL="342900" indent="-342900" algn="just">
              <a:lnSpc>
                <a:spcPct val="100000"/>
              </a:lnSpc>
              <a:spcBef>
                <a:spcPts val="480"/>
              </a:spcBef>
              <a:buClr>
                <a:schemeClr val="dk1"/>
              </a:buClr>
              <a:buSzPts val="2400"/>
            </a:pPr>
            <a:r>
              <a:rPr lang="en-US" sz="2400" b="1"/>
              <a:t>Step-4: </a:t>
            </a:r>
            <a:r>
              <a:rPr lang="en-US" sz="2400"/>
              <a:t>Making a decision</a:t>
            </a:r>
            <a:endParaRPr/>
          </a:p>
        </p:txBody>
      </p:sp>
      <p:sp>
        <p:nvSpPr>
          <p:cNvPr id="680" name="Google Shape;680;p8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P-value</a:t>
            </a:r>
            <a:endParaRPr/>
          </a:p>
        </p:txBody>
      </p:sp>
    </p:spTree>
    <p:extLst>
      <p:ext uri="{BB962C8B-B14F-4D97-AF65-F5344CB8AC3E}">
        <p14:creationId xmlns:p14="http://schemas.microsoft.com/office/powerpoint/2010/main" val="2585827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One Tail and Two Tail Tests</a:t>
            </a:r>
            <a:endParaRPr/>
          </a:p>
        </p:txBody>
      </p:sp>
      <p:sp>
        <p:nvSpPr>
          <p:cNvPr id="686" name="Google Shape;686;p8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One Tail and Two Tail Tests </a:t>
            </a:r>
            <a:r>
              <a:rPr lang="en-US" sz="2000"/>
              <a:t>- In Hypothesis Testing, we see if the value of alpha significance (significance level) exceeds the p-value. That is, if the value of is within the non-rejection area (white part), we will not reject the null hypothesis. </a:t>
            </a:r>
            <a:endParaRPr sz="2000"/>
          </a:p>
          <a:p>
            <a:pPr marL="342900" indent="-342900" algn="just">
              <a:lnSpc>
                <a:spcPct val="100000"/>
              </a:lnSpc>
              <a:spcBef>
                <a:spcPts val="400"/>
              </a:spcBef>
              <a:buClr>
                <a:schemeClr val="dk1"/>
              </a:buClr>
              <a:buSzPts val="2000"/>
            </a:pPr>
            <a:r>
              <a:rPr lang="en-US" sz="2000"/>
              <a:t>On the other hand, if the value of  alpha exceeds the non-rejection area and reaches the rejection area (red part), then we will reject the null hypothesis.</a:t>
            </a:r>
            <a:endParaRPr sz="2000"/>
          </a:p>
        </p:txBody>
      </p:sp>
      <p:pic>
        <p:nvPicPr>
          <p:cNvPr id="687" name="Google Shape;687;p89"/>
          <p:cNvPicPr preferRelativeResize="0"/>
          <p:nvPr/>
        </p:nvPicPr>
        <p:blipFill rotWithShape="1">
          <a:blip r:embed="rId3">
            <a:alphaModFix/>
          </a:blip>
          <a:srcRect/>
          <a:stretch/>
        </p:blipFill>
        <p:spPr>
          <a:xfrm>
            <a:off x="4386262" y="3609093"/>
            <a:ext cx="3876675" cy="2684890"/>
          </a:xfrm>
          <a:prstGeom prst="rect">
            <a:avLst/>
          </a:prstGeom>
          <a:noFill/>
          <a:ln>
            <a:noFill/>
          </a:ln>
        </p:spPr>
      </p:pic>
    </p:spTree>
    <p:extLst>
      <p:ext uri="{BB962C8B-B14F-4D97-AF65-F5344CB8AC3E}">
        <p14:creationId xmlns:p14="http://schemas.microsoft.com/office/powerpoint/2010/main" val="30180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Mathematical example-1 of z test</a:t>
            </a:r>
            <a:endParaRPr/>
          </a:p>
        </p:txBody>
      </p:sp>
      <p:sp>
        <p:nvSpPr>
          <p:cNvPr id="693" name="Google Shape;693;p9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lnSpcReduction="10000"/>
          </a:bodyPr>
          <a:lstStyle/>
          <a:p>
            <a:pPr marL="342900" indent="-342900" algn="just">
              <a:lnSpc>
                <a:spcPct val="100000"/>
              </a:lnSpc>
              <a:spcBef>
                <a:spcPts val="0"/>
              </a:spcBef>
              <a:buClr>
                <a:schemeClr val="dk1"/>
              </a:buClr>
              <a:buSzPts val="2400"/>
            </a:pPr>
            <a:r>
              <a:rPr lang="en-US" sz="2400"/>
              <a:t>One company claims that it takes employees an average of 90 minutes to learn how to use new machineries. The company's supervisor recently collected samples from 20 employees to find out if it took employees less than 90 minutes or more to learn to use a newly added machine. </a:t>
            </a:r>
            <a:endParaRPr sz="2400"/>
          </a:p>
          <a:p>
            <a:pPr marL="342900" indent="-342900" algn="just">
              <a:lnSpc>
                <a:spcPct val="100000"/>
              </a:lnSpc>
              <a:spcBef>
                <a:spcPts val="480"/>
              </a:spcBef>
              <a:buClr>
                <a:schemeClr val="dk1"/>
              </a:buClr>
              <a:buSzPts val="2400"/>
            </a:pPr>
            <a:r>
              <a:rPr lang="en-US" sz="2400"/>
              <a:t>The average time to learn how to use their newly connected machine in that sample was 75 minutes. It is known from the previous information that the learning duration of the employees using the machine follows the normal distribution and in this case the standard deviation is 6 minutes. Now verify the claim in the case of alpha = .01 (i.e. 99% confidence level).</a:t>
            </a:r>
            <a:endParaRPr/>
          </a:p>
        </p:txBody>
      </p:sp>
    </p:spTree>
    <p:extLst>
      <p:ext uri="{BB962C8B-B14F-4D97-AF65-F5344CB8AC3E}">
        <p14:creationId xmlns:p14="http://schemas.microsoft.com/office/powerpoint/2010/main" val="336961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Mathematical example-1 of z test</a:t>
            </a:r>
            <a:endParaRPr/>
          </a:p>
        </p:txBody>
      </p:sp>
      <p:pic>
        <p:nvPicPr>
          <p:cNvPr id="699" name="Google Shape;699;p91"/>
          <p:cNvPicPr preferRelativeResize="0">
            <a:picLocks noGrp="1"/>
          </p:cNvPicPr>
          <p:nvPr>
            <p:ph type="body" idx="1"/>
          </p:nvPr>
        </p:nvPicPr>
        <p:blipFill rotWithShape="1">
          <a:blip r:embed="rId3">
            <a:alphaModFix/>
          </a:blip>
          <a:srcRect/>
          <a:stretch/>
        </p:blipFill>
        <p:spPr>
          <a:xfrm>
            <a:off x="8184486" y="3960855"/>
            <a:ext cx="1095528" cy="1028844"/>
          </a:xfrm>
          <a:prstGeom prst="rect">
            <a:avLst/>
          </a:prstGeom>
          <a:noFill/>
          <a:ln>
            <a:noFill/>
          </a:ln>
        </p:spPr>
      </p:pic>
      <p:pic>
        <p:nvPicPr>
          <p:cNvPr id="700" name="Google Shape;700;p91"/>
          <p:cNvPicPr preferRelativeResize="0"/>
          <p:nvPr/>
        </p:nvPicPr>
        <p:blipFill rotWithShape="1">
          <a:blip r:embed="rId4">
            <a:alphaModFix/>
          </a:blip>
          <a:srcRect/>
          <a:stretch/>
        </p:blipFill>
        <p:spPr>
          <a:xfrm>
            <a:off x="7696201" y="3505200"/>
            <a:ext cx="2676899" cy="1371791"/>
          </a:xfrm>
          <a:prstGeom prst="rect">
            <a:avLst/>
          </a:prstGeom>
          <a:noFill/>
          <a:ln>
            <a:noFill/>
          </a:ln>
        </p:spPr>
      </p:pic>
      <p:pic>
        <p:nvPicPr>
          <p:cNvPr id="701" name="Google Shape;701;p91"/>
          <p:cNvPicPr preferRelativeResize="0"/>
          <p:nvPr/>
        </p:nvPicPr>
        <p:blipFill rotWithShape="1">
          <a:blip r:embed="rId3">
            <a:alphaModFix/>
          </a:blip>
          <a:srcRect/>
          <a:stretch/>
        </p:blipFill>
        <p:spPr>
          <a:xfrm>
            <a:off x="8153401" y="2039738"/>
            <a:ext cx="1276613" cy="1198906"/>
          </a:xfrm>
          <a:prstGeom prst="rect">
            <a:avLst/>
          </a:prstGeom>
          <a:noFill/>
          <a:ln>
            <a:noFill/>
          </a:ln>
        </p:spPr>
      </p:pic>
      <p:sp>
        <p:nvSpPr>
          <p:cNvPr id="702" name="Google Shape;702;p91"/>
          <p:cNvSpPr/>
          <p:nvPr/>
        </p:nvSpPr>
        <p:spPr>
          <a:xfrm>
            <a:off x="2286000" y="1716572"/>
            <a:ext cx="5410200"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Step-1: </a:t>
            </a:r>
            <a:r>
              <a:rPr lang="en-US">
                <a:solidFill>
                  <a:schemeClr val="dk1"/>
                </a:solidFill>
                <a:latin typeface="Calibri"/>
                <a:ea typeface="Calibri"/>
                <a:cs typeface="Calibri"/>
                <a:sym typeface="Calibri"/>
              </a:rPr>
              <a:t>Determining Null and Alternative Hypothesis </a:t>
            </a:r>
            <a:endParaRPr sz="1400">
              <a:solidFill>
                <a:srgbClr val="000000"/>
              </a:solidFill>
              <a:latin typeface="Arial"/>
              <a:ea typeface="Arial"/>
              <a:cs typeface="Arial"/>
              <a:sym typeface="Arial"/>
            </a:endParaRPr>
          </a:p>
        </p:txBody>
      </p:sp>
      <p:pic>
        <p:nvPicPr>
          <p:cNvPr id="703" name="Google Shape;703;p91"/>
          <p:cNvPicPr preferRelativeResize="0"/>
          <p:nvPr/>
        </p:nvPicPr>
        <p:blipFill rotWithShape="1">
          <a:blip r:embed="rId5">
            <a:alphaModFix/>
          </a:blip>
          <a:srcRect/>
          <a:stretch/>
        </p:blipFill>
        <p:spPr>
          <a:xfrm>
            <a:off x="3862760" y="2172401"/>
            <a:ext cx="1623640" cy="516612"/>
          </a:xfrm>
          <a:prstGeom prst="rect">
            <a:avLst/>
          </a:prstGeom>
          <a:noFill/>
          <a:ln>
            <a:noFill/>
          </a:ln>
        </p:spPr>
      </p:pic>
      <p:sp>
        <p:nvSpPr>
          <p:cNvPr id="704" name="Google Shape;704;p91"/>
          <p:cNvSpPr/>
          <p:nvPr/>
        </p:nvSpPr>
        <p:spPr>
          <a:xfrm>
            <a:off x="2209800" y="2874899"/>
            <a:ext cx="4604658"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Step-2: </a:t>
            </a:r>
            <a:r>
              <a:rPr lang="en-US">
                <a:solidFill>
                  <a:schemeClr val="dk1"/>
                </a:solidFill>
                <a:latin typeface="Calibri"/>
                <a:ea typeface="Calibri"/>
                <a:cs typeface="Calibri"/>
                <a:sym typeface="Calibri"/>
              </a:rPr>
              <a:t>Determine which distribution to follow </a:t>
            </a:r>
            <a:endParaRPr sz="1400">
              <a:solidFill>
                <a:srgbClr val="000000"/>
              </a:solidFill>
              <a:latin typeface="Arial"/>
              <a:ea typeface="Arial"/>
              <a:cs typeface="Arial"/>
              <a:sym typeface="Arial"/>
            </a:endParaRPr>
          </a:p>
        </p:txBody>
      </p:sp>
      <p:sp>
        <p:nvSpPr>
          <p:cNvPr id="705" name="Google Shape;705;p91"/>
          <p:cNvSpPr/>
          <p:nvPr/>
        </p:nvSpPr>
        <p:spPr>
          <a:xfrm>
            <a:off x="2372252" y="3287487"/>
            <a:ext cx="5244577" cy="646331"/>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a:solidFill>
                  <a:schemeClr val="dk1"/>
                </a:solidFill>
                <a:latin typeface="Calibri"/>
                <a:ea typeface="Calibri"/>
                <a:cs typeface="Calibri"/>
                <a:sym typeface="Calibri"/>
              </a:rPr>
              <a:t>As Sample size is less than 30 but standard deviation </a:t>
            </a:r>
            <a:endParaRPr sz="1400">
              <a:solidFill>
                <a:srgbClr val="000000"/>
              </a:solidFill>
              <a:latin typeface="Arial"/>
              <a:ea typeface="Arial"/>
              <a:cs typeface="Arial"/>
              <a:sym typeface="Arial"/>
            </a:endParaRPr>
          </a:p>
          <a:p>
            <a:pPr algn="just">
              <a:buClr>
                <a:srgbClr val="000000"/>
              </a:buClr>
              <a:buSzPts val="1800"/>
            </a:pPr>
            <a:r>
              <a:rPr lang="en-US">
                <a:solidFill>
                  <a:schemeClr val="dk1"/>
                </a:solidFill>
                <a:latin typeface="Calibri"/>
                <a:ea typeface="Calibri"/>
                <a:cs typeface="Calibri"/>
                <a:sym typeface="Calibri"/>
              </a:rPr>
              <a:t>is known so we follow the Normal distribution </a:t>
            </a:r>
            <a:endParaRPr>
              <a:solidFill>
                <a:schemeClr val="dk1"/>
              </a:solidFill>
              <a:latin typeface="Calibri"/>
              <a:ea typeface="Calibri"/>
              <a:cs typeface="Calibri"/>
              <a:sym typeface="Calibri"/>
            </a:endParaRPr>
          </a:p>
        </p:txBody>
      </p:sp>
      <p:sp>
        <p:nvSpPr>
          <p:cNvPr id="706" name="Google Shape;706;p91"/>
          <p:cNvSpPr/>
          <p:nvPr/>
        </p:nvSpPr>
        <p:spPr>
          <a:xfrm>
            <a:off x="2286000" y="4006428"/>
            <a:ext cx="3301096"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Step-3: </a:t>
            </a:r>
            <a:r>
              <a:rPr lang="en-US">
                <a:solidFill>
                  <a:schemeClr val="dk1"/>
                </a:solidFill>
                <a:latin typeface="Calibri"/>
                <a:ea typeface="Calibri"/>
                <a:cs typeface="Calibri"/>
                <a:sym typeface="Calibri"/>
              </a:rPr>
              <a:t>Find the value of p-Value </a:t>
            </a:r>
            <a:endParaRPr sz="1400">
              <a:solidFill>
                <a:srgbClr val="000000"/>
              </a:solidFill>
              <a:latin typeface="Arial"/>
              <a:ea typeface="Arial"/>
              <a:cs typeface="Arial"/>
              <a:sym typeface="Arial"/>
            </a:endParaRPr>
          </a:p>
        </p:txBody>
      </p:sp>
      <p:pic>
        <p:nvPicPr>
          <p:cNvPr id="707" name="Google Shape;707;p91"/>
          <p:cNvPicPr preferRelativeResize="0"/>
          <p:nvPr/>
        </p:nvPicPr>
        <p:blipFill rotWithShape="1">
          <a:blip r:embed="rId6">
            <a:alphaModFix/>
          </a:blip>
          <a:srcRect/>
          <a:stretch/>
        </p:blipFill>
        <p:spPr>
          <a:xfrm>
            <a:off x="3411838" y="4408416"/>
            <a:ext cx="2775399" cy="468574"/>
          </a:xfrm>
          <a:prstGeom prst="rect">
            <a:avLst/>
          </a:prstGeom>
          <a:noFill/>
          <a:ln>
            <a:noFill/>
          </a:ln>
        </p:spPr>
      </p:pic>
      <p:sp>
        <p:nvSpPr>
          <p:cNvPr id="708" name="Google Shape;708;p91"/>
          <p:cNvSpPr/>
          <p:nvPr/>
        </p:nvSpPr>
        <p:spPr>
          <a:xfrm>
            <a:off x="2350480" y="5029201"/>
            <a:ext cx="7860320" cy="646331"/>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a:solidFill>
                  <a:schemeClr val="dk1"/>
                </a:solidFill>
                <a:latin typeface="Calibri"/>
                <a:ea typeface="Calibri"/>
                <a:cs typeface="Calibri"/>
                <a:sym typeface="Calibri"/>
              </a:rPr>
              <a:t>According to Z z-table, p value will be .0007 and it is a two-tail test so p-value will be double</a:t>
            </a:r>
            <a:endParaRPr>
              <a:solidFill>
                <a:schemeClr val="dk1"/>
              </a:solidFill>
              <a:latin typeface="Calibri"/>
              <a:ea typeface="Calibri"/>
              <a:cs typeface="Calibri"/>
              <a:sym typeface="Calibri"/>
            </a:endParaRPr>
          </a:p>
        </p:txBody>
      </p:sp>
      <p:sp>
        <p:nvSpPr>
          <p:cNvPr id="709" name="Google Shape;709;p91"/>
          <p:cNvSpPr/>
          <p:nvPr/>
        </p:nvSpPr>
        <p:spPr>
          <a:xfrm>
            <a:off x="2376600" y="5638800"/>
            <a:ext cx="2600777"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Step-4: </a:t>
            </a:r>
            <a:r>
              <a:rPr lang="en-US">
                <a:solidFill>
                  <a:schemeClr val="dk1"/>
                </a:solidFill>
                <a:latin typeface="Calibri"/>
                <a:ea typeface="Calibri"/>
                <a:cs typeface="Calibri"/>
                <a:sym typeface="Calibri"/>
              </a:rPr>
              <a:t>Making a decision</a:t>
            </a:r>
            <a:endParaRPr sz="1400">
              <a:solidFill>
                <a:srgbClr val="000000"/>
              </a:solidFill>
              <a:latin typeface="Arial"/>
              <a:ea typeface="Arial"/>
              <a:cs typeface="Arial"/>
              <a:sym typeface="Arial"/>
            </a:endParaRPr>
          </a:p>
        </p:txBody>
      </p:sp>
      <p:sp>
        <p:nvSpPr>
          <p:cNvPr id="710" name="Google Shape;710;p91"/>
          <p:cNvSpPr/>
          <p:nvPr/>
        </p:nvSpPr>
        <p:spPr>
          <a:xfrm>
            <a:off x="2350480" y="5906869"/>
            <a:ext cx="7860320" cy="923330"/>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a:solidFill>
                  <a:schemeClr val="dk1"/>
                </a:solidFill>
                <a:latin typeface="Calibri"/>
                <a:ea typeface="Calibri"/>
                <a:cs typeface="Calibri"/>
                <a:sym typeface="Calibri"/>
              </a:rPr>
              <a:t>Alpah=.01, p value is greater than .0014 so we reject null hypothesis. So new employees need to learn the machineries which is not 90 minutes, rather it take less or greater than 90 minutes. </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870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Mathematical example-2 of z test</a:t>
            </a:r>
            <a:endParaRPr/>
          </a:p>
        </p:txBody>
      </p:sp>
      <p:sp>
        <p:nvSpPr>
          <p:cNvPr id="716" name="Google Shape;716;p9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The mayor of a city estimates that the average value of the assets of families living in his city is at least, 300,000. To verify the validity of this claim / assumption, he collected data from 25 families through random samples. The average wealth of the families was found to be 26,000 from the sample. Past research has shown that the population standard deviation in the distribution of wealth to the people of that city is 60,000. Now verify the veracity of the mayor's claim at 2.5% level of synapses.</a:t>
            </a:r>
            <a:endParaRPr/>
          </a:p>
        </p:txBody>
      </p:sp>
    </p:spTree>
    <p:extLst>
      <p:ext uri="{BB962C8B-B14F-4D97-AF65-F5344CB8AC3E}">
        <p14:creationId xmlns:p14="http://schemas.microsoft.com/office/powerpoint/2010/main" val="73686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9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Mathematical example-2 of z test</a:t>
            </a:r>
            <a:endParaRPr/>
          </a:p>
        </p:txBody>
      </p:sp>
      <p:sp>
        <p:nvSpPr>
          <p:cNvPr id="722" name="Google Shape;722;p93"/>
          <p:cNvSpPr/>
          <p:nvPr/>
        </p:nvSpPr>
        <p:spPr>
          <a:xfrm>
            <a:off x="2286000" y="1716572"/>
            <a:ext cx="5410200"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Step-1: </a:t>
            </a:r>
            <a:r>
              <a:rPr lang="en-US">
                <a:solidFill>
                  <a:schemeClr val="dk1"/>
                </a:solidFill>
                <a:latin typeface="Calibri"/>
                <a:ea typeface="Calibri"/>
                <a:cs typeface="Calibri"/>
                <a:sym typeface="Calibri"/>
              </a:rPr>
              <a:t>Determining Null and Alternative Hypothesis </a:t>
            </a:r>
            <a:endParaRPr sz="1400">
              <a:solidFill>
                <a:srgbClr val="000000"/>
              </a:solidFill>
              <a:latin typeface="Arial"/>
              <a:ea typeface="Arial"/>
              <a:cs typeface="Arial"/>
              <a:sym typeface="Arial"/>
            </a:endParaRPr>
          </a:p>
        </p:txBody>
      </p:sp>
      <p:sp>
        <p:nvSpPr>
          <p:cNvPr id="723" name="Google Shape;723;p93"/>
          <p:cNvSpPr/>
          <p:nvPr/>
        </p:nvSpPr>
        <p:spPr>
          <a:xfrm>
            <a:off x="2209800" y="2874899"/>
            <a:ext cx="4604658"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Step-2: </a:t>
            </a:r>
            <a:r>
              <a:rPr lang="en-US">
                <a:solidFill>
                  <a:schemeClr val="dk1"/>
                </a:solidFill>
                <a:latin typeface="Calibri"/>
                <a:ea typeface="Calibri"/>
                <a:cs typeface="Calibri"/>
                <a:sym typeface="Calibri"/>
              </a:rPr>
              <a:t>Determine which distribution to follow </a:t>
            </a:r>
            <a:endParaRPr sz="1400">
              <a:solidFill>
                <a:srgbClr val="000000"/>
              </a:solidFill>
              <a:latin typeface="Arial"/>
              <a:ea typeface="Arial"/>
              <a:cs typeface="Arial"/>
              <a:sym typeface="Arial"/>
            </a:endParaRPr>
          </a:p>
        </p:txBody>
      </p:sp>
      <p:sp>
        <p:nvSpPr>
          <p:cNvPr id="724" name="Google Shape;724;p93"/>
          <p:cNvSpPr/>
          <p:nvPr/>
        </p:nvSpPr>
        <p:spPr>
          <a:xfrm>
            <a:off x="2372252" y="3287487"/>
            <a:ext cx="5244577" cy="646331"/>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a:solidFill>
                  <a:schemeClr val="dk1"/>
                </a:solidFill>
                <a:latin typeface="Calibri"/>
                <a:ea typeface="Calibri"/>
                <a:cs typeface="Calibri"/>
                <a:sym typeface="Calibri"/>
              </a:rPr>
              <a:t>As Sample size is less than 30 but standard deviation </a:t>
            </a:r>
            <a:endParaRPr sz="1400">
              <a:solidFill>
                <a:srgbClr val="000000"/>
              </a:solidFill>
              <a:latin typeface="Arial"/>
              <a:ea typeface="Arial"/>
              <a:cs typeface="Arial"/>
              <a:sym typeface="Arial"/>
            </a:endParaRPr>
          </a:p>
          <a:p>
            <a:pPr algn="just">
              <a:buClr>
                <a:srgbClr val="000000"/>
              </a:buClr>
              <a:buSzPts val="1800"/>
            </a:pPr>
            <a:r>
              <a:rPr lang="en-US">
                <a:solidFill>
                  <a:schemeClr val="dk1"/>
                </a:solidFill>
                <a:latin typeface="Calibri"/>
                <a:ea typeface="Calibri"/>
                <a:cs typeface="Calibri"/>
                <a:sym typeface="Calibri"/>
              </a:rPr>
              <a:t>is known so we follow the Normal distribution </a:t>
            </a:r>
            <a:endParaRPr>
              <a:solidFill>
                <a:schemeClr val="dk1"/>
              </a:solidFill>
              <a:latin typeface="Calibri"/>
              <a:ea typeface="Calibri"/>
              <a:cs typeface="Calibri"/>
              <a:sym typeface="Calibri"/>
            </a:endParaRPr>
          </a:p>
        </p:txBody>
      </p:sp>
      <p:sp>
        <p:nvSpPr>
          <p:cNvPr id="725" name="Google Shape;725;p93"/>
          <p:cNvSpPr/>
          <p:nvPr/>
        </p:nvSpPr>
        <p:spPr>
          <a:xfrm>
            <a:off x="2286000" y="4006428"/>
            <a:ext cx="3301096"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Step-3: </a:t>
            </a:r>
            <a:r>
              <a:rPr lang="en-US">
                <a:solidFill>
                  <a:schemeClr val="dk1"/>
                </a:solidFill>
                <a:latin typeface="Calibri"/>
                <a:ea typeface="Calibri"/>
                <a:cs typeface="Calibri"/>
                <a:sym typeface="Calibri"/>
              </a:rPr>
              <a:t>Find the value of p-Value </a:t>
            </a:r>
            <a:endParaRPr sz="1400">
              <a:solidFill>
                <a:srgbClr val="000000"/>
              </a:solidFill>
              <a:latin typeface="Arial"/>
              <a:ea typeface="Arial"/>
              <a:cs typeface="Arial"/>
              <a:sym typeface="Arial"/>
            </a:endParaRPr>
          </a:p>
        </p:txBody>
      </p:sp>
      <p:sp>
        <p:nvSpPr>
          <p:cNvPr id="726" name="Google Shape;726;p93"/>
          <p:cNvSpPr/>
          <p:nvPr/>
        </p:nvSpPr>
        <p:spPr>
          <a:xfrm>
            <a:off x="2350480" y="5029200"/>
            <a:ext cx="7860320"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a:solidFill>
                  <a:schemeClr val="dk1"/>
                </a:solidFill>
                <a:latin typeface="Calibri"/>
                <a:ea typeface="Calibri"/>
                <a:cs typeface="Calibri"/>
                <a:sym typeface="Calibri"/>
              </a:rPr>
              <a:t>According to Z z-table, p value will be .2266</a:t>
            </a:r>
            <a:endParaRPr>
              <a:solidFill>
                <a:schemeClr val="dk1"/>
              </a:solidFill>
              <a:latin typeface="Calibri"/>
              <a:ea typeface="Calibri"/>
              <a:cs typeface="Calibri"/>
              <a:sym typeface="Calibri"/>
            </a:endParaRPr>
          </a:p>
        </p:txBody>
      </p:sp>
      <p:sp>
        <p:nvSpPr>
          <p:cNvPr id="727" name="Google Shape;727;p93"/>
          <p:cNvSpPr/>
          <p:nvPr/>
        </p:nvSpPr>
        <p:spPr>
          <a:xfrm>
            <a:off x="2376600" y="5638800"/>
            <a:ext cx="2600777"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Step-4: </a:t>
            </a:r>
            <a:r>
              <a:rPr lang="en-US">
                <a:solidFill>
                  <a:schemeClr val="dk1"/>
                </a:solidFill>
                <a:latin typeface="Calibri"/>
                <a:ea typeface="Calibri"/>
                <a:cs typeface="Calibri"/>
                <a:sym typeface="Calibri"/>
              </a:rPr>
              <a:t>Making a decision</a:t>
            </a:r>
            <a:endParaRPr sz="1400">
              <a:solidFill>
                <a:srgbClr val="000000"/>
              </a:solidFill>
              <a:latin typeface="Arial"/>
              <a:ea typeface="Arial"/>
              <a:cs typeface="Arial"/>
              <a:sym typeface="Arial"/>
            </a:endParaRPr>
          </a:p>
        </p:txBody>
      </p:sp>
      <p:sp>
        <p:nvSpPr>
          <p:cNvPr id="728" name="Google Shape;728;p93"/>
          <p:cNvSpPr/>
          <p:nvPr/>
        </p:nvSpPr>
        <p:spPr>
          <a:xfrm>
            <a:off x="2350480" y="5906870"/>
            <a:ext cx="7860320" cy="646331"/>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a:solidFill>
                  <a:schemeClr val="dk1"/>
                </a:solidFill>
                <a:latin typeface="Calibri"/>
                <a:ea typeface="Calibri"/>
                <a:cs typeface="Calibri"/>
                <a:sym typeface="Calibri"/>
              </a:rPr>
              <a:t>Alpah=.025, which is less than p value (.2266) so we will not reject null hypothesis. So mayor claim is right. </a:t>
            </a:r>
            <a:endParaRPr>
              <a:solidFill>
                <a:schemeClr val="dk1"/>
              </a:solidFill>
              <a:latin typeface="Calibri"/>
              <a:ea typeface="Calibri"/>
              <a:cs typeface="Calibri"/>
              <a:sym typeface="Calibri"/>
            </a:endParaRPr>
          </a:p>
        </p:txBody>
      </p:sp>
      <p:pic>
        <p:nvPicPr>
          <p:cNvPr id="729" name="Google Shape;729;p93"/>
          <p:cNvPicPr preferRelativeResize="0"/>
          <p:nvPr/>
        </p:nvPicPr>
        <p:blipFill rotWithShape="1">
          <a:blip r:embed="rId3">
            <a:alphaModFix/>
          </a:blip>
          <a:srcRect/>
          <a:stretch/>
        </p:blipFill>
        <p:spPr>
          <a:xfrm>
            <a:off x="8305801" y="1678633"/>
            <a:ext cx="1033649" cy="1277544"/>
          </a:xfrm>
          <a:prstGeom prst="rect">
            <a:avLst/>
          </a:prstGeom>
          <a:noFill/>
          <a:ln>
            <a:noFill/>
          </a:ln>
        </p:spPr>
      </p:pic>
      <p:pic>
        <p:nvPicPr>
          <p:cNvPr id="730" name="Google Shape;730;p93"/>
          <p:cNvPicPr preferRelativeResize="0">
            <a:picLocks noGrp="1"/>
          </p:cNvPicPr>
          <p:nvPr>
            <p:ph type="body" idx="1"/>
          </p:nvPr>
        </p:nvPicPr>
        <p:blipFill rotWithShape="1">
          <a:blip r:embed="rId4">
            <a:alphaModFix/>
          </a:blip>
          <a:srcRect/>
          <a:stretch/>
        </p:blipFill>
        <p:spPr>
          <a:xfrm>
            <a:off x="7364874" y="3138224"/>
            <a:ext cx="2998326" cy="1237536"/>
          </a:xfrm>
          <a:prstGeom prst="rect">
            <a:avLst/>
          </a:prstGeom>
          <a:noFill/>
          <a:ln>
            <a:noFill/>
          </a:ln>
        </p:spPr>
      </p:pic>
      <p:pic>
        <p:nvPicPr>
          <p:cNvPr id="731" name="Google Shape;731;p93"/>
          <p:cNvPicPr preferRelativeResize="0"/>
          <p:nvPr/>
        </p:nvPicPr>
        <p:blipFill rotWithShape="1">
          <a:blip r:embed="rId5">
            <a:alphaModFix/>
          </a:blip>
          <a:srcRect/>
          <a:stretch/>
        </p:blipFill>
        <p:spPr>
          <a:xfrm>
            <a:off x="3936548" y="2162104"/>
            <a:ext cx="1719571" cy="581096"/>
          </a:xfrm>
          <a:prstGeom prst="rect">
            <a:avLst/>
          </a:prstGeom>
          <a:noFill/>
          <a:ln>
            <a:noFill/>
          </a:ln>
        </p:spPr>
      </p:pic>
      <p:pic>
        <p:nvPicPr>
          <p:cNvPr id="732" name="Google Shape;732;p93"/>
          <p:cNvPicPr preferRelativeResize="0"/>
          <p:nvPr/>
        </p:nvPicPr>
        <p:blipFill rotWithShape="1">
          <a:blip r:embed="rId6">
            <a:alphaModFix/>
          </a:blip>
          <a:srcRect/>
          <a:stretch/>
        </p:blipFill>
        <p:spPr>
          <a:xfrm>
            <a:off x="3173679" y="4375760"/>
            <a:ext cx="3379258" cy="577240"/>
          </a:xfrm>
          <a:prstGeom prst="rect">
            <a:avLst/>
          </a:prstGeom>
          <a:noFill/>
          <a:ln>
            <a:noFill/>
          </a:ln>
        </p:spPr>
      </p:pic>
    </p:spTree>
    <p:extLst>
      <p:ext uri="{BB962C8B-B14F-4D97-AF65-F5344CB8AC3E}">
        <p14:creationId xmlns:p14="http://schemas.microsoft.com/office/powerpoint/2010/main" val="230756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9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Mathematical example-1 of t test</a:t>
            </a:r>
            <a:endParaRPr/>
          </a:p>
        </p:txBody>
      </p:sp>
      <p:sp>
        <p:nvSpPr>
          <p:cNvPr id="738" name="Google Shape;738;p9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One expert claims that the average oxygen intake of those who exercise regularly is higher than the average oxygen intake of older adults. Previous research has shown that the average oxygen intake in normal adults is 36.6 ml / kg. You wanted to verify the validity of this claim. That's why you randomly selected 15 people who exercised regularly and looked at the data collected from them, taking an average of 40.6 ml / kg of oxygen. The standard deviation of the sample is 8 ml / kg. It is already known that the amount of oxygen intake in adults follows the normal distribution. Now you need to verify the validity of this claim at 5% Level of Significance.</a:t>
            </a:r>
            <a:endParaRPr/>
          </a:p>
        </p:txBody>
      </p:sp>
    </p:spTree>
    <p:extLst>
      <p:ext uri="{BB962C8B-B14F-4D97-AF65-F5344CB8AC3E}">
        <p14:creationId xmlns:p14="http://schemas.microsoft.com/office/powerpoint/2010/main" val="18254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Inference and Estimation</a:t>
            </a:r>
            <a:endParaRPr/>
          </a:p>
        </p:txBody>
      </p:sp>
      <p:sp>
        <p:nvSpPr>
          <p:cNvPr id="605" name="Google Shape;605;p7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Guess is the meaning of the word inference. When the population parameters are estimated from the data obtained from the sample through statistical method it is called statistical inference. </a:t>
            </a:r>
            <a:endParaRPr sz="2400"/>
          </a:p>
          <a:p>
            <a:pPr marL="342900" indent="-342900" algn="just">
              <a:lnSpc>
                <a:spcPct val="100000"/>
              </a:lnSpc>
              <a:spcBef>
                <a:spcPts val="480"/>
              </a:spcBef>
              <a:buClr>
                <a:schemeClr val="dk1"/>
              </a:buClr>
              <a:buSzPts val="2400"/>
            </a:pPr>
            <a:r>
              <a:rPr lang="en-US" sz="2400"/>
              <a:t>For example, you collected sample data on the monthly income of 200 bus drivers, from which you can find out the average monthly income of 200 bus drivers. If you want to know based on this information what will be the average income of bus drivers all over Bangladesh, this is the information. Method of estimating population information based on sample information.</a:t>
            </a:r>
            <a:endParaRPr/>
          </a:p>
        </p:txBody>
      </p:sp>
    </p:spTree>
    <p:extLst>
      <p:ext uri="{BB962C8B-B14F-4D97-AF65-F5344CB8AC3E}">
        <p14:creationId xmlns:p14="http://schemas.microsoft.com/office/powerpoint/2010/main" val="251131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9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Mathematical example-1 of t test</a:t>
            </a:r>
            <a:endParaRPr/>
          </a:p>
        </p:txBody>
      </p:sp>
      <p:sp>
        <p:nvSpPr>
          <p:cNvPr id="744" name="Google Shape;744;p95"/>
          <p:cNvSpPr/>
          <p:nvPr/>
        </p:nvSpPr>
        <p:spPr>
          <a:xfrm>
            <a:off x="2286000" y="1716572"/>
            <a:ext cx="5410200"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Step-1: </a:t>
            </a:r>
            <a:r>
              <a:rPr lang="en-US">
                <a:solidFill>
                  <a:schemeClr val="dk1"/>
                </a:solidFill>
                <a:latin typeface="Calibri"/>
                <a:ea typeface="Calibri"/>
                <a:cs typeface="Calibri"/>
                <a:sym typeface="Calibri"/>
              </a:rPr>
              <a:t>Determining Null and Alternative Hypothesis </a:t>
            </a:r>
            <a:endParaRPr sz="1400">
              <a:solidFill>
                <a:srgbClr val="000000"/>
              </a:solidFill>
              <a:latin typeface="Arial"/>
              <a:ea typeface="Arial"/>
              <a:cs typeface="Arial"/>
              <a:sym typeface="Arial"/>
            </a:endParaRPr>
          </a:p>
        </p:txBody>
      </p:sp>
      <p:sp>
        <p:nvSpPr>
          <p:cNvPr id="745" name="Google Shape;745;p95"/>
          <p:cNvSpPr/>
          <p:nvPr/>
        </p:nvSpPr>
        <p:spPr>
          <a:xfrm>
            <a:off x="2209800" y="2874899"/>
            <a:ext cx="4604658"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Step-2: </a:t>
            </a:r>
            <a:r>
              <a:rPr lang="en-US">
                <a:solidFill>
                  <a:schemeClr val="dk1"/>
                </a:solidFill>
                <a:latin typeface="Calibri"/>
                <a:ea typeface="Calibri"/>
                <a:cs typeface="Calibri"/>
                <a:sym typeface="Calibri"/>
              </a:rPr>
              <a:t>Determine which distribution to follow </a:t>
            </a:r>
            <a:endParaRPr sz="1400">
              <a:solidFill>
                <a:srgbClr val="000000"/>
              </a:solidFill>
              <a:latin typeface="Arial"/>
              <a:ea typeface="Arial"/>
              <a:cs typeface="Arial"/>
              <a:sym typeface="Arial"/>
            </a:endParaRPr>
          </a:p>
        </p:txBody>
      </p:sp>
      <p:sp>
        <p:nvSpPr>
          <p:cNvPr id="746" name="Google Shape;746;p95"/>
          <p:cNvSpPr/>
          <p:nvPr/>
        </p:nvSpPr>
        <p:spPr>
          <a:xfrm>
            <a:off x="2372252" y="3287487"/>
            <a:ext cx="5244577" cy="646331"/>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a:solidFill>
                  <a:schemeClr val="dk1"/>
                </a:solidFill>
                <a:latin typeface="Calibri"/>
                <a:ea typeface="Calibri"/>
                <a:cs typeface="Calibri"/>
                <a:sym typeface="Calibri"/>
              </a:rPr>
              <a:t>As Sample size is less than 30 but standard deviation </a:t>
            </a:r>
            <a:endParaRPr sz="1400">
              <a:solidFill>
                <a:srgbClr val="000000"/>
              </a:solidFill>
              <a:latin typeface="Arial"/>
              <a:ea typeface="Arial"/>
              <a:cs typeface="Arial"/>
              <a:sym typeface="Arial"/>
            </a:endParaRPr>
          </a:p>
          <a:p>
            <a:pPr algn="just">
              <a:buClr>
                <a:srgbClr val="000000"/>
              </a:buClr>
              <a:buSzPts val="1800"/>
            </a:pPr>
            <a:r>
              <a:rPr lang="en-US">
                <a:solidFill>
                  <a:schemeClr val="dk1"/>
                </a:solidFill>
                <a:latin typeface="Calibri"/>
                <a:ea typeface="Calibri"/>
                <a:cs typeface="Calibri"/>
                <a:sym typeface="Calibri"/>
              </a:rPr>
              <a:t>is </a:t>
            </a:r>
            <a:r>
              <a:rPr lang="en-US" b="1">
                <a:solidFill>
                  <a:schemeClr val="dk1"/>
                </a:solidFill>
                <a:latin typeface="Calibri"/>
                <a:ea typeface="Calibri"/>
                <a:cs typeface="Calibri"/>
                <a:sym typeface="Calibri"/>
              </a:rPr>
              <a:t>unknown</a:t>
            </a:r>
            <a:r>
              <a:rPr lang="en-US">
                <a:solidFill>
                  <a:schemeClr val="dk1"/>
                </a:solidFill>
                <a:latin typeface="Calibri"/>
                <a:ea typeface="Calibri"/>
                <a:cs typeface="Calibri"/>
                <a:sym typeface="Calibri"/>
              </a:rPr>
              <a:t> so we follow the t distribution </a:t>
            </a:r>
            <a:endParaRPr>
              <a:solidFill>
                <a:schemeClr val="dk1"/>
              </a:solidFill>
              <a:latin typeface="Calibri"/>
              <a:ea typeface="Calibri"/>
              <a:cs typeface="Calibri"/>
              <a:sym typeface="Calibri"/>
            </a:endParaRPr>
          </a:p>
        </p:txBody>
      </p:sp>
      <p:sp>
        <p:nvSpPr>
          <p:cNvPr id="747" name="Google Shape;747;p95"/>
          <p:cNvSpPr/>
          <p:nvPr/>
        </p:nvSpPr>
        <p:spPr>
          <a:xfrm>
            <a:off x="2286000" y="4006428"/>
            <a:ext cx="3301096"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Step-3: </a:t>
            </a:r>
            <a:r>
              <a:rPr lang="en-US">
                <a:solidFill>
                  <a:schemeClr val="dk1"/>
                </a:solidFill>
                <a:latin typeface="Calibri"/>
                <a:ea typeface="Calibri"/>
                <a:cs typeface="Calibri"/>
                <a:sym typeface="Calibri"/>
              </a:rPr>
              <a:t>Find the value of p-Value </a:t>
            </a:r>
            <a:endParaRPr sz="1400">
              <a:solidFill>
                <a:srgbClr val="000000"/>
              </a:solidFill>
              <a:latin typeface="Arial"/>
              <a:ea typeface="Arial"/>
              <a:cs typeface="Arial"/>
              <a:sym typeface="Arial"/>
            </a:endParaRPr>
          </a:p>
        </p:txBody>
      </p:sp>
      <p:sp>
        <p:nvSpPr>
          <p:cNvPr id="748" name="Google Shape;748;p95"/>
          <p:cNvSpPr/>
          <p:nvPr/>
        </p:nvSpPr>
        <p:spPr>
          <a:xfrm>
            <a:off x="2350480" y="5029201"/>
            <a:ext cx="7860320" cy="584775"/>
          </a:xfrm>
          <a:prstGeom prst="rect">
            <a:avLst/>
          </a:prstGeom>
          <a:noFill/>
          <a:ln>
            <a:noFill/>
          </a:ln>
        </p:spPr>
        <p:txBody>
          <a:bodyPr spcFirstLastPara="1" wrap="square" lIns="91425" tIns="45700" rIns="91425" bIns="45700" anchor="t" anchorCtr="0">
            <a:spAutoFit/>
          </a:bodyPr>
          <a:lstStyle/>
          <a:p>
            <a:pPr algn="just">
              <a:buClr>
                <a:srgbClr val="000000"/>
              </a:buClr>
              <a:buSzPts val="1600"/>
            </a:pPr>
            <a:r>
              <a:rPr lang="en-US" sz="1600">
                <a:solidFill>
                  <a:schemeClr val="dk1"/>
                </a:solidFill>
                <a:latin typeface="Calibri"/>
                <a:ea typeface="Calibri"/>
                <a:cs typeface="Calibri"/>
                <a:sym typeface="Calibri"/>
              </a:rPr>
              <a:t>According to t-table, df=14 and we see that the value of 2.517 resides between 2.145 and 2.624, so the p-value is accordingly .025 and .01. so we can write .01&lt;p-value&lt; .025</a:t>
            </a:r>
            <a:endParaRPr sz="1600">
              <a:solidFill>
                <a:schemeClr val="dk1"/>
              </a:solidFill>
              <a:latin typeface="Calibri"/>
              <a:ea typeface="Calibri"/>
              <a:cs typeface="Calibri"/>
              <a:sym typeface="Calibri"/>
            </a:endParaRPr>
          </a:p>
        </p:txBody>
      </p:sp>
      <p:sp>
        <p:nvSpPr>
          <p:cNvPr id="749" name="Google Shape;749;p95"/>
          <p:cNvSpPr/>
          <p:nvPr/>
        </p:nvSpPr>
        <p:spPr>
          <a:xfrm>
            <a:off x="2376600" y="5638800"/>
            <a:ext cx="2600777"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b="1">
                <a:solidFill>
                  <a:schemeClr val="dk1"/>
                </a:solidFill>
                <a:latin typeface="Calibri"/>
                <a:ea typeface="Calibri"/>
                <a:cs typeface="Calibri"/>
                <a:sym typeface="Calibri"/>
              </a:rPr>
              <a:t>Step-4: </a:t>
            </a:r>
            <a:r>
              <a:rPr lang="en-US">
                <a:solidFill>
                  <a:schemeClr val="dk1"/>
                </a:solidFill>
                <a:latin typeface="Calibri"/>
                <a:ea typeface="Calibri"/>
                <a:cs typeface="Calibri"/>
                <a:sym typeface="Calibri"/>
              </a:rPr>
              <a:t>Making a decision</a:t>
            </a:r>
            <a:endParaRPr sz="1400">
              <a:solidFill>
                <a:srgbClr val="000000"/>
              </a:solidFill>
              <a:latin typeface="Arial"/>
              <a:ea typeface="Arial"/>
              <a:cs typeface="Arial"/>
              <a:sym typeface="Arial"/>
            </a:endParaRPr>
          </a:p>
        </p:txBody>
      </p:sp>
      <p:sp>
        <p:nvSpPr>
          <p:cNvPr id="750" name="Google Shape;750;p95"/>
          <p:cNvSpPr/>
          <p:nvPr/>
        </p:nvSpPr>
        <p:spPr>
          <a:xfrm>
            <a:off x="2350480" y="6008132"/>
            <a:ext cx="7860320" cy="369332"/>
          </a:xfrm>
          <a:prstGeom prst="rect">
            <a:avLst/>
          </a:prstGeom>
          <a:noFill/>
          <a:ln>
            <a:noFill/>
          </a:ln>
        </p:spPr>
        <p:txBody>
          <a:bodyPr spcFirstLastPara="1" wrap="square" lIns="91425" tIns="45700" rIns="91425" bIns="45700" anchor="t" anchorCtr="0">
            <a:spAutoFit/>
          </a:bodyPr>
          <a:lstStyle/>
          <a:p>
            <a:pPr algn="just">
              <a:buClr>
                <a:srgbClr val="000000"/>
              </a:buClr>
              <a:buSzPts val="1800"/>
            </a:pPr>
            <a:r>
              <a:rPr lang="en-US">
                <a:solidFill>
                  <a:schemeClr val="dk1"/>
                </a:solidFill>
                <a:latin typeface="Calibri"/>
                <a:ea typeface="Calibri"/>
                <a:cs typeface="Calibri"/>
                <a:sym typeface="Calibri"/>
              </a:rPr>
              <a:t>Alpah=.05, which is greater than p value so we will reject null hypothesis. </a:t>
            </a:r>
            <a:endParaRPr>
              <a:solidFill>
                <a:schemeClr val="dk1"/>
              </a:solidFill>
              <a:latin typeface="Calibri"/>
              <a:ea typeface="Calibri"/>
              <a:cs typeface="Calibri"/>
              <a:sym typeface="Calibri"/>
            </a:endParaRPr>
          </a:p>
        </p:txBody>
      </p:sp>
      <p:pic>
        <p:nvPicPr>
          <p:cNvPr id="751" name="Google Shape;751;p95"/>
          <p:cNvPicPr preferRelativeResize="0">
            <a:picLocks noGrp="1"/>
          </p:cNvPicPr>
          <p:nvPr>
            <p:ph type="body" idx="1"/>
          </p:nvPr>
        </p:nvPicPr>
        <p:blipFill rotWithShape="1">
          <a:blip r:embed="rId3">
            <a:alphaModFix/>
          </a:blip>
          <a:srcRect/>
          <a:stretch/>
        </p:blipFill>
        <p:spPr>
          <a:xfrm>
            <a:off x="8001000" y="1716572"/>
            <a:ext cx="1502702" cy="1495808"/>
          </a:xfrm>
          <a:prstGeom prst="rect">
            <a:avLst/>
          </a:prstGeom>
          <a:noFill/>
          <a:ln>
            <a:noFill/>
          </a:ln>
        </p:spPr>
      </p:pic>
      <p:pic>
        <p:nvPicPr>
          <p:cNvPr id="752" name="Google Shape;752;p95"/>
          <p:cNvPicPr preferRelativeResize="0"/>
          <p:nvPr/>
        </p:nvPicPr>
        <p:blipFill rotWithShape="1">
          <a:blip r:embed="rId4">
            <a:alphaModFix/>
          </a:blip>
          <a:srcRect/>
          <a:stretch/>
        </p:blipFill>
        <p:spPr>
          <a:xfrm>
            <a:off x="3210205" y="4375761"/>
            <a:ext cx="3534343" cy="753221"/>
          </a:xfrm>
          <a:prstGeom prst="rect">
            <a:avLst/>
          </a:prstGeom>
          <a:noFill/>
          <a:ln>
            <a:noFill/>
          </a:ln>
        </p:spPr>
      </p:pic>
      <p:pic>
        <p:nvPicPr>
          <p:cNvPr id="753" name="Google Shape;753;p95"/>
          <p:cNvPicPr preferRelativeResize="0"/>
          <p:nvPr/>
        </p:nvPicPr>
        <p:blipFill rotWithShape="1">
          <a:blip r:embed="rId5">
            <a:alphaModFix/>
          </a:blip>
          <a:srcRect/>
          <a:stretch/>
        </p:blipFill>
        <p:spPr>
          <a:xfrm>
            <a:off x="4103119" y="2196893"/>
            <a:ext cx="1462206" cy="678006"/>
          </a:xfrm>
          <a:prstGeom prst="rect">
            <a:avLst/>
          </a:prstGeom>
          <a:noFill/>
          <a:ln>
            <a:noFill/>
          </a:ln>
        </p:spPr>
      </p:pic>
    </p:spTree>
    <p:extLst>
      <p:ext uri="{BB962C8B-B14F-4D97-AF65-F5344CB8AC3E}">
        <p14:creationId xmlns:p14="http://schemas.microsoft.com/office/powerpoint/2010/main" val="624026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9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Probability</a:t>
            </a:r>
            <a:endParaRPr/>
          </a:p>
        </p:txBody>
      </p:sp>
      <p:sp>
        <p:nvSpPr>
          <p:cNvPr id="759" name="Google Shape;759;p9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Probability is the probable mathematical measure of the occurrence of an event. The probability of this incident is how much the head is likely to rise when tossing.</a:t>
            </a:r>
            <a:endParaRPr/>
          </a:p>
          <a:p>
            <a:pPr marL="342900" indent="-342900" algn="just">
              <a:lnSpc>
                <a:spcPct val="100000"/>
              </a:lnSpc>
              <a:spcBef>
                <a:spcPts val="480"/>
              </a:spcBef>
              <a:buClr>
                <a:schemeClr val="dk1"/>
              </a:buClr>
              <a:buSzPts val="2400"/>
            </a:pPr>
            <a:r>
              <a:rPr lang="en-US" sz="2400"/>
              <a:t>Probability = favorable event / total event</a:t>
            </a:r>
            <a:endParaRPr/>
          </a:p>
          <a:p>
            <a:pPr marL="342900" indent="-342900" algn="just">
              <a:lnSpc>
                <a:spcPct val="100000"/>
              </a:lnSpc>
              <a:spcBef>
                <a:spcPts val="480"/>
              </a:spcBef>
              <a:buClr>
                <a:schemeClr val="dk1"/>
              </a:buClr>
              <a:buSzPts val="2400"/>
            </a:pPr>
            <a:r>
              <a:rPr lang="en-US" sz="2400"/>
              <a:t>For example, in the game of Ludu, if you give a move, what is the probability of getting that? </a:t>
            </a:r>
            <a:endParaRPr sz="2400"/>
          </a:p>
          <a:p>
            <a:pPr marL="342900" indent="-342900" algn="just">
              <a:lnSpc>
                <a:spcPct val="100000"/>
              </a:lnSpc>
              <a:spcBef>
                <a:spcPts val="480"/>
              </a:spcBef>
              <a:buClr>
                <a:schemeClr val="dk1"/>
              </a:buClr>
              <a:buSzPts val="2400"/>
            </a:pPr>
            <a:r>
              <a:rPr lang="en-US" sz="2400"/>
              <a:t>The total number of events in Ludu's dice is 6 (1,2,3,4,5, and 6) and </a:t>
            </a:r>
            <a:r>
              <a:rPr lang="en-US" sz="2400" b="1"/>
              <a:t>the favorable event is 1 </a:t>
            </a:r>
            <a:r>
              <a:rPr lang="en-US" sz="2400"/>
              <a:t>i.e. 6 rising events. Then the probability of that rising will be 1/6</a:t>
            </a:r>
            <a:endParaRPr/>
          </a:p>
        </p:txBody>
      </p:sp>
    </p:spTree>
    <p:extLst>
      <p:ext uri="{BB962C8B-B14F-4D97-AF65-F5344CB8AC3E}">
        <p14:creationId xmlns:p14="http://schemas.microsoft.com/office/powerpoint/2010/main" val="1522270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9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Probability</a:t>
            </a:r>
            <a:endParaRPr/>
          </a:p>
        </p:txBody>
      </p:sp>
      <p:sp>
        <p:nvSpPr>
          <p:cNvPr id="765" name="Google Shape;765;p9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Probability is the only thing that can happen. An event that cannot happen is an impossible event, the probability of such an event is zero. </a:t>
            </a:r>
            <a:endParaRPr sz="2400"/>
          </a:p>
          <a:p>
            <a:pPr marL="342900" indent="-342900" algn="just">
              <a:lnSpc>
                <a:spcPct val="100000"/>
              </a:lnSpc>
              <a:spcBef>
                <a:spcPts val="480"/>
              </a:spcBef>
              <a:buClr>
                <a:schemeClr val="dk1"/>
              </a:buClr>
              <a:buSzPts val="2400"/>
            </a:pPr>
            <a:r>
              <a:rPr lang="en-US" sz="2400"/>
              <a:t>On the other hand, all the events that must happen are certain events. For example, the probability that we will die one day is 1, that is, it is a certain event, </a:t>
            </a:r>
            <a:endParaRPr sz="2400"/>
          </a:p>
          <a:p>
            <a:pPr marL="342900" indent="-342900" algn="just">
              <a:lnSpc>
                <a:spcPct val="100000"/>
              </a:lnSpc>
              <a:spcBef>
                <a:spcPts val="480"/>
              </a:spcBef>
              <a:buClr>
                <a:schemeClr val="dk1"/>
              </a:buClr>
              <a:buSzPts val="2400"/>
            </a:pPr>
            <a:r>
              <a:rPr lang="en-US" sz="2400"/>
              <a:t>on the other hand, the probability that we will live forever is 0, that is, it is an impossible event. The probability value must be between 0 and 1.</a:t>
            </a:r>
            <a:endParaRPr/>
          </a:p>
        </p:txBody>
      </p:sp>
    </p:spTree>
    <p:extLst>
      <p:ext uri="{BB962C8B-B14F-4D97-AF65-F5344CB8AC3E}">
        <p14:creationId xmlns:p14="http://schemas.microsoft.com/office/powerpoint/2010/main" val="365189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9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3600"/>
            </a:pPr>
            <a:r>
              <a:rPr lang="en-US" sz="3600"/>
              <a:t>Different components of probability</a:t>
            </a:r>
            <a:endParaRPr sz="3600"/>
          </a:p>
        </p:txBody>
      </p:sp>
      <p:sp>
        <p:nvSpPr>
          <p:cNvPr id="771" name="Google Shape;771;p9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chemeClr val="dk1"/>
              </a:buClr>
              <a:buSzPts val="2400"/>
            </a:pPr>
            <a:r>
              <a:rPr lang="en-US" sz="2400" b="1"/>
              <a:t>Experiments</a:t>
            </a:r>
            <a:r>
              <a:rPr lang="en-US" sz="2400"/>
              <a:t> are repetitive events that consist of certain possible outcomes. Such as playing ludu. </a:t>
            </a:r>
            <a:endParaRPr sz="2400"/>
          </a:p>
          <a:p>
            <a:pPr marL="342900" indent="-342900" algn="just">
              <a:lnSpc>
                <a:spcPct val="100000"/>
              </a:lnSpc>
              <a:spcBef>
                <a:spcPts val="480"/>
              </a:spcBef>
              <a:buClr>
                <a:schemeClr val="dk1"/>
              </a:buClr>
              <a:buSzPts val="2400"/>
            </a:pPr>
            <a:r>
              <a:rPr lang="en-US" sz="2400" b="1"/>
              <a:t>Outcome</a:t>
            </a:r>
            <a:r>
              <a:rPr lang="en-US" sz="2400"/>
              <a:t> - Every possible result of an experiment is called Outcome. As Ludu rice can get 1,2,3,4,5 or 6, these are all outcomes. </a:t>
            </a:r>
            <a:endParaRPr sz="2400"/>
          </a:p>
          <a:p>
            <a:pPr marL="342900" indent="-342900" algn="just">
              <a:lnSpc>
                <a:spcPct val="100000"/>
              </a:lnSpc>
              <a:spcBef>
                <a:spcPts val="480"/>
              </a:spcBef>
              <a:buClr>
                <a:schemeClr val="dk1"/>
              </a:buClr>
              <a:buSzPts val="2400"/>
            </a:pPr>
            <a:r>
              <a:rPr lang="en-US" sz="2400" b="1"/>
              <a:t>Sample Space </a:t>
            </a:r>
            <a:r>
              <a:rPr lang="en-US" sz="2400"/>
              <a:t>- All Outcomes together are called Sample Space. </a:t>
            </a:r>
            <a:endParaRPr sz="2400"/>
          </a:p>
          <a:p>
            <a:pPr marL="342900" indent="-342900" algn="just">
              <a:lnSpc>
                <a:spcPct val="100000"/>
              </a:lnSpc>
              <a:spcBef>
                <a:spcPts val="480"/>
              </a:spcBef>
              <a:buClr>
                <a:schemeClr val="dk1"/>
              </a:buClr>
              <a:buSzPts val="2400"/>
            </a:pPr>
            <a:r>
              <a:rPr lang="en-US" sz="2400" b="1"/>
              <a:t>Events</a:t>
            </a:r>
            <a:r>
              <a:rPr lang="en-US" sz="2400"/>
              <a:t> - One or more outcomes are called events. For example, the occurrence of even numbers (2,4 or 6) in Ludu rice is an event.</a:t>
            </a:r>
            <a:endParaRPr/>
          </a:p>
        </p:txBody>
      </p:sp>
    </p:spTree>
    <p:extLst>
      <p:ext uri="{BB962C8B-B14F-4D97-AF65-F5344CB8AC3E}">
        <p14:creationId xmlns:p14="http://schemas.microsoft.com/office/powerpoint/2010/main" val="3968465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9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Bayes Theorem</a:t>
            </a:r>
            <a:endParaRPr/>
          </a:p>
        </p:txBody>
      </p:sp>
      <p:sp>
        <p:nvSpPr>
          <p:cNvPr id="777" name="Google Shape;777;p9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lnSpcReduction="10000"/>
          </a:bodyPr>
          <a:lstStyle/>
          <a:p>
            <a:pPr marL="342900" indent="-342900" algn="just">
              <a:lnSpc>
                <a:spcPct val="100000"/>
              </a:lnSpc>
              <a:spcBef>
                <a:spcPts val="0"/>
              </a:spcBef>
              <a:buClr>
                <a:schemeClr val="dk1"/>
              </a:buClr>
              <a:buSzPts val="2400"/>
            </a:pPr>
            <a:r>
              <a:rPr lang="en-US" sz="2400"/>
              <a:t>The basis of hidden events is the probability of a hidden event, which we do not know beforehand. A and B are not two events. The probability of the occurrence of event A occurring in event B is determined by the base theorem.</a:t>
            </a:r>
            <a:endParaRPr/>
          </a:p>
          <a:p>
            <a:pPr marL="342900" indent="-190500" algn="just">
              <a:lnSpc>
                <a:spcPct val="100000"/>
              </a:lnSpc>
              <a:spcBef>
                <a:spcPts val="480"/>
              </a:spcBef>
              <a:buClr>
                <a:schemeClr val="dk1"/>
              </a:buClr>
              <a:buSzPts val="2400"/>
              <a:buNone/>
            </a:pPr>
            <a:endParaRPr sz="2400"/>
          </a:p>
          <a:p>
            <a:pPr marL="342900" indent="-190500" algn="just">
              <a:lnSpc>
                <a:spcPct val="100000"/>
              </a:lnSpc>
              <a:spcBef>
                <a:spcPts val="480"/>
              </a:spcBef>
              <a:buClr>
                <a:schemeClr val="dk1"/>
              </a:buClr>
              <a:buSzPts val="2400"/>
              <a:buNone/>
            </a:pPr>
            <a:endParaRPr sz="2400"/>
          </a:p>
          <a:p>
            <a:pPr marL="342900" indent="-190500" algn="just">
              <a:lnSpc>
                <a:spcPct val="100000"/>
              </a:lnSpc>
              <a:spcBef>
                <a:spcPts val="480"/>
              </a:spcBef>
              <a:buClr>
                <a:schemeClr val="dk1"/>
              </a:buClr>
              <a:buSzPts val="2400"/>
              <a:buNone/>
            </a:pPr>
            <a:endParaRPr sz="2400"/>
          </a:p>
          <a:p>
            <a:pPr marL="342900" indent="-342900" algn="just">
              <a:lnSpc>
                <a:spcPct val="100000"/>
              </a:lnSpc>
              <a:spcBef>
                <a:spcPts val="480"/>
              </a:spcBef>
              <a:buClr>
                <a:schemeClr val="dk1"/>
              </a:buClr>
              <a:buSzPts val="2400"/>
            </a:pPr>
            <a:r>
              <a:rPr lang="en-US" sz="2400"/>
              <a:t>P (A) = A probability of occurrence of the event </a:t>
            </a:r>
            <a:endParaRPr sz="2400"/>
          </a:p>
          <a:p>
            <a:pPr marL="342900" indent="-342900" algn="just">
              <a:lnSpc>
                <a:spcPct val="100000"/>
              </a:lnSpc>
              <a:spcBef>
                <a:spcPts val="480"/>
              </a:spcBef>
              <a:buClr>
                <a:schemeClr val="dk1"/>
              </a:buClr>
              <a:buSzPts val="2400"/>
            </a:pPr>
            <a:r>
              <a:rPr lang="en-US" sz="2400"/>
              <a:t>P (B) = B The probability of the event occurring </a:t>
            </a:r>
            <a:endParaRPr sz="2400"/>
          </a:p>
          <a:p>
            <a:pPr marL="342900" indent="-342900" algn="just">
              <a:lnSpc>
                <a:spcPct val="100000"/>
              </a:lnSpc>
              <a:spcBef>
                <a:spcPts val="480"/>
              </a:spcBef>
              <a:buClr>
                <a:schemeClr val="dk1"/>
              </a:buClr>
              <a:buSzPts val="2400"/>
            </a:pPr>
            <a:r>
              <a:rPr lang="en-US" sz="2400"/>
              <a:t>P (B | A) = Probability of event B occurring if event A occurs </a:t>
            </a:r>
            <a:endParaRPr sz="2400"/>
          </a:p>
          <a:p>
            <a:pPr marL="342900" indent="-342900" algn="just">
              <a:lnSpc>
                <a:spcPct val="100000"/>
              </a:lnSpc>
              <a:spcBef>
                <a:spcPts val="480"/>
              </a:spcBef>
              <a:buClr>
                <a:schemeClr val="dk1"/>
              </a:buClr>
              <a:buSzPts val="2400"/>
            </a:pPr>
            <a:r>
              <a:rPr lang="en-US" sz="2400"/>
              <a:t>P (A | B) = Probability of A event occurring if B event occurs</a:t>
            </a:r>
            <a:endParaRPr/>
          </a:p>
        </p:txBody>
      </p:sp>
      <p:pic>
        <p:nvPicPr>
          <p:cNvPr id="778" name="Google Shape;778;p99"/>
          <p:cNvPicPr preferRelativeResize="0"/>
          <p:nvPr/>
        </p:nvPicPr>
        <p:blipFill rotWithShape="1">
          <a:blip r:embed="rId3">
            <a:alphaModFix/>
          </a:blip>
          <a:srcRect/>
          <a:stretch/>
        </p:blipFill>
        <p:spPr>
          <a:xfrm>
            <a:off x="4572001" y="3439886"/>
            <a:ext cx="3324689" cy="847843"/>
          </a:xfrm>
          <a:prstGeom prst="rect">
            <a:avLst/>
          </a:prstGeom>
          <a:noFill/>
          <a:ln>
            <a:noFill/>
          </a:ln>
        </p:spPr>
      </p:pic>
    </p:spTree>
    <p:extLst>
      <p:ext uri="{BB962C8B-B14F-4D97-AF65-F5344CB8AC3E}">
        <p14:creationId xmlns:p14="http://schemas.microsoft.com/office/powerpoint/2010/main" val="434955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0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Example of Bayes Theorem</a:t>
            </a:r>
            <a:endParaRPr/>
          </a:p>
        </p:txBody>
      </p:sp>
      <p:sp>
        <p:nvSpPr>
          <p:cNvPr id="784" name="Google Shape;784;p10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Suppose you plan to go on a picnic somewhere with your family and friends on a Friday in January. When I woke up on Friday morning, I saw that the sky was cloudy, and your forehead was full of worries. If it rained, all your plans would be canceled! In this case you have some previous information, using this information you want to know what is the probability of rain today?</a:t>
            </a:r>
            <a:endParaRPr/>
          </a:p>
          <a:p>
            <a:pPr marL="342900" indent="-342900" algn="just">
              <a:lnSpc>
                <a:spcPct val="100000"/>
              </a:lnSpc>
              <a:spcBef>
                <a:spcPts val="480"/>
              </a:spcBef>
              <a:buClr>
                <a:schemeClr val="dk1"/>
              </a:buClr>
              <a:buSzPts val="2400"/>
            </a:pPr>
            <a:r>
              <a:rPr lang="en-US" sz="2400"/>
              <a:t>Previous information </a:t>
            </a:r>
            <a:endParaRPr sz="2400"/>
          </a:p>
          <a:p>
            <a:pPr marL="342900" indent="-342900" algn="just">
              <a:lnSpc>
                <a:spcPct val="100000"/>
              </a:lnSpc>
              <a:spcBef>
                <a:spcPts val="480"/>
              </a:spcBef>
              <a:buClr>
                <a:schemeClr val="dk1"/>
              </a:buClr>
              <a:buSzPts val="2400"/>
            </a:pPr>
            <a:r>
              <a:rPr lang="en-US" sz="2400"/>
              <a:t>40% of the day the sky is cloudy in the morning </a:t>
            </a:r>
            <a:endParaRPr sz="2400"/>
          </a:p>
          <a:p>
            <a:pPr marL="342900" indent="-342900" algn="just">
              <a:lnSpc>
                <a:spcPct val="100000"/>
              </a:lnSpc>
              <a:spcBef>
                <a:spcPts val="480"/>
              </a:spcBef>
              <a:buClr>
                <a:schemeClr val="dk1"/>
              </a:buClr>
              <a:buSzPts val="2400"/>
            </a:pPr>
            <a:r>
              <a:rPr lang="en-US" sz="2400"/>
              <a:t>In 50% of cases, it rains only when there is cloudy sky </a:t>
            </a:r>
            <a:endParaRPr sz="2400"/>
          </a:p>
          <a:p>
            <a:pPr marL="342900" indent="-342900" algn="just">
              <a:lnSpc>
                <a:spcPct val="100000"/>
              </a:lnSpc>
              <a:spcBef>
                <a:spcPts val="480"/>
              </a:spcBef>
              <a:buClr>
                <a:schemeClr val="dk1"/>
              </a:buClr>
              <a:buSzPts val="2400"/>
            </a:pPr>
            <a:r>
              <a:rPr lang="en-US" sz="2400"/>
              <a:t>January usually does not rain for more than 3 days (10%) </a:t>
            </a:r>
            <a:endParaRPr sz="2400"/>
          </a:p>
        </p:txBody>
      </p:sp>
    </p:spTree>
    <p:extLst>
      <p:ext uri="{BB962C8B-B14F-4D97-AF65-F5344CB8AC3E}">
        <p14:creationId xmlns:p14="http://schemas.microsoft.com/office/powerpoint/2010/main" val="4124452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0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Example of Bayes Theorem</a:t>
            </a:r>
            <a:endParaRPr/>
          </a:p>
        </p:txBody>
      </p:sp>
      <p:sp>
        <p:nvSpPr>
          <p:cNvPr id="790" name="Google Shape;790;p101"/>
          <p:cNvSpPr txBox="1">
            <a:spLocks noGrp="1"/>
          </p:cNvSpPr>
          <p:nvPr>
            <p:ph type="body" idx="1"/>
          </p:nvPr>
        </p:nvSpPr>
        <p:spPr>
          <a:xfrm>
            <a:off x="1981200" y="1600201"/>
            <a:ext cx="8229600" cy="3505200"/>
          </a:xfrm>
          <a:prstGeom prst="rect">
            <a:avLst/>
          </a:prstGeom>
          <a:noFill/>
          <a:ln>
            <a:noFill/>
          </a:ln>
        </p:spPr>
        <p:txBody>
          <a:bodyPr spcFirstLastPara="1" vert="horz" wrap="square" lIns="91425" tIns="45700" rIns="91425" bIns="45700" rtlCol="0" anchor="t" anchorCtr="0">
            <a:normAutofit/>
          </a:bodyPr>
          <a:lstStyle/>
          <a:p>
            <a:pPr marL="0" indent="0">
              <a:lnSpc>
                <a:spcPct val="100000"/>
              </a:lnSpc>
              <a:spcBef>
                <a:spcPts val="0"/>
              </a:spcBef>
              <a:buClr>
                <a:schemeClr val="dk1"/>
              </a:buClr>
              <a:buSzPts val="2400"/>
              <a:buNone/>
            </a:pPr>
            <a:r>
              <a:rPr lang="en-US" sz="2400"/>
              <a:t>So we can write,</a:t>
            </a:r>
            <a:endParaRPr/>
          </a:p>
          <a:p>
            <a:pPr marL="342900" indent="-342900">
              <a:lnSpc>
                <a:spcPct val="100000"/>
              </a:lnSpc>
              <a:spcBef>
                <a:spcPts val="480"/>
              </a:spcBef>
              <a:buClr>
                <a:schemeClr val="dk1"/>
              </a:buClr>
              <a:buSzPts val="2400"/>
            </a:pPr>
            <a:r>
              <a:rPr lang="en-US" sz="2400"/>
              <a:t>P(Rain) = 10%</a:t>
            </a:r>
            <a:endParaRPr/>
          </a:p>
          <a:p>
            <a:pPr marL="342900" indent="-342900">
              <a:lnSpc>
                <a:spcPct val="100000"/>
              </a:lnSpc>
              <a:spcBef>
                <a:spcPts val="480"/>
              </a:spcBef>
              <a:buClr>
                <a:schemeClr val="dk1"/>
              </a:buClr>
              <a:buSzPts val="2400"/>
            </a:pPr>
            <a:r>
              <a:rPr lang="en-US" sz="2400"/>
              <a:t>P(Cloud|Rain) = 50%</a:t>
            </a:r>
            <a:endParaRPr/>
          </a:p>
          <a:p>
            <a:pPr marL="342900" indent="-342900">
              <a:lnSpc>
                <a:spcPct val="100000"/>
              </a:lnSpc>
              <a:spcBef>
                <a:spcPts val="480"/>
              </a:spcBef>
              <a:buClr>
                <a:schemeClr val="dk1"/>
              </a:buClr>
              <a:buSzPts val="2400"/>
            </a:pPr>
            <a:r>
              <a:rPr lang="en-US" sz="2400"/>
              <a:t>P(Cloud) = 40%</a:t>
            </a:r>
            <a:endParaRPr/>
          </a:p>
          <a:p>
            <a:pPr marL="342900" indent="-190500">
              <a:lnSpc>
                <a:spcPct val="100000"/>
              </a:lnSpc>
              <a:spcBef>
                <a:spcPts val="480"/>
              </a:spcBef>
              <a:buClr>
                <a:schemeClr val="dk1"/>
              </a:buClr>
              <a:buSzPts val="2400"/>
              <a:buNone/>
            </a:pPr>
            <a:endParaRPr sz="2400"/>
          </a:p>
          <a:p>
            <a:pPr marL="342900" indent="-342900">
              <a:lnSpc>
                <a:spcPct val="100000"/>
              </a:lnSpc>
              <a:spcBef>
                <a:spcPts val="480"/>
              </a:spcBef>
              <a:buClr>
                <a:schemeClr val="dk1"/>
              </a:buClr>
              <a:buSzPts val="2400"/>
            </a:pPr>
            <a:r>
              <a:rPr lang="en-US" sz="2400"/>
              <a:t>So you know that the probability of rain today is only </a:t>
            </a:r>
            <a:r>
              <a:rPr lang="en-US" sz="2400" b="1"/>
              <a:t>12.5%, </a:t>
            </a:r>
            <a:r>
              <a:rPr lang="en-US" sz="2400"/>
              <a:t>so even if you are not afraid to see the clouds, you can have a picnic because the chances of rain are very low!</a:t>
            </a:r>
            <a:endParaRPr sz="2400"/>
          </a:p>
        </p:txBody>
      </p:sp>
      <p:pic>
        <p:nvPicPr>
          <p:cNvPr id="791" name="Google Shape;791;p101"/>
          <p:cNvPicPr preferRelativeResize="0"/>
          <p:nvPr/>
        </p:nvPicPr>
        <p:blipFill rotWithShape="1">
          <a:blip r:embed="rId3">
            <a:alphaModFix/>
          </a:blip>
          <a:srcRect/>
          <a:stretch/>
        </p:blipFill>
        <p:spPr>
          <a:xfrm>
            <a:off x="5334001" y="1814985"/>
            <a:ext cx="4610871" cy="1335562"/>
          </a:xfrm>
          <a:prstGeom prst="rect">
            <a:avLst/>
          </a:prstGeom>
          <a:noFill/>
          <a:ln>
            <a:noFill/>
          </a:ln>
        </p:spPr>
      </p:pic>
      <p:sp>
        <p:nvSpPr>
          <p:cNvPr id="792" name="Google Shape;792;p101"/>
          <p:cNvSpPr/>
          <p:nvPr/>
        </p:nvSpPr>
        <p:spPr>
          <a:xfrm>
            <a:off x="2362200" y="5181600"/>
            <a:ext cx="3200400" cy="923330"/>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a:solidFill>
                  <a:schemeClr val="dk1"/>
                </a:solidFill>
                <a:latin typeface="Calibri"/>
                <a:ea typeface="Calibri"/>
                <a:cs typeface="Calibri"/>
                <a:sym typeface="Calibri"/>
              </a:rPr>
              <a:t>def bayes(a,b,ba):</a:t>
            </a:r>
            <a:endParaRPr sz="1400">
              <a:solidFill>
                <a:srgbClr val="000000"/>
              </a:solidFill>
              <a:latin typeface="Arial"/>
              <a:ea typeface="Arial"/>
              <a:cs typeface="Arial"/>
              <a:sym typeface="Arial"/>
            </a:endParaRPr>
          </a:p>
          <a:p>
            <a:pPr>
              <a:buClr>
                <a:srgbClr val="000000"/>
              </a:buClr>
              <a:buSzPts val="1800"/>
            </a:pPr>
            <a:r>
              <a:rPr lang="en-US">
                <a:solidFill>
                  <a:schemeClr val="dk1"/>
                </a:solidFill>
                <a:latin typeface="Calibri"/>
                <a:ea typeface="Calibri"/>
                <a:cs typeface="Calibri"/>
                <a:sym typeface="Calibri"/>
              </a:rPr>
              <a:t>  ab= a*ba/b</a:t>
            </a:r>
            <a:endParaRPr sz="1400">
              <a:solidFill>
                <a:srgbClr val="000000"/>
              </a:solidFill>
              <a:latin typeface="Arial"/>
              <a:ea typeface="Arial"/>
              <a:cs typeface="Arial"/>
              <a:sym typeface="Arial"/>
            </a:endParaRPr>
          </a:p>
          <a:p>
            <a:pPr>
              <a:buClr>
                <a:srgbClr val="000000"/>
              </a:buClr>
              <a:buSzPts val="1800"/>
            </a:pPr>
            <a:r>
              <a:rPr lang="en-US">
                <a:solidFill>
                  <a:schemeClr val="dk1"/>
                </a:solidFill>
                <a:latin typeface="Calibri"/>
                <a:ea typeface="Calibri"/>
                <a:cs typeface="Calibri"/>
                <a:sym typeface="Calibri"/>
              </a:rPr>
              <a:t>  print("P(A | B)=",round(ab, 3))</a:t>
            </a:r>
            <a:endParaRPr sz="1400">
              <a:solidFill>
                <a:srgbClr val="000000"/>
              </a:solidFill>
              <a:latin typeface="Arial"/>
              <a:ea typeface="Arial"/>
              <a:cs typeface="Arial"/>
              <a:sym typeface="Arial"/>
            </a:endParaRPr>
          </a:p>
        </p:txBody>
      </p:sp>
      <p:sp>
        <p:nvSpPr>
          <p:cNvPr id="793" name="Google Shape;793;p101"/>
          <p:cNvSpPr/>
          <p:nvPr/>
        </p:nvSpPr>
        <p:spPr>
          <a:xfrm>
            <a:off x="6096000" y="5043100"/>
            <a:ext cx="4038600" cy="1200329"/>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a:solidFill>
                  <a:schemeClr val="dk1"/>
                </a:solidFill>
                <a:latin typeface="Calibri"/>
                <a:ea typeface="Calibri"/>
                <a:cs typeface="Calibri"/>
                <a:sym typeface="Calibri"/>
              </a:rPr>
              <a:t>rain=0.1</a:t>
            </a:r>
            <a:endParaRPr sz="1400">
              <a:solidFill>
                <a:srgbClr val="000000"/>
              </a:solidFill>
              <a:latin typeface="Arial"/>
              <a:ea typeface="Arial"/>
              <a:cs typeface="Arial"/>
              <a:sym typeface="Arial"/>
            </a:endParaRPr>
          </a:p>
          <a:p>
            <a:pPr>
              <a:buClr>
                <a:srgbClr val="000000"/>
              </a:buClr>
              <a:buSzPts val="1800"/>
            </a:pPr>
            <a:r>
              <a:rPr lang="en-US">
                <a:solidFill>
                  <a:schemeClr val="dk1"/>
                </a:solidFill>
                <a:latin typeface="Calibri"/>
                <a:ea typeface="Calibri"/>
                <a:cs typeface="Calibri"/>
                <a:sym typeface="Calibri"/>
              </a:rPr>
              <a:t>cloud=0.4</a:t>
            </a:r>
            <a:endParaRPr sz="1400">
              <a:solidFill>
                <a:srgbClr val="000000"/>
              </a:solidFill>
              <a:latin typeface="Arial"/>
              <a:ea typeface="Arial"/>
              <a:cs typeface="Arial"/>
              <a:sym typeface="Arial"/>
            </a:endParaRPr>
          </a:p>
          <a:p>
            <a:pPr>
              <a:buClr>
                <a:srgbClr val="000000"/>
              </a:buClr>
              <a:buSzPts val="1800"/>
            </a:pPr>
            <a:r>
              <a:rPr lang="en-US">
                <a:solidFill>
                  <a:schemeClr val="dk1"/>
                </a:solidFill>
                <a:latin typeface="Calibri"/>
                <a:ea typeface="Calibri"/>
                <a:cs typeface="Calibri"/>
                <a:sym typeface="Calibri"/>
              </a:rPr>
              <a:t>cloud_given_rain=0.5</a:t>
            </a:r>
            <a:endParaRPr sz="1400">
              <a:solidFill>
                <a:srgbClr val="000000"/>
              </a:solidFill>
              <a:latin typeface="Arial"/>
              <a:ea typeface="Arial"/>
              <a:cs typeface="Arial"/>
              <a:sym typeface="Arial"/>
            </a:endParaRPr>
          </a:p>
          <a:p>
            <a:pPr>
              <a:buClr>
                <a:srgbClr val="000000"/>
              </a:buClr>
              <a:buSzPts val="1800"/>
            </a:pPr>
            <a:r>
              <a:rPr lang="en-US">
                <a:solidFill>
                  <a:schemeClr val="dk1"/>
                </a:solidFill>
                <a:latin typeface="Calibri"/>
                <a:ea typeface="Calibri"/>
                <a:cs typeface="Calibri"/>
                <a:sym typeface="Calibri"/>
              </a:rPr>
              <a:t>bayes(rain,cloud,cloud_given_rain)</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477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Inference and Estimation</a:t>
            </a:r>
            <a:endParaRPr/>
          </a:p>
        </p:txBody>
      </p:sp>
      <p:sp>
        <p:nvSpPr>
          <p:cNvPr id="611" name="Google Shape;611;p7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800"/>
            </a:pPr>
            <a:r>
              <a:rPr lang="en-US"/>
              <a:t>The information obtained from the sample is called </a:t>
            </a:r>
            <a:r>
              <a:rPr lang="en-US" b="1"/>
              <a:t>sample statistic</a:t>
            </a:r>
            <a:r>
              <a:rPr lang="en-US"/>
              <a:t>. Statistics is expressed by English letters such as mean is expressed by </a:t>
            </a:r>
            <a:r>
              <a:rPr lang="en-US" b="1"/>
              <a:t>X</a:t>
            </a:r>
            <a:r>
              <a:rPr lang="en-US"/>
              <a:t>, standard deviation is expressed by </a:t>
            </a:r>
            <a:r>
              <a:rPr lang="en-US" b="1"/>
              <a:t>S</a:t>
            </a:r>
            <a:r>
              <a:rPr lang="en-US"/>
              <a:t>.</a:t>
            </a:r>
            <a:endParaRPr/>
          </a:p>
          <a:p>
            <a:pPr marL="342900" indent="-342900" algn="just">
              <a:lnSpc>
                <a:spcPct val="100000"/>
              </a:lnSpc>
              <a:spcBef>
                <a:spcPts val="560"/>
              </a:spcBef>
              <a:buClr>
                <a:schemeClr val="dk1"/>
              </a:buClr>
              <a:buSzPts val="2800"/>
            </a:pPr>
            <a:r>
              <a:rPr lang="en-US"/>
              <a:t>Population information is called </a:t>
            </a:r>
            <a:r>
              <a:rPr lang="en-US" b="1"/>
              <a:t>population parameter</a:t>
            </a:r>
            <a:r>
              <a:rPr lang="en-US"/>
              <a:t>. Parameters are expressed by Greek letters, such as </a:t>
            </a:r>
            <a:r>
              <a:rPr lang="en-US" b="1"/>
              <a:t>mean μ</a:t>
            </a:r>
            <a:r>
              <a:rPr lang="en-US"/>
              <a:t> and standard deviation </a:t>
            </a:r>
            <a:r>
              <a:rPr lang="en-US" b="1"/>
              <a:t>σ</a:t>
            </a:r>
            <a:r>
              <a:rPr lang="en-US"/>
              <a:t>.</a:t>
            </a:r>
            <a:endParaRPr/>
          </a:p>
        </p:txBody>
      </p:sp>
    </p:spTree>
    <p:extLst>
      <p:ext uri="{BB962C8B-B14F-4D97-AF65-F5344CB8AC3E}">
        <p14:creationId xmlns:p14="http://schemas.microsoft.com/office/powerpoint/2010/main" val="38607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Inference</a:t>
            </a:r>
            <a:endParaRPr/>
          </a:p>
        </p:txBody>
      </p:sp>
      <p:sp>
        <p:nvSpPr>
          <p:cNvPr id="617" name="Google Shape;617;p7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lnSpcReduction="10000"/>
          </a:bodyPr>
          <a:lstStyle/>
          <a:p>
            <a:pPr marL="342900" indent="-342900" algn="just">
              <a:lnSpc>
                <a:spcPct val="100000"/>
              </a:lnSpc>
              <a:spcBef>
                <a:spcPts val="0"/>
              </a:spcBef>
              <a:buClr>
                <a:schemeClr val="dk1"/>
              </a:buClr>
              <a:buSzPts val="2800"/>
            </a:pPr>
            <a:r>
              <a:rPr lang="en-US" b="1"/>
              <a:t>Estimation-</a:t>
            </a:r>
            <a:r>
              <a:rPr lang="en-US"/>
              <a:t> Estimation is a method of extracting numerical data of population parameters from sample data.</a:t>
            </a:r>
            <a:endParaRPr/>
          </a:p>
          <a:p>
            <a:pPr marL="342900" indent="-342900" algn="just">
              <a:lnSpc>
                <a:spcPct val="100000"/>
              </a:lnSpc>
              <a:spcBef>
                <a:spcPts val="560"/>
              </a:spcBef>
              <a:buClr>
                <a:schemeClr val="dk1"/>
              </a:buClr>
              <a:buSzPts val="2800"/>
            </a:pPr>
            <a:r>
              <a:rPr lang="en-US" b="1"/>
              <a:t>Types</a:t>
            </a:r>
            <a:r>
              <a:rPr lang="en-US"/>
              <a:t> of Estimation- a) Point Estimation</a:t>
            </a:r>
            <a:endParaRPr/>
          </a:p>
          <a:p>
            <a:pPr marL="342900" indent="0" algn="just">
              <a:lnSpc>
                <a:spcPct val="100000"/>
              </a:lnSpc>
              <a:spcBef>
                <a:spcPts val="560"/>
              </a:spcBef>
              <a:buSzPts val="1800"/>
              <a:buNone/>
            </a:pPr>
            <a:r>
              <a:rPr lang="en-US"/>
              <a:t>                                     b) Interval Estimation</a:t>
            </a:r>
            <a:endParaRPr/>
          </a:p>
          <a:p>
            <a:pPr marL="342900" indent="-342900" algn="just">
              <a:lnSpc>
                <a:spcPct val="100000"/>
              </a:lnSpc>
              <a:spcBef>
                <a:spcPts val="560"/>
              </a:spcBef>
              <a:buClr>
                <a:schemeClr val="dk1"/>
              </a:buClr>
              <a:buSzPts val="2800"/>
            </a:pPr>
            <a:r>
              <a:rPr lang="en-US" b="1"/>
              <a:t>Hypothesis Testing- </a:t>
            </a:r>
            <a:r>
              <a:rPr lang="en-US"/>
              <a:t>Simply, a hypothesis is a hypothetical claim about population. However, this hypothetical claim must be mathematically verifiable.</a:t>
            </a:r>
            <a:endParaRPr/>
          </a:p>
          <a:p>
            <a:pPr marL="342900" indent="-342900" algn="just">
              <a:lnSpc>
                <a:spcPct val="100000"/>
              </a:lnSpc>
              <a:spcBef>
                <a:spcPts val="560"/>
              </a:spcBef>
              <a:buClr>
                <a:schemeClr val="dk1"/>
              </a:buClr>
              <a:buSzPts val="2800"/>
            </a:pPr>
            <a:r>
              <a:rPr lang="en-US" b="1"/>
              <a:t>Types-</a:t>
            </a:r>
            <a:r>
              <a:rPr lang="en-US"/>
              <a:t> Null Hypothesis and Alternative Hypothesis</a:t>
            </a:r>
            <a:endParaRPr/>
          </a:p>
        </p:txBody>
      </p:sp>
    </p:spTree>
    <p:extLst>
      <p:ext uri="{BB962C8B-B14F-4D97-AF65-F5344CB8AC3E}">
        <p14:creationId xmlns:p14="http://schemas.microsoft.com/office/powerpoint/2010/main" val="339289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8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Point Estimation</a:t>
            </a:r>
            <a:endParaRPr/>
          </a:p>
        </p:txBody>
      </p:sp>
      <p:sp>
        <p:nvSpPr>
          <p:cNvPr id="623" name="Google Shape;623;p8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In </a:t>
            </a:r>
            <a:r>
              <a:rPr lang="en-US" sz="2400" b="1"/>
              <a:t>point estimation </a:t>
            </a:r>
            <a:r>
              <a:rPr lang="en-US" sz="2400"/>
              <a:t>a certain value of the population parameter is found. In this case, sample information is considered as population information.</a:t>
            </a:r>
            <a:endParaRPr/>
          </a:p>
          <a:p>
            <a:pPr marL="342900" indent="-342900" algn="just">
              <a:lnSpc>
                <a:spcPct val="100000"/>
              </a:lnSpc>
              <a:spcBef>
                <a:spcPts val="480"/>
              </a:spcBef>
              <a:buClr>
                <a:schemeClr val="dk1"/>
              </a:buClr>
              <a:buSzPts val="2400"/>
            </a:pPr>
            <a:r>
              <a:rPr lang="en-US" sz="2400"/>
              <a:t>Ways- Method of Moments and Maximum Likelihood</a:t>
            </a:r>
            <a:endParaRPr sz="2400"/>
          </a:p>
        </p:txBody>
      </p:sp>
    </p:spTree>
    <p:extLst>
      <p:ext uri="{BB962C8B-B14F-4D97-AF65-F5344CB8AC3E}">
        <p14:creationId xmlns:p14="http://schemas.microsoft.com/office/powerpoint/2010/main" val="55717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Interval Estimation</a:t>
            </a:r>
            <a:endParaRPr/>
          </a:p>
        </p:txBody>
      </p:sp>
      <p:sp>
        <p:nvSpPr>
          <p:cNvPr id="629" name="Google Shape;629;p8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Estimating the value of a population parameter within a certain range or range, assuming there will be some errors in the point estimate, is called an </a:t>
            </a:r>
            <a:r>
              <a:rPr lang="en-US" sz="2400" b="1"/>
              <a:t>interval estimate</a:t>
            </a:r>
            <a:r>
              <a:rPr lang="en-US" sz="2400"/>
              <a:t>. Interval estimation consists of a confidence level such as 90% confidence level, 95% confidence level, 99% confidence level etc.</a:t>
            </a:r>
            <a:endParaRPr/>
          </a:p>
          <a:p>
            <a:pPr marL="342900" indent="-342900" algn="just">
              <a:lnSpc>
                <a:spcPct val="100000"/>
              </a:lnSpc>
              <a:spcBef>
                <a:spcPts val="480"/>
              </a:spcBef>
              <a:buClr>
                <a:schemeClr val="dk1"/>
              </a:buClr>
              <a:buSzPts val="2400"/>
            </a:pPr>
            <a:r>
              <a:rPr lang="en-US" sz="2400"/>
              <a:t>  Interval estimation = Point estimation +/- error margin</a:t>
            </a:r>
            <a:endParaRPr/>
          </a:p>
          <a:p>
            <a:pPr marL="342900" indent="-190500" algn="just">
              <a:lnSpc>
                <a:spcPct val="100000"/>
              </a:lnSpc>
              <a:spcBef>
                <a:spcPts val="480"/>
              </a:spcBef>
              <a:buClr>
                <a:schemeClr val="dk1"/>
              </a:buClr>
              <a:buSzPts val="2400"/>
              <a:buNone/>
            </a:pPr>
            <a:endParaRPr sz="2400"/>
          </a:p>
        </p:txBody>
      </p:sp>
    </p:spTree>
    <p:extLst>
      <p:ext uri="{BB962C8B-B14F-4D97-AF65-F5344CB8AC3E}">
        <p14:creationId xmlns:p14="http://schemas.microsoft.com/office/powerpoint/2010/main" val="23859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Two ways to estimate interval estimation</a:t>
            </a:r>
            <a:endParaRPr/>
          </a:p>
        </p:txBody>
      </p:sp>
      <p:sp>
        <p:nvSpPr>
          <p:cNvPr id="635" name="Google Shape;635;p8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800"/>
            </a:pPr>
            <a:r>
              <a:rPr lang="en-US"/>
              <a:t>Interval estimation is mainly done in two ways. Z distribution is followed when population standard deviation </a:t>
            </a:r>
            <a:r>
              <a:rPr lang="en-US" b="1"/>
              <a:t>σ</a:t>
            </a:r>
            <a:r>
              <a:rPr lang="en-US"/>
              <a:t> is known and </a:t>
            </a:r>
            <a:r>
              <a:rPr lang="en-US" b="1"/>
              <a:t>T</a:t>
            </a:r>
            <a:r>
              <a:rPr lang="en-US"/>
              <a:t> distribution is followed when </a:t>
            </a:r>
            <a:r>
              <a:rPr lang="en-US" b="1"/>
              <a:t>σ</a:t>
            </a:r>
            <a:r>
              <a:rPr lang="en-US"/>
              <a:t> is unknown.</a:t>
            </a:r>
            <a:endParaRPr/>
          </a:p>
        </p:txBody>
      </p:sp>
    </p:spTree>
    <p:extLst>
      <p:ext uri="{BB962C8B-B14F-4D97-AF65-F5344CB8AC3E}">
        <p14:creationId xmlns:p14="http://schemas.microsoft.com/office/powerpoint/2010/main" val="133402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Hypothesis Testing</a:t>
            </a:r>
            <a:endParaRPr/>
          </a:p>
        </p:txBody>
      </p:sp>
      <p:sp>
        <p:nvSpPr>
          <p:cNvPr id="641" name="Google Shape;641;p8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400"/>
            </a:pPr>
            <a:r>
              <a:rPr lang="en-US" sz="2400"/>
              <a:t>The hypothesis is a very obscure and complex part of the world of statistics. Simply, a hypothesis is a hypothetical claim about population. However, this hypothetical claim must be mathematically verifiable.</a:t>
            </a:r>
            <a:endParaRPr/>
          </a:p>
          <a:p>
            <a:pPr marL="342900" indent="-342900">
              <a:lnSpc>
                <a:spcPct val="100000"/>
              </a:lnSpc>
              <a:spcBef>
                <a:spcPts val="480"/>
              </a:spcBef>
              <a:buClr>
                <a:schemeClr val="dk1"/>
              </a:buClr>
              <a:buSzPts val="2400"/>
            </a:pPr>
            <a:r>
              <a:rPr lang="en-US" sz="2400"/>
              <a:t>Hypotheses can be of two types:</a:t>
            </a:r>
            <a:endParaRPr/>
          </a:p>
          <a:p>
            <a:pPr marL="342900" indent="-342900">
              <a:lnSpc>
                <a:spcPct val="100000"/>
              </a:lnSpc>
              <a:spcBef>
                <a:spcPts val="480"/>
              </a:spcBef>
              <a:buClr>
                <a:schemeClr val="dk1"/>
              </a:buClr>
              <a:buSzPts val="2400"/>
            </a:pPr>
            <a:r>
              <a:rPr lang="en-US" sz="2400"/>
              <a:t>Null and Alternate Hypothesis</a:t>
            </a:r>
            <a:endParaRPr sz="2400"/>
          </a:p>
        </p:txBody>
      </p:sp>
    </p:spTree>
    <p:extLst>
      <p:ext uri="{BB962C8B-B14F-4D97-AF65-F5344CB8AC3E}">
        <p14:creationId xmlns:p14="http://schemas.microsoft.com/office/powerpoint/2010/main" val="116218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8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Null Hypothesis</a:t>
            </a:r>
            <a:endParaRPr/>
          </a:p>
        </p:txBody>
      </p:sp>
      <p:sp>
        <p:nvSpPr>
          <p:cNvPr id="647" name="Google Shape;647;p8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Null Hypothesis-</a:t>
            </a:r>
            <a:r>
              <a:rPr lang="en-US" sz="2400"/>
              <a:t> Null hypothesis is a claim regarding population which is initially taken as true until it is proved to be false. The null hypothesis is expressed by </a:t>
            </a:r>
            <a:r>
              <a:rPr lang="en-US" sz="2400" b="1"/>
              <a:t>H0</a:t>
            </a:r>
            <a:r>
              <a:rPr lang="en-US" sz="2400"/>
              <a:t>. Expression of null hypothesis may have =, &lt;= or&gt; = sign.</a:t>
            </a:r>
            <a:endParaRPr/>
          </a:p>
          <a:p>
            <a:pPr marL="342900" indent="-342900" algn="just">
              <a:lnSpc>
                <a:spcPct val="100000"/>
              </a:lnSpc>
              <a:spcBef>
                <a:spcPts val="480"/>
              </a:spcBef>
              <a:buClr>
                <a:schemeClr val="dk1"/>
              </a:buClr>
              <a:buSzPts val="2400"/>
            </a:pPr>
            <a:r>
              <a:rPr lang="en-US" sz="2400" b="1"/>
              <a:t>Alternative Hypothesis- </a:t>
            </a:r>
            <a:r>
              <a:rPr lang="en-US" sz="2400"/>
              <a:t>If the null hypothesis is proved to be false then another hypothesis is kept as an alternative which is considered to be true, this hypothesis is called </a:t>
            </a:r>
            <a:r>
              <a:rPr lang="en-US" sz="2400" b="1"/>
              <a:t>Alternative Hypothesis</a:t>
            </a:r>
            <a:r>
              <a:rPr lang="en-US" sz="2400"/>
              <a:t>. Alternative hypotheses are expressed by </a:t>
            </a:r>
            <a:r>
              <a:rPr lang="en-US" sz="2400" b="1"/>
              <a:t>HA</a:t>
            </a:r>
            <a:r>
              <a:rPr lang="en-US" sz="2400"/>
              <a:t>. Alternative hypotheses cannot contain expressions of null hypotheses (=, &lt;= or&gt; =). In that case the expression of alternative hypothesis may be ≠,&gt;, &lt;etc.</a:t>
            </a:r>
            <a:endParaRPr/>
          </a:p>
        </p:txBody>
      </p:sp>
    </p:spTree>
    <p:extLst>
      <p:ext uri="{BB962C8B-B14F-4D97-AF65-F5344CB8AC3E}">
        <p14:creationId xmlns:p14="http://schemas.microsoft.com/office/powerpoint/2010/main" val="205298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2178</Words>
  <Application>Microsoft Office PowerPoint</Application>
  <PresentationFormat>Widescreen</PresentationFormat>
  <Paragraphs>137</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CSE315:Introduction to Data Science</vt:lpstr>
      <vt:lpstr>Inference and Estimation</vt:lpstr>
      <vt:lpstr>Inference and Estimation</vt:lpstr>
      <vt:lpstr>Types of Inference</vt:lpstr>
      <vt:lpstr>Point Estimation</vt:lpstr>
      <vt:lpstr>Interval Estimation</vt:lpstr>
      <vt:lpstr>Two ways to estimate interval estimation</vt:lpstr>
      <vt:lpstr>Hypothesis Testing</vt:lpstr>
      <vt:lpstr>Null Hypothesis</vt:lpstr>
      <vt:lpstr>Hypothesis Testing</vt:lpstr>
      <vt:lpstr>Hypothesis Testing (z test and t test)</vt:lpstr>
      <vt:lpstr>z test and t test</vt:lpstr>
      <vt:lpstr>P-value</vt:lpstr>
      <vt:lpstr>One Tail and Two Tail Tests</vt:lpstr>
      <vt:lpstr>Mathematical example-1 of z test</vt:lpstr>
      <vt:lpstr>Mathematical example-1 of z test</vt:lpstr>
      <vt:lpstr>Mathematical example-2 of z test</vt:lpstr>
      <vt:lpstr>Mathematical example-2 of z test</vt:lpstr>
      <vt:lpstr>Mathematical example-1 of t test</vt:lpstr>
      <vt:lpstr>Mathematical example-1 of t test</vt:lpstr>
      <vt:lpstr>Probability</vt:lpstr>
      <vt:lpstr>Probability</vt:lpstr>
      <vt:lpstr>Different components of probability</vt:lpstr>
      <vt:lpstr>Bayes Theorem</vt:lpstr>
      <vt:lpstr>Example of Bayes Theorem</vt:lpstr>
      <vt:lpstr>Example of Bayes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dc:title>
  <dc:creator>RAKA-PC</dc:creator>
  <cp:lastModifiedBy>RAKA-PC</cp:lastModifiedBy>
  <cp:revision>1</cp:revision>
  <dcterms:created xsi:type="dcterms:W3CDTF">2024-01-23T07:22:08Z</dcterms:created>
  <dcterms:modified xsi:type="dcterms:W3CDTF">2024-01-23T07:22:27Z</dcterms:modified>
</cp:coreProperties>
</file>