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949E8-0DFE-4731-8D73-BA78CBF5D5D4}"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CE8F4-CF6F-4646-8B92-A67DBFC3F19B}" type="slidenum">
              <a:rPr lang="en-US" smtClean="0"/>
              <a:t>‹#›</a:t>
            </a:fld>
            <a:endParaRPr lang="en-US"/>
          </a:p>
        </p:txBody>
      </p:sp>
    </p:spTree>
    <p:extLst>
      <p:ext uri="{BB962C8B-B14F-4D97-AF65-F5344CB8AC3E}">
        <p14:creationId xmlns:p14="http://schemas.microsoft.com/office/powerpoint/2010/main" val="126833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1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6" name="Google Shape;796;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6481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1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2" name="Google Shape;862;p1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513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8" name="Google Shape;878;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1766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10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2" name="Google Shape;802;p1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8304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9" name="Google Shape;809;p1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308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1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6" name="Google Shape;816;p1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6117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4" name="Google Shape;824;p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425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1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0" name="Google Shape;830;p1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1209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10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9" name="Google Shape;839;p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53561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1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5" name="Google Shape;845;p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552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6" name="Google Shape;856;p1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82777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3765DB-0005-4748-9EEC-02DD128FD58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78464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765DB-0005-4748-9EEC-02DD128FD58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225878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765DB-0005-4748-9EEC-02DD128FD58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43607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3765DB-0005-4748-9EEC-02DD128FD58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850953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3765DB-0005-4748-9EEC-02DD128FD58B}"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84357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3765DB-0005-4748-9EEC-02DD128FD58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3784517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3765DB-0005-4748-9EEC-02DD128FD58B}"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95127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3765DB-0005-4748-9EEC-02DD128FD58B}"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32910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3765DB-0005-4748-9EEC-02DD128FD58B}"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572708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3765DB-0005-4748-9EEC-02DD128FD58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1816746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3765DB-0005-4748-9EEC-02DD128FD58B}"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E757C8-8C64-487B-8B05-46E96BB0BF3D}" type="slidenum">
              <a:rPr lang="en-US" smtClean="0"/>
              <a:t>‹#›</a:t>
            </a:fld>
            <a:endParaRPr lang="en-US"/>
          </a:p>
        </p:txBody>
      </p:sp>
    </p:spTree>
    <p:extLst>
      <p:ext uri="{BB962C8B-B14F-4D97-AF65-F5344CB8AC3E}">
        <p14:creationId xmlns:p14="http://schemas.microsoft.com/office/powerpoint/2010/main" val="4192821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765DB-0005-4748-9EEC-02DD128FD58B}" type="datetimeFigureOut">
              <a:rPr lang="en-US" smtClean="0"/>
              <a:t>1/23/2024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757C8-8C64-487B-8B05-46E96BB0BF3D}" type="slidenum">
              <a:rPr lang="en-US" smtClean="0"/>
              <a:t>‹#›</a:t>
            </a:fld>
            <a:endParaRPr lang="en-US"/>
          </a:p>
        </p:txBody>
      </p:sp>
    </p:spTree>
    <p:extLst>
      <p:ext uri="{BB962C8B-B14F-4D97-AF65-F5344CB8AC3E}">
        <p14:creationId xmlns:p14="http://schemas.microsoft.com/office/powerpoint/2010/main" val="34375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CSE315:Introduction to Data Science</a:t>
            </a:r>
          </a:p>
        </p:txBody>
      </p:sp>
      <p:sp>
        <p:nvSpPr>
          <p:cNvPr id="3" name="Subtitle 2"/>
          <p:cNvSpPr>
            <a:spLocks noGrp="1"/>
          </p:cNvSpPr>
          <p:nvPr>
            <p:ph type="subTitle" idx="1"/>
          </p:nvPr>
        </p:nvSpPr>
        <p:spPr/>
        <p:txBody>
          <a:bodyPr>
            <a:normAutofit/>
          </a:bodyPr>
          <a:lstStyle/>
          <a:p>
            <a:r>
              <a:rPr lang="en-US" sz="3600" smtClean="0"/>
              <a:t>WEEK-6</a:t>
            </a:r>
            <a:endParaRPr lang="en-US" sz="3600" dirty="0"/>
          </a:p>
        </p:txBody>
      </p:sp>
    </p:spTree>
    <p:extLst>
      <p:ext uri="{BB962C8B-B14F-4D97-AF65-F5344CB8AC3E}">
        <p14:creationId xmlns:p14="http://schemas.microsoft.com/office/powerpoint/2010/main" val="214270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110"/>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Exponential Distribution</a:t>
            </a:r>
            <a:endParaRPr/>
          </a:p>
        </p:txBody>
      </p:sp>
      <p:sp>
        <p:nvSpPr>
          <p:cNvPr id="859" name="Google Shape;859;p110"/>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Exponential distribution is a kind of continuous distribution. Suppose a person buys a machine for his factory. At first, however, the machine is less likely to malfunction. The chances of the machine malfunctioning will also increase over time. As the years go by, the chances of the machine malfunctioning will also increase. Basically such incidents are published through Exponential Distribution.</a:t>
            </a:r>
            <a:endParaRPr/>
          </a:p>
          <a:p>
            <a:pPr marL="342900" indent="-342900" algn="just">
              <a:lnSpc>
                <a:spcPct val="100000"/>
              </a:lnSpc>
              <a:spcBef>
                <a:spcPts val="400"/>
              </a:spcBef>
              <a:buClr>
                <a:schemeClr val="dk1"/>
              </a:buClr>
              <a:buSzPts val="2000"/>
            </a:pPr>
            <a:r>
              <a:rPr lang="en-US" sz="2000" b="1"/>
              <a:t>Example</a:t>
            </a:r>
            <a:r>
              <a:rPr lang="en-US" sz="2000"/>
              <a:t> - Suppose the average lifetime of a device is 10 years. What is the probability that the device will be active for at least 7 years?</a:t>
            </a:r>
            <a:endParaRPr/>
          </a:p>
        </p:txBody>
      </p:sp>
    </p:spTree>
    <p:extLst>
      <p:ext uri="{BB962C8B-B14F-4D97-AF65-F5344CB8AC3E}">
        <p14:creationId xmlns:p14="http://schemas.microsoft.com/office/powerpoint/2010/main" val="84618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111"/>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Exponential Distribution Example</a:t>
            </a:r>
            <a:endParaRPr/>
          </a:p>
        </p:txBody>
      </p:sp>
      <p:pic>
        <p:nvPicPr>
          <p:cNvPr id="865" name="Google Shape;865;p111"/>
          <p:cNvPicPr preferRelativeResize="0">
            <a:picLocks noGrp="1"/>
          </p:cNvPicPr>
          <p:nvPr>
            <p:ph type="body" idx="1"/>
          </p:nvPr>
        </p:nvPicPr>
        <p:blipFill rotWithShape="1">
          <a:blip r:embed="rId3">
            <a:alphaModFix/>
          </a:blip>
          <a:srcRect/>
          <a:stretch/>
        </p:blipFill>
        <p:spPr>
          <a:xfrm>
            <a:off x="1981200" y="1653446"/>
            <a:ext cx="8229600" cy="4419470"/>
          </a:xfrm>
          <a:prstGeom prst="rect">
            <a:avLst/>
          </a:prstGeom>
          <a:noFill/>
          <a:ln>
            <a:noFill/>
          </a:ln>
        </p:spPr>
      </p:pic>
      <p:sp>
        <p:nvSpPr>
          <p:cNvPr id="866" name="Google Shape;866;p111"/>
          <p:cNvSpPr/>
          <p:nvPr/>
        </p:nvSpPr>
        <p:spPr>
          <a:xfrm>
            <a:off x="4702629" y="2228557"/>
            <a:ext cx="18288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Probability Function</a:t>
            </a:r>
            <a:endParaRPr sz="1200">
              <a:solidFill>
                <a:srgbClr val="202124"/>
              </a:solidFill>
              <a:latin typeface="Arial"/>
              <a:ea typeface="Arial"/>
              <a:cs typeface="Arial"/>
              <a:sym typeface="Arial"/>
            </a:endParaRPr>
          </a:p>
        </p:txBody>
      </p:sp>
      <p:sp>
        <p:nvSpPr>
          <p:cNvPr id="867" name="Google Shape;867;p111"/>
          <p:cNvSpPr/>
          <p:nvPr/>
        </p:nvSpPr>
        <p:spPr>
          <a:xfrm>
            <a:off x="2057400" y="3831772"/>
            <a:ext cx="5334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So,</a:t>
            </a:r>
            <a:endParaRPr sz="1400">
              <a:solidFill>
                <a:schemeClr val="dk1"/>
              </a:solidFill>
              <a:latin typeface="Calibri"/>
              <a:ea typeface="Calibri"/>
              <a:cs typeface="Calibri"/>
              <a:sym typeface="Calibri"/>
            </a:endParaRPr>
          </a:p>
        </p:txBody>
      </p:sp>
      <p:sp>
        <p:nvSpPr>
          <p:cNvPr id="868" name="Google Shape;868;p111"/>
          <p:cNvSpPr/>
          <p:nvPr/>
        </p:nvSpPr>
        <p:spPr>
          <a:xfrm>
            <a:off x="2302328" y="3308551"/>
            <a:ext cx="821871" cy="523220"/>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Average Lifetime</a:t>
            </a:r>
            <a:endParaRPr sz="1400">
              <a:solidFill>
                <a:schemeClr val="dk1"/>
              </a:solidFill>
              <a:latin typeface="Calibri"/>
              <a:ea typeface="Calibri"/>
              <a:cs typeface="Calibri"/>
              <a:sym typeface="Calibri"/>
            </a:endParaRPr>
          </a:p>
        </p:txBody>
      </p:sp>
      <p:sp>
        <p:nvSpPr>
          <p:cNvPr id="869" name="Google Shape;869;p111"/>
          <p:cNvSpPr/>
          <p:nvPr/>
        </p:nvSpPr>
        <p:spPr>
          <a:xfrm>
            <a:off x="1828801" y="4299858"/>
            <a:ext cx="4425379"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b="1">
                <a:solidFill>
                  <a:schemeClr val="dk1"/>
                </a:solidFill>
                <a:latin typeface="Calibri"/>
                <a:ea typeface="Calibri"/>
                <a:cs typeface="Calibri"/>
                <a:sym typeface="Calibri"/>
              </a:rPr>
              <a:t>Probability of the device will be active for at least 7 years</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59450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1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Where is the method appropriate?</a:t>
            </a:r>
            <a:endParaRPr/>
          </a:p>
        </p:txBody>
      </p:sp>
      <p:sp>
        <p:nvSpPr>
          <p:cNvPr id="881" name="Google Shape;881;p11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fontScale="92500" lnSpcReduction="10000"/>
          </a:bodyPr>
          <a:lstStyle/>
          <a:p>
            <a:pPr marL="342900" indent="-342900" algn="just">
              <a:lnSpc>
                <a:spcPct val="100000"/>
              </a:lnSpc>
              <a:spcBef>
                <a:spcPts val="0"/>
              </a:spcBef>
              <a:buClr>
                <a:schemeClr val="dk1"/>
              </a:buClr>
              <a:buSzPct val="100000"/>
            </a:pPr>
            <a:r>
              <a:rPr lang="en-US"/>
              <a:t>It is not logical to use mean if there is an outlier in the data. </a:t>
            </a:r>
            <a:endParaRPr/>
          </a:p>
          <a:p>
            <a:pPr marL="342900" indent="-342900" algn="just">
              <a:lnSpc>
                <a:spcPct val="100000"/>
              </a:lnSpc>
              <a:spcBef>
                <a:spcPts val="544"/>
              </a:spcBef>
              <a:buClr>
                <a:schemeClr val="dk1"/>
              </a:buClr>
              <a:buSzPct val="100000"/>
            </a:pPr>
            <a:r>
              <a:rPr lang="en-US"/>
              <a:t>In the case of categorical data, neither Mean nor Median makes sense. In this case, the use of mode may make sense. </a:t>
            </a:r>
            <a:endParaRPr/>
          </a:p>
          <a:p>
            <a:pPr marL="342900" indent="-342900" algn="just">
              <a:lnSpc>
                <a:spcPct val="100000"/>
              </a:lnSpc>
              <a:spcBef>
                <a:spcPts val="544"/>
              </a:spcBef>
              <a:buClr>
                <a:schemeClr val="dk1"/>
              </a:buClr>
              <a:buSzPct val="100000"/>
            </a:pPr>
            <a:r>
              <a:rPr lang="en-US"/>
              <a:t>Median is quite effective in the case of continuous data. </a:t>
            </a:r>
            <a:endParaRPr/>
          </a:p>
          <a:p>
            <a:pPr marL="342900" indent="-342900" algn="just">
              <a:lnSpc>
                <a:spcPct val="100000"/>
              </a:lnSpc>
              <a:spcBef>
                <a:spcPts val="544"/>
              </a:spcBef>
              <a:buClr>
                <a:schemeClr val="dk1"/>
              </a:buClr>
              <a:buSzPct val="100000"/>
            </a:pPr>
            <a:r>
              <a:rPr lang="en-US"/>
              <a:t>In the case of regression model, it is sometimes meaningful to fill in the missing value by 0. The general method does not make sense in the case of time series data, in which case the moving average or other methods can be used.</a:t>
            </a:r>
            <a:endParaRPr/>
          </a:p>
        </p:txBody>
      </p:sp>
    </p:spTree>
    <p:extLst>
      <p:ext uri="{BB962C8B-B14F-4D97-AF65-F5344CB8AC3E}">
        <p14:creationId xmlns:p14="http://schemas.microsoft.com/office/powerpoint/2010/main" val="341836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102"/>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Probability Distribution</a:t>
            </a:r>
            <a:endParaRPr/>
          </a:p>
        </p:txBody>
      </p:sp>
      <p:sp>
        <p:nvSpPr>
          <p:cNvPr id="799" name="Google Shape;799;p102"/>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Probability distribution is the spread of probability. Probability distribution is an excellent way to make a decision. Through this we can easily understand what is the strongest event?</a:t>
            </a:r>
            <a:endParaRPr/>
          </a:p>
          <a:p>
            <a:pPr marL="342900" indent="-342900" algn="just">
              <a:lnSpc>
                <a:spcPct val="100000"/>
              </a:lnSpc>
              <a:spcBef>
                <a:spcPts val="480"/>
              </a:spcBef>
              <a:buClr>
                <a:schemeClr val="dk1"/>
              </a:buClr>
              <a:buSzPts val="2400"/>
            </a:pPr>
            <a:r>
              <a:rPr lang="en-US" sz="2400"/>
              <a:t>Suppose a patient has several symptoms. These symptoms are similar to multiple diseases. In this case, if we use probability distribution, we will see which disease has the most resemblance. In this way it is easy to understand which disease is more likely to occur in this patient. Probability distribution is a kind of decision making tool that we can use to make many decisions in the real world very easily.</a:t>
            </a:r>
            <a:endParaRPr/>
          </a:p>
        </p:txBody>
      </p:sp>
    </p:spTree>
    <p:extLst>
      <p:ext uri="{BB962C8B-B14F-4D97-AF65-F5344CB8AC3E}">
        <p14:creationId xmlns:p14="http://schemas.microsoft.com/office/powerpoint/2010/main" val="2799707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103"/>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Barnauli Distribution</a:t>
            </a:r>
            <a:endParaRPr/>
          </a:p>
        </p:txBody>
      </p:sp>
      <p:sp>
        <p:nvSpPr>
          <p:cNvPr id="805" name="Google Shape;805;p103"/>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000"/>
            </a:pPr>
            <a:r>
              <a:rPr lang="en-US" sz="2000"/>
              <a:t>The most perfect example of Barnauli distribution is the coin toss. Only two events occur in the coin toss experiment. Outcome as head or tail as outcome. </a:t>
            </a:r>
            <a:endParaRPr sz="2000"/>
          </a:p>
          <a:p>
            <a:pPr marL="342900" indent="-342900" algn="just">
              <a:lnSpc>
                <a:spcPct val="100000"/>
              </a:lnSpc>
              <a:spcBef>
                <a:spcPts val="400"/>
              </a:spcBef>
              <a:buClr>
                <a:schemeClr val="dk1"/>
              </a:buClr>
              <a:buSzPts val="2000"/>
            </a:pPr>
            <a:r>
              <a:rPr lang="en-US" sz="2000"/>
              <a:t>Two outcome-based experiments </a:t>
            </a:r>
            <a:r>
              <a:rPr lang="en-US" sz="2000" b="1"/>
              <a:t>follow this distribution</a:t>
            </a:r>
            <a:r>
              <a:rPr lang="en-US" sz="2000"/>
              <a:t>. The probability of one event is </a:t>
            </a:r>
            <a:r>
              <a:rPr lang="en-US" sz="2000" b="1"/>
              <a:t>p</a:t>
            </a:r>
            <a:r>
              <a:rPr lang="en-US" sz="2000"/>
              <a:t> and the other event in this distribution is </a:t>
            </a:r>
            <a:r>
              <a:rPr lang="en-US" sz="2000" b="1"/>
              <a:t>1− p</a:t>
            </a:r>
            <a:r>
              <a:rPr lang="en-US" sz="2000"/>
              <a:t>. Barnauli distribution is Discrete Probability Distribution.</a:t>
            </a:r>
            <a:endParaRPr/>
          </a:p>
        </p:txBody>
      </p:sp>
      <p:pic>
        <p:nvPicPr>
          <p:cNvPr id="806" name="Google Shape;806;p103"/>
          <p:cNvPicPr preferRelativeResize="0"/>
          <p:nvPr/>
        </p:nvPicPr>
        <p:blipFill rotWithShape="1">
          <a:blip r:embed="rId3">
            <a:alphaModFix/>
          </a:blip>
          <a:srcRect/>
          <a:stretch/>
        </p:blipFill>
        <p:spPr>
          <a:xfrm>
            <a:off x="3200400" y="3733800"/>
            <a:ext cx="5943600" cy="2651760"/>
          </a:xfrm>
          <a:prstGeom prst="rect">
            <a:avLst/>
          </a:prstGeom>
          <a:noFill/>
          <a:ln>
            <a:noFill/>
          </a:ln>
        </p:spPr>
      </p:pic>
    </p:spTree>
    <p:extLst>
      <p:ext uri="{BB962C8B-B14F-4D97-AF65-F5344CB8AC3E}">
        <p14:creationId xmlns:p14="http://schemas.microsoft.com/office/powerpoint/2010/main" val="405045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04"/>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Binomial distribution</a:t>
            </a:r>
            <a:endParaRPr/>
          </a:p>
        </p:txBody>
      </p:sp>
      <p:sp>
        <p:nvSpPr>
          <p:cNvPr id="812" name="Google Shape;812;p104"/>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The idea for binary distribution came from the Binomial distribution. The binary distribution specifies how many times the experiment will be performed. This is also a kind of discrete probability distribution.</a:t>
            </a:r>
            <a:endParaRPr/>
          </a:p>
          <a:p>
            <a:pPr marL="342900" indent="-342900" algn="just">
              <a:lnSpc>
                <a:spcPct val="100000"/>
              </a:lnSpc>
              <a:spcBef>
                <a:spcPts val="480"/>
              </a:spcBef>
              <a:buClr>
                <a:schemeClr val="dk1"/>
              </a:buClr>
              <a:buSzPts val="2400"/>
            </a:pPr>
            <a:r>
              <a:rPr lang="en-US" sz="2400"/>
              <a:t>A hospital database shows that 75% of the total patients die from a particular disease. If 6 patients with this disease are randomly selected, what is the probability of 4 of them surviving?</a:t>
            </a:r>
            <a:endParaRPr sz="2400"/>
          </a:p>
        </p:txBody>
      </p:sp>
      <p:pic>
        <p:nvPicPr>
          <p:cNvPr id="813" name="Google Shape;813;p104"/>
          <p:cNvPicPr preferRelativeResize="0"/>
          <p:nvPr/>
        </p:nvPicPr>
        <p:blipFill rotWithShape="1">
          <a:blip r:embed="rId3">
            <a:alphaModFix/>
          </a:blip>
          <a:srcRect r="39360" b="79993"/>
          <a:stretch/>
        </p:blipFill>
        <p:spPr>
          <a:xfrm>
            <a:off x="3657600" y="4419600"/>
            <a:ext cx="5273448" cy="1800906"/>
          </a:xfrm>
          <a:prstGeom prst="rect">
            <a:avLst/>
          </a:prstGeom>
          <a:noFill/>
          <a:ln>
            <a:noFill/>
          </a:ln>
        </p:spPr>
      </p:pic>
    </p:spTree>
    <p:extLst>
      <p:ext uri="{BB962C8B-B14F-4D97-AF65-F5344CB8AC3E}">
        <p14:creationId xmlns:p14="http://schemas.microsoft.com/office/powerpoint/2010/main" val="4232818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105"/>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Binomial distribution Example</a:t>
            </a:r>
            <a:endParaRPr/>
          </a:p>
        </p:txBody>
      </p:sp>
      <p:sp>
        <p:nvSpPr>
          <p:cNvPr id="819" name="Google Shape;819;p105"/>
          <p:cNvSpPr txBox="1">
            <a:spLocks noGrp="1"/>
          </p:cNvSpPr>
          <p:nvPr>
            <p:ph type="body" idx="1"/>
          </p:nvPr>
        </p:nvSpPr>
        <p:spPr>
          <a:xfrm>
            <a:off x="1981200" y="1600202"/>
            <a:ext cx="7849483" cy="1219199"/>
          </a:xfrm>
          <a:prstGeom prst="rect">
            <a:avLst/>
          </a:prstGeom>
          <a:noFill/>
          <a:ln>
            <a:noFill/>
          </a:ln>
        </p:spPr>
        <p:txBody>
          <a:bodyPr spcFirstLastPara="1" vert="horz" wrap="square" lIns="91425" tIns="45700" rIns="91425" bIns="45700" rtlCol="0" anchor="t" anchorCtr="0">
            <a:normAutofit/>
          </a:bodyPr>
          <a:lstStyle/>
          <a:p>
            <a:pPr marL="342900" indent="-342900">
              <a:lnSpc>
                <a:spcPct val="100000"/>
              </a:lnSpc>
              <a:spcBef>
                <a:spcPts val="0"/>
              </a:spcBef>
              <a:buClr>
                <a:schemeClr val="dk1"/>
              </a:buClr>
              <a:buSzPts val="2000"/>
            </a:pPr>
            <a:r>
              <a:rPr lang="en-US" sz="2000"/>
              <a:t>Given that</a:t>
            </a:r>
            <a:endParaRPr/>
          </a:p>
          <a:p>
            <a:pPr marL="342900" indent="-342900">
              <a:lnSpc>
                <a:spcPct val="100000"/>
              </a:lnSpc>
              <a:spcBef>
                <a:spcPts val="400"/>
              </a:spcBef>
              <a:buClr>
                <a:schemeClr val="dk1"/>
              </a:buClr>
              <a:buSzPts val="2000"/>
            </a:pPr>
            <a:r>
              <a:rPr lang="en-US" sz="2000"/>
              <a:t>Trial number = 6             Probability of survival = 0.25</a:t>
            </a:r>
            <a:endParaRPr/>
          </a:p>
          <a:p>
            <a:pPr marL="342900" indent="-342900">
              <a:lnSpc>
                <a:spcPct val="100000"/>
              </a:lnSpc>
              <a:spcBef>
                <a:spcPts val="400"/>
              </a:spcBef>
              <a:buClr>
                <a:schemeClr val="dk1"/>
              </a:buClr>
              <a:buSzPts val="2000"/>
            </a:pPr>
            <a:r>
              <a:rPr lang="en-US" sz="2000"/>
              <a:t>Probability of death = 0.75</a:t>
            </a:r>
            <a:endParaRPr/>
          </a:p>
          <a:p>
            <a:pPr marL="342900" indent="-215900">
              <a:lnSpc>
                <a:spcPct val="100000"/>
              </a:lnSpc>
              <a:spcBef>
                <a:spcPts val="400"/>
              </a:spcBef>
              <a:buClr>
                <a:schemeClr val="dk1"/>
              </a:buClr>
              <a:buSzPts val="2000"/>
              <a:buNone/>
            </a:pPr>
            <a:endParaRPr sz="2000"/>
          </a:p>
          <a:p>
            <a:pPr marL="342900" indent="-215900">
              <a:lnSpc>
                <a:spcPct val="100000"/>
              </a:lnSpc>
              <a:spcBef>
                <a:spcPts val="400"/>
              </a:spcBef>
              <a:buClr>
                <a:schemeClr val="dk1"/>
              </a:buClr>
              <a:buSzPts val="2000"/>
              <a:buNone/>
            </a:pPr>
            <a:endParaRPr sz="2000"/>
          </a:p>
        </p:txBody>
      </p:sp>
      <p:pic>
        <p:nvPicPr>
          <p:cNvPr id="820" name="Google Shape;820;p105"/>
          <p:cNvPicPr preferRelativeResize="0"/>
          <p:nvPr/>
        </p:nvPicPr>
        <p:blipFill rotWithShape="1">
          <a:blip r:embed="rId3">
            <a:alphaModFix/>
          </a:blip>
          <a:srcRect/>
          <a:stretch/>
        </p:blipFill>
        <p:spPr>
          <a:xfrm>
            <a:off x="2057400" y="2834204"/>
            <a:ext cx="6019800" cy="3490396"/>
          </a:xfrm>
          <a:prstGeom prst="rect">
            <a:avLst/>
          </a:prstGeom>
          <a:noFill/>
          <a:ln>
            <a:noFill/>
          </a:ln>
        </p:spPr>
      </p:pic>
      <p:sp>
        <p:nvSpPr>
          <p:cNvPr id="821" name="Google Shape;821;p105"/>
          <p:cNvSpPr/>
          <p:nvPr/>
        </p:nvSpPr>
        <p:spPr>
          <a:xfrm>
            <a:off x="8305800" y="2929348"/>
            <a:ext cx="2209800" cy="3016210"/>
          </a:xfrm>
          <a:prstGeom prst="rect">
            <a:avLst/>
          </a:prstGeom>
          <a:solidFill>
            <a:srgbClr val="F8F9FA"/>
          </a:solidFill>
          <a:ln>
            <a:noFill/>
          </a:ln>
        </p:spPr>
        <p:txBody>
          <a:bodyPr spcFirstLastPara="1" wrap="square" lIns="0" tIns="0" rIns="0" bIns="0" anchor="ctr" anchorCtr="0">
            <a:spAutoFit/>
          </a:bodyPr>
          <a:lstStyle/>
          <a:p>
            <a:pPr marL="285750" indent="-285750">
              <a:buClr>
                <a:srgbClr val="202124"/>
              </a:buClr>
              <a:buSzPts val="1400"/>
              <a:buFont typeface="Arial"/>
              <a:buChar char="•"/>
            </a:pPr>
            <a:r>
              <a:rPr lang="en-US" sz="1400">
                <a:solidFill>
                  <a:srgbClr val="202124"/>
                </a:solidFill>
                <a:latin typeface="Arial"/>
                <a:ea typeface="Arial"/>
                <a:cs typeface="Arial"/>
                <a:sym typeface="Arial"/>
              </a:rPr>
              <a:t>In the chart, we can see that the probability that 4 people will survive is 0.3295. </a:t>
            </a:r>
            <a:endParaRPr sz="1400">
              <a:solidFill>
                <a:srgbClr val="000000"/>
              </a:solidFill>
              <a:latin typeface="Arial"/>
              <a:ea typeface="Arial"/>
              <a:cs typeface="Arial"/>
              <a:sym typeface="Arial"/>
            </a:endParaRPr>
          </a:p>
          <a:p>
            <a:pPr marL="285750" indent="-285750">
              <a:buClr>
                <a:srgbClr val="202124"/>
              </a:buClr>
              <a:buSzPts val="1400"/>
              <a:buFont typeface="Arial"/>
              <a:buChar char="•"/>
            </a:pPr>
            <a:r>
              <a:rPr lang="en-US" sz="1400">
                <a:solidFill>
                  <a:srgbClr val="202124"/>
                </a:solidFill>
                <a:latin typeface="Arial"/>
                <a:ea typeface="Arial"/>
                <a:cs typeface="Arial"/>
                <a:sym typeface="Arial"/>
              </a:rPr>
              <a:t>The probability that one person will survive is the highest and </a:t>
            </a:r>
            <a:endParaRPr sz="1400">
              <a:solidFill>
                <a:srgbClr val="000000"/>
              </a:solidFill>
              <a:latin typeface="Arial"/>
              <a:ea typeface="Arial"/>
              <a:cs typeface="Arial"/>
              <a:sym typeface="Arial"/>
            </a:endParaRPr>
          </a:p>
          <a:p>
            <a:pPr marL="285750" indent="-285750">
              <a:buClr>
                <a:srgbClr val="202124"/>
              </a:buClr>
              <a:buSzPts val="1400"/>
              <a:buFont typeface="Arial"/>
              <a:buChar char="•"/>
            </a:pPr>
            <a:r>
              <a:rPr lang="en-US" sz="1400">
                <a:solidFill>
                  <a:srgbClr val="202124"/>
                </a:solidFill>
                <a:latin typeface="Arial"/>
                <a:ea typeface="Arial"/>
                <a:cs typeface="Arial"/>
                <a:sym typeface="Arial"/>
              </a:rPr>
              <a:t>the probability that 6 people will survive is the lowest. </a:t>
            </a:r>
            <a:endParaRPr sz="1400">
              <a:solidFill>
                <a:srgbClr val="000000"/>
              </a:solidFill>
              <a:latin typeface="Arial"/>
              <a:ea typeface="Arial"/>
              <a:cs typeface="Arial"/>
              <a:sym typeface="Arial"/>
            </a:endParaRPr>
          </a:p>
          <a:p>
            <a:pPr marL="285750" indent="-285750">
              <a:buClr>
                <a:srgbClr val="202124"/>
              </a:buClr>
              <a:buSzPts val="1400"/>
              <a:buFont typeface="Arial"/>
              <a:buChar char="•"/>
            </a:pPr>
            <a:r>
              <a:rPr lang="en-US" sz="1400">
                <a:solidFill>
                  <a:srgbClr val="202124"/>
                </a:solidFill>
                <a:latin typeface="Arial"/>
                <a:ea typeface="Arial"/>
                <a:cs typeface="Arial"/>
                <a:sym typeface="Arial"/>
              </a:rPr>
              <a:t>In this way we can determine the probability of all possible events.</a:t>
            </a:r>
            <a:r>
              <a:rPr lang="en-US" sz="4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p:txBody>
      </p:sp>
    </p:spTree>
    <p:extLst>
      <p:ext uri="{BB962C8B-B14F-4D97-AF65-F5344CB8AC3E}">
        <p14:creationId xmlns:p14="http://schemas.microsoft.com/office/powerpoint/2010/main" val="21923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106"/>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Poison Distribution</a:t>
            </a:r>
            <a:endParaRPr/>
          </a:p>
        </p:txBody>
      </p:sp>
      <p:sp>
        <p:nvSpPr>
          <p:cNvPr id="827" name="Google Shape;827;p106"/>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A special feature of Poison Distribution is that it has a certain interval. That is, the probability of how many times an event can occur within a certain interval can be distributed. This parameter expresses the mean value of 8 parameters. And x expresses the number of events. It is possible to find out how many goals can be scored in such a football game by this distribution. </a:t>
            </a:r>
            <a:endParaRPr sz="2400"/>
          </a:p>
          <a:p>
            <a:pPr marL="342900" indent="-342900" algn="just">
              <a:lnSpc>
                <a:spcPct val="100000"/>
              </a:lnSpc>
              <a:spcBef>
                <a:spcPts val="480"/>
              </a:spcBef>
              <a:buClr>
                <a:schemeClr val="dk1"/>
              </a:buClr>
              <a:buSzPts val="2400"/>
            </a:pPr>
            <a:r>
              <a:rPr lang="en-US" sz="2400" b="1"/>
              <a:t>Example-</a:t>
            </a:r>
            <a:r>
              <a:rPr lang="en-US" sz="2400"/>
              <a:t> The probability of making a faulty motor in a motor made by an electric motor manufacturing company is 0.01. If 300 motors are selected randomly, 5 motors will be defective in it. What is its probability?</a:t>
            </a:r>
            <a:endParaRPr/>
          </a:p>
        </p:txBody>
      </p:sp>
    </p:spTree>
    <p:extLst>
      <p:ext uri="{BB962C8B-B14F-4D97-AF65-F5344CB8AC3E}">
        <p14:creationId xmlns:p14="http://schemas.microsoft.com/office/powerpoint/2010/main" val="59497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107"/>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Poison Distribution Example</a:t>
            </a:r>
            <a:endParaRPr/>
          </a:p>
        </p:txBody>
      </p:sp>
      <p:pic>
        <p:nvPicPr>
          <p:cNvPr id="833" name="Google Shape;833;p107"/>
          <p:cNvPicPr preferRelativeResize="0">
            <a:picLocks noGrp="1"/>
          </p:cNvPicPr>
          <p:nvPr>
            <p:ph type="body" idx="1"/>
          </p:nvPr>
        </p:nvPicPr>
        <p:blipFill rotWithShape="1">
          <a:blip r:embed="rId3">
            <a:alphaModFix/>
          </a:blip>
          <a:srcRect/>
          <a:stretch/>
        </p:blipFill>
        <p:spPr>
          <a:xfrm>
            <a:off x="2438400" y="2209801"/>
            <a:ext cx="7391400" cy="3030057"/>
          </a:xfrm>
          <a:prstGeom prst="rect">
            <a:avLst/>
          </a:prstGeom>
          <a:noFill/>
          <a:ln>
            <a:noFill/>
          </a:ln>
        </p:spPr>
      </p:pic>
      <p:sp>
        <p:nvSpPr>
          <p:cNvPr id="834" name="Google Shape;834;p107"/>
          <p:cNvSpPr/>
          <p:nvPr/>
        </p:nvSpPr>
        <p:spPr>
          <a:xfrm>
            <a:off x="2667000" y="2514601"/>
            <a:ext cx="18288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Probability Function</a:t>
            </a:r>
            <a:endParaRPr sz="1200">
              <a:solidFill>
                <a:srgbClr val="202124"/>
              </a:solidFill>
              <a:latin typeface="Arial"/>
              <a:ea typeface="Arial"/>
              <a:cs typeface="Arial"/>
              <a:sym typeface="Arial"/>
            </a:endParaRPr>
          </a:p>
        </p:txBody>
      </p:sp>
      <p:sp>
        <p:nvSpPr>
          <p:cNvPr id="835" name="Google Shape;835;p107"/>
          <p:cNvSpPr/>
          <p:nvPr/>
        </p:nvSpPr>
        <p:spPr>
          <a:xfrm>
            <a:off x="2286000" y="3886201"/>
            <a:ext cx="25146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Defected Motor Average Number</a:t>
            </a:r>
            <a:endParaRPr sz="1200">
              <a:solidFill>
                <a:srgbClr val="202124"/>
              </a:solidFill>
              <a:latin typeface="Arial"/>
              <a:ea typeface="Arial"/>
              <a:cs typeface="Arial"/>
              <a:sym typeface="Arial"/>
            </a:endParaRPr>
          </a:p>
        </p:txBody>
      </p:sp>
      <p:sp>
        <p:nvSpPr>
          <p:cNvPr id="836" name="Google Shape;836;p107"/>
          <p:cNvSpPr/>
          <p:nvPr/>
        </p:nvSpPr>
        <p:spPr>
          <a:xfrm>
            <a:off x="2286000" y="4323470"/>
            <a:ext cx="39624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b="1">
                <a:solidFill>
                  <a:srgbClr val="202124"/>
                </a:solidFill>
                <a:latin typeface="Arial"/>
                <a:ea typeface="Arial"/>
                <a:cs typeface="Arial"/>
                <a:sym typeface="Arial"/>
              </a:rPr>
              <a:t>Probability of getting 5 defective motors out of 300</a:t>
            </a:r>
            <a:endParaRPr sz="1200" b="1">
              <a:solidFill>
                <a:srgbClr val="202124"/>
              </a:solidFill>
              <a:latin typeface="Arial"/>
              <a:ea typeface="Arial"/>
              <a:cs typeface="Arial"/>
              <a:sym typeface="Arial"/>
            </a:endParaRPr>
          </a:p>
        </p:txBody>
      </p:sp>
    </p:spTree>
    <p:extLst>
      <p:ext uri="{BB962C8B-B14F-4D97-AF65-F5344CB8AC3E}">
        <p14:creationId xmlns:p14="http://schemas.microsoft.com/office/powerpoint/2010/main" val="112951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108"/>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Normal Distribution</a:t>
            </a:r>
            <a:endParaRPr/>
          </a:p>
        </p:txBody>
      </p:sp>
      <p:sp>
        <p:nvSpPr>
          <p:cNvPr id="842" name="Google Shape;842;p108"/>
          <p:cNvSpPr txBox="1">
            <a:spLocks noGrp="1"/>
          </p:cNvSpPr>
          <p:nvPr>
            <p:ph type="body" idx="1"/>
          </p:nvPr>
        </p:nvSpPr>
        <p:spPr>
          <a:xfrm>
            <a:off x="1981200" y="1600201"/>
            <a:ext cx="8229600" cy="4525963"/>
          </a:xfrm>
          <a:prstGeom prst="rect">
            <a:avLst/>
          </a:prstGeom>
          <a:noFill/>
          <a:ln>
            <a:noFill/>
          </a:ln>
        </p:spPr>
        <p:txBody>
          <a:bodyPr spcFirstLastPara="1" vert="horz" wrap="square" lIns="91425" tIns="45700" rIns="91425" bIns="45700" rtlCol="0" anchor="t" anchorCtr="0">
            <a:normAutofit/>
          </a:bodyPr>
          <a:lstStyle/>
          <a:p>
            <a:pPr marL="342900" indent="-342900" algn="just">
              <a:lnSpc>
                <a:spcPct val="100000"/>
              </a:lnSpc>
              <a:spcBef>
                <a:spcPts val="0"/>
              </a:spcBef>
              <a:buClr>
                <a:schemeClr val="dk1"/>
              </a:buClr>
              <a:buSzPts val="2400"/>
            </a:pPr>
            <a:r>
              <a:rPr lang="en-US" sz="2400"/>
              <a:t>The shape of a normal distribution is much like a bell or bell, which is symmetrical, that is, equal on both sides. In real life, normal distribution is seen in many things. Normal distribution is symmetrical, meaning that Mean, Mode, and Median are in the middle, with equal amounts of data on either side. This is a continuous distribution.</a:t>
            </a:r>
            <a:endParaRPr/>
          </a:p>
          <a:p>
            <a:pPr marL="342900" indent="-342900" algn="just">
              <a:lnSpc>
                <a:spcPct val="100000"/>
              </a:lnSpc>
              <a:spcBef>
                <a:spcPts val="480"/>
              </a:spcBef>
              <a:buClr>
                <a:schemeClr val="dk1"/>
              </a:buClr>
              <a:buSzPts val="2400"/>
            </a:pPr>
            <a:r>
              <a:rPr lang="en-US" sz="2400"/>
              <a:t>Example: The average hourly wage of a company employee is 3.25 with a standard deviation of 60 cents. What percentage of the company’s employee salaries range from $ 2.75 to $ 3.69?</a:t>
            </a:r>
            <a:endParaRPr/>
          </a:p>
        </p:txBody>
      </p:sp>
    </p:spTree>
    <p:extLst>
      <p:ext uri="{BB962C8B-B14F-4D97-AF65-F5344CB8AC3E}">
        <p14:creationId xmlns:p14="http://schemas.microsoft.com/office/powerpoint/2010/main" val="1865679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109"/>
          <p:cNvSpPr txBox="1">
            <a:spLocks noGrp="1"/>
          </p:cNvSpPr>
          <p:nvPr>
            <p:ph type="title"/>
          </p:nvPr>
        </p:nvSpPr>
        <p:spPr>
          <a:xfrm>
            <a:off x="1981200" y="274638"/>
            <a:ext cx="8229600" cy="1143000"/>
          </a:xfrm>
          <a:prstGeom prst="rect">
            <a:avLst/>
          </a:prstGeom>
          <a:noFill/>
          <a:ln>
            <a:noFill/>
          </a:ln>
        </p:spPr>
        <p:txBody>
          <a:bodyPr spcFirstLastPara="1" vert="horz" wrap="square" lIns="91425" tIns="45700" rIns="91425" bIns="45700" rtlCol="0" anchor="ctr" anchorCtr="0">
            <a:normAutofit/>
          </a:bodyPr>
          <a:lstStyle/>
          <a:p>
            <a:pPr algn="ctr">
              <a:lnSpc>
                <a:spcPct val="100000"/>
              </a:lnSpc>
              <a:spcBef>
                <a:spcPts val="0"/>
              </a:spcBef>
              <a:buClr>
                <a:schemeClr val="dk1"/>
              </a:buClr>
              <a:buSzPts val="4400"/>
            </a:pPr>
            <a:r>
              <a:rPr lang="en-US"/>
              <a:t>Normal Distribution Example</a:t>
            </a:r>
            <a:endParaRPr/>
          </a:p>
        </p:txBody>
      </p:sp>
      <p:pic>
        <p:nvPicPr>
          <p:cNvPr id="848" name="Google Shape;848;p109"/>
          <p:cNvPicPr preferRelativeResize="0">
            <a:picLocks noGrp="1"/>
          </p:cNvPicPr>
          <p:nvPr>
            <p:ph type="body" idx="1"/>
          </p:nvPr>
        </p:nvPicPr>
        <p:blipFill rotWithShape="1">
          <a:blip r:embed="rId3">
            <a:alphaModFix/>
          </a:blip>
          <a:srcRect/>
          <a:stretch/>
        </p:blipFill>
        <p:spPr>
          <a:xfrm>
            <a:off x="2072922" y="1600201"/>
            <a:ext cx="8046156" cy="4525963"/>
          </a:xfrm>
          <a:prstGeom prst="rect">
            <a:avLst/>
          </a:prstGeom>
          <a:noFill/>
          <a:ln>
            <a:noFill/>
          </a:ln>
        </p:spPr>
      </p:pic>
      <p:sp>
        <p:nvSpPr>
          <p:cNvPr id="849" name="Google Shape;849;p109"/>
          <p:cNvSpPr/>
          <p:nvPr/>
        </p:nvSpPr>
        <p:spPr>
          <a:xfrm>
            <a:off x="2286000" y="3505201"/>
            <a:ext cx="50292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Average hourly wage is 3.25 with a standard deviation of 60 cents</a:t>
            </a:r>
            <a:endParaRPr sz="1400">
              <a:solidFill>
                <a:srgbClr val="000000"/>
              </a:solidFill>
              <a:latin typeface="Arial"/>
              <a:ea typeface="Arial"/>
              <a:cs typeface="Arial"/>
              <a:sym typeface="Arial"/>
            </a:endParaRPr>
          </a:p>
        </p:txBody>
      </p:sp>
      <p:sp>
        <p:nvSpPr>
          <p:cNvPr id="850" name="Google Shape;850;p109"/>
          <p:cNvSpPr/>
          <p:nvPr/>
        </p:nvSpPr>
        <p:spPr>
          <a:xfrm>
            <a:off x="5943600" y="3810001"/>
            <a:ext cx="5334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So,</a:t>
            </a:r>
            <a:endParaRPr sz="1400">
              <a:solidFill>
                <a:schemeClr val="dk1"/>
              </a:solidFill>
              <a:latin typeface="Calibri"/>
              <a:ea typeface="Calibri"/>
              <a:cs typeface="Calibri"/>
              <a:sym typeface="Calibri"/>
            </a:endParaRPr>
          </a:p>
        </p:txBody>
      </p:sp>
      <p:sp>
        <p:nvSpPr>
          <p:cNvPr id="851" name="Google Shape;851;p109"/>
          <p:cNvSpPr/>
          <p:nvPr/>
        </p:nvSpPr>
        <p:spPr>
          <a:xfrm>
            <a:off x="1981200" y="3834749"/>
            <a:ext cx="33528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a:solidFill>
                  <a:schemeClr val="dk1"/>
                </a:solidFill>
                <a:latin typeface="Calibri"/>
                <a:ea typeface="Calibri"/>
                <a:cs typeface="Calibri"/>
                <a:sym typeface="Calibri"/>
              </a:rPr>
              <a:t>So, the salary between $ 2.75 to $ 3.69?  </a:t>
            </a:r>
            <a:endParaRPr sz="1400">
              <a:solidFill>
                <a:schemeClr val="dk1"/>
              </a:solidFill>
              <a:latin typeface="Calibri"/>
              <a:ea typeface="Calibri"/>
              <a:cs typeface="Calibri"/>
              <a:sym typeface="Calibri"/>
            </a:endParaRPr>
          </a:p>
        </p:txBody>
      </p:sp>
      <p:sp>
        <p:nvSpPr>
          <p:cNvPr id="852" name="Google Shape;852;p109"/>
          <p:cNvSpPr/>
          <p:nvPr/>
        </p:nvSpPr>
        <p:spPr>
          <a:xfrm>
            <a:off x="5943600" y="5334001"/>
            <a:ext cx="4038600" cy="307777"/>
          </a:xfrm>
          <a:prstGeom prst="rect">
            <a:avLst/>
          </a:prstGeom>
          <a:noFill/>
          <a:ln>
            <a:noFill/>
          </a:ln>
        </p:spPr>
        <p:txBody>
          <a:bodyPr spcFirstLastPara="1" wrap="square" lIns="91425" tIns="45700" rIns="91425" bIns="45700" anchor="t" anchorCtr="0">
            <a:spAutoFit/>
          </a:bodyPr>
          <a:lstStyle/>
          <a:p>
            <a:pPr>
              <a:buClr>
                <a:srgbClr val="000000"/>
              </a:buClr>
              <a:buSzPts val="1400"/>
            </a:pPr>
            <a:r>
              <a:rPr lang="en-US" sz="1400" b="1">
                <a:solidFill>
                  <a:schemeClr val="dk1"/>
                </a:solidFill>
                <a:latin typeface="Calibri"/>
                <a:ea typeface="Calibri"/>
                <a:cs typeface="Calibri"/>
                <a:sym typeface="Calibri"/>
              </a:rPr>
              <a:t>So, the salary between $ 2.75 to $ 3.69 is 56.6%  </a:t>
            </a:r>
            <a:endParaRPr sz="1400" b="1">
              <a:solidFill>
                <a:schemeClr val="dk1"/>
              </a:solidFill>
              <a:latin typeface="Calibri"/>
              <a:ea typeface="Calibri"/>
              <a:cs typeface="Calibri"/>
              <a:sym typeface="Calibri"/>
            </a:endParaRPr>
          </a:p>
        </p:txBody>
      </p:sp>
      <p:sp>
        <p:nvSpPr>
          <p:cNvPr id="853" name="Google Shape;853;p109"/>
          <p:cNvSpPr/>
          <p:nvPr/>
        </p:nvSpPr>
        <p:spPr>
          <a:xfrm>
            <a:off x="2819400" y="2057401"/>
            <a:ext cx="1828800" cy="276999"/>
          </a:xfrm>
          <a:prstGeom prst="rect">
            <a:avLst/>
          </a:prstGeom>
          <a:noFill/>
          <a:ln>
            <a:noFill/>
          </a:ln>
        </p:spPr>
        <p:txBody>
          <a:bodyPr spcFirstLastPara="1" wrap="square" lIns="91425" tIns="45700" rIns="91425" bIns="45700" anchor="t" anchorCtr="0">
            <a:spAutoFit/>
          </a:bodyPr>
          <a:lstStyle/>
          <a:p>
            <a:pPr>
              <a:buClr>
                <a:srgbClr val="000000"/>
              </a:buClr>
              <a:buSzPts val="1200"/>
            </a:pPr>
            <a:r>
              <a:rPr lang="en-US" sz="1200">
                <a:solidFill>
                  <a:srgbClr val="202124"/>
                </a:solidFill>
                <a:latin typeface="Arial"/>
                <a:ea typeface="Arial"/>
                <a:cs typeface="Arial"/>
                <a:sym typeface="Arial"/>
              </a:rPr>
              <a:t>Probability Function</a:t>
            </a:r>
            <a:endParaRPr sz="1200">
              <a:solidFill>
                <a:srgbClr val="202124"/>
              </a:solidFill>
              <a:latin typeface="Arial"/>
              <a:ea typeface="Arial"/>
              <a:cs typeface="Arial"/>
              <a:sym typeface="Arial"/>
            </a:endParaRPr>
          </a:p>
        </p:txBody>
      </p:sp>
    </p:spTree>
    <p:extLst>
      <p:ext uri="{BB962C8B-B14F-4D97-AF65-F5344CB8AC3E}">
        <p14:creationId xmlns:p14="http://schemas.microsoft.com/office/powerpoint/2010/main" val="2936530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840</Words>
  <Application>Microsoft Office PowerPoint</Application>
  <PresentationFormat>Widescreen</PresentationFormat>
  <Paragraphs>48</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CSE315:Introduction to Data Science</vt:lpstr>
      <vt:lpstr>Probability Distribution</vt:lpstr>
      <vt:lpstr>Barnauli Distribution</vt:lpstr>
      <vt:lpstr>Binomial distribution</vt:lpstr>
      <vt:lpstr>Binomial distribution Example</vt:lpstr>
      <vt:lpstr>Poison Distribution</vt:lpstr>
      <vt:lpstr>Poison Distribution Example</vt:lpstr>
      <vt:lpstr>Normal Distribution</vt:lpstr>
      <vt:lpstr>Normal Distribution Example</vt:lpstr>
      <vt:lpstr>Exponential Distribution</vt:lpstr>
      <vt:lpstr>Exponential Distribution Example</vt:lpstr>
      <vt:lpstr>Where is the method appropriate?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CSE315:Introduction to Data Science</dc:title>
  <dc:creator>RAKA-PC</dc:creator>
  <cp:lastModifiedBy>RAKA-PC</cp:lastModifiedBy>
  <cp:revision>1</cp:revision>
  <dcterms:created xsi:type="dcterms:W3CDTF">2024-01-23T07:23:48Z</dcterms:created>
  <dcterms:modified xsi:type="dcterms:W3CDTF">2024-01-23T07:24:06Z</dcterms:modified>
</cp:coreProperties>
</file>