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5" r:id="rId7"/>
    <p:sldId id="266" r:id="rId8"/>
    <p:sldId id="264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9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DD42-11EC-42D7-A173-16DBFDF4D4C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3AA6-B522-40E8-BE58-94858518A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0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167639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CSE315:Introduction to Data Science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Fall 2024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129" y="48006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Week 3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Lesson 1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05000" y="30099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Descriptive </a:t>
            </a:r>
            <a:r>
              <a:rPr lang="en-US" sz="4000" dirty="0" smtClean="0">
                <a:solidFill>
                  <a:schemeClr val="tx1"/>
                </a:solidFill>
              </a:rPr>
              <a:t>Statistics: Centre and Spread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Coefficient of Variation (relative measure)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dirty="0"/>
              <a:t>Suppose that laboratory technician A completes 40 analyses each day with a standard deviation of 5. Technician B completes 160 analyses per day with a standard deviation of 15. Which employee shows less variability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err="1" smtClean="0"/>
              <a:t>Ans</a:t>
            </a:r>
            <a:r>
              <a:rPr lang="en-US" dirty="0" smtClean="0"/>
              <a:t>: We use CV (a relative measure) to compare the variability between two  datasets instead of sd.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For </a:t>
            </a:r>
            <a:r>
              <a:rPr lang="en-US" dirty="0"/>
              <a:t>technician A:  cv=5/40 x 100% = 12.5%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For </a:t>
            </a:r>
            <a:r>
              <a:rPr lang="en-US" dirty="0"/>
              <a:t>technician B:  cv=15/60 x 100% = 9.4</a:t>
            </a:r>
            <a:r>
              <a:rPr lang="en-US" dirty="0" smtClean="0"/>
              <a:t>%.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find that, technician B who has more absolute variation in output than technician A. But, technician B has </a:t>
            </a:r>
            <a:r>
              <a:rPr lang="en-US" dirty="0" smtClean="0"/>
              <a:t>less </a:t>
            </a:r>
            <a:r>
              <a:rPr lang="en-US" dirty="0"/>
              <a:t>relative variation. </a:t>
            </a:r>
            <a:r>
              <a:rPr lang="en-US" dirty="0" smtClean="0">
                <a:solidFill>
                  <a:srgbClr val="00B0F0"/>
                </a:solidFill>
              </a:rPr>
              <a:t>Thus, Technician shows less variability.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2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5" y="24581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Descriptive </a:t>
            </a:r>
            <a:r>
              <a:rPr lang="en-US" sz="3000" b="1" dirty="0"/>
              <a:t>analysis covers the following </a:t>
            </a:r>
            <a:r>
              <a:rPr lang="en-US" sz="3000" b="1" dirty="0">
                <a:solidFill>
                  <a:srgbClr val="0070C0"/>
                </a:solidFill>
              </a:rPr>
              <a:t>characteristics</a:t>
            </a:r>
            <a:r>
              <a:rPr lang="en-US" sz="3000" b="1" dirty="0"/>
              <a:t> of the sample or population dataset.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705831"/>
              </p:ext>
            </p:extLst>
          </p:nvPr>
        </p:nvGraphicFramePr>
        <p:xfrm>
          <a:off x="533400" y="1143000"/>
          <a:ext cx="8229600" cy="370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sng" strike="noStrike" smtClean="0">
                          <a:effectLst/>
                        </a:rPr>
                        <a:t>Characteristics of the Dataset</a:t>
                      </a:r>
                      <a:r>
                        <a:rPr lang="en-US" sz="2400" u="none" strike="noStrike" smtClean="0">
                          <a:effectLst/>
                        </a:rPr>
                        <a:t> </a:t>
                      </a:r>
                      <a:endParaRPr 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sng" strike="noStrike">
                          <a:effectLst/>
                        </a:rPr>
                        <a:t>Measurement Technique</a:t>
                      </a:r>
                      <a:endParaRPr lang="en-US" sz="2400" b="1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smtClean="0">
                          <a:effectLst/>
                        </a:rPr>
                        <a:t>Center of the dataset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Mean (AM, GM, HM), median, and mode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smtClean="0">
                          <a:effectLst/>
                        </a:rPr>
                        <a:t>Spread of the dataset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Absolute </a:t>
                      </a:r>
                      <a:r>
                        <a:rPr lang="en-US" sz="2400" u="none" strike="noStrike" dirty="0" smtClean="0">
                          <a:effectLst/>
                        </a:rPr>
                        <a:t>(unit) -Range</a:t>
                      </a:r>
                      <a:r>
                        <a:rPr lang="en-US" sz="2400" u="none" strike="noStrike" dirty="0">
                          <a:effectLst/>
                        </a:rPr>
                        <a:t>, Variance, and Standard deviation;                </a:t>
                      </a:r>
                      <a:r>
                        <a:rPr lang="en-US" sz="2400" u="none" strike="noStrike" dirty="0" smtClean="0">
                          <a:effectLst/>
                        </a:rPr>
                        <a:t>Relative (no unit) </a:t>
                      </a:r>
                      <a:r>
                        <a:rPr lang="en-US" sz="2400" u="none" strike="noStrike" dirty="0">
                          <a:effectLst/>
                        </a:rPr>
                        <a:t>- Coefficient of variation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smtClean="0">
                          <a:effectLst/>
                        </a:rPr>
                        <a:t>Shape of the distribution of  the dataset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Symmetry, Skewness, and Kurtosis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smtClean="0">
                          <a:effectLst/>
                        </a:rPr>
                        <a:t>Relative Standing of  the dataset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Percentiles, Quartiles, Deciles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56426"/>
              </p:ext>
            </p:extLst>
          </p:nvPr>
        </p:nvGraphicFramePr>
        <p:xfrm>
          <a:off x="3048000" y="5486400"/>
          <a:ext cx="3203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143000" imgH="203040" progId="Equation.DSMT4">
                  <p:embed/>
                </p:oleObj>
              </mc:Choice>
              <mc:Fallback>
                <p:oleObj name="Equation" r:id="rId3" imgW="114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5486400"/>
                        <a:ext cx="320357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59436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AM stands for </a:t>
            </a:r>
            <a:r>
              <a:rPr lang="en-US" sz="2400" b="1" dirty="0">
                <a:solidFill>
                  <a:srgbClr val="0070C0"/>
                </a:solidFill>
              </a:rPr>
              <a:t>Arithmetic Mean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GM-Geometric Mean</a:t>
            </a:r>
            <a:r>
              <a:rPr lang="en-US" sz="2400" b="1" dirty="0"/>
              <a:t>, and HM- </a:t>
            </a:r>
            <a:r>
              <a:rPr lang="en-US" sz="2400" b="1" dirty="0">
                <a:solidFill>
                  <a:srgbClr val="0070C0"/>
                </a:solidFill>
              </a:rPr>
              <a:t>Harmonic mean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800600"/>
            <a:ext cx="85344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Numerical descriptive measures 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Centre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</a:rPr>
              <a:t>Spread, </a:t>
            </a:r>
            <a:r>
              <a:rPr lang="en-US" sz="2000" b="1" dirty="0">
                <a:solidFill>
                  <a:srgbClr val="FF0000"/>
                </a:solidFill>
              </a:rPr>
              <a:t>Relative standing, </a:t>
            </a:r>
            <a:r>
              <a:rPr lang="en-US" sz="2000" b="1" dirty="0" smtClean="0">
                <a:solidFill>
                  <a:srgbClr val="FF0000"/>
                </a:solidFill>
              </a:rPr>
              <a:t>and Shape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b="1" dirty="0" smtClean="0"/>
              <a:t>Different Measures of Central Location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Measures of Central Location /tendency:</a:t>
            </a:r>
          </a:p>
          <a:p>
            <a:pPr marL="0" indent="0">
              <a:buNone/>
            </a:pPr>
            <a:r>
              <a:rPr lang="en-US" sz="2800" dirty="0" err="1" smtClean="0"/>
              <a:t>i</a:t>
            </a:r>
            <a:r>
              <a:rPr lang="en-US" sz="2800" dirty="0" smtClean="0"/>
              <a:t>)Arithmetic mean, ii</a:t>
            </a:r>
            <a:r>
              <a:rPr lang="en-US" sz="2800" dirty="0"/>
              <a:t>) Geometric mean, iii) Harmonic mean, iv) Median, v) Mode</a:t>
            </a:r>
            <a:r>
              <a:rPr lang="en-US" sz="2800" dirty="0" smtClean="0"/>
              <a:t>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Arithmetic mean</a:t>
            </a:r>
            <a:r>
              <a:rPr lang="en-US" sz="2800" dirty="0" smtClean="0"/>
              <a:t>: sum of all the numbers is divided by the total number of the observations. 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2800" dirty="0"/>
          </a:p>
          <a:p>
            <a:pPr>
              <a:spcBef>
                <a:spcPts val="0"/>
              </a:spcBef>
              <a:buClr>
                <a:schemeClr val="dk1"/>
              </a:buClr>
              <a:buSzPts val="2000"/>
            </a:pPr>
            <a:endParaRPr lang="en-US" sz="2800" dirty="0" smtClean="0"/>
          </a:p>
          <a:p>
            <a:r>
              <a:rPr lang="en-US" sz="2800" b="1" dirty="0" smtClean="0"/>
              <a:t>Ex.:</a:t>
            </a:r>
            <a:r>
              <a:rPr lang="en-US" sz="2800" dirty="0" smtClean="0"/>
              <a:t> </a:t>
            </a:r>
            <a:r>
              <a:rPr lang="en-US" sz="2800" b="1" dirty="0"/>
              <a:t>The a</a:t>
            </a:r>
            <a:r>
              <a:rPr lang="en-US" sz="2800" dirty="0"/>
              <a:t>ges of 10 students in a class are 14,13,11,14,15,12,16,17,11,14, respectively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800" dirty="0" smtClean="0"/>
              <a:t>    Sol.: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Thus, the average age of the students in that class is 13.7 years.</a:t>
            </a:r>
          </a:p>
          <a:p>
            <a:pPr marL="0" indent="0">
              <a:buNone/>
            </a:pPr>
            <a:endParaRPr lang="en-US" sz="2100" dirty="0" smtClean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 least interval level of measurement is required to calculate Mean (AM).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Mean is affected by the extreme values.</a:t>
            </a:r>
            <a:endParaRPr lang="en-US" sz="2200" dirty="0" smtClea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77652"/>
              </p:ext>
            </p:extLst>
          </p:nvPr>
        </p:nvGraphicFramePr>
        <p:xfrm>
          <a:off x="914400" y="2286000"/>
          <a:ext cx="73898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3949560" imgH="672840" progId="Equation.DSMT4">
                  <p:embed/>
                </p:oleObj>
              </mc:Choice>
              <mc:Fallback>
                <p:oleObj name="Equation" r:id="rId3" imgW="39495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286000"/>
                        <a:ext cx="738981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250373"/>
              </p:ext>
            </p:extLst>
          </p:nvPr>
        </p:nvGraphicFramePr>
        <p:xfrm>
          <a:off x="1600200" y="4191000"/>
          <a:ext cx="6629400" cy="69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3771720" imgH="393480" progId="Equation.DSMT4">
                  <p:embed/>
                </p:oleObj>
              </mc:Choice>
              <mc:Fallback>
                <p:oleObj name="Equation" r:id="rId5" imgW="3771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191000"/>
                        <a:ext cx="6629400" cy="69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Median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Median</a:t>
            </a:r>
            <a:r>
              <a:rPr lang="en-US" sz="2200" dirty="0" smtClean="0"/>
              <a:t> is the </a:t>
            </a:r>
            <a:r>
              <a:rPr lang="en-US" sz="2200" dirty="0"/>
              <a:t>midpoint of the values after all observations have been ordered from the smallest to the largest, or from largest to smallest.</a:t>
            </a:r>
          </a:p>
          <a:p>
            <a:r>
              <a:rPr lang="en-US" sz="2300" dirty="0"/>
              <a:t>If n is an odd number, then median can be located in </a:t>
            </a:r>
            <a:r>
              <a:rPr lang="en-US" sz="2300" dirty="0" smtClean="0"/>
              <a:t>the</a:t>
            </a:r>
            <a:r>
              <a:rPr lang="en-US" sz="2400" dirty="0" smtClean="0"/>
              <a:t>                   ordered </a:t>
            </a:r>
            <a:r>
              <a:rPr lang="en-US" sz="2400" dirty="0"/>
              <a:t>position.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If n is an even number, then median is the average of the two </a:t>
            </a:r>
            <a:r>
              <a:rPr lang="en-US" sz="2300" dirty="0"/>
              <a:t>middle observations, that is , median is the average of </a:t>
            </a:r>
            <a:r>
              <a:rPr lang="en-US" sz="2300" dirty="0" smtClean="0"/>
              <a:t>the    </a:t>
            </a:r>
            <a:r>
              <a:rPr lang="en-US" sz="2400" dirty="0" smtClean="0"/>
              <a:t>           and                   ordered </a:t>
            </a:r>
            <a:r>
              <a:rPr lang="en-US" sz="2400" dirty="0"/>
              <a:t>positional values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Ex. 1. </a:t>
            </a:r>
            <a:r>
              <a:rPr lang="en-US" sz="2400" dirty="0"/>
              <a:t>Find the median of the </a:t>
            </a:r>
            <a:r>
              <a:rPr lang="en-US" sz="2400" dirty="0" smtClean="0"/>
              <a:t>dataset: </a:t>
            </a:r>
            <a:r>
              <a:rPr lang="en-US" sz="2400" dirty="0"/>
              <a:t>7, 4, 3, 5, 6, 8, 10.</a:t>
            </a:r>
          </a:p>
          <a:p>
            <a:pPr marL="0" indent="0">
              <a:buNone/>
            </a:pPr>
            <a:r>
              <a:rPr lang="en-US" sz="2400" dirty="0" smtClean="0"/>
              <a:t>      Sol.: </a:t>
            </a:r>
            <a:r>
              <a:rPr lang="en-US" sz="2200" dirty="0" smtClean="0"/>
              <a:t> Here, n=7 (odd).  </a:t>
            </a:r>
            <a:r>
              <a:rPr lang="en-US" sz="2200" dirty="0"/>
              <a:t>Arrange in ascending order:  3  4  5  6  7  8  10. </a:t>
            </a:r>
            <a:endParaRPr lang="en-US" sz="22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Median is 0.5(7+1)</a:t>
            </a:r>
            <a:r>
              <a:rPr lang="en-US" sz="2400" dirty="0" err="1" smtClean="0"/>
              <a:t>th</a:t>
            </a:r>
            <a:r>
              <a:rPr lang="en-US" sz="2400" dirty="0" smtClean="0"/>
              <a:t> =4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ordered positional  value= 6 unit.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Ex. 2. Find the median of the dataset: </a:t>
            </a:r>
            <a:r>
              <a:rPr lang="en-US" sz="2400" dirty="0"/>
              <a:t>7, 4, 3, 5, 6, 8, 10, 1. </a:t>
            </a:r>
          </a:p>
          <a:p>
            <a:pPr marL="0" indent="0">
              <a:buNone/>
            </a:pPr>
            <a:r>
              <a:rPr lang="en-US" sz="2400" dirty="0" smtClean="0"/>
              <a:t>     Sol.: n=8 (even). Ordered dataset:  </a:t>
            </a:r>
            <a:r>
              <a:rPr lang="en-US" sz="2400" dirty="0"/>
              <a:t>1  3  4  5  6  7  8  10. </a:t>
            </a:r>
            <a:endParaRPr lang="en-US" sz="2400" dirty="0" smtClean="0"/>
          </a:p>
          <a:p>
            <a:pPr marL="280988" indent="0">
              <a:buNone/>
            </a:pPr>
            <a:r>
              <a:rPr lang="en-US" sz="2400" dirty="0" smtClean="0"/>
              <a:t>Median is the average of the 8/2=4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and (8/2+1)=5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ordered positional values. That is, Median = (5+6)/2=5.5 unit.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Median is not affected by the extreme values.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At least ordinal level of measurement is required to calculate median.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93399"/>
              </p:ext>
            </p:extLst>
          </p:nvPr>
        </p:nvGraphicFramePr>
        <p:xfrm>
          <a:off x="7086600" y="1447800"/>
          <a:ext cx="1085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1447800"/>
                        <a:ext cx="10858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893736"/>
              </p:ext>
            </p:extLst>
          </p:nvPr>
        </p:nvGraphicFramePr>
        <p:xfrm>
          <a:off x="6324600" y="2362200"/>
          <a:ext cx="95974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5" imgW="279360" imgH="393480" progId="Equation.DSMT4">
                  <p:embed/>
                </p:oleObj>
              </mc:Choice>
              <mc:Fallback>
                <p:oleObj name="Equation" r:id="rId5" imgW="279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4600" y="2362200"/>
                        <a:ext cx="959746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93157"/>
              </p:ext>
            </p:extLst>
          </p:nvPr>
        </p:nvGraphicFramePr>
        <p:xfrm>
          <a:off x="7772400" y="2362200"/>
          <a:ext cx="1066800" cy="725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7" imgW="634680" imgH="431640" progId="Equation.DSMT4">
                  <p:embed/>
                </p:oleObj>
              </mc:Choice>
              <mc:Fallback>
                <p:oleObj name="Equation" r:id="rId7" imgW="634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2400" y="2362200"/>
                        <a:ext cx="1066800" cy="725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41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Mode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mode is the value that occurs most often in a set of raw data (if exists</a:t>
            </a:r>
            <a:r>
              <a:rPr lang="en-US" dirty="0" smtClean="0"/>
              <a:t>). The mode can be unimodal (one mode), bimodal (2 modes), or multimodal (more than 2 modes).</a:t>
            </a:r>
          </a:p>
          <a:p>
            <a:pPr marL="0" indent="0">
              <a:buNone/>
            </a:pPr>
            <a:r>
              <a:rPr lang="en-US" sz="3000" dirty="0" smtClean="0"/>
              <a:t>Ex. 1: Dataset: 34, 4, 12, 9, 12, 7, 22, 23, 10, 12,4.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Mode= 12 (occurs 3 times, unimodal.</a:t>
            </a:r>
          </a:p>
          <a:p>
            <a:pPr marL="0" indent="0">
              <a:buNone/>
            </a:pPr>
            <a:r>
              <a:rPr lang="en-US" sz="2800" dirty="0" smtClean="0"/>
              <a:t>Ex. 2: Dataset: high, high, low, low, high, low, medium.         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Mode = high and low (bimodal)</a:t>
            </a:r>
          </a:p>
          <a:p>
            <a:pPr marL="0" indent="0">
              <a:buNone/>
            </a:pPr>
            <a:r>
              <a:rPr lang="en-US" dirty="0" smtClean="0"/>
              <a:t>Ex. Dataset: 4,4,7,2,1,2,9,11, 11, 2, 4, 11, 29,1.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Mode = 2, 4, and 11 (tri or multimodal)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At least nominal level of measurement is required to calculate mode.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00B0F0"/>
                </a:solidFill>
              </a:rPr>
              <a:t>Geometric Mean (GM)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dirty="0"/>
              <a:t>Suppose all the n observations in a data </a:t>
            </a:r>
            <a:r>
              <a:rPr lang="en-US" sz="2000" dirty="0" smtClean="0"/>
              <a:t>set                                  .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 smtClean="0"/>
              <a:t>  The geometric mean </a:t>
            </a:r>
            <a:r>
              <a:rPr lang="en-US" sz="2000" dirty="0"/>
              <a:t>is appropriate to use whenever we need to measure the average rate of change (the growth rate) over a period of time.  </a:t>
            </a:r>
          </a:p>
          <a:p>
            <a:pPr marL="0" indent="0">
              <a:buNone/>
            </a:pPr>
            <a:r>
              <a:rPr lang="en-US" sz="2000" b="1" dirty="0" smtClean="0"/>
              <a:t>Theory</a:t>
            </a:r>
            <a:r>
              <a:rPr lang="en-US" sz="2000" dirty="0" smtClean="0"/>
              <a:t>: </a:t>
            </a:r>
            <a:r>
              <a:rPr lang="en-US" sz="2000" dirty="0"/>
              <a:t>If a principal </a:t>
            </a:r>
            <a:r>
              <a:rPr lang="en-US" sz="2000" dirty="0" smtClean="0"/>
              <a:t>A0 </a:t>
            </a:r>
            <a:r>
              <a:rPr lang="en-US" sz="2000" dirty="0"/>
              <a:t>(present value) is invested at an annual rate </a:t>
            </a:r>
            <a:r>
              <a:rPr lang="en-US" sz="2000" i="1" dirty="0" smtClean="0"/>
              <a:t>r</a:t>
            </a:r>
            <a:r>
              <a:rPr lang="en-US" sz="2000" dirty="0" smtClean="0"/>
              <a:t>, </a:t>
            </a:r>
            <a:r>
              <a:rPr lang="en-US" sz="2000" dirty="0"/>
              <a:t>then the amount </a:t>
            </a:r>
            <a:r>
              <a:rPr lang="en-US" sz="2000" i="1" dirty="0"/>
              <a:t>A</a:t>
            </a:r>
            <a:r>
              <a:rPr lang="en-US" sz="2000" dirty="0"/>
              <a:t> (future value) in the account at the end of t </a:t>
            </a:r>
            <a:r>
              <a:rPr lang="en-US" sz="2000" dirty="0" smtClean="0"/>
              <a:t>is: </a:t>
            </a:r>
          </a:p>
          <a:p>
            <a:pPr marL="0" indent="0">
              <a:buNone/>
            </a:pPr>
            <a:r>
              <a:rPr lang="en-US" sz="2000" dirty="0" smtClean="0"/>
              <a:t>Application: </a:t>
            </a:r>
            <a:r>
              <a:rPr lang="en-US" sz="2000" dirty="0"/>
              <a:t> An investment counsellor has reported the following annual growth rates in the price of a particular stock: 4.3%, 6.0%, 3.5%, 8.2% and 7.0%.</a:t>
            </a:r>
          </a:p>
          <a:p>
            <a:pPr marL="0" indent="0">
              <a:buNone/>
            </a:pPr>
            <a:r>
              <a:rPr lang="en-US" sz="2000" dirty="0" smtClean="0"/>
              <a:t>Q. a.</a:t>
            </a:r>
            <a:r>
              <a:rPr lang="en-US" sz="2000" dirty="0"/>
              <a:t> What is the mean growth rate over the five years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b. How </a:t>
            </a:r>
            <a:r>
              <a:rPr lang="en-US" sz="2000" dirty="0"/>
              <a:t>many years would be required for the price to double? </a:t>
            </a:r>
            <a:endParaRPr lang="en-US" sz="2000" dirty="0" smtClean="0"/>
          </a:p>
          <a:p>
            <a:pPr marL="633413" indent="-633413">
              <a:lnSpc>
                <a:spcPct val="150000"/>
              </a:lnSpc>
              <a:buNone/>
            </a:pPr>
            <a:r>
              <a:rPr lang="en-US" sz="2000" dirty="0" err="1" smtClean="0"/>
              <a:t>Ans</a:t>
            </a:r>
            <a:r>
              <a:rPr lang="en-US" sz="2000" dirty="0" smtClean="0"/>
              <a:t>: a)                                                                          </a:t>
            </a:r>
            <a:r>
              <a:rPr lang="en-US" sz="2000" dirty="0"/>
              <a:t>which is incorrect because it ignores the compound effect of growth.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b) Here, A = 200, </a:t>
            </a:r>
            <a:r>
              <a:rPr lang="en-US" sz="2000" dirty="0" err="1" smtClean="0"/>
              <a:t>Ao</a:t>
            </a:r>
            <a:r>
              <a:rPr lang="en-US" sz="2000" dirty="0"/>
              <a:t> </a:t>
            </a:r>
            <a:r>
              <a:rPr lang="en-US" sz="2000" dirty="0" smtClean="0"/>
              <a:t>= 100. We can write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99688"/>
              </p:ext>
            </p:extLst>
          </p:nvPr>
        </p:nvGraphicFramePr>
        <p:xfrm>
          <a:off x="5181600" y="83820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838200"/>
                        <a:ext cx="2286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698508"/>
              </p:ext>
            </p:extLst>
          </p:nvPr>
        </p:nvGraphicFramePr>
        <p:xfrm>
          <a:off x="2514600" y="1219200"/>
          <a:ext cx="3684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5" imgW="1777680" imgH="266400" progId="Equation.DSMT4">
                  <p:embed/>
                </p:oleObj>
              </mc:Choice>
              <mc:Fallback>
                <p:oleObj name="Equation" r:id="rId5" imgW="1777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1219200"/>
                        <a:ext cx="368458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70766"/>
              </p:ext>
            </p:extLst>
          </p:nvPr>
        </p:nvGraphicFramePr>
        <p:xfrm>
          <a:off x="6477000" y="2590800"/>
          <a:ext cx="10556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7" imgW="622080" imgH="241200" progId="Equation.DSMT4">
                  <p:embed/>
                </p:oleObj>
              </mc:Choice>
              <mc:Fallback>
                <p:oleObj name="Equation" r:id="rId7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000" y="2590800"/>
                        <a:ext cx="1055688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43553"/>
              </p:ext>
            </p:extLst>
          </p:nvPr>
        </p:nvGraphicFramePr>
        <p:xfrm>
          <a:off x="1371600" y="4419599"/>
          <a:ext cx="4060734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9" imgW="2997000" imgH="393480" progId="Equation.DSMT4">
                  <p:embed/>
                </p:oleObj>
              </mc:Choice>
              <mc:Fallback>
                <p:oleObj name="Equation" r:id="rId9" imgW="2997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419599"/>
                        <a:ext cx="4060734" cy="533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522644"/>
              </p:ext>
            </p:extLst>
          </p:nvPr>
        </p:nvGraphicFramePr>
        <p:xfrm>
          <a:off x="609599" y="5334000"/>
          <a:ext cx="77724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11" imgW="5270400" imgH="330120" progId="Equation.DSMT4">
                  <p:embed/>
                </p:oleObj>
              </mc:Choice>
              <mc:Fallback>
                <p:oleObj name="Equation" r:id="rId11" imgW="5270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599" y="5334000"/>
                        <a:ext cx="777240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83918"/>
              </p:ext>
            </p:extLst>
          </p:nvPr>
        </p:nvGraphicFramePr>
        <p:xfrm>
          <a:off x="4791075" y="5715000"/>
          <a:ext cx="346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3" imgW="2311200" imgH="228600" progId="Equation.DSMT4">
                  <p:embed/>
                </p:oleObj>
              </mc:Choice>
              <mc:Fallback>
                <p:oleObj name="Equation" r:id="rId13" imgW="231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1075" y="5715000"/>
                        <a:ext cx="3467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784258"/>
              </p:ext>
            </p:extLst>
          </p:nvPr>
        </p:nvGraphicFramePr>
        <p:xfrm>
          <a:off x="1295400" y="6096000"/>
          <a:ext cx="388865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15" imgW="2869920" imgH="393480" progId="Equation.DSMT4">
                  <p:embed/>
                </p:oleObj>
              </mc:Choice>
              <mc:Fallback>
                <p:oleObj name="Equation" r:id="rId15" imgW="286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95400" y="6096000"/>
                        <a:ext cx="388865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7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Harmonic Mean (HM)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Suppose all the n observations in a data set                                  </a:t>
            </a:r>
          </a:p>
          <a:p>
            <a:pPr marL="0" indent="0">
              <a:buNone/>
            </a:pPr>
            <a:r>
              <a:rPr lang="en-US" sz="2400" dirty="0"/>
              <a:t>Then the harmonic mean of the data set is defined by the formula: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Example: Speed </a:t>
            </a:r>
            <a:r>
              <a:rPr lang="en-US" sz="2400" dirty="0"/>
              <a:t>and Travel </a:t>
            </a:r>
            <a:r>
              <a:rPr lang="en-US" sz="2400" dirty="0" smtClean="0"/>
              <a:t>Time: </a:t>
            </a:r>
            <a:r>
              <a:rPr lang="en-US" sz="2400" dirty="0"/>
              <a:t>Suppose a car travels at three different speeds: 60 km/h, 80 km/h, and 120 km/h for three equal time </a:t>
            </a:r>
            <a:r>
              <a:rPr lang="en-US" sz="2400" dirty="0" smtClean="0"/>
              <a:t>intervals (use weighted HM if unequal). Find </a:t>
            </a:r>
            <a:r>
              <a:rPr lang="en-US" sz="2400" dirty="0"/>
              <a:t>the average speed over the entire </a:t>
            </a:r>
            <a:r>
              <a:rPr lang="en-US" sz="2400" dirty="0" smtClean="0"/>
              <a:t>journey.</a:t>
            </a:r>
          </a:p>
          <a:p>
            <a:pPr marL="0" indent="0">
              <a:buNone/>
            </a:pPr>
            <a:r>
              <a:rPr lang="en-US" sz="2400" dirty="0" smtClean="0"/>
              <a:t>Sol.: HM of </a:t>
            </a:r>
            <a:r>
              <a:rPr lang="en-US" sz="2400" dirty="0"/>
              <a:t>the speeds (60, 80, 120) 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Harmonic mean is affected by extreme values. HM and GM cannot be calculated for any negative value including zero.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24598"/>
              </p:ext>
            </p:extLst>
          </p:nvPr>
        </p:nvGraphicFramePr>
        <p:xfrm>
          <a:off x="6019800" y="1066800"/>
          <a:ext cx="1981200" cy="40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800" y="1066800"/>
                        <a:ext cx="1981200" cy="40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72221"/>
              </p:ext>
            </p:extLst>
          </p:nvPr>
        </p:nvGraphicFramePr>
        <p:xfrm>
          <a:off x="1828800" y="1752600"/>
          <a:ext cx="3505200" cy="92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2489040" imgH="660240" progId="Equation.DSMT4">
                  <p:embed/>
                </p:oleObj>
              </mc:Choice>
              <mc:Fallback>
                <p:oleObj name="Equation" r:id="rId5" imgW="24890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1752600"/>
                        <a:ext cx="3505200" cy="929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551177"/>
              </p:ext>
            </p:extLst>
          </p:nvPr>
        </p:nvGraphicFramePr>
        <p:xfrm>
          <a:off x="1905000" y="4419600"/>
          <a:ext cx="4267200" cy="100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7" imgW="2489040" imgH="583920" progId="Equation.DSMT4">
                  <p:embed/>
                </p:oleObj>
              </mc:Choice>
              <mc:Fallback>
                <p:oleObj name="Equation" r:id="rId7" imgW="24890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419600"/>
                        <a:ext cx="4267200" cy="1001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3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Spread/Dispersion/Variability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Measures of dispersion is a descriptive measures that indicates the amount of variation or spread in a data set around the center.</a:t>
            </a:r>
          </a:p>
          <a:p>
            <a:r>
              <a:rPr lang="en-US" dirty="0"/>
              <a:t> </a:t>
            </a:r>
          </a:p>
          <a:p>
            <a:r>
              <a:rPr lang="en-US" i="1" dirty="0"/>
              <a:t>Following are the measures of dispersion</a:t>
            </a:r>
            <a:r>
              <a:rPr lang="en-US" dirty="0"/>
              <a:t>:</a:t>
            </a:r>
          </a:p>
          <a:p>
            <a:r>
              <a:rPr lang="en-US" dirty="0"/>
              <a:t>a) </a:t>
            </a:r>
            <a:r>
              <a:rPr lang="en-US" b="1" u="sng" dirty="0"/>
              <a:t>Absolute measures (with unit):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Range, ii) quartile deviation, iii) standard deviation, iv) Mean deviation.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b) </a:t>
            </a:r>
            <a:r>
              <a:rPr lang="en-US" b="1" u="sng" dirty="0"/>
              <a:t>Relative measures (pure no./without unit):</a:t>
            </a:r>
            <a:r>
              <a:rPr lang="en-US" dirty="0"/>
              <a:t> Coefficient of </a:t>
            </a:r>
            <a:r>
              <a:rPr lang="en-US" dirty="0" err="1"/>
              <a:t>i</a:t>
            </a:r>
            <a:r>
              <a:rPr lang="en-US" dirty="0"/>
              <a:t>) quartile deviation, ii) variation, iii) mean deviation.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Range = </a:t>
            </a:r>
            <a:r>
              <a:rPr lang="en-US" sz="2400" dirty="0"/>
              <a:t>Largest value-Smallest value.</a:t>
            </a:r>
          </a:p>
          <a:p>
            <a:r>
              <a:rPr lang="en-US" sz="2400" dirty="0"/>
              <a:t>Quartile deviation, 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                               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Sample </a:t>
            </a:r>
            <a:r>
              <a:rPr lang="en-US" sz="2400" dirty="0"/>
              <a:t>Standard </a:t>
            </a:r>
            <a:r>
              <a:rPr lang="en-US" sz="2400" dirty="0" smtClean="0"/>
              <a:t>deviation, .</a:t>
            </a:r>
          </a:p>
          <a:p>
            <a:r>
              <a:rPr lang="en-US" sz="2400" dirty="0" smtClean="0"/>
              <a:t>Population standard deviation, </a:t>
            </a:r>
            <a:endParaRPr lang="en-US" sz="2400" dirty="0"/>
          </a:p>
          <a:p>
            <a:r>
              <a:rPr lang="en-US" sz="2400" dirty="0" smtClean="0"/>
              <a:t>(sample) Coefficient </a:t>
            </a:r>
            <a:r>
              <a:rPr lang="en-US" sz="2400" dirty="0"/>
              <a:t>of variation = </a:t>
            </a:r>
            <a:r>
              <a:rPr lang="en-US" sz="2400" dirty="0" smtClean="0"/>
              <a:t>CV=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CV is used to compare the variability </a:t>
            </a:r>
            <a:r>
              <a:rPr lang="en-US" sz="2400" dirty="0">
                <a:solidFill>
                  <a:srgbClr val="00B0F0"/>
                </a:solidFill>
              </a:rPr>
              <a:t>of two data </a:t>
            </a:r>
            <a:r>
              <a:rPr lang="en-US" sz="2400" dirty="0" smtClean="0">
                <a:solidFill>
                  <a:srgbClr val="00B0F0"/>
                </a:solidFill>
              </a:rPr>
              <a:t>sets but not the standard deviation.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97135"/>
              </p:ext>
            </p:extLst>
          </p:nvPr>
        </p:nvGraphicFramePr>
        <p:xfrm>
          <a:off x="3429000" y="1295400"/>
          <a:ext cx="4495800" cy="55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3213000" imgH="393480" progId="Equation.DSMT4">
                  <p:embed/>
                </p:oleObj>
              </mc:Choice>
              <mc:Fallback>
                <p:oleObj name="Equation" r:id="rId3" imgW="321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1295400"/>
                        <a:ext cx="4495800" cy="550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74425"/>
              </p:ext>
            </p:extLst>
          </p:nvPr>
        </p:nvGraphicFramePr>
        <p:xfrm>
          <a:off x="1219200" y="1905000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variance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variance</a:t>
                      </a:r>
                      <a:endParaRPr lang="en-US" dirty="0"/>
                    </a:p>
                  </a:txBody>
                  <a:tcPr/>
                </a:tc>
              </a:tr>
              <a:tr h="1153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02364"/>
              </p:ext>
            </p:extLst>
          </p:nvPr>
        </p:nvGraphicFramePr>
        <p:xfrm>
          <a:off x="1752600" y="2209800"/>
          <a:ext cx="18288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1828800" imgH="1101600" progId="Equation.DSMT4">
                  <p:embed/>
                </p:oleObj>
              </mc:Choice>
              <mc:Fallback>
                <p:oleObj name="Equation" r:id="rId5" imgW="1828800" imgH="110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2209800"/>
                        <a:ext cx="1828800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79864"/>
              </p:ext>
            </p:extLst>
          </p:nvPr>
        </p:nvGraphicFramePr>
        <p:xfrm>
          <a:off x="5105400" y="2362200"/>
          <a:ext cx="1384300" cy="80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7" imgW="1091880" imgH="634680" progId="Equation.DSMT4">
                  <p:embed/>
                </p:oleObj>
              </mc:Choice>
              <mc:Fallback>
                <p:oleObj name="Equation" r:id="rId7" imgW="1091880" imgH="634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1384300" cy="804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158017"/>
              </p:ext>
            </p:extLst>
          </p:nvPr>
        </p:nvGraphicFramePr>
        <p:xfrm>
          <a:off x="4495800" y="32004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9" imgW="507960" imgH="253800" progId="Equation.DSMT4">
                  <p:embed/>
                </p:oleObj>
              </mc:Choice>
              <mc:Fallback>
                <p:oleObj name="Equation" r:id="rId9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3200400"/>
                        <a:ext cx="1066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55516"/>
              </p:ext>
            </p:extLst>
          </p:nvPr>
        </p:nvGraphicFramePr>
        <p:xfrm>
          <a:off x="4876800" y="3657600"/>
          <a:ext cx="9144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1" imgW="583920" imgH="253800" progId="Equation.DSMT4">
                  <p:embed/>
                </p:oleObj>
              </mc:Choice>
              <mc:Fallback>
                <p:oleObj name="Equation" r:id="rId11" imgW="583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6800" y="3657600"/>
                        <a:ext cx="9144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902049"/>
              </p:ext>
            </p:extLst>
          </p:nvPr>
        </p:nvGraphicFramePr>
        <p:xfrm>
          <a:off x="5791200" y="3886200"/>
          <a:ext cx="8620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3" imgW="495000" imgH="393480" progId="Equation.DSMT4">
                  <p:embed/>
                </p:oleObj>
              </mc:Choice>
              <mc:Fallback>
                <p:oleObj name="Equation" r:id="rId13" imgW="495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91200" y="3886200"/>
                        <a:ext cx="86201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77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1044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CSE315:Introduction to Data Science Fall 2024 </vt:lpstr>
      <vt:lpstr>Descriptive analysis covers the following characteristics of the sample or population dataset.</vt:lpstr>
      <vt:lpstr>  Different Measures of Central Location  </vt:lpstr>
      <vt:lpstr>Median</vt:lpstr>
      <vt:lpstr>Mode</vt:lpstr>
      <vt:lpstr>Geometric Mean (GM)</vt:lpstr>
      <vt:lpstr>Harmonic Mean (HM)</vt:lpstr>
      <vt:lpstr>Spread/Dispersion/Variability</vt:lpstr>
      <vt:lpstr>PowerPoint Presentation</vt:lpstr>
      <vt:lpstr>Coefficient of Variation (relative measure)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2024-08-25T15:59:35Z</dcterms:created>
  <dcterms:modified xsi:type="dcterms:W3CDTF">2024-08-27T15:35:01Z</dcterms:modified>
</cp:coreProperties>
</file>