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69" r:id="rId7"/>
    <p:sldId id="268" r:id="rId8"/>
    <p:sldId id="267" r:id="rId9"/>
    <p:sldId id="266" r:id="rId10"/>
    <p:sldId id="265" r:id="rId11"/>
    <p:sldId id="264" r:id="rId12"/>
    <p:sldId id="263" r:id="rId13"/>
    <p:sldId id="262" r:id="rId14"/>
    <p:sldId id="261" r:id="rId15"/>
    <p:sldId id="275" r:id="rId16"/>
    <p:sldId id="274" r:id="rId17"/>
    <p:sldId id="276"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CDD42-11EC-42D7-A173-16DBFDF4D4C2}"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231488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CDD42-11EC-42D7-A173-16DBFDF4D4C2}"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7749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CDD42-11EC-42D7-A173-16DBFDF4D4C2}"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401957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CDD42-11EC-42D7-A173-16DBFDF4D4C2}"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16742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CDD42-11EC-42D7-A173-16DBFDF4D4C2}"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20959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CDD42-11EC-42D7-A173-16DBFDF4D4C2}"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210161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CDD42-11EC-42D7-A173-16DBFDF4D4C2}"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32549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CDD42-11EC-42D7-A173-16DBFDF4D4C2}"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413189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CDD42-11EC-42D7-A173-16DBFDF4D4C2}"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360484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CDD42-11EC-42D7-A173-16DBFDF4D4C2}"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125277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CDD42-11EC-42D7-A173-16DBFDF4D4C2}"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73AA6-B522-40E8-BE58-94858518A5D6}" type="slidenum">
              <a:rPr lang="en-US" smtClean="0"/>
              <a:t>‹#›</a:t>
            </a:fld>
            <a:endParaRPr lang="en-US"/>
          </a:p>
        </p:txBody>
      </p:sp>
    </p:spTree>
    <p:extLst>
      <p:ext uri="{BB962C8B-B14F-4D97-AF65-F5344CB8AC3E}">
        <p14:creationId xmlns:p14="http://schemas.microsoft.com/office/powerpoint/2010/main" val="191823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CDD42-11EC-42D7-A173-16DBFDF4D4C2}" type="datetimeFigureOut">
              <a:rPr lang="en-US" smtClean="0"/>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73AA6-B522-40E8-BE58-94858518A5D6}" type="slidenum">
              <a:rPr lang="en-US" smtClean="0"/>
              <a:t>‹#›</a:t>
            </a:fld>
            <a:endParaRPr lang="en-US"/>
          </a:p>
        </p:txBody>
      </p:sp>
    </p:spTree>
    <p:extLst>
      <p:ext uri="{BB962C8B-B14F-4D97-AF65-F5344CB8AC3E}">
        <p14:creationId xmlns:p14="http://schemas.microsoft.com/office/powerpoint/2010/main" val="241350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676399"/>
          </a:xfrm>
        </p:spPr>
        <p:txBody>
          <a:bodyPr>
            <a:normAutofit fontScale="90000"/>
          </a:bodyPr>
          <a:lstStyle/>
          <a:p>
            <a:r>
              <a:rPr lang="en-US" sz="4000" b="1" dirty="0" smtClean="0"/>
              <a:t>CSE315:Introduction to Data Science</a:t>
            </a:r>
            <a:r>
              <a:rPr lang="en-US" b="1" dirty="0" smtClean="0"/>
              <a:t/>
            </a:r>
            <a:br>
              <a:rPr lang="en-US" b="1" dirty="0" smtClean="0"/>
            </a:br>
            <a:r>
              <a:rPr lang="en-US" b="1" dirty="0" smtClean="0"/>
              <a:t>Fall 2024</a:t>
            </a:r>
            <a:r>
              <a:rPr lang="en-US" dirty="0" smtClean="0"/>
              <a:t/>
            </a:r>
            <a:br>
              <a:rPr lang="en-US" dirty="0" smtClean="0"/>
            </a:br>
            <a:endParaRPr lang="en-US" dirty="0"/>
          </a:p>
        </p:txBody>
      </p:sp>
      <p:sp>
        <p:nvSpPr>
          <p:cNvPr id="3" name="Subtitle 2"/>
          <p:cNvSpPr>
            <a:spLocks noGrp="1"/>
          </p:cNvSpPr>
          <p:nvPr>
            <p:ph type="subTitle" idx="1"/>
          </p:nvPr>
        </p:nvSpPr>
        <p:spPr>
          <a:xfrm>
            <a:off x="1487129" y="4800600"/>
            <a:ext cx="6400800" cy="1143000"/>
          </a:xfrm>
        </p:spPr>
        <p:txBody>
          <a:bodyPr>
            <a:normAutofit lnSpcReduction="10000"/>
          </a:bodyPr>
          <a:lstStyle/>
          <a:p>
            <a:r>
              <a:rPr lang="en-US" sz="4000" dirty="0" smtClean="0">
                <a:solidFill>
                  <a:schemeClr val="tx1"/>
                </a:solidFill>
              </a:rPr>
              <a:t>Week 3</a:t>
            </a:r>
          </a:p>
          <a:p>
            <a:r>
              <a:rPr lang="en-US" sz="2600" dirty="0" smtClean="0">
                <a:solidFill>
                  <a:schemeClr val="tx1"/>
                </a:solidFill>
              </a:rPr>
              <a:t>Lesson 2</a:t>
            </a:r>
            <a:endParaRPr lang="en-US" sz="2600" dirty="0">
              <a:solidFill>
                <a:schemeClr val="tx1"/>
              </a:solidFill>
            </a:endParaRPr>
          </a:p>
        </p:txBody>
      </p:sp>
      <p:sp>
        <p:nvSpPr>
          <p:cNvPr id="5" name="Subtitle 2"/>
          <p:cNvSpPr txBox="1">
            <a:spLocks/>
          </p:cNvSpPr>
          <p:nvPr/>
        </p:nvSpPr>
        <p:spPr>
          <a:xfrm>
            <a:off x="1524000" y="3009900"/>
            <a:ext cx="6400800" cy="11430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000" dirty="0" smtClean="0">
                <a:solidFill>
                  <a:schemeClr val="tx1"/>
                </a:solidFill>
              </a:rPr>
              <a:t>Descriptive Statistics (</a:t>
            </a:r>
            <a:r>
              <a:rPr lang="en-US" sz="4000" dirty="0" err="1" smtClean="0">
                <a:solidFill>
                  <a:schemeClr val="tx1"/>
                </a:solidFill>
              </a:rPr>
              <a:t>cont</a:t>
            </a:r>
            <a:r>
              <a:rPr lang="en-US" sz="4000" dirty="0" smtClean="0">
                <a:solidFill>
                  <a:schemeClr val="tx1"/>
                </a:solidFill>
              </a:rPr>
              <a:t>): Shape Relative standing and outlier</a:t>
            </a:r>
            <a:endParaRPr lang="en-US" sz="2600" dirty="0">
              <a:solidFill>
                <a:schemeClr val="tx1"/>
              </a:solidFill>
            </a:endParaRPr>
          </a:p>
        </p:txBody>
      </p:sp>
    </p:spTree>
    <p:extLst>
      <p:ext uri="{BB962C8B-B14F-4D97-AF65-F5344CB8AC3E}">
        <p14:creationId xmlns:p14="http://schemas.microsoft.com/office/powerpoint/2010/main" val="211497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Relative Standing</a:t>
            </a:r>
            <a:endParaRPr lang="en-US" b="1" u="sng" dirty="0"/>
          </a:p>
        </p:txBody>
      </p:sp>
      <p:sp>
        <p:nvSpPr>
          <p:cNvPr id="3" name="Content Placeholder 2"/>
          <p:cNvSpPr>
            <a:spLocks noGrp="1"/>
          </p:cNvSpPr>
          <p:nvPr>
            <p:ph idx="1"/>
          </p:nvPr>
        </p:nvSpPr>
        <p:spPr/>
        <p:txBody>
          <a:bodyPr>
            <a:normAutofit/>
          </a:bodyPr>
          <a:lstStyle/>
          <a:p>
            <a:pPr marL="0" indent="0">
              <a:buNone/>
            </a:pPr>
            <a:r>
              <a:rPr lang="en-US" sz="3000" dirty="0"/>
              <a:t>The three main measures of relative standing </a:t>
            </a:r>
            <a:r>
              <a:rPr lang="en-US" sz="3000" dirty="0" smtClean="0"/>
              <a:t>are:</a:t>
            </a:r>
          </a:p>
          <a:p>
            <a:pPr marL="571500" indent="-571500">
              <a:buAutoNum type="romanLcParenR"/>
            </a:pPr>
            <a:r>
              <a:rPr lang="en-US" dirty="0"/>
              <a:t> </a:t>
            </a:r>
            <a:r>
              <a:rPr lang="en-US" dirty="0" smtClean="0"/>
              <a:t>z-scores, ii) Quartiles, iii) percentiles</a:t>
            </a:r>
            <a:r>
              <a:rPr lang="en-US" dirty="0"/>
              <a:t>. </a:t>
            </a:r>
            <a:endParaRPr lang="en-US" dirty="0" smtClean="0"/>
          </a:p>
          <a:p>
            <a:pPr marL="0" indent="0">
              <a:buNone/>
            </a:pPr>
            <a:r>
              <a:rPr lang="en-US" dirty="0" smtClean="0"/>
              <a:t>Z-scores </a:t>
            </a:r>
            <a:r>
              <a:rPr lang="en-US" dirty="0"/>
              <a:t>indicate how many standard deviations a value is from the mean. </a:t>
            </a:r>
            <a:endParaRPr lang="en-US" dirty="0" smtClean="0"/>
          </a:p>
          <a:p>
            <a:pPr marL="0" indent="0">
              <a:buNone/>
            </a:pPr>
            <a:r>
              <a:rPr lang="en-US" dirty="0" smtClean="0"/>
              <a:t>Quartiles </a:t>
            </a:r>
            <a:r>
              <a:rPr lang="en-US" dirty="0"/>
              <a:t>divide data into four equal parts. </a:t>
            </a:r>
            <a:r>
              <a:rPr lang="en-US" dirty="0" smtClean="0"/>
              <a:t> A p</a:t>
            </a:r>
            <a:r>
              <a:rPr lang="en-US" dirty="0" smtClean="0"/>
              <a:t>ercentile </a:t>
            </a:r>
            <a:r>
              <a:rPr lang="en-US" dirty="0" smtClean="0"/>
              <a:t>indicates </a:t>
            </a:r>
            <a:r>
              <a:rPr lang="en-US" dirty="0"/>
              <a:t>the percentage of values falling below a particular point.</a:t>
            </a:r>
          </a:p>
        </p:txBody>
      </p:sp>
    </p:spTree>
    <p:extLst>
      <p:ext uri="{BB962C8B-B14F-4D97-AF65-F5344CB8AC3E}">
        <p14:creationId xmlns:p14="http://schemas.microsoft.com/office/powerpoint/2010/main" val="99660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39762"/>
          </a:xfrm>
        </p:spPr>
        <p:txBody>
          <a:bodyPr>
            <a:normAutofit fontScale="90000"/>
          </a:bodyPr>
          <a:lstStyle/>
          <a:p>
            <a:r>
              <a:rPr lang="en-US" b="1" u="sng" dirty="0" smtClean="0"/>
              <a:t>Relative Standing (</a:t>
            </a:r>
            <a:r>
              <a:rPr lang="en-US" b="1" u="sng" dirty="0" err="1" smtClean="0"/>
              <a:t>cont</a:t>
            </a:r>
            <a:r>
              <a:rPr lang="en-US" b="1" u="sng" dirty="0" smtClean="0"/>
              <a:t>)</a:t>
            </a:r>
            <a:endParaRPr lang="en-US" b="1" u="sng" dirty="0"/>
          </a:p>
        </p:txBody>
      </p:sp>
      <p:sp>
        <p:nvSpPr>
          <p:cNvPr id="3" name="Content Placeholder 2"/>
          <p:cNvSpPr>
            <a:spLocks noGrp="1"/>
          </p:cNvSpPr>
          <p:nvPr>
            <p:ph idx="1"/>
          </p:nvPr>
        </p:nvSpPr>
        <p:spPr>
          <a:xfrm>
            <a:off x="381000" y="838200"/>
            <a:ext cx="8534400" cy="5791200"/>
          </a:xfrm>
        </p:spPr>
        <p:txBody>
          <a:bodyPr>
            <a:normAutofit fontScale="92500"/>
          </a:bodyPr>
          <a:lstStyle/>
          <a:p>
            <a:r>
              <a:rPr lang="en-US" sz="2400" b="1" dirty="0"/>
              <a:t>Percentile</a:t>
            </a:r>
            <a:r>
              <a:rPr lang="en-US" sz="2400" dirty="0"/>
              <a:t> divides the series into 100 equal parts.</a:t>
            </a:r>
          </a:p>
          <a:p>
            <a:r>
              <a:rPr lang="en-US" sz="2400" b="1" dirty="0"/>
              <a:t>Decile </a:t>
            </a:r>
            <a:r>
              <a:rPr lang="en-US" sz="2400" dirty="0"/>
              <a:t>divides the series into 100 equal parts.</a:t>
            </a:r>
          </a:p>
          <a:p>
            <a:r>
              <a:rPr lang="en-US" sz="2400" b="1" dirty="0"/>
              <a:t>Quartile</a:t>
            </a:r>
            <a:r>
              <a:rPr lang="en-US" sz="2400" dirty="0"/>
              <a:t> divides a data set into four equal parts. A data set has three quartiles:</a:t>
            </a:r>
          </a:p>
          <a:p>
            <a:pPr marL="0" indent="0">
              <a:buNone/>
            </a:pPr>
            <a:r>
              <a:rPr lang="en-US" sz="2400" dirty="0" smtClean="0"/>
              <a:t>The following formulas are used </a:t>
            </a:r>
            <a:r>
              <a:rPr lang="en-US" sz="2400" dirty="0" smtClean="0"/>
              <a:t>to </a:t>
            </a:r>
            <a:r>
              <a:rPr lang="en-US" sz="2400" dirty="0"/>
              <a:t>find the </a:t>
            </a:r>
            <a:r>
              <a:rPr lang="en-US" sz="2400" dirty="0" smtClean="0"/>
              <a:t>quartiles (1</a:t>
            </a:r>
            <a:r>
              <a:rPr lang="en-US" sz="2400" baseline="30000" dirty="0" smtClean="0"/>
              <a:t>st</a:t>
            </a:r>
            <a:r>
              <a:rPr lang="en-US" sz="2400" dirty="0" smtClean="0"/>
              <a:t>, 2</a:t>
            </a:r>
            <a:r>
              <a:rPr lang="en-US" sz="2400" baseline="30000" dirty="0" smtClean="0"/>
              <a:t>nd</a:t>
            </a:r>
            <a:r>
              <a:rPr lang="en-US" sz="2400" dirty="0" smtClean="0"/>
              <a:t>, 3</a:t>
            </a:r>
            <a:r>
              <a:rPr lang="en-US" sz="2400" baseline="30000" dirty="0" smtClean="0"/>
              <a:t>rd</a:t>
            </a:r>
            <a:r>
              <a:rPr lang="en-US" sz="2400" dirty="0" smtClean="0"/>
              <a:t>) </a:t>
            </a:r>
            <a:r>
              <a:rPr lang="en-US" sz="2400" dirty="0"/>
              <a:t>for a </a:t>
            </a:r>
            <a:r>
              <a:rPr lang="en-US" sz="2400" dirty="0" smtClean="0"/>
              <a:t>set </a:t>
            </a:r>
            <a:r>
              <a:rPr lang="en-US" sz="2400" dirty="0"/>
              <a:t>of </a:t>
            </a:r>
            <a:r>
              <a:rPr lang="en-US" sz="2400" dirty="0" smtClean="0"/>
              <a:t>data:</a:t>
            </a:r>
          </a:p>
          <a:p>
            <a:pPr marL="0" indent="0">
              <a:buNone/>
            </a:pPr>
            <a:endParaRPr lang="en-US" sz="2400" dirty="0"/>
          </a:p>
          <a:p>
            <a:pPr marL="0" indent="0">
              <a:buNone/>
            </a:pPr>
            <a:endParaRPr lang="en-US" sz="2400" dirty="0" smtClean="0"/>
          </a:p>
          <a:p>
            <a:pPr marL="0" indent="0">
              <a:buNone/>
            </a:pPr>
            <a:endParaRPr lang="en-US" sz="2400" dirty="0"/>
          </a:p>
          <a:p>
            <a:endParaRPr lang="en-US" sz="2000" b="1" dirty="0" smtClean="0"/>
          </a:p>
          <a:p>
            <a:endParaRPr lang="en-US" sz="2000" b="1" dirty="0"/>
          </a:p>
          <a:p>
            <a:r>
              <a:rPr lang="en-US" sz="1800" b="1" dirty="0" smtClean="0"/>
              <a:t>First </a:t>
            </a:r>
            <a:r>
              <a:rPr lang="en-US" sz="1800" b="1" dirty="0"/>
              <a:t>quartile,</a:t>
            </a:r>
            <a:r>
              <a:rPr lang="en-US" sz="1800" dirty="0"/>
              <a:t> </a:t>
            </a:r>
            <a:r>
              <a:rPr lang="en-US" sz="1800" dirty="0" smtClean="0"/>
              <a:t>Q</a:t>
            </a:r>
            <a:r>
              <a:rPr lang="en-US" sz="1300" dirty="0" smtClean="0"/>
              <a:t>1</a:t>
            </a:r>
            <a:r>
              <a:rPr lang="en-US" sz="1800" dirty="0" smtClean="0"/>
              <a:t>= </a:t>
            </a:r>
            <a:r>
              <a:rPr lang="en-US" sz="1800" dirty="0"/>
              <a:t>25th percentile, divides the bottom 25% of the data from the top 75</a:t>
            </a:r>
            <a:r>
              <a:rPr lang="en-US" sz="1800" dirty="0" smtClean="0"/>
              <a:t>%,</a:t>
            </a:r>
            <a:endParaRPr lang="en-US" sz="1800" dirty="0"/>
          </a:p>
          <a:p>
            <a:r>
              <a:rPr lang="en-US" sz="1800" b="1" dirty="0"/>
              <a:t>Mid- quartile</a:t>
            </a:r>
            <a:r>
              <a:rPr lang="en-US" sz="1800" dirty="0"/>
              <a:t>, </a:t>
            </a:r>
            <a:r>
              <a:rPr lang="en-US" sz="1800" dirty="0" smtClean="0"/>
              <a:t>Q</a:t>
            </a:r>
            <a:r>
              <a:rPr lang="en-US" sz="1300" dirty="0" smtClean="0"/>
              <a:t>2</a:t>
            </a:r>
            <a:r>
              <a:rPr lang="en-US" sz="1800" dirty="0" smtClean="0"/>
              <a:t>= </a:t>
            </a:r>
            <a:r>
              <a:rPr lang="en-US" sz="1800" dirty="0"/>
              <a:t>50th percentile, divides the bottom 50% of the data from the top 50%,</a:t>
            </a:r>
          </a:p>
          <a:p>
            <a:r>
              <a:rPr lang="en-US" sz="1800" b="1" dirty="0"/>
              <a:t>Third quartile</a:t>
            </a:r>
            <a:r>
              <a:rPr lang="en-US" sz="1800" dirty="0"/>
              <a:t>, </a:t>
            </a:r>
            <a:r>
              <a:rPr lang="en-US" sz="1800" dirty="0" smtClean="0"/>
              <a:t>Q</a:t>
            </a:r>
            <a:r>
              <a:rPr lang="en-US" sz="1300" dirty="0" smtClean="0"/>
              <a:t>3</a:t>
            </a:r>
            <a:r>
              <a:rPr lang="en-US" sz="1800" dirty="0" smtClean="0"/>
              <a:t>= </a:t>
            </a:r>
            <a:r>
              <a:rPr lang="en-US" sz="1800" dirty="0"/>
              <a:t>75th percentile, divides the bottom 75% of the data from the top 25</a:t>
            </a:r>
            <a:r>
              <a:rPr lang="en-US" sz="1800" dirty="0" smtClean="0"/>
              <a:t>%.</a:t>
            </a:r>
            <a:endParaRPr lang="en-US" sz="1800" dirty="0"/>
          </a:p>
          <a:p>
            <a:pPr marL="0" indent="0">
              <a:buNone/>
            </a:pPr>
            <a:endParaRPr lang="en-US" sz="24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897" y="3048000"/>
            <a:ext cx="4572000" cy="1841628"/>
          </a:xfrm>
          <a:prstGeom prst="rect">
            <a:avLst/>
          </a:prstGeom>
        </p:spPr>
      </p:pic>
    </p:spTree>
    <p:extLst>
      <p:ext uri="{BB962C8B-B14F-4D97-AF65-F5344CB8AC3E}">
        <p14:creationId xmlns:p14="http://schemas.microsoft.com/office/powerpoint/2010/main" val="996600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Quartile Example</a:t>
            </a:r>
            <a:endParaRPr lang="en-US" b="1" u="sng"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0">
              <a:buNone/>
            </a:pPr>
            <a:r>
              <a:rPr lang="en-US" sz="1800" b="1" dirty="0" smtClean="0"/>
              <a:t>Q. Find the quartiles, inter quartile range, 5 summary measures. Construct Box Plot.</a:t>
            </a:r>
          </a:p>
          <a:p>
            <a:pPr marL="0" indent="0">
              <a:buNone/>
            </a:pPr>
            <a:r>
              <a:rPr lang="en-US" sz="1800" dirty="0" smtClean="0"/>
              <a:t>Data: </a:t>
            </a:r>
            <a:r>
              <a:rPr lang="en-US" sz="1400" dirty="0" smtClean="0"/>
              <a:t>14.6,24.3,24.9,27,27.2,27.4,28.2,28.8,29.9,30.7,31.5,31.6,32.3,32.8,33.3,33.6,34.3,36.9,38.3,44</a:t>
            </a:r>
          </a:p>
          <a:p>
            <a:pPr marL="0" indent="0">
              <a:buNone/>
            </a:pPr>
            <a:r>
              <a:rPr lang="en-US" sz="1400" dirty="0" err="1" smtClean="0"/>
              <a:t>Ans</a:t>
            </a:r>
            <a:r>
              <a:rPr lang="en-US" sz="1400" dirty="0" smtClean="0"/>
              <a:t>,</a:t>
            </a:r>
          </a:p>
          <a:p>
            <a:pPr marL="0" indent="0">
              <a:buNone/>
            </a:pPr>
            <a:r>
              <a:rPr lang="en-US" sz="1400" dirty="0" smtClean="0"/>
              <a:t>Ordered data: 14.6,24.3,24.9,27,27.2,27.4,28.2,28.8,29.9,30.7,31.5,31.6,32.3,32.8,33.3,33.6,34.3,36.9,38.3,44</a:t>
            </a:r>
          </a:p>
          <a:p>
            <a:r>
              <a:rPr lang="en-US" sz="2400" dirty="0"/>
              <a:t>The smallest and largest measurements are 14.6 and 44, respectively. </a:t>
            </a:r>
            <a:endParaRPr lang="en-US" sz="2400" dirty="0" smtClean="0"/>
          </a:p>
          <a:p>
            <a:r>
              <a:rPr lang="en-US" sz="2400" dirty="0" smtClean="0"/>
              <a:t>The </a:t>
            </a:r>
            <a:r>
              <a:rPr lang="en-US" sz="2400" dirty="0"/>
              <a:t>first quartile is the Q1=(20+1)/4 = 5.25th measurement, which is 27.2 + (.25)(7.4 -27.2)=27.25. </a:t>
            </a:r>
            <a:endParaRPr lang="en-US" sz="2400" dirty="0" smtClean="0"/>
          </a:p>
          <a:p>
            <a:r>
              <a:rPr lang="en-US" sz="2400" dirty="0" smtClean="0"/>
              <a:t>The </a:t>
            </a:r>
            <a:r>
              <a:rPr lang="en-US" sz="2400" dirty="0"/>
              <a:t>median is the Q2=(20+1)/2=10.5th measurement which is 30.7+(.5)(31.5-30.7)=31.1; </a:t>
            </a:r>
            <a:r>
              <a:rPr lang="en-US" sz="2400" dirty="0" smtClean="0"/>
              <a:t>and</a:t>
            </a:r>
          </a:p>
          <a:p>
            <a:r>
              <a:rPr lang="en-US" sz="2400" dirty="0" smtClean="0"/>
              <a:t>The </a:t>
            </a:r>
            <a:r>
              <a:rPr lang="en-US" sz="2400" dirty="0"/>
              <a:t>third quartile is the Q3=(3/4)(20+1)=15.75th measurement, which is equal to 33.3+(.75)(33.6 -33.3)= 33.525. </a:t>
            </a:r>
            <a:endParaRPr lang="en-US" sz="2400" dirty="0" smtClean="0"/>
          </a:p>
          <a:p>
            <a:r>
              <a:rPr lang="en-US" sz="2400" dirty="0" smtClean="0"/>
              <a:t>The </a:t>
            </a:r>
            <a:r>
              <a:rPr lang="en-US" sz="2400" dirty="0"/>
              <a:t>interquartile range is IQR=33.525 - 27.25 = 6.275. </a:t>
            </a:r>
            <a:endParaRPr lang="en-US" sz="2400" dirty="0" smtClean="0"/>
          </a:p>
          <a:p>
            <a:r>
              <a:rPr lang="en-US" sz="2400" dirty="0" smtClean="0"/>
              <a:t>The </a:t>
            </a:r>
            <a:r>
              <a:rPr lang="en-US" sz="2400" dirty="0"/>
              <a:t>range is 29.4, and the IQR is 100(6.275/29.4)=21 percent of the range. </a:t>
            </a:r>
          </a:p>
          <a:p>
            <a:pPr marL="0" indent="0">
              <a:buNone/>
            </a:pPr>
            <a:endParaRPr lang="en-US" sz="1400" dirty="0" smtClean="0"/>
          </a:p>
          <a:p>
            <a:pPr marL="0" indent="0">
              <a:buNone/>
            </a:pPr>
            <a:endParaRPr lang="en-US" sz="1400" dirty="0"/>
          </a:p>
        </p:txBody>
      </p:sp>
    </p:spTree>
    <p:extLst>
      <p:ext uri="{BB962C8B-B14F-4D97-AF65-F5344CB8AC3E}">
        <p14:creationId xmlns:p14="http://schemas.microsoft.com/office/powerpoint/2010/main" val="996600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Quartiles</a:t>
            </a:r>
            <a:endParaRPr lang="en-US" b="1" u="sng" dirty="0"/>
          </a:p>
        </p:txBody>
      </p:sp>
      <p:sp>
        <p:nvSpPr>
          <p:cNvPr id="3" name="Content Placeholder 2"/>
          <p:cNvSpPr>
            <a:spLocks noGrp="1"/>
          </p:cNvSpPr>
          <p:nvPr>
            <p:ph idx="1"/>
          </p:nvPr>
        </p:nvSpPr>
        <p:spPr>
          <a:xfrm>
            <a:off x="152400" y="914400"/>
            <a:ext cx="8534400" cy="5791200"/>
          </a:xfrm>
        </p:spPr>
        <p:txBody>
          <a:bodyPr>
            <a:normAutofit/>
          </a:bodyPr>
          <a:lstStyle/>
          <a:p>
            <a:r>
              <a:rPr lang="en-US" dirty="0" smtClean="0"/>
              <a:t>The resulting box-and-whisker plot is shown in following Figure: </a:t>
            </a:r>
          </a:p>
          <a:p>
            <a:endParaRPr lang="en-US" dirty="0"/>
          </a:p>
          <a:p>
            <a:endParaRPr lang="en-US" dirty="0" smtClean="0"/>
          </a:p>
          <a:p>
            <a:pPr marL="0" indent="0">
              <a:buNone/>
            </a:pPr>
            <a:endParaRPr lang="en-US" sz="1600" dirty="0"/>
          </a:p>
          <a:p>
            <a:pPr marL="0" indent="0">
              <a:buNone/>
            </a:pPr>
            <a:r>
              <a:rPr lang="en-US" sz="2400" dirty="0" smtClean="0"/>
              <a:t>Detection of outlier: </a:t>
            </a:r>
          </a:p>
          <a:p>
            <a:r>
              <a:rPr lang="en-US" sz="2000" dirty="0"/>
              <a:t>An outlier is an observation whose value, x, either exceeds the value of the third quartile by a magnitude greater than 1.5(IQR) or is less than the value of the first quartile by a magnitude greater than 1.5(IQR).</a:t>
            </a:r>
          </a:p>
          <a:p>
            <a:r>
              <a:rPr lang="en-US" sz="2000" dirty="0"/>
              <a:t>That is, an observation of x &gt; Q3+1:5(IQR) or an observation of x &lt; Q1-1:5(IQR) is called an outlier</a:t>
            </a:r>
            <a:r>
              <a:rPr lang="en-US" sz="2000" dirty="0" smtClean="0"/>
              <a:t>.</a:t>
            </a:r>
          </a:p>
          <a:p>
            <a:r>
              <a:rPr lang="en-US" sz="2000" dirty="0"/>
              <a:t>For the </a:t>
            </a:r>
            <a:r>
              <a:rPr lang="en-US" sz="2000" dirty="0" smtClean="0"/>
              <a:t>dataset in the previous slide, </a:t>
            </a:r>
            <a:r>
              <a:rPr lang="en-US" sz="2000" dirty="0"/>
              <a:t>an observed value smaller than </a:t>
            </a:r>
            <a:r>
              <a:rPr lang="en-US" sz="2000" dirty="0" smtClean="0"/>
              <a:t>17.84 </a:t>
            </a:r>
            <a:r>
              <a:rPr lang="en-US" sz="2000" dirty="0"/>
              <a:t>or larger </a:t>
            </a:r>
            <a:r>
              <a:rPr lang="en-US" sz="2000" dirty="0" smtClean="0"/>
              <a:t>than 42.94 </a:t>
            </a:r>
            <a:r>
              <a:rPr lang="en-US" sz="2000" dirty="0"/>
              <a:t>would be considered an outlier</a:t>
            </a:r>
            <a:r>
              <a:rPr lang="en-US" sz="2000" dirty="0" smtClean="0"/>
              <a:t>.</a:t>
            </a:r>
          </a:p>
          <a:p>
            <a:r>
              <a:rPr lang="en-US" sz="2000" b="1" dirty="0" smtClean="0"/>
              <a:t>Therefore, two observed values 14.6 and 44 are outliers.</a:t>
            </a:r>
            <a:endParaRPr lang="en-US" sz="2000" b="1" dirty="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81200"/>
            <a:ext cx="8001000" cy="1538288"/>
          </a:xfrm>
          <a:prstGeom prst="rect">
            <a:avLst/>
          </a:prstGeom>
        </p:spPr>
      </p:pic>
      <p:sp>
        <p:nvSpPr>
          <p:cNvPr id="8" name="TextBox 7"/>
          <p:cNvSpPr txBox="1"/>
          <p:nvPr/>
        </p:nvSpPr>
        <p:spPr>
          <a:xfrm>
            <a:off x="4063181" y="1374977"/>
            <a:ext cx="1676400" cy="369332"/>
          </a:xfrm>
          <a:prstGeom prst="rect">
            <a:avLst/>
          </a:prstGeom>
          <a:noFill/>
        </p:spPr>
        <p:txBody>
          <a:bodyPr wrap="square" rtlCol="0">
            <a:spAutoFit/>
          </a:bodyPr>
          <a:lstStyle/>
          <a:p>
            <a:r>
              <a:rPr lang="en-US" dirty="0" smtClean="0"/>
              <a:t>Third quartile</a:t>
            </a:r>
            <a:endParaRPr lang="en-US" dirty="0"/>
          </a:p>
        </p:txBody>
      </p:sp>
      <p:cxnSp>
        <p:nvCxnSpPr>
          <p:cNvPr id="16" name="Straight Arrow Connector 15"/>
          <p:cNvCxnSpPr/>
          <p:nvPr/>
        </p:nvCxnSpPr>
        <p:spPr>
          <a:xfrm>
            <a:off x="4972170" y="2648860"/>
            <a:ext cx="762000" cy="145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2594795"/>
            <a:ext cx="2713884" cy="369332"/>
          </a:xfrm>
          <a:prstGeom prst="rect">
            <a:avLst/>
          </a:prstGeom>
          <a:noFill/>
        </p:spPr>
        <p:txBody>
          <a:bodyPr wrap="none" rtlCol="0">
            <a:spAutoFit/>
          </a:bodyPr>
          <a:lstStyle/>
          <a:p>
            <a:r>
              <a:rPr lang="en-US" dirty="0" smtClean="0"/>
              <a:t>Second Quartile or Median</a:t>
            </a:r>
            <a:endParaRPr lang="en-US" dirty="0"/>
          </a:p>
        </p:txBody>
      </p:sp>
      <p:cxnSp>
        <p:nvCxnSpPr>
          <p:cNvPr id="20" name="Straight Arrow Connector 19"/>
          <p:cNvCxnSpPr/>
          <p:nvPr/>
        </p:nvCxnSpPr>
        <p:spPr>
          <a:xfrm flipH="1">
            <a:off x="3429000" y="2611118"/>
            <a:ext cx="533400" cy="204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00400" y="2756374"/>
            <a:ext cx="1402820" cy="369332"/>
          </a:xfrm>
          <a:prstGeom prst="rect">
            <a:avLst/>
          </a:prstGeom>
          <a:noFill/>
        </p:spPr>
        <p:txBody>
          <a:bodyPr wrap="none" rtlCol="0">
            <a:spAutoFit/>
          </a:bodyPr>
          <a:lstStyle/>
          <a:p>
            <a:r>
              <a:rPr lang="en-US" dirty="0" smtClean="0"/>
              <a:t>First Quartile</a:t>
            </a:r>
            <a:endParaRPr lang="en-US" dirty="0"/>
          </a:p>
        </p:txBody>
      </p:sp>
      <p:cxnSp>
        <p:nvCxnSpPr>
          <p:cNvPr id="29" name="Straight Arrow Connector 28"/>
          <p:cNvCxnSpPr/>
          <p:nvPr/>
        </p:nvCxnSpPr>
        <p:spPr>
          <a:xfrm>
            <a:off x="4686300" y="1559642"/>
            <a:ext cx="730780" cy="573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48600" y="198488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781800" y="1374977"/>
            <a:ext cx="1401346" cy="369332"/>
          </a:xfrm>
          <a:prstGeom prst="rect">
            <a:avLst/>
          </a:prstGeom>
          <a:noFill/>
        </p:spPr>
        <p:txBody>
          <a:bodyPr wrap="none" rtlCol="0">
            <a:spAutoFit/>
          </a:bodyPr>
          <a:lstStyle/>
          <a:p>
            <a:r>
              <a:rPr lang="en-US" dirty="0"/>
              <a:t>Q3+1:5(IQR) </a:t>
            </a:r>
          </a:p>
        </p:txBody>
      </p:sp>
      <p:sp>
        <p:nvSpPr>
          <p:cNvPr id="36" name="TextBox 35"/>
          <p:cNvSpPr txBox="1"/>
          <p:nvPr/>
        </p:nvSpPr>
        <p:spPr>
          <a:xfrm>
            <a:off x="5943600" y="1692690"/>
            <a:ext cx="2743200" cy="369332"/>
          </a:xfrm>
          <a:prstGeom prst="rect">
            <a:avLst/>
          </a:prstGeom>
          <a:noFill/>
        </p:spPr>
        <p:txBody>
          <a:bodyPr wrap="square" rtlCol="0">
            <a:spAutoFit/>
          </a:bodyPr>
          <a:lstStyle/>
          <a:p>
            <a:r>
              <a:rPr lang="en-US" dirty="0" smtClean="0"/>
              <a:t>=33.525+1.5(6.275)=42.94</a:t>
            </a:r>
            <a:endParaRPr lang="en-US" dirty="0"/>
          </a:p>
        </p:txBody>
      </p:sp>
      <p:cxnSp>
        <p:nvCxnSpPr>
          <p:cNvPr id="38" name="Straight Arrow Connector 37"/>
          <p:cNvCxnSpPr/>
          <p:nvPr/>
        </p:nvCxnSpPr>
        <p:spPr>
          <a:xfrm>
            <a:off x="1676400" y="2365887"/>
            <a:ext cx="0" cy="282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52400" y="2464774"/>
            <a:ext cx="3276600" cy="646331"/>
          </a:xfrm>
          <a:prstGeom prst="rect">
            <a:avLst/>
          </a:prstGeom>
          <a:noFill/>
        </p:spPr>
        <p:txBody>
          <a:bodyPr wrap="square" rtlCol="0">
            <a:spAutoFit/>
          </a:bodyPr>
          <a:lstStyle/>
          <a:p>
            <a:r>
              <a:rPr lang="en-US" dirty="0"/>
              <a:t>Q1-1:5(IQR) </a:t>
            </a:r>
            <a:endParaRPr lang="en-US" dirty="0" smtClean="0"/>
          </a:p>
          <a:p>
            <a:r>
              <a:rPr lang="en-US" dirty="0" smtClean="0"/>
              <a:t>=27.25-1.5(6.275)=17.84</a:t>
            </a:r>
            <a:endParaRPr lang="en-US" dirty="0"/>
          </a:p>
        </p:txBody>
      </p:sp>
    </p:spTree>
    <p:extLst>
      <p:ext uri="{BB962C8B-B14F-4D97-AF65-F5344CB8AC3E}">
        <p14:creationId xmlns:p14="http://schemas.microsoft.com/office/powerpoint/2010/main" val="99660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Z-scores</a:t>
            </a:r>
            <a:endParaRPr lang="en-US" b="1" u="sng" dirty="0"/>
          </a:p>
        </p:txBody>
      </p:sp>
      <p:sp>
        <p:nvSpPr>
          <p:cNvPr id="3" name="Content Placeholder 2"/>
          <p:cNvSpPr>
            <a:spLocks noGrp="1"/>
          </p:cNvSpPr>
          <p:nvPr>
            <p:ph idx="1"/>
          </p:nvPr>
        </p:nvSpPr>
        <p:spPr>
          <a:xfrm>
            <a:off x="457200" y="990600"/>
            <a:ext cx="8229600" cy="5135563"/>
          </a:xfrm>
        </p:spPr>
        <p:txBody>
          <a:bodyPr/>
          <a:lstStyle/>
          <a:p>
            <a:pPr marL="0" indent="0">
              <a:buNone/>
            </a:pPr>
            <a:endParaRPr lang="en-US" dirty="0" smtClean="0"/>
          </a:p>
          <a:p>
            <a:pPr marL="0" indent="0">
              <a:buNone/>
            </a:pPr>
            <a:endParaRPr lang="en-US" dirty="0"/>
          </a:p>
          <a:p>
            <a:pPr marL="0" indent="0">
              <a:buNone/>
            </a:pPr>
            <a:r>
              <a:rPr lang="en-US" dirty="0" smtClean="0"/>
              <a:t>Detection by z-score:</a:t>
            </a:r>
          </a:p>
          <a:p>
            <a:pPr marL="0" indent="0">
              <a:buNone/>
            </a:pPr>
            <a:r>
              <a:rPr lang="en-US" dirty="0" smtClean="0"/>
              <a:t> z-scores of the dataset:</a:t>
            </a:r>
          </a:p>
          <a:p>
            <a:pPr marL="0" indent="0">
              <a:buNone/>
            </a:pPr>
            <a:r>
              <a:rPr lang="en-US" sz="1500" dirty="0" smtClean="0"/>
              <a:t>-2.65,-1.04,-0.94,-0.59,-0.56,-0.53,-0.39,-0.3,-0.11,0.02,0.15,0.17,0.29,0.37,0.45,0.5,0.62,</a:t>
            </a:r>
            <a:r>
              <a:rPr lang="en-US" sz="1500" b="1" dirty="0" smtClean="0">
                <a:solidFill>
                  <a:srgbClr val="FF0000"/>
                </a:solidFill>
              </a:rPr>
              <a:t>1.05,</a:t>
            </a:r>
            <a:r>
              <a:rPr lang="en-US" sz="1500" dirty="0" smtClean="0"/>
              <a:t>1.28,2.23</a:t>
            </a:r>
          </a:p>
          <a:p>
            <a:pPr marL="0" indent="0">
              <a:buNone/>
            </a:pPr>
            <a:r>
              <a:rPr lang="en-US" sz="2800" dirty="0" smtClean="0">
                <a:solidFill>
                  <a:srgbClr val="00B0F0"/>
                </a:solidFill>
              </a:rPr>
              <a:t>Z-score values indicate that the dataset has no outlier.</a:t>
            </a:r>
          </a:p>
          <a:p>
            <a:pPr marL="0" indent="0">
              <a:buNone/>
            </a:pPr>
            <a:r>
              <a:rPr lang="en-US" sz="2800" dirty="0" smtClean="0">
                <a:solidFill>
                  <a:srgbClr val="00B0F0"/>
                </a:solidFill>
              </a:rPr>
              <a:t>Interpretation:</a:t>
            </a:r>
            <a:r>
              <a:rPr lang="en-US" sz="2600" dirty="0" smtClean="0">
                <a:solidFill>
                  <a:srgbClr val="00B0F0"/>
                </a:solidFill>
              </a:rPr>
              <a:t> </a:t>
            </a:r>
          </a:p>
          <a:p>
            <a:pPr marL="0" indent="0">
              <a:buNone/>
            </a:pPr>
            <a:r>
              <a:rPr lang="en-US" sz="2600" dirty="0" smtClean="0">
                <a:solidFill>
                  <a:srgbClr val="00B0F0"/>
                </a:solidFill>
              </a:rPr>
              <a:t>The z-score value for the observed value 36.9 is</a:t>
            </a:r>
            <a:r>
              <a:rPr lang="en-US" sz="2600" dirty="0" smtClean="0"/>
              <a:t> </a:t>
            </a:r>
            <a:r>
              <a:rPr lang="en-US" sz="2600" dirty="0" smtClean="0">
                <a:solidFill>
                  <a:srgbClr val="FF0000"/>
                </a:solidFill>
              </a:rPr>
              <a:t>1.05</a:t>
            </a:r>
            <a:r>
              <a:rPr lang="en-US" sz="2600" dirty="0" smtClean="0"/>
              <a:t> </a:t>
            </a:r>
            <a:r>
              <a:rPr lang="en-US" sz="2600" dirty="0"/>
              <a:t>shows that </a:t>
            </a:r>
            <a:r>
              <a:rPr lang="en-US" sz="2600" dirty="0" smtClean="0"/>
              <a:t>the </a:t>
            </a:r>
            <a:r>
              <a:rPr lang="en-US" sz="2600" dirty="0"/>
              <a:t>observed </a:t>
            </a:r>
            <a:r>
              <a:rPr lang="en-US" sz="2600" dirty="0" smtClean="0"/>
              <a:t>value, 36.9 </a:t>
            </a:r>
            <a:r>
              <a:rPr lang="en-US" sz="2600" dirty="0"/>
              <a:t>is </a:t>
            </a:r>
            <a:r>
              <a:rPr lang="en-US" sz="2600" dirty="0" smtClean="0"/>
              <a:t>1.05 standard </a:t>
            </a:r>
            <a:r>
              <a:rPr lang="en-US" sz="2600" dirty="0"/>
              <a:t>deviations from the mean</a:t>
            </a:r>
            <a:r>
              <a:rPr lang="en-US" sz="2600" dirty="0" smtClean="0"/>
              <a:t>.</a:t>
            </a:r>
            <a:endParaRPr lang="en-US" sz="2600" dirty="0"/>
          </a:p>
          <a:p>
            <a:pPr marL="0" indent="0">
              <a:buNone/>
            </a:pPr>
            <a:endParaRPr lang="en-US" sz="2600" dirty="0">
              <a:solidFill>
                <a:srgbClr val="00B0F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67440703"/>
              </p:ext>
            </p:extLst>
          </p:nvPr>
        </p:nvGraphicFramePr>
        <p:xfrm>
          <a:off x="381000" y="1066800"/>
          <a:ext cx="8229600" cy="990600"/>
        </p:xfrm>
        <a:graphic>
          <a:graphicData uri="http://schemas.openxmlformats.org/presentationml/2006/ole">
            <mc:AlternateContent xmlns:mc="http://schemas.openxmlformats.org/markup-compatibility/2006">
              <mc:Choice xmlns:v="urn:schemas-microsoft-com:vml" Requires="v">
                <p:oleObj spid="_x0000_s11272" name="Equation" r:id="rId3" imgW="3720960" imgH="393480" progId="Equation.DSMT4">
                  <p:embed/>
                </p:oleObj>
              </mc:Choice>
              <mc:Fallback>
                <p:oleObj name="Equation" r:id="rId3" imgW="3720960" imgH="393480" progId="Equation.DSMT4">
                  <p:embed/>
                  <p:pic>
                    <p:nvPicPr>
                      <p:cNvPr id="0" name=""/>
                      <p:cNvPicPr/>
                      <p:nvPr/>
                    </p:nvPicPr>
                    <p:blipFill>
                      <a:blip r:embed="rId4"/>
                      <a:stretch>
                        <a:fillRect/>
                      </a:stretch>
                    </p:blipFill>
                    <p:spPr>
                      <a:xfrm>
                        <a:off x="381000" y="1066800"/>
                        <a:ext cx="8229600" cy="990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81342424"/>
              </p:ext>
            </p:extLst>
          </p:nvPr>
        </p:nvGraphicFramePr>
        <p:xfrm>
          <a:off x="4038600" y="2057400"/>
          <a:ext cx="4800600" cy="906780"/>
        </p:xfrm>
        <a:graphic>
          <a:graphicData uri="http://schemas.openxmlformats.org/presentationml/2006/ole">
            <mc:AlternateContent xmlns:mc="http://schemas.openxmlformats.org/markup-compatibility/2006">
              <mc:Choice xmlns:v="urn:schemas-microsoft-com:vml" Requires="v">
                <p:oleObj spid="_x0000_s11273" name="Equation" r:id="rId5" imgW="2286000" imgH="431640" progId="Equation.DSMT4">
                  <p:embed/>
                </p:oleObj>
              </mc:Choice>
              <mc:Fallback>
                <p:oleObj name="Equation" r:id="rId5" imgW="2286000" imgH="431640" progId="Equation.DSMT4">
                  <p:embed/>
                  <p:pic>
                    <p:nvPicPr>
                      <p:cNvPr id="0" name=""/>
                      <p:cNvPicPr/>
                      <p:nvPr/>
                    </p:nvPicPr>
                    <p:blipFill>
                      <a:blip r:embed="rId6"/>
                      <a:stretch>
                        <a:fillRect/>
                      </a:stretch>
                    </p:blipFill>
                    <p:spPr>
                      <a:xfrm>
                        <a:off x="4038600" y="2057400"/>
                        <a:ext cx="4800600" cy="906780"/>
                      </a:xfrm>
                      <a:prstGeom prst="rect">
                        <a:avLst/>
                      </a:prstGeom>
                    </p:spPr>
                  </p:pic>
                </p:oleObj>
              </mc:Fallback>
            </mc:AlternateContent>
          </a:graphicData>
        </a:graphic>
      </p:graphicFrame>
    </p:spTree>
    <p:extLst>
      <p:ext uri="{BB962C8B-B14F-4D97-AF65-F5344CB8AC3E}">
        <p14:creationId xmlns:p14="http://schemas.microsoft.com/office/powerpoint/2010/main" val="996600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smtClean="0"/>
              <a:t>Python codes</a:t>
            </a:r>
            <a:endParaRPr lang="en-US" u="sng" dirty="0"/>
          </a:p>
        </p:txBody>
      </p:sp>
      <p:sp>
        <p:nvSpPr>
          <p:cNvPr id="3" name="Content Placeholder 2"/>
          <p:cNvSpPr>
            <a:spLocks noGrp="1"/>
          </p:cNvSpPr>
          <p:nvPr>
            <p:ph idx="1"/>
          </p:nvPr>
        </p:nvSpPr>
        <p:spPr>
          <a:xfrm>
            <a:off x="457200" y="990600"/>
            <a:ext cx="8229600" cy="5410200"/>
          </a:xfrm>
        </p:spPr>
        <p:txBody>
          <a:bodyPr>
            <a:normAutofit fontScale="70000" lnSpcReduction="20000"/>
          </a:bodyPr>
          <a:lstStyle/>
          <a:p>
            <a:pPr marL="0" indent="0">
              <a:buNone/>
            </a:pPr>
            <a:r>
              <a:rPr lang="en-US" dirty="0" smtClean="0"/>
              <a:t>#Calculates different descriptive statistics for the dataset:</a:t>
            </a:r>
          </a:p>
          <a:p>
            <a:pPr marL="0" indent="0">
              <a:buNone/>
            </a:pPr>
            <a:r>
              <a:rPr lang="en-US" dirty="0" smtClean="0"/>
              <a:t>x=[14.6,24.3,24.9,27,27.2,27.4,28.2,28.8,29.9,30.7,31.5,31.6,32.3,32.8,33.3,33.6,34.3,36.9,38.3,44]</a:t>
            </a:r>
          </a:p>
          <a:p>
            <a:pPr marL="0" indent="0">
              <a:buNone/>
            </a:pPr>
            <a:r>
              <a:rPr lang="en-US" dirty="0" smtClean="0"/>
              <a:t>import statistics</a:t>
            </a:r>
          </a:p>
          <a:p>
            <a:r>
              <a:rPr lang="en-US" dirty="0" smtClean="0"/>
              <a:t>import pandas</a:t>
            </a:r>
          </a:p>
          <a:p>
            <a:r>
              <a:rPr lang="en-US" dirty="0" smtClean="0"/>
              <a:t>import </a:t>
            </a:r>
            <a:r>
              <a:rPr lang="en-US" dirty="0" err="1" smtClean="0"/>
              <a:t>numpy</a:t>
            </a:r>
            <a:endParaRPr lang="en-US" dirty="0" smtClean="0"/>
          </a:p>
          <a:p>
            <a:pPr marL="0" indent="0">
              <a:buNone/>
            </a:pPr>
            <a:r>
              <a:rPr lang="en-US" dirty="0" smtClean="0"/>
              <a:t># Using statistics module</a:t>
            </a:r>
          </a:p>
          <a:p>
            <a:r>
              <a:rPr lang="en-US" dirty="0" err="1" smtClean="0"/>
              <a:t>statistics.quantiles</a:t>
            </a:r>
            <a:r>
              <a:rPr lang="en-US" dirty="0" smtClean="0"/>
              <a:t>(</a:t>
            </a:r>
            <a:r>
              <a:rPr lang="en-US" dirty="0" err="1" smtClean="0"/>
              <a:t>x,n</a:t>
            </a:r>
            <a:r>
              <a:rPr lang="en-US" dirty="0" smtClean="0"/>
              <a:t>=4) # Returns 3 quartiles</a:t>
            </a:r>
          </a:p>
          <a:p>
            <a:r>
              <a:rPr lang="en-US" dirty="0" err="1" smtClean="0"/>
              <a:t>statistics.mean</a:t>
            </a:r>
            <a:r>
              <a:rPr lang="en-US" dirty="0" smtClean="0"/>
              <a:t>(x)</a:t>
            </a:r>
          </a:p>
          <a:p>
            <a:r>
              <a:rPr lang="en-US" dirty="0" err="1" smtClean="0"/>
              <a:t>statistics.stdev</a:t>
            </a:r>
            <a:r>
              <a:rPr lang="en-US" dirty="0" smtClean="0"/>
              <a:t>(x)</a:t>
            </a:r>
          </a:p>
          <a:p>
            <a:pPr marL="0" indent="0">
              <a:buNone/>
            </a:pPr>
            <a:r>
              <a:rPr lang="en-US" sz="2900" dirty="0" smtClean="0"/>
              <a:t>(x[1]-</a:t>
            </a:r>
            <a:r>
              <a:rPr lang="en-US" sz="2900" dirty="0" err="1" smtClean="0"/>
              <a:t>statistics.mean</a:t>
            </a:r>
            <a:r>
              <a:rPr lang="en-US" sz="2900" dirty="0" smtClean="0"/>
              <a:t>(x))/</a:t>
            </a:r>
            <a:r>
              <a:rPr lang="en-US" sz="2900" dirty="0" err="1" smtClean="0"/>
              <a:t>statistics.stdev</a:t>
            </a:r>
            <a:r>
              <a:rPr lang="en-US" sz="2900" dirty="0" smtClean="0"/>
              <a:t>(x) </a:t>
            </a:r>
            <a:r>
              <a:rPr lang="en-US" sz="2900" b="1" dirty="0" smtClean="0">
                <a:solidFill>
                  <a:srgbClr val="FF0000"/>
                </a:solidFill>
              </a:rPr>
              <a:t>#</a:t>
            </a:r>
            <a:r>
              <a:rPr lang="en-US" sz="2900" b="1" dirty="0" err="1" smtClean="0">
                <a:solidFill>
                  <a:srgbClr val="FF0000"/>
                </a:solidFill>
              </a:rPr>
              <a:t>zscore</a:t>
            </a:r>
            <a:r>
              <a:rPr lang="en-US" sz="2900" b="1" dirty="0" smtClean="0">
                <a:solidFill>
                  <a:srgbClr val="FF0000"/>
                </a:solidFill>
              </a:rPr>
              <a:t> </a:t>
            </a:r>
            <a:r>
              <a:rPr lang="en-US" sz="2900" dirty="0" smtClean="0"/>
              <a:t>for the 2nd </a:t>
            </a:r>
            <a:r>
              <a:rPr lang="en-US" sz="2900" dirty="0" err="1" smtClean="0"/>
              <a:t>obs</a:t>
            </a:r>
            <a:r>
              <a:rPr lang="en-US" sz="2900" dirty="0" smtClean="0"/>
              <a:t>, x[1]=24.3</a:t>
            </a:r>
          </a:p>
          <a:p>
            <a:r>
              <a:rPr lang="en-US" dirty="0" err="1" smtClean="0"/>
              <a:t>statistics.median</a:t>
            </a:r>
            <a:r>
              <a:rPr lang="en-US" dirty="0" smtClean="0"/>
              <a:t>(x)</a:t>
            </a:r>
          </a:p>
          <a:p>
            <a:r>
              <a:rPr lang="en-US" dirty="0" err="1" smtClean="0"/>
              <a:t>statistics.mode</a:t>
            </a:r>
            <a:r>
              <a:rPr lang="en-US" dirty="0" smtClean="0"/>
              <a:t>(x)</a:t>
            </a:r>
          </a:p>
          <a:p>
            <a:r>
              <a:rPr lang="en-US" dirty="0" err="1" smtClean="0"/>
              <a:t>statistics.harmonic_mean</a:t>
            </a:r>
            <a:r>
              <a:rPr lang="en-US" dirty="0" smtClean="0"/>
              <a:t>(x)</a:t>
            </a:r>
          </a:p>
          <a:p>
            <a:r>
              <a:rPr lang="en-US" dirty="0" err="1" smtClean="0"/>
              <a:t>statistics.geometric_mean</a:t>
            </a:r>
            <a:r>
              <a:rPr lang="en-US" dirty="0" smtClean="0"/>
              <a:t>(x)</a:t>
            </a:r>
          </a:p>
          <a:p>
            <a:endParaRPr lang="en-US" dirty="0" smtClean="0"/>
          </a:p>
        </p:txBody>
      </p:sp>
    </p:spTree>
    <p:extLst>
      <p:ext uri="{BB962C8B-B14F-4D97-AF65-F5344CB8AC3E}">
        <p14:creationId xmlns:p14="http://schemas.microsoft.com/office/powerpoint/2010/main" val="190609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t>Python codes (</a:t>
            </a:r>
            <a:r>
              <a:rPr lang="en-US" b="1" u="sng" dirty="0" err="1" smtClean="0"/>
              <a:t>cont</a:t>
            </a:r>
            <a:r>
              <a:rPr lang="en-US" b="1" u="sng" dirty="0" smtClean="0"/>
              <a:t>)</a:t>
            </a:r>
            <a:endParaRPr lang="en-US" b="1" u="sng"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dirty="0" smtClean="0"/>
              <a:t>#using pandas</a:t>
            </a:r>
          </a:p>
          <a:p>
            <a:r>
              <a:rPr lang="en-US" dirty="0" err="1" smtClean="0"/>
              <a:t>df</a:t>
            </a:r>
            <a:r>
              <a:rPr lang="en-US" dirty="0" smtClean="0"/>
              <a:t>=</a:t>
            </a:r>
            <a:r>
              <a:rPr lang="en-US" dirty="0" err="1" smtClean="0"/>
              <a:t>pandas.DataFrame</a:t>
            </a:r>
            <a:r>
              <a:rPr lang="en-US" dirty="0" smtClean="0"/>
              <a:t>(x)</a:t>
            </a:r>
          </a:p>
          <a:p>
            <a:r>
              <a:rPr lang="en-US" dirty="0" err="1" smtClean="0"/>
              <a:t>df.describe</a:t>
            </a:r>
            <a:r>
              <a:rPr lang="en-US" dirty="0" smtClean="0"/>
              <a:t>()   # mean, </a:t>
            </a:r>
            <a:r>
              <a:rPr lang="en-US" dirty="0" err="1" smtClean="0"/>
              <a:t>std</a:t>
            </a:r>
            <a:r>
              <a:rPr lang="en-US" dirty="0" smtClean="0"/>
              <a:t>, min, max, quartiles</a:t>
            </a:r>
          </a:p>
          <a:p>
            <a:r>
              <a:rPr lang="en-US" dirty="0" err="1" smtClean="0"/>
              <a:t>df.mean</a:t>
            </a:r>
            <a:r>
              <a:rPr lang="en-US" dirty="0" smtClean="0"/>
              <a:t>()</a:t>
            </a:r>
          </a:p>
          <a:p>
            <a:r>
              <a:rPr lang="en-US" dirty="0" err="1" smtClean="0"/>
              <a:t>df.std</a:t>
            </a:r>
            <a:r>
              <a:rPr lang="en-US" dirty="0" smtClean="0"/>
              <a:t>()</a:t>
            </a:r>
          </a:p>
          <a:p>
            <a:r>
              <a:rPr lang="en-US" dirty="0" err="1" smtClean="0"/>
              <a:t>df.skew</a:t>
            </a:r>
            <a:r>
              <a:rPr lang="en-US" dirty="0" smtClean="0"/>
              <a:t>()</a:t>
            </a:r>
          </a:p>
          <a:p>
            <a:r>
              <a:rPr lang="en-US" dirty="0" err="1" smtClean="0"/>
              <a:t>df.kurtosis</a:t>
            </a:r>
            <a:r>
              <a:rPr lang="en-US" dirty="0" smtClean="0"/>
              <a:t>()</a:t>
            </a:r>
          </a:p>
          <a:p>
            <a:endParaRPr lang="en-US" dirty="0" smtClean="0"/>
          </a:p>
          <a:p>
            <a:r>
              <a:rPr lang="en-US" dirty="0" smtClean="0"/>
              <a:t>#using </a:t>
            </a:r>
            <a:r>
              <a:rPr lang="en-US" dirty="0" err="1" smtClean="0"/>
              <a:t>numpy</a:t>
            </a:r>
            <a:endParaRPr lang="en-US" dirty="0" smtClean="0"/>
          </a:p>
          <a:p>
            <a:r>
              <a:rPr lang="en-US" dirty="0" err="1" smtClean="0"/>
              <a:t>numpy.mean</a:t>
            </a:r>
            <a:r>
              <a:rPr lang="en-US" dirty="0" smtClean="0"/>
              <a:t>(x)</a:t>
            </a:r>
          </a:p>
          <a:p>
            <a:r>
              <a:rPr lang="en-US" dirty="0" err="1" smtClean="0"/>
              <a:t>numpy.median</a:t>
            </a:r>
            <a:r>
              <a:rPr lang="en-US" dirty="0" smtClean="0"/>
              <a:t>(x)</a:t>
            </a:r>
          </a:p>
          <a:p>
            <a:r>
              <a:rPr lang="en-US" dirty="0" err="1" smtClean="0"/>
              <a:t>numpy.std</a:t>
            </a:r>
            <a:r>
              <a:rPr lang="en-US" dirty="0" smtClean="0"/>
              <a:t>(x)</a:t>
            </a:r>
          </a:p>
          <a:p>
            <a:r>
              <a:rPr lang="en-US" dirty="0" err="1" smtClean="0"/>
              <a:t>numpy</a:t>
            </a:r>
            <a:r>
              <a:rPr lang="en-US" dirty="0" smtClean="0"/>
              <a:t>.</a:t>
            </a:r>
          </a:p>
          <a:p>
            <a:endParaRPr lang="en-US" dirty="0" smtClean="0"/>
          </a:p>
          <a:p>
            <a:r>
              <a:rPr lang="en-US" dirty="0" smtClean="0"/>
              <a:t>#using </a:t>
            </a:r>
            <a:r>
              <a:rPr lang="en-US" dirty="0" err="1" smtClean="0"/>
              <a:t>scipy</a:t>
            </a:r>
            <a:endParaRPr lang="en-US" dirty="0" smtClean="0"/>
          </a:p>
          <a:p>
            <a:r>
              <a:rPr lang="en-US" dirty="0" smtClean="0"/>
              <a:t>import </a:t>
            </a:r>
            <a:r>
              <a:rPr lang="en-US" dirty="0" err="1" smtClean="0"/>
              <a:t>scipy</a:t>
            </a:r>
            <a:endParaRPr lang="en-US" dirty="0" smtClean="0"/>
          </a:p>
          <a:p>
            <a:endParaRPr lang="en-US" dirty="0" smtClean="0"/>
          </a:p>
        </p:txBody>
      </p:sp>
    </p:spTree>
    <p:extLst>
      <p:ext uri="{BB962C8B-B14F-4D97-AF65-F5344CB8AC3E}">
        <p14:creationId xmlns:p14="http://schemas.microsoft.com/office/powerpoint/2010/main" val="174492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smtClean="0"/>
              <a:t>Python codes(</a:t>
            </a:r>
            <a:r>
              <a:rPr lang="en-US" b="1" u="sng" dirty="0" err="1" smtClean="0"/>
              <a:t>cont</a:t>
            </a:r>
            <a:r>
              <a:rPr lang="en-US" b="1" u="sng" dirty="0" smtClean="0"/>
              <a:t>)</a:t>
            </a:r>
            <a:endParaRPr lang="en-US" b="1" u="sng"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US" dirty="0" smtClean="0"/>
              <a:t>from </a:t>
            </a:r>
            <a:r>
              <a:rPr lang="en-US" dirty="0" err="1" smtClean="0"/>
              <a:t>scipy.stats</a:t>
            </a:r>
            <a:r>
              <a:rPr lang="en-US" dirty="0" smtClean="0"/>
              <a:t> import kurtosis</a:t>
            </a:r>
          </a:p>
          <a:p>
            <a:r>
              <a:rPr lang="en-US" dirty="0" smtClean="0"/>
              <a:t>from </a:t>
            </a:r>
            <a:r>
              <a:rPr lang="en-US" dirty="0" err="1" smtClean="0"/>
              <a:t>scipy.stats</a:t>
            </a:r>
            <a:r>
              <a:rPr lang="en-US" dirty="0" smtClean="0"/>
              <a:t> import skew</a:t>
            </a:r>
          </a:p>
          <a:p>
            <a:r>
              <a:rPr lang="en-US" dirty="0" smtClean="0"/>
              <a:t>skew(x)</a:t>
            </a:r>
          </a:p>
          <a:p>
            <a:r>
              <a:rPr lang="en-US" dirty="0" smtClean="0"/>
              <a:t>kurtosis(x)</a:t>
            </a:r>
          </a:p>
          <a:p>
            <a:endParaRPr lang="en-US" dirty="0" smtClean="0"/>
          </a:p>
          <a:p>
            <a:r>
              <a:rPr lang="en-US" dirty="0" smtClean="0"/>
              <a:t>#similar codes</a:t>
            </a:r>
          </a:p>
          <a:p>
            <a:r>
              <a:rPr lang="en-US" dirty="0" err="1" smtClean="0"/>
              <a:t>scipy.stats.skew</a:t>
            </a:r>
            <a:r>
              <a:rPr lang="en-US" dirty="0" smtClean="0"/>
              <a:t>(x)</a:t>
            </a:r>
          </a:p>
          <a:p>
            <a:r>
              <a:rPr lang="en-US" dirty="0" err="1" smtClean="0"/>
              <a:t>scipy.stats.kurtosis</a:t>
            </a:r>
            <a:r>
              <a:rPr lang="en-US" dirty="0" smtClean="0"/>
              <a:t>(x)</a:t>
            </a:r>
          </a:p>
          <a:p>
            <a:r>
              <a:rPr lang="en-US" dirty="0" err="1" smtClean="0"/>
              <a:t>scipy.stats.kurtosis</a:t>
            </a:r>
            <a:r>
              <a:rPr lang="en-US" dirty="0" smtClean="0"/>
              <a:t>(</a:t>
            </a:r>
            <a:r>
              <a:rPr lang="en-US" dirty="0" err="1" smtClean="0"/>
              <a:t>df</a:t>
            </a:r>
            <a:r>
              <a:rPr lang="en-US" dirty="0" smtClean="0"/>
              <a:t>)</a:t>
            </a:r>
          </a:p>
          <a:p>
            <a:endParaRPr lang="en-US" dirty="0" smtClean="0"/>
          </a:p>
          <a:p>
            <a:endParaRPr lang="en-US" dirty="0" smtClean="0"/>
          </a:p>
          <a:p>
            <a:r>
              <a:rPr lang="en-US" dirty="0" smtClean="0"/>
              <a:t>#BOXPLOT</a:t>
            </a:r>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err="1" smtClean="0"/>
              <a:t>plt.boxplot</a:t>
            </a:r>
            <a:r>
              <a:rPr lang="en-US" dirty="0" smtClean="0"/>
              <a:t>(x)  </a:t>
            </a:r>
          </a:p>
          <a:p>
            <a:r>
              <a:rPr lang="en-US" dirty="0" err="1" smtClean="0"/>
              <a:t>plt.title</a:t>
            </a:r>
            <a:r>
              <a:rPr lang="en-US" dirty="0" smtClean="0"/>
              <a:t>('Basic Boxplot') </a:t>
            </a:r>
          </a:p>
          <a:p>
            <a:r>
              <a:rPr lang="en-US" dirty="0" err="1" smtClean="0"/>
              <a:t>plt.show</a:t>
            </a:r>
            <a:r>
              <a:rPr lang="en-US" dirty="0" smtClean="0"/>
              <a:t>()</a:t>
            </a:r>
          </a:p>
          <a:p>
            <a:r>
              <a:rPr lang="en-US" dirty="0" err="1" smtClean="0"/>
              <a:t>plt.xlabel</a:t>
            </a:r>
            <a:r>
              <a:rPr lang="en-US" dirty="0" smtClean="0"/>
              <a:t>('Customized X Label')</a:t>
            </a:r>
          </a:p>
          <a:p>
            <a:endParaRPr lang="en-US" dirty="0" smtClean="0"/>
          </a:p>
          <a:p>
            <a:endParaRPr lang="en-US" dirty="0"/>
          </a:p>
        </p:txBody>
      </p:sp>
    </p:spTree>
    <p:extLst>
      <p:ext uri="{BB962C8B-B14F-4D97-AF65-F5344CB8AC3E}">
        <p14:creationId xmlns:p14="http://schemas.microsoft.com/office/powerpoint/2010/main" val="338277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Spss</a:t>
            </a:r>
            <a:r>
              <a:rPr lang="en-US" dirty="0" smtClean="0"/>
              <a:t> output</a:t>
            </a:r>
            <a:endParaRPr lang="en-US" dirty="0"/>
          </a:p>
        </p:txBody>
      </p:sp>
      <p:sp>
        <p:nvSpPr>
          <p:cNvPr id="3" name="Content Placeholder 2"/>
          <p:cNvSpPr>
            <a:spLocks noGrp="1"/>
          </p:cNvSpPr>
          <p:nvPr>
            <p:ph idx="1"/>
          </p:nvPr>
        </p:nvSpPr>
        <p:spPr/>
        <p:txBody>
          <a:bodyPr>
            <a:normAutofit fontScale="77500" lnSpcReduction="20000"/>
          </a:bodyPr>
          <a:lstStyle/>
          <a:p>
            <a:endParaRPr lang="en-US" b="1" dirty="0"/>
          </a:p>
          <a:p>
            <a:pPr marL="0" indent="0">
              <a:buNone/>
            </a:pPr>
            <a:r>
              <a:rPr lang="en-US" dirty="0"/>
              <a:t>	</a:t>
            </a:r>
          </a:p>
          <a:p>
            <a:r>
              <a:rPr lang="en-US" dirty="0" smtClean="0"/>
              <a:t>Mean</a:t>
            </a:r>
            <a:r>
              <a:rPr lang="en-US" dirty="0"/>
              <a:t>	</a:t>
            </a:r>
            <a:r>
              <a:rPr lang="en-US" dirty="0" smtClean="0"/>
              <a:t>		30.5800</a:t>
            </a:r>
            <a:r>
              <a:rPr lang="en-US" dirty="0"/>
              <a:t>	</a:t>
            </a:r>
          </a:p>
          <a:p>
            <a:r>
              <a:rPr lang="en-US" dirty="0"/>
              <a:t>Std. Deviation	</a:t>
            </a:r>
            <a:r>
              <a:rPr lang="en-US" dirty="0" smtClean="0"/>
              <a:t>	6.02841</a:t>
            </a:r>
            <a:r>
              <a:rPr lang="en-US" dirty="0"/>
              <a:t>	</a:t>
            </a:r>
          </a:p>
          <a:p>
            <a:r>
              <a:rPr lang="en-US" dirty="0"/>
              <a:t>Skewness	</a:t>
            </a:r>
            <a:r>
              <a:rPr lang="en-US" dirty="0" smtClean="0"/>
              <a:t>		-.</a:t>
            </a:r>
            <a:r>
              <a:rPr lang="en-US" dirty="0"/>
              <a:t>374	</a:t>
            </a:r>
          </a:p>
          <a:p>
            <a:r>
              <a:rPr lang="en-US" dirty="0"/>
              <a:t>Std. Error of Skewness	.512	</a:t>
            </a:r>
          </a:p>
          <a:p>
            <a:r>
              <a:rPr lang="en-US" dirty="0"/>
              <a:t>Kurtosis	</a:t>
            </a:r>
            <a:r>
              <a:rPr lang="en-US" dirty="0" smtClean="0"/>
              <a:t>		2.269</a:t>
            </a:r>
            <a:r>
              <a:rPr lang="en-US" dirty="0"/>
              <a:t>	</a:t>
            </a:r>
          </a:p>
          <a:p>
            <a:r>
              <a:rPr lang="en-US" dirty="0"/>
              <a:t>Std. Error of Kurtosis	.992	</a:t>
            </a:r>
          </a:p>
          <a:p>
            <a:r>
              <a:rPr lang="en-US" dirty="0" smtClean="0"/>
              <a:t>Percentiles		</a:t>
            </a:r>
            <a:r>
              <a:rPr lang="en-US" dirty="0"/>
              <a:t>	25	</a:t>
            </a:r>
            <a:r>
              <a:rPr lang="en-US" dirty="0" smtClean="0"/>
              <a:t>27.2500 (Q1)</a:t>
            </a:r>
            <a:r>
              <a:rPr lang="en-US" dirty="0"/>
              <a:t>	</a:t>
            </a:r>
          </a:p>
          <a:p>
            <a:r>
              <a:rPr lang="en-US" dirty="0"/>
              <a:t>	</a:t>
            </a:r>
            <a:r>
              <a:rPr lang="en-US" dirty="0" smtClean="0"/>
              <a:t>			50</a:t>
            </a:r>
            <a:r>
              <a:rPr lang="en-US" dirty="0"/>
              <a:t>	</a:t>
            </a:r>
            <a:r>
              <a:rPr lang="en-US" dirty="0" smtClean="0"/>
              <a:t>31.1000 (Q2)</a:t>
            </a:r>
            <a:r>
              <a:rPr lang="en-US" dirty="0"/>
              <a:t>	</a:t>
            </a:r>
          </a:p>
          <a:p>
            <a:r>
              <a:rPr lang="en-US" dirty="0"/>
              <a:t>	</a:t>
            </a:r>
            <a:r>
              <a:rPr lang="en-US" dirty="0" smtClean="0"/>
              <a:t>			75</a:t>
            </a:r>
            <a:r>
              <a:rPr lang="en-US" dirty="0"/>
              <a:t>	</a:t>
            </a:r>
            <a:r>
              <a:rPr lang="en-US" dirty="0" smtClean="0"/>
              <a:t>33.5250 (Q3)</a:t>
            </a:r>
            <a:r>
              <a:rPr lang="en-US" dirty="0"/>
              <a:t>	</a:t>
            </a:r>
          </a:p>
          <a:p>
            <a:endParaRPr lang="en-US" dirty="0"/>
          </a:p>
          <a:p>
            <a:endParaRPr lang="en-US" dirty="0"/>
          </a:p>
        </p:txBody>
      </p:sp>
    </p:spTree>
    <p:extLst>
      <p:ext uri="{BB962C8B-B14F-4D97-AF65-F5344CB8AC3E}">
        <p14:creationId xmlns:p14="http://schemas.microsoft.com/office/powerpoint/2010/main" val="99660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3400" b="1" u="sng" dirty="0" smtClean="0"/>
              <a:t>Descriptive Statistics(</a:t>
            </a:r>
            <a:r>
              <a:rPr lang="en-US" sz="3400" b="1" u="sng" dirty="0" err="1" smtClean="0"/>
              <a:t>cont</a:t>
            </a:r>
            <a:r>
              <a:rPr lang="en-US" sz="3400" b="1" u="sng" dirty="0" smtClean="0"/>
              <a:t>): Shape and outlier</a:t>
            </a:r>
            <a:endParaRPr lang="en-US" sz="3400" b="1" u="sng" dirty="0"/>
          </a:p>
        </p:txBody>
      </p:sp>
      <p:sp>
        <p:nvSpPr>
          <p:cNvPr id="3" name="Content Placeholder 2"/>
          <p:cNvSpPr>
            <a:spLocks noGrp="1"/>
          </p:cNvSpPr>
          <p:nvPr>
            <p:ph idx="1"/>
          </p:nvPr>
        </p:nvSpPr>
        <p:spPr/>
        <p:txBody>
          <a:bodyPr/>
          <a:lstStyle/>
          <a:p>
            <a:r>
              <a:rPr lang="en-AU" b="1" dirty="0"/>
              <a:t>Shape of the distribution of the dataset:</a:t>
            </a:r>
            <a:r>
              <a:rPr lang="en-AU" dirty="0"/>
              <a:t> Skewness and Kurtosis</a:t>
            </a:r>
            <a:endParaRPr lang="en-US" dirty="0"/>
          </a:p>
          <a:p>
            <a:r>
              <a:rPr lang="en-AU" b="1" dirty="0"/>
              <a:t>Relative standing</a:t>
            </a:r>
            <a:r>
              <a:rPr lang="en-AU" dirty="0"/>
              <a:t>: Percentiles, quartiles.</a:t>
            </a:r>
            <a:endParaRPr lang="en-US" dirty="0"/>
          </a:p>
          <a:p>
            <a:r>
              <a:rPr lang="en-AU" dirty="0"/>
              <a:t>Box plot</a:t>
            </a:r>
            <a:endParaRPr lang="en-US" dirty="0"/>
          </a:p>
          <a:p>
            <a:r>
              <a:rPr lang="en-AU" dirty="0"/>
              <a:t>Detection of outlier: Box plot and z-scores.</a:t>
            </a:r>
            <a:endParaRPr lang="en-US" dirty="0"/>
          </a:p>
          <a:p>
            <a:r>
              <a:rPr lang="en-AU" dirty="0"/>
              <a:t>Use of Python to calculate different descriptive Statistics, and, Construction of Box Plot.</a:t>
            </a:r>
            <a:endParaRPr lang="en-US" dirty="0"/>
          </a:p>
          <a:p>
            <a:endParaRPr lang="en-US" dirty="0"/>
          </a:p>
        </p:txBody>
      </p:sp>
    </p:spTree>
    <p:extLst>
      <p:ext uri="{BB962C8B-B14F-4D97-AF65-F5344CB8AC3E}">
        <p14:creationId xmlns:p14="http://schemas.microsoft.com/office/powerpoint/2010/main" val="41536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487362"/>
          </a:xfrm>
        </p:spPr>
        <p:txBody>
          <a:bodyPr>
            <a:normAutofit fontScale="90000"/>
          </a:bodyPr>
          <a:lstStyle/>
          <a:p>
            <a:r>
              <a:rPr lang="en-AU" b="1" u="sng" dirty="0" smtClean="0"/>
              <a:t>Shape of the distribution of dataset</a:t>
            </a:r>
            <a:endParaRPr lang="en-US" u="sng" dirty="0"/>
          </a:p>
        </p:txBody>
      </p:sp>
      <p:sp>
        <p:nvSpPr>
          <p:cNvPr id="3" name="Content Placeholder 2"/>
          <p:cNvSpPr>
            <a:spLocks noGrp="1"/>
          </p:cNvSpPr>
          <p:nvPr>
            <p:ph idx="1"/>
          </p:nvPr>
        </p:nvSpPr>
        <p:spPr>
          <a:xfrm>
            <a:off x="457200" y="1219200"/>
            <a:ext cx="8229600" cy="4800600"/>
          </a:xfrm>
        </p:spPr>
        <p:txBody>
          <a:bodyPr>
            <a:noAutofit/>
          </a:bodyPr>
          <a:lstStyle/>
          <a:p>
            <a:pPr marL="0" indent="0">
              <a:buNone/>
            </a:pPr>
            <a:r>
              <a:rPr lang="en-AU" sz="2400" dirty="0" smtClean="0"/>
              <a:t>Coefficient of skewness and kurtosis measures the Shape characteristics of dataset.</a:t>
            </a:r>
            <a:endParaRPr lang="en-US" sz="2400" dirty="0"/>
          </a:p>
          <a:p>
            <a:r>
              <a:rPr lang="en-US" sz="2400" dirty="0"/>
              <a:t>The shape of the distribution is said to be </a:t>
            </a:r>
          </a:p>
          <a:p>
            <a:r>
              <a:rPr lang="en-US" sz="2400" b="1" dirty="0"/>
              <a:t>Symmetric</a:t>
            </a:r>
            <a:r>
              <a:rPr lang="en-US" sz="2400" dirty="0"/>
              <a:t> if the observations are balanced, or evenly distributed, about the mean. In a symmetric distribution the </a:t>
            </a:r>
            <a:r>
              <a:rPr lang="en-US" sz="2400" dirty="0" smtClean="0"/>
              <a:t>mean, median, and mode </a:t>
            </a:r>
            <a:r>
              <a:rPr lang="en-US" sz="2400" dirty="0"/>
              <a:t>are equal</a:t>
            </a:r>
            <a:r>
              <a:rPr lang="en-US" sz="2400" dirty="0" smtClean="0"/>
              <a:t>.</a:t>
            </a:r>
            <a:endParaRPr lang="en-US" sz="2400" dirty="0"/>
          </a:p>
          <a:p>
            <a:r>
              <a:rPr lang="en-US" sz="2400" b="1" dirty="0"/>
              <a:t>Skewed </a:t>
            </a:r>
            <a:r>
              <a:rPr lang="en-US" sz="2400" dirty="0"/>
              <a:t> if the observations are not symmetrically distributed above and below the mean.  </a:t>
            </a:r>
          </a:p>
          <a:p>
            <a:r>
              <a:rPr lang="en-US" sz="2400" dirty="0"/>
              <a:t>A </a:t>
            </a:r>
            <a:r>
              <a:rPr lang="en-US" sz="2400" b="1" dirty="0"/>
              <a:t>Positively skewed</a:t>
            </a:r>
            <a:r>
              <a:rPr lang="en-US" sz="2400" dirty="0"/>
              <a:t> (or skewed to the right) distribution has a tail that extends to the right in the direction of positive values. </a:t>
            </a:r>
            <a:endParaRPr lang="en-US" sz="2400" dirty="0" smtClean="0"/>
          </a:p>
          <a:p>
            <a:r>
              <a:rPr lang="en-US" sz="2400" b="1" dirty="0" smtClean="0"/>
              <a:t>A Negatively </a:t>
            </a:r>
            <a:r>
              <a:rPr lang="en-US" sz="2400" b="1" dirty="0"/>
              <a:t>skewed</a:t>
            </a:r>
            <a:r>
              <a:rPr lang="en-US" sz="2400" dirty="0"/>
              <a:t> (or skewed to the left) distribution has a tail that extends to the left in the direction of negative values.</a:t>
            </a:r>
          </a:p>
          <a:p>
            <a:endParaRPr lang="en-US" sz="2600" dirty="0" smtClean="0"/>
          </a:p>
          <a:p>
            <a:pPr marL="0" indent="0">
              <a:buNone/>
            </a:pPr>
            <a:r>
              <a:rPr lang="en-US" sz="2600" dirty="0" smtClean="0"/>
              <a:t/>
            </a:r>
            <a:br>
              <a:rPr lang="en-US" sz="2600" dirty="0" smtClean="0"/>
            </a:br>
            <a:endParaRPr lang="en-US" sz="2600" dirty="0"/>
          </a:p>
        </p:txBody>
      </p:sp>
    </p:spTree>
    <p:extLst>
      <p:ext uri="{BB962C8B-B14F-4D97-AF65-F5344CB8AC3E}">
        <p14:creationId xmlns:p14="http://schemas.microsoft.com/office/powerpoint/2010/main" val="99660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Skewness Example</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smtClean="0"/>
              <a:t>Positive Skewness (Long Tail to the Right):</a:t>
            </a:r>
          </a:p>
          <a:p>
            <a:pPr algn="just"/>
            <a:r>
              <a:rPr lang="en-US" b="1" dirty="0" smtClean="0"/>
              <a:t>Household Income: </a:t>
            </a:r>
            <a:r>
              <a:rPr lang="en-US" dirty="0" smtClean="0"/>
              <a:t>This is a classic example of positive skewness. Most people earn a modest income, while a few individuals have significantly higher incomes (millionaires and billionaires). This creates a long tail on the right side of the distribution.</a:t>
            </a:r>
          </a:p>
          <a:p>
            <a:pPr algn="just"/>
            <a:r>
              <a:rPr lang="en-US" b="1" dirty="0" smtClean="0"/>
              <a:t>Waiting Times at a Coffee Shop: </a:t>
            </a:r>
            <a:r>
              <a:rPr lang="en-US" dirty="0" smtClean="0"/>
              <a:t>The time it takes to get your coffee at a busy shop can also be positively skewed. While most customers wait a few minutes, some might encounter longer wait times due to complex orders, unexpected delays, etc.</a:t>
            </a:r>
          </a:p>
          <a:p>
            <a:pPr algn="just"/>
            <a:endParaRPr lang="en-US" dirty="0" smtClean="0"/>
          </a:p>
        </p:txBody>
      </p:sp>
    </p:spTree>
    <p:extLst>
      <p:ext uri="{BB962C8B-B14F-4D97-AF65-F5344CB8AC3E}">
        <p14:creationId xmlns:p14="http://schemas.microsoft.com/office/powerpoint/2010/main" val="121023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39762"/>
          </a:xfrm>
        </p:spPr>
        <p:txBody>
          <a:bodyPr>
            <a:normAutofit fontScale="90000"/>
          </a:bodyPr>
          <a:lstStyle/>
          <a:p>
            <a:r>
              <a:rPr lang="en-US" b="1" u="sng" dirty="0" smtClean="0"/>
              <a:t>Skewness Example (</a:t>
            </a:r>
            <a:r>
              <a:rPr lang="en-US" b="1" u="sng" dirty="0" err="1" smtClean="0"/>
              <a:t>cont</a:t>
            </a:r>
            <a:r>
              <a:rPr lang="en-US" b="1" u="sng" dirty="0" smtClean="0"/>
              <a:t>)</a:t>
            </a:r>
            <a:endParaRPr lang="en-US" b="1" u="sng" dirty="0"/>
          </a:p>
        </p:txBody>
      </p:sp>
      <p:sp>
        <p:nvSpPr>
          <p:cNvPr id="3" name="Content Placeholder 2"/>
          <p:cNvSpPr>
            <a:spLocks noGrp="1"/>
          </p:cNvSpPr>
          <p:nvPr>
            <p:ph idx="1"/>
          </p:nvPr>
        </p:nvSpPr>
        <p:spPr>
          <a:xfrm>
            <a:off x="457200" y="838200"/>
            <a:ext cx="8229600" cy="5867400"/>
          </a:xfrm>
        </p:spPr>
        <p:txBody>
          <a:bodyPr>
            <a:normAutofit fontScale="25000" lnSpcReduction="20000"/>
          </a:bodyPr>
          <a:lstStyle/>
          <a:p>
            <a:pPr marL="0" indent="0" algn="just">
              <a:buNone/>
            </a:pPr>
            <a:r>
              <a:rPr lang="en-US" sz="9600" b="1" u="sng" dirty="0" smtClean="0"/>
              <a:t>Negative Skewness (Long Tail to the Left):</a:t>
            </a:r>
          </a:p>
          <a:p>
            <a:pPr algn="just"/>
            <a:r>
              <a:rPr lang="en-US" sz="9600" b="1" dirty="0" smtClean="0"/>
              <a:t>Test Scores: </a:t>
            </a:r>
            <a:r>
              <a:rPr lang="en-US" sz="9600" dirty="0" smtClean="0"/>
              <a:t>In a well-designed test, most students score around the average, with fewer scoring very high or very low. This creates a negative skew, with a tail extending towards lower scores.</a:t>
            </a:r>
          </a:p>
          <a:p>
            <a:pPr algn="just"/>
            <a:r>
              <a:rPr lang="en-US" sz="9600" b="1" dirty="0" smtClean="0"/>
              <a:t>Number of Customers Entering a Store: </a:t>
            </a:r>
            <a:r>
              <a:rPr lang="en-US" sz="9600" dirty="0" smtClean="0"/>
              <a:t>On a typical day, a store might see a larger number of customers during peak hours and fewer throughout the rest of the day. This can result in a negatively skewed distribution of customer arrivals.</a:t>
            </a:r>
          </a:p>
          <a:p>
            <a:pPr marL="0" indent="0" algn="just">
              <a:buNone/>
            </a:pPr>
            <a:endParaRPr lang="en-US" sz="9600" dirty="0" smtClean="0"/>
          </a:p>
          <a:p>
            <a:pPr marL="0" indent="0" algn="just">
              <a:buNone/>
            </a:pPr>
            <a:r>
              <a:rPr lang="en-US" sz="9600" b="1" u="sng" dirty="0" smtClean="0"/>
              <a:t>No Skew (Symmetrical Distribution):</a:t>
            </a:r>
          </a:p>
          <a:p>
            <a:pPr algn="just"/>
            <a:r>
              <a:rPr lang="en-US" sz="9600" b="1" dirty="0" smtClean="0"/>
              <a:t>Dice Rolls: </a:t>
            </a:r>
            <a:r>
              <a:rPr lang="en-US" sz="9600" dirty="0" smtClean="0"/>
              <a:t>When you roll a fair die, each number (1 to 6) has an equal probability of landing. This results in a perfectly symmetrical distribution with no skew.</a:t>
            </a:r>
          </a:p>
          <a:p>
            <a:pPr algn="just"/>
            <a:r>
              <a:rPr lang="en-US" sz="9600" b="1" dirty="0" smtClean="0"/>
              <a:t>Heights of Adults: </a:t>
            </a:r>
            <a:r>
              <a:rPr lang="en-US" sz="9600" dirty="0" smtClean="0"/>
              <a:t>While individual heights can vary, the overall distribution of adult heights in a population often approximates a normal curve with no significant skew.</a:t>
            </a:r>
          </a:p>
          <a:p>
            <a:pPr marL="0" indent="0">
              <a:buNone/>
            </a:pPr>
            <a:endParaRPr lang="en-US" dirty="0"/>
          </a:p>
        </p:txBody>
      </p:sp>
    </p:spTree>
    <p:extLst>
      <p:ext uri="{BB962C8B-B14F-4D97-AF65-F5344CB8AC3E}">
        <p14:creationId xmlns:p14="http://schemas.microsoft.com/office/powerpoint/2010/main" val="289565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Skewness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171085"/>
            <a:ext cx="3162300" cy="15716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757" y="1828800"/>
            <a:ext cx="3381375" cy="1638300"/>
          </a:xfrm>
          <a:prstGeom prst="rect">
            <a:avLst/>
          </a:prstGeom>
        </p:spPr>
      </p:pic>
      <p:sp>
        <p:nvSpPr>
          <p:cNvPr id="10" name="Rectangle 9"/>
          <p:cNvSpPr/>
          <p:nvPr/>
        </p:nvSpPr>
        <p:spPr>
          <a:xfrm>
            <a:off x="3980748" y="2889439"/>
            <a:ext cx="1182503" cy="369332"/>
          </a:xfrm>
          <a:prstGeom prst="rect">
            <a:avLst/>
          </a:prstGeom>
        </p:spPr>
        <p:txBody>
          <a:bodyPr wrap="none">
            <a:spAutoFit/>
          </a:bodyPr>
          <a:lstStyle/>
          <a:p>
            <a:r>
              <a:rPr lang="en-US" dirty="0"/>
              <a:t>Symmetric</a:t>
            </a:r>
          </a:p>
        </p:txBody>
      </p:sp>
      <p:sp>
        <p:nvSpPr>
          <p:cNvPr id="11" name="Rectangle 10"/>
          <p:cNvSpPr/>
          <p:nvPr/>
        </p:nvSpPr>
        <p:spPr>
          <a:xfrm>
            <a:off x="304800" y="1644134"/>
            <a:ext cx="1923283" cy="369332"/>
          </a:xfrm>
          <a:prstGeom prst="rect">
            <a:avLst/>
          </a:prstGeom>
        </p:spPr>
        <p:txBody>
          <a:bodyPr wrap="none">
            <a:spAutoFit/>
          </a:bodyPr>
          <a:lstStyle/>
          <a:p>
            <a:r>
              <a:rPr lang="en-US" b="1" dirty="0" smtClean="0"/>
              <a:t>Positively skewed</a:t>
            </a:r>
            <a:r>
              <a:rPr lang="en-US" dirty="0" smtClean="0"/>
              <a:t> </a:t>
            </a:r>
            <a:endParaRPr lang="en-US" dirty="0"/>
          </a:p>
        </p:txBody>
      </p:sp>
      <p:sp>
        <p:nvSpPr>
          <p:cNvPr id="12" name="Rectangle 11"/>
          <p:cNvSpPr/>
          <p:nvPr/>
        </p:nvSpPr>
        <p:spPr>
          <a:xfrm>
            <a:off x="6553200" y="1274802"/>
            <a:ext cx="2017091" cy="369332"/>
          </a:xfrm>
          <a:prstGeom prst="rect">
            <a:avLst/>
          </a:prstGeom>
        </p:spPr>
        <p:txBody>
          <a:bodyPr wrap="none">
            <a:spAutoFit/>
          </a:bodyPr>
          <a:lstStyle/>
          <a:p>
            <a:r>
              <a:rPr lang="en-US" b="1" dirty="0" smtClean="0"/>
              <a:t>Negatively skewed</a:t>
            </a:r>
            <a:r>
              <a:rPr lang="en-US" dirty="0" smtClean="0"/>
              <a:t> </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1268042"/>
            <a:ext cx="3990975" cy="1685925"/>
          </a:xfrm>
          <a:prstGeom prst="rect">
            <a:avLst/>
          </a:prstGeom>
        </p:spPr>
      </p:pic>
      <p:sp>
        <p:nvSpPr>
          <p:cNvPr id="14" name="Rectangle 13"/>
          <p:cNvSpPr/>
          <p:nvPr/>
        </p:nvSpPr>
        <p:spPr>
          <a:xfrm>
            <a:off x="3133634" y="949404"/>
            <a:ext cx="2448106" cy="369332"/>
          </a:xfrm>
          <a:prstGeom prst="rect">
            <a:avLst/>
          </a:prstGeom>
        </p:spPr>
        <p:txBody>
          <a:bodyPr wrap="none">
            <a:spAutoFit/>
          </a:bodyPr>
          <a:lstStyle/>
          <a:p>
            <a:r>
              <a:rPr lang="en-US" dirty="0" smtClean="0"/>
              <a:t>Mean = Median = Mode</a:t>
            </a:r>
            <a:endParaRPr lang="en-US" dirty="0"/>
          </a:p>
        </p:txBody>
      </p:sp>
      <p:sp>
        <p:nvSpPr>
          <p:cNvPr id="15" name="Rectangle 14"/>
          <p:cNvSpPr/>
          <p:nvPr/>
        </p:nvSpPr>
        <p:spPr>
          <a:xfrm>
            <a:off x="775332" y="3962400"/>
            <a:ext cx="7781525" cy="1938992"/>
          </a:xfrm>
          <a:prstGeom prst="rect">
            <a:avLst/>
          </a:prstGeom>
        </p:spPr>
        <p:txBody>
          <a:bodyPr wrap="square">
            <a:spAutoFit/>
          </a:bodyPr>
          <a:lstStyle/>
          <a:p>
            <a:pPr algn="just"/>
            <a:r>
              <a:rPr lang="en-US" sz="2400" dirty="0"/>
              <a:t>In the case of skewed distribution, median always lies between the mean and mode. The median is not sensitive to extreme values. Thus, in case of skewed distribution or the presence of an outlier, the median is the best measure of central tendency.</a:t>
            </a:r>
          </a:p>
        </p:txBody>
      </p:sp>
    </p:spTree>
    <p:extLst>
      <p:ext uri="{BB962C8B-B14F-4D97-AF65-F5344CB8AC3E}">
        <p14:creationId xmlns:p14="http://schemas.microsoft.com/office/powerpoint/2010/main" val="99660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Skewness</a:t>
            </a:r>
            <a:endParaRPr lang="en-US" b="1" u="sng"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r>
              <a:rPr lang="en-US" sz="2800" dirty="0" smtClean="0"/>
              <a:t>Coefficient of skewness(CSK) measures degree </a:t>
            </a:r>
            <a:r>
              <a:rPr lang="en-US" sz="2800" dirty="0"/>
              <a:t>of asymmetry of a distribution around its mean</a:t>
            </a:r>
            <a:r>
              <a:rPr lang="en-US" sz="2800" dirty="0" smtClean="0"/>
              <a:t>.</a:t>
            </a:r>
          </a:p>
          <a:p>
            <a:r>
              <a:rPr lang="en-US" sz="2800" dirty="0" smtClean="0"/>
              <a:t>Absolute measure of skewness:  </a:t>
            </a:r>
            <a:r>
              <a:rPr lang="en-US" sz="2800" dirty="0" err="1" smtClean="0"/>
              <a:t>Sk</a:t>
            </a:r>
            <a:r>
              <a:rPr lang="en-US" sz="2800" dirty="0" smtClean="0"/>
              <a:t> = Mean – Median</a:t>
            </a:r>
          </a:p>
          <a:p>
            <a:pPr marL="0" indent="0">
              <a:lnSpc>
                <a:spcPct val="120000"/>
              </a:lnSpc>
              <a:buNone/>
            </a:pPr>
            <a:r>
              <a:rPr lang="en-US" sz="2800" dirty="0" smtClean="0"/>
              <a:t>Relative measure of skewness (</a:t>
            </a:r>
            <a:r>
              <a:rPr lang="en-US" sz="2400" dirty="0" smtClean="0"/>
              <a:t>Karl Pearson’s Coefficient of Skewness</a:t>
            </a:r>
            <a:r>
              <a:rPr lang="en-US" sz="2800" dirty="0" smtClean="0"/>
              <a:t>), </a:t>
            </a:r>
          </a:p>
          <a:p>
            <a:pPr marL="0" indent="0">
              <a:buNone/>
            </a:pPr>
            <a:endParaRPr lang="en-US" sz="2800" dirty="0"/>
          </a:p>
          <a:p>
            <a:pPr marL="0" indent="0">
              <a:buNone/>
            </a:pPr>
            <a:endParaRPr lang="en-US" sz="2800" dirty="0" smtClean="0"/>
          </a:p>
          <a:p>
            <a:pPr marL="0" indent="0">
              <a:buNone/>
            </a:pPr>
            <a:endParaRPr lang="en-US" sz="2800" dirty="0" smtClean="0"/>
          </a:p>
          <a:p>
            <a:pPr marL="0" indent="0">
              <a:buNone/>
            </a:pPr>
            <a:r>
              <a:rPr lang="en-US" sz="2800" dirty="0" smtClean="0"/>
              <a:t>Alternatively,</a:t>
            </a:r>
            <a:endParaRPr lang="en-US" sz="1200" dirty="0"/>
          </a:p>
          <a:p>
            <a:r>
              <a:rPr lang="en-US" sz="1200" dirty="0" smtClean="0"/>
              <a:t>                                                               </a:t>
            </a:r>
          </a:p>
          <a:p>
            <a:pPr marL="0" indent="0">
              <a:buNone/>
            </a:pPr>
            <a:endParaRPr lang="en-US" sz="2800" dirty="0" smtClean="0"/>
          </a:p>
          <a:p>
            <a:pPr marL="0" indent="0">
              <a:buNone/>
            </a:pPr>
            <a:r>
              <a:rPr lang="en-US" sz="2800" dirty="0" smtClean="0"/>
              <a:t>CSK = 0, The distribution is symmetric</a:t>
            </a:r>
          </a:p>
          <a:p>
            <a:pPr marL="0" indent="0">
              <a:buNone/>
            </a:pPr>
            <a:r>
              <a:rPr lang="en-US" sz="2800" dirty="0" smtClean="0"/>
              <a:t>CSK&lt;0, the distribution is negatively skewed</a:t>
            </a:r>
          </a:p>
          <a:p>
            <a:pPr marL="0" indent="0">
              <a:buNone/>
            </a:pPr>
            <a:r>
              <a:rPr lang="en-US" sz="2800" dirty="0" smtClean="0"/>
              <a:t>CSK&gt;, </a:t>
            </a:r>
            <a:r>
              <a:rPr lang="en-US" sz="2800" dirty="0" smtClean="0"/>
              <a:t>the distribution is positively skewed</a:t>
            </a:r>
          </a:p>
          <a:p>
            <a:pPr marL="0" indent="0">
              <a:buNone/>
            </a:pPr>
            <a:r>
              <a:rPr lang="en-US" sz="2800" b="1" dirty="0" smtClean="0">
                <a:solidFill>
                  <a:srgbClr val="00B0F0"/>
                </a:solidFill>
              </a:rPr>
              <a:t>Example: Determine the CSK of the dataset (2,6,8,10,15) and comment on the shape.</a:t>
            </a:r>
            <a:endParaRPr lang="en-US" sz="2800" b="1" dirty="0">
              <a:solidFill>
                <a:srgbClr val="00B0F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70657111"/>
              </p:ext>
            </p:extLst>
          </p:nvPr>
        </p:nvGraphicFramePr>
        <p:xfrm>
          <a:off x="2667000" y="2667000"/>
          <a:ext cx="2521324" cy="685800"/>
        </p:xfrm>
        <a:graphic>
          <a:graphicData uri="http://schemas.openxmlformats.org/presentationml/2006/ole">
            <mc:AlternateContent xmlns:mc="http://schemas.openxmlformats.org/markup-compatibility/2006">
              <mc:Choice xmlns:v="urn:schemas-microsoft-com:vml" Requires="v">
                <p:oleObj spid="_x0000_s9255" name="Equation" r:id="rId3" imgW="1587240" imgH="431640" progId="Equation.DSMT4">
                  <p:embed/>
                </p:oleObj>
              </mc:Choice>
              <mc:Fallback>
                <p:oleObj name="Equation" r:id="rId3" imgW="1587240" imgH="431640" progId="Equation.DSMT4">
                  <p:embed/>
                  <p:pic>
                    <p:nvPicPr>
                      <p:cNvPr id="0" name=""/>
                      <p:cNvPicPr/>
                      <p:nvPr/>
                    </p:nvPicPr>
                    <p:blipFill>
                      <a:blip r:embed="rId4"/>
                      <a:stretch>
                        <a:fillRect/>
                      </a:stretch>
                    </p:blipFill>
                    <p:spPr>
                      <a:xfrm>
                        <a:off x="2667000" y="2667000"/>
                        <a:ext cx="2521324" cy="685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06128457"/>
              </p:ext>
            </p:extLst>
          </p:nvPr>
        </p:nvGraphicFramePr>
        <p:xfrm>
          <a:off x="2743200" y="3352800"/>
          <a:ext cx="2207172" cy="1371600"/>
        </p:xfrm>
        <a:graphic>
          <a:graphicData uri="http://schemas.openxmlformats.org/presentationml/2006/ole">
            <mc:AlternateContent xmlns:mc="http://schemas.openxmlformats.org/markup-compatibility/2006">
              <mc:Choice xmlns:v="urn:schemas-microsoft-com:vml" Requires="v">
                <p:oleObj spid="_x0000_s9256" name="Equation" r:id="rId5" imgW="1777680" imgH="1104840" progId="Equation.DSMT4">
                  <p:embed/>
                </p:oleObj>
              </mc:Choice>
              <mc:Fallback>
                <p:oleObj name="Equation" r:id="rId5" imgW="1777680" imgH="1104840" progId="Equation.DSMT4">
                  <p:embed/>
                  <p:pic>
                    <p:nvPicPr>
                      <p:cNvPr id="0" name=""/>
                      <p:cNvPicPr/>
                      <p:nvPr/>
                    </p:nvPicPr>
                    <p:blipFill>
                      <a:blip r:embed="rId6"/>
                      <a:stretch>
                        <a:fillRect/>
                      </a:stretch>
                    </p:blipFill>
                    <p:spPr>
                      <a:xfrm>
                        <a:off x="2743200" y="3352800"/>
                        <a:ext cx="2207172" cy="1371600"/>
                      </a:xfrm>
                      <a:prstGeom prst="rect">
                        <a:avLst/>
                      </a:prstGeom>
                    </p:spPr>
                  </p:pic>
                </p:oleObj>
              </mc:Fallback>
            </mc:AlternateContent>
          </a:graphicData>
        </a:graphic>
      </p:graphicFrame>
    </p:spTree>
    <p:extLst>
      <p:ext uri="{BB962C8B-B14F-4D97-AF65-F5344CB8AC3E}">
        <p14:creationId xmlns:p14="http://schemas.microsoft.com/office/powerpoint/2010/main" val="99660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smtClean="0"/>
              <a:t>Kurtosis</a:t>
            </a:r>
            <a:endParaRPr lang="en-US" b="1" u="sng" dirty="0"/>
          </a:p>
        </p:txBody>
      </p:sp>
      <p:sp>
        <p:nvSpPr>
          <p:cNvPr id="3" name="Content Placeholder 2"/>
          <p:cNvSpPr>
            <a:spLocks noGrp="1"/>
          </p:cNvSpPr>
          <p:nvPr>
            <p:ph idx="1"/>
          </p:nvPr>
        </p:nvSpPr>
        <p:spPr>
          <a:xfrm>
            <a:off x="457200" y="838200"/>
            <a:ext cx="8229600" cy="5867400"/>
          </a:xfrm>
        </p:spPr>
        <p:txBody>
          <a:bodyPr>
            <a:normAutofit fontScale="85000" lnSpcReduction="20000"/>
          </a:bodyPr>
          <a:lstStyle/>
          <a:p>
            <a:pPr marL="0" indent="0" algn="just">
              <a:lnSpc>
                <a:spcPct val="120000"/>
              </a:lnSpc>
              <a:buNone/>
            </a:pPr>
            <a:r>
              <a:rPr lang="en-US" sz="2800" dirty="0"/>
              <a:t>Kurtosis is a measure of the degree to which a distribution is “peaked” or flat in comparison to a normal distribution whose graph is characterized by a bell-shaped appearance. </a:t>
            </a:r>
            <a:r>
              <a:rPr lang="en-US" sz="2800" dirty="0" smtClean="0"/>
              <a:t>Kurtosis can be expressed as: </a:t>
            </a:r>
          </a:p>
          <a:p>
            <a:endParaRPr lang="en-US" dirty="0"/>
          </a:p>
          <a:p>
            <a:pPr marL="0" indent="0">
              <a:buNone/>
            </a:pPr>
            <a:endParaRPr lang="en-US" dirty="0" smtClean="0"/>
          </a:p>
          <a:p>
            <a:pPr marL="0" indent="0">
              <a:buNone/>
            </a:pPr>
            <a:endParaRPr lang="en-US" dirty="0" smtClean="0"/>
          </a:p>
          <a:p>
            <a:r>
              <a:rPr lang="en-US" dirty="0" smtClean="0"/>
              <a:t>The degree of kurtosis of a distribution is measured relative to that of a normal curve. </a:t>
            </a:r>
          </a:p>
          <a:p>
            <a:r>
              <a:rPr lang="en-US" dirty="0" smtClean="0"/>
              <a:t>The curves with greater peakedness than the normal curve are called “Leptokurtic”. </a:t>
            </a:r>
          </a:p>
          <a:p>
            <a:r>
              <a:rPr lang="en-US" dirty="0" smtClean="0"/>
              <a:t>The curves which are more flat than the normal curve are called “Platykurtic”. </a:t>
            </a:r>
          </a:p>
          <a:p>
            <a:r>
              <a:rPr lang="en-US" dirty="0" smtClean="0"/>
              <a:t>The normal curve is called “Mesokurtic.” The Fig.4 describes the three different curves mentioned above:</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2919217082"/>
              </p:ext>
            </p:extLst>
          </p:nvPr>
        </p:nvGraphicFramePr>
        <p:xfrm>
          <a:off x="2209800" y="1981200"/>
          <a:ext cx="3352800" cy="1686090"/>
        </p:xfrm>
        <a:graphic>
          <a:graphicData uri="http://schemas.openxmlformats.org/presentationml/2006/ole">
            <mc:AlternateContent xmlns:mc="http://schemas.openxmlformats.org/markup-compatibility/2006">
              <mc:Choice xmlns:v="urn:schemas-microsoft-com:vml" Requires="v">
                <p:oleObj spid="_x0000_s10270" name="Equation" r:id="rId3" imgW="2197080" imgH="1104840" progId="Equation.DSMT4">
                  <p:embed/>
                </p:oleObj>
              </mc:Choice>
              <mc:Fallback>
                <p:oleObj name="Equation" r:id="rId3" imgW="2197080" imgH="1104840" progId="Equation.DSMT4">
                  <p:embed/>
                  <p:pic>
                    <p:nvPicPr>
                      <p:cNvPr id="0" name=""/>
                      <p:cNvPicPr/>
                      <p:nvPr/>
                    </p:nvPicPr>
                    <p:blipFill>
                      <a:blip r:embed="rId4"/>
                      <a:stretch>
                        <a:fillRect/>
                      </a:stretch>
                    </p:blipFill>
                    <p:spPr>
                      <a:xfrm>
                        <a:off x="2209800" y="1981200"/>
                        <a:ext cx="3352800" cy="1686090"/>
                      </a:xfrm>
                      <a:prstGeom prst="rect">
                        <a:avLst/>
                      </a:prstGeom>
                    </p:spPr>
                  </p:pic>
                </p:oleObj>
              </mc:Fallback>
            </mc:AlternateContent>
          </a:graphicData>
        </a:graphic>
      </p:graphicFrame>
    </p:spTree>
    <p:extLst>
      <p:ext uri="{BB962C8B-B14F-4D97-AF65-F5344CB8AC3E}">
        <p14:creationId xmlns:p14="http://schemas.microsoft.com/office/powerpoint/2010/main" val="9966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u="sng" dirty="0" smtClean="0"/>
              <a:t>Description of coefficient of Kurtosis</a:t>
            </a:r>
            <a:endParaRPr lang="en-US" sz="3200" b="1" u="sng" dirty="0"/>
          </a:p>
        </p:txBody>
      </p:sp>
      <p:sp>
        <p:nvSpPr>
          <p:cNvPr id="3" name="Content Placeholder 2"/>
          <p:cNvSpPr>
            <a:spLocks noGrp="1"/>
          </p:cNvSpPr>
          <p:nvPr>
            <p:ph idx="1"/>
          </p:nvPr>
        </p:nvSpPr>
        <p:spPr>
          <a:xfrm>
            <a:off x="457200" y="1066800"/>
            <a:ext cx="8229600" cy="5059363"/>
          </a:xfrm>
        </p:spPr>
        <p:txBody>
          <a:bodyPr/>
          <a:lstStyle/>
          <a:p>
            <a:pPr>
              <a:buFont typeface="Wingdings" panose="05000000000000000000" pitchFamily="2" charset="2"/>
              <a:buChar char="Ø"/>
            </a:pPr>
            <a:r>
              <a:rPr lang="en-US" dirty="0" smtClean="0"/>
              <a:t>If  kurtosis = 0,</a:t>
            </a:r>
            <a:r>
              <a:rPr lang="en-US" sz="2800" dirty="0" smtClean="0"/>
              <a:t> then curve is said to be mesokurtic (normal); </a:t>
            </a:r>
          </a:p>
          <a:p>
            <a:pPr>
              <a:buFont typeface="Wingdings" panose="05000000000000000000" pitchFamily="2" charset="2"/>
              <a:buChar char="Ø"/>
            </a:pPr>
            <a:r>
              <a:rPr lang="en-US" sz="3000" dirty="0" smtClean="0"/>
              <a:t>If </a:t>
            </a:r>
            <a:r>
              <a:rPr lang="en-US" sz="3000" dirty="0" smtClean="0"/>
              <a:t>kurtosis </a:t>
            </a:r>
            <a:r>
              <a:rPr lang="en-US" sz="3000" dirty="0" smtClean="0"/>
              <a:t>&lt; 0, then curve is said to be platykurtic; </a:t>
            </a:r>
          </a:p>
          <a:p>
            <a:pPr>
              <a:buFont typeface="Wingdings" panose="05000000000000000000" pitchFamily="2" charset="2"/>
              <a:buChar char="Ø"/>
            </a:pPr>
            <a:r>
              <a:rPr lang="en-US" sz="2900" dirty="0" smtClean="0"/>
              <a:t>If </a:t>
            </a:r>
            <a:r>
              <a:rPr lang="en-US" sz="2900" dirty="0" smtClean="0"/>
              <a:t>kurtosis  </a:t>
            </a:r>
            <a:r>
              <a:rPr lang="en-US" sz="2900" dirty="0" smtClean="0"/>
              <a:t>&gt; 0, then curve is said to be leptokurtic.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124200"/>
            <a:ext cx="7095067" cy="2895600"/>
          </a:xfrm>
          <a:prstGeom prst="rect">
            <a:avLst/>
          </a:prstGeom>
        </p:spPr>
      </p:pic>
    </p:spTree>
    <p:extLst>
      <p:ext uri="{BB962C8B-B14F-4D97-AF65-F5344CB8AC3E}">
        <p14:creationId xmlns:p14="http://schemas.microsoft.com/office/powerpoint/2010/main" val="99660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2845</TotalTime>
  <Words>1385</Words>
  <Application>Microsoft Office PowerPoint</Application>
  <PresentationFormat>On-screen Show (4:3)</PresentationFormat>
  <Paragraphs>182</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MathType 7.0 Equation</vt:lpstr>
      <vt:lpstr>CSE315:Introduction to Data Science Fall 2024 </vt:lpstr>
      <vt:lpstr>Descriptive Statistics(cont): Shape and outlier</vt:lpstr>
      <vt:lpstr>Shape of the distribution of dataset</vt:lpstr>
      <vt:lpstr>Skewness Example</vt:lpstr>
      <vt:lpstr>Skewness Example (cont)</vt:lpstr>
      <vt:lpstr>Skewness</vt:lpstr>
      <vt:lpstr>Skewness</vt:lpstr>
      <vt:lpstr>Kurtosis</vt:lpstr>
      <vt:lpstr>Description of coefficient of Kurtosis</vt:lpstr>
      <vt:lpstr>Relative Standing</vt:lpstr>
      <vt:lpstr>Relative Standing (cont)</vt:lpstr>
      <vt:lpstr>Quartile Example</vt:lpstr>
      <vt:lpstr>Quartiles</vt:lpstr>
      <vt:lpstr>Z-scores</vt:lpstr>
      <vt:lpstr>Python codes</vt:lpstr>
      <vt:lpstr>Python codes (cont)</vt:lpstr>
      <vt:lpstr>Python codes(cont)</vt:lpstr>
      <vt:lpstr>Spss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68</cp:revision>
  <dcterms:created xsi:type="dcterms:W3CDTF">2024-08-25T15:59:35Z</dcterms:created>
  <dcterms:modified xsi:type="dcterms:W3CDTF">2024-08-27T15:25:18Z</dcterms:modified>
</cp:coreProperties>
</file>