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3BF2E-2704-448C-9DED-A02379910FD8}" v="7" dt="2024-04-24T09:10:44.626"/>
    <p1510:client id="{78D166F1-08B0-40DD-8BE1-BDC7B389F319}" v="2308" dt="2024-04-23T13:35:18.592"/>
    <p1510:client id="{D6711512-110A-4E02-A917-3437A066B9CC}" v="1336" dt="2024-04-24T07:49:42.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6263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563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904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023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428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076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3793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2746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70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231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598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044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831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669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381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198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972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657803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QUIZ   APPLICATION</a:t>
            </a:r>
          </a:p>
        </p:txBody>
      </p:sp>
      <p:sp>
        <p:nvSpPr>
          <p:cNvPr id="3" name="Subtitle 2"/>
          <p:cNvSpPr>
            <a:spLocks noGrp="1"/>
          </p:cNvSpPr>
          <p:nvPr>
            <p:ph type="subTitle" idx="1"/>
          </p:nvPr>
        </p:nvSpPr>
        <p:spPr/>
        <p:txBody>
          <a:bodyPr/>
          <a:lstStyle/>
          <a:p>
            <a:r>
              <a:rPr lang="en-US"/>
              <a:t>Semester Long Project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5BB53-B2AD-6391-6907-83E488BF3FC9}"/>
              </a:ext>
            </a:extLst>
          </p:cNvPr>
          <p:cNvSpPr txBox="1"/>
          <p:nvPr/>
        </p:nvSpPr>
        <p:spPr>
          <a:xfrm>
            <a:off x="1648917" y="618344"/>
            <a:ext cx="9912245"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ea typeface="+mn-lt"/>
                <a:cs typeface="+mn-lt"/>
              </a:rPr>
              <a:t>Polymorphism</a:t>
            </a:r>
            <a:endParaRPr lang="en-US"/>
          </a:p>
          <a:p>
            <a:pPr algn="just"/>
            <a:r>
              <a:rPr lang="en-US" sz="2000">
                <a:ea typeface="+mn-lt"/>
                <a:cs typeface="+mn-lt"/>
              </a:rPr>
              <a:t>Polymorphism is a fundamental concept in object-oriented programming (OOP) that allows objects of different classes to be treated as objects of a common superclass. It enables a single interface to represent multiple underlying forms (classes) and allows objects to be processed uniformly regardless of their specific types.</a:t>
            </a:r>
            <a:endParaRPr lang="en-US" sz="2000"/>
          </a:p>
          <a:p>
            <a:r>
              <a:rPr lang="en-US" sz="2400" b="1" u="sng">
                <a:ea typeface="+mn-lt"/>
                <a:cs typeface="+mn-lt"/>
              </a:rPr>
              <a:t>Method Overriding:</a:t>
            </a:r>
            <a:endParaRPr lang="en-US" sz="2400"/>
          </a:p>
          <a:p>
            <a:pPr marL="742950" lvl="1" indent="-285750">
              <a:buFont typeface="Arial"/>
              <a:buChar char="•"/>
            </a:pPr>
            <a:r>
              <a:rPr lang="en-US" sz="2000">
                <a:ea typeface="+mn-lt"/>
                <a:cs typeface="+mn-lt"/>
              </a:rPr>
              <a:t>Custom exception classes (e.g.</a:t>
            </a:r>
            <a:r>
              <a:rPr lang="en-US" sz="2000" b="1">
                <a:ea typeface="+mn-lt"/>
                <a:cs typeface="+mn-lt"/>
              </a:rPr>
              <a:t> </a:t>
            </a:r>
            <a:r>
              <a:rPr lang="en-US" sz="2000" b="1" err="1">
                <a:ea typeface="+mn-lt"/>
                <a:cs typeface="+mn-lt"/>
              </a:rPr>
              <a:t>FileDeletedException</a:t>
            </a:r>
            <a:r>
              <a:rPr lang="en-US" sz="2000" b="1">
                <a:ea typeface="+mn-lt"/>
                <a:cs typeface="+mn-lt"/>
              </a:rPr>
              <a:t>, </a:t>
            </a:r>
            <a:r>
              <a:rPr lang="en-US" sz="2000" b="1" err="1">
                <a:ea typeface="+mn-lt"/>
                <a:cs typeface="+mn-lt"/>
              </a:rPr>
              <a:t>UserAlreadyExistsException</a:t>
            </a:r>
            <a:r>
              <a:rPr lang="en-US" sz="2000">
                <a:ea typeface="+mn-lt"/>
                <a:cs typeface="+mn-lt"/>
              </a:rPr>
              <a:t> override the </a:t>
            </a:r>
            <a:r>
              <a:rPr lang="en-US" sz="2000" b="1" err="1">
                <a:ea typeface="+mn-lt"/>
                <a:cs typeface="+mn-lt"/>
              </a:rPr>
              <a:t>toString</a:t>
            </a:r>
            <a:r>
              <a:rPr lang="en-US" sz="2000" b="1">
                <a:ea typeface="+mn-lt"/>
                <a:cs typeface="+mn-lt"/>
              </a:rPr>
              <a:t>()</a:t>
            </a:r>
            <a:r>
              <a:rPr lang="en-US" sz="2000">
                <a:ea typeface="+mn-lt"/>
                <a:cs typeface="+mn-lt"/>
              </a:rPr>
              <a:t> method to provide meaningful error messages.</a:t>
            </a:r>
            <a:endParaRPr lang="en-US" sz="2000"/>
          </a:p>
          <a:p>
            <a:pPr marL="742950" lvl="1" indent="-285750">
              <a:buFont typeface="Arial"/>
              <a:buChar char="•"/>
            </a:pPr>
            <a:r>
              <a:rPr lang="en-US" sz="2000">
                <a:ea typeface="+mn-lt"/>
                <a:cs typeface="+mn-lt"/>
              </a:rPr>
              <a:t>The </a:t>
            </a:r>
            <a:r>
              <a:rPr lang="en-US" sz="2000" b="1" err="1">
                <a:ea typeface="+mn-lt"/>
                <a:cs typeface="+mn-lt"/>
              </a:rPr>
              <a:t>actionPerformed</a:t>
            </a:r>
            <a:r>
              <a:rPr lang="en-US" sz="2000" b="1">
                <a:ea typeface="+mn-lt"/>
                <a:cs typeface="+mn-lt"/>
              </a:rPr>
              <a:t>()</a:t>
            </a:r>
            <a:r>
              <a:rPr lang="en-US" sz="2000">
                <a:ea typeface="+mn-lt"/>
                <a:cs typeface="+mn-lt"/>
              </a:rPr>
              <a:t> method is overridden in various classes (e.g., Login, Quiz, Register, Rules, Score) to define specific actions for button clicks.</a:t>
            </a:r>
            <a:endParaRPr lang="en-US" sz="2000"/>
          </a:p>
          <a:p>
            <a:pPr lvl="1"/>
            <a:r>
              <a:rPr lang="en-US" sz="2000" b="1" u="sng">
                <a:ea typeface="+mn-lt"/>
                <a:cs typeface="+mn-lt"/>
              </a:rPr>
              <a:t>Interface Implementation:</a:t>
            </a:r>
            <a:endParaRPr lang="en-US" sz="2000"/>
          </a:p>
          <a:p>
            <a:pPr lvl="1"/>
            <a:r>
              <a:rPr lang="en-US" sz="2000">
                <a:ea typeface="+mn-lt"/>
                <a:cs typeface="+mn-lt"/>
              </a:rPr>
              <a:t>Classes such as Login, Quiz, Register, Rules and Score implement the </a:t>
            </a:r>
            <a:r>
              <a:rPr lang="en-US" sz="2000" b="1">
                <a:ea typeface="+mn-lt"/>
                <a:cs typeface="+mn-lt"/>
              </a:rPr>
              <a:t>ActionListener</a:t>
            </a:r>
            <a:r>
              <a:rPr lang="en-US" sz="2000">
                <a:ea typeface="+mn-lt"/>
                <a:cs typeface="+mn-lt"/>
              </a:rPr>
              <a:t> interface to handle action events like button clicks.</a:t>
            </a:r>
            <a:endParaRPr lang="en-US" sz="2000"/>
          </a:p>
          <a:p>
            <a:pPr lvl="1"/>
            <a:r>
              <a:rPr lang="en-US" sz="2000">
                <a:ea typeface="+mn-lt"/>
                <a:cs typeface="+mn-lt"/>
              </a:rPr>
              <a:t>By implementing this interface, these classes define the </a:t>
            </a:r>
            <a:r>
              <a:rPr lang="en-US" sz="2000" b="1" err="1">
                <a:ea typeface="+mn-lt"/>
                <a:cs typeface="+mn-lt"/>
              </a:rPr>
              <a:t>actionPerformed</a:t>
            </a:r>
            <a:r>
              <a:rPr lang="en-US" sz="2000" b="1">
                <a:ea typeface="+mn-lt"/>
                <a:cs typeface="+mn-lt"/>
              </a:rPr>
              <a:t>()</a:t>
            </a:r>
            <a:r>
              <a:rPr lang="en-US" sz="2000">
                <a:ea typeface="+mn-lt"/>
                <a:cs typeface="+mn-lt"/>
              </a:rPr>
              <a:t> method to respond to user interactions uniformly.</a:t>
            </a:r>
            <a:endParaRPr lang="en-US" sz="2000"/>
          </a:p>
          <a:p>
            <a:pPr algn="l"/>
            <a:endParaRPr lang="en-US" sz="2000"/>
          </a:p>
        </p:txBody>
      </p:sp>
    </p:spTree>
    <p:extLst>
      <p:ext uri="{BB962C8B-B14F-4D97-AF65-F5344CB8AC3E}">
        <p14:creationId xmlns:p14="http://schemas.microsoft.com/office/powerpoint/2010/main" val="179423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65692F-343D-7CAC-C22C-5AAF0E49B616}"/>
              </a:ext>
            </a:extLst>
          </p:cNvPr>
          <p:cNvSpPr txBox="1"/>
          <p:nvPr/>
        </p:nvSpPr>
        <p:spPr>
          <a:xfrm>
            <a:off x="8041742" y="648930"/>
            <a:ext cx="3461281" cy="334733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457200">
              <a:spcBef>
                <a:spcPct val="0"/>
              </a:spcBef>
              <a:spcAft>
                <a:spcPts val="600"/>
              </a:spcAft>
            </a:pPr>
            <a:r>
              <a:rPr lang="en-US" sz="4400">
                <a:ln w="3175" cmpd="sng">
                  <a:noFill/>
                </a:ln>
                <a:latin typeface="+mj-lt"/>
                <a:ea typeface="+mj-ea"/>
                <a:cs typeface="+mj-cs"/>
              </a:rPr>
              <a:t>                                                             </a:t>
            </a:r>
            <a:r>
              <a:rPr lang="en-US" sz="4400" b="1">
                <a:ln w="3175" cmpd="sng">
                  <a:noFill/>
                </a:ln>
                <a:latin typeface="+mj-lt"/>
                <a:ea typeface="+mj-ea"/>
                <a:cs typeface="+mj-cs"/>
              </a:rPr>
              <a:t>UML Of Quiz Application</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3F1A162-A6CB-95F9-A30A-6E1B6D1A7876}"/>
              </a:ext>
            </a:extLst>
          </p:cNvPr>
          <p:cNvPicPr>
            <a:picLocks noChangeAspect="1"/>
          </p:cNvPicPr>
          <p:nvPr/>
        </p:nvPicPr>
        <p:blipFill>
          <a:blip r:embed="rId3"/>
          <a:stretch>
            <a:fillRect/>
          </a:stretch>
        </p:blipFill>
        <p:spPr>
          <a:xfrm>
            <a:off x="1907886" y="1011765"/>
            <a:ext cx="4342106" cy="4546708"/>
          </a:xfrm>
          <a:prstGeom prst="rect">
            <a:avLst/>
          </a:prstGeom>
        </p:spPr>
      </p:pic>
    </p:spTree>
    <p:extLst>
      <p:ext uri="{BB962C8B-B14F-4D97-AF65-F5344CB8AC3E}">
        <p14:creationId xmlns:p14="http://schemas.microsoft.com/office/powerpoint/2010/main" val="284076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A7848-0383-E361-6655-D2DEFA06CA10}"/>
              </a:ext>
            </a:extLst>
          </p:cNvPr>
          <p:cNvSpPr txBox="1"/>
          <p:nvPr/>
        </p:nvSpPr>
        <p:spPr>
          <a:xfrm>
            <a:off x="2079884" y="430967"/>
            <a:ext cx="803847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Code implementation:</a:t>
            </a:r>
          </a:p>
          <a:p>
            <a:endParaRPr lang="en-US" sz="2400" b="1"/>
          </a:p>
          <a:p>
            <a:r>
              <a:rPr lang="en-US" sz="2400" b="1"/>
              <a:t>Login Page</a:t>
            </a:r>
          </a:p>
          <a:p>
            <a:r>
              <a:rPr lang="en-US" sz="2000"/>
              <a:t>1) If username not entered </a:t>
            </a:r>
          </a:p>
        </p:txBody>
      </p:sp>
      <p:pic>
        <p:nvPicPr>
          <p:cNvPr id="4" name="Picture 3">
            <a:extLst>
              <a:ext uri="{FF2B5EF4-FFF2-40B4-BE49-F238E27FC236}">
                <a16:creationId xmlns:a16="http://schemas.microsoft.com/office/drawing/2014/main" id="{E1AF9DD5-D4D9-44A9-422E-3D58D583DB96}"/>
              </a:ext>
            </a:extLst>
          </p:cNvPr>
          <p:cNvPicPr>
            <a:picLocks noChangeAspect="1"/>
          </p:cNvPicPr>
          <p:nvPr/>
        </p:nvPicPr>
        <p:blipFill>
          <a:blip r:embed="rId2"/>
          <a:stretch>
            <a:fillRect/>
          </a:stretch>
        </p:blipFill>
        <p:spPr>
          <a:xfrm>
            <a:off x="2077934" y="2326598"/>
            <a:ext cx="8810625" cy="4116049"/>
          </a:xfrm>
          <a:prstGeom prst="rect">
            <a:avLst/>
          </a:prstGeom>
        </p:spPr>
      </p:pic>
    </p:spTree>
    <p:extLst>
      <p:ext uri="{BB962C8B-B14F-4D97-AF65-F5344CB8AC3E}">
        <p14:creationId xmlns:p14="http://schemas.microsoft.com/office/powerpoint/2010/main" val="396384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639AB-3CFD-B248-221B-D1A6BB7C9857}"/>
              </a:ext>
            </a:extLst>
          </p:cNvPr>
          <p:cNvSpPr txBox="1"/>
          <p:nvPr/>
        </p:nvSpPr>
        <p:spPr>
          <a:xfrm>
            <a:off x="1617687" y="530900"/>
            <a:ext cx="77761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a:t>
            </a:r>
            <a:r>
              <a:rPr lang="en-US" sz="2000"/>
              <a:t>Missing password</a:t>
            </a:r>
          </a:p>
        </p:txBody>
      </p:sp>
      <p:pic>
        <p:nvPicPr>
          <p:cNvPr id="3" name="Picture 2">
            <a:extLst>
              <a:ext uri="{FF2B5EF4-FFF2-40B4-BE49-F238E27FC236}">
                <a16:creationId xmlns:a16="http://schemas.microsoft.com/office/drawing/2014/main" id="{E1392942-00CC-7590-23E9-C89A1F61CE8F}"/>
              </a:ext>
            </a:extLst>
          </p:cNvPr>
          <p:cNvPicPr>
            <a:picLocks noChangeAspect="1"/>
          </p:cNvPicPr>
          <p:nvPr/>
        </p:nvPicPr>
        <p:blipFill>
          <a:blip r:embed="rId2"/>
          <a:stretch>
            <a:fillRect/>
          </a:stretch>
        </p:blipFill>
        <p:spPr>
          <a:xfrm>
            <a:off x="1869086" y="1296884"/>
            <a:ext cx="8953500" cy="5038725"/>
          </a:xfrm>
          <a:prstGeom prst="rect">
            <a:avLst/>
          </a:prstGeom>
        </p:spPr>
      </p:pic>
    </p:spTree>
    <p:extLst>
      <p:ext uri="{BB962C8B-B14F-4D97-AF65-F5344CB8AC3E}">
        <p14:creationId xmlns:p14="http://schemas.microsoft.com/office/powerpoint/2010/main" val="72991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DE50BD-60A8-4B3F-7B9E-FA7FF41462F2}"/>
              </a:ext>
            </a:extLst>
          </p:cNvPr>
          <p:cNvSpPr txBox="1"/>
          <p:nvPr/>
        </p:nvSpPr>
        <p:spPr>
          <a:xfrm>
            <a:off x="1817556" y="524655"/>
            <a:ext cx="84319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3) Register?</a:t>
            </a:r>
          </a:p>
        </p:txBody>
      </p:sp>
      <p:pic>
        <p:nvPicPr>
          <p:cNvPr id="4" name="Picture 3">
            <a:extLst>
              <a:ext uri="{FF2B5EF4-FFF2-40B4-BE49-F238E27FC236}">
                <a16:creationId xmlns:a16="http://schemas.microsoft.com/office/drawing/2014/main" id="{02F87824-3CEE-A4AB-FC7A-CA1D04072449}"/>
              </a:ext>
            </a:extLst>
          </p:cNvPr>
          <p:cNvPicPr>
            <a:picLocks noChangeAspect="1"/>
          </p:cNvPicPr>
          <p:nvPr/>
        </p:nvPicPr>
        <p:blipFill>
          <a:blip r:embed="rId2"/>
          <a:stretch>
            <a:fillRect/>
          </a:stretch>
        </p:blipFill>
        <p:spPr>
          <a:xfrm>
            <a:off x="2151713" y="1062506"/>
            <a:ext cx="8763000" cy="5057775"/>
          </a:xfrm>
          <a:prstGeom prst="rect">
            <a:avLst/>
          </a:prstGeom>
        </p:spPr>
      </p:pic>
    </p:spTree>
    <p:extLst>
      <p:ext uri="{BB962C8B-B14F-4D97-AF65-F5344CB8AC3E}">
        <p14:creationId xmlns:p14="http://schemas.microsoft.com/office/powerpoint/2010/main" val="335455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026D5-D976-EBA8-631A-6E84133D63A9}"/>
              </a:ext>
            </a:extLst>
          </p:cNvPr>
          <p:cNvSpPr txBox="1"/>
          <p:nvPr/>
        </p:nvSpPr>
        <p:spPr>
          <a:xfrm>
            <a:off x="1873770" y="337278"/>
            <a:ext cx="80946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4)  If user already registered.</a:t>
            </a:r>
          </a:p>
        </p:txBody>
      </p:sp>
      <p:pic>
        <p:nvPicPr>
          <p:cNvPr id="3" name="Picture 2">
            <a:extLst>
              <a:ext uri="{FF2B5EF4-FFF2-40B4-BE49-F238E27FC236}">
                <a16:creationId xmlns:a16="http://schemas.microsoft.com/office/drawing/2014/main" id="{63B3F0CD-8105-D50B-C3BC-C40CB182B980}"/>
              </a:ext>
            </a:extLst>
          </p:cNvPr>
          <p:cNvPicPr>
            <a:picLocks noChangeAspect="1"/>
          </p:cNvPicPr>
          <p:nvPr/>
        </p:nvPicPr>
        <p:blipFill>
          <a:blip r:embed="rId2"/>
          <a:stretch>
            <a:fillRect/>
          </a:stretch>
        </p:blipFill>
        <p:spPr>
          <a:xfrm>
            <a:off x="2184427" y="909638"/>
            <a:ext cx="8772525" cy="5038725"/>
          </a:xfrm>
          <a:prstGeom prst="rect">
            <a:avLst/>
          </a:prstGeom>
        </p:spPr>
      </p:pic>
    </p:spTree>
    <p:extLst>
      <p:ext uri="{BB962C8B-B14F-4D97-AF65-F5344CB8AC3E}">
        <p14:creationId xmlns:p14="http://schemas.microsoft.com/office/powerpoint/2010/main" val="29229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7D7FD-34C9-CE93-82B6-F7A00F7046BB}"/>
              </a:ext>
            </a:extLst>
          </p:cNvPr>
          <p:cNvSpPr txBox="1"/>
          <p:nvPr/>
        </p:nvSpPr>
        <p:spPr>
          <a:xfrm>
            <a:off x="1967459" y="505917"/>
            <a:ext cx="83570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5) Data stored in text file.</a:t>
            </a:r>
          </a:p>
        </p:txBody>
      </p:sp>
      <p:pic>
        <p:nvPicPr>
          <p:cNvPr id="3" name="Picture 2">
            <a:extLst>
              <a:ext uri="{FF2B5EF4-FFF2-40B4-BE49-F238E27FC236}">
                <a16:creationId xmlns:a16="http://schemas.microsoft.com/office/drawing/2014/main" id="{370A1C78-9956-A256-4BAF-907937BF19FF}"/>
              </a:ext>
            </a:extLst>
          </p:cNvPr>
          <p:cNvPicPr>
            <a:picLocks noChangeAspect="1"/>
          </p:cNvPicPr>
          <p:nvPr/>
        </p:nvPicPr>
        <p:blipFill>
          <a:blip r:embed="rId2"/>
          <a:stretch>
            <a:fillRect/>
          </a:stretch>
        </p:blipFill>
        <p:spPr>
          <a:xfrm>
            <a:off x="2280691" y="1260579"/>
            <a:ext cx="9029700" cy="5086350"/>
          </a:xfrm>
          <a:prstGeom prst="rect">
            <a:avLst/>
          </a:prstGeom>
        </p:spPr>
      </p:pic>
    </p:spTree>
    <p:extLst>
      <p:ext uri="{BB962C8B-B14F-4D97-AF65-F5344CB8AC3E}">
        <p14:creationId xmlns:p14="http://schemas.microsoft.com/office/powerpoint/2010/main" val="54200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076CA-F979-7C6B-E8F0-CA5F43CCA98F}"/>
              </a:ext>
            </a:extLst>
          </p:cNvPr>
          <p:cNvSpPr txBox="1"/>
          <p:nvPr/>
        </p:nvSpPr>
        <p:spPr>
          <a:xfrm>
            <a:off x="1873770" y="505917"/>
            <a:ext cx="54526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Rules Page</a:t>
            </a:r>
          </a:p>
        </p:txBody>
      </p:sp>
      <p:pic>
        <p:nvPicPr>
          <p:cNvPr id="3" name="Picture 2">
            <a:extLst>
              <a:ext uri="{FF2B5EF4-FFF2-40B4-BE49-F238E27FC236}">
                <a16:creationId xmlns:a16="http://schemas.microsoft.com/office/drawing/2014/main" id="{124190DD-EB0E-4E73-F5E1-6B9808D8E7E6}"/>
              </a:ext>
            </a:extLst>
          </p:cNvPr>
          <p:cNvPicPr>
            <a:picLocks noChangeAspect="1"/>
          </p:cNvPicPr>
          <p:nvPr/>
        </p:nvPicPr>
        <p:blipFill>
          <a:blip r:embed="rId2"/>
          <a:stretch>
            <a:fillRect/>
          </a:stretch>
        </p:blipFill>
        <p:spPr>
          <a:xfrm>
            <a:off x="2048499" y="966553"/>
            <a:ext cx="9544050" cy="5524500"/>
          </a:xfrm>
          <a:prstGeom prst="rect">
            <a:avLst/>
          </a:prstGeom>
        </p:spPr>
      </p:pic>
    </p:spTree>
    <p:extLst>
      <p:ext uri="{BB962C8B-B14F-4D97-AF65-F5344CB8AC3E}">
        <p14:creationId xmlns:p14="http://schemas.microsoft.com/office/powerpoint/2010/main" val="177767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9259F-D58C-736D-7812-1F802356532B}"/>
              </a:ext>
            </a:extLst>
          </p:cNvPr>
          <p:cNvSpPr txBox="1"/>
          <p:nvPr/>
        </p:nvSpPr>
        <p:spPr>
          <a:xfrm>
            <a:off x="1780081" y="430967"/>
            <a:ext cx="47031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Questions</a:t>
            </a:r>
          </a:p>
        </p:txBody>
      </p:sp>
      <p:pic>
        <p:nvPicPr>
          <p:cNvPr id="3" name="Picture 2">
            <a:extLst>
              <a:ext uri="{FF2B5EF4-FFF2-40B4-BE49-F238E27FC236}">
                <a16:creationId xmlns:a16="http://schemas.microsoft.com/office/drawing/2014/main" id="{7AE0D9CA-0B13-AB69-77FD-D187C47DA862}"/>
              </a:ext>
            </a:extLst>
          </p:cNvPr>
          <p:cNvPicPr>
            <a:picLocks noChangeAspect="1"/>
          </p:cNvPicPr>
          <p:nvPr/>
        </p:nvPicPr>
        <p:blipFill>
          <a:blip r:embed="rId2"/>
          <a:stretch>
            <a:fillRect/>
          </a:stretch>
        </p:blipFill>
        <p:spPr>
          <a:xfrm>
            <a:off x="1950674" y="1362778"/>
            <a:ext cx="4143375" cy="2333625"/>
          </a:xfrm>
          <a:prstGeom prst="rect">
            <a:avLst/>
          </a:prstGeom>
        </p:spPr>
      </p:pic>
      <p:pic>
        <p:nvPicPr>
          <p:cNvPr id="4" name="Picture 3">
            <a:extLst>
              <a:ext uri="{FF2B5EF4-FFF2-40B4-BE49-F238E27FC236}">
                <a16:creationId xmlns:a16="http://schemas.microsoft.com/office/drawing/2014/main" id="{1029CF14-EE07-DC77-1A70-9EBF99CA039D}"/>
              </a:ext>
            </a:extLst>
          </p:cNvPr>
          <p:cNvPicPr>
            <a:picLocks noChangeAspect="1"/>
          </p:cNvPicPr>
          <p:nvPr/>
        </p:nvPicPr>
        <p:blipFill>
          <a:blip r:embed="rId3"/>
          <a:stretch>
            <a:fillRect/>
          </a:stretch>
        </p:blipFill>
        <p:spPr>
          <a:xfrm>
            <a:off x="6100919" y="1358015"/>
            <a:ext cx="4162425" cy="2343150"/>
          </a:xfrm>
          <a:prstGeom prst="rect">
            <a:avLst/>
          </a:prstGeom>
        </p:spPr>
      </p:pic>
      <p:pic>
        <p:nvPicPr>
          <p:cNvPr id="5" name="Picture 4">
            <a:extLst>
              <a:ext uri="{FF2B5EF4-FFF2-40B4-BE49-F238E27FC236}">
                <a16:creationId xmlns:a16="http://schemas.microsoft.com/office/drawing/2014/main" id="{A02BD970-5963-8E7B-794D-4AEA09D048F9}"/>
              </a:ext>
            </a:extLst>
          </p:cNvPr>
          <p:cNvPicPr>
            <a:picLocks noChangeAspect="1"/>
          </p:cNvPicPr>
          <p:nvPr/>
        </p:nvPicPr>
        <p:blipFill>
          <a:blip r:embed="rId4"/>
          <a:stretch>
            <a:fillRect/>
          </a:stretch>
        </p:blipFill>
        <p:spPr>
          <a:xfrm>
            <a:off x="1977452" y="3698745"/>
            <a:ext cx="4114800" cy="2333625"/>
          </a:xfrm>
          <a:prstGeom prst="rect">
            <a:avLst/>
          </a:prstGeom>
        </p:spPr>
      </p:pic>
      <p:pic>
        <p:nvPicPr>
          <p:cNvPr id="6" name="Picture 5">
            <a:extLst>
              <a:ext uri="{FF2B5EF4-FFF2-40B4-BE49-F238E27FC236}">
                <a16:creationId xmlns:a16="http://schemas.microsoft.com/office/drawing/2014/main" id="{A17F89BF-D573-BF8F-7C15-5CAAFD7E9CA8}"/>
              </a:ext>
            </a:extLst>
          </p:cNvPr>
          <p:cNvPicPr>
            <a:picLocks noChangeAspect="1"/>
          </p:cNvPicPr>
          <p:nvPr/>
        </p:nvPicPr>
        <p:blipFill>
          <a:blip r:embed="rId5"/>
          <a:stretch>
            <a:fillRect/>
          </a:stretch>
        </p:blipFill>
        <p:spPr>
          <a:xfrm>
            <a:off x="6098498" y="3604119"/>
            <a:ext cx="4267200" cy="2447925"/>
          </a:xfrm>
          <a:prstGeom prst="rect">
            <a:avLst/>
          </a:prstGeom>
        </p:spPr>
      </p:pic>
    </p:spTree>
    <p:extLst>
      <p:ext uri="{BB962C8B-B14F-4D97-AF65-F5344CB8AC3E}">
        <p14:creationId xmlns:p14="http://schemas.microsoft.com/office/powerpoint/2010/main" val="232877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CEFB72-B366-9CF2-E01E-696F5DE6CA9E}"/>
              </a:ext>
            </a:extLst>
          </p:cNvPr>
          <p:cNvPicPr>
            <a:picLocks noChangeAspect="1"/>
          </p:cNvPicPr>
          <p:nvPr/>
        </p:nvPicPr>
        <p:blipFill>
          <a:blip r:embed="rId2"/>
          <a:stretch>
            <a:fillRect/>
          </a:stretch>
        </p:blipFill>
        <p:spPr>
          <a:xfrm>
            <a:off x="1923894" y="683458"/>
            <a:ext cx="4171950" cy="2343150"/>
          </a:xfrm>
          <a:prstGeom prst="rect">
            <a:avLst/>
          </a:prstGeom>
        </p:spPr>
      </p:pic>
      <p:pic>
        <p:nvPicPr>
          <p:cNvPr id="3" name="Picture 2">
            <a:extLst>
              <a:ext uri="{FF2B5EF4-FFF2-40B4-BE49-F238E27FC236}">
                <a16:creationId xmlns:a16="http://schemas.microsoft.com/office/drawing/2014/main" id="{882AA81D-866D-D1E2-8F78-B43CD9141868}"/>
              </a:ext>
            </a:extLst>
          </p:cNvPr>
          <p:cNvPicPr>
            <a:picLocks noChangeAspect="1"/>
          </p:cNvPicPr>
          <p:nvPr/>
        </p:nvPicPr>
        <p:blipFill>
          <a:blip r:embed="rId3"/>
          <a:stretch>
            <a:fillRect/>
          </a:stretch>
        </p:blipFill>
        <p:spPr>
          <a:xfrm>
            <a:off x="6095532" y="621546"/>
            <a:ext cx="4248150" cy="2466975"/>
          </a:xfrm>
          <a:prstGeom prst="rect">
            <a:avLst/>
          </a:prstGeom>
        </p:spPr>
      </p:pic>
      <p:pic>
        <p:nvPicPr>
          <p:cNvPr id="4" name="Picture 3">
            <a:extLst>
              <a:ext uri="{FF2B5EF4-FFF2-40B4-BE49-F238E27FC236}">
                <a16:creationId xmlns:a16="http://schemas.microsoft.com/office/drawing/2014/main" id="{1F369EF7-8E3D-0945-B72F-E32453DED54B}"/>
              </a:ext>
            </a:extLst>
          </p:cNvPr>
          <p:cNvPicPr>
            <a:picLocks noChangeAspect="1"/>
          </p:cNvPicPr>
          <p:nvPr/>
        </p:nvPicPr>
        <p:blipFill>
          <a:blip r:embed="rId4"/>
          <a:stretch>
            <a:fillRect/>
          </a:stretch>
        </p:blipFill>
        <p:spPr>
          <a:xfrm>
            <a:off x="1923269" y="3020597"/>
            <a:ext cx="4248150" cy="2390775"/>
          </a:xfrm>
          <a:prstGeom prst="rect">
            <a:avLst/>
          </a:prstGeom>
        </p:spPr>
      </p:pic>
      <p:pic>
        <p:nvPicPr>
          <p:cNvPr id="5" name="Picture 4">
            <a:extLst>
              <a:ext uri="{FF2B5EF4-FFF2-40B4-BE49-F238E27FC236}">
                <a16:creationId xmlns:a16="http://schemas.microsoft.com/office/drawing/2014/main" id="{A1D32DF6-108A-ADA2-B104-8E233E90DCB7}"/>
              </a:ext>
            </a:extLst>
          </p:cNvPr>
          <p:cNvPicPr>
            <a:picLocks noChangeAspect="1"/>
          </p:cNvPicPr>
          <p:nvPr/>
        </p:nvPicPr>
        <p:blipFill>
          <a:blip r:embed="rId5"/>
          <a:stretch>
            <a:fillRect/>
          </a:stretch>
        </p:blipFill>
        <p:spPr>
          <a:xfrm>
            <a:off x="6171107" y="3044409"/>
            <a:ext cx="4171950" cy="2343150"/>
          </a:xfrm>
          <a:prstGeom prst="rect">
            <a:avLst/>
          </a:prstGeom>
        </p:spPr>
      </p:pic>
    </p:spTree>
    <p:extLst>
      <p:ext uri="{BB962C8B-B14F-4D97-AF65-F5344CB8AC3E}">
        <p14:creationId xmlns:p14="http://schemas.microsoft.com/office/powerpoint/2010/main" val="217238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28B3B2-FD75-C2E2-EA04-0CCBA5908F71}"/>
              </a:ext>
            </a:extLst>
          </p:cNvPr>
          <p:cNvSpPr txBox="1"/>
          <p:nvPr/>
        </p:nvSpPr>
        <p:spPr>
          <a:xfrm>
            <a:off x="1638300" y="444500"/>
            <a:ext cx="9582150" cy="100642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Table of Content</a:t>
            </a:r>
            <a:endParaRPr lang="en-US"/>
          </a:p>
          <a:p>
            <a:endParaRPr lang="en-US" sz="3200"/>
          </a:p>
          <a:p>
            <a:endParaRPr lang="en-US" sz="3200"/>
          </a:p>
          <a:p>
            <a:r>
              <a:rPr lang="en-US" sz="2800"/>
              <a:t>1  Login Class</a:t>
            </a:r>
          </a:p>
          <a:p>
            <a:r>
              <a:rPr lang="en-US" sz="2800"/>
              <a:t>2  Register Class</a:t>
            </a:r>
          </a:p>
          <a:p>
            <a:r>
              <a:rPr lang="en-US" sz="2800"/>
              <a:t>3   Credentials Class</a:t>
            </a:r>
          </a:p>
          <a:p>
            <a:r>
              <a:rPr lang="en-US" sz="2800"/>
              <a:t>4   Rules and Score Class</a:t>
            </a:r>
          </a:p>
          <a:p>
            <a:r>
              <a:rPr lang="en-US" sz="2800"/>
              <a:t>5    Quiz Class</a:t>
            </a:r>
          </a:p>
          <a:p>
            <a:r>
              <a:rPr lang="en-US" sz="2800"/>
              <a:t>6    Main Methods</a:t>
            </a:r>
          </a:p>
          <a:p>
            <a:endParaRPr lang="en-US" sz="3200"/>
          </a:p>
          <a:p>
            <a:endParaRPr lang="en-US" sz="3200"/>
          </a:p>
          <a:p>
            <a:endParaRPr lang="en-US" sz="3200"/>
          </a:p>
          <a:p>
            <a:endParaRPr lang="en-US" sz="3200"/>
          </a:p>
          <a:p>
            <a:endParaRPr lang="en-US" sz="3200"/>
          </a:p>
          <a:p>
            <a:endParaRPr lang="en-US" sz="3200"/>
          </a:p>
          <a:p>
            <a:endParaRPr lang="en-US" sz="3200"/>
          </a:p>
          <a:p>
            <a:endParaRPr lang="en-US" sz="3200"/>
          </a:p>
          <a:p>
            <a:endParaRPr lang="en-US" sz="3200"/>
          </a:p>
          <a:p>
            <a:endParaRPr lang="en-US" sz="3200"/>
          </a:p>
          <a:p>
            <a:endParaRPr lang="en-US" sz="3200"/>
          </a:p>
          <a:p>
            <a:endParaRPr lang="en-US" sz="3200"/>
          </a:p>
        </p:txBody>
      </p:sp>
    </p:spTree>
    <p:extLst>
      <p:ext uri="{BB962C8B-B14F-4D97-AF65-F5344CB8AC3E}">
        <p14:creationId xmlns:p14="http://schemas.microsoft.com/office/powerpoint/2010/main" val="417681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EF3B05-B96B-6EAC-A6FE-F3137EB1202F}"/>
              </a:ext>
            </a:extLst>
          </p:cNvPr>
          <p:cNvPicPr>
            <a:picLocks noChangeAspect="1"/>
          </p:cNvPicPr>
          <p:nvPr/>
        </p:nvPicPr>
        <p:blipFill>
          <a:blip r:embed="rId2"/>
          <a:stretch>
            <a:fillRect/>
          </a:stretch>
        </p:blipFill>
        <p:spPr>
          <a:xfrm>
            <a:off x="1879860" y="1478717"/>
            <a:ext cx="4210050" cy="2476500"/>
          </a:xfrm>
          <a:prstGeom prst="rect">
            <a:avLst/>
          </a:prstGeom>
        </p:spPr>
      </p:pic>
      <p:pic>
        <p:nvPicPr>
          <p:cNvPr id="3" name="Picture 2">
            <a:extLst>
              <a:ext uri="{FF2B5EF4-FFF2-40B4-BE49-F238E27FC236}">
                <a16:creationId xmlns:a16="http://schemas.microsoft.com/office/drawing/2014/main" id="{ED536A27-CA3C-FCEE-2764-54EE6C589589}"/>
              </a:ext>
            </a:extLst>
          </p:cNvPr>
          <p:cNvPicPr>
            <a:picLocks noChangeAspect="1"/>
          </p:cNvPicPr>
          <p:nvPr/>
        </p:nvPicPr>
        <p:blipFill>
          <a:blip r:embed="rId3"/>
          <a:stretch>
            <a:fillRect/>
          </a:stretch>
        </p:blipFill>
        <p:spPr>
          <a:xfrm>
            <a:off x="6102636" y="1451938"/>
            <a:ext cx="4333875" cy="2505075"/>
          </a:xfrm>
          <a:prstGeom prst="rect">
            <a:avLst/>
          </a:prstGeom>
        </p:spPr>
      </p:pic>
    </p:spTree>
    <p:extLst>
      <p:ext uri="{BB962C8B-B14F-4D97-AF65-F5344CB8AC3E}">
        <p14:creationId xmlns:p14="http://schemas.microsoft.com/office/powerpoint/2010/main" val="245619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CE316-F8DF-A584-046B-7473EEAF02C9}"/>
              </a:ext>
            </a:extLst>
          </p:cNvPr>
          <p:cNvSpPr txBox="1"/>
          <p:nvPr/>
        </p:nvSpPr>
        <p:spPr>
          <a:xfrm>
            <a:off x="1892508" y="393492"/>
            <a:ext cx="67455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Score</a:t>
            </a:r>
          </a:p>
        </p:txBody>
      </p:sp>
      <p:pic>
        <p:nvPicPr>
          <p:cNvPr id="3" name="Picture 2">
            <a:extLst>
              <a:ext uri="{FF2B5EF4-FFF2-40B4-BE49-F238E27FC236}">
                <a16:creationId xmlns:a16="http://schemas.microsoft.com/office/drawing/2014/main" id="{883F4264-ECE5-94F4-071D-55D5FE45182E}"/>
              </a:ext>
            </a:extLst>
          </p:cNvPr>
          <p:cNvPicPr>
            <a:picLocks noChangeAspect="1"/>
          </p:cNvPicPr>
          <p:nvPr/>
        </p:nvPicPr>
        <p:blipFill>
          <a:blip r:embed="rId2"/>
          <a:stretch>
            <a:fillRect/>
          </a:stretch>
        </p:blipFill>
        <p:spPr>
          <a:xfrm>
            <a:off x="2356266" y="909638"/>
            <a:ext cx="8953500" cy="5038725"/>
          </a:xfrm>
          <a:prstGeom prst="rect">
            <a:avLst/>
          </a:prstGeom>
        </p:spPr>
      </p:pic>
    </p:spTree>
    <p:extLst>
      <p:ext uri="{BB962C8B-B14F-4D97-AF65-F5344CB8AC3E}">
        <p14:creationId xmlns:p14="http://schemas.microsoft.com/office/powerpoint/2010/main" val="133113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51132-97E1-EEEF-1735-E411CD24343E}"/>
              </a:ext>
            </a:extLst>
          </p:cNvPr>
          <p:cNvSpPr txBox="1"/>
          <p:nvPr/>
        </p:nvSpPr>
        <p:spPr>
          <a:xfrm>
            <a:off x="1667655" y="487179"/>
            <a:ext cx="9537491"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u="sng">
                <a:ea typeface="+mn-lt"/>
                <a:cs typeface="+mn-lt"/>
              </a:rPr>
              <a:t>Conclusion</a:t>
            </a:r>
            <a:endParaRPr lang="en-US" sz="2400" b="1"/>
          </a:p>
          <a:p>
            <a:pPr algn="just"/>
            <a:endParaRPr lang="en-US" sz="2400" b="1" u="sng">
              <a:ea typeface="+mn-lt"/>
              <a:cs typeface="+mn-lt"/>
            </a:endParaRPr>
          </a:p>
          <a:p>
            <a:pPr algn="just"/>
            <a:r>
              <a:rPr lang="en-US" sz="2000">
                <a:ea typeface="+mn-lt"/>
                <a:cs typeface="+mn-lt"/>
              </a:rPr>
              <a:t>The creation of the "Simple Minds" quiz app highlights our team's collaborative efforts in utilizing Java programming and GUI design to craft an engaging application. Working together, we effectively implemented various features and functionalities, ensuring the app meets its primary goals. However, we recognize that teamwork doesn't end with the current version. As a team, we're committed to continuous improvement, embracing feedback, and leveraging each other's strengths to refine the application further. This collaborative spirit sets the groundwork for future enhancements, where our collective skills and dedication will drive the app's evolution to better serve our users and adapt to technological advancements.</a:t>
            </a:r>
            <a:endParaRPr lang="en-US" sz="2000"/>
          </a:p>
          <a:p>
            <a:pPr algn="l"/>
            <a:endParaRPr lang="en-US"/>
          </a:p>
        </p:txBody>
      </p:sp>
    </p:spTree>
    <p:extLst>
      <p:ext uri="{BB962C8B-B14F-4D97-AF65-F5344CB8AC3E}">
        <p14:creationId xmlns:p14="http://schemas.microsoft.com/office/powerpoint/2010/main" val="1565266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8A0F71-D0F3-C5EA-F8D1-C869568BFD9F}"/>
              </a:ext>
            </a:extLst>
          </p:cNvPr>
          <p:cNvSpPr txBox="1"/>
          <p:nvPr/>
        </p:nvSpPr>
        <p:spPr>
          <a:xfrm>
            <a:off x="3010524" y="2810656"/>
            <a:ext cx="75013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sz="4400" b="1"/>
              <a:t>Thank You!</a:t>
            </a:r>
          </a:p>
        </p:txBody>
      </p:sp>
    </p:spTree>
    <p:extLst>
      <p:ext uri="{BB962C8B-B14F-4D97-AF65-F5344CB8AC3E}">
        <p14:creationId xmlns:p14="http://schemas.microsoft.com/office/powerpoint/2010/main" val="150415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44C43F-6FC8-D6E7-338C-E323CD734A85}"/>
              </a:ext>
            </a:extLst>
          </p:cNvPr>
          <p:cNvSpPr txBox="1"/>
          <p:nvPr/>
        </p:nvSpPr>
        <p:spPr>
          <a:xfrm>
            <a:off x="1752600" y="495300"/>
            <a:ext cx="9867900"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Agenda</a:t>
            </a:r>
          </a:p>
          <a:p>
            <a:endParaRPr lang="en-US" sz="3200"/>
          </a:p>
          <a:p>
            <a:endParaRPr lang="en-US" sz="3200"/>
          </a:p>
          <a:p>
            <a:pPr marL="514350" indent="-514350">
              <a:buAutoNum type="arabicPeriod"/>
            </a:pPr>
            <a:r>
              <a:rPr lang="en-US" sz="2800"/>
              <a:t>User Registration</a:t>
            </a:r>
          </a:p>
          <a:p>
            <a:pPr marL="514350" indent="-514350">
              <a:buAutoNum type="arabicPeriod"/>
            </a:pPr>
            <a:r>
              <a:rPr lang="en-US" sz="2800"/>
              <a:t>Rules</a:t>
            </a:r>
          </a:p>
          <a:p>
            <a:pPr marL="514350" indent="-514350">
              <a:buAutoNum type="arabicPeriod"/>
            </a:pPr>
            <a:r>
              <a:rPr lang="en-US" sz="2800"/>
              <a:t>Question Display</a:t>
            </a:r>
          </a:p>
          <a:p>
            <a:pPr marL="514350" indent="-514350">
              <a:buAutoNum type="arabicPeriod"/>
            </a:pPr>
            <a:r>
              <a:rPr lang="en-US" sz="2800"/>
              <a:t>Answer Submission</a:t>
            </a:r>
          </a:p>
          <a:p>
            <a:pPr marL="514350" indent="-514350">
              <a:buAutoNum type="arabicPeriod"/>
            </a:pPr>
            <a:r>
              <a:rPr lang="en-US" sz="2800"/>
              <a:t>Scoring</a:t>
            </a:r>
          </a:p>
          <a:p>
            <a:pPr marL="514350" indent="-514350">
              <a:buAutoNum type="arabicPeriod"/>
            </a:pPr>
            <a:r>
              <a:rPr lang="en-US" sz="2800"/>
              <a:t>Results</a:t>
            </a:r>
          </a:p>
          <a:p>
            <a:pPr marL="514350" indent="-514350">
              <a:buAutoNum type="arabicPeriod"/>
            </a:pPr>
            <a:r>
              <a:rPr lang="en-US" sz="2800"/>
              <a:t>Timer</a:t>
            </a:r>
          </a:p>
        </p:txBody>
      </p:sp>
    </p:spTree>
    <p:extLst>
      <p:ext uri="{BB962C8B-B14F-4D97-AF65-F5344CB8AC3E}">
        <p14:creationId xmlns:p14="http://schemas.microsoft.com/office/powerpoint/2010/main" val="161594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CEDDC-82BA-5810-D8AB-93D385DCF764}"/>
              </a:ext>
            </a:extLst>
          </p:cNvPr>
          <p:cNvSpPr txBox="1"/>
          <p:nvPr/>
        </p:nvSpPr>
        <p:spPr>
          <a:xfrm>
            <a:off x="1904999" y="571500"/>
            <a:ext cx="84963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OOPS Concepts</a:t>
            </a:r>
          </a:p>
        </p:txBody>
      </p:sp>
      <p:sp>
        <p:nvSpPr>
          <p:cNvPr id="3" name="TextBox 2">
            <a:extLst>
              <a:ext uri="{FF2B5EF4-FFF2-40B4-BE49-F238E27FC236}">
                <a16:creationId xmlns:a16="http://schemas.microsoft.com/office/drawing/2014/main" id="{B48A34CE-970A-B68F-6732-836854200B6F}"/>
              </a:ext>
            </a:extLst>
          </p:cNvPr>
          <p:cNvSpPr txBox="1"/>
          <p:nvPr/>
        </p:nvSpPr>
        <p:spPr>
          <a:xfrm>
            <a:off x="1673902" y="1713875"/>
            <a:ext cx="10058400"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kern="0">
                <a:solidFill>
                  <a:srgbClr val="000000"/>
                </a:solidFill>
                <a:latin typeface="Poppins"/>
                <a:ea typeface="Poppins"/>
                <a:cs typeface="Poppins"/>
              </a:rPr>
              <a:t>Classes and Objects</a:t>
            </a:r>
          </a:p>
          <a:p>
            <a:pPr algn="just"/>
            <a:r>
              <a:rPr lang="en-US" sz="2400">
                <a:solidFill>
                  <a:srgbClr val="000000"/>
                </a:solidFill>
                <a:latin typeface="Poppins"/>
                <a:ea typeface="Poppins"/>
                <a:cs typeface="Poppins"/>
              </a:rPr>
              <a:t>Class in Java is a template or a blueprint for creating Objects, and it defines the attributes and behaviors of Objects of a certain type. On the other hand, an Object is an Instance of a Class, representing a real-world entity with its behavior and state.</a:t>
            </a:r>
          </a:p>
          <a:p>
            <a:pPr algn="just"/>
            <a:endParaRPr lang="en-US" sz="2400">
              <a:latin typeface="Poppins"/>
              <a:cs typeface="Poppins"/>
            </a:endParaRPr>
          </a:p>
          <a:p>
            <a:pPr algn="just"/>
            <a:r>
              <a:rPr lang="en-US" sz="2400" b="1">
                <a:ea typeface="+mn-lt"/>
                <a:cs typeface="+mn-lt"/>
              </a:rPr>
              <a:t>Register Class:</a:t>
            </a:r>
            <a:endParaRPr lang="en-US" sz="2400"/>
          </a:p>
          <a:p>
            <a:pPr marL="742950" lvl="1" indent="-285750" algn="just">
              <a:buFont typeface="Arial"/>
              <a:buChar char="•"/>
            </a:pPr>
            <a:r>
              <a:rPr lang="en-US" sz="2000">
                <a:ea typeface="+mn-lt"/>
                <a:cs typeface="+mn-lt"/>
              </a:rPr>
              <a:t>Represents the registration form of the quiz application.</a:t>
            </a:r>
            <a:endParaRPr lang="en-US" sz="2000"/>
          </a:p>
          <a:p>
            <a:pPr marL="742950" lvl="1" indent="-285750" algn="just">
              <a:buFont typeface="Arial"/>
              <a:buChar char="•"/>
            </a:pPr>
            <a:r>
              <a:rPr lang="en-US" sz="2000">
                <a:ea typeface="+mn-lt"/>
                <a:cs typeface="+mn-lt"/>
              </a:rPr>
              <a:t>Inherits from the </a:t>
            </a:r>
            <a:r>
              <a:rPr lang="en-US" sz="2000" err="1">
                <a:ea typeface="+mn-lt"/>
                <a:cs typeface="+mn-lt"/>
              </a:rPr>
              <a:t>JFrame</a:t>
            </a:r>
            <a:r>
              <a:rPr lang="en-US" sz="2000">
                <a:ea typeface="+mn-lt"/>
                <a:cs typeface="+mn-lt"/>
              </a:rPr>
              <a:t> class.</a:t>
            </a:r>
            <a:endParaRPr lang="en-US" sz="2000"/>
          </a:p>
          <a:p>
            <a:pPr marL="742950" lvl="1" indent="-285750" algn="just">
              <a:buFont typeface="Arial"/>
              <a:buChar char="•"/>
            </a:pPr>
            <a:r>
              <a:rPr lang="en-US" sz="2000">
                <a:ea typeface="+mn-lt"/>
                <a:cs typeface="+mn-lt"/>
              </a:rPr>
              <a:t>Constructs a registration form with input fields for username and password.</a:t>
            </a:r>
            <a:endParaRPr lang="en-US" sz="2000"/>
          </a:p>
          <a:p>
            <a:pPr marL="742950" lvl="1" indent="-285750" algn="just">
              <a:buFont typeface="Arial"/>
              <a:buChar char="•"/>
            </a:pPr>
            <a:r>
              <a:rPr lang="en-US" sz="2000">
                <a:ea typeface="+mn-lt"/>
                <a:cs typeface="+mn-lt"/>
              </a:rPr>
              <a:t>Displays error messages for incomplete or invalid inputs.</a:t>
            </a:r>
            <a:endParaRPr lang="en-US" sz="2000"/>
          </a:p>
          <a:p>
            <a:pPr marL="742950" lvl="1" indent="-285750" algn="just">
              <a:buFont typeface="Arial"/>
              <a:buChar char="•"/>
            </a:pPr>
            <a:r>
              <a:rPr lang="en-US" sz="2000">
                <a:ea typeface="+mn-lt"/>
                <a:cs typeface="+mn-lt"/>
              </a:rPr>
              <a:t>Provides an option to navigate back to the login page if the user is already registered.</a:t>
            </a:r>
            <a:endParaRPr lang="en-US" sz="2000"/>
          </a:p>
          <a:p>
            <a:pPr algn="just"/>
            <a:endParaRPr lang="en-US" sz="2000">
              <a:latin typeface="Poppins"/>
              <a:cs typeface="Poppins"/>
            </a:endParaRPr>
          </a:p>
        </p:txBody>
      </p:sp>
    </p:spTree>
    <p:extLst>
      <p:ext uri="{BB962C8B-B14F-4D97-AF65-F5344CB8AC3E}">
        <p14:creationId xmlns:p14="http://schemas.microsoft.com/office/powerpoint/2010/main" val="182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8226-7995-5AD0-AAA0-9C70309C6E05}"/>
              </a:ext>
            </a:extLst>
          </p:cNvPr>
          <p:cNvSpPr txBox="1"/>
          <p:nvPr/>
        </p:nvSpPr>
        <p:spPr>
          <a:xfrm>
            <a:off x="1752600" y="628650"/>
            <a:ext cx="9944100"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Rules and Score Class:</a:t>
            </a:r>
            <a:endParaRPr lang="en-US" sz="2400"/>
          </a:p>
          <a:p>
            <a:pPr marL="742950" lvl="1" indent="-285750">
              <a:buFont typeface="Arial"/>
              <a:buChar char="•"/>
            </a:pPr>
            <a:r>
              <a:rPr lang="en-US" sz="2000">
                <a:ea typeface="+mn-lt"/>
                <a:cs typeface="+mn-lt"/>
              </a:rPr>
              <a:t>Displays the rules of the quiz game.</a:t>
            </a:r>
            <a:endParaRPr lang="en-US" sz="2000"/>
          </a:p>
          <a:p>
            <a:pPr marL="742950" lvl="1" indent="-285750">
              <a:buFont typeface="Arial"/>
              <a:buChar char="•"/>
            </a:pPr>
            <a:r>
              <a:rPr lang="en-US" sz="2000">
                <a:ea typeface="+mn-lt"/>
                <a:cs typeface="+mn-lt"/>
              </a:rPr>
              <a:t>Inherits from the </a:t>
            </a:r>
            <a:r>
              <a:rPr lang="en-US" sz="2000" err="1">
                <a:ea typeface="+mn-lt"/>
                <a:cs typeface="+mn-lt"/>
              </a:rPr>
              <a:t>JFframe</a:t>
            </a:r>
            <a:r>
              <a:rPr lang="en-US" sz="2000">
                <a:ea typeface="+mn-lt"/>
                <a:cs typeface="+mn-lt"/>
              </a:rPr>
              <a:t> class and implements the ActionListener interface.</a:t>
            </a:r>
            <a:endParaRPr lang="en-US" sz="2000"/>
          </a:p>
          <a:p>
            <a:pPr marL="742950" lvl="1" indent="-285750">
              <a:buFont typeface="Arial"/>
              <a:buChar char="•"/>
            </a:pPr>
            <a:r>
              <a:rPr lang="en-US" sz="2000">
                <a:ea typeface="+mn-lt"/>
                <a:cs typeface="+mn-lt"/>
              </a:rPr>
              <a:t>Represents the score page displayed after completing the quiz.</a:t>
            </a:r>
            <a:endParaRPr lang="en-US" sz="2000"/>
          </a:p>
          <a:p>
            <a:pPr marL="742950" lvl="1" indent="-285750">
              <a:buFont typeface="Arial"/>
              <a:buChar char="•"/>
            </a:pPr>
            <a:r>
              <a:rPr lang="en-US" sz="2000">
                <a:ea typeface="+mn-lt"/>
                <a:cs typeface="+mn-lt"/>
              </a:rPr>
              <a:t>Provides options to play again or close the application.</a:t>
            </a:r>
            <a:endParaRPr lang="en-US">
              <a:ea typeface="+mn-lt"/>
              <a:cs typeface="+mn-lt"/>
            </a:endParaRPr>
          </a:p>
          <a:p>
            <a:pPr lvl="1"/>
            <a:endParaRPr lang="en-US" sz="1100" b="1">
              <a:ea typeface="+mn-lt"/>
              <a:cs typeface="+mn-lt"/>
            </a:endParaRPr>
          </a:p>
        </p:txBody>
      </p:sp>
      <p:sp>
        <p:nvSpPr>
          <p:cNvPr id="7" name="TextBox 6">
            <a:extLst>
              <a:ext uri="{FF2B5EF4-FFF2-40B4-BE49-F238E27FC236}">
                <a16:creationId xmlns:a16="http://schemas.microsoft.com/office/drawing/2014/main" id="{8719F0E1-9AC1-0093-ADCE-D335DF1E5315}"/>
              </a:ext>
            </a:extLst>
          </p:cNvPr>
          <p:cNvSpPr txBox="1"/>
          <p:nvPr/>
        </p:nvSpPr>
        <p:spPr>
          <a:xfrm>
            <a:off x="1409700" y="2609849"/>
            <a:ext cx="10020300" cy="31547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kern="0">
                <a:solidFill>
                  <a:srgbClr val="000000"/>
                </a:solidFill>
                <a:latin typeface="Poppins"/>
                <a:ea typeface="Poppins"/>
                <a:cs typeface="Poppins"/>
              </a:rPr>
              <a:t>       </a:t>
            </a:r>
            <a:r>
              <a:rPr lang="en-US" sz="2400" b="1" kern="0">
                <a:solidFill>
                  <a:srgbClr val="000000"/>
                </a:solidFill>
                <a:latin typeface="Poppins"/>
                <a:ea typeface="Poppins"/>
                <a:cs typeface="Poppins"/>
              </a:rPr>
              <a:t>   </a:t>
            </a:r>
            <a:r>
              <a:rPr lang="en-US" sz="2400" b="1" kern="0">
                <a:solidFill>
                  <a:srgbClr val="000000"/>
                </a:solidFill>
                <a:ea typeface="+mn-lt"/>
                <a:cs typeface="+mn-lt"/>
              </a:rPr>
              <a:t>Credentials Class:</a:t>
            </a:r>
            <a:endParaRPr lang="en-US" sz="2400" kern="0">
              <a:solidFill>
                <a:srgbClr val="000000"/>
              </a:solidFill>
              <a:latin typeface="Poppins"/>
              <a:ea typeface="Poppins"/>
              <a:cs typeface="Poppins"/>
            </a:endParaRPr>
          </a:p>
          <a:p>
            <a:pPr marL="742950" lvl="1" indent="-285750">
              <a:buFont typeface="Arial"/>
              <a:buChar char="•"/>
            </a:pPr>
            <a:r>
              <a:rPr lang="en-US" sz="2000" kern="0">
                <a:solidFill>
                  <a:srgbClr val="000000"/>
                </a:solidFill>
                <a:ea typeface="+mn-lt"/>
                <a:cs typeface="+mn-lt"/>
              </a:rPr>
              <a:t>Manages user credentials for login functionality.</a:t>
            </a:r>
            <a:endParaRPr lang="en-US" sz="2000"/>
          </a:p>
          <a:p>
            <a:pPr marL="742950" lvl="1" indent="-285750">
              <a:buFont typeface="Arial"/>
              <a:buChar char="•"/>
            </a:pPr>
            <a:r>
              <a:rPr lang="en-US" sz="2000" kern="0">
                <a:solidFill>
                  <a:srgbClr val="000000"/>
                </a:solidFill>
                <a:ea typeface="+mn-lt"/>
                <a:cs typeface="+mn-lt"/>
              </a:rPr>
              <a:t>Provides </a:t>
            </a:r>
            <a:r>
              <a:rPr lang="en-US" sz="2000" b="1" kern="0">
                <a:solidFill>
                  <a:srgbClr val="000000"/>
                </a:solidFill>
                <a:ea typeface="+mn-lt"/>
                <a:cs typeface="+mn-lt"/>
              </a:rPr>
              <a:t>methods</a:t>
            </a:r>
            <a:r>
              <a:rPr lang="en-US" sz="2000" kern="0">
                <a:solidFill>
                  <a:srgbClr val="000000"/>
                </a:solidFill>
                <a:ea typeface="+mn-lt"/>
                <a:cs typeface="+mn-lt"/>
              </a:rPr>
              <a:t> to add and validate users’ credentials.</a:t>
            </a:r>
            <a:endParaRPr lang="en-US" sz="2000"/>
          </a:p>
          <a:p>
            <a:pPr marL="742950" lvl="1" indent="-285750">
              <a:buFont typeface="Arial"/>
              <a:buChar char="•"/>
            </a:pPr>
            <a:r>
              <a:rPr lang="en-US" sz="2000" kern="0">
                <a:solidFill>
                  <a:srgbClr val="000000"/>
                </a:solidFill>
                <a:ea typeface="+mn-lt"/>
                <a:cs typeface="+mn-lt"/>
              </a:rPr>
              <a:t>Utilizes exceptions for error handling, including </a:t>
            </a:r>
            <a:r>
              <a:rPr lang="en-US" sz="2000" b="1" kern="0" err="1">
                <a:solidFill>
                  <a:srgbClr val="000000"/>
                </a:solidFill>
                <a:ea typeface="+mn-lt"/>
                <a:cs typeface="+mn-lt"/>
              </a:rPr>
              <a:t>FileDeletedException</a:t>
            </a:r>
            <a:r>
              <a:rPr lang="en-US" sz="2000" b="1" kern="0">
                <a:solidFill>
                  <a:srgbClr val="000000"/>
                </a:solidFill>
                <a:ea typeface="+mn-lt"/>
                <a:cs typeface="+mn-lt"/>
              </a:rPr>
              <a:t>,</a:t>
            </a:r>
            <a:r>
              <a:rPr lang="en-US" sz="2000" kern="0">
                <a:solidFill>
                  <a:srgbClr val="000000"/>
                </a:solidFill>
                <a:ea typeface="+mn-lt"/>
                <a:cs typeface="+mn-lt"/>
              </a:rPr>
              <a:t> </a:t>
            </a:r>
            <a:r>
              <a:rPr lang="en-US" sz="2000" b="1" kern="0" err="1">
                <a:solidFill>
                  <a:srgbClr val="000000"/>
                </a:solidFill>
                <a:ea typeface="+mn-lt"/>
                <a:cs typeface="+mn-lt"/>
              </a:rPr>
              <a:t>UserAlreadyExistsException</a:t>
            </a:r>
            <a:r>
              <a:rPr lang="en-US" sz="2000" kern="0">
                <a:solidFill>
                  <a:srgbClr val="000000"/>
                </a:solidFill>
                <a:ea typeface="+mn-lt"/>
                <a:cs typeface="+mn-lt"/>
              </a:rPr>
              <a:t> and </a:t>
            </a:r>
            <a:r>
              <a:rPr lang="en-US" sz="2000" b="1" kern="0" err="1">
                <a:solidFill>
                  <a:srgbClr val="000000"/>
                </a:solidFill>
                <a:ea typeface="+mn-lt"/>
                <a:cs typeface="+mn-lt"/>
              </a:rPr>
              <a:t>UserDoesNotExistsException</a:t>
            </a:r>
            <a:r>
              <a:rPr lang="en-US" sz="2000" kern="0">
                <a:solidFill>
                  <a:srgbClr val="000000"/>
                </a:solidFill>
                <a:ea typeface="+mn-lt"/>
                <a:cs typeface="+mn-lt"/>
              </a:rPr>
              <a:t>.</a:t>
            </a:r>
            <a:endParaRPr lang="en-US" sz="2000"/>
          </a:p>
          <a:p>
            <a:pPr marL="742950" lvl="1" indent="-285750">
              <a:buFont typeface="Arial"/>
              <a:buChar char="•"/>
            </a:pPr>
            <a:endParaRPr lang="en-US" sz="2000" kern="0">
              <a:solidFill>
                <a:srgbClr val="000000"/>
              </a:solidFill>
              <a:ea typeface="+mn-lt"/>
              <a:cs typeface="+mn-lt"/>
            </a:endParaRPr>
          </a:p>
          <a:p>
            <a:pPr lvl="1"/>
            <a:r>
              <a:rPr lang="en-US" sz="2400" b="1" kern="0">
                <a:solidFill>
                  <a:srgbClr val="000000"/>
                </a:solidFill>
                <a:ea typeface="+mn-lt"/>
                <a:cs typeface="+mn-lt"/>
              </a:rPr>
              <a:t>Login Class:</a:t>
            </a:r>
            <a:endParaRPr lang="en-US" sz="2400"/>
          </a:p>
          <a:p>
            <a:pPr marL="742950" lvl="1" indent="-285750">
              <a:buFont typeface="Arial"/>
              <a:buChar char="•"/>
            </a:pPr>
            <a:r>
              <a:rPr lang="en-US" sz="2000" kern="0">
                <a:solidFill>
                  <a:srgbClr val="000000"/>
                </a:solidFill>
                <a:ea typeface="+mn-lt"/>
                <a:cs typeface="+mn-lt"/>
              </a:rPr>
              <a:t>Represents the login page of the quiz application.</a:t>
            </a:r>
            <a:endParaRPr lang="en-US" sz="2000"/>
          </a:p>
          <a:p>
            <a:pPr marL="742950" lvl="1" indent="-285750">
              <a:buFont typeface="Arial"/>
              <a:buChar char="•"/>
            </a:pPr>
            <a:r>
              <a:rPr lang="en-US" sz="2000" kern="0">
                <a:solidFill>
                  <a:srgbClr val="000000"/>
                </a:solidFill>
                <a:ea typeface="+mn-lt"/>
                <a:cs typeface="+mn-lt"/>
              </a:rPr>
              <a:t>Inherits from the </a:t>
            </a:r>
            <a:r>
              <a:rPr lang="en-US" sz="2000" kern="0" err="1">
                <a:solidFill>
                  <a:srgbClr val="000000"/>
                </a:solidFill>
                <a:ea typeface="+mn-lt"/>
                <a:cs typeface="+mn-lt"/>
              </a:rPr>
              <a:t>JFrame</a:t>
            </a:r>
            <a:r>
              <a:rPr lang="en-US" sz="2000" kern="0">
                <a:solidFill>
                  <a:srgbClr val="000000"/>
                </a:solidFill>
                <a:ea typeface="+mn-lt"/>
                <a:cs typeface="+mn-lt"/>
              </a:rPr>
              <a:t> class and implements the ActionListener interface.</a:t>
            </a:r>
            <a:endParaRPr lang="en-US" sz="2000"/>
          </a:p>
          <a:p>
            <a:r>
              <a:rPr lang="en-US" sz="1100" kern="0">
                <a:solidFill>
                  <a:srgbClr val="000000"/>
                </a:solidFill>
                <a:ea typeface="+mn-lt"/>
                <a:cs typeface="+mn-lt"/>
              </a:rPr>
              <a:t>                          </a:t>
            </a:r>
            <a:endParaRPr lang="en-US" sz="1100" kern="0"/>
          </a:p>
        </p:txBody>
      </p:sp>
    </p:spTree>
    <p:extLst>
      <p:ext uri="{BB962C8B-B14F-4D97-AF65-F5344CB8AC3E}">
        <p14:creationId xmlns:p14="http://schemas.microsoft.com/office/powerpoint/2010/main" val="304483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01A12E-2570-C7F5-FA63-FECE9F37B66C}"/>
              </a:ext>
            </a:extLst>
          </p:cNvPr>
          <p:cNvSpPr txBox="1"/>
          <p:nvPr/>
        </p:nvSpPr>
        <p:spPr>
          <a:xfrm>
            <a:off x="1860550" y="958850"/>
            <a:ext cx="1003935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Quiz Class:</a:t>
            </a:r>
            <a:endParaRPr lang="en-US" sz="2400">
              <a:ea typeface="+mn-lt"/>
              <a:cs typeface="+mn-lt"/>
            </a:endParaRPr>
          </a:p>
          <a:p>
            <a:pPr marL="742950" lvl="1" indent="-285750">
              <a:buFont typeface="Arial"/>
              <a:buChar char="•"/>
            </a:pPr>
            <a:r>
              <a:rPr lang="en-US" sz="2000">
                <a:ea typeface="+mn-lt"/>
                <a:cs typeface="+mn-lt"/>
              </a:rPr>
              <a:t>Implements the quiz functionality.</a:t>
            </a:r>
          </a:p>
          <a:p>
            <a:pPr marL="742950" lvl="1" indent="-285750">
              <a:buFont typeface="Arial"/>
              <a:buChar char="•"/>
            </a:pPr>
            <a:r>
              <a:rPr lang="en-US" sz="2000">
                <a:ea typeface="+mn-lt"/>
                <a:cs typeface="+mn-lt"/>
              </a:rPr>
              <a:t>Displays questions with multiple-choice options.</a:t>
            </a:r>
          </a:p>
          <a:p>
            <a:pPr marL="742950" lvl="1" indent="-285750">
              <a:buFont typeface="Arial"/>
              <a:buChar char="•"/>
            </a:pPr>
            <a:r>
              <a:rPr lang="en-US" sz="2000">
                <a:ea typeface="+mn-lt"/>
                <a:cs typeface="+mn-lt"/>
              </a:rPr>
              <a:t>Tracks user answers and calculates scores.</a:t>
            </a:r>
          </a:p>
          <a:p>
            <a:pPr marL="742950" lvl="1" indent="-285750">
              <a:buFont typeface="Arial"/>
              <a:buChar char="•"/>
            </a:pPr>
            <a:r>
              <a:rPr lang="en-US" sz="2000">
                <a:ea typeface="+mn-lt"/>
                <a:cs typeface="+mn-lt"/>
              </a:rPr>
              <a:t>Includes a timer for each question.</a:t>
            </a:r>
          </a:p>
          <a:p>
            <a:pPr marL="742950" lvl="1" indent="-285750">
              <a:buFont typeface="Arial"/>
              <a:buChar char="•"/>
            </a:pPr>
            <a:endParaRPr lang="en-US" sz="2000">
              <a:ea typeface="+mn-lt"/>
              <a:cs typeface="+mn-lt"/>
            </a:endParaRPr>
          </a:p>
          <a:p>
            <a:r>
              <a:rPr lang="en-US" sz="2400" b="1">
                <a:ea typeface="+mn-lt"/>
                <a:cs typeface="+mn-lt"/>
              </a:rPr>
              <a:t>Main Methods:</a:t>
            </a:r>
            <a:endParaRPr lang="en-US" sz="2400"/>
          </a:p>
          <a:p>
            <a:pPr marL="0" lvl="1"/>
            <a:r>
              <a:rPr lang="en-US" sz="2400" b="1"/>
              <a:t>        .    </a:t>
            </a:r>
            <a:r>
              <a:rPr lang="en-US" sz="2000" b="1"/>
              <a:t> </a:t>
            </a:r>
            <a:r>
              <a:rPr lang="en-US" sz="2000">
                <a:ea typeface="+mn-lt"/>
                <a:cs typeface="+mn-lt"/>
              </a:rPr>
              <a:t>Both Login and Quiz classes have a main method to instantiate objects of their                                   respective classes.</a:t>
            </a:r>
            <a:endParaRPr lang="en-US" sz="2000" b="1"/>
          </a:p>
          <a:p>
            <a:endParaRPr lang="en-US" sz="2400" b="1"/>
          </a:p>
          <a:p>
            <a:endParaRPr lang="en-US"/>
          </a:p>
        </p:txBody>
      </p:sp>
    </p:spTree>
    <p:extLst>
      <p:ext uri="{BB962C8B-B14F-4D97-AF65-F5344CB8AC3E}">
        <p14:creationId xmlns:p14="http://schemas.microsoft.com/office/powerpoint/2010/main" val="212457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3A258-7435-B018-F6AD-336A9A2BA844}"/>
              </a:ext>
            </a:extLst>
          </p:cNvPr>
          <p:cNvSpPr txBox="1"/>
          <p:nvPr/>
        </p:nvSpPr>
        <p:spPr>
          <a:xfrm>
            <a:off x="1748852" y="493426"/>
            <a:ext cx="10005934" cy="6047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a:ea typeface="+mn-lt"/>
                <a:cs typeface="+mn-lt"/>
              </a:rPr>
              <a:t>Encapsulation</a:t>
            </a:r>
            <a:endParaRPr lang="en-US" sz="2200" b="1" u="sng"/>
          </a:p>
          <a:p>
            <a:endParaRPr lang="en-US" sz="2200" b="1" u="sng">
              <a:ea typeface="+mn-lt"/>
              <a:cs typeface="+mn-lt"/>
            </a:endParaRPr>
          </a:p>
          <a:p>
            <a:r>
              <a:rPr lang="en-US" sz="2400" b="1">
                <a:ea typeface="+mn-lt"/>
                <a:cs typeface="+mn-lt"/>
              </a:rPr>
              <a:t>Access Modifiers:</a:t>
            </a:r>
            <a:endParaRPr lang="en-US" sz="2400"/>
          </a:p>
          <a:p>
            <a:pPr algn="just"/>
            <a:r>
              <a:rPr lang="en-US" sz="2000">
                <a:ea typeface="+mn-lt"/>
                <a:cs typeface="+mn-lt"/>
              </a:rPr>
              <a:t>The access modifiers private and static are used to encapsulate variables and methods within the Credentials class. For example, the path, </a:t>
            </a:r>
            <a:r>
              <a:rPr lang="en-US" sz="2000" err="1">
                <a:ea typeface="+mn-lt"/>
                <a:cs typeface="+mn-lt"/>
              </a:rPr>
              <a:t>fileName</a:t>
            </a:r>
            <a:r>
              <a:rPr lang="en-US" sz="2000">
                <a:ea typeface="+mn-lt"/>
                <a:cs typeface="+mn-lt"/>
              </a:rPr>
              <a:t>, and name variables are declared as private static, restricting direct access from outside the class and ensuring data encapsulation.</a:t>
            </a:r>
            <a:endParaRPr lang="en-US" sz="2000"/>
          </a:p>
          <a:p>
            <a:endParaRPr lang="en-US" sz="2000"/>
          </a:p>
          <a:p>
            <a:r>
              <a:rPr lang="en-US" sz="2400" b="1">
                <a:ea typeface="+mn-lt"/>
                <a:cs typeface="+mn-lt"/>
              </a:rPr>
              <a:t>Encapsulation of Data</a:t>
            </a:r>
            <a:r>
              <a:rPr lang="en-US" sz="2400">
                <a:ea typeface="+mn-lt"/>
                <a:cs typeface="+mn-lt"/>
              </a:rPr>
              <a:t>:</a:t>
            </a:r>
            <a:endParaRPr lang="en-US" sz="2400"/>
          </a:p>
          <a:p>
            <a:pPr algn="just"/>
            <a:r>
              <a:rPr lang="en-US" sz="2000">
                <a:ea typeface="+mn-lt"/>
                <a:cs typeface="+mn-lt"/>
              </a:rPr>
              <a:t>The Credentials class encapsulates data related to user credentials management, including username, password, and file paths. These details are hidden from other classes and are accessed only through well-defined methods like </a:t>
            </a:r>
            <a:r>
              <a:rPr lang="en-US" sz="2000" err="1">
                <a:ea typeface="+mn-lt"/>
                <a:cs typeface="+mn-lt"/>
              </a:rPr>
              <a:t>addUser</a:t>
            </a:r>
            <a:r>
              <a:rPr lang="en-US" sz="2000">
                <a:ea typeface="+mn-lt"/>
                <a:cs typeface="+mn-lt"/>
              </a:rPr>
              <a:t>(), validate() etc.</a:t>
            </a:r>
            <a:endParaRPr lang="en-US" sz="2000"/>
          </a:p>
          <a:p>
            <a:endParaRPr lang="en-US" sz="2000"/>
          </a:p>
          <a:p>
            <a:r>
              <a:rPr lang="en-US" sz="2400" b="1">
                <a:ea typeface="+mn-lt"/>
                <a:cs typeface="+mn-lt"/>
              </a:rPr>
              <a:t>Exception Handling:</a:t>
            </a:r>
            <a:endParaRPr lang="en-US" sz="2400"/>
          </a:p>
          <a:p>
            <a:pPr algn="just"/>
            <a:r>
              <a:rPr lang="en-US" sz="2000">
                <a:ea typeface="+mn-lt"/>
                <a:cs typeface="+mn-lt"/>
              </a:rPr>
              <a:t>Custom exception classes </a:t>
            </a:r>
            <a:r>
              <a:rPr lang="en-US" sz="2000" b="1">
                <a:ea typeface="+mn-lt"/>
                <a:cs typeface="+mn-lt"/>
              </a:rPr>
              <a:t>(</a:t>
            </a:r>
            <a:r>
              <a:rPr lang="en-US" sz="2000" b="1" err="1">
                <a:ea typeface="+mn-lt"/>
                <a:cs typeface="+mn-lt"/>
              </a:rPr>
              <a:t>FileDeletedException</a:t>
            </a:r>
            <a:r>
              <a:rPr lang="en-US" sz="2000" b="1">
                <a:ea typeface="+mn-lt"/>
                <a:cs typeface="+mn-lt"/>
              </a:rPr>
              <a:t>, </a:t>
            </a:r>
            <a:r>
              <a:rPr lang="en-US" sz="2000" b="1" err="1">
                <a:ea typeface="+mn-lt"/>
                <a:cs typeface="+mn-lt"/>
              </a:rPr>
              <a:t>UserAlreadyExistsException</a:t>
            </a:r>
            <a:r>
              <a:rPr lang="en-US" sz="2000" b="1">
                <a:ea typeface="+mn-lt"/>
                <a:cs typeface="+mn-lt"/>
              </a:rPr>
              <a:t> </a:t>
            </a:r>
            <a:r>
              <a:rPr lang="en-US" sz="2000">
                <a:ea typeface="+mn-lt"/>
                <a:cs typeface="+mn-lt"/>
              </a:rPr>
              <a:t>and</a:t>
            </a:r>
            <a:r>
              <a:rPr lang="en-US" sz="2000" b="1">
                <a:ea typeface="+mn-lt"/>
                <a:cs typeface="+mn-lt"/>
              </a:rPr>
              <a:t> </a:t>
            </a:r>
            <a:r>
              <a:rPr lang="en-US" sz="2000" b="1" err="1">
                <a:ea typeface="+mn-lt"/>
                <a:cs typeface="+mn-lt"/>
              </a:rPr>
              <a:t>UserDoesNotExistsException</a:t>
            </a:r>
            <a:r>
              <a:rPr lang="en-US" sz="2000" b="1">
                <a:ea typeface="+mn-lt"/>
                <a:cs typeface="+mn-lt"/>
              </a:rPr>
              <a:t>) are encapsulated within the Credentials class</a:t>
            </a:r>
            <a:r>
              <a:rPr lang="en-US" sz="2000">
                <a:ea typeface="+mn-lt"/>
                <a:cs typeface="+mn-lt"/>
              </a:rPr>
              <a:t>. These exceptions encapsulate specific error conditions and provide controlled access to exception handling logic.</a:t>
            </a:r>
            <a:endParaRPr lang="en-US" sz="2000"/>
          </a:p>
          <a:p>
            <a:endParaRPr lang="en-US" sz="2000"/>
          </a:p>
          <a:p>
            <a:pPr algn="just"/>
            <a:endParaRPr lang="en-US" sz="1100" b="1"/>
          </a:p>
        </p:txBody>
      </p:sp>
    </p:spTree>
    <p:extLst>
      <p:ext uri="{BB962C8B-B14F-4D97-AF65-F5344CB8AC3E}">
        <p14:creationId xmlns:p14="http://schemas.microsoft.com/office/powerpoint/2010/main" val="207573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8C126-43CD-EBCB-4F9A-950741F84AAF}"/>
              </a:ext>
            </a:extLst>
          </p:cNvPr>
          <p:cNvSpPr txBox="1"/>
          <p:nvPr/>
        </p:nvSpPr>
        <p:spPr>
          <a:xfrm>
            <a:off x="1499015" y="449705"/>
            <a:ext cx="9837295" cy="66018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t>Method</a:t>
            </a:r>
            <a:r>
              <a:rPr lang="en-US" sz="2400" b="1">
                <a:ea typeface="+mn-lt"/>
                <a:cs typeface="+mn-lt"/>
              </a:rPr>
              <a:t> Encapsulation:</a:t>
            </a:r>
            <a:endParaRPr lang="en-US" sz="2400"/>
          </a:p>
          <a:p>
            <a:pPr algn="just"/>
            <a:r>
              <a:rPr lang="en-US" sz="2000">
                <a:ea typeface="+mn-lt"/>
                <a:cs typeface="+mn-lt"/>
              </a:rPr>
              <a:t>The </a:t>
            </a:r>
            <a:r>
              <a:rPr lang="en-US" sz="2000" b="1" err="1">
                <a:ea typeface="+mn-lt"/>
                <a:cs typeface="+mn-lt"/>
              </a:rPr>
              <a:t>addUser</a:t>
            </a:r>
            <a:r>
              <a:rPr lang="en-US" sz="2000" b="1">
                <a:ea typeface="+mn-lt"/>
                <a:cs typeface="+mn-lt"/>
              </a:rPr>
              <a:t>()</a:t>
            </a:r>
            <a:r>
              <a:rPr lang="en-US" sz="2000">
                <a:ea typeface="+mn-lt"/>
                <a:cs typeface="+mn-lt"/>
              </a:rPr>
              <a:t> and </a:t>
            </a:r>
            <a:r>
              <a:rPr lang="en-US" sz="2000" b="1">
                <a:ea typeface="+mn-lt"/>
                <a:cs typeface="+mn-lt"/>
              </a:rPr>
              <a:t>validate()</a:t>
            </a:r>
            <a:r>
              <a:rPr lang="en-US" sz="2000">
                <a:ea typeface="+mn-lt"/>
                <a:cs typeface="+mn-lt"/>
              </a:rPr>
              <a:t> methods encapsulate the logic for adding a new user and validating user credentials, respectively. These methods encapsulate the implementation details of user management and provide a clear interface for interaction with other parts of the program.</a:t>
            </a:r>
            <a:endParaRPr lang="en-US" sz="2000"/>
          </a:p>
          <a:p>
            <a:pPr algn="just"/>
            <a:endParaRPr lang="en-US" sz="2000"/>
          </a:p>
          <a:p>
            <a:pPr algn="just"/>
            <a:r>
              <a:rPr lang="en-US" sz="2400" b="1">
                <a:ea typeface="+mn-lt"/>
                <a:cs typeface="+mn-lt"/>
              </a:rPr>
              <a:t>Grouping Related Functionality:</a:t>
            </a:r>
            <a:endParaRPr lang="en-US" sz="2400"/>
          </a:p>
          <a:p>
            <a:pPr algn="just"/>
            <a:r>
              <a:rPr lang="en-US" sz="2000">
                <a:ea typeface="+mn-lt"/>
                <a:cs typeface="+mn-lt"/>
              </a:rPr>
              <a:t>Related functionality, such as user registration and login, is encapsulated within the Login and Register classes, respectively. This encapsulation helps in organizing and managing different aspects of the application's behavior in a modular and understandable way</a:t>
            </a:r>
            <a:r>
              <a:rPr lang="en-US" sz="1100">
                <a:ea typeface="+mn-lt"/>
                <a:cs typeface="+mn-lt"/>
              </a:rPr>
              <a:t>.</a:t>
            </a:r>
            <a:endParaRPr lang="en-US"/>
          </a:p>
          <a:p>
            <a:pPr algn="just"/>
            <a:endParaRPr lang="en-US" sz="1100">
              <a:ea typeface="+mn-lt"/>
              <a:cs typeface="+mn-lt"/>
            </a:endParaRPr>
          </a:p>
          <a:p>
            <a:pPr algn="just"/>
            <a:r>
              <a:rPr lang="en-US" sz="2400" b="1">
                <a:ea typeface="+mn-lt"/>
                <a:cs typeface="+mn-lt"/>
              </a:rPr>
              <a:t>Encapsulation of Data and Logic:</a:t>
            </a:r>
            <a:endParaRPr lang="en-US" sz="2400"/>
          </a:p>
          <a:p>
            <a:pPr algn="just"/>
            <a:r>
              <a:rPr lang="en-US" sz="2000">
                <a:ea typeface="+mn-lt"/>
                <a:cs typeface="+mn-lt"/>
              </a:rPr>
              <a:t>The Register, Rules, and Score classes encapsulate specific functionality related to registration, displaying rules, and showing the score, respectively. Each class encapsulates its own set of UI components and logic.</a:t>
            </a:r>
            <a:endParaRPr lang="en-US" sz="2000"/>
          </a:p>
          <a:p>
            <a:pPr algn="just"/>
            <a:r>
              <a:rPr lang="en-US" sz="2000">
                <a:ea typeface="+mn-lt"/>
                <a:cs typeface="+mn-lt"/>
              </a:rPr>
              <a:t>Overall, encapsulation helps in organizing the code into modular, self-contained units, improving code readability, maintainability, and reusability. It also promotes the principle of separation of concerns, where each class is responsible for a specific aspect of the </a:t>
            </a:r>
            <a:r>
              <a:rPr lang="en-US" sz="2000" err="1">
                <a:ea typeface="+mn-lt"/>
                <a:cs typeface="+mn-lt"/>
              </a:rPr>
              <a:t>application'functionality</a:t>
            </a:r>
            <a:r>
              <a:rPr lang="en-US" sz="2000">
                <a:ea typeface="+mn-lt"/>
                <a:cs typeface="+mn-lt"/>
              </a:rPr>
              <a:t>.</a:t>
            </a:r>
            <a:br>
              <a:rPr lang="en-US" sz="2000">
                <a:ea typeface="+mn-lt"/>
                <a:cs typeface="+mn-lt"/>
              </a:rPr>
            </a:br>
            <a:r>
              <a:rPr lang="en-US" sz="2000">
                <a:ea typeface="+mn-lt"/>
                <a:cs typeface="+mn-lt"/>
              </a:rPr>
              <a:t> </a:t>
            </a:r>
            <a:endParaRPr lang="en-US" sz="2000"/>
          </a:p>
          <a:p>
            <a:pPr algn="l"/>
            <a:endParaRPr lang="en-US" sz="2000"/>
          </a:p>
        </p:txBody>
      </p:sp>
    </p:spTree>
    <p:extLst>
      <p:ext uri="{BB962C8B-B14F-4D97-AF65-F5344CB8AC3E}">
        <p14:creationId xmlns:p14="http://schemas.microsoft.com/office/powerpoint/2010/main" val="230211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C137E0-CCE6-0AAD-0E64-E6C97C1282A6}"/>
              </a:ext>
            </a:extLst>
          </p:cNvPr>
          <p:cNvSpPr txBox="1"/>
          <p:nvPr/>
        </p:nvSpPr>
        <p:spPr>
          <a:xfrm>
            <a:off x="1592704" y="543393"/>
            <a:ext cx="979981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kern="0">
                <a:solidFill>
                  <a:srgbClr val="000000"/>
                </a:solidFill>
                <a:latin typeface="Poppins"/>
                <a:ea typeface="Poppins"/>
                <a:cs typeface="Poppins"/>
              </a:rPr>
              <a:t>Inheritance</a:t>
            </a:r>
          </a:p>
          <a:p>
            <a:pPr algn="just"/>
            <a:r>
              <a:rPr lang="en-US" sz="2000" kern="0">
                <a:solidFill>
                  <a:srgbClr val="000000"/>
                </a:solidFill>
                <a:latin typeface="Poppins"/>
                <a:ea typeface="Poppins"/>
                <a:cs typeface="Poppins"/>
              </a:rPr>
              <a:t>Inheritance is a fundamental concept in object-oriented programming (OOP) where a class (subclass or derived class) can inherit properties and </a:t>
            </a:r>
            <a:r>
              <a:rPr lang="en-US" sz="2000" kern="0" err="1">
                <a:solidFill>
                  <a:srgbClr val="000000"/>
                </a:solidFill>
                <a:latin typeface="Poppins"/>
                <a:ea typeface="Poppins"/>
                <a:cs typeface="Poppins"/>
              </a:rPr>
              <a:t>behaviour</a:t>
            </a:r>
            <a:r>
              <a:rPr lang="en-US" sz="2000" kern="0">
                <a:solidFill>
                  <a:srgbClr val="000000"/>
                </a:solidFill>
                <a:latin typeface="Poppins"/>
                <a:ea typeface="Poppins"/>
                <a:cs typeface="Poppins"/>
              </a:rPr>
              <a:t> (methods) from another class (superclass or base class). This allows the subclass to reuse existing code from the superclass and extend its functionality. Following are the uses of Inheritance in our project:.</a:t>
            </a:r>
          </a:p>
          <a:p>
            <a:pPr algn="just"/>
            <a:endParaRPr lang="en-US" sz="2000" kern="0">
              <a:solidFill>
                <a:srgbClr val="000000"/>
              </a:solidFill>
              <a:latin typeface="Poppins"/>
              <a:ea typeface="Poppins"/>
              <a:cs typeface="Poppins"/>
            </a:endParaRPr>
          </a:p>
          <a:p>
            <a:pPr algn="just"/>
            <a:r>
              <a:rPr lang="en-US" sz="2000" kern="0">
                <a:solidFill>
                  <a:srgbClr val="000000"/>
                </a:solidFill>
                <a:latin typeface="Poppins"/>
                <a:ea typeface="Poppins"/>
                <a:cs typeface="Poppins"/>
              </a:rPr>
              <a:t>       Login, Quiz, Register, and Score classes extend </a:t>
            </a:r>
            <a:r>
              <a:rPr lang="en-US" sz="2000" kern="0" err="1">
                <a:solidFill>
                  <a:srgbClr val="000000"/>
                </a:solidFill>
                <a:latin typeface="Poppins"/>
                <a:ea typeface="Poppins"/>
                <a:cs typeface="Poppins"/>
              </a:rPr>
              <a:t>Jframe</a:t>
            </a:r>
            <a:r>
              <a:rPr lang="en-US" sz="2000" kern="0">
                <a:solidFill>
                  <a:srgbClr val="000000"/>
                </a:solidFill>
                <a:latin typeface="Poppins"/>
                <a:ea typeface="Poppins"/>
                <a:cs typeface="Poppins"/>
              </a:rPr>
              <a:t>.</a:t>
            </a:r>
            <a:endParaRPr lang="en-US"/>
          </a:p>
          <a:p>
            <a:pPr marL="685800" indent="-228600" algn="just"/>
            <a:r>
              <a:rPr lang="en-US" sz="2000" kern="0">
                <a:solidFill>
                  <a:srgbClr val="000000"/>
                </a:solidFill>
                <a:latin typeface="Poppins"/>
                <a:ea typeface="Poppins"/>
                <a:cs typeface="Poppins"/>
              </a:rPr>
              <a:t>Inherits all properties and methods of </a:t>
            </a:r>
            <a:r>
              <a:rPr lang="en-US" sz="2000" kern="0" err="1">
                <a:solidFill>
                  <a:srgbClr val="000000"/>
                </a:solidFill>
                <a:latin typeface="Poppins"/>
                <a:ea typeface="Poppins"/>
                <a:cs typeface="Poppins"/>
              </a:rPr>
              <a:t>JFrame</a:t>
            </a:r>
            <a:r>
              <a:rPr lang="en-US" sz="2000" kern="0">
                <a:solidFill>
                  <a:srgbClr val="000000"/>
                </a:solidFill>
                <a:latin typeface="Poppins"/>
                <a:ea typeface="Poppins"/>
                <a:cs typeface="Poppins"/>
              </a:rPr>
              <a:t>.</a:t>
            </a:r>
          </a:p>
          <a:p>
            <a:pPr marL="685800" indent="-228600" algn="just"/>
            <a:r>
              <a:rPr lang="en-US" sz="2000" kern="0">
                <a:solidFill>
                  <a:srgbClr val="000000"/>
                </a:solidFill>
                <a:latin typeface="Poppins"/>
                <a:ea typeface="Poppins"/>
                <a:cs typeface="Poppins"/>
              </a:rPr>
              <a:t>Utilizes </a:t>
            </a:r>
            <a:r>
              <a:rPr lang="en-US" sz="2000" kern="0" err="1">
                <a:solidFill>
                  <a:srgbClr val="000000"/>
                </a:solidFill>
                <a:latin typeface="Poppins"/>
                <a:ea typeface="Poppins"/>
                <a:cs typeface="Poppins"/>
              </a:rPr>
              <a:t>JFrame</a:t>
            </a:r>
            <a:r>
              <a:rPr lang="en-US" sz="2000" kern="0">
                <a:solidFill>
                  <a:srgbClr val="000000"/>
                </a:solidFill>
                <a:latin typeface="Poppins"/>
                <a:ea typeface="Poppins"/>
                <a:cs typeface="Poppins"/>
              </a:rPr>
              <a:t> functionality for window creation and management.</a:t>
            </a:r>
          </a:p>
          <a:p>
            <a:pPr marL="685800" indent="-228600" algn="just"/>
            <a:r>
              <a:rPr lang="en-US" sz="2000" kern="0">
                <a:solidFill>
                  <a:srgbClr val="000000"/>
                </a:solidFill>
                <a:latin typeface="Poppins"/>
                <a:ea typeface="Poppins"/>
                <a:cs typeface="Poppins"/>
              </a:rPr>
              <a:t>Utilizes inherited methods to integrate Swing components (e.g., </a:t>
            </a:r>
            <a:r>
              <a:rPr lang="en-US" sz="2000" kern="0" err="1">
                <a:solidFill>
                  <a:srgbClr val="000000"/>
                </a:solidFill>
                <a:latin typeface="Poppins"/>
                <a:ea typeface="Poppins"/>
                <a:cs typeface="Poppins"/>
              </a:rPr>
              <a:t>JLabel</a:t>
            </a:r>
            <a:r>
              <a:rPr lang="en-US" sz="2000" kern="0">
                <a:solidFill>
                  <a:srgbClr val="000000"/>
                </a:solidFill>
                <a:latin typeface="Poppins"/>
                <a:ea typeface="Poppins"/>
                <a:cs typeface="Poppins"/>
              </a:rPr>
              <a:t>, </a:t>
            </a:r>
            <a:r>
              <a:rPr lang="en-US" sz="2000" kern="0" err="1">
                <a:solidFill>
                  <a:srgbClr val="000000"/>
                </a:solidFill>
                <a:latin typeface="Poppins"/>
                <a:ea typeface="Poppins"/>
                <a:cs typeface="Poppins"/>
              </a:rPr>
              <a:t>JButton</a:t>
            </a:r>
            <a:r>
              <a:rPr lang="en-US" sz="2000" kern="0">
                <a:solidFill>
                  <a:srgbClr val="000000"/>
                </a:solidFill>
                <a:latin typeface="Poppins"/>
                <a:ea typeface="Poppins"/>
                <a:cs typeface="Poppins"/>
              </a:rPr>
              <a:t> etc.) into the window.</a:t>
            </a:r>
          </a:p>
          <a:p>
            <a:pPr marL="685800" indent="-228600" algn="just"/>
            <a:r>
              <a:rPr lang="en-US" sz="2000" kern="0">
                <a:solidFill>
                  <a:srgbClr val="000000"/>
                </a:solidFill>
                <a:latin typeface="Poppins"/>
                <a:ea typeface="Poppins"/>
                <a:cs typeface="Poppins"/>
              </a:rPr>
              <a:t>Properties and position components within the window can be set using inherited methods.</a:t>
            </a:r>
          </a:p>
          <a:p>
            <a:pPr marL="685800" indent="-228600" algn="just"/>
            <a:r>
              <a:rPr lang="en-US" sz="2000" kern="0">
                <a:solidFill>
                  <a:srgbClr val="000000"/>
                </a:solidFill>
                <a:latin typeface="Poppins"/>
                <a:ea typeface="Poppins"/>
                <a:cs typeface="Poppins"/>
              </a:rPr>
              <a:t>Utilizes inherited methods to respond to user actions.</a:t>
            </a:r>
          </a:p>
          <a:p>
            <a:br>
              <a:rPr lang="en-US" sz="2000" b="1" u="sng" kern="0">
                <a:latin typeface="Poppins"/>
                <a:ea typeface="Poppins"/>
                <a:cs typeface="Poppins"/>
              </a:rPr>
            </a:br>
            <a:r>
              <a:rPr lang="en-US" sz="2000" b="1" u="none" strike="noStrike" kern="0">
                <a:solidFill>
                  <a:srgbClr val="000000"/>
                </a:solidFill>
                <a:latin typeface="Poppins"/>
                <a:ea typeface="Poppins"/>
                <a:cs typeface="Poppins"/>
              </a:rPr>
              <a:t> </a:t>
            </a:r>
            <a:endParaRPr lang="en-US" sz="2000"/>
          </a:p>
        </p:txBody>
      </p:sp>
    </p:spTree>
    <p:extLst>
      <p:ext uri="{BB962C8B-B14F-4D97-AF65-F5344CB8AC3E}">
        <p14:creationId xmlns:p14="http://schemas.microsoft.com/office/powerpoint/2010/main" val="4110372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Parallax</vt:lpstr>
      <vt:lpstr>QUIZ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2024-04-23T10:30:01Z</dcterms:created>
  <dcterms:modified xsi:type="dcterms:W3CDTF">2024-04-24T09:18:27Z</dcterms:modified>
</cp:coreProperties>
</file>