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259" r:id="rId5"/>
    <p:sldId id="260" r:id="rId6"/>
    <p:sldId id="321" r:id="rId7"/>
    <p:sldId id="262" r:id="rId8"/>
    <p:sldId id="319" r:id="rId9"/>
    <p:sldId id="306" r:id="rId10"/>
    <p:sldId id="331" r:id="rId11"/>
    <p:sldId id="297" r:id="rId12"/>
    <p:sldId id="322" r:id="rId13"/>
    <p:sldId id="263" r:id="rId14"/>
    <p:sldId id="330" r:id="rId15"/>
    <p:sldId id="348" r:id="rId16"/>
    <p:sldId id="338" r:id="rId17"/>
    <p:sldId id="339" r:id="rId18"/>
    <p:sldId id="340" r:id="rId19"/>
    <p:sldId id="341" r:id="rId20"/>
    <p:sldId id="342" r:id="rId21"/>
    <p:sldId id="343" r:id="rId22"/>
    <p:sldId id="352" r:id="rId23"/>
    <p:sldId id="353" r:id="rId24"/>
    <p:sldId id="344" r:id="rId25"/>
    <p:sldId id="264" r:id="rId26"/>
    <p:sldId id="265" r:id="rId27"/>
    <p:sldId id="324" r:id="rId28"/>
    <p:sldId id="323" r:id="rId29"/>
    <p:sldId id="325" r:id="rId30"/>
    <p:sldId id="326" r:id="rId31"/>
    <p:sldId id="327" r:id="rId32"/>
    <p:sldId id="328" r:id="rId33"/>
    <p:sldId id="329" r:id="rId34"/>
    <p:sldId id="333" r:id="rId35"/>
    <p:sldId id="308" r:id="rId36"/>
    <p:sldId id="320" r:id="rId37"/>
    <p:sldId id="332" r:id="rId38"/>
    <p:sldId id="269" r:id="rId39"/>
    <p:sldId id="349" r:id="rId40"/>
    <p:sldId id="336" r:id="rId41"/>
    <p:sldId id="337" r:id="rId42"/>
    <p:sldId id="345" r:id="rId43"/>
    <p:sldId id="346" r:id="rId44"/>
    <p:sldId id="347" r:id="rId45"/>
    <p:sldId id="350" r:id="rId46"/>
    <p:sldId id="351" r:id="rId47"/>
    <p:sldId id="294" r:id="rId48"/>
    <p:sldId id="295" r:id="rId49"/>
    <p:sldId id="296" r:id="rId50"/>
    <p:sldId id="277" r:id="rId51"/>
    <p:sldId id="278" r:id="rId52"/>
    <p:sldId id="300" r:id="rId53"/>
    <p:sldId id="354" r:id="rId54"/>
    <p:sldId id="357" r:id="rId55"/>
    <p:sldId id="355" r:id="rId56"/>
    <p:sldId id="356" r:id="rId57"/>
    <p:sldId id="280" r:id="rId58"/>
    <p:sldId id="304" r:id="rId59"/>
    <p:sldId id="284" r:id="rId60"/>
    <p:sldId id="361" r:id="rId61"/>
    <p:sldId id="362" r:id="rId62"/>
    <p:sldId id="364" r:id="rId63"/>
    <p:sldId id="367" r:id="rId64"/>
    <p:sldId id="365" r:id="rId65"/>
    <p:sldId id="368" r:id="rId66"/>
    <p:sldId id="369" r:id="rId67"/>
    <p:sldId id="370" r:id="rId68"/>
    <p:sldId id="371" r:id="rId69"/>
    <p:sldId id="363" r:id="rId70"/>
    <p:sldId id="372" r:id="rId71"/>
    <p:sldId id="373" r:id="rId72"/>
    <p:sldId id="374" r:id="rId73"/>
    <p:sldId id="375" r:id="rId74"/>
    <p:sldId id="376" r:id="rId75"/>
    <p:sldId id="377" r:id="rId76"/>
    <p:sldId id="378" r:id="rId77"/>
    <p:sldId id="379" r:id="rId78"/>
    <p:sldId id="380" r:id="rId79"/>
    <p:sldId id="381" r:id="rId80"/>
    <p:sldId id="383" r:id="rId81"/>
    <p:sldId id="385" r:id="rId82"/>
    <p:sldId id="382" r:id="rId83"/>
    <p:sldId id="386" r:id="rId84"/>
    <p:sldId id="387" r:id="rId85"/>
    <p:sldId id="388" r:id="rId86"/>
    <p:sldId id="389" r:id="rId87"/>
    <p:sldId id="390" r:id="rId88"/>
    <p:sldId id="358" r:id="rId89"/>
    <p:sldId id="359" r:id="rId90"/>
    <p:sldId id="360" r:id="rId91"/>
    <p:sldId id="391" r:id="rId92"/>
    <p:sldId id="313" r:id="rId93"/>
    <p:sldId id="315" r:id="rId94"/>
    <p:sldId id="314" r:id="rId95"/>
    <p:sldId id="316" r:id="rId96"/>
    <p:sldId id="317" r:id="rId97"/>
    <p:sldId id="318" r:id="rId98"/>
    <p:sldId id="398" r:id="rId99"/>
    <p:sldId id="392" r:id="rId100"/>
    <p:sldId id="394" r:id="rId101"/>
    <p:sldId id="395" r:id="rId102"/>
    <p:sldId id="396" r:id="rId103"/>
    <p:sldId id="397" r:id="rId104"/>
    <p:sldId id="399" r:id="rId105"/>
    <p:sldId id="400" r:id="rId106"/>
    <p:sldId id="401" r:id="rId107"/>
    <p:sldId id="309" r:id="rId108"/>
    <p:sldId id="288" r:id="rId109"/>
    <p:sldId id="310" r:id="rId110"/>
    <p:sldId id="311" r:id="rId111"/>
    <p:sldId id="290" r:id="rId112"/>
    <p:sldId id="402" r:id="rId113"/>
    <p:sldId id="403" r:id="rId114"/>
    <p:sldId id="404" r:id="rId115"/>
    <p:sldId id="312" r:id="rId116"/>
    <p:sldId id="286" r:id="rId117"/>
    <p:sldId id="287" r:id="rId118"/>
    <p:sldId id="405" r:id="rId119"/>
    <p:sldId id="406" r:id="rId120"/>
    <p:sldId id="407" r:id="rId121"/>
    <p:sldId id="291" r:id="rId122"/>
    <p:sldId id="289" r:id="rId123"/>
    <p:sldId id="408"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0" autoAdjust="0"/>
    <p:restoredTop sz="82274" autoAdjust="0"/>
  </p:normalViewPr>
  <p:slideViewPr>
    <p:cSldViewPr>
      <p:cViewPr>
        <p:scale>
          <a:sx n="70" d="100"/>
          <a:sy n="70" d="100"/>
        </p:scale>
        <p:origin x="-110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928A9-7FBC-4822-B427-1992EDD744E8}" type="datetimeFigureOut">
              <a:rPr lang="en-IN" smtClean="0"/>
              <a:t>16-06-2015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DD70C-69E7-4053-9178-C78DF3219639}" type="slidenum">
              <a:rPr lang="en-IN" smtClean="0"/>
              <a:t>‹#›</a:t>
            </a:fld>
            <a:endParaRPr lang="en-IN"/>
          </a:p>
        </p:txBody>
      </p:sp>
    </p:spTree>
    <p:extLst>
      <p:ext uri="{BB962C8B-B14F-4D97-AF65-F5344CB8AC3E}">
        <p14:creationId xmlns:p14="http://schemas.microsoft.com/office/powerpoint/2010/main" val="428553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11</a:t>
            </a:fld>
            <a:endParaRPr lang="en-IN"/>
          </a:p>
        </p:txBody>
      </p:sp>
    </p:spTree>
    <p:extLst>
      <p:ext uri="{BB962C8B-B14F-4D97-AF65-F5344CB8AC3E}">
        <p14:creationId xmlns:p14="http://schemas.microsoft.com/office/powerpoint/2010/main" val="1484165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12</a:t>
            </a:fld>
            <a:endParaRPr lang="en-IN"/>
          </a:p>
        </p:txBody>
      </p:sp>
    </p:spTree>
    <p:extLst>
      <p:ext uri="{BB962C8B-B14F-4D97-AF65-F5344CB8AC3E}">
        <p14:creationId xmlns:p14="http://schemas.microsoft.com/office/powerpoint/2010/main" val="148416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following aggregation operation selects documents with status equal to </a:t>
            </a:r>
            <a:r>
              <a:rPr lang="en-IN" sz="1200" kern="1200" dirty="0" smtClean="0">
                <a:solidFill>
                  <a:schemeClr val="tx1"/>
                </a:solidFill>
                <a:effectLst/>
                <a:latin typeface="+mn-lt"/>
                <a:ea typeface="+mn-ea"/>
                <a:cs typeface="+mn-cs"/>
              </a:rPr>
              <a:t>"A"</a:t>
            </a:r>
            <a:r>
              <a:rPr lang="en-IN" sz="1200" b="0" i="0" kern="1200" dirty="0" smtClean="0">
                <a:solidFill>
                  <a:schemeClr val="tx1"/>
                </a:solidFill>
                <a:effectLst/>
                <a:latin typeface="+mn-lt"/>
                <a:ea typeface="+mn-ea"/>
                <a:cs typeface="+mn-cs"/>
              </a:rPr>
              <a:t>, groups the matching documents by the </a:t>
            </a:r>
            <a:r>
              <a:rPr lang="en-IN" sz="1200" kern="1200" dirty="0" err="1" smtClean="0">
                <a:solidFill>
                  <a:schemeClr val="tx1"/>
                </a:solidFill>
                <a:effectLst/>
                <a:latin typeface="+mn-lt"/>
                <a:ea typeface="+mn-ea"/>
                <a:cs typeface="+mn-cs"/>
              </a:rPr>
              <a:t>cust_id</a:t>
            </a:r>
            <a:r>
              <a:rPr lang="en-IN" sz="1200" b="0" i="0" kern="1200" dirty="0" smtClean="0">
                <a:solidFill>
                  <a:schemeClr val="tx1"/>
                </a:solidFill>
                <a:effectLst/>
                <a:latin typeface="+mn-lt"/>
                <a:ea typeface="+mn-ea"/>
                <a:cs typeface="+mn-cs"/>
              </a:rPr>
              <a:t> field and calculates the </a:t>
            </a:r>
            <a:r>
              <a:rPr lang="en-IN" sz="1200" kern="1200" dirty="0" smtClean="0">
                <a:solidFill>
                  <a:schemeClr val="tx1"/>
                </a:solidFill>
                <a:effectLst/>
                <a:latin typeface="+mn-lt"/>
                <a:ea typeface="+mn-ea"/>
                <a:cs typeface="+mn-cs"/>
              </a:rPr>
              <a:t>total</a:t>
            </a:r>
            <a:r>
              <a:rPr lang="en-IN" sz="1200" b="0" i="0" kern="1200" dirty="0" smtClean="0">
                <a:solidFill>
                  <a:schemeClr val="tx1"/>
                </a:solidFill>
                <a:effectLst/>
                <a:latin typeface="+mn-lt"/>
                <a:ea typeface="+mn-ea"/>
                <a:cs typeface="+mn-cs"/>
              </a:rPr>
              <a:t> for each </a:t>
            </a:r>
            <a:r>
              <a:rPr lang="en-IN" sz="1200" kern="1200" dirty="0" err="1" smtClean="0">
                <a:solidFill>
                  <a:schemeClr val="tx1"/>
                </a:solidFill>
                <a:effectLst/>
                <a:latin typeface="+mn-lt"/>
                <a:ea typeface="+mn-ea"/>
                <a:cs typeface="+mn-cs"/>
              </a:rPr>
              <a:t>cust_id</a:t>
            </a:r>
            <a:r>
              <a:rPr lang="en-IN" sz="1200" b="0" i="0" kern="1200" dirty="0" smtClean="0">
                <a:solidFill>
                  <a:schemeClr val="tx1"/>
                </a:solidFill>
                <a:effectLst/>
                <a:latin typeface="+mn-lt"/>
                <a:ea typeface="+mn-ea"/>
                <a:cs typeface="+mn-cs"/>
              </a:rPr>
              <a:t> field from the sum of the </a:t>
            </a:r>
            <a:r>
              <a:rPr lang="en-IN" sz="1200" kern="1200" dirty="0" smtClean="0">
                <a:solidFill>
                  <a:schemeClr val="tx1"/>
                </a:solidFill>
                <a:effectLst/>
                <a:latin typeface="+mn-lt"/>
                <a:ea typeface="+mn-ea"/>
                <a:cs typeface="+mn-cs"/>
              </a:rPr>
              <a:t>amount</a:t>
            </a:r>
            <a:r>
              <a:rPr lang="en-IN" sz="1200" b="0" i="0" kern="1200" dirty="0" smtClean="0">
                <a:solidFill>
                  <a:schemeClr val="tx1"/>
                </a:solidFill>
                <a:effectLst/>
                <a:latin typeface="+mn-lt"/>
                <a:ea typeface="+mn-ea"/>
                <a:cs typeface="+mn-cs"/>
              </a:rPr>
              <a:t> field, and sorts the results by the </a:t>
            </a:r>
            <a:r>
              <a:rPr lang="en-IN" sz="1200" kern="1200" dirty="0" smtClean="0">
                <a:solidFill>
                  <a:schemeClr val="tx1"/>
                </a:solidFill>
                <a:effectLst/>
                <a:latin typeface="+mn-lt"/>
                <a:ea typeface="+mn-ea"/>
                <a:cs typeface="+mn-cs"/>
              </a:rPr>
              <a:t>total</a:t>
            </a:r>
            <a:r>
              <a:rPr lang="en-IN" sz="1200" b="0" i="0" kern="1200" dirty="0" smtClean="0">
                <a:solidFill>
                  <a:schemeClr val="tx1"/>
                </a:solidFill>
                <a:effectLst/>
                <a:latin typeface="+mn-lt"/>
                <a:ea typeface="+mn-ea"/>
                <a:cs typeface="+mn-cs"/>
              </a:rPr>
              <a:t> field in descending order:</a:t>
            </a:r>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81</a:t>
            </a:fld>
            <a:endParaRPr lang="en-IN"/>
          </a:p>
        </p:txBody>
      </p:sp>
    </p:spTree>
    <p:extLst>
      <p:ext uri="{BB962C8B-B14F-4D97-AF65-F5344CB8AC3E}">
        <p14:creationId xmlns:p14="http://schemas.microsoft.com/office/powerpoint/2010/main" val="34525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82</a:t>
            </a:fld>
            <a:endParaRPr lang="en-IN"/>
          </a:p>
        </p:txBody>
      </p:sp>
    </p:spTree>
    <p:extLst>
      <p:ext uri="{BB962C8B-B14F-4D97-AF65-F5344CB8AC3E}">
        <p14:creationId xmlns:p14="http://schemas.microsoft.com/office/powerpoint/2010/main" val="327496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94</a:t>
            </a:fld>
            <a:endParaRPr lang="en-IN"/>
          </a:p>
        </p:txBody>
      </p:sp>
    </p:spTree>
    <p:extLst>
      <p:ext uri="{BB962C8B-B14F-4D97-AF65-F5344CB8AC3E}">
        <p14:creationId xmlns:p14="http://schemas.microsoft.com/office/powerpoint/2010/main" val="34766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3DD70C-69E7-4053-9178-C78DF3219639}" type="slidenum">
              <a:rPr lang="en-IN" smtClean="0"/>
              <a:t>95</a:t>
            </a:fld>
            <a:endParaRPr lang="en-IN"/>
          </a:p>
        </p:txBody>
      </p:sp>
    </p:spTree>
    <p:extLst>
      <p:ext uri="{BB962C8B-B14F-4D97-AF65-F5344CB8AC3E}">
        <p14:creationId xmlns:p14="http://schemas.microsoft.com/office/powerpoint/2010/main" val="347661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mongodb.org/manual/reference/method/db.collection.initializeOrderedBulkOp/#db.collection.initializeOrderedBulkOp" TargetMode="External"/><Relationship Id="rId2" Type="http://schemas.openxmlformats.org/officeDocument/2006/relationships/hyperlink" Target="http://docs.mongodb.org/manual/reference/method/db.collection.initializeUnorderedBulkOp/#db.collection.initializeUnorderedBulk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hyperlink" Target="http://docs.mongodb.org/manual/reference/program/mongod/#bin.mongod"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hotos3.meetupstatic.com/photos/event/c/9/7/c/highres_1439158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686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283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err="1" smtClean="0"/>
              <a:t>ObjectId</a:t>
            </a:r>
            <a:endParaRPr lang="en-IN" dirty="0"/>
          </a:p>
        </p:txBody>
      </p:sp>
      <p:sp>
        <p:nvSpPr>
          <p:cNvPr id="3" name="Content Placeholder 2"/>
          <p:cNvSpPr>
            <a:spLocks noGrp="1"/>
          </p:cNvSpPr>
          <p:nvPr>
            <p:ph idx="1"/>
          </p:nvPr>
        </p:nvSpPr>
        <p:spPr>
          <a:xfrm>
            <a:off x="228600" y="1295400"/>
            <a:ext cx="8686800" cy="5334000"/>
          </a:xfrm>
        </p:spPr>
        <p:txBody>
          <a:bodyPr>
            <a:normAutofit fontScale="92500" lnSpcReduction="20000"/>
          </a:bodyPr>
          <a:lstStyle/>
          <a:p>
            <a:r>
              <a:rPr lang="en-IN" dirty="0" err="1" smtClean="0"/>
              <a:t>ObjectId</a:t>
            </a:r>
            <a:r>
              <a:rPr lang="en-IN" dirty="0" smtClean="0"/>
              <a:t> is </a:t>
            </a:r>
            <a:r>
              <a:rPr lang="en-IN" dirty="0"/>
              <a:t>a 12-byte </a:t>
            </a:r>
            <a:r>
              <a:rPr lang="en-IN" dirty="0" smtClean="0"/>
              <a:t>BSON</a:t>
            </a:r>
            <a:r>
              <a:rPr lang="en-IN" dirty="0"/>
              <a:t> </a:t>
            </a:r>
            <a:r>
              <a:rPr lang="en-IN" dirty="0" smtClean="0"/>
              <a:t>type.</a:t>
            </a:r>
          </a:p>
          <a:p>
            <a:r>
              <a:rPr lang="en-IN" dirty="0" smtClean="0"/>
              <a:t>It is constructed </a:t>
            </a:r>
            <a:r>
              <a:rPr lang="en-IN" dirty="0"/>
              <a:t>using</a:t>
            </a:r>
            <a:r>
              <a:rPr lang="en-IN" dirty="0" smtClean="0"/>
              <a:t>:</a:t>
            </a:r>
          </a:p>
          <a:p>
            <a:pPr lvl="1"/>
            <a:r>
              <a:rPr lang="en-IN" dirty="0"/>
              <a:t>a 4-byte value representing the seconds since the Unix epoch,</a:t>
            </a:r>
          </a:p>
          <a:p>
            <a:pPr lvl="1"/>
            <a:r>
              <a:rPr lang="en-IN" dirty="0"/>
              <a:t>a 3-byte machine identifier,</a:t>
            </a:r>
          </a:p>
          <a:p>
            <a:pPr lvl="1"/>
            <a:r>
              <a:rPr lang="en-IN" dirty="0"/>
              <a:t>a 2-byte process id, and</a:t>
            </a:r>
          </a:p>
          <a:p>
            <a:pPr lvl="1"/>
            <a:r>
              <a:rPr lang="en-IN" dirty="0"/>
              <a:t>a 3-byte counter, starting with a random value</a:t>
            </a:r>
            <a:r>
              <a:rPr lang="en-IN" dirty="0" smtClean="0"/>
              <a:t>.</a:t>
            </a:r>
          </a:p>
          <a:p>
            <a:r>
              <a:rPr lang="en-IN" dirty="0" err="1"/>
              <a:t>ObjectIds</a:t>
            </a:r>
            <a:r>
              <a:rPr lang="en-IN" dirty="0"/>
              <a:t> are </a:t>
            </a:r>
            <a:r>
              <a:rPr lang="en-IN" dirty="0" smtClean="0"/>
              <a:t>small</a:t>
            </a:r>
          </a:p>
          <a:p>
            <a:r>
              <a:rPr lang="en-IN" dirty="0" smtClean="0"/>
              <a:t>unique</a:t>
            </a:r>
          </a:p>
          <a:p>
            <a:r>
              <a:rPr lang="en-IN" dirty="0" smtClean="0"/>
              <a:t>Fast </a:t>
            </a:r>
            <a:r>
              <a:rPr lang="en-IN" dirty="0"/>
              <a:t>to </a:t>
            </a:r>
            <a:r>
              <a:rPr lang="en-IN" dirty="0" smtClean="0"/>
              <a:t>generate</a:t>
            </a:r>
          </a:p>
          <a:p>
            <a:r>
              <a:rPr lang="en-IN" dirty="0" err="1" smtClean="0"/>
              <a:t>MongoDB</a:t>
            </a:r>
            <a:r>
              <a:rPr lang="en-IN" dirty="0" smtClean="0"/>
              <a:t> </a:t>
            </a:r>
            <a:r>
              <a:rPr lang="en-IN" dirty="0"/>
              <a:t>uses </a:t>
            </a:r>
            <a:r>
              <a:rPr lang="en-IN" dirty="0" err="1"/>
              <a:t>ObjectIds</a:t>
            </a:r>
            <a:r>
              <a:rPr lang="en-IN" dirty="0"/>
              <a:t> as the default value for the _id field if the _id field is not specified</a:t>
            </a:r>
            <a:r>
              <a:rPr lang="en-IN" dirty="0" smtClean="0"/>
              <a:t>.</a:t>
            </a:r>
            <a:endParaRPr lang="en-IN" dirty="0"/>
          </a:p>
        </p:txBody>
      </p:sp>
    </p:spTree>
    <p:extLst>
      <p:ext uri="{BB962C8B-B14F-4D97-AF65-F5344CB8AC3E}">
        <p14:creationId xmlns:p14="http://schemas.microsoft.com/office/powerpoint/2010/main" val="234966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Sharding</a:t>
            </a:r>
            <a:endParaRPr lang="en-IN" dirty="0"/>
          </a:p>
        </p:txBody>
      </p:sp>
      <p:sp>
        <p:nvSpPr>
          <p:cNvPr id="3" name="Content Placeholder 2"/>
          <p:cNvSpPr>
            <a:spLocks noGrp="1"/>
          </p:cNvSpPr>
          <p:nvPr>
            <p:ph idx="1"/>
          </p:nvPr>
        </p:nvSpPr>
        <p:spPr/>
        <p:txBody>
          <a:bodyPr>
            <a:normAutofit/>
          </a:bodyPr>
          <a:lstStyle/>
          <a:p>
            <a:r>
              <a:rPr lang="en-IN" b="1" dirty="0" err="1"/>
              <a:t>Sharding</a:t>
            </a:r>
            <a:r>
              <a:rPr lang="en-IN" dirty="0"/>
              <a:t>, or </a:t>
            </a:r>
            <a:r>
              <a:rPr lang="en-IN" i="1" dirty="0"/>
              <a:t>horizontal scaling</a:t>
            </a:r>
            <a:r>
              <a:rPr lang="en-IN" dirty="0"/>
              <a:t>, by contrast, divides the data set and distributes the data over multiple servers, or </a:t>
            </a:r>
            <a:r>
              <a:rPr lang="en-IN" b="1" dirty="0"/>
              <a:t>shards</a:t>
            </a:r>
            <a:r>
              <a:rPr lang="en-IN" dirty="0"/>
              <a:t>. </a:t>
            </a:r>
            <a:endParaRPr lang="en-IN" dirty="0" smtClean="0"/>
          </a:p>
          <a:p>
            <a:r>
              <a:rPr lang="en-IN" dirty="0" smtClean="0"/>
              <a:t>Each </a:t>
            </a:r>
            <a:r>
              <a:rPr lang="en-IN" dirty="0"/>
              <a:t>shard is an independent database, and collectively, the shards make up a single logical database</a:t>
            </a:r>
            <a:r>
              <a:rPr lang="en-IN" dirty="0" smtClean="0"/>
              <a:t>.</a:t>
            </a:r>
          </a:p>
          <a:p>
            <a:r>
              <a:rPr lang="en-IN" dirty="0" smtClean="0"/>
              <a:t>No two shards will have same data.</a:t>
            </a:r>
          </a:p>
          <a:p>
            <a:r>
              <a:rPr lang="en-IN" dirty="0" smtClean="0"/>
              <a:t>Data is replicated within shards.</a:t>
            </a:r>
          </a:p>
        </p:txBody>
      </p:sp>
    </p:spTree>
    <p:extLst>
      <p:ext uri="{BB962C8B-B14F-4D97-AF65-F5344CB8AC3E}">
        <p14:creationId xmlns:p14="http://schemas.microsoft.com/office/powerpoint/2010/main" val="23851011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Sharding</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114" y="1524000"/>
            <a:ext cx="6505575" cy="499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82081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smtClean="0"/>
              <a:t>Why </a:t>
            </a:r>
            <a:r>
              <a:rPr lang="en-IN" b="1" dirty="0" err="1" smtClean="0"/>
              <a:t>Sharding</a:t>
            </a:r>
            <a:r>
              <a:rPr lang="en-IN" b="1" dirty="0" smtClean="0"/>
              <a:t>?</a:t>
            </a:r>
            <a:endParaRPr lang="en-IN" dirty="0"/>
          </a:p>
        </p:txBody>
      </p:sp>
      <p:sp>
        <p:nvSpPr>
          <p:cNvPr id="3" name="Content Placeholder 2"/>
          <p:cNvSpPr>
            <a:spLocks noGrp="1"/>
          </p:cNvSpPr>
          <p:nvPr>
            <p:ph idx="1"/>
          </p:nvPr>
        </p:nvSpPr>
        <p:spPr>
          <a:xfrm>
            <a:off x="228600" y="1143000"/>
            <a:ext cx="8686800" cy="5486400"/>
          </a:xfrm>
        </p:spPr>
        <p:txBody>
          <a:bodyPr>
            <a:normAutofit fontScale="85000" lnSpcReduction="10000"/>
          </a:bodyPr>
          <a:lstStyle/>
          <a:p>
            <a:r>
              <a:rPr lang="en-IN" dirty="0" err="1"/>
              <a:t>Sharding</a:t>
            </a:r>
            <a:r>
              <a:rPr lang="en-IN" dirty="0"/>
              <a:t> addresses the challenge of scaling to support high throughput and large data sets:</a:t>
            </a:r>
          </a:p>
          <a:p>
            <a:pPr lvl="1"/>
            <a:r>
              <a:rPr lang="en-IN" dirty="0" err="1"/>
              <a:t>Sharding</a:t>
            </a:r>
            <a:r>
              <a:rPr lang="en-IN" dirty="0"/>
              <a:t> reduces the number of operations each shard handles. Each shard processes fewer operations as the cluster grows. As a result, a cluster can increase capacity and </a:t>
            </a:r>
            <a:r>
              <a:rPr lang="en-IN" dirty="0" smtClean="0"/>
              <a:t>throughput </a:t>
            </a:r>
            <a:r>
              <a:rPr lang="en-IN" i="1" dirty="0" smtClean="0"/>
              <a:t>horizontally</a:t>
            </a:r>
            <a:r>
              <a:rPr lang="en-IN" dirty="0"/>
              <a:t>.</a:t>
            </a:r>
          </a:p>
          <a:p>
            <a:pPr marL="457200" lvl="1" indent="0">
              <a:buNone/>
            </a:pPr>
            <a:r>
              <a:rPr lang="en-IN" dirty="0"/>
              <a:t>For example, to insert data, the application only needs to access the shard responsible for that record.</a:t>
            </a:r>
          </a:p>
          <a:p>
            <a:pPr lvl="1"/>
            <a:endParaRPr lang="en-IN" dirty="0" smtClean="0"/>
          </a:p>
          <a:p>
            <a:pPr lvl="1"/>
            <a:r>
              <a:rPr lang="en-IN" dirty="0" err="1" smtClean="0"/>
              <a:t>Sharding</a:t>
            </a:r>
            <a:r>
              <a:rPr lang="en-IN" dirty="0" smtClean="0"/>
              <a:t> </a:t>
            </a:r>
            <a:r>
              <a:rPr lang="en-IN" dirty="0"/>
              <a:t>reduces the amount of data that each server needs to store. Each shard stores less data as the cluster grows.</a:t>
            </a:r>
          </a:p>
          <a:p>
            <a:pPr marL="457200" lvl="1" indent="0">
              <a:buNone/>
            </a:pPr>
            <a:r>
              <a:rPr lang="en-IN" dirty="0"/>
              <a:t>For example, if a database has a 1 terabyte data set, and there are 4 shards, then each shard might hold only 256GB of data. If there are 40 shards, then each shard might hold only 25GB of data</a:t>
            </a:r>
            <a:r>
              <a:rPr lang="en-IN" dirty="0" smtClean="0"/>
              <a:t>.</a:t>
            </a:r>
            <a:endParaRPr lang="en-IN" dirty="0"/>
          </a:p>
        </p:txBody>
      </p:sp>
    </p:spTree>
    <p:extLst>
      <p:ext uri="{BB962C8B-B14F-4D97-AF65-F5344CB8AC3E}">
        <p14:creationId xmlns:p14="http://schemas.microsoft.com/office/powerpoint/2010/main" val="23372094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Sharding</a:t>
            </a:r>
            <a:r>
              <a:rPr lang="en-IN" dirty="0"/>
              <a:t> in </a:t>
            </a:r>
            <a:r>
              <a:rPr lang="en-IN" dirty="0" err="1" smtClean="0"/>
              <a:t>MongoDB</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15621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2" y="2286000"/>
            <a:ext cx="11334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38901"/>
            <a:ext cx="15621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2286000"/>
            <a:ext cx="1162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9465" y="2309812"/>
            <a:ext cx="1200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490" y="3038901"/>
            <a:ext cx="15621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7161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Indexes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46308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Index Introduction </a:t>
            </a:r>
            <a:endParaRPr lang="en-IN" dirty="0"/>
          </a:p>
        </p:txBody>
      </p:sp>
      <p:sp>
        <p:nvSpPr>
          <p:cNvPr id="3" name="Content Placeholder 2"/>
          <p:cNvSpPr>
            <a:spLocks noGrp="1"/>
          </p:cNvSpPr>
          <p:nvPr>
            <p:ph idx="1"/>
          </p:nvPr>
        </p:nvSpPr>
        <p:spPr>
          <a:xfrm>
            <a:off x="228600" y="1143000"/>
            <a:ext cx="8610600" cy="5410200"/>
          </a:xfrm>
        </p:spPr>
        <p:txBody>
          <a:bodyPr>
            <a:normAutofit fontScale="77500" lnSpcReduction="20000"/>
          </a:bodyPr>
          <a:lstStyle/>
          <a:p>
            <a:r>
              <a:rPr lang="en-IN" dirty="0"/>
              <a:t>Indexes support the efficient execution of queries in </a:t>
            </a:r>
            <a:r>
              <a:rPr lang="en-IN" dirty="0" err="1"/>
              <a:t>MongoDB</a:t>
            </a:r>
            <a:r>
              <a:rPr lang="en-IN" dirty="0"/>
              <a:t>. </a:t>
            </a:r>
            <a:endParaRPr lang="en-IN" dirty="0" smtClean="0"/>
          </a:p>
          <a:p>
            <a:r>
              <a:rPr lang="en-IN" dirty="0" smtClean="0"/>
              <a:t>Without </a:t>
            </a:r>
            <a:r>
              <a:rPr lang="en-IN" dirty="0"/>
              <a:t>indexes, </a:t>
            </a:r>
            <a:r>
              <a:rPr lang="en-IN" dirty="0" err="1"/>
              <a:t>MongoDB</a:t>
            </a:r>
            <a:r>
              <a:rPr lang="en-IN" dirty="0"/>
              <a:t> must perform a </a:t>
            </a:r>
            <a:r>
              <a:rPr lang="en-IN" i="1" dirty="0"/>
              <a:t>collection scan</a:t>
            </a:r>
            <a:r>
              <a:rPr lang="en-IN" dirty="0"/>
              <a:t>, i.e. scan every document in a collection, to select those documents that match the query </a:t>
            </a:r>
            <a:r>
              <a:rPr lang="en-IN" dirty="0" smtClean="0"/>
              <a:t>statement.</a:t>
            </a:r>
          </a:p>
          <a:p>
            <a:r>
              <a:rPr lang="en-IN" dirty="0" smtClean="0"/>
              <a:t>If </a:t>
            </a:r>
            <a:r>
              <a:rPr lang="en-IN" dirty="0"/>
              <a:t>an appropriate index exists for a query, </a:t>
            </a:r>
            <a:r>
              <a:rPr lang="en-IN" dirty="0" err="1"/>
              <a:t>MongoDB</a:t>
            </a:r>
            <a:r>
              <a:rPr lang="en-IN" dirty="0"/>
              <a:t> can use the index to limit the number of documents it must inspect.</a:t>
            </a:r>
          </a:p>
          <a:p>
            <a:r>
              <a:rPr lang="en-IN" dirty="0"/>
              <a:t>Indexes are special data </a:t>
            </a:r>
            <a:r>
              <a:rPr lang="en-IN" dirty="0" smtClean="0"/>
              <a:t>structures</a:t>
            </a:r>
            <a:r>
              <a:rPr lang="en-IN" dirty="0"/>
              <a:t> that store a small portion of the collection’s data set in an easy to traverse form</a:t>
            </a:r>
            <a:r>
              <a:rPr lang="en-IN" dirty="0" smtClean="0"/>
              <a:t>.</a:t>
            </a:r>
          </a:p>
          <a:p>
            <a:r>
              <a:rPr lang="en-IN" dirty="0" smtClean="0"/>
              <a:t>The </a:t>
            </a:r>
            <a:r>
              <a:rPr lang="en-IN" dirty="0"/>
              <a:t>index stores the value of a specific field or set of fields, ordered by the value of the field. </a:t>
            </a:r>
            <a:endParaRPr lang="en-IN" dirty="0" smtClean="0"/>
          </a:p>
          <a:p>
            <a:r>
              <a:rPr lang="en-IN" dirty="0" smtClean="0"/>
              <a:t>The </a:t>
            </a:r>
            <a:r>
              <a:rPr lang="en-IN" dirty="0"/>
              <a:t>ordering of the index entries supports efficient equality matches and range-based query operations. </a:t>
            </a:r>
            <a:endParaRPr lang="en-IN" dirty="0" smtClean="0"/>
          </a:p>
          <a:p>
            <a:r>
              <a:rPr lang="en-IN" dirty="0" smtClean="0"/>
              <a:t>In </a:t>
            </a:r>
            <a:r>
              <a:rPr lang="en-IN" dirty="0"/>
              <a:t>addition, </a:t>
            </a:r>
            <a:r>
              <a:rPr lang="en-IN" dirty="0" err="1"/>
              <a:t>MongoDB</a:t>
            </a:r>
            <a:r>
              <a:rPr lang="en-IN" dirty="0"/>
              <a:t> can return sorted results by using the ordering in the index.</a:t>
            </a:r>
          </a:p>
          <a:p>
            <a:endParaRPr lang="en-IN" dirty="0"/>
          </a:p>
        </p:txBody>
      </p:sp>
    </p:spTree>
    <p:extLst>
      <p:ext uri="{BB962C8B-B14F-4D97-AF65-F5344CB8AC3E}">
        <p14:creationId xmlns:p14="http://schemas.microsoft.com/office/powerpoint/2010/main" val="376089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smtClean="0"/>
              <a:t>Indexes In </a:t>
            </a:r>
            <a:r>
              <a:rPr lang="en-IN" dirty="0" err="1" smtClean="0"/>
              <a:t>MongoDB</a:t>
            </a:r>
            <a:endParaRPr lang="en-IN" dirty="0"/>
          </a:p>
        </p:txBody>
      </p:sp>
      <p:sp>
        <p:nvSpPr>
          <p:cNvPr id="3" name="Content Placeholder 2"/>
          <p:cNvSpPr>
            <a:spLocks noGrp="1"/>
          </p:cNvSpPr>
          <p:nvPr>
            <p:ph idx="1"/>
          </p:nvPr>
        </p:nvSpPr>
        <p:spPr>
          <a:xfrm>
            <a:off x="457200" y="1295400"/>
            <a:ext cx="8229600" cy="914399"/>
          </a:xfrm>
        </p:spPr>
        <p:txBody>
          <a:bodyPr>
            <a:normAutofit fontScale="85000" lnSpcReduction="10000"/>
          </a:bodyPr>
          <a:lstStyle/>
          <a:p>
            <a:r>
              <a:rPr lang="en-IN" dirty="0"/>
              <a:t>The following diagram illustrates a query that selects and orders the matching documents using an index:</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781800" cy="71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61" y="3200400"/>
            <a:ext cx="75438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25287"/>
            <a:ext cx="61722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672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Indexes In </a:t>
            </a:r>
            <a:r>
              <a:rPr lang="en-IN" dirty="0" err="1" smtClean="0"/>
              <a:t>MongoDB</a:t>
            </a:r>
            <a:endParaRPr lang="en-IN" dirty="0"/>
          </a:p>
        </p:txBody>
      </p:sp>
      <p:sp>
        <p:nvSpPr>
          <p:cNvPr id="3" name="Content Placeholder 2"/>
          <p:cNvSpPr>
            <a:spLocks noGrp="1"/>
          </p:cNvSpPr>
          <p:nvPr>
            <p:ph idx="1"/>
          </p:nvPr>
        </p:nvSpPr>
        <p:spPr>
          <a:xfrm>
            <a:off x="304800" y="1600200"/>
            <a:ext cx="8610600" cy="4525963"/>
          </a:xfrm>
        </p:spPr>
        <p:txBody>
          <a:bodyPr>
            <a:normAutofit/>
          </a:bodyPr>
          <a:lstStyle/>
          <a:p>
            <a:r>
              <a:rPr lang="en-IN" dirty="0"/>
              <a:t>The total size of an index entry, which can include structural overhead depending on the BSON type, must be less than 1024 bytes. </a:t>
            </a:r>
            <a:endParaRPr lang="en-IN" dirty="0" smtClean="0"/>
          </a:p>
          <a:p>
            <a:r>
              <a:rPr lang="en-IN" dirty="0" smtClean="0"/>
              <a:t>A </a:t>
            </a:r>
            <a:r>
              <a:rPr lang="en-IN" dirty="0"/>
              <a:t>single collection can have no more than 64 indexes.</a:t>
            </a:r>
            <a:endParaRPr lang="en-IN" dirty="0" smtClean="0"/>
          </a:p>
          <a:p>
            <a:endParaRPr lang="en-IN" dirty="0" smtClean="0"/>
          </a:p>
          <a:p>
            <a:endParaRPr lang="en-IN" dirty="0"/>
          </a:p>
        </p:txBody>
      </p:sp>
    </p:spTree>
    <p:extLst>
      <p:ext uri="{BB962C8B-B14F-4D97-AF65-F5344CB8AC3E}">
        <p14:creationId xmlns:p14="http://schemas.microsoft.com/office/powerpoint/2010/main" val="414922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dirty="0" smtClean="0"/>
              <a:t>Indexes in </a:t>
            </a:r>
            <a:r>
              <a:rPr lang="en-IN" dirty="0" err="1" smtClean="0"/>
              <a:t>MongoDB</a:t>
            </a:r>
            <a:endParaRPr lang="en-IN" dirty="0"/>
          </a:p>
        </p:txBody>
      </p:sp>
      <p:sp>
        <p:nvSpPr>
          <p:cNvPr id="3" name="Content Placeholder 2"/>
          <p:cNvSpPr>
            <a:spLocks noGrp="1"/>
          </p:cNvSpPr>
          <p:nvPr>
            <p:ph idx="1"/>
          </p:nvPr>
        </p:nvSpPr>
        <p:spPr>
          <a:xfrm>
            <a:off x="228600" y="1219200"/>
            <a:ext cx="8686800" cy="5410200"/>
          </a:xfrm>
        </p:spPr>
        <p:txBody>
          <a:bodyPr>
            <a:normAutofit lnSpcReduction="10000"/>
          </a:bodyPr>
          <a:lstStyle/>
          <a:p>
            <a:r>
              <a:rPr lang="en-IN" dirty="0" smtClean="0"/>
              <a:t>Syntax:- </a:t>
            </a:r>
            <a:r>
              <a:rPr lang="en-US" sz="2600" dirty="0" smtClean="0">
                <a:solidFill>
                  <a:srgbClr val="93E50D"/>
                </a:solidFill>
                <a:latin typeface="Constantia" pitchFamily="-109" charset="0"/>
              </a:rPr>
              <a:t>// </a:t>
            </a:r>
            <a:r>
              <a:rPr lang="en-US" sz="2600" dirty="0">
                <a:solidFill>
                  <a:srgbClr val="93E50D"/>
                </a:solidFill>
                <a:latin typeface="Constantia" pitchFamily="-109" charset="0"/>
              </a:rPr>
              <a:t>1 means ascending, -1 means </a:t>
            </a:r>
            <a:r>
              <a:rPr lang="en-US" sz="2600" dirty="0" smtClean="0">
                <a:solidFill>
                  <a:srgbClr val="93E50D"/>
                </a:solidFill>
                <a:latin typeface="Constantia" pitchFamily="-109" charset="0"/>
              </a:rPr>
              <a:t>descending</a:t>
            </a:r>
            <a:endParaRPr lang="en-IN" sz="2600" dirty="0" smtClean="0"/>
          </a:p>
          <a:p>
            <a:pPr lvl="1"/>
            <a:r>
              <a:rPr lang="en-IN" i="1" dirty="0" smtClean="0"/>
              <a:t>db.&lt;collections&gt;.</a:t>
            </a:r>
            <a:r>
              <a:rPr lang="en-IN" i="1" dirty="0" err="1" smtClean="0"/>
              <a:t>ensureIndex</a:t>
            </a:r>
            <a:r>
              <a:rPr lang="en-IN" i="1" dirty="0" smtClean="0"/>
              <a:t>({&lt;key&gt;:1},{&lt;options&gt;})</a:t>
            </a:r>
          </a:p>
          <a:p>
            <a:pPr lvl="1"/>
            <a:r>
              <a:rPr lang="en-IN" i="1" dirty="0"/>
              <a:t>db.&lt;collections</a:t>
            </a:r>
            <a:r>
              <a:rPr lang="en-IN" i="1" dirty="0" smtClean="0"/>
              <a:t>&gt;.</a:t>
            </a:r>
            <a:r>
              <a:rPr lang="en-IN" i="1" dirty="0" err="1" smtClean="0"/>
              <a:t>createIndex</a:t>
            </a:r>
            <a:r>
              <a:rPr lang="en-IN" i="1" dirty="0"/>
              <a:t>({&lt;key</a:t>
            </a:r>
            <a:r>
              <a:rPr lang="en-IN" i="1" dirty="0" smtClean="0"/>
              <a:t>&gt;:1</a:t>
            </a:r>
            <a:r>
              <a:rPr lang="en-IN" i="1" dirty="0"/>
              <a:t>},{&lt;options</a:t>
            </a:r>
            <a:r>
              <a:rPr lang="en-IN" i="1" dirty="0" smtClean="0"/>
              <a:t>&gt;})</a:t>
            </a:r>
          </a:p>
          <a:p>
            <a:pPr lvl="1"/>
            <a:r>
              <a:rPr lang="en-IN" i="1" dirty="0" smtClean="0"/>
              <a:t>db.&lt;collections&gt;.</a:t>
            </a:r>
            <a:r>
              <a:rPr lang="en-IN" i="1" dirty="0" err="1" smtClean="0"/>
              <a:t>getIndexes</a:t>
            </a:r>
            <a:r>
              <a:rPr lang="en-IN" i="1" dirty="0" smtClean="0"/>
              <a:t>()</a:t>
            </a:r>
            <a:endParaRPr lang="en-IN" i="1" dirty="0"/>
          </a:p>
          <a:p>
            <a:r>
              <a:rPr lang="en-IN" dirty="0" smtClean="0"/>
              <a:t>Examples:-</a:t>
            </a:r>
          </a:p>
          <a:p>
            <a:pPr lvl="1"/>
            <a:r>
              <a:rPr lang="en-IN" i="1" dirty="0" err="1" smtClean="0"/>
              <a:t>db.persons.ensureIndex</a:t>
            </a:r>
            <a:r>
              <a:rPr lang="en-IN" i="1" dirty="0" smtClean="0"/>
              <a:t>( {name:1} );</a:t>
            </a:r>
          </a:p>
          <a:p>
            <a:pPr lvl="1"/>
            <a:r>
              <a:rPr lang="en-IN" i="1" dirty="0" err="1"/>
              <a:t>db.persons.ensureIndex</a:t>
            </a:r>
            <a:r>
              <a:rPr lang="en-IN" i="1" dirty="0"/>
              <a:t>( {name:1</a:t>
            </a:r>
            <a:r>
              <a:rPr lang="en-IN" i="1" dirty="0" smtClean="0"/>
              <a:t>},{</a:t>
            </a:r>
            <a:r>
              <a:rPr lang="en-IN" i="1" dirty="0" err="1" smtClean="0"/>
              <a:t>unique:true</a:t>
            </a:r>
            <a:r>
              <a:rPr lang="en-IN" i="1" dirty="0" smtClean="0"/>
              <a:t>} );</a:t>
            </a:r>
          </a:p>
          <a:p>
            <a:pPr lvl="1"/>
            <a:endParaRPr lang="en-IN" i="1" dirty="0"/>
          </a:p>
          <a:p>
            <a:pPr lvl="1"/>
            <a:r>
              <a:rPr lang="en-IN" i="1" dirty="0" err="1" smtClean="0"/>
              <a:t>db.dropIndexes</a:t>
            </a:r>
            <a:r>
              <a:rPr lang="en-IN" i="1" dirty="0" smtClean="0"/>
              <a:t>()  </a:t>
            </a:r>
            <a:r>
              <a:rPr lang="en-IN" i="1" dirty="0" smtClean="0">
                <a:sym typeface="Wingdings" pitchFamily="2" charset="2"/>
              </a:rPr>
              <a:t> delete all indexes except “_id”</a:t>
            </a:r>
          </a:p>
          <a:p>
            <a:pPr lvl="1"/>
            <a:r>
              <a:rPr lang="en-IN" i="1" dirty="0" err="1" smtClean="0"/>
              <a:t>db.dropIndex</a:t>
            </a:r>
            <a:r>
              <a:rPr lang="en-IN" i="1" dirty="0" smtClean="0"/>
              <a:t>({name:1})  </a:t>
            </a:r>
            <a:r>
              <a:rPr lang="en-IN" i="1" dirty="0" smtClean="0">
                <a:sym typeface="Wingdings" pitchFamily="2" charset="2"/>
              </a:rPr>
              <a:t> delete index on name </a:t>
            </a:r>
            <a:r>
              <a:rPr lang="en-IN" i="1" dirty="0" err="1" smtClean="0">
                <a:sym typeface="Wingdings" pitchFamily="2" charset="2"/>
              </a:rPr>
              <a:t>asc</a:t>
            </a:r>
            <a:r>
              <a:rPr lang="en-IN" i="1" dirty="0" smtClean="0">
                <a:sym typeface="Wingdings" pitchFamily="2" charset="2"/>
              </a:rPr>
              <a:t>.</a:t>
            </a:r>
          </a:p>
          <a:p>
            <a:pPr lvl="1"/>
            <a:r>
              <a:rPr lang="en-IN" i="1" dirty="0" err="1" smtClean="0">
                <a:sym typeface="Wingdings" pitchFamily="2" charset="2"/>
              </a:rPr>
              <a:t>db.dropIndex</a:t>
            </a:r>
            <a:r>
              <a:rPr lang="en-IN" i="1" dirty="0" smtClean="0">
                <a:sym typeface="Wingdings" pitchFamily="2" charset="2"/>
              </a:rPr>
              <a:t>(“name”)   delete by Index name</a:t>
            </a:r>
            <a:endParaRPr lang="en-IN" i="1" dirty="0"/>
          </a:p>
        </p:txBody>
      </p:sp>
    </p:spTree>
    <p:extLst>
      <p:ext uri="{BB962C8B-B14F-4D97-AF65-F5344CB8AC3E}">
        <p14:creationId xmlns:p14="http://schemas.microsoft.com/office/powerpoint/2010/main" val="184597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Indexes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Default (_id)</a:t>
            </a:r>
          </a:p>
          <a:p>
            <a:pPr marL="514350" indent="-514350">
              <a:buFont typeface="+mj-lt"/>
              <a:buAutoNum type="arabicPeriod"/>
            </a:pPr>
            <a:r>
              <a:rPr lang="en-IN" dirty="0" smtClean="0"/>
              <a:t>Single Field</a:t>
            </a:r>
          </a:p>
          <a:p>
            <a:pPr marL="514350" indent="-514350">
              <a:buFont typeface="+mj-lt"/>
              <a:buAutoNum type="arabicPeriod"/>
            </a:pPr>
            <a:r>
              <a:rPr lang="en-IN" dirty="0" smtClean="0"/>
              <a:t>Compound Index</a:t>
            </a:r>
          </a:p>
          <a:p>
            <a:pPr marL="514350" indent="-514350">
              <a:buFont typeface="+mj-lt"/>
              <a:buAutoNum type="arabicPeriod"/>
            </a:pPr>
            <a:r>
              <a:rPr lang="en-IN" dirty="0" err="1" smtClean="0"/>
              <a:t>Multikey</a:t>
            </a:r>
            <a:r>
              <a:rPr lang="en-IN" dirty="0" smtClean="0"/>
              <a:t> Index</a:t>
            </a:r>
          </a:p>
          <a:p>
            <a:pPr marL="514350" indent="-514350">
              <a:buFont typeface="+mj-lt"/>
              <a:buAutoNum type="arabicPeriod"/>
            </a:pPr>
            <a:r>
              <a:rPr lang="en-IN" dirty="0" smtClean="0"/>
              <a:t>Geospatial Index</a:t>
            </a:r>
          </a:p>
          <a:p>
            <a:pPr marL="514350" indent="-514350">
              <a:buFont typeface="+mj-lt"/>
              <a:buAutoNum type="arabicPeriod"/>
            </a:pPr>
            <a:r>
              <a:rPr lang="en-IN" dirty="0" smtClean="0"/>
              <a:t>Text Index</a:t>
            </a:r>
          </a:p>
          <a:p>
            <a:pPr marL="514350" indent="-514350">
              <a:buFont typeface="+mj-lt"/>
              <a:buAutoNum type="arabicPeriod"/>
            </a:pPr>
            <a:r>
              <a:rPr lang="en-IN" dirty="0" smtClean="0"/>
              <a:t>Hashed Index </a:t>
            </a:r>
            <a:endParaRPr lang="en-IN" dirty="0"/>
          </a:p>
        </p:txBody>
      </p:sp>
    </p:spTree>
    <p:extLst>
      <p:ext uri="{BB962C8B-B14F-4D97-AF65-F5344CB8AC3E}">
        <p14:creationId xmlns:p14="http://schemas.microsoft.com/office/powerpoint/2010/main" val="217964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b="1" dirty="0" smtClean="0"/>
              <a:t>Adding different types of data to document</a:t>
            </a:r>
            <a:endParaRPr lang="en-IN" b="1" dirty="0"/>
          </a:p>
        </p:txBody>
      </p:sp>
      <p:sp>
        <p:nvSpPr>
          <p:cNvPr id="3" name="Content Placeholder 2"/>
          <p:cNvSpPr>
            <a:spLocks noGrp="1"/>
          </p:cNvSpPr>
          <p:nvPr>
            <p:ph idx="1"/>
          </p:nvPr>
        </p:nvSpPr>
        <p:spPr>
          <a:xfrm>
            <a:off x="381000" y="1371600"/>
            <a:ext cx="8458200" cy="5257800"/>
          </a:xfrm>
        </p:spPr>
        <p:txBody>
          <a:bodyPr>
            <a:normAutofit fontScale="92500"/>
          </a:bodyPr>
          <a:lstStyle/>
          <a:p>
            <a:r>
              <a:rPr lang="en-IN" sz="3600" dirty="0" smtClean="0"/>
              <a:t>Adding string type of data in document:-</a:t>
            </a:r>
          </a:p>
          <a:p>
            <a:pPr lvl="1"/>
            <a:r>
              <a:rPr lang="en-IN" sz="3200" b="1" dirty="0" err="1" smtClean="0">
                <a:solidFill>
                  <a:srgbClr val="0070C0"/>
                </a:solidFill>
              </a:rPr>
              <a:t>db.person.insert</a:t>
            </a:r>
            <a:r>
              <a:rPr lang="en-IN" sz="3200" b="1" dirty="0" smtClean="0">
                <a:solidFill>
                  <a:srgbClr val="0070C0"/>
                </a:solidFill>
              </a:rPr>
              <a:t>( {name: ”</a:t>
            </a:r>
            <a:r>
              <a:rPr lang="en-IN" sz="3200" b="1" dirty="0" err="1" smtClean="0">
                <a:solidFill>
                  <a:srgbClr val="0070C0"/>
                </a:solidFill>
              </a:rPr>
              <a:t>Robinhood</a:t>
            </a:r>
            <a:r>
              <a:rPr lang="en-IN" sz="3200" b="1" dirty="0" smtClean="0">
                <a:solidFill>
                  <a:srgbClr val="0070C0"/>
                </a:solidFill>
              </a:rPr>
              <a:t> </a:t>
            </a:r>
            <a:r>
              <a:rPr lang="en-IN" sz="3200" b="1" dirty="0" err="1" smtClean="0">
                <a:solidFill>
                  <a:srgbClr val="0070C0"/>
                </a:solidFill>
              </a:rPr>
              <a:t>Pandey</a:t>
            </a:r>
            <a:r>
              <a:rPr lang="en-IN" sz="3200" b="1" dirty="0" smtClean="0">
                <a:solidFill>
                  <a:srgbClr val="0070C0"/>
                </a:solidFill>
              </a:rPr>
              <a:t>”} )</a:t>
            </a:r>
            <a:endParaRPr lang="en-IN" sz="3600" b="1" dirty="0" smtClean="0">
              <a:solidFill>
                <a:srgbClr val="0070C0"/>
              </a:solidFill>
            </a:endParaRPr>
          </a:p>
          <a:p>
            <a:r>
              <a:rPr lang="en-IN" sz="3600" dirty="0" smtClean="0"/>
              <a:t>Adding </a:t>
            </a:r>
            <a:r>
              <a:rPr lang="en-IN" sz="3600" dirty="0" err="1" smtClean="0"/>
              <a:t>int</a:t>
            </a:r>
            <a:r>
              <a:rPr lang="en-IN" sz="3600" dirty="0" smtClean="0"/>
              <a:t> type of data </a:t>
            </a:r>
            <a:r>
              <a:rPr lang="en-IN" sz="3600" dirty="0"/>
              <a:t>in document </a:t>
            </a:r>
            <a:r>
              <a:rPr lang="en-IN" sz="3600" dirty="0" smtClean="0"/>
              <a:t>:-</a:t>
            </a:r>
          </a:p>
          <a:p>
            <a:pPr lvl="1"/>
            <a:r>
              <a:rPr lang="en-IN" sz="3200" b="1" dirty="0" err="1" smtClean="0">
                <a:solidFill>
                  <a:srgbClr val="0070C0"/>
                </a:solidFill>
              </a:rPr>
              <a:t>db.person.insert</a:t>
            </a:r>
            <a:r>
              <a:rPr lang="en-IN" sz="3200" b="1" dirty="0" smtClean="0">
                <a:solidFill>
                  <a:srgbClr val="0070C0"/>
                </a:solidFill>
              </a:rPr>
              <a:t>({age:28})</a:t>
            </a:r>
            <a:endParaRPr lang="en-IN" sz="3600" b="1" dirty="0">
              <a:solidFill>
                <a:srgbClr val="0070C0"/>
              </a:solidFill>
            </a:endParaRPr>
          </a:p>
          <a:p>
            <a:r>
              <a:rPr lang="en-IN" sz="3600" dirty="0" smtClean="0"/>
              <a:t> Adding sub-document in a document:-</a:t>
            </a:r>
          </a:p>
          <a:p>
            <a:pPr lvl="1"/>
            <a:r>
              <a:rPr lang="en-IN" sz="3200" b="1" dirty="0" err="1" smtClean="0">
                <a:solidFill>
                  <a:srgbClr val="0070C0"/>
                </a:solidFill>
              </a:rPr>
              <a:t>db.person.insert</a:t>
            </a:r>
            <a:r>
              <a:rPr lang="en-IN" sz="3200" b="1" dirty="0" smtClean="0">
                <a:solidFill>
                  <a:srgbClr val="0070C0"/>
                </a:solidFill>
              </a:rPr>
              <a:t>( {name: “Rahul”, gender: ”M”, </a:t>
            </a:r>
          </a:p>
          <a:p>
            <a:pPr marL="457200" lvl="1" indent="0">
              <a:buNone/>
            </a:pPr>
            <a:r>
              <a:rPr lang="en-IN" sz="3200" b="1" dirty="0" smtClean="0">
                <a:solidFill>
                  <a:srgbClr val="0070C0"/>
                </a:solidFill>
              </a:rPr>
              <a:t>      address: {city:”Mumbai”,</a:t>
            </a:r>
            <a:r>
              <a:rPr lang="en-IN" sz="3200" b="1" dirty="0" err="1" smtClean="0">
                <a:solidFill>
                  <a:srgbClr val="0070C0"/>
                </a:solidFill>
              </a:rPr>
              <a:t>Pincode</a:t>
            </a:r>
            <a:r>
              <a:rPr lang="en-IN" sz="3200" b="1" dirty="0" smtClean="0">
                <a:solidFill>
                  <a:srgbClr val="0070C0"/>
                </a:solidFill>
              </a:rPr>
              <a:t>: 400069} </a:t>
            </a:r>
          </a:p>
          <a:p>
            <a:pPr marL="457200" lvl="1" indent="0">
              <a:buNone/>
            </a:pPr>
            <a:r>
              <a:rPr lang="en-IN" sz="3200" b="1" dirty="0" smtClean="0">
                <a:solidFill>
                  <a:srgbClr val="0070C0"/>
                </a:solidFill>
              </a:rPr>
              <a:t>   } )</a:t>
            </a:r>
          </a:p>
        </p:txBody>
      </p:sp>
    </p:spTree>
    <p:extLst>
      <p:ext uri="{BB962C8B-B14F-4D97-AF65-F5344CB8AC3E}">
        <p14:creationId xmlns:p14="http://schemas.microsoft.com/office/powerpoint/2010/main" val="141482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Single Field Index</a:t>
            </a:r>
            <a:endParaRPr lang="en-IN" dirty="0"/>
          </a:p>
        </p:txBody>
      </p:sp>
      <p:sp>
        <p:nvSpPr>
          <p:cNvPr id="3" name="Content Placeholder 2"/>
          <p:cNvSpPr>
            <a:spLocks noGrp="1"/>
          </p:cNvSpPr>
          <p:nvPr>
            <p:ph idx="1"/>
          </p:nvPr>
        </p:nvSpPr>
        <p:spPr>
          <a:xfrm>
            <a:off x="228600" y="1066800"/>
            <a:ext cx="8534400" cy="1981200"/>
          </a:xfrm>
        </p:spPr>
        <p:txBody>
          <a:bodyPr>
            <a:normAutofit/>
          </a:bodyPr>
          <a:lstStyle/>
          <a:p>
            <a:r>
              <a:rPr lang="en-IN" sz="2800" dirty="0" smtClean="0"/>
              <a:t>Examples:-</a:t>
            </a:r>
          </a:p>
          <a:p>
            <a:pPr lvl="1"/>
            <a:r>
              <a:rPr lang="en-IN" sz="2400" dirty="0" err="1"/>
              <a:t>db.collection.createIndex</a:t>
            </a:r>
            <a:r>
              <a:rPr lang="en-IN" sz="2400" dirty="0"/>
              <a:t>( { </a:t>
            </a:r>
            <a:r>
              <a:rPr lang="en-IN" sz="2400" dirty="0" smtClean="0"/>
              <a:t>field: 1/-1 })</a:t>
            </a:r>
          </a:p>
          <a:p>
            <a:pPr lvl="1"/>
            <a:r>
              <a:rPr lang="en-IN" sz="2400" dirty="0" err="1" smtClean="0"/>
              <a:t>db.users.createIndex</a:t>
            </a:r>
            <a:r>
              <a:rPr lang="en-IN" sz="2400" dirty="0"/>
              <a:t>( { </a:t>
            </a:r>
            <a:r>
              <a:rPr lang="en-IN" sz="2400" dirty="0" smtClean="0"/>
              <a:t>score: </a:t>
            </a:r>
            <a:r>
              <a:rPr lang="en-IN" sz="2400" dirty="0"/>
              <a:t>1 </a:t>
            </a:r>
            <a:r>
              <a:rPr lang="en-IN" sz="2400" dirty="0" smtClean="0"/>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52800"/>
            <a:ext cx="73914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3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Compound Index</a:t>
            </a:r>
            <a:endParaRPr lang="en-IN" dirty="0"/>
          </a:p>
        </p:txBody>
      </p:sp>
      <p:sp>
        <p:nvSpPr>
          <p:cNvPr id="3" name="Content Placeholder 2"/>
          <p:cNvSpPr>
            <a:spLocks noGrp="1"/>
          </p:cNvSpPr>
          <p:nvPr>
            <p:ph idx="1"/>
          </p:nvPr>
        </p:nvSpPr>
        <p:spPr>
          <a:xfrm>
            <a:off x="457200" y="1066800"/>
            <a:ext cx="8229600" cy="1295399"/>
          </a:xfrm>
        </p:spPr>
        <p:txBody>
          <a:bodyPr>
            <a:normAutofit/>
          </a:bodyPr>
          <a:lstStyle/>
          <a:p>
            <a:r>
              <a:rPr lang="en-IN" dirty="0" smtClean="0"/>
              <a:t>Syntax:-</a:t>
            </a:r>
          </a:p>
          <a:p>
            <a:pPr lvl="1"/>
            <a:r>
              <a:rPr lang="en-IN" i="1" dirty="0" err="1" smtClean="0"/>
              <a:t>db.users.ensureIndex</a:t>
            </a:r>
            <a:r>
              <a:rPr lang="en-IN" i="1" dirty="0" smtClean="0"/>
              <a:t>({ “score”: -1 , “</a:t>
            </a:r>
            <a:r>
              <a:rPr lang="en-IN" i="1" dirty="0" err="1" smtClean="0"/>
              <a:t>userid</a:t>
            </a:r>
            <a:r>
              <a:rPr lang="en-IN" i="1" dirty="0" smtClean="0"/>
              <a:t>”:  1 })</a:t>
            </a:r>
            <a:endParaRPr lang="en-IN" i="1" dirty="0"/>
          </a:p>
          <a:p>
            <a:pPr marL="457200" lvl="1" indent="0">
              <a:buNone/>
            </a:pPr>
            <a:endParaRPr lang="en-IN" i="1"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655345" cy="389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83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err="1" smtClean="0"/>
              <a:t>MultiKey</a:t>
            </a:r>
            <a:r>
              <a:rPr lang="en-IN" dirty="0" smtClean="0"/>
              <a:t> Index</a:t>
            </a:r>
            <a:endParaRPr lang="en-IN" dirty="0"/>
          </a:p>
        </p:txBody>
      </p:sp>
      <p:sp>
        <p:nvSpPr>
          <p:cNvPr id="4" name="Content Placeholder 2"/>
          <p:cNvSpPr>
            <a:spLocks noGrp="1"/>
          </p:cNvSpPr>
          <p:nvPr>
            <p:ph idx="1"/>
          </p:nvPr>
        </p:nvSpPr>
        <p:spPr>
          <a:xfrm>
            <a:off x="457200" y="1066800"/>
            <a:ext cx="8229600" cy="1295399"/>
          </a:xfrm>
        </p:spPr>
        <p:txBody>
          <a:bodyPr>
            <a:normAutofit/>
          </a:bodyPr>
          <a:lstStyle/>
          <a:p>
            <a:r>
              <a:rPr lang="en-IN" dirty="0" smtClean="0"/>
              <a:t>Syntax:-</a:t>
            </a:r>
          </a:p>
          <a:p>
            <a:pPr lvl="1"/>
            <a:r>
              <a:rPr lang="en-IN" i="1" dirty="0" err="1" smtClean="0"/>
              <a:t>db.users.ensureIndex</a:t>
            </a:r>
            <a:r>
              <a:rPr lang="en-IN" i="1" dirty="0" smtClean="0"/>
              <a:t>({ “address.zip”: 1 } )</a:t>
            </a:r>
            <a:endParaRPr lang="en-IN" i="1" dirty="0"/>
          </a:p>
          <a:p>
            <a:pPr marL="457200" lvl="1" indent="0">
              <a:buNone/>
            </a:pPr>
            <a:endParaRPr lang="en-IN" i="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68342"/>
            <a:ext cx="7467600" cy="428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14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Geospatial Indexes</a:t>
            </a:r>
            <a:endParaRPr lang="en-IN" dirty="0"/>
          </a:p>
        </p:txBody>
      </p:sp>
      <p:sp>
        <p:nvSpPr>
          <p:cNvPr id="3" name="Content Placeholder 2"/>
          <p:cNvSpPr>
            <a:spLocks noGrp="1"/>
          </p:cNvSpPr>
          <p:nvPr>
            <p:ph idx="1"/>
          </p:nvPr>
        </p:nvSpPr>
        <p:spPr>
          <a:xfrm>
            <a:off x="304800" y="1600201"/>
            <a:ext cx="8382000" cy="2209800"/>
          </a:xfrm>
        </p:spPr>
        <p:txBody>
          <a:bodyPr/>
          <a:lstStyle/>
          <a:p>
            <a:r>
              <a:rPr lang="en-IN" dirty="0" err="1" smtClean="0"/>
              <a:t>db.users.createIndex</a:t>
            </a:r>
            <a:r>
              <a:rPr lang="en-IN" dirty="0"/>
              <a:t>( { </a:t>
            </a:r>
            <a:r>
              <a:rPr lang="en-IN" dirty="0" smtClean="0"/>
              <a:t>location </a:t>
            </a:r>
            <a:r>
              <a:rPr lang="en-IN" dirty="0"/>
              <a:t>: "2dsphere" } )</a:t>
            </a:r>
          </a:p>
        </p:txBody>
      </p:sp>
    </p:spTree>
    <p:extLst>
      <p:ext uri="{BB962C8B-B14F-4D97-AF65-F5344CB8AC3E}">
        <p14:creationId xmlns:p14="http://schemas.microsoft.com/office/powerpoint/2010/main" val="36523976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Indexes</a:t>
            </a:r>
            <a:endParaRPr lang="en-IN" dirty="0"/>
          </a:p>
        </p:txBody>
      </p:sp>
      <p:sp>
        <p:nvSpPr>
          <p:cNvPr id="3" name="Content Placeholder 2"/>
          <p:cNvSpPr>
            <a:spLocks noGrp="1"/>
          </p:cNvSpPr>
          <p:nvPr>
            <p:ph idx="1"/>
          </p:nvPr>
        </p:nvSpPr>
        <p:spPr>
          <a:xfrm>
            <a:off x="457200" y="1600201"/>
            <a:ext cx="8229600" cy="1295400"/>
          </a:xfrm>
        </p:spPr>
        <p:txBody>
          <a:bodyPr/>
          <a:lstStyle/>
          <a:p>
            <a:r>
              <a:rPr lang="en-IN" dirty="0" err="1"/>
              <a:t>db.reviews.createIndex</a:t>
            </a:r>
            <a:r>
              <a:rPr lang="en-IN" dirty="0"/>
              <a:t>( { comments: "text" } )</a:t>
            </a:r>
          </a:p>
        </p:txBody>
      </p:sp>
    </p:spTree>
    <p:extLst>
      <p:ext uri="{BB962C8B-B14F-4D97-AF65-F5344CB8AC3E}">
        <p14:creationId xmlns:p14="http://schemas.microsoft.com/office/powerpoint/2010/main" val="9388077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Hashed Indexes</a:t>
            </a:r>
            <a:endParaRPr lang="en-IN" dirty="0"/>
          </a:p>
        </p:txBody>
      </p:sp>
      <p:sp>
        <p:nvSpPr>
          <p:cNvPr id="3" name="Content Placeholder 2"/>
          <p:cNvSpPr>
            <a:spLocks noGrp="1"/>
          </p:cNvSpPr>
          <p:nvPr>
            <p:ph idx="1"/>
          </p:nvPr>
        </p:nvSpPr>
        <p:spPr/>
        <p:txBody>
          <a:bodyPr>
            <a:normAutofit/>
          </a:bodyPr>
          <a:lstStyle/>
          <a:p>
            <a:r>
              <a:rPr lang="en-IN" dirty="0" smtClean="0"/>
              <a:t>Syntax:-</a:t>
            </a:r>
          </a:p>
          <a:p>
            <a:pPr lvl="1"/>
            <a:r>
              <a:rPr lang="en-IN" i="1" dirty="0" err="1"/>
              <a:t>db.collection.createIndex</a:t>
            </a:r>
            <a:r>
              <a:rPr lang="en-IN" i="1" dirty="0"/>
              <a:t>( { _id: "hashed" } )</a:t>
            </a:r>
          </a:p>
          <a:p>
            <a:pPr marL="457200" lvl="1" indent="0">
              <a:buNone/>
            </a:pPr>
            <a:endParaRPr lang="en-IN" i="1" dirty="0" smtClean="0"/>
          </a:p>
        </p:txBody>
      </p:sp>
    </p:spTree>
    <p:extLst>
      <p:ext uri="{BB962C8B-B14F-4D97-AF65-F5344CB8AC3E}">
        <p14:creationId xmlns:p14="http://schemas.microsoft.com/office/powerpoint/2010/main" val="12654779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lstStyle/>
          <a:p>
            <a:r>
              <a:rPr lang="en-IN" dirty="0" smtClean="0"/>
              <a:t>A </a:t>
            </a:r>
            <a:r>
              <a:rPr lang="en-IN" dirty="0" err="1" smtClean="0"/>
              <a:t>MongoDB</a:t>
            </a:r>
            <a:r>
              <a:rPr lang="en-IN" dirty="0" smtClean="0"/>
              <a:t> Index can have different types like integer, string, date?</a:t>
            </a:r>
          </a:p>
          <a:p>
            <a:pPr lvl="1"/>
            <a:r>
              <a:rPr lang="en-IN" dirty="0" smtClean="0"/>
              <a:t>True</a:t>
            </a:r>
          </a:p>
          <a:p>
            <a:pPr lvl="1"/>
            <a:r>
              <a:rPr lang="en-IN" dirty="0" smtClean="0"/>
              <a:t>False</a:t>
            </a:r>
            <a:endParaRPr lang="en-IN" dirty="0"/>
          </a:p>
        </p:txBody>
      </p:sp>
    </p:spTree>
    <p:extLst>
      <p:ext uri="{BB962C8B-B14F-4D97-AF65-F5344CB8AC3E}">
        <p14:creationId xmlns:p14="http://schemas.microsoft.com/office/powerpoint/2010/main" val="24892736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Index Properties/Options</a:t>
            </a:r>
            <a:endParaRPr lang="en-IN" dirty="0"/>
          </a:p>
        </p:txBody>
      </p:sp>
      <p:sp>
        <p:nvSpPr>
          <p:cNvPr id="3" name="Content Placeholder 2"/>
          <p:cNvSpPr>
            <a:spLocks noGrp="1"/>
          </p:cNvSpPr>
          <p:nvPr>
            <p:ph idx="1"/>
          </p:nvPr>
        </p:nvSpPr>
        <p:spPr>
          <a:xfrm>
            <a:off x="457200" y="1600201"/>
            <a:ext cx="8229600" cy="2743200"/>
          </a:xfrm>
        </p:spPr>
        <p:txBody>
          <a:bodyPr>
            <a:normAutofit/>
          </a:bodyPr>
          <a:lstStyle/>
          <a:p>
            <a:r>
              <a:rPr lang="en-IN" dirty="0" err="1"/>
              <a:t>db.collection.createIndex</a:t>
            </a:r>
            <a:r>
              <a:rPr lang="en-IN" dirty="0"/>
              <a:t>(</a:t>
            </a:r>
            <a:r>
              <a:rPr lang="en-IN" b="1" dirty="0"/>
              <a:t>keys, options</a:t>
            </a:r>
            <a:r>
              <a:rPr lang="en-IN" dirty="0"/>
              <a:t>)</a:t>
            </a:r>
          </a:p>
          <a:p>
            <a:pPr lvl="1"/>
            <a:endParaRPr lang="en-IN" dirty="0" smtClean="0"/>
          </a:p>
        </p:txBody>
      </p:sp>
    </p:spTree>
    <p:extLst>
      <p:ext uri="{BB962C8B-B14F-4D97-AF65-F5344CB8AC3E}">
        <p14:creationId xmlns:p14="http://schemas.microsoft.com/office/powerpoint/2010/main" val="17474545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TTL -&gt; Time To Live Option</a:t>
            </a:r>
            <a:endParaRPr lang="en-IN" dirty="0"/>
          </a:p>
        </p:txBody>
      </p:sp>
      <p:sp>
        <p:nvSpPr>
          <p:cNvPr id="3" name="Content Placeholder 2"/>
          <p:cNvSpPr>
            <a:spLocks noGrp="1"/>
          </p:cNvSpPr>
          <p:nvPr>
            <p:ph idx="1"/>
          </p:nvPr>
        </p:nvSpPr>
        <p:spPr/>
        <p:txBody>
          <a:bodyPr/>
          <a:lstStyle/>
          <a:p>
            <a:pPr marL="457200" lvl="1" indent="0">
              <a:buNone/>
            </a:pPr>
            <a:r>
              <a:rPr lang="en-IN" sz="2600" dirty="0" err="1"/>
              <a:t>db.eventlog.createIndex</a:t>
            </a:r>
            <a:r>
              <a:rPr lang="en-IN" sz="2600" dirty="0"/>
              <a:t>( { "</a:t>
            </a:r>
            <a:r>
              <a:rPr lang="en-IN" sz="2600" dirty="0" err="1"/>
              <a:t>lastModifiedDate</a:t>
            </a:r>
            <a:r>
              <a:rPr lang="en-IN" sz="2600" dirty="0"/>
              <a:t>": 1 }, </a:t>
            </a:r>
          </a:p>
          <a:p>
            <a:pPr marL="457200" lvl="1" indent="0">
              <a:buNone/>
            </a:pPr>
            <a:r>
              <a:rPr lang="en-IN" sz="2600" dirty="0"/>
              <a:t>				    { </a:t>
            </a:r>
            <a:r>
              <a:rPr lang="en-IN" sz="2600" dirty="0" err="1"/>
              <a:t>expireAfterSeconds</a:t>
            </a:r>
            <a:r>
              <a:rPr lang="en-IN" sz="2600" dirty="0"/>
              <a:t>: 3600 } )</a:t>
            </a:r>
          </a:p>
          <a:p>
            <a:endParaRPr lang="en-IN" dirty="0"/>
          </a:p>
        </p:txBody>
      </p:sp>
    </p:spTree>
    <p:extLst>
      <p:ext uri="{BB962C8B-B14F-4D97-AF65-F5344CB8AC3E}">
        <p14:creationId xmlns:p14="http://schemas.microsoft.com/office/powerpoint/2010/main" val="24674609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Unique Option</a:t>
            </a:r>
            <a:endParaRPr lang="en-IN" dirty="0"/>
          </a:p>
        </p:txBody>
      </p:sp>
      <p:sp>
        <p:nvSpPr>
          <p:cNvPr id="3" name="Content Placeholder 2"/>
          <p:cNvSpPr>
            <a:spLocks noGrp="1"/>
          </p:cNvSpPr>
          <p:nvPr>
            <p:ph idx="1"/>
          </p:nvPr>
        </p:nvSpPr>
        <p:spPr>
          <a:xfrm>
            <a:off x="457200" y="1600201"/>
            <a:ext cx="8229600" cy="2438400"/>
          </a:xfrm>
        </p:spPr>
        <p:txBody>
          <a:bodyPr/>
          <a:lstStyle/>
          <a:p>
            <a:r>
              <a:rPr lang="en-IN" dirty="0" err="1" smtClean="0"/>
              <a:t>db.users.createIndex</a:t>
            </a:r>
            <a:r>
              <a:rPr lang="en-IN" dirty="0"/>
              <a:t>( { "</a:t>
            </a:r>
            <a:r>
              <a:rPr lang="en-IN" dirty="0" err="1"/>
              <a:t>user_id</a:t>
            </a:r>
            <a:r>
              <a:rPr lang="en-IN" dirty="0"/>
              <a:t>": 1 }, </a:t>
            </a:r>
            <a:endParaRPr lang="en-IN" dirty="0" smtClean="0"/>
          </a:p>
          <a:p>
            <a:pPr marL="0" indent="0">
              <a:buNone/>
            </a:pPr>
            <a:r>
              <a:rPr lang="en-IN" dirty="0"/>
              <a:t>	</a:t>
            </a:r>
            <a:r>
              <a:rPr lang="en-IN" dirty="0" smtClean="0"/>
              <a:t>				{ </a:t>
            </a:r>
            <a:r>
              <a:rPr lang="en-IN" dirty="0"/>
              <a:t>unique: </a:t>
            </a:r>
            <a:r>
              <a:rPr lang="en-IN" b="1" dirty="0"/>
              <a:t>true</a:t>
            </a:r>
            <a:r>
              <a:rPr lang="en-IN" dirty="0"/>
              <a:t> } )</a:t>
            </a:r>
          </a:p>
        </p:txBody>
      </p:sp>
    </p:spTree>
    <p:extLst>
      <p:ext uri="{BB962C8B-B14F-4D97-AF65-F5344CB8AC3E}">
        <p14:creationId xmlns:p14="http://schemas.microsoft.com/office/powerpoint/2010/main" val="2421921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b="1" dirty="0" smtClean="0"/>
              <a:t>Adding different types of data to document</a:t>
            </a:r>
            <a:endParaRPr lang="en-IN" b="1" dirty="0"/>
          </a:p>
        </p:txBody>
      </p:sp>
      <p:sp>
        <p:nvSpPr>
          <p:cNvPr id="3" name="Content Placeholder 2"/>
          <p:cNvSpPr>
            <a:spLocks noGrp="1"/>
          </p:cNvSpPr>
          <p:nvPr>
            <p:ph idx="1"/>
          </p:nvPr>
        </p:nvSpPr>
        <p:spPr>
          <a:xfrm>
            <a:off x="228600" y="1371600"/>
            <a:ext cx="8839200" cy="5257800"/>
          </a:xfrm>
        </p:spPr>
        <p:txBody>
          <a:bodyPr>
            <a:normAutofit/>
          </a:bodyPr>
          <a:lstStyle/>
          <a:p>
            <a:r>
              <a:rPr lang="en-IN" sz="3600" dirty="0" smtClean="0"/>
              <a:t>Adding array in document:-</a:t>
            </a:r>
          </a:p>
          <a:p>
            <a:pPr lvl="1"/>
            <a:r>
              <a:rPr lang="en-IN" sz="3200" b="1" dirty="0" err="1" smtClean="0">
                <a:solidFill>
                  <a:srgbClr val="0070C0"/>
                </a:solidFill>
              </a:rPr>
              <a:t>db.person.insert</a:t>
            </a:r>
            <a:r>
              <a:rPr lang="en-IN" sz="3200" b="1" dirty="0" smtClean="0">
                <a:solidFill>
                  <a:srgbClr val="0070C0"/>
                </a:solidFill>
              </a:rPr>
              <a:t>( {name: “Ramesh”, </a:t>
            </a:r>
          </a:p>
          <a:p>
            <a:pPr marL="457200" lvl="1" indent="0">
              <a:buNone/>
            </a:pPr>
            <a:r>
              <a:rPr lang="en-IN" sz="3200" b="1" dirty="0">
                <a:solidFill>
                  <a:srgbClr val="0070C0"/>
                </a:solidFill>
              </a:rPr>
              <a:t> </a:t>
            </a:r>
            <a:r>
              <a:rPr lang="en-IN" sz="3200" b="1" dirty="0" smtClean="0">
                <a:solidFill>
                  <a:srgbClr val="0070C0"/>
                </a:solidFill>
              </a:rPr>
              <a:t>            skills: [“C”,”C++”,”Java”,”</a:t>
            </a:r>
            <a:r>
              <a:rPr lang="en-IN" sz="3200" b="1" dirty="0" err="1" smtClean="0">
                <a:solidFill>
                  <a:srgbClr val="0070C0"/>
                </a:solidFill>
              </a:rPr>
              <a:t>MongoDB</a:t>
            </a:r>
            <a:r>
              <a:rPr lang="en-IN" sz="3200" b="1" dirty="0" smtClean="0">
                <a:solidFill>
                  <a:srgbClr val="0070C0"/>
                </a:solidFill>
              </a:rPr>
              <a:t>”] </a:t>
            </a:r>
          </a:p>
          <a:p>
            <a:pPr marL="457200" lvl="1" indent="0">
              <a:buNone/>
            </a:pPr>
            <a:r>
              <a:rPr lang="en-IN" sz="3200" b="1" dirty="0">
                <a:solidFill>
                  <a:srgbClr val="0070C0"/>
                </a:solidFill>
              </a:rPr>
              <a:t> </a:t>
            </a:r>
            <a:r>
              <a:rPr lang="en-IN" sz="3200" b="1" dirty="0" smtClean="0">
                <a:solidFill>
                  <a:srgbClr val="0070C0"/>
                </a:solidFill>
              </a:rPr>
              <a:t>   } )</a:t>
            </a:r>
            <a:endParaRPr lang="en-IN" sz="3200" b="1" dirty="0">
              <a:solidFill>
                <a:srgbClr val="0070C0"/>
              </a:solidFill>
            </a:endParaRPr>
          </a:p>
          <a:p>
            <a:r>
              <a:rPr lang="en-IN" sz="3600" dirty="0" smtClean="0"/>
              <a:t>Adding date type in a document:-</a:t>
            </a:r>
          </a:p>
          <a:p>
            <a:pPr lvl="1"/>
            <a:r>
              <a:rPr lang="en-IN" sz="2700" b="1" dirty="0" err="1" smtClean="0">
                <a:solidFill>
                  <a:srgbClr val="0070C0"/>
                </a:solidFill>
              </a:rPr>
              <a:t>db.person.insert</a:t>
            </a:r>
            <a:r>
              <a:rPr lang="en-IN" sz="2700" b="1" dirty="0" smtClean="0">
                <a:solidFill>
                  <a:srgbClr val="0070C0"/>
                </a:solidFill>
              </a:rPr>
              <a:t>( { birth</a:t>
            </a:r>
            <a:r>
              <a:rPr lang="en-IN" sz="2700" b="1" dirty="0">
                <a:solidFill>
                  <a:srgbClr val="0070C0"/>
                </a:solidFill>
              </a:rPr>
              <a:t>: new Date</a:t>
            </a:r>
            <a:r>
              <a:rPr lang="en-IN" sz="2700" b="1" dirty="0" smtClean="0">
                <a:solidFill>
                  <a:srgbClr val="0070C0"/>
                </a:solidFill>
              </a:rPr>
              <a:t>(“Oct </a:t>
            </a:r>
            <a:r>
              <a:rPr lang="en-IN" sz="2700" b="1" dirty="0">
                <a:solidFill>
                  <a:srgbClr val="0070C0"/>
                </a:solidFill>
              </a:rPr>
              <a:t>04, </a:t>
            </a:r>
            <a:r>
              <a:rPr lang="en-IN" sz="2700" b="1" dirty="0" smtClean="0">
                <a:solidFill>
                  <a:srgbClr val="0070C0"/>
                </a:solidFill>
              </a:rPr>
              <a:t>1970”) } )</a:t>
            </a:r>
          </a:p>
          <a:p>
            <a:pPr lvl="1"/>
            <a:r>
              <a:rPr lang="en-IN" sz="2700" b="1" dirty="0" err="1">
                <a:solidFill>
                  <a:srgbClr val="0070C0"/>
                </a:solidFill>
              </a:rPr>
              <a:t>db.person.insert</a:t>
            </a:r>
            <a:r>
              <a:rPr lang="en-IN" sz="2700" b="1" dirty="0">
                <a:solidFill>
                  <a:srgbClr val="0070C0"/>
                </a:solidFill>
              </a:rPr>
              <a:t>( { birth: new Date</a:t>
            </a:r>
            <a:r>
              <a:rPr lang="en-IN" sz="2700" b="1" dirty="0" smtClean="0">
                <a:solidFill>
                  <a:srgbClr val="0070C0"/>
                </a:solidFill>
              </a:rPr>
              <a:t>() </a:t>
            </a:r>
            <a:r>
              <a:rPr lang="en-IN" sz="2700" b="1" dirty="0">
                <a:solidFill>
                  <a:srgbClr val="0070C0"/>
                </a:solidFill>
              </a:rPr>
              <a:t>} </a:t>
            </a:r>
            <a:r>
              <a:rPr lang="en-IN" sz="2700" b="1" dirty="0" smtClean="0">
                <a:solidFill>
                  <a:srgbClr val="0070C0"/>
                </a:solidFill>
              </a:rPr>
              <a:t>) </a:t>
            </a:r>
            <a:r>
              <a:rPr lang="en-IN" sz="2700" b="1" dirty="0" smtClean="0">
                <a:solidFill>
                  <a:srgbClr val="00B050"/>
                </a:solidFill>
              </a:rPr>
              <a:t>//for current date</a:t>
            </a:r>
            <a:endParaRPr lang="en-IN" sz="2700" b="1" dirty="0">
              <a:solidFill>
                <a:srgbClr val="00B050"/>
              </a:solidFill>
            </a:endParaRPr>
          </a:p>
        </p:txBody>
      </p:sp>
    </p:spTree>
    <p:extLst>
      <p:ext uri="{BB962C8B-B14F-4D97-AF65-F5344CB8AC3E}">
        <p14:creationId xmlns:p14="http://schemas.microsoft.com/office/powerpoint/2010/main" val="282687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Sparse Option</a:t>
            </a:r>
            <a:endParaRPr lang="en-IN" dirty="0"/>
          </a:p>
        </p:txBody>
      </p:sp>
      <p:sp>
        <p:nvSpPr>
          <p:cNvPr id="3" name="Content Placeholder 2"/>
          <p:cNvSpPr>
            <a:spLocks noGrp="1"/>
          </p:cNvSpPr>
          <p:nvPr>
            <p:ph idx="1"/>
          </p:nvPr>
        </p:nvSpPr>
        <p:spPr>
          <a:xfrm>
            <a:off x="457200" y="1600201"/>
            <a:ext cx="8229600" cy="1600200"/>
          </a:xfrm>
        </p:spPr>
        <p:txBody>
          <a:bodyPr>
            <a:normAutofit/>
          </a:bodyPr>
          <a:lstStyle/>
          <a:p>
            <a:pPr marL="342900" lvl="1" indent="-342900">
              <a:buFont typeface="Arial" pitchFamily="34" charset="0"/>
              <a:buChar char="•"/>
            </a:pPr>
            <a:r>
              <a:rPr lang="en-IN" sz="3200" dirty="0" err="1"/>
              <a:t>db.users.createIndex</a:t>
            </a:r>
            <a:r>
              <a:rPr lang="en-IN" sz="3200" dirty="0"/>
              <a:t>( { </a:t>
            </a:r>
            <a:r>
              <a:rPr lang="en-IN" sz="3200" dirty="0" err="1"/>
              <a:t>twitter_name</a:t>
            </a:r>
            <a:r>
              <a:rPr lang="en-IN" sz="3200" dirty="0"/>
              <a:t>: 1 }, </a:t>
            </a:r>
            <a:endParaRPr lang="en-IN" sz="3200" dirty="0" smtClean="0"/>
          </a:p>
          <a:p>
            <a:pPr marL="0" lvl="1" indent="0">
              <a:buNone/>
            </a:pPr>
            <a:r>
              <a:rPr lang="en-IN" sz="3200" dirty="0"/>
              <a:t>	</a:t>
            </a:r>
            <a:r>
              <a:rPr lang="en-IN" sz="3200" dirty="0" smtClean="0"/>
              <a:t>				{ </a:t>
            </a:r>
            <a:r>
              <a:rPr lang="en-IN" sz="3200" dirty="0"/>
              <a:t>sparse: true } )</a:t>
            </a:r>
          </a:p>
          <a:p>
            <a:endParaRPr lang="en-IN" sz="4000" dirty="0"/>
          </a:p>
        </p:txBody>
      </p:sp>
    </p:spTree>
    <p:extLst>
      <p:ext uri="{BB962C8B-B14F-4D97-AF65-F5344CB8AC3E}">
        <p14:creationId xmlns:p14="http://schemas.microsoft.com/office/powerpoint/2010/main" val="28455594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 in creating Index </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best indexes for your application are based on a number of factors, including the kinds of queries you expect, </a:t>
            </a:r>
            <a:r>
              <a:rPr lang="en-IN" dirty="0" smtClean="0"/>
              <a:t>the ratio </a:t>
            </a:r>
            <a:r>
              <a:rPr lang="en-IN" dirty="0"/>
              <a:t>of reads to writes, and the amount of free memory on your system</a:t>
            </a:r>
            <a:r>
              <a:rPr lang="en-IN" dirty="0" smtClean="0"/>
              <a:t>.</a:t>
            </a:r>
          </a:p>
          <a:p>
            <a:r>
              <a:rPr lang="en-IN" dirty="0"/>
              <a:t>When developing your indexing strategy you should have a deep understanding of</a:t>
            </a:r>
            <a:r>
              <a:rPr lang="en-IN" dirty="0" smtClean="0"/>
              <a:t>:</a:t>
            </a:r>
          </a:p>
          <a:p>
            <a:pPr lvl="1"/>
            <a:r>
              <a:rPr lang="en-IN" dirty="0"/>
              <a:t>The application’s </a:t>
            </a:r>
            <a:r>
              <a:rPr lang="en-IN" dirty="0" smtClean="0"/>
              <a:t>queries</a:t>
            </a:r>
          </a:p>
          <a:p>
            <a:pPr lvl="1"/>
            <a:r>
              <a:rPr lang="en-IN" dirty="0"/>
              <a:t>The relative frequency of each query in the </a:t>
            </a:r>
            <a:r>
              <a:rPr lang="en-IN" dirty="0" smtClean="0"/>
              <a:t>application</a:t>
            </a:r>
          </a:p>
          <a:p>
            <a:pPr lvl="1"/>
            <a:r>
              <a:rPr lang="en-IN" dirty="0"/>
              <a:t>The current indexes created for your collections</a:t>
            </a:r>
            <a:r>
              <a:rPr lang="en-IN" dirty="0" smtClean="0"/>
              <a:t>.</a:t>
            </a:r>
          </a:p>
          <a:p>
            <a:pPr lvl="1"/>
            <a:r>
              <a:rPr lang="en-IN" dirty="0"/>
              <a:t>Which indexes the most common queries use.</a:t>
            </a:r>
          </a:p>
        </p:txBody>
      </p:sp>
    </p:spTree>
    <p:extLst>
      <p:ext uri="{BB962C8B-B14F-4D97-AF65-F5344CB8AC3E}">
        <p14:creationId xmlns:p14="http://schemas.microsoft.com/office/powerpoint/2010/main" val="389176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a:xfrm>
            <a:off x="457200" y="1600201"/>
            <a:ext cx="8229600" cy="3886200"/>
          </a:xfrm>
        </p:spPr>
        <p:txBody>
          <a:bodyPr/>
          <a:lstStyle/>
          <a:p>
            <a:r>
              <a:rPr lang="en-IN" dirty="0"/>
              <a:t>typically, what’s the best index for this query, assuming we have lots of queries compared to writes</a:t>
            </a:r>
            <a:r>
              <a:rPr lang="en-IN" dirty="0" smtClean="0"/>
              <a:t>?</a:t>
            </a:r>
          </a:p>
          <a:p>
            <a:pPr lvl="1"/>
            <a:r>
              <a:rPr lang="en-IN" dirty="0" err="1"/>
              <a:t>db.users.find</a:t>
            </a:r>
            <a:r>
              <a:rPr lang="en-IN" dirty="0"/>
              <a:t>( { </a:t>
            </a:r>
            <a:r>
              <a:rPr lang="en-IN" dirty="0" err="1"/>
              <a:t>last:"smith</a:t>
            </a:r>
            <a:r>
              <a:rPr lang="en-IN" dirty="0"/>
              <a:t>", </a:t>
            </a:r>
            <a:r>
              <a:rPr lang="en-IN" dirty="0" err="1"/>
              <a:t>first:"john</a:t>
            </a:r>
            <a:r>
              <a:rPr lang="en-IN" dirty="0"/>
              <a:t>" } </a:t>
            </a:r>
            <a:r>
              <a:rPr lang="en-IN" dirty="0" smtClean="0"/>
              <a:t>)</a:t>
            </a:r>
          </a:p>
          <a:p>
            <a:pPr lvl="1"/>
            <a:endParaRPr lang="en-IN" dirty="0"/>
          </a:p>
          <a:p>
            <a:r>
              <a:rPr lang="en-IN" dirty="0"/>
              <a:t>Fill in the blank</a:t>
            </a:r>
            <a:r>
              <a:rPr lang="en-IN" dirty="0" smtClean="0"/>
              <a:t>:</a:t>
            </a:r>
          </a:p>
          <a:p>
            <a:pPr lvl="1"/>
            <a:r>
              <a:rPr lang="en-IN" dirty="0" err="1"/>
              <a:t>db.users.ensureIndex</a:t>
            </a:r>
            <a:r>
              <a:rPr lang="en-IN" dirty="0" smtClean="0"/>
              <a:t>( ___ )</a:t>
            </a:r>
            <a:endParaRPr lang="en-IN" dirty="0"/>
          </a:p>
        </p:txBody>
      </p:sp>
    </p:spTree>
    <p:extLst>
      <p:ext uri="{BB962C8B-B14F-4D97-AF65-F5344CB8AC3E}">
        <p14:creationId xmlns:p14="http://schemas.microsoft.com/office/powerpoint/2010/main" val="33593441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t>
            </a:r>
            <a:r>
              <a:rPr lang="en-IN" dirty="0" err="1" smtClean="0"/>
              <a:t>thankYou</a:t>
            </a:r>
            <a:endParaRPr lang="en-IN" dirty="0"/>
          </a:p>
        </p:txBody>
      </p:sp>
    </p:spTree>
    <p:extLst>
      <p:ext uri="{BB962C8B-B14F-4D97-AF65-F5344CB8AC3E}">
        <p14:creationId xmlns:p14="http://schemas.microsoft.com/office/powerpoint/2010/main" val="1503608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dirty="0" smtClean="0"/>
              <a:t>Inserting Data</a:t>
            </a:r>
            <a:endParaRPr lang="en-IN" dirty="0"/>
          </a:p>
        </p:txBody>
      </p:sp>
      <p:sp>
        <p:nvSpPr>
          <p:cNvPr id="3" name="Content Placeholder 2"/>
          <p:cNvSpPr>
            <a:spLocks noGrp="1"/>
          </p:cNvSpPr>
          <p:nvPr>
            <p:ph idx="1"/>
          </p:nvPr>
        </p:nvSpPr>
        <p:spPr>
          <a:xfrm>
            <a:off x="152400" y="1295400"/>
            <a:ext cx="8839200" cy="4953000"/>
          </a:xfrm>
        </p:spPr>
        <p:txBody>
          <a:bodyPr>
            <a:normAutofit/>
          </a:bodyPr>
          <a:lstStyle/>
          <a:p>
            <a:r>
              <a:rPr lang="en-IN" dirty="0" smtClean="0"/>
              <a:t>Using variable: </a:t>
            </a:r>
          </a:p>
          <a:p>
            <a:pPr lvl="1"/>
            <a:r>
              <a:rPr lang="en-IN" i="1" dirty="0" smtClean="0"/>
              <a:t>&lt;variable-name&gt; = &lt;document&gt;</a:t>
            </a:r>
          </a:p>
          <a:p>
            <a:pPr lvl="1"/>
            <a:r>
              <a:rPr lang="en-IN" i="1" dirty="0" smtClean="0"/>
              <a:t>db.&lt;collections&gt;.insert(&lt;variable-name&gt;)</a:t>
            </a:r>
          </a:p>
          <a:p>
            <a:r>
              <a:rPr lang="en-IN" i="1" dirty="0" smtClean="0"/>
              <a:t>Example:-</a:t>
            </a:r>
          </a:p>
          <a:p>
            <a:pPr lvl="1"/>
            <a:r>
              <a:rPr lang="en-IN" i="1" dirty="0"/>
              <a:t> </a:t>
            </a:r>
            <a:r>
              <a:rPr lang="en-IN" i="1" dirty="0" smtClean="0"/>
              <a:t>x = {name: ”</a:t>
            </a:r>
            <a:r>
              <a:rPr lang="en-IN" i="1" dirty="0" err="1" smtClean="0"/>
              <a:t>Mr.</a:t>
            </a:r>
            <a:r>
              <a:rPr lang="en-IN" i="1" dirty="0" smtClean="0"/>
              <a:t> India”, strength: {visibility : false} }</a:t>
            </a:r>
          </a:p>
          <a:p>
            <a:pPr lvl="1"/>
            <a:r>
              <a:rPr lang="en-IN" dirty="0" smtClean="0"/>
              <a:t> y = {name: “Thor”, Strength: { weapon : “Hammer” } }</a:t>
            </a:r>
          </a:p>
          <a:p>
            <a:pPr lvl="1"/>
            <a:r>
              <a:rPr lang="en-IN" dirty="0" err="1" smtClean="0"/>
              <a:t>db.superheroes.insert</a:t>
            </a:r>
            <a:r>
              <a:rPr lang="en-IN" dirty="0" smtClean="0"/>
              <a:t>( x );</a:t>
            </a:r>
          </a:p>
          <a:p>
            <a:pPr lvl="1"/>
            <a:r>
              <a:rPr lang="en-IN" dirty="0" err="1"/>
              <a:t>db.superheroes.insert</a:t>
            </a:r>
            <a:r>
              <a:rPr lang="en-IN" dirty="0"/>
              <a:t>( </a:t>
            </a:r>
            <a:r>
              <a:rPr lang="en-IN" dirty="0" smtClean="0"/>
              <a:t>y );</a:t>
            </a:r>
            <a:endParaRPr lang="en-IN" dirty="0"/>
          </a:p>
        </p:txBody>
      </p:sp>
    </p:spTree>
    <p:extLst>
      <p:ext uri="{BB962C8B-B14F-4D97-AF65-F5344CB8AC3E}">
        <p14:creationId xmlns:p14="http://schemas.microsoft.com/office/powerpoint/2010/main" val="163014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a:t>
            </a:r>
            <a:endParaRPr lang="en-IN" dirty="0"/>
          </a:p>
        </p:txBody>
      </p:sp>
      <p:sp>
        <p:nvSpPr>
          <p:cNvPr id="3" name="Content Placeholder 2"/>
          <p:cNvSpPr>
            <a:spLocks noGrp="1"/>
          </p:cNvSpPr>
          <p:nvPr>
            <p:ph idx="1"/>
          </p:nvPr>
        </p:nvSpPr>
        <p:spPr>
          <a:xfrm>
            <a:off x="457200" y="1600201"/>
            <a:ext cx="8229600" cy="2057400"/>
          </a:xfrm>
        </p:spPr>
        <p:txBody>
          <a:bodyPr/>
          <a:lstStyle/>
          <a:p>
            <a:r>
              <a:rPr lang="en-IN" dirty="0" smtClean="0"/>
              <a:t>In Mongo what would you type to insert the value of x as 3 and y as 4 in a collection “temperature” for the “country” database? (Consider country database does not exist)</a:t>
            </a:r>
            <a:endParaRPr lang="en-IN" dirty="0"/>
          </a:p>
        </p:txBody>
      </p:sp>
    </p:spTree>
    <p:extLst>
      <p:ext uri="{BB962C8B-B14F-4D97-AF65-F5344CB8AC3E}">
        <p14:creationId xmlns:p14="http://schemas.microsoft.com/office/powerpoint/2010/main" val="3004564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Challenging Question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8214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Syntax - </a:t>
            </a:r>
            <a:r>
              <a:rPr lang="en-IN" dirty="0" err="1" smtClean="0"/>
              <a:t>writeConcern</a:t>
            </a:r>
            <a:endParaRPr lang="en-IN" dirty="0"/>
          </a:p>
        </p:txBody>
      </p:sp>
      <p:sp>
        <p:nvSpPr>
          <p:cNvPr id="3" name="Content Placeholder 2"/>
          <p:cNvSpPr>
            <a:spLocks noGrp="1"/>
          </p:cNvSpPr>
          <p:nvPr>
            <p:ph idx="1"/>
          </p:nvPr>
        </p:nvSpPr>
        <p:spPr/>
        <p:txBody>
          <a:bodyPr/>
          <a:lstStyle/>
          <a:p>
            <a:pPr marL="457200" lvl="1" indent="0">
              <a:buNone/>
            </a:pPr>
            <a:r>
              <a:rPr lang="en-IN" b="1" dirty="0" err="1">
                <a:solidFill>
                  <a:srgbClr val="0070C0"/>
                </a:solidFill>
              </a:rPr>
              <a:t>db.collection.insert</a:t>
            </a:r>
            <a:r>
              <a:rPr lang="en-IN" b="1" dirty="0">
                <a:solidFill>
                  <a:srgbClr val="0070C0"/>
                </a:solidFill>
              </a:rPr>
              <a:t>(</a:t>
            </a:r>
            <a:r>
              <a:rPr lang="en-IN" b="1" dirty="0"/>
              <a:t> </a:t>
            </a:r>
          </a:p>
          <a:p>
            <a:pPr marL="914400" lvl="2" indent="0">
              <a:buNone/>
            </a:pPr>
            <a:r>
              <a:rPr lang="en-IN" b="1" dirty="0"/>
              <a:t>	</a:t>
            </a:r>
            <a:r>
              <a:rPr lang="en-IN" b="1" dirty="0">
                <a:solidFill>
                  <a:srgbClr val="00B050"/>
                </a:solidFill>
              </a:rPr>
              <a:t>{ key : value, key : value, … }</a:t>
            </a:r>
            <a:r>
              <a:rPr lang="en-IN" b="1" dirty="0"/>
              <a:t>, </a:t>
            </a:r>
          </a:p>
          <a:p>
            <a:pPr marL="914400" lvl="2" indent="0">
              <a:buNone/>
            </a:pPr>
            <a:r>
              <a:rPr lang="en-IN" b="1" dirty="0"/>
              <a:t>	</a:t>
            </a:r>
            <a:r>
              <a:rPr lang="en-IN" b="1" dirty="0">
                <a:solidFill>
                  <a:srgbClr val="0070C0"/>
                </a:solidFill>
              </a:rPr>
              <a:t>{ </a:t>
            </a:r>
          </a:p>
          <a:p>
            <a:pPr marL="914400" lvl="2" indent="0">
              <a:buNone/>
            </a:pPr>
            <a:r>
              <a:rPr lang="en-IN" b="1" dirty="0"/>
              <a:t>		</a:t>
            </a:r>
            <a:r>
              <a:rPr lang="en-IN" b="1" dirty="0" err="1">
                <a:solidFill>
                  <a:srgbClr val="00B0F0"/>
                </a:solidFill>
              </a:rPr>
              <a:t>writeConcern</a:t>
            </a:r>
            <a:r>
              <a:rPr lang="en-IN" b="1" dirty="0"/>
              <a:t>: </a:t>
            </a:r>
            <a:r>
              <a:rPr lang="en-IN" b="1" dirty="0">
                <a:solidFill>
                  <a:srgbClr val="00B050"/>
                </a:solidFill>
              </a:rPr>
              <a:t>&lt;document&gt;</a:t>
            </a:r>
            <a:r>
              <a:rPr lang="en-IN" b="1" dirty="0"/>
              <a:t>, </a:t>
            </a:r>
          </a:p>
          <a:p>
            <a:pPr marL="914400" lvl="2" indent="0">
              <a:buNone/>
            </a:pPr>
            <a:r>
              <a:rPr lang="en-IN" b="1" dirty="0"/>
              <a:t>		</a:t>
            </a:r>
            <a:r>
              <a:rPr lang="en-IN" b="1" dirty="0">
                <a:solidFill>
                  <a:srgbClr val="00B0F0"/>
                </a:solidFill>
              </a:rPr>
              <a:t>ordered</a:t>
            </a:r>
            <a:r>
              <a:rPr lang="en-IN" b="1" dirty="0"/>
              <a:t>: </a:t>
            </a:r>
            <a:r>
              <a:rPr lang="en-IN" b="1" dirty="0">
                <a:solidFill>
                  <a:srgbClr val="00B050"/>
                </a:solidFill>
              </a:rPr>
              <a:t>&lt;</a:t>
            </a:r>
            <a:r>
              <a:rPr lang="en-IN" b="1" dirty="0" err="1">
                <a:solidFill>
                  <a:srgbClr val="00B050"/>
                </a:solidFill>
              </a:rPr>
              <a:t>boolean</a:t>
            </a:r>
            <a:r>
              <a:rPr lang="en-IN" b="1" dirty="0">
                <a:solidFill>
                  <a:srgbClr val="00B050"/>
                </a:solidFill>
              </a:rPr>
              <a:t>&gt;</a:t>
            </a:r>
            <a:r>
              <a:rPr lang="en-IN" b="1" dirty="0"/>
              <a:t> </a:t>
            </a:r>
          </a:p>
          <a:p>
            <a:pPr marL="914400" lvl="2" indent="0">
              <a:buNone/>
            </a:pPr>
            <a:r>
              <a:rPr lang="en-IN" b="1" dirty="0"/>
              <a:t>	</a:t>
            </a:r>
            <a:r>
              <a:rPr lang="en-IN" b="1" dirty="0">
                <a:solidFill>
                  <a:srgbClr val="0070C0"/>
                </a:solidFill>
              </a:rPr>
              <a:t>} )</a:t>
            </a:r>
          </a:p>
          <a:p>
            <a:pPr marL="0" indent="0">
              <a:buNone/>
            </a:pPr>
            <a:endParaRPr lang="en-IN" dirty="0"/>
          </a:p>
        </p:txBody>
      </p:sp>
    </p:spTree>
    <p:extLst>
      <p:ext uri="{BB962C8B-B14F-4D97-AF65-F5344CB8AC3E}">
        <p14:creationId xmlns:p14="http://schemas.microsoft.com/office/powerpoint/2010/main" val="2496127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Concern</a:t>
            </a:r>
            <a:endParaRPr lang="en-IN" dirty="0"/>
          </a:p>
        </p:txBody>
      </p:sp>
      <p:sp>
        <p:nvSpPr>
          <p:cNvPr id="3" name="Content Placeholder 2"/>
          <p:cNvSpPr>
            <a:spLocks noGrp="1"/>
          </p:cNvSpPr>
          <p:nvPr>
            <p:ph idx="1"/>
          </p:nvPr>
        </p:nvSpPr>
        <p:spPr>
          <a:xfrm>
            <a:off x="457200" y="1371600"/>
            <a:ext cx="8229600" cy="4754563"/>
          </a:xfrm>
        </p:spPr>
        <p:txBody>
          <a:bodyPr/>
          <a:lstStyle/>
          <a:p>
            <a:r>
              <a:rPr lang="en-IN" dirty="0" smtClean="0"/>
              <a:t>Write Concern Levels</a:t>
            </a:r>
          </a:p>
          <a:p>
            <a:pPr lvl="1"/>
            <a:r>
              <a:rPr lang="en-IN" dirty="0" smtClean="0"/>
              <a:t>Unacknowledged</a:t>
            </a:r>
          </a:p>
          <a:p>
            <a:pPr lvl="1"/>
            <a:r>
              <a:rPr lang="en-IN" dirty="0" smtClean="0"/>
              <a:t>Acknowledged (Default)</a:t>
            </a:r>
          </a:p>
          <a:p>
            <a:pPr lvl="1"/>
            <a:r>
              <a:rPr lang="en-IN" dirty="0" err="1" smtClean="0"/>
              <a:t>Journaled</a:t>
            </a:r>
            <a:endParaRPr lang="en-IN" dirty="0" smtClean="0"/>
          </a:p>
          <a:p>
            <a:pPr lvl="1"/>
            <a:r>
              <a:rPr lang="en-IN" dirty="0" smtClean="0"/>
              <a:t>Replica Acknowledged</a:t>
            </a:r>
          </a:p>
          <a:p>
            <a:pPr lvl="1"/>
            <a:endParaRPr lang="en-IN" dirty="0" smtClean="0"/>
          </a:p>
          <a:p>
            <a:endParaRPr lang="en-IN" u="sng" dirty="0"/>
          </a:p>
        </p:txBody>
      </p:sp>
    </p:spTree>
    <p:extLst>
      <p:ext uri="{BB962C8B-B14F-4D97-AF65-F5344CB8AC3E}">
        <p14:creationId xmlns:p14="http://schemas.microsoft.com/office/powerpoint/2010/main" val="529276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Unacknowledged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982"/>
            <a:ext cx="5316848"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150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Acknowledged (Default)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8892"/>
            <a:ext cx="5638800" cy="388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580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IN" dirty="0" smtClean="0"/>
              <a:t>Agenda</a:t>
            </a:r>
            <a:endParaRPr lang="en-IN"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marL="514350" indent="-514350">
              <a:buFont typeface="+mj-lt"/>
              <a:buAutoNum type="arabicPeriod"/>
            </a:pPr>
            <a:r>
              <a:rPr lang="en-IN" dirty="0"/>
              <a:t>Introduction &amp; </a:t>
            </a:r>
            <a:r>
              <a:rPr lang="en-IN" dirty="0" smtClean="0"/>
              <a:t>Overview</a:t>
            </a:r>
          </a:p>
          <a:p>
            <a:pPr marL="514350" indent="-514350">
              <a:buFont typeface="+mj-lt"/>
              <a:buAutoNum type="arabicPeriod"/>
            </a:pPr>
            <a:r>
              <a:rPr lang="en-IN" dirty="0" smtClean="0"/>
              <a:t>Advantages</a:t>
            </a:r>
          </a:p>
          <a:p>
            <a:pPr marL="514350" indent="-514350">
              <a:buFont typeface="+mj-lt"/>
              <a:buAutoNum type="arabicPeriod"/>
            </a:pPr>
            <a:r>
              <a:rPr lang="en-IN" dirty="0" smtClean="0"/>
              <a:t>Creating and dropping database</a:t>
            </a:r>
          </a:p>
          <a:p>
            <a:pPr marL="514350" indent="-514350">
              <a:buFont typeface="+mj-lt"/>
              <a:buAutoNum type="arabicPeriod"/>
            </a:pPr>
            <a:r>
              <a:rPr lang="en-IN" dirty="0" smtClean="0"/>
              <a:t>Data types</a:t>
            </a:r>
          </a:p>
          <a:p>
            <a:pPr marL="514350" indent="-514350">
              <a:buFont typeface="+mj-lt"/>
              <a:buAutoNum type="arabicPeriod"/>
            </a:pPr>
            <a:r>
              <a:rPr lang="en-IN" dirty="0" smtClean="0"/>
              <a:t>Inserting</a:t>
            </a:r>
          </a:p>
          <a:p>
            <a:pPr marL="514350" indent="-514350">
              <a:buFont typeface="+mj-lt"/>
              <a:buAutoNum type="arabicPeriod"/>
            </a:pPr>
            <a:r>
              <a:rPr lang="en-IN" dirty="0" smtClean="0"/>
              <a:t>Querying</a:t>
            </a:r>
          </a:p>
          <a:p>
            <a:pPr marL="514350" indent="-514350">
              <a:buFont typeface="+mj-lt"/>
              <a:buAutoNum type="arabicPeriod"/>
            </a:pPr>
            <a:r>
              <a:rPr lang="en-IN" dirty="0" smtClean="0"/>
              <a:t>Updating</a:t>
            </a:r>
          </a:p>
          <a:p>
            <a:pPr marL="514350" indent="-514350">
              <a:buFont typeface="+mj-lt"/>
              <a:buAutoNum type="arabicPeriod"/>
            </a:pPr>
            <a:r>
              <a:rPr lang="en-IN" dirty="0" smtClean="0"/>
              <a:t>Deleting</a:t>
            </a:r>
          </a:p>
          <a:p>
            <a:pPr marL="514350" indent="-514350">
              <a:buFont typeface="+mj-lt"/>
              <a:buAutoNum type="arabicPeriod"/>
            </a:pPr>
            <a:r>
              <a:rPr lang="en-IN" dirty="0" smtClean="0"/>
              <a:t>Projection</a:t>
            </a:r>
          </a:p>
          <a:p>
            <a:pPr marL="514350" indent="-514350">
              <a:buFont typeface="+mj-lt"/>
              <a:buAutoNum type="arabicPeriod"/>
            </a:pPr>
            <a:r>
              <a:rPr lang="en-IN" dirty="0" smtClean="0"/>
              <a:t>Limiting Records</a:t>
            </a:r>
          </a:p>
          <a:p>
            <a:pPr marL="514350" indent="-514350">
              <a:buFont typeface="+mj-lt"/>
              <a:buAutoNum type="arabicPeriod"/>
            </a:pPr>
            <a:r>
              <a:rPr lang="en-IN" dirty="0" smtClean="0"/>
              <a:t>Indexing</a:t>
            </a:r>
            <a:endParaRPr lang="en-IN" dirty="0"/>
          </a:p>
          <a:p>
            <a:pPr marL="514350" indent="-514350">
              <a:buFont typeface="+mj-lt"/>
              <a:buAutoNum type="arabicPeriod"/>
            </a:pPr>
            <a:r>
              <a:rPr lang="en-IN" dirty="0" smtClean="0"/>
              <a:t>Replication</a:t>
            </a:r>
          </a:p>
          <a:p>
            <a:pPr marL="514350" indent="-514350">
              <a:buFont typeface="+mj-lt"/>
              <a:buAutoNum type="arabicPeriod"/>
            </a:pPr>
            <a:r>
              <a:rPr lang="en-IN" dirty="0" err="1" smtClean="0"/>
              <a:t>Sharding</a:t>
            </a:r>
            <a:endParaRPr lang="en-IN" dirty="0" smtClean="0"/>
          </a:p>
        </p:txBody>
      </p:sp>
    </p:spTree>
    <p:extLst>
      <p:ext uri="{BB962C8B-B14F-4D97-AF65-F5344CB8AC3E}">
        <p14:creationId xmlns:p14="http://schemas.microsoft.com/office/powerpoint/2010/main" val="287742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Journaled</a:t>
            </a:r>
            <a:endParaRPr lang="en-IN"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 y="1752600"/>
            <a:ext cx="758336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07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Replica </a:t>
            </a:r>
            <a:r>
              <a:rPr lang="en-IN" b="1" dirty="0" smtClean="0"/>
              <a:t>Acknowledged</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867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908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w: “majority” }</a:t>
            </a:r>
            <a:endParaRPr lang="en-IN" dirty="0"/>
          </a:p>
        </p:txBody>
      </p:sp>
      <p:sp>
        <p:nvSpPr>
          <p:cNvPr id="3" name="TextBox 2"/>
          <p:cNvSpPr txBox="1"/>
          <p:nvPr/>
        </p:nvSpPr>
        <p:spPr>
          <a:xfrm>
            <a:off x="457200" y="1981200"/>
            <a:ext cx="8305799" cy="3046988"/>
          </a:xfrm>
          <a:prstGeom prst="rect">
            <a:avLst/>
          </a:prstGeom>
          <a:noFill/>
        </p:spPr>
        <p:txBody>
          <a:bodyPr wrap="square" rtlCol="0">
            <a:spAutoFit/>
          </a:bodyPr>
          <a:lstStyle/>
          <a:p>
            <a:r>
              <a:rPr lang="en-IN" sz="2400" dirty="0"/>
              <a:t>Confirms that write operations have propagated to the majority of voting </a:t>
            </a:r>
            <a:r>
              <a:rPr lang="en-IN" sz="2400" dirty="0" smtClean="0"/>
              <a:t>nodes.</a:t>
            </a:r>
          </a:p>
          <a:p>
            <a:endParaRPr lang="en-IN" sz="2400" dirty="0"/>
          </a:p>
          <a:p>
            <a:r>
              <a:rPr lang="en-IN" sz="2400" dirty="0" smtClean="0"/>
              <a:t>A </a:t>
            </a:r>
            <a:r>
              <a:rPr lang="en-IN" sz="2400" dirty="0"/>
              <a:t>majority of the replica set’s voting members must acknowledge the write operation before it succeeds. </a:t>
            </a:r>
            <a:endParaRPr lang="en-IN" sz="2400" dirty="0" smtClean="0"/>
          </a:p>
          <a:p>
            <a:endParaRPr lang="en-IN" sz="2400" dirty="0"/>
          </a:p>
          <a:p>
            <a:r>
              <a:rPr lang="en-IN" sz="2400" dirty="0" smtClean="0"/>
              <a:t>This </a:t>
            </a:r>
            <a:r>
              <a:rPr lang="en-IN" sz="2400" dirty="0"/>
              <a:t>allows you to avoid hard coding assumptions about the size of your replica set into your application.</a:t>
            </a:r>
          </a:p>
        </p:txBody>
      </p:sp>
    </p:spTree>
    <p:extLst>
      <p:ext uri="{BB962C8B-B14F-4D97-AF65-F5344CB8AC3E}">
        <p14:creationId xmlns:p14="http://schemas.microsoft.com/office/powerpoint/2010/main" val="314559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of Write Concern</a:t>
            </a:r>
            <a:endParaRPr lang="en-IN" dirty="0"/>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IN" dirty="0" err="1" smtClean="0"/>
              <a:t>db.person.insert</a:t>
            </a:r>
            <a:r>
              <a:rPr lang="en-IN" dirty="0" smtClean="0"/>
              <a:t>({ &lt;document&gt; },</a:t>
            </a:r>
          </a:p>
          <a:p>
            <a:pPr marL="0" indent="0">
              <a:buNone/>
            </a:pPr>
            <a:r>
              <a:rPr lang="en-IN" dirty="0"/>
              <a:t>	</a:t>
            </a:r>
            <a:r>
              <a:rPr lang="en-IN" dirty="0" smtClean="0"/>
              <a:t>	{ </a:t>
            </a:r>
            <a:r>
              <a:rPr lang="en-IN" dirty="0" err="1" smtClean="0"/>
              <a:t>writeConcern</a:t>
            </a:r>
            <a:r>
              <a:rPr lang="en-IN" dirty="0" smtClean="0"/>
              <a:t>: { w: 0 } })</a:t>
            </a:r>
          </a:p>
          <a:p>
            <a:r>
              <a:rPr lang="en-IN" dirty="0" err="1"/>
              <a:t>db.person.insert</a:t>
            </a:r>
            <a:r>
              <a:rPr lang="en-IN" dirty="0"/>
              <a:t>({ &lt;document&gt; },</a:t>
            </a:r>
          </a:p>
          <a:p>
            <a:pPr marL="0" indent="0">
              <a:buNone/>
            </a:pPr>
            <a:r>
              <a:rPr lang="en-IN" dirty="0"/>
              <a:t>		{ </a:t>
            </a:r>
            <a:r>
              <a:rPr lang="en-IN" dirty="0" err="1"/>
              <a:t>writeConcern</a:t>
            </a:r>
            <a:r>
              <a:rPr lang="en-IN" dirty="0"/>
              <a:t>: { w: </a:t>
            </a:r>
            <a:r>
              <a:rPr lang="en-IN" dirty="0" smtClean="0"/>
              <a:t>1 </a:t>
            </a:r>
            <a:r>
              <a:rPr lang="en-IN" dirty="0"/>
              <a:t>} </a:t>
            </a:r>
            <a:r>
              <a:rPr lang="en-IN" dirty="0" smtClean="0"/>
              <a:t>})</a:t>
            </a:r>
          </a:p>
          <a:p>
            <a:r>
              <a:rPr lang="en-IN" dirty="0" err="1"/>
              <a:t>db.person.insert</a:t>
            </a:r>
            <a:r>
              <a:rPr lang="en-IN" dirty="0"/>
              <a:t>({ &lt;document&gt; },</a:t>
            </a:r>
          </a:p>
          <a:p>
            <a:pPr marL="0" indent="0">
              <a:buNone/>
            </a:pPr>
            <a:r>
              <a:rPr lang="en-IN" dirty="0"/>
              <a:t>		{ </a:t>
            </a:r>
            <a:r>
              <a:rPr lang="en-IN" dirty="0" err="1"/>
              <a:t>writeConcern</a:t>
            </a:r>
            <a:r>
              <a:rPr lang="en-IN" dirty="0"/>
              <a:t>: { w: </a:t>
            </a:r>
            <a:r>
              <a:rPr lang="en-IN" dirty="0" smtClean="0"/>
              <a:t>1, j: true </a:t>
            </a:r>
            <a:r>
              <a:rPr lang="en-IN" dirty="0"/>
              <a:t>} </a:t>
            </a:r>
            <a:r>
              <a:rPr lang="en-IN" dirty="0" smtClean="0"/>
              <a:t>})</a:t>
            </a:r>
          </a:p>
          <a:p>
            <a:r>
              <a:rPr lang="en-IN" dirty="0" err="1"/>
              <a:t>db.person.insert</a:t>
            </a:r>
            <a:r>
              <a:rPr lang="en-IN" dirty="0"/>
              <a:t>({ &lt;document&gt; },</a:t>
            </a:r>
          </a:p>
          <a:p>
            <a:pPr marL="0" indent="0">
              <a:buNone/>
            </a:pPr>
            <a:r>
              <a:rPr lang="en-IN" dirty="0"/>
              <a:t>		{ </a:t>
            </a:r>
            <a:r>
              <a:rPr lang="en-IN" dirty="0" err="1"/>
              <a:t>writeConcern</a:t>
            </a:r>
            <a:r>
              <a:rPr lang="en-IN" dirty="0"/>
              <a:t>: { w: </a:t>
            </a:r>
            <a:r>
              <a:rPr lang="en-IN" dirty="0" smtClean="0"/>
              <a:t>2 </a:t>
            </a:r>
            <a:r>
              <a:rPr lang="en-IN" dirty="0"/>
              <a:t>} </a:t>
            </a:r>
            <a:r>
              <a:rPr lang="en-IN" dirty="0" smtClean="0"/>
              <a:t>})</a:t>
            </a:r>
          </a:p>
          <a:p>
            <a:r>
              <a:rPr lang="en-IN" dirty="0" err="1"/>
              <a:t>db.person.insert</a:t>
            </a:r>
            <a:r>
              <a:rPr lang="en-IN" dirty="0"/>
              <a:t>({ &lt;document&gt; },</a:t>
            </a:r>
          </a:p>
          <a:p>
            <a:pPr marL="0" indent="0">
              <a:buNone/>
            </a:pPr>
            <a:r>
              <a:rPr lang="en-IN" dirty="0"/>
              <a:t>		{ </a:t>
            </a:r>
            <a:r>
              <a:rPr lang="en-IN" dirty="0" err="1"/>
              <a:t>writeConcern</a:t>
            </a:r>
            <a:r>
              <a:rPr lang="en-IN" dirty="0"/>
              <a:t>: { w: </a:t>
            </a:r>
            <a:r>
              <a:rPr lang="en-IN" dirty="0" smtClean="0"/>
              <a:t>“majority” </a:t>
            </a:r>
            <a:r>
              <a:rPr lang="en-IN" dirty="0"/>
              <a:t>} })</a:t>
            </a:r>
            <a:endParaRPr lang="en-IN" dirty="0" smtClean="0"/>
          </a:p>
          <a:p>
            <a:pPr marL="0" indent="0">
              <a:buNone/>
            </a:pPr>
            <a:endParaRPr lang="en-IN" dirty="0"/>
          </a:p>
        </p:txBody>
      </p:sp>
    </p:spTree>
    <p:extLst>
      <p:ext uri="{BB962C8B-B14F-4D97-AF65-F5344CB8AC3E}">
        <p14:creationId xmlns:p14="http://schemas.microsoft.com/office/powerpoint/2010/main" val="359511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Bulk operation</a:t>
            </a:r>
            <a:endParaRPr lang="en-IN" dirty="0"/>
          </a:p>
        </p:txBody>
      </p:sp>
      <p:sp>
        <p:nvSpPr>
          <p:cNvPr id="3" name="Content Placeholder 2"/>
          <p:cNvSpPr>
            <a:spLocks noGrp="1"/>
          </p:cNvSpPr>
          <p:nvPr>
            <p:ph idx="1"/>
          </p:nvPr>
        </p:nvSpPr>
        <p:spPr>
          <a:xfrm>
            <a:off x="457200" y="3048000"/>
            <a:ext cx="8229600" cy="3200400"/>
          </a:xfrm>
          <a:solidFill>
            <a:srgbClr val="0070C0"/>
          </a:solidFill>
        </p:spPr>
        <p:txBody>
          <a:bodyPr>
            <a:normAutofit/>
          </a:bodyPr>
          <a:lstStyle/>
          <a:p>
            <a:pPr marL="0" indent="0">
              <a:buNone/>
            </a:pPr>
            <a:r>
              <a:rPr lang="en-IN" sz="2400" b="1" dirty="0" err="1">
                <a:solidFill>
                  <a:schemeClr val="bg1"/>
                </a:solidFill>
              </a:rPr>
              <a:t>var</a:t>
            </a:r>
            <a:r>
              <a:rPr lang="en-IN" sz="2400" dirty="0">
                <a:solidFill>
                  <a:schemeClr val="bg1"/>
                </a:solidFill>
              </a:rPr>
              <a:t> bulk = </a:t>
            </a:r>
            <a:r>
              <a:rPr lang="en-IN" sz="2400" dirty="0" err="1">
                <a:solidFill>
                  <a:schemeClr val="bg1"/>
                </a:solidFill>
              </a:rPr>
              <a:t>db.items.initializeUnorderedBulkOp</a:t>
            </a:r>
            <a:r>
              <a:rPr lang="en-IN" sz="2400" dirty="0">
                <a:solidFill>
                  <a:schemeClr val="bg1"/>
                </a:solidFill>
              </a:rPr>
              <a:t>(); </a:t>
            </a:r>
            <a:endParaRPr lang="en-IN" sz="2400" dirty="0" smtClean="0">
              <a:solidFill>
                <a:schemeClr val="bg1"/>
              </a:solidFill>
            </a:endParaRPr>
          </a:p>
          <a:p>
            <a:pPr marL="0" indent="0">
              <a:buNone/>
            </a:pPr>
            <a:endParaRPr lang="en-IN" sz="2400" dirty="0">
              <a:solidFill>
                <a:schemeClr val="bg1"/>
              </a:solidFill>
            </a:endParaRPr>
          </a:p>
          <a:p>
            <a:pPr marL="0" indent="0">
              <a:buNone/>
            </a:pPr>
            <a:r>
              <a:rPr lang="en-IN" sz="2400" dirty="0" err="1" smtClean="0">
                <a:solidFill>
                  <a:schemeClr val="bg1"/>
                </a:solidFill>
              </a:rPr>
              <a:t>bulk.insert</a:t>
            </a:r>
            <a:r>
              <a:rPr lang="en-IN" sz="2400" dirty="0">
                <a:solidFill>
                  <a:schemeClr val="bg1"/>
                </a:solidFill>
              </a:rPr>
              <a:t>( { _id: 1, item: "abc123", status: "A", </a:t>
            </a:r>
            <a:r>
              <a:rPr lang="en-IN" sz="2400" dirty="0" err="1">
                <a:solidFill>
                  <a:schemeClr val="bg1"/>
                </a:solidFill>
              </a:rPr>
              <a:t>soldQty</a:t>
            </a:r>
            <a:r>
              <a:rPr lang="en-IN" sz="2400" dirty="0">
                <a:solidFill>
                  <a:schemeClr val="bg1"/>
                </a:solidFill>
              </a:rPr>
              <a:t>: 5000 } ); </a:t>
            </a:r>
            <a:endParaRPr lang="en-IN" sz="2400" dirty="0" smtClean="0">
              <a:solidFill>
                <a:schemeClr val="bg1"/>
              </a:solidFill>
            </a:endParaRPr>
          </a:p>
          <a:p>
            <a:pPr marL="0" indent="0">
              <a:buNone/>
            </a:pPr>
            <a:r>
              <a:rPr lang="en-IN" sz="2400" dirty="0" err="1" smtClean="0">
                <a:solidFill>
                  <a:schemeClr val="bg1"/>
                </a:solidFill>
              </a:rPr>
              <a:t>bulk.insert</a:t>
            </a:r>
            <a:r>
              <a:rPr lang="en-IN" sz="2400" dirty="0">
                <a:solidFill>
                  <a:schemeClr val="bg1"/>
                </a:solidFill>
              </a:rPr>
              <a:t>( { _id: 2, item: "abc456", status: "A", </a:t>
            </a:r>
            <a:r>
              <a:rPr lang="en-IN" sz="2400" dirty="0" err="1">
                <a:solidFill>
                  <a:schemeClr val="bg1"/>
                </a:solidFill>
              </a:rPr>
              <a:t>soldQty</a:t>
            </a:r>
            <a:r>
              <a:rPr lang="en-IN" sz="2400" dirty="0">
                <a:solidFill>
                  <a:schemeClr val="bg1"/>
                </a:solidFill>
              </a:rPr>
              <a:t>: 150 } ); </a:t>
            </a:r>
            <a:endParaRPr lang="en-IN" sz="2400" dirty="0" smtClean="0">
              <a:solidFill>
                <a:schemeClr val="bg1"/>
              </a:solidFill>
            </a:endParaRPr>
          </a:p>
          <a:p>
            <a:pPr marL="0" indent="0">
              <a:buNone/>
            </a:pPr>
            <a:r>
              <a:rPr lang="en-IN" sz="2400" dirty="0" err="1" smtClean="0">
                <a:solidFill>
                  <a:schemeClr val="bg1"/>
                </a:solidFill>
              </a:rPr>
              <a:t>bulk.insert</a:t>
            </a:r>
            <a:r>
              <a:rPr lang="en-IN" sz="2400" dirty="0">
                <a:solidFill>
                  <a:schemeClr val="bg1"/>
                </a:solidFill>
              </a:rPr>
              <a:t>( { _id: 3, item: "abc789", status: "P", </a:t>
            </a:r>
            <a:r>
              <a:rPr lang="en-IN" sz="2400" dirty="0" err="1">
                <a:solidFill>
                  <a:schemeClr val="bg1"/>
                </a:solidFill>
              </a:rPr>
              <a:t>soldQty</a:t>
            </a:r>
            <a:r>
              <a:rPr lang="en-IN" sz="2400" dirty="0">
                <a:solidFill>
                  <a:schemeClr val="bg1"/>
                </a:solidFill>
              </a:rPr>
              <a:t>: 0 } ); </a:t>
            </a:r>
            <a:endParaRPr lang="en-IN" sz="2400" dirty="0" smtClean="0">
              <a:solidFill>
                <a:schemeClr val="bg1"/>
              </a:solidFill>
            </a:endParaRPr>
          </a:p>
          <a:p>
            <a:pPr marL="0" indent="0">
              <a:buNone/>
            </a:pPr>
            <a:endParaRPr lang="en-IN" sz="2400" dirty="0" smtClean="0">
              <a:solidFill>
                <a:schemeClr val="bg1"/>
              </a:solidFill>
            </a:endParaRPr>
          </a:p>
          <a:p>
            <a:pPr marL="0" indent="0">
              <a:buNone/>
            </a:pPr>
            <a:r>
              <a:rPr lang="en-IN" sz="2400" dirty="0" err="1" smtClean="0">
                <a:solidFill>
                  <a:schemeClr val="bg1"/>
                </a:solidFill>
              </a:rPr>
              <a:t>bulk.execute</a:t>
            </a:r>
            <a:r>
              <a:rPr lang="en-IN" sz="2400" dirty="0">
                <a:solidFill>
                  <a:schemeClr val="bg1"/>
                </a:solidFill>
              </a:rPr>
              <a:t>( { w: "majority", </a:t>
            </a:r>
            <a:r>
              <a:rPr lang="en-IN" sz="2400" dirty="0" err="1">
                <a:solidFill>
                  <a:schemeClr val="bg1"/>
                </a:solidFill>
              </a:rPr>
              <a:t>wtimeout</a:t>
            </a:r>
            <a:r>
              <a:rPr lang="en-IN" sz="2400" dirty="0">
                <a:solidFill>
                  <a:schemeClr val="bg1"/>
                </a:solidFill>
              </a:rPr>
              <a:t>: 5000 } );</a:t>
            </a:r>
          </a:p>
        </p:txBody>
      </p:sp>
      <p:sp>
        <p:nvSpPr>
          <p:cNvPr id="4" name="TextBox 3"/>
          <p:cNvSpPr txBox="1"/>
          <p:nvPr/>
        </p:nvSpPr>
        <p:spPr>
          <a:xfrm>
            <a:off x="1905000" y="1219200"/>
            <a:ext cx="5424755" cy="1569660"/>
          </a:xfrm>
          <a:prstGeom prst="rect">
            <a:avLst/>
          </a:prstGeom>
          <a:solidFill>
            <a:srgbClr val="92D050"/>
          </a:solidFill>
        </p:spPr>
        <p:txBody>
          <a:bodyPr wrap="none" rtlCol="0">
            <a:spAutoFit/>
          </a:bodyPr>
          <a:lstStyle/>
          <a:p>
            <a:r>
              <a:rPr lang="en-IN" sz="2400" b="1" dirty="0">
                <a:solidFill>
                  <a:schemeClr val="bg1"/>
                </a:solidFill>
              </a:rPr>
              <a:t>Initialize a list of operations using either </a:t>
            </a:r>
            <a:endParaRPr lang="en-IN" sz="2400" b="1" dirty="0" smtClean="0">
              <a:solidFill>
                <a:schemeClr val="bg1"/>
              </a:solidFill>
            </a:endParaRPr>
          </a:p>
          <a:p>
            <a:r>
              <a:rPr lang="en-IN" sz="2400" dirty="0" err="1" smtClean="0">
                <a:solidFill>
                  <a:schemeClr val="bg1"/>
                </a:solidFill>
                <a:hlinkClick r:id="rId2" tooltip="db.collection.initializeUnorderedBulkOp()"/>
              </a:rPr>
              <a:t>db.collection.initializeUnorderedBulkOp</a:t>
            </a:r>
            <a:r>
              <a:rPr lang="en-IN" sz="2400" dirty="0">
                <a:solidFill>
                  <a:schemeClr val="bg1"/>
                </a:solidFill>
                <a:hlinkClick r:id="rId2" tooltip="db.collection.initializeUnorderedBulkOp()"/>
              </a:rPr>
              <a:t>()</a:t>
            </a:r>
            <a:r>
              <a:rPr lang="en-IN" sz="2400" dirty="0">
                <a:solidFill>
                  <a:schemeClr val="bg1"/>
                </a:solidFill>
              </a:rPr>
              <a:t> </a:t>
            </a:r>
            <a:endParaRPr lang="en-IN" sz="2400" dirty="0" smtClean="0">
              <a:solidFill>
                <a:schemeClr val="bg1"/>
              </a:solidFill>
            </a:endParaRPr>
          </a:p>
          <a:p>
            <a:r>
              <a:rPr lang="en-IN" sz="2400" dirty="0">
                <a:solidFill>
                  <a:schemeClr val="bg1"/>
                </a:solidFill>
              </a:rPr>
              <a:t>	</a:t>
            </a:r>
            <a:r>
              <a:rPr lang="en-IN" sz="2400" dirty="0" smtClean="0">
                <a:solidFill>
                  <a:schemeClr val="bg1"/>
                </a:solidFill>
              </a:rPr>
              <a:t>or</a:t>
            </a:r>
          </a:p>
          <a:p>
            <a:r>
              <a:rPr lang="en-IN" sz="2400" dirty="0" err="1" smtClean="0">
                <a:solidFill>
                  <a:schemeClr val="bg1"/>
                </a:solidFill>
                <a:hlinkClick r:id="rId3" tooltip="db.collection.initializeOrderedBulkOp()"/>
              </a:rPr>
              <a:t>db.collection.initializeOrderedBulkOp</a:t>
            </a:r>
            <a:r>
              <a:rPr lang="en-IN" sz="2400" dirty="0" smtClean="0">
                <a:solidFill>
                  <a:schemeClr val="bg1"/>
                </a:solidFill>
                <a:hlinkClick r:id="rId3" tooltip="db.collection.initializeOrderedBulkOp()"/>
              </a:rPr>
              <a:t>()</a:t>
            </a:r>
            <a:r>
              <a:rPr lang="en-IN" sz="2400" dirty="0" smtClean="0">
                <a:solidFill>
                  <a:schemeClr val="bg1"/>
                </a:solidFill>
              </a:rPr>
              <a:t>.</a:t>
            </a:r>
            <a:endParaRPr lang="en-IN" sz="2400" dirty="0">
              <a:solidFill>
                <a:schemeClr val="bg1"/>
              </a:solidFill>
            </a:endParaRPr>
          </a:p>
        </p:txBody>
      </p:sp>
    </p:spTree>
    <p:extLst>
      <p:ext uri="{BB962C8B-B14F-4D97-AF65-F5344CB8AC3E}">
        <p14:creationId xmlns:p14="http://schemas.microsoft.com/office/powerpoint/2010/main" val="216598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Counting documents in a collections</a:t>
            </a:r>
            <a:endParaRPr lang="en-IN" dirty="0"/>
          </a:p>
        </p:txBody>
      </p:sp>
      <p:sp>
        <p:nvSpPr>
          <p:cNvPr id="3" name="Content Placeholder 2"/>
          <p:cNvSpPr>
            <a:spLocks noGrp="1"/>
          </p:cNvSpPr>
          <p:nvPr>
            <p:ph idx="1"/>
          </p:nvPr>
        </p:nvSpPr>
        <p:spPr>
          <a:xfrm>
            <a:off x="457200" y="1600201"/>
            <a:ext cx="8229600" cy="1676400"/>
          </a:xfrm>
        </p:spPr>
        <p:txBody>
          <a:bodyPr/>
          <a:lstStyle/>
          <a:p>
            <a:r>
              <a:rPr lang="en-IN" dirty="0" smtClean="0"/>
              <a:t>Syntax:</a:t>
            </a:r>
          </a:p>
          <a:p>
            <a:pPr lvl="1"/>
            <a:r>
              <a:rPr lang="en-IN" i="1" dirty="0" smtClean="0"/>
              <a:t>db.&lt;collections&gt;.count()</a:t>
            </a:r>
            <a:endParaRPr lang="en-IN" i="1" dirty="0"/>
          </a:p>
        </p:txBody>
      </p:sp>
    </p:spTree>
    <p:extLst>
      <p:ext uri="{BB962C8B-B14F-4D97-AF65-F5344CB8AC3E}">
        <p14:creationId xmlns:p14="http://schemas.microsoft.com/office/powerpoint/2010/main" val="3663661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IN" dirty="0" smtClean="0"/>
              <a:t>Retrieving/querying  documents</a:t>
            </a:r>
            <a:endParaRPr lang="en-IN" dirty="0"/>
          </a:p>
        </p:txBody>
      </p:sp>
      <p:sp>
        <p:nvSpPr>
          <p:cNvPr id="3" name="Content Placeholder 2"/>
          <p:cNvSpPr>
            <a:spLocks noGrp="1"/>
          </p:cNvSpPr>
          <p:nvPr>
            <p:ph idx="1"/>
          </p:nvPr>
        </p:nvSpPr>
        <p:spPr>
          <a:xfrm>
            <a:off x="152400" y="1066800"/>
            <a:ext cx="8839200" cy="5562600"/>
          </a:xfrm>
        </p:spPr>
        <p:txBody>
          <a:bodyPr>
            <a:normAutofit/>
          </a:bodyPr>
          <a:lstStyle/>
          <a:p>
            <a:r>
              <a:rPr lang="en-IN" sz="3600" dirty="0" smtClean="0"/>
              <a:t>Syntax:-</a:t>
            </a:r>
          </a:p>
          <a:p>
            <a:pPr marL="457200" lvl="1" indent="0">
              <a:buNone/>
            </a:pPr>
            <a:r>
              <a:rPr lang="en-IN" sz="3200" dirty="0" err="1" smtClean="0"/>
              <a:t>db.collection.find</a:t>
            </a:r>
            <a:r>
              <a:rPr lang="en-IN" sz="3200" dirty="0" smtClean="0"/>
              <a:t>(</a:t>
            </a:r>
            <a:r>
              <a:rPr lang="en-IN" sz="3200" b="1" dirty="0" smtClean="0"/>
              <a:t>where-clause</a:t>
            </a:r>
            <a:r>
              <a:rPr lang="en-IN" sz="3200" b="1" dirty="0"/>
              <a:t> </a:t>
            </a:r>
            <a:r>
              <a:rPr lang="en-IN" sz="3200" b="1" dirty="0" smtClean="0"/>
              <a:t>,</a:t>
            </a:r>
            <a:r>
              <a:rPr lang="en-IN" sz="3200" b="1" dirty="0"/>
              <a:t> </a:t>
            </a:r>
            <a:r>
              <a:rPr lang="en-IN" sz="3200" b="1" dirty="0" smtClean="0"/>
              <a:t>projection</a:t>
            </a:r>
            <a:r>
              <a:rPr lang="en-IN" sz="3200" b="1" dirty="0"/>
              <a:t> </a:t>
            </a:r>
            <a:r>
              <a:rPr lang="en-IN" sz="3200" dirty="0" smtClean="0"/>
              <a:t>)</a:t>
            </a:r>
          </a:p>
          <a:p>
            <a:r>
              <a:rPr lang="en-IN" sz="3600" dirty="0" smtClean="0"/>
              <a:t>Examples:-</a:t>
            </a:r>
          </a:p>
          <a:p>
            <a:pPr lvl="1"/>
            <a:r>
              <a:rPr lang="en-IN" dirty="0" err="1" smtClean="0"/>
              <a:t>db.person.find</a:t>
            </a:r>
            <a:r>
              <a:rPr lang="en-IN" dirty="0" smtClean="0"/>
              <a:t>()</a:t>
            </a:r>
          </a:p>
          <a:p>
            <a:pPr lvl="1"/>
            <a:r>
              <a:rPr lang="en-IN" dirty="0" err="1" smtClean="0"/>
              <a:t>db.person.find</a:t>
            </a:r>
            <a:r>
              <a:rPr lang="en-IN" dirty="0"/>
              <a:t>( { _id: </a:t>
            </a:r>
            <a:r>
              <a:rPr lang="en-IN" dirty="0" smtClean="0"/>
              <a:t>101 </a:t>
            </a:r>
            <a:r>
              <a:rPr lang="en-IN" dirty="0"/>
              <a:t>} </a:t>
            </a:r>
            <a:r>
              <a:rPr lang="en-IN" dirty="0" smtClean="0"/>
              <a:t>)</a:t>
            </a:r>
          </a:p>
          <a:p>
            <a:pPr lvl="1"/>
            <a:r>
              <a:rPr lang="en-IN" dirty="0" err="1" smtClean="0"/>
              <a:t>db.person.find</a:t>
            </a:r>
            <a:r>
              <a:rPr lang="en-IN" dirty="0"/>
              <a:t>( { }, { name: 1, </a:t>
            </a:r>
            <a:r>
              <a:rPr lang="en-IN" dirty="0" smtClean="0"/>
              <a:t>age: </a:t>
            </a:r>
            <a:r>
              <a:rPr lang="en-IN" dirty="0"/>
              <a:t>1 } </a:t>
            </a:r>
            <a:r>
              <a:rPr lang="en-IN" dirty="0" smtClean="0"/>
              <a:t>)</a:t>
            </a:r>
          </a:p>
          <a:p>
            <a:pPr lvl="1"/>
            <a:r>
              <a:rPr lang="en-IN" dirty="0" err="1" smtClean="0"/>
              <a:t>db.person.find</a:t>
            </a:r>
            <a:r>
              <a:rPr lang="en-IN" dirty="0"/>
              <a:t>( { }, { name: 1, </a:t>
            </a:r>
            <a:r>
              <a:rPr lang="en-IN" dirty="0" smtClean="0"/>
              <a:t>age: </a:t>
            </a:r>
            <a:r>
              <a:rPr lang="en-IN" dirty="0"/>
              <a:t>1, _id: 0 } </a:t>
            </a:r>
            <a:r>
              <a:rPr lang="en-IN" dirty="0" smtClean="0"/>
              <a:t>)</a:t>
            </a:r>
          </a:p>
          <a:p>
            <a:pPr lvl="1"/>
            <a:r>
              <a:rPr lang="en-IN" dirty="0" err="1"/>
              <a:t>db.person.find</a:t>
            </a:r>
            <a:r>
              <a:rPr lang="en-IN" dirty="0"/>
              <a:t>( { }, { name: 1, age: </a:t>
            </a:r>
            <a:r>
              <a:rPr lang="en-IN" dirty="0" smtClean="0"/>
              <a:t>0, </a:t>
            </a:r>
            <a:r>
              <a:rPr lang="en-IN" dirty="0"/>
              <a:t>_id: 0 } </a:t>
            </a:r>
            <a:r>
              <a:rPr lang="en-IN" dirty="0" smtClean="0"/>
              <a:t>)//Error</a:t>
            </a:r>
          </a:p>
          <a:p>
            <a:pPr lvl="1"/>
            <a:r>
              <a:rPr lang="en-IN" dirty="0" err="1" smtClean="0"/>
              <a:t>db.person.find</a:t>
            </a:r>
            <a:r>
              <a:rPr lang="en-IN" dirty="0"/>
              <a:t>( </a:t>
            </a:r>
            <a:r>
              <a:rPr lang="en-IN" dirty="0" smtClean="0"/>
              <a:t>{ }, </a:t>
            </a:r>
            <a:r>
              <a:rPr lang="en-IN" dirty="0"/>
              <a:t>{ _id: 0, </a:t>
            </a:r>
            <a:r>
              <a:rPr lang="en-IN" dirty="0" smtClean="0"/>
              <a:t>gender: </a:t>
            </a:r>
            <a:r>
              <a:rPr lang="en-IN" dirty="0"/>
              <a:t>0 } </a:t>
            </a:r>
            <a:r>
              <a:rPr lang="en-IN" dirty="0" smtClean="0"/>
              <a:t>)</a:t>
            </a:r>
          </a:p>
          <a:p>
            <a:pPr lvl="1"/>
            <a:r>
              <a:rPr lang="en-IN" dirty="0" err="1" smtClean="0"/>
              <a:t>db.person.find</a:t>
            </a:r>
            <a:r>
              <a:rPr lang="en-IN" dirty="0"/>
              <a:t>( { _id: 5 }, { </a:t>
            </a:r>
            <a:r>
              <a:rPr lang="en-IN" dirty="0" smtClean="0"/>
              <a:t>skills: </a:t>
            </a:r>
            <a:r>
              <a:rPr lang="en-IN" dirty="0"/>
              <a:t>{ $slice: 2 } } </a:t>
            </a:r>
            <a:r>
              <a:rPr lang="en-IN" dirty="0" smtClean="0"/>
              <a:t>)</a:t>
            </a:r>
            <a:endParaRPr lang="en-IN" dirty="0"/>
          </a:p>
          <a:p>
            <a:pPr lvl="1"/>
            <a:endParaRPr lang="en-IN" dirty="0" smtClean="0"/>
          </a:p>
          <a:p>
            <a:pPr lvl="1"/>
            <a:endParaRPr lang="en-IN" dirty="0" smtClean="0"/>
          </a:p>
        </p:txBody>
      </p:sp>
    </p:spTree>
    <p:extLst>
      <p:ext uri="{BB962C8B-B14F-4D97-AF65-F5344CB8AC3E}">
        <p14:creationId xmlns:p14="http://schemas.microsoft.com/office/powerpoint/2010/main" val="5197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Retrieving/querying  documents</a:t>
            </a:r>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r>
              <a:rPr lang="en-IN" dirty="0" smtClean="0"/>
              <a:t>Equality Condition</a:t>
            </a:r>
          </a:p>
          <a:p>
            <a:pPr lvl="1"/>
            <a:r>
              <a:rPr lang="en-IN" dirty="0" err="1" smtClean="0"/>
              <a:t>db.person.find</a:t>
            </a:r>
            <a:r>
              <a:rPr lang="en-IN" dirty="0"/>
              <a:t>( { </a:t>
            </a:r>
            <a:r>
              <a:rPr lang="en-IN" dirty="0" smtClean="0"/>
              <a:t>gender: “M" </a:t>
            </a:r>
            <a:r>
              <a:rPr lang="en-IN" dirty="0"/>
              <a:t>} </a:t>
            </a:r>
            <a:r>
              <a:rPr lang="en-IN" dirty="0" smtClean="0"/>
              <a:t>)</a:t>
            </a:r>
          </a:p>
          <a:p>
            <a:r>
              <a:rPr lang="en-IN" dirty="0"/>
              <a:t>Specify Conditions Using Query Operators</a:t>
            </a:r>
          </a:p>
          <a:p>
            <a:pPr lvl="1"/>
            <a:r>
              <a:rPr lang="en-IN" dirty="0" err="1" smtClean="0"/>
              <a:t>db.person.find</a:t>
            </a:r>
            <a:r>
              <a:rPr lang="en-IN" dirty="0"/>
              <a:t>( { </a:t>
            </a:r>
            <a:r>
              <a:rPr lang="en-IN" dirty="0" smtClean="0"/>
              <a:t>age: </a:t>
            </a:r>
            <a:r>
              <a:rPr lang="en-IN" dirty="0"/>
              <a:t>{ $in: [ </a:t>
            </a:r>
            <a:r>
              <a:rPr lang="en-IN" dirty="0" smtClean="0"/>
              <a:t>18,19,20 </a:t>
            </a:r>
            <a:r>
              <a:rPr lang="en-IN" dirty="0"/>
              <a:t>] } } )</a:t>
            </a:r>
            <a:endParaRPr lang="en-IN" dirty="0" smtClean="0"/>
          </a:p>
          <a:p>
            <a:r>
              <a:rPr lang="en-IN" dirty="0" smtClean="0"/>
              <a:t>Specify </a:t>
            </a:r>
            <a:r>
              <a:rPr lang="en-IN" dirty="0"/>
              <a:t>conditions for more than one </a:t>
            </a:r>
            <a:r>
              <a:rPr lang="en-IN" dirty="0" smtClean="0"/>
              <a:t>field</a:t>
            </a:r>
          </a:p>
          <a:p>
            <a:pPr lvl="1"/>
            <a:r>
              <a:rPr lang="en-IN" dirty="0" err="1" smtClean="0"/>
              <a:t>db.person.find</a:t>
            </a:r>
            <a:r>
              <a:rPr lang="en-IN" dirty="0"/>
              <a:t>( { </a:t>
            </a:r>
            <a:r>
              <a:rPr lang="en-IN" dirty="0" smtClean="0"/>
              <a:t>gender: ‘M', age: </a:t>
            </a:r>
            <a:r>
              <a:rPr lang="en-IN" dirty="0"/>
              <a:t>{ $</a:t>
            </a:r>
            <a:r>
              <a:rPr lang="en-IN" dirty="0" err="1"/>
              <a:t>lt</a:t>
            </a:r>
            <a:r>
              <a:rPr lang="en-IN" dirty="0"/>
              <a:t>: </a:t>
            </a:r>
            <a:r>
              <a:rPr lang="en-IN" dirty="0" smtClean="0"/>
              <a:t>50 </a:t>
            </a:r>
            <a:r>
              <a:rPr lang="en-IN" dirty="0"/>
              <a:t>} } )</a:t>
            </a:r>
            <a:endParaRPr lang="en-IN" dirty="0" smtClean="0"/>
          </a:p>
          <a:p>
            <a:r>
              <a:rPr lang="en-IN" dirty="0"/>
              <a:t>Specify OR </a:t>
            </a:r>
            <a:r>
              <a:rPr lang="en-IN" dirty="0" smtClean="0"/>
              <a:t>Conditions</a:t>
            </a:r>
          </a:p>
          <a:p>
            <a:pPr lvl="1"/>
            <a:r>
              <a:rPr lang="en-IN" dirty="0" err="1" smtClean="0"/>
              <a:t>db.person.find</a:t>
            </a:r>
            <a:r>
              <a:rPr lang="en-IN" dirty="0"/>
              <a:t>( { $or: [ </a:t>
            </a:r>
          </a:p>
          <a:p>
            <a:pPr marL="457200" lvl="1" indent="0">
              <a:buNone/>
            </a:pPr>
            <a:r>
              <a:rPr lang="en-IN" dirty="0" smtClean="0"/>
              <a:t>                                                 { age: </a:t>
            </a:r>
            <a:r>
              <a:rPr lang="en-IN" dirty="0"/>
              <a:t>{ $</a:t>
            </a:r>
            <a:r>
              <a:rPr lang="en-IN" dirty="0" err="1"/>
              <a:t>gt</a:t>
            </a:r>
            <a:r>
              <a:rPr lang="en-IN" dirty="0"/>
              <a:t>: </a:t>
            </a:r>
            <a:r>
              <a:rPr lang="en-IN" dirty="0" smtClean="0"/>
              <a:t>18 </a:t>
            </a:r>
            <a:r>
              <a:rPr lang="en-IN" dirty="0"/>
              <a:t>} }, </a:t>
            </a:r>
            <a:endParaRPr lang="en-IN" dirty="0" smtClean="0"/>
          </a:p>
          <a:p>
            <a:pPr marL="457200" lvl="1" indent="0">
              <a:buNone/>
            </a:pPr>
            <a:r>
              <a:rPr lang="en-IN" dirty="0" smtClean="0"/>
              <a:t>                                                 { friends: </a:t>
            </a:r>
            <a:r>
              <a:rPr lang="en-IN" dirty="0"/>
              <a:t>{ $</a:t>
            </a:r>
            <a:r>
              <a:rPr lang="en-IN" dirty="0" err="1"/>
              <a:t>lt</a:t>
            </a:r>
            <a:r>
              <a:rPr lang="en-IN" dirty="0"/>
              <a:t>: </a:t>
            </a:r>
            <a:r>
              <a:rPr lang="en-IN" dirty="0" smtClean="0"/>
              <a:t>5 </a:t>
            </a:r>
            <a:r>
              <a:rPr lang="en-IN" dirty="0"/>
              <a:t>} } </a:t>
            </a:r>
            <a:endParaRPr lang="en-IN" dirty="0" smtClean="0"/>
          </a:p>
          <a:p>
            <a:pPr marL="457200" lvl="1" indent="0">
              <a:buNone/>
            </a:pPr>
            <a:r>
              <a:rPr lang="en-IN" dirty="0" smtClean="0"/>
              <a:t>                                           ] </a:t>
            </a:r>
          </a:p>
          <a:p>
            <a:pPr marL="457200" lvl="1" indent="0">
              <a:buNone/>
            </a:pPr>
            <a:r>
              <a:rPr lang="en-IN" dirty="0"/>
              <a:t> </a:t>
            </a:r>
            <a:r>
              <a:rPr lang="en-IN" dirty="0" smtClean="0"/>
              <a:t>                               } </a:t>
            </a:r>
            <a:r>
              <a:rPr lang="en-IN" dirty="0"/>
              <a:t>)</a:t>
            </a:r>
          </a:p>
          <a:p>
            <a:endParaRPr lang="en-IN" dirty="0"/>
          </a:p>
        </p:txBody>
      </p:sp>
    </p:spTree>
    <p:extLst>
      <p:ext uri="{BB962C8B-B14F-4D97-AF65-F5344CB8AC3E}">
        <p14:creationId xmlns:p14="http://schemas.microsoft.com/office/powerpoint/2010/main" val="25226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Retrieving/querying  documents</a:t>
            </a:r>
            <a:endParaRPr lang="en-IN" dirty="0"/>
          </a:p>
        </p:txBody>
      </p:sp>
      <p:sp>
        <p:nvSpPr>
          <p:cNvPr id="3" name="Content Placeholder 2"/>
          <p:cNvSpPr>
            <a:spLocks noGrp="1"/>
          </p:cNvSpPr>
          <p:nvPr>
            <p:ph idx="1"/>
          </p:nvPr>
        </p:nvSpPr>
        <p:spPr>
          <a:xfrm>
            <a:off x="152400" y="1295400"/>
            <a:ext cx="8839200" cy="5029200"/>
          </a:xfrm>
        </p:spPr>
        <p:txBody>
          <a:bodyPr>
            <a:normAutofit/>
          </a:bodyPr>
          <a:lstStyle/>
          <a:p>
            <a:r>
              <a:rPr lang="en-IN" dirty="0"/>
              <a:t>Specify AND as well as OR Conditions</a:t>
            </a:r>
          </a:p>
          <a:p>
            <a:pPr lvl="1"/>
            <a:r>
              <a:rPr lang="en-IN" dirty="0" err="1" smtClean="0"/>
              <a:t>db.person.find</a:t>
            </a:r>
            <a:r>
              <a:rPr lang="en-IN" dirty="0"/>
              <a:t>( { </a:t>
            </a:r>
          </a:p>
          <a:p>
            <a:pPr marL="457200" lvl="1" indent="0">
              <a:buNone/>
            </a:pPr>
            <a:r>
              <a:rPr lang="en-IN" dirty="0" smtClean="0"/>
              <a:t>                                         gender: “F”, </a:t>
            </a:r>
          </a:p>
          <a:p>
            <a:pPr marL="457200" lvl="1" indent="0">
              <a:buNone/>
            </a:pPr>
            <a:r>
              <a:rPr lang="en-IN" dirty="0"/>
              <a:t> </a:t>
            </a:r>
            <a:r>
              <a:rPr lang="en-IN" dirty="0" smtClean="0"/>
              <a:t>                                        $</a:t>
            </a:r>
            <a:r>
              <a:rPr lang="en-IN" dirty="0"/>
              <a:t>or: [ </a:t>
            </a:r>
            <a:endParaRPr lang="en-IN" dirty="0" smtClean="0"/>
          </a:p>
          <a:p>
            <a:pPr marL="457200" lvl="1" indent="0">
              <a:buNone/>
            </a:pPr>
            <a:r>
              <a:rPr lang="en-IN" dirty="0"/>
              <a:t> </a:t>
            </a:r>
            <a:r>
              <a:rPr lang="en-IN" dirty="0" smtClean="0"/>
              <a:t>                                                      { age: </a:t>
            </a:r>
            <a:r>
              <a:rPr lang="en-IN" dirty="0"/>
              <a:t>{ $</a:t>
            </a:r>
            <a:r>
              <a:rPr lang="en-IN" dirty="0" err="1"/>
              <a:t>gt</a:t>
            </a:r>
            <a:r>
              <a:rPr lang="en-IN" dirty="0"/>
              <a:t>: </a:t>
            </a:r>
            <a:r>
              <a:rPr lang="en-IN" dirty="0" smtClean="0"/>
              <a:t>18 </a:t>
            </a:r>
            <a:r>
              <a:rPr lang="en-IN" dirty="0"/>
              <a:t>} }, </a:t>
            </a:r>
            <a:endParaRPr lang="en-IN" dirty="0" smtClean="0"/>
          </a:p>
          <a:p>
            <a:pPr marL="457200" lvl="1" indent="0">
              <a:buNone/>
            </a:pPr>
            <a:r>
              <a:rPr lang="en-IN" dirty="0"/>
              <a:t> </a:t>
            </a:r>
            <a:r>
              <a:rPr lang="en-IN" dirty="0" smtClean="0"/>
              <a:t>                                                      { friends: </a:t>
            </a:r>
            <a:r>
              <a:rPr lang="en-IN" dirty="0"/>
              <a:t>{ $</a:t>
            </a:r>
            <a:r>
              <a:rPr lang="en-IN" dirty="0" err="1"/>
              <a:t>lt</a:t>
            </a:r>
            <a:r>
              <a:rPr lang="en-IN" dirty="0"/>
              <a:t>: </a:t>
            </a:r>
            <a:r>
              <a:rPr lang="en-IN" dirty="0" smtClean="0"/>
              <a:t>5 } } </a:t>
            </a:r>
          </a:p>
          <a:p>
            <a:pPr marL="457200" lvl="1" indent="0">
              <a:buNone/>
            </a:pPr>
            <a:r>
              <a:rPr lang="en-IN" dirty="0"/>
              <a:t> </a:t>
            </a:r>
            <a:r>
              <a:rPr lang="en-IN" dirty="0" smtClean="0"/>
              <a:t>                                                 ] </a:t>
            </a:r>
          </a:p>
          <a:p>
            <a:pPr marL="457200" lvl="1" indent="0">
              <a:buNone/>
            </a:pPr>
            <a:r>
              <a:rPr lang="en-IN" dirty="0"/>
              <a:t> </a:t>
            </a:r>
            <a:r>
              <a:rPr lang="en-IN" dirty="0" smtClean="0"/>
              <a:t>                                   } </a:t>
            </a:r>
            <a:r>
              <a:rPr lang="en-IN" dirty="0"/>
              <a:t>)</a:t>
            </a:r>
            <a:endParaRPr lang="en-IN" i="1" dirty="0" smtClean="0">
              <a:solidFill>
                <a:schemeClr val="accent1">
                  <a:lumMod val="60000"/>
                  <a:lumOff val="40000"/>
                </a:schemeClr>
              </a:solidFill>
            </a:endParaRPr>
          </a:p>
        </p:txBody>
      </p:sp>
    </p:spTree>
    <p:extLst>
      <p:ext uri="{BB962C8B-B14F-4D97-AF65-F5344CB8AC3E}">
        <p14:creationId xmlns:p14="http://schemas.microsoft.com/office/powerpoint/2010/main" val="373415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Retrieving/querying  documents</a:t>
            </a:r>
          </a:p>
        </p:txBody>
      </p:sp>
      <p:sp>
        <p:nvSpPr>
          <p:cNvPr id="3" name="Content Placeholder 2"/>
          <p:cNvSpPr>
            <a:spLocks noGrp="1"/>
          </p:cNvSpPr>
          <p:nvPr>
            <p:ph idx="1"/>
          </p:nvPr>
        </p:nvSpPr>
        <p:spPr/>
        <p:txBody>
          <a:bodyPr/>
          <a:lstStyle/>
          <a:p>
            <a:r>
              <a:rPr lang="en-IN" dirty="0"/>
              <a:t>Exact Match on the Embedded </a:t>
            </a:r>
            <a:r>
              <a:rPr lang="en-IN" dirty="0" smtClean="0"/>
              <a:t>Document</a:t>
            </a:r>
          </a:p>
          <a:p>
            <a:pPr lvl="1"/>
            <a:r>
              <a:rPr lang="en-IN" dirty="0" err="1" smtClean="0"/>
              <a:t>db.person.find</a:t>
            </a:r>
            <a:r>
              <a:rPr lang="en-IN" dirty="0"/>
              <a:t>( { </a:t>
            </a:r>
            <a:r>
              <a:rPr lang="en-IN" dirty="0" smtClean="0"/>
              <a:t>address:</a:t>
            </a:r>
          </a:p>
          <a:p>
            <a:pPr marL="457200" lvl="1" indent="0">
              <a:buNone/>
            </a:pPr>
            <a:r>
              <a:rPr lang="en-IN" dirty="0"/>
              <a:t>	</a:t>
            </a:r>
            <a:r>
              <a:rPr lang="en-IN" dirty="0" smtClean="0"/>
              <a:t>			{ </a:t>
            </a:r>
          </a:p>
          <a:p>
            <a:pPr marL="457200" lvl="1" indent="0">
              <a:buNone/>
            </a:pPr>
            <a:r>
              <a:rPr lang="en-IN" dirty="0"/>
              <a:t>	</a:t>
            </a:r>
            <a:r>
              <a:rPr lang="en-IN" dirty="0" smtClean="0"/>
              <a:t>				city: ‘Mumbai',</a:t>
            </a:r>
          </a:p>
          <a:p>
            <a:pPr marL="457200" lvl="1" indent="0">
              <a:buNone/>
            </a:pPr>
            <a:r>
              <a:rPr lang="en-IN" dirty="0" smtClean="0"/>
              <a:t>					</a:t>
            </a:r>
            <a:r>
              <a:rPr lang="en-IN" dirty="0" err="1" smtClean="0"/>
              <a:t>pincode</a:t>
            </a:r>
            <a:r>
              <a:rPr lang="en-IN" dirty="0" smtClean="0"/>
              <a:t>: '123456’</a:t>
            </a:r>
          </a:p>
          <a:p>
            <a:pPr marL="457200" lvl="1" indent="0">
              <a:buNone/>
            </a:pPr>
            <a:r>
              <a:rPr lang="en-IN" dirty="0" smtClean="0"/>
              <a:t>				} </a:t>
            </a:r>
          </a:p>
          <a:p>
            <a:pPr marL="457200" lvl="1" indent="0">
              <a:buNone/>
            </a:pPr>
            <a:r>
              <a:rPr lang="en-IN" dirty="0"/>
              <a:t>	</a:t>
            </a:r>
            <a:r>
              <a:rPr lang="en-IN" dirty="0" smtClean="0"/>
              <a:t>		} </a:t>
            </a:r>
            <a:r>
              <a:rPr lang="en-IN" dirty="0"/>
              <a:t>)</a:t>
            </a:r>
            <a:endParaRPr lang="en-IN" b="1" dirty="0"/>
          </a:p>
        </p:txBody>
      </p:sp>
    </p:spTree>
    <p:extLst>
      <p:ext uri="{BB962C8B-B14F-4D97-AF65-F5344CB8AC3E}">
        <p14:creationId xmlns:p14="http://schemas.microsoft.com/office/powerpoint/2010/main" val="391215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and Overview</a:t>
            </a:r>
            <a:endParaRPr lang="en-IN" dirty="0"/>
          </a:p>
        </p:txBody>
      </p:sp>
      <p:sp>
        <p:nvSpPr>
          <p:cNvPr id="3" name="Content Placeholder 2"/>
          <p:cNvSpPr>
            <a:spLocks noGrp="1"/>
          </p:cNvSpPr>
          <p:nvPr>
            <p:ph idx="1"/>
          </p:nvPr>
        </p:nvSpPr>
        <p:spPr>
          <a:xfrm>
            <a:off x="304800" y="1600200"/>
            <a:ext cx="8610600" cy="4525963"/>
          </a:xfrm>
        </p:spPr>
        <p:txBody>
          <a:bodyPr/>
          <a:lstStyle/>
          <a:p>
            <a:r>
              <a:rPr lang="en-IN" dirty="0" smtClean="0"/>
              <a:t>What </a:t>
            </a:r>
            <a:r>
              <a:rPr lang="en-IN" dirty="0" err="1" smtClean="0"/>
              <a:t>MongoDB</a:t>
            </a:r>
            <a:r>
              <a:rPr lang="en-IN" dirty="0" smtClean="0"/>
              <a:t> gives:-</a:t>
            </a:r>
          </a:p>
          <a:p>
            <a:pPr lvl="1"/>
            <a:r>
              <a:rPr lang="en-IN" dirty="0" smtClean="0"/>
              <a:t>Database that work on clusters.</a:t>
            </a:r>
          </a:p>
          <a:p>
            <a:pPr lvl="1"/>
            <a:r>
              <a:rPr lang="en-IN" dirty="0" smtClean="0"/>
              <a:t>Faster development speed.</a:t>
            </a:r>
          </a:p>
          <a:p>
            <a:pPr lvl="1"/>
            <a:r>
              <a:rPr lang="en-IN" dirty="0" smtClean="0"/>
              <a:t>Complex data (Document Oriented).</a:t>
            </a:r>
          </a:p>
          <a:p>
            <a:r>
              <a:rPr lang="en-IN" dirty="0" smtClean="0"/>
              <a:t>How document-oriented looks like?</a:t>
            </a:r>
          </a:p>
          <a:p>
            <a:pPr lvl="1"/>
            <a:r>
              <a:rPr lang="en-IN" dirty="0" smtClean="0"/>
              <a:t>JSON/BSON</a:t>
            </a:r>
          </a:p>
          <a:p>
            <a:pPr lvl="1"/>
            <a:endParaRPr lang="en-IN" dirty="0" smtClean="0"/>
          </a:p>
          <a:p>
            <a:endParaRPr lang="en-IN" dirty="0"/>
          </a:p>
        </p:txBody>
      </p:sp>
      <p:sp>
        <p:nvSpPr>
          <p:cNvPr id="4" name="TextBox 3"/>
          <p:cNvSpPr txBox="1"/>
          <p:nvPr/>
        </p:nvSpPr>
        <p:spPr>
          <a:xfrm>
            <a:off x="6781800" y="1144067"/>
            <a:ext cx="2286000" cy="2677656"/>
          </a:xfrm>
          <a:prstGeom prst="rect">
            <a:avLst/>
          </a:prstGeom>
          <a:solidFill>
            <a:srgbClr val="00B050"/>
          </a:solidFill>
        </p:spPr>
        <p:txBody>
          <a:bodyPr wrap="square" rtlCol="0">
            <a:spAutoFit/>
          </a:bodyPr>
          <a:lstStyle/>
          <a:p>
            <a:r>
              <a:rPr lang="en-IN" sz="2800" b="1" dirty="0" smtClean="0"/>
              <a:t>{</a:t>
            </a:r>
          </a:p>
          <a:p>
            <a:r>
              <a:rPr lang="en-IN" sz="2800" b="1" dirty="0" smtClean="0"/>
              <a:t>	x:3,</a:t>
            </a:r>
          </a:p>
          <a:p>
            <a:r>
              <a:rPr lang="en-IN" sz="2800" b="1" dirty="0"/>
              <a:t>	</a:t>
            </a:r>
            <a:r>
              <a:rPr lang="en-IN" sz="2800" b="1" dirty="0" smtClean="0"/>
              <a:t>y:”Abc”,</a:t>
            </a:r>
          </a:p>
          <a:p>
            <a:r>
              <a:rPr lang="en-IN" sz="2800" b="1" dirty="0"/>
              <a:t>	</a:t>
            </a:r>
            <a:r>
              <a:rPr lang="en-IN" sz="2800" b="1" dirty="0" smtClean="0"/>
              <a:t>z:[1,2],</a:t>
            </a:r>
          </a:p>
          <a:p>
            <a:r>
              <a:rPr lang="en-IN" sz="2800" b="1" dirty="0"/>
              <a:t>	</a:t>
            </a:r>
            <a:r>
              <a:rPr lang="en-IN" sz="2800" b="1" dirty="0" smtClean="0"/>
              <a:t>a: {  }</a:t>
            </a:r>
            <a:endParaRPr lang="en-IN" sz="2800" b="1" dirty="0"/>
          </a:p>
          <a:p>
            <a:r>
              <a:rPr lang="en-IN" sz="2800" b="1" dirty="0" smtClean="0"/>
              <a:t>}</a:t>
            </a:r>
            <a:endParaRPr lang="en-IN" sz="2800" b="1" dirty="0"/>
          </a:p>
        </p:txBody>
      </p:sp>
    </p:spTree>
    <p:extLst>
      <p:ext uri="{BB962C8B-B14F-4D97-AF65-F5344CB8AC3E}">
        <p14:creationId xmlns:p14="http://schemas.microsoft.com/office/powerpoint/2010/main" val="38680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Retrieving/querying  documents</a:t>
            </a:r>
          </a:p>
        </p:txBody>
      </p:sp>
      <p:sp>
        <p:nvSpPr>
          <p:cNvPr id="3" name="Content Placeholder 2"/>
          <p:cNvSpPr>
            <a:spLocks noGrp="1"/>
          </p:cNvSpPr>
          <p:nvPr>
            <p:ph idx="1"/>
          </p:nvPr>
        </p:nvSpPr>
        <p:spPr/>
        <p:txBody>
          <a:bodyPr/>
          <a:lstStyle/>
          <a:p>
            <a:r>
              <a:rPr lang="en-IN" dirty="0"/>
              <a:t>Equality Match on Fields within an Embedded </a:t>
            </a:r>
            <a:r>
              <a:rPr lang="en-IN" dirty="0" smtClean="0"/>
              <a:t>Document</a:t>
            </a:r>
          </a:p>
          <a:p>
            <a:pPr lvl="1"/>
            <a:r>
              <a:rPr lang="en-IN" dirty="0" err="1" smtClean="0"/>
              <a:t>db.person.find</a:t>
            </a:r>
            <a:r>
              <a:rPr lang="en-IN" dirty="0"/>
              <a:t>( { </a:t>
            </a:r>
            <a:endParaRPr lang="en-IN" dirty="0" smtClean="0"/>
          </a:p>
          <a:p>
            <a:pPr marL="457200" lvl="1" indent="0">
              <a:buNone/>
            </a:pPr>
            <a:r>
              <a:rPr lang="en-IN" dirty="0"/>
              <a:t> </a:t>
            </a:r>
            <a:r>
              <a:rPr lang="en-IN" dirty="0" smtClean="0"/>
              <a:t>                                 ‘</a:t>
            </a:r>
            <a:r>
              <a:rPr lang="en-IN" dirty="0" err="1" smtClean="0"/>
              <a:t>address.pincode</a:t>
            </a:r>
            <a:r>
              <a:rPr lang="en-IN" dirty="0" smtClean="0"/>
              <a:t>': 123456 </a:t>
            </a:r>
          </a:p>
          <a:p>
            <a:pPr marL="457200" lvl="1" indent="0">
              <a:buNone/>
            </a:pPr>
            <a:r>
              <a:rPr lang="en-IN" dirty="0"/>
              <a:t>	</a:t>
            </a:r>
            <a:r>
              <a:rPr lang="en-IN" dirty="0" smtClean="0"/>
              <a:t>		} )</a:t>
            </a:r>
            <a:r>
              <a:rPr lang="en-IN" dirty="0"/>
              <a:t/>
            </a:r>
            <a:br>
              <a:rPr lang="en-IN" dirty="0"/>
            </a:br>
            <a:endParaRPr lang="en-IN" dirty="0"/>
          </a:p>
        </p:txBody>
      </p:sp>
    </p:spTree>
    <p:extLst>
      <p:ext uri="{BB962C8B-B14F-4D97-AF65-F5344CB8AC3E}">
        <p14:creationId xmlns:p14="http://schemas.microsoft.com/office/powerpoint/2010/main" val="383987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Retrieving/querying  documents</a:t>
            </a:r>
          </a:p>
        </p:txBody>
      </p:sp>
      <p:sp>
        <p:nvSpPr>
          <p:cNvPr id="3" name="Content Placeholder 2"/>
          <p:cNvSpPr>
            <a:spLocks noGrp="1"/>
          </p:cNvSpPr>
          <p:nvPr>
            <p:ph idx="1"/>
          </p:nvPr>
        </p:nvSpPr>
        <p:spPr/>
        <p:txBody>
          <a:bodyPr>
            <a:normAutofit lnSpcReduction="10000"/>
          </a:bodyPr>
          <a:lstStyle/>
          <a:p>
            <a:r>
              <a:rPr lang="en-IN" dirty="0"/>
              <a:t>Exact Match on an </a:t>
            </a:r>
            <a:r>
              <a:rPr lang="en-IN" dirty="0" smtClean="0"/>
              <a:t>Array</a:t>
            </a:r>
            <a:endParaRPr lang="en-IN" dirty="0"/>
          </a:p>
          <a:p>
            <a:pPr lvl="1"/>
            <a:r>
              <a:rPr lang="en-IN" dirty="0" err="1" smtClean="0"/>
              <a:t>db.person.find</a:t>
            </a:r>
            <a:r>
              <a:rPr lang="en-IN" dirty="0"/>
              <a:t>( { </a:t>
            </a:r>
            <a:r>
              <a:rPr lang="en-IN" dirty="0" smtClean="0"/>
              <a:t>skills: </a:t>
            </a:r>
            <a:r>
              <a:rPr lang="en-IN" dirty="0"/>
              <a:t>[ </a:t>
            </a:r>
            <a:r>
              <a:rPr lang="en-IN" dirty="0" smtClean="0"/>
              <a:t>“Java”, “</a:t>
            </a:r>
            <a:r>
              <a:rPr lang="en-IN" dirty="0" err="1" smtClean="0"/>
              <a:t>MongoDB</a:t>
            </a:r>
            <a:r>
              <a:rPr lang="en-IN" dirty="0" smtClean="0"/>
              <a:t>” </a:t>
            </a:r>
            <a:r>
              <a:rPr lang="en-IN" dirty="0"/>
              <a:t>] } </a:t>
            </a:r>
            <a:r>
              <a:rPr lang="en-IN" dirty="0" smtClean="0"/>
              <a:t>)</a:t>
            </a:r>
          </a:p>
          <a:p>
            <a:endParaRPr lang="en-IN" dirty="0"/>
          </a:p>
          <a:p>
            <a:r>
              <a:rPr lang="en-IN" dirty="0" smtClean="0"/>
              <a:t>Match an array element that contains specific value</a:t>
            </a:r>
          </a:p>
          <a:p>
            <a:pPr lvl="1"/>
            <a:r>
              <a:rPr lang="en-IN" dirty="0" err="1" smtClean="0"/>
              <a:t>db.person.find</a:t>
            </a:r>
            <a:r>
              <a:rPr lang="en-IN" dirty="0"/>
              <a:t>( { </a:t>
            </a:r>
            <a:r>
              <a:rPr lang="en-IN" dirty="0" smtClean="0"/>
              <a:t>skills: “</a:t>
            </a:r>
            <a:r>
              <a:rPr lang="en-IN" dirty="0" err="1" smtClean="0"/>
              <a:t>MongoDB</a:t>
            </a:r>
            <a:r>
              <a:rPr lang="en-IN" dirty="0" smtClean="0"/>
              <a:t>” </a:t>
            </a:r>
            <a:r>
              <a:rPr lang="en-IN" dirty="0"/>
              <a:t>} </a:t>
            </a:r>
            <a:r>
              <a:rPr lang="en-IN" dirty="0" smtClean="0"/>
              <a:t>)</a:t>
            </a:r>
          </a:p>
          <a:p>
            <a:pPr marL="457200" lvl="1" indent="0">
              <a:buNone/>
            </a:pPr>
            <a:endParaRPr lang="en-IN" dirty="0" smtClean="0"/>
          </a:p>
          <a:p>
            <a:r>
              <a:rPr lang="en-IN" dirty="0"/>
              <a:t>Match a Specific Element of an </a:t>
            </a:r>
            <a:r>
              <a:rPr lang="en-IN" dirty="0" smtClean="0"/>
              <a:t>Array</a:t>
            </a:r>
          </a:p>
          <a:p>
            <a:pPr lvl="1"/>
            <a:r>
              <a:rPr lang="en-IN" dirty="0" err="1" smtClean="0"/>
              <a:t>db.person.find</a:t>
            </a:r>
            <a:r>
              <a:rPr lang="en-IN" dirty="0"/>
              <a:t>( { </a:t>
            </a:r>
            <a:r>
              <a:rPr lang="en-IN" dirty="0" smtClean="0"/>
              <a:t>‘skills.0</a:t>
            </a:r>
            <a:r>
              <a:rPr lang="en-IN" dirty="0"/>
              <a:t>': </a:t>
            </a:r>
            <a:r>
              <a:rPr lang="en-IN" dirty="0" smtClean="0"/>
              <a:t>“Java” </a:t>
            </a:r>
            <a:r>
              <a:rPr lang="en-IN" dirty="0"/>
              <a:t>} </a:t>
            </a:r>
            <a:r>
              <a:rPr lang="en-IN" dirty="0" smtClean="0"/>
              <a:t>)</a:t>
            </a:r>
            <a:endParaRPr lang="en-IN" dirty="0"/>
          </a:p>
        </p:txBody>
      </p:sp>
    </p:spTree>
    <p:extLst>
      <p:ext uri="{BB962C8B-B14F-4D97-AF65-F5344CB8AC3E}">
        <p14:creationId xmlns:p14="http://schemas.microsoft.com/office/powerpoint/2010/main" val="24252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792162"/>
          </a:xfrm>
        </p:spPr>
        <p:txBody>
          <a:bodyPr>
            <a:normAutofit/>
          </a:bodyPr>
          <a:lstStyle/>
          <a:p>
            <a:r>
              <a:rPr lang="en-IN" sz="3600" dirty="0"/>
              <a:t>Specify Multiple Criteria for Array Elements</a:t>
            </a:r>
          </a:p>
        </p:txBody>
      </p:sp>
      <p:sp>
        <p:nvSpPr>
          <p:cNvPr id="3" name="Content Placeholder 2"/>
          <p:cNvSpPr>
            <a:spLocks noGrp="1"/>
          </p:cNvSpPr>
          <p:nvPr>
            <p:ph idx="1"/>
          </p:nvPr>
        </p:nvSpPr>
        <p:spPr>
          <a:xfrm>
            <a:off x="685800" y="3200400"/>
            <a:ext cx="6858000" cy="3352800"/>
          </a:xfrm>
        </p:spPr>
        <p:txBody>
          <a:bodyPr>
            <a:normAutofit fontScale="85000" lnSpcReduction="20000"/>
          </a:bodyPr>
          <a:lstStyle/>
          <a:p>
            <a:pPr marL="457200" lvl="1" indent="0">
              <a:buNone/>
            </a:pPr>
            <a:r>
              <a:rPr lang="en-IN" dirty="0" err="1" smtClean="0"/>
              <a:t>db.person.find</a:t>
            </a:r>
            <a:r>
              <a:rPr lang="en-IN" dirty="0"/>
              <a:t>( { </a:t>
            </a:r>
            <a:r>
              <a:rPr lang="en-IN" dirty="0" smtClean="0"/>
              <a:t>ratings: </a:t>
            </a:r>
          </a:p>
          <a:p>
            <a:pPr marL="457200" lvl="1" indent="0">
              <a:buNone/>
            </a:pPr>
            <a:r>
              <a:rPr lang="en-IN" dirty="0"/>
              <a:t> </a:t>
            </a:r>
            <a:r>
              <a:rPr lang="en-IN" dirty="0" smtClean="0"/>
              <a:t>				{ </a:t>
            </a:r>
          </a:p>
          <a:p>
            <a:pPr marL="457200" lvl="1" indent="0">
              <a:buNone/>
            </a:pPr>
            <a:r>
              <a:rPr lang="en-IN" dirty="0"/>
              <a:t>	</a:t>
            </a:r>
            <a:r>
              <a:rPr lang="en-IN" dirty="0" smtClean="0"/>
              <a:t>				$</a:t>
            </a:r>
            <a:r>
              <a:rPr lang="en-IN" dirty="0" err="1"/>
              <a:t>elemMatch</a:t>
            </a:r>
            <a:r>
              <a:rPr lang="en-IN" dirty="0"/>
              <a:t>: </a:t>
            </a:r>
            <a:endParaRPr lang="en-IN" dirty="0" smtClean="0"/>
          </a:p>
          <a:p>
            <a:pPr marL="457200" lvl="1" indent="0">
              <a:buNone/>
            </a:pPr>
            <a:r>
              <a:rPr lang="en-IN" dirty="0"/>
              <a:t>	</a:t>
            </a:r>
            <a:r>
              <a:rPr lang="en-IN" dirty="0" smtClean="0"/>
              <a:t>				{ </a:t>
            </a:r>
          </a:p>
          <a:p>
            <a:pPr marL="457200" lvl="1" indent="0">
              <a:buNone/>
            </a:pPr>
            <a:r>
              <a:rPr lang="en-IN" dirty="0"/>
              <a:t>	</a:t>
            </a:r>
            <a:r>
              <a:rPr lang="en-IN" dirty="0" smtClean="0"/>
              <a:t>					$</a:t>
            </a:r>
            <a:r>
              <a:rPr lang="en-IN" dirty="0" err="1"/>
              <a:t>gt</a:t>
            </a:r>
            <a:r>
              <a:rPr lang="en-IN" dirty="0"/>
              <a:t>: 5, </a:t>
            </a:r>
            <a:endParaRPr lang="en-IN" dirty="0" smtClean="0"/>
          </a:p>
          <a:p>
            <a:pPr marL="457200" lvl="1" indent="0">
              <a:buNone/>
            </a:pPr>
            <a:r>
              <a:rPr lang="en-IN" dirty="0"/>
              <a:t>	</a:t>
            </a:r>
            <a:r>
              <a:rPr lang="en-IN" dirty="0" smtClean="0"/>
              <a:t>					$</a:t>
            </a:r>
            <a:r>
              <a:rPr lang="en-IN" dirty="0" err="1"/>
              <a:t>lt</a:t>
            </a:r>
            <a:r>
              <a:rPr lang="en-IN" dirty="0"/>
              <a:t>: 9 </a:t>
            </a:r>
            <a:endParaRPr lang="en-IN" dirty="0" smtClean="0"/>
          </a:p>
          <a:p>
            <a:pPr marL="457200" lvl="1" indent="0">
              <a:buNone/>
            </a:pPr>
            <a:r>
              <a:rPr lang="en-IN" dirty="0"/>
              <a:t>	</a:t>
            </a:r>
            <a:r>
              <a:rPr lang="en-IN" dirty="0" smtClean="0"/>
              <a:t>				} </a:t>
            </a:r>
          </a:p>
          <a:p>
            <a:pPr marL="457200" lvl="1" indent="0">
              <a:buNone/>
            </a:pPr>
            <a:r>
              <a:rPr lang="en-IN" dirty="0"/>
              <a:t>	</a:t>
            </a:r>
            <a:r>
              <a:rPr lang="en-IN" dirty="0" smtClean="0"/>
              <a:t>			} </a:t>
            </a:r>
          </a:p>
          <a:p>
            <a:pPr marL="457200" lvl="1" indent="0">
              <a:buNone/>
            </a:pPr>
            <a:r>
              <a:rPr lang="en-IN" dirty="0"/>
              <a:t>	</a:t>
            </a:r>
            <a:r>
              <a:rPr lang="en-IN" dirty="0" smtClean="0"/>
              <a:t>		} )</a:t>
            </a:r>
            <a:endParaRPr lang="en-IN" dirty="0"/>
          </a:p>
        </p:txBody>
      </p:sp>
      <p:sp>
        <p:nvSpPr>
          <p:cNvPr id="4" name="TextBox 3"/>
          <p:cNvSpPr txBox="1"/>
          <p:nvPr/>
        </p:nvSpPr>
        <p:spPr>
          <a:xfrm>
            <a:off x="1219200" y="1340584"/>
            <a:ext cx="6096000" cy="1631216"/>
          </a:xfrm>
          <a:prstGeom prst="rect">
            <a:avLst/>
          </a:prstGeom>
          <a:solidFill>
            <a:schemeClr val="accent1">
              <a:lumMod val="60000"/>
              <a:lumOff val="40000"/>
            </a:schemeClr>
          </a:solidFill>
        </p:spPr>
        <p:txBody>
          <a:bodyPr wrap="square" rtlCol="0">
            <a:spAutoFit/>
          </a:bodyPr>
          <a:lstStyle/>
          <a:p>
            <a:r>
              <a:rPr lang="en-IN" sz="2000" b="1" dirty="0"/>
              <a:t>{ _id: 5, type: "food", item: "</a:t>
            </a:r>
            <a:r>
              <a:rPr lang="en-IN" sz="2000" b="1" dirty="0" err="1"/>
              <a:t>aaa</a:t>
            </a:r>
            <a:r>
              <a:rPr lang="en-IN" sz="2000" b="1" dirty="0"/>
              <a:t>", ratings: [ 5, 8, 9 ] } </a:t>
            </a:r>
          </a:p>
          <a:p>
            <a:endParaRPr lang="en-IN" sz="2000" b="1" dirty="0"/>
          </a:p>
          <a:p>
            <a:r>
              <a:rPr lang="en-IN" sz="2000" b="1" dirty="0"/>
              <a:t>{ _id: 6, type: "food", item: "</a:t>
            </a:r>
            <a:r>
              <a:rPr lang="en-IN" sz="2000" b="1" dirty="0" err="1"/>
              <a:t>bbb</a:t>
            </a:r>
            <a:r>
              <a:rPr lang="en-IN" sz="2000" b="1" dirty="0"/>
              <a:t>", ratings: [ 5, 9 ] } </a:t>
            </a:r>
          </a:p>
          <a:p>
            <a:endParaRPr lang="en-IN" sz="2000" b="1" dirty="0"/>
          </a:p>
          <a:p>
            <a:r>
              <a:rPr lang="en-IN" sz="2000" b="1" dirty="0"/>
              <a:t>{ _id: 7, type: "food", item: "ccc", ratings: [ 9, 5, 8 ] </a:t>
            </a:r>
            <a:r>
              <a:rPr lang="en-IN" sz="2000" b="1" dirty="0" smtClean="0"/>
              <a:t>}</a:t>
            </a:r>
            <a:endParaRPr lang="en-IN" sz="2000" b="1" dirty="0"/>
          </a:p>
        </p:txBody>
      </p:sp>
    </p:spTree>
    <p:extLst>
      <p:ext uri="{BB962C8B-B14F-4D97-AF65-F5344CB8AC3E}">
        <p14:creationId xmlns:p14="http://schemas.microsoft.com/office/powerpoint/2010/main" val="121921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Challenging Question</a:t>
            </a:r>
            <a:endParaRPr lang="en-IN" dirty="0"/>
          </a:p>
        </p:txBody>
      </p:sp>
      <p:sp>
        <p:nvSpPr>
          <p:cNvPr id="3" name="Content Placeholder 2"/>
          <p:cNvSpPr>
            <a:spLocks noGrp="1"/>
          </p:cNvSpPr>
          <p:nvPr>
            <p:ph idx="1"/>
          </p:nvPr>
        </p:nvSpPr>
        <p:spPr>
          <a:xfrm>
            <a:off x="381000" y="1447800"/>
            <a:ext cx="8229600" cy="838199"/>
          </a:xfrm>
        </p:spPr>
        <p:txBody>
          <a:bodyPr/>
          <a:lstStyle/>
          <a:p>
            <a:r>
              <a:rPr lang="en-IN" dirty="0" err="1"/>
              <a:t>db.inventory.find</a:t>
            </a:r>
            <a:r>
              <a:rPr lang="en-IN" dirty="0"/>
              <a:t>( { 'memos.0.by': 'shipping' } )</a:t>
            </a:r>
          </a:p>
        </p:txBody>
      </p:sp>
      <p:sp>
        <p:nvSpPr>
          <p:cNvPr id="4" name="TextBox 3"/>
          <p:cNvSpPr txBox="1"/>
          <p:nvPr/>
        </p:nvSpPr>
        <p:spPr>
          <a:xfrm>
            <a:off x="457200" y="2181285"/>
            <a:ext cx="8305800" cy="4524315"/>
          </a:xfrm>
          <a:prstGeom prst="rect">
            <a:avLst/>
          </a:prstGeom>
          <a:solidFill>
            <a:schemeClr val="accent3">
              <a:lumMod val="60000"/>
              <a:lumOff val="40000"/>
            </a:schemeClr>
          </a:solidFill>
        </p:spPr>
        <p:txBody>
          <a:bodyPr wrap="square" rtlCol="0">
            <a:spAutoFit/>
          </a:bodyPr>
          <a:lstStyle/>
          <a:p>
            <a:r>
              <a:rPr lang="en-IN" sz="2400" b="1" dirty="0" smtClean="0"/>
              <a:t>{</a:t>
            </a:r>
          </a:p>
          <a:p>
            <a:r>
              <a:rPr lang="en-IN" sz="2400" b="1" dirty="0"/>
              <a:t>	</a:t>
            </a:r>
            <a:r>
              <a:rPr lang="en-IN" sz="2400" b="1" dirty="0" smtClean="0"/>
              <a:t> </a:t>
            </a:r>
            <a:r>
              <a:rPr lang="en-IN" sz="2400" b="1" dirty="0"/>
              <a:t>_id: </a:t>
            </a:r>
            <a:r>
              <a:rPr lang="en-IN" sz="2400" dirty="0"/>
              <a:t>100</a:t>
            </a:r>
            <a:r>
              <a:rPr lang="en-IN" sz="2400" b="1" dirty="0"/>
              <a:t>, </a:t>
            </a:r>
            <a:endParaRPr lang="en-IN" sz="2400" b="1" dirty="0" smtClean="0"/>
          </a:p>
          <a:p>
            <a:r>
              <a:rPr lang="en-IN" sz="2400" b="1" dirty="0"/>
              <a:t>	</a:t>
            </a:r>
            <a:r>
              <a:rPr lang="en-IN" sz="2400" b="1" dirty="0" smtClean="0"/>
              <a:t>type</a:t>
            </a:r>
            <a:r>
              <a:rPr lang="en-IN" sz="2400" b="1" dirty="0"/>
              <a:t>: </a:t>
            </a:r>
            <a:r>
              <a:rPr lang="en-IN" sz="2400" dirty="0"/>
              <a:t>"food"</a:t>
            </a:r>
            <a:r>
              <a:rPr lang="en-IN" sz="2400" b="1" dirty="0"/>
              <a:t>, </a:t>
            </a:r>
            <a:endParaRPr lang="en-IN" sz="2400" b="1" dirty="0" smtClean="0"/>
          </a:p>
          <a:p>
            <a:r>
              <a:rPr lang="en-IN" sz="2400" b="1" dirty="0"/>
              <a:t>	</a:t>
            </a:r>
            <a:r>
              <a:rPr lang="en-IN" sz="2400" b="1" dirty="0" smtClean="0"/>
              <a:t>item</a:t>
            </a:r>
            <a:r>
              <a:rPr lang="en-IN" sz="2400" b="1" dirty="0"/>
              <a:t>: </a:t>
            </a:r>
            <a:r>
              <a:rPr lang="en-IN" sz="2400" dirty="0"/>
              <a:t>"xyz"</a:t>
            </a:r>
            <a:r>
              <a:rPr lang="en-IN" sz="2400" b="1" dirty="0"/>
              <a:t>, </a:t>
            </a:r>
            <a:endParaRPr lang="en-IN" sz="2400" b="1" dirty="0" smtClean="0"/>
          </a:p>
          <a:p>
            <a:r>
              <a:rPr lang="en-IN" sz="2400" b="1" dirty="0"/>
              <a:t>	</a:t>
            </a:r>
            <a:r>
              <a:rPr lang="en-IN" sz="2400" b="1" dirty="0" err="1" smtClean="0"/>
              <a:t>qty</a:t>
            </a:r>
            <a:r>
              <a:rPr lang="en-IN" sz="2400" b="1" dirty="0"/>
              <a:t>: </a:t>
            </a:r>
            <a:r>
              <a:rPr lang="en-IN" sz="2400" dirty="0"/>
              <a:t>25</a:t>
            </a:r>
            <a:r>
              <a:rPr lang="en-IN" sz="2400" b="1" dirty="0"/>
              <a:t>, </a:t>
            </a:r>
            <a:endParaRPr lang="en-IN" sz="2400" b="1" dirty="0" smtClean="0"/>
          </a:p>
          <a:p>
            <a:r>
              <a:rPr lang="en-IN" sz="2400" b="1" dirty="0"/>
              <a:t>	</a:t>
            </a:r>
            <a:r>
              <a:rPr lang="en-IN" sz="2400" b="1" dirty="0" smtClean="0"/>
              <a:t>price</a:t>
            </a:r>
            <a:r>
              <a:rPr lang="en-IN" sz="2400" b="1" dirty="0"/>
              <a:t>: </a:t>
            </a:r>
            <a:r>
              <a:rPr lang="en-IN" sz="2400" dirty="0"/>
              <a:t>2.5</a:t>
            </a:r>
            <a:r>
              <a:rPr lang="en-IN" sz="2400" b="1" dirty="0"/>
              <a:t>, </a:t>
            </a:r>
            <a:endParaRPr lang="en-IN" sz="2400" b="1" dirty="0" smtClean="0"/>
          </a:p>
          <a:p>
            <a:r>
              <a:rPr lang="en-IN" sz="2400" b="1" dirty="0"/>
              <a:t>	</a:t>
            </a:r>
            <a:r>
              <a:rPr lang="en-IN" sz="2400" b="1" dirty="0" smtClean="0"/>
              <a:t>ratings</a:t>
            </a:r>
            <a:r>
              <a:rPr lang="en-IN" sz="2400" b="1" dirty="0"/>
              <a:t>: </a:t>
            </a:r>
            <a:r>
              <a:rPr lang="en-IN" sz="2400" dirty="0"/>
              <a:t>[ 5, 8, 9 ]</a:t>
            </a:r>
            <a:r>
              <a:rPr lang="en-IN" sz="2400" b="1" dirty="0"/>
              <a:t>, </a:t>
            </a:r>
            <a:endParaRPr lang="en-IN" sz="2400" b="1" dirty="0" smtClean="0"/>
          </a:p>
          <a:p>
            <a:r>
              <a:rPr lang="en-IN" sz="2400" b="1" dirty="0"/>
              <a:t>	</a:t>
            </a:r>
            <a:r>
              <a:rPr lang="en-IN" sz="2400" b="1" dirty="0" smtClean="0"/>
              <a:t>memos</a:t>
            </a:r>
            <a:r>
              <a:rPr lang="en-IN" sz="2400" b="1" dirty="0"/>
              <a:t>: </a:t>
            </a:r>
            <a:r>
              <a:rPr lang="en-IN" sz="2400" dirty="0"/>
              <a:t>[ </a:t>
            </a:r>
            <a:endParaRPr lang="en-IN" sz="2400" dirty="0" smtClean="0"/>
          </a:p>
          <a:p>
            <a:r>
              <a:rPr lang="en-IN" sz="2400" dirty="0"/>
              <a:t>	</a:t>
            </a:r>
            <a:r>
              <a:rPr lang="en-IN" sz="2400" dirty="0" smtClean="0"/>
              <a:t>		{ </a:t>
            </a:r>
            <a:r>
              <a:rPr lang="en-IN" sz="2400" b="1" dirty="0" smtClean="0"/>
              <a:t>memo:</a:t>
            </a:r>
            <a:r>
              <a:rPr lang="en-IN" sz="2400" dirty="0" smtClean="0"/>
              <a:t> </a:t>
            </a:r>
            <a:r>
              <a:rPr lang="en-IN" sz="2400" dirty="0"/>
              <a:t>"on time", </a:t>
            </a:r>
            <a:r>
              <a:rPr lang="en-IN" sz="2400" b="1" dirty="0"/>
              <a:t>by:</a:t>
            </a:r>
            <a:r>
              <a:rPr lang="en-IN" sz="2400" dirty="0"/>
              <a:t> "shipping" }, </a:t>
            </a:r>
            <a:endParaRPr lang="en-IN" sz="2400" dirty="0" smtClean="0"/>
          </a:p>
          <a:p>
            <a:r>
              <a:rPr lang="en-IN" sz="2400" dirty="0"/>
              <a:t>	</a:t>
            </a:r>
            <a:r>
              <a:rPr lang="en-IN" sz="2400" dirty="0" smtClean="0"/>
              <a:t>		{ </a:t>
            </a:r>
            <a:r>
              <a:rPr lang="en-IN" sz="2400" b="1" dirty="0"/>
              <a:t>memo:</a:t>
            </a:r>
            <a:r>
              <a:rPr lang="en-IN" sz="2400" dirty="0"/>
              <a:t> "approved", </a:t>
            </a:r>
            <a:r>
              <a:rPr lang="en-IN" sz="2400" b="1" dirty="0"/>
              <a:t>by:</a:t>
            </a:r>
            <a:r>
              <a:rPr lang="en-IN" sz="2400" dirty="0"/>
              <a:t> "billing" } </a:t>
            </a:r>
            <a:endParaRPr lang="en-IN" sz="2400" dirty="0" smtClean="0"/>
          </a:p>
          <a:p>
            <a:r>
              <a:rPr lang="en-IN" sz="2400" dirty="0"/>
              <a:t>	</a:t>
            </a:r>
            <a:r>
              <a:rPr lang="en-IN" sz="2400" dirty="0" smtClean="0"/>
              <a:t>	]</a:t>
            </a:r>
            <a:r>
              <a:rPr lang="en-IN" sz="2400" b="1" dirty="0" smtClean="0"/>
              <a:t> </a:t>
            </a:r>
          </a:p>
          <a:p>
            <a:r>
              <a:rPr lang="en-IN" sz="2400" b="1" dirty="0" smtClean="0"/>
              <a:t>}</a:t>
            </a:r>
            <a:endParaRPr lang="en-IN" sz="2400" b="1" dirty="0"/>
          </a:p>
        </p:txBody>
      </p:sp>
    </p:spTree>
    <p:extLst>
      <p:ext uri="{BB962C8B-B14F-4D97-AF65-F5344CB8AC3E}">
        <p14:creationId xmlns:p14="http://schemas.microsoft.com/office/powerpoint/2010/main" val="136634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more challenging question</a:t>
            </a:r>
            <a:endParaRPr lang="en-IN" dirty="0"/>
          </a:p>
        </p:txBody>
      </p:sp>
      <p:sp>
        <p:nvSpPr>
          <p:cNvPr id="3" name="Content Placeholder 2"/>
          <p:cNvSpPr>
            <a:spLocks noGrp="1"/>
          </p:cNvSpPr>
          <p:nvPr>
            <p:ph idx="1"/>
          </p:nvPr>
        </p:nvSpPr>
        <p:spPr>
          <a:xfrm>
            <a:off x="457200" y="1600200"/>
            <a:ext cx="8229600" cy="3886200"/>
          </a:xfrm>
        </p:spPr>
        <p:txBody>
          <a:bodyPr>
            <a:normAutofit/>
          </a:bodyPr>
          <a:lstStyle/>
          <a:p>
            <a:r>
              <a:rPr lang="en-IN" dirty="0" err="1"/>
              <a:t>db.inventory.find</a:t>
            </a:r>
            <a:r>
              <a:rPr lang="en-IN" dirty="0"/>
              <a:t>( { 'memos.by': 'shipping' } </a:t>
            </a:r>
            <a:r>
              <a:rPr lang="en-IN" dirty="0" smtClean="0"/>
              <a:t>)</a:t>
            </a:r>
          </a:p>
          <a:p>
            <a:endParaRPr lang="en-IN" dirty="0" smtClean="0"/>
          </a:p>
          <a:p>
            <a:r>
              <a:rPr lang="en-IN" dirty="0" smtClean="0"/>
              <a:t>Write a query </a:t>
            </a:r>
            <a:r>
              <a:rPr lang="en-IN" dirty="0"/>
              <a:t>for documents where the </a:t>
            </a:r>
            <a:r>
              <a:rPr lang="en-IN" dirty="0" smtClean="0"/>
              <a:t>”memos”</a:t>
            </a:r>
            <a:r>
              <a:rPr lang="en-IN" dirty="0"/>
              <a:t> array has at least one embedded document that contains both the </a:t>
            </a:r>
            <a:r>
              <a:rPr lang="en-IN" dirty="0" smtClean="0"/>
              <a:t>field “</a:t>
            </a:r>
            <a:r>
              <a:rPr lang="en-IN" i="1" dirty="0" smtClean="0"/>
              <a:t>memo”</a:t>
            </a:r>
            <a:r>
              <a:rPr lang="en-IN" dirty="0"/>
              <a:t> </a:t>
            </a:r>
            <a:r>
              <a:rPr lang="en-IN" dirty="0" smtClean="0"/>
              <a:t>equal </a:t>
            </a:r>
            <a:r>
              <a:rPr lang="en-IN" dirty="0"/>
              <a:t>to 'on time' and the field </a:t>
            </a:r>
            <a:r>
              <a:rPr lang="en-IN" dirty="0" smtClean="0"/>
              <a:t>”</a:t>
            </a:r>
            <a:r>
              <a:rPr lang="en-IN" i="1" dirty="0" smtClean="0"/>
              <a:t>by”</a:t>
            </a:r>
            <a:r>
              <a:rPr lang="en-IN" dirty="0"/>
              <a:t> equal to </a:t>
            </a:r>
            <a:r>
              <a:rPr lang="en-IN" dirty="0" smtClean="0"/>
              <a:t>'shipping‘.</a:t>
            </a:r>
            <a:endParaRPr lang="en-IN" dirty="0"/>
          </a:p>
        </p:txBody>
      </p:sp>
      <p:sp>
        <p:nvSpPr>
          <p:cNvPr id="4" name="TextBox 3"/>
          <p:cNvSpPr txBox="1"/>
          <p:nvPr/>
        </p:nvSpPr>
        <p:spPr>
          <a:xfrm>
            <a:off x="152400" y="5543490"/>
            <a:ext cx="8833829" cy="400110"/>
          </a:xfrm>
          <a:prstGeom prst="rect">
            <a:avLst/>
          </a:prstGeom>
          <a:solidFill>
            <a:srgbClr val="0070C0"/>
          </a:solidFill>
        </p:spPr>
        <p:txBody>
          <a:bodyPr wrap="none" rtlCol="0">
            <a:spAutoFit/>
          </a:bodyPr>
          <a:lstStyle/>
          <a:p>
            <a:r>
              <a:rPr lang="en-IN" sz="2000" b="1" dirty="0" err="1">
                <a:solidFill>
                  <a:schemeClr val="bg1"/>
                </a:solidFill>
              </a:rPr>
              <a:t>db.inventory.find</a:t>
            </a:r>
            <a:r>
              <a:rPr lang="en-IN" sz="2000" b="1" dirty="0">
                <a:solidFill>
                  <a:schemeClr val="bg1"/>
                </a:solidFill>
              </a:rPr>
              <a:t>( { memos: { $</a:t>
            </a:r>
            <a:r>
              <a:rPr lang="en-IN" sz="2000" b="1" dirty="0" err="1">
                <a:solidFill>
                  <a:schemeClr val="bg1"/>
                </a:solidFill>
              </a:rPr>
              <a:t>elemMatch</a:t>
            </a:r>
            <a:r>
              <a:rPr lang="en-IN" sz="2000" b="1" dirty="0">
                <a:solidFill>
                  <a:schemeClr val="bg1"/>
                </a:solidFill>
              </a:rPr>
              <a:t>: { memo: 'on time', by: 'shipping' } } } )</a:t>
            </a:r>
          </a:p>
        </p:txBody>
      </p:sp>
    </p:spTree>
    <p:extLst>
      <p:ext uri="{BB962C8B-B14F-4D97-AF65-F5344CB8AC3E}">
        <p14:creationId xmlns:p14="http://schemas.microsoft.com/office/powerpoint/2010/main" val="209333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4000" dirty="0" err="1" smtClean="0"/>
              <a:t>MongoDB</a:t>
            </a:r>
            <a:r>
              <a:rPr lang="en-IN" sz="4000" dirty="0" smtClean="0"/>
              <a:t> Operators</a:t>
            </a:r>
            <a:endParaRPr lang="en-IN" sz="4000" dirty="0"/>
          </a:p>
        </p:txBody>
      </p:sp>
      <p:sp>
        <p:nvSpPr>
          <p:cNvPr id="3" name="Content Placeholder 2"/>
          <p:cNvSpPr>
            <a:spLocks noGrp="1"/>
          </p:cNvSpPr>
          <p:nvPr>
            <p:ph idx="1"/>
          </p:nvPr>
        </p:nvSpPr>
        <p:spPr>
          <a:xfrm>
            <a:off x="457200" y="1066800"/>
            <a:ext cx="8229600" cy="5562600"/>
          </a:xfrm>
        </p:spPr>
        <p:txBody>
          <a:bodyPr>
            <a:noAutofit/>
          </a:bodyPr>
          <a:lstStyle/>
          <a:p>
            <a:pPr marL="0" indent="0">
              <a:buNone/>
            </a:pPr>
            <a:r>
              <a:rPr lang="en-IN" sz="1800" dirty="0" smtClean="0"/>
              <a:t>            	            Operators</a:t>
            </a:r>
            <a:r>
              <a:rPr lang="en-IN" sz="1800" dirty="0"/>
              <a:t>($)</a:t>
            </a:r>
          </a:p>
          <a:p>
            <a:pPr marL="0" indent="0">
              <a:buNone/>
            </a:pPr>
            <a:r>
              <a:rPr lang="en-IN" sz="1800" dirty="0"/>
              <a:t>		|</a:t>
            </a:r>
          </a:p>
          <a:p>
            <a:pPr marL="0" indent="0">
              <a:buNone/>
            </a:pPr>
            <a:r>
              <a:rPr lang="en-IN" sz="1800" dirty="0"/>
              <a:t>		|used for</a:t>
            </a:r>
          </a:p>
          <a:p>
            <a:pPr marL="0" indent="0">
              <a:buNone/>
            </a:pPr>
            <a:r>
              <a:rPr lang="en-IN" sz="1800" dirty="0"/>
              <a:t>		|	</a:t>
            </a:r>
          </a:p>
          <a:p>
            <a:pPr marL="0" indent="0">
              <a:buNone/>
            </a:pPr>
            <a:r>
              <a:rPr lang="en-IN" sz="1800" dirty="0"/>
              <a:t>	</a:t>
            </a:r>
            <a:r>
              <a:rPr lang="en-IN" sz="1800" dirty="0" smtClean="0"/>
              <a:t>------------------------------------</a:t>
            </a:r>
            <a:endParaRPr lang="en-IN" sz="1800" dirty="0"/>
          </a:p>
          <a:p>
            <a:pPr marL="0" indent="0">
              <a:buNone/>
            </a:pPr>
            <a:r>
              <a:rPr lang="en-IN" sz="1800" dirty="0"/>
              <a:t>	</a:t>
            </a:r>
            <a:r>
              <a:rPr lang="en-IN" sz="1800" dirty="0" smtClean="0"/>
              <a:t>|</a:t>
            </a:r>
            <a:r>
              <a:rPr lang="en-IN" sz="1800" dirty="0"/>
              <a:t> Querying 	</a:t>
            </a:r>
            <a:r>
              <a:rPr lang="en-IN" sz="1800" dirty="0" smtClean="0"/>
              <a:t>| Updating</a:t>
            </a:r>
          </a:p>
          <a:p>
            <a:pPr marL="0" indent="0">
              <a:buNone/>
            </a:pPr>
            <a:r>
              <a:rPr lang="en-IN" sz="1800" dirty="0"/>
              <a:t>	</a:t>
            </a:r>
            <a:r>
              <a:rPr lang="en-IN" sz="1800" dirty="0" smtClean="0"/>
              <a:t>| 		|   	</a:t>
            </a:r>
            <a:endParaRPr lang="en-IN" sz="1800" dirty="0"/>
          </a:p>
          <a:p>
            <a:pPr marL="0" indent="0">
              <a:buNone/>
            </a:pPr>
            <a:r>
              <a:rPr lang="en-IN" sz="1800" dirty="0"/>
              <a:t>	$</a:t>
            </a:r>
            <a:r>
              <a:rPr lang="en-IN" sz="1800" dirty="0" err="1"/>
              <a:t>gte</a:t>
            </a:r>
            <a:r>
              <a:rPr lang="en-IN" sz="1800" dirty="0"/>
              <a:t>		$set		set the value of a field/add new field</a:t>
            </a:r>
          </a:p>
          <a:p>
            <a:pPr marL="0" indent="0">
              <a:buNone/>
            </a:pPr>
            <a:r>
              <a:rPr lang="en-IN" sz="1800" dirty="0"/>
              <a:t>	$</a:t>
            </a:r>
            <a:r>
              <a:rPr lang="en-IN" sz="1800" dirty="0" err="1"/>
              <a:t>lte</a:t>
            </a:r>
            <a:r>
              <a:rPr lang="en-IN" sz="1800" dirty="0"/>
              <a:t>		$unset		</a:t>
            </a:r>
            <a:r>
              <a:rPr lang="en-IN" sz="1800" dirty="0" smtClean="0"/>
              <a:t>Remove/delete </a:t>
            </a:r>
            <a:r>
              <a:rPr lang="en-IN" sz="1800" dirty="0"/>
              <a:t>a field</a:t>
            </a:r>
          </a:p>
          <a:p>
            <a:pPr marL="0" indent="0">
              <a:buNone/>
            </a:pPr>
            <a:r>
              <a:rPr lang="en-IN" sz="1800" dirty="0"/>
              <a:t>	$</a:t>
            </a:r>
            <a:r>
              <a:rPr lang="en-IN" sz="1800" dirty="0" err="1"/>
              <a:t>gt</a:t>
            </a:r>
            <a:r>
              <a:rPr lang="en-IN" sz="1800" dirty="0"/>
              <a:t>		$</a:t>
            </a:r>
            <a:r>
              <a:rPr lang="en-IN" sz="1800" dirty="0" err="1"/>
              <a:t>inc</a:t>
            </a:r>
            <a:r>
              <a:rPr lang="en-IN" sz="1800" dirty="0"/>
              <a:t>		increment</a:t>
            </a:r>
          </a:p>
          <a:p>
            <a:pPr marL="0" indent="0">
              <a:buNone/>
            </a:pPr>
            <a:r>
              <a:rPr lang="en-IN" sz="1800" dirty="0"/>
              <a:t>	$</a:t>
            </a:r>
            <a:r>
              <a:rPr lang="en-IN" sz="1800" dirty="0" err="1"/>
              <a:t>lt</a:t>
            </a:r>
            <a:r>
              <a:rPr lang="en-IN" sz="1800" dirty="0"/>
              <a:t>		$push        	</a:t>
            </a:r>
            <a:r>
              <a:rPr lang="en-IN" sz="1800" dirty="0" smtClean="0"/>
              <a:t>Adding </a:t>
            </a:r>
            <a:r>
              <a:rPr lang="en-IN" sz="1800" dirty="0"/>
              <a:t>value to an array</a:t>
            </a:r>
          </a:p>
          <a:p>
            <a:pPr marL="0" indent="0">
              <a:buNone/>
            </a:pPr>
            <a:r>
              <a:rPr lang="en-IN" sz="1800" dirty="0"/>
              <a:t>	$in		$</a:t>
            </a:r>
            <a:r>
              <a:rPr lang="en-IN" sz="1800" dirty="0" err="1"/>
              <a:t>addToSet</a:t>
            </a:r>
            <a:r>
              <a:rPr lang="en-IN" sz="1800" dirty="0"/>
              <a:t>  	adding a unique value to the array</a:t>
            </a:r>
          </a:p>
          <a:p>
            <a:pPr marL="0" indent="0">
              <a:buNone/>
            </a:pPr>
            <a:r>
              <a:rPr lang="en-IN" sz="1800" dirty="0"/>
              <a:t>	$type		$pop           	remove from an array</a:t>
            </a:r>
          </a:p>
          <a:p>
            <a:pPr marL="0" indent="0">
              <a:buNone/>
            </a:pPr>
            <a:r>
              <a:rPr lang="en-IN" sz="1800" dirty="0"/>
              <a:t>	$or</a:t>
            </a:r>
          </a:p>
          <a:p>
            <a:pPr marL="0" indent="0">
              <a:buNone/>
            </a:pPr>
            <a:r>
              <a:rPr lang="en-IN" sz="1800" dirty="0"/>
              <a:t>	$not</a:t>
            </a:r>
          </a:p>
          <a:p>
            <a:pPr marL="0" indent="0">
              <a:buNone/>
            </a:pPr>
            <a:r>
              <a:rPr lang="en-IN" sz="1800" dirty="0"/>
              <a:t>	$</a:t>
            </a:r>
            <a:r>
              <a:rPr lang="en-IN" sz="1800" dirty="0" err="1"/>
              <a:t>nin</a:t>
            </a:r>
            <a:endParaRPr lang="en-IN" sz="1800" dirty="0"/>
          </a:p>
          <a:p>
            <a:pPr marL="0" indent="0">
              <a:buNone/>
            </a:pPr>
            <a:r>
              <a:rPr lang="en-IN" sz="1800" dirty="0"/>
              <a:t>	$</a:t>
            </a:r>
            <a:r>
              <a:rPr lang="en-IN" sz="1800" dirty="0" smtClean="0"/>
              <a:t>exists</a:t>
            </a:r>
            <a:endParaRPr lang="en-IN" sz="1800" dirty="0"/>
          </a:p>
        </p:txBody>
      </p:sp>
    </p:spTree>
    <p:extLst>
      <p:ext uri="{BB962C8B-B14F-4D97-AF65-F5344CB8AC3E}">
        <p14:creationId xmlns:p14="http://schemas.microsoft.com/office/powerpoint/2010/main" val="713718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Autofit/>
          </a:bodyPr>
          <a:lstStyle/>
          <a:p>
            <a:r>
              <a:rPr lang="en-IN" sz="3600" dirty="0" smtClean="0"/>
              <a:t>JSON is stored on Disk in the form of BSON</a:t>
            </a:r>
            <a:endParaRPr lang="en-IN" sz="3600" dirty="0"/>
          </a:p>
        </p:txBody>
      </p:sp>
      <p:sp>
        <p:nvSpPr>
          <p:cNvPr id="3" name="Content Placeholder 2"/>
          <p:cNvSpPr>
            <a:spLocks noGrp="1"/>
          </p:cNvSpPr>
          <p:nvPr>
            <p:ph idx="1"/>
          </p:nvPr>
        </p:nvSpPr>
        <p:spPr>
          <a:xfrm>
            <a:off x="381000" y="1447800"/>
            <a:ext cx="8382000" cy="3124200"/>
          </a:xfrm>
        </p:spPr>
        <p:txBody>
          <a:bodyPr>
            <a:noAutofit/>
          </a:bodyPr>
          <a:lstStyle/>
          <a:p>
            <a:r>
              <a:rPr lang="en-IN" sz="2400" dirty="0" smtClean="0"/>
              <a:t>Whenever we query mongo document, BSON gets converted into JSON, so that human eye can read it.</a:t>
            </a:r>
          </a:p>
          <a:p>
            <a:r>
              <a:rPr lang="en-IN" sz="2400" dirty="0" smtClean="0"/>
              <a:t>In case you are accessing mongo document using Java, then BSON gets converted to Java Object directly by driver.</a:t>
            </a:r>
          </a:p>
          <a:p>
            <a:r>
              <a:rPr lang="en-IN" sz="2400" dirty="0" smtClean="0"/>
              <a:t>All </a:t>
            </a:r>
            <a:r>
              <a:rPr lang="en-IN" sz="2400" dirty="0"/>
              <a:t>element names that start with “_”, “/” and “$” are reserved for internal use.</a:t>
            </a:r>
            <a:endParaRPr lang="en-IN" sz="2400" dirty="0" smtClean="0"/>
          </a:p>
        </p:txBody>
      </p:sp>
    </p:spTree>
    <p:extLst>
      <p:ext uri="{BB962C8B-B14F-4D97-AF65-F5344CB8AC3E}">
        <p14:creationId xmlns:p14="http://schemas.microsoft.com/office/powerpoint/2010/main" val="229114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Updating Document</a:t>
            </a:r>
            <a:endParaRPr lang="en-IN" dirty="0"/>
          </a:p>
        </p:txBody>
      </p:sp>
      <p:sp>
        <p:nvSpPr>
          <p:cNvPr id="7" name="Subtitle 6"/>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84544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Document</a:t>
            </a:r>
            <a:endParaRPr lang="en-IN" dirty="0"/>
          </a:p>
        </p:txBody>
      </p:sp>
      <p:sp>
        <p:nvSpPr>
          <p:cNvPr id="3" name="Content Placeholder 2"/>
          <p:cNvSpPr>
            <a:spLocks noGrp="1"/>
          </p:cNvSpPr>
          <p:nvPr>
            <p:ph idx="1"/>
          </p:nvPr>
        </p:nvSpPr>
        <p:spPr>
          <a:xfrm>
            <a:off x="304800" y="1600200"/>
            <a:ext cx="8610600" cy="4953000"/>
          </a:xfrm>
        </p:spPr>
        <p:txBody>
          <a:bodyPr>
            <a:normAutofit/>
          </a:bodyPr>
          <a:lstStyle/>
          <a:p>
            <a:r>
              <a:rPr lang="en-IN" sz="2800" dirty="0" smtClean="0"/>
              <a:t>Syntax:-</a:t>
            </a:r>
          </a:p>
          <a:p>
            <a:pPr lvl="1"/>
            <a:r>
              <a:rPr lang="en-IN" sz="2400" dirty="0" err="1"/>
              <a:t>db.collection.update</a:t>
            </a:r>
            <a:r>
              <a:rPr lang="en-IN" sz="2400" dirty="0"/>
              <a:t>(</a:t>
            </a:r>
            <a:r>
              <a:rPr lang="en-IN" sz="2400" b="1" dirty="0"/>
              <a:t>query, update, options</a:t>
            </a:r>
            <a:r>
              <a:rPr lang="en-IN" sz="2400" dirty="0"/>
              <a:t>)</a:t>
            </a:r>
            <a:endParaRPr lang="en-IN" sz="2400" dirty="0" smtClean="0"/>
          </a:p>
          <a:p>
            <a:pPr lvl="1"/>
            <a:r>
              <a:rPr lang="en-IN" sz="2400" dirty="0" err="1"/>
              <a:t>db.collection.update</a:t>
            </a:r>
            <a:r>
              <a:rPr lang="en-IN" sz="2400" dirty="0"/>
              <a:t>(  </a:t>
            </a:r>
            <a:r>
              <a:rPr lang="en-IN" sz="2400" b="1" dirty="0" smtClean="0"/>
              <a:t>&lt;selection-criteria&gt;</a:t>
            </a:r>
            <a:r>
              <a:rPr lang="en-IN" sz="2400" dirty="0" smtClean="0"/>
              <a:t>, </a:t>
            </a:r>
          </a:p>
          <a:p>
            <a:pPr marL="457200" lvl="1" indent="0">
              <a:buNone/>
            </a:pPr>
            <a:r>
              <a:rPr lang="en-IN" sz="2400" dirty="0"/>
              <a:t>	</a:t>
            </a:r>
            <a:r>
              <a:rPr lang="en-IN" sz="2400" dirty="0" smtClean="0"/>
              <a:t>			</a:t>
            </a:r>
            <a:r>
              <a:rPr lang="en-IN" sz="2400" b="1" dirty="0" smtClean="0"/>
              <a:t>&lt;modifications-to-apply&gt;</a:t>
            </a:r>
            <a:r>
              <a:rPr lang="en-IN" sz="2400" dirty="0" smtClean="0"/>
              <a:t>, </a:t>
            </a:r>
          </a:p>
          <a:p>
            <a:pPr marL="457200" lvl="1" indent="0">
              <a:buNone/>
            </a:pPr>
            <a:r>
              <a:rPr lang="en-IN" sz="2400" dirty="0"/>
              <a:t>	</a:t>
            </a:r>
            <a:r>
              <a:rPr lang="en-IN" sz="2400" dirty="0" smtClean="0"/>
              <a:t>			{ </a:t>
            </a:r>
          </a:p>
          <a:p>
            <a:pPr marL="457200" lvl="1" indent="0">
              <a:buNone/>
            </a:pPr>
            <a:r>
              <a:rPr lang="en-IN" sz="2400" dirty="0"/>
              <a:t>	</a:t>
            </a:r>
            <a:r>
              <a:rPr lang="en-IN" sz="2400" dirty="0" smtClean="0"/>
              <a:t>				</a:t>
            </a:r>
            <a:r>
              <a:rPr lang="en-IN" sz="2400" dirty="0" err="1" smtClean="0"/>
              <a:t>upsert</a:t>
            </a:r>
            <a:r>
              <a:rPr lang="en-IN" sz="2400" dirty="0"/>
              <a:t>: &lt;</a:t>
            </a:r>
            <a:r>
              <a:rPr lang="en-IN" sz="2400" b="1" dirty="0" err="1"/>
              <a:t>boolean</a:t>
            </a:r>
            <a:r>
              <a:rPr lang="en-IN" sz="2400" dirty="0"/>
              <a:t>&gt;, </a:t>
            </a:r>
            <a:endParaRPr lang="en-IN" sz="2400" dirty="0" smtClean="0"/>
          </a:p>
          <a:p>
            <a:pPr marL="457200" lvl="1" indent="0">
              <a:buNone/>
            </a:pPr>
            <a:r>
              <a:rPr lang="en-IN" sz="2400" dirty="0"/>
              <a:t>	</a:t>
            </a:r>
            <a:r>
              <a:rPr lang="en-IN" sz="2400" dirty="0" smtClean="0"/>
              <a:t>				multi</a:t>
            </a:r>
            <a:r>
              <a:rPr lang="en-IN" sz="2400" dirty="0"/>
              <a:t>: &lt;</a:t>
            </a:r>
            <a:r>
              <a:rPr lang="en-IN" sz="2400" b="1" dirty="0" err="1"/>
              <a:t>boolean</a:t>
            </a:r>
            <a:r>
              <a:rPr lang="en-IN" sz="2400" dirty="0"/>
              <a:t>&gt;, </a:t>
            </a:r>
            <a:endParaRPr lang="en-IN" sz="2400" dirty="0" smtClean="0"/>
          </a:p>
          <a:p>
            <a:pPr marL="457200" lvl="1" indent="0">
              <a:buNone/>
            </a:pPr>
            <a:r>
              <a:rPr lang="en-IN" sz="2400" dirty="0"/>
              <a:t>	</a:t>
            </a:r>
            <a:r>
              <a:rPr lang="en-IN" sz="2400" dirty="0" smtClean="0"/>
              <a:t>				</a:t>
            </a:r>
            <a:r>
              <a:rPr lang="en-IN" sz="2400" dirty="0" err="1" smtClean="0"/>
              <a:t>writeConcern</a:t>
            </a:r>
            <a:r>
              <a:rPr lang="en-IN" sz="2400" dirty="0"/>
              <a:t>: &lt;document&gt; </a:t>
            </a:r>
            <a:endParaRPr lang="en-IN" sz="2400" dirty="0" smtClean="0"/>
          </a:p>
          <a:p>
            <a:pPr marL="457200" lvl="1" indent="0">
              <a:buNone/>
            </a:pPr>
            <a:r>
              <a:rPr lang="en-IN" sz="2400" dirty="0"/>
              <a:t>	</a:t>
            </a:r>
            <a:r>
              <a:rPr lang="en-IN" sz="2400" dirty="0" smtClean="0"/>
              <a:t>			} </a:t>
            </a:r>
          </a:p>
          <a:p>
            <a:pPr marL="457200" lvl="1" indent="0">
              <a:buNone/>
            </a:pPr>
            <a:r>
              <a:rPr lang="en-IN" sz="2400" dirty="0"/>
              <a:t>	</a:t>
            </a:r>
            <a:r>
              <a:rPr lang="en-IN" sz="2400" dirty="0" smtClean="0"/>
              <a:t>		)</a:t>
            </a:r>
          </a:p>
        </p:txBody>
      </p:sp>
    </p:spTree>
    <p:extLst>
      <p:ext uri="{BB962C8B-B14F-4D97-AF65-F5344CB8AC3E}">
        <p14:creationId xmlns:p14="http://schemas.microsoft.com/office/powerpoint/2010/main" val="11097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4000" dirty="0" smtClean="0"/>
              <a:t>Updating Document</a:t>
            </a:r>
            <a:endParaRPr lang="en-IN" sz="4000" dirty="0"/>
          </a:p>
        </p:txBody>
      </p:sp>
      <p:sp>
        <p:nvSpPr>
          <p:cNvPr id="3" name="Content Placeholder 2"/>
          <p:cNvSpPr>
            <a:spLocks noGrp="1"/>
          </p:cNvSpPr>
          <p:nvPr>
            <p:ph idx="1"/>
          </p:nvPr>
        </p:nvSpPr>
        <p:spPr>
          <a:xfrm>
            <a:off x="457200" y="1295400"/>
            <a:ext cx="8229600" cy="3886200"/>
          </a:xfrm>
        </p:spPr>
        <p:txBody>
          <a:bodyPr>
            <a:noAutofit/>
          </a:bodyPr>
          <a:lstStyle/>
          <a:p>
            <a:r>
              <a:rPr lang="en-IN" sz="2800" b="1" dirty="0"/>
              <a:t>Update Specific Fields</a:t>
            </a:r>
          </a:p>
          <a:p>
            <a:pPr marL="457200" lvl="1" indent="0">
              <a:buNone/>
            </a:pPr>
            <a:r>
              <a:rPr lang="en-IN" sz="2400" dirty="0" smtClean="0">
                <a:solidFill>
                  <a:srgbClr val="00B050"/>
                </a:solidFill>
              </a:rPr>
              <a:t>Change the person’s age from 20 to 21 with _id = 101</a:t>
            </a:r>
          </a:p>
          <a:p>
            <a:pPr lvl="1"/>
            <a:r>
              <a:rPr lang="en-IN" sz="2400" dirty="0" err="1" smtClean="0"/>
              <a:t>db.person.update</a:t>
            </a:r>
            <a:r>
              <a:rPr lang="en-IN" sz="2400" dirty="0"/>
              <a:t>( { _id: </a:t>
            </a:r>
            <a:r>
              <a:rPr lang="en-IN" sz="2400" dirty="0" smtClean="0"/>
              <a:t>101 </a:t>
            </a:r>
            <a:r>
              <a:rPr lang="en-IN" sz="2400" dirty="0"/>
              <a:t>}, </a:t>
            </a:r>
            <a:r>
              <a:rPr lang="en-IN" sz="2400" dirty="0" smtClean="0"/>
              <a:t>{  age: 21 } )</a:t>
            </a:r>
          </a:p>
          <a:p>
            <a:pPr marL="457200" lvl="1" indent="0">
              <a:buNone/>
            </a:pPr>
            <a:endParaRPr lang="en-IN" sz="2400" dirty="0" smtClean="0">
              <a:solidFill>
                <a:srgbClr val="00B050"/>
              </a:solidFill>
            </a:endParaRPr>
          </a:p>
          <a:p>
            <a:pPr marL="457200" lvl="1" indent="0">
              <a:buNone/>
            </a:pPr>
            <a:r>
              <a:rPr lang="en-IN" sz="2400" dirty="0" smtClean="0">
                <a:solidFill>
                  <a:srgbClr val="00B050"/>
                </a:solidFill>
              </a:rPr>
              <a:t>Use of </a:t>
            </a:r>
            <a:r>
              <a:rPr lang="en-IN" sz="2400" dirty="0" err="1" smtClean="0">
                <a:solidFill>
                  <a:srgbClr val="00B050"/>
                </a:solidFill>
              </a:rPr>
              <a:t>MongoDB</a:t>
            </a:r>
            <a:r>
              <a:rPr lang="en-IN" sz="2400" dirty="0" smtClean="0">
                <a:solidFill>
                  <a:srgbClr val="00B050"/>
                </a:solidFill>
              </a:rPr>
              <a:t> operators help in partial update</a:t>
            </a:r>
          </a:p>
          <a:p>
            <a:pPr lvl="1"/>
            <a:r>
              <a:rPr lang="en-IN" sz="2400" dirty="0" err="1" smtClean="0"/>
              <a:t>db.person.update</a:t>
            </a:r>
            <a:r>
              <a:rPr lang="en-IN" sz="2400" dirty="0"/>
              <a:t>( { _id: 1 }, { </a:t>
            </a:r>
            <a:r>
              <a:rPr lang="en-IN" sz="2400" dirty="0" smtClean="0"/>
              <a:t>$</a:t>
            </a:r>
            <a:r>
              <a:rPr lang="en-IN" sz="2400" dirty="0" err="1"/>
              <a:t>inc</a:t>
            </a:r>
            <a:r>
              <a:rPr lang="en-IN" sz="2400" dirty="0"/>
              <a:t>: { </a:t>
            </a:r>
            <a:r>
              <a:rPr lang="en-IN" sz="2400" dirty="0" smtClean="0"/>
              <a:t>age: 1 </a:t>
            </a:r>
            <a:r>
              <a:rPr lang="en-IN" sz="2400" dirty="0"/>
              <a:t>} </a:t>
            </a:r>
            <a:r>
              <a:rPr lang="en-IN" sz="2400" dirty="0" smtClean="0"/>
              <a:t>} )</a:t>
            </a:r>
            <a:endParaRPr lang="en-IN" sz="2400" dirty="0"/>
          </a:p>
        </p:txBody>
      </p:sp>
    </p:spTree>
    <p:extLst>
      <p:ext uri="{BB962C8B-B14F-4D97-AF65-F5344CB8AC3E}">
        <p14:creationId xmlns:p14="http://schemas.microsoft.com/office/powerpoint/2010/main" val="27614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you create a relational table</a:t>
            </a:r>
            <a:endParaRPr lang="en-IN" dirty="0"/>
          </a:p>
        </p:txBody>
      </p:sp>
      <p:sp>
        <p:nvSpPr>
          <p:cNvPr id="4" name="TextBox 3"/>
          <p:cNvSpPr txBox="1"/>
          <p:nvPr/>
        </p:nvSpPr>
        <p:spPr>
          <a:xfrm>
            <a:off x="304800" y="1295400"/>
            <a:ext cx="2667000" cy="5262979"/>
          </a:xfrm>
          <a:prstGeom prst="rect">
            <a:avLst/>
          </a:prstGeom>
          <a:solidFill>
            <a:srgbClr val="00B050"/>
          </a:solidFill>
        </p:spPr>
        <p:txBody>
          <a:bodyPr wrap="square" rtlCol="0">
            <a:spAutoFit/>
          </a:bodyPr>
          <a:lstStyle/>
          <a:p>
            <a:r>
              <a:rPr lang="en-IN" sz="2800" b="1" dirty="0" smtClean="0"/>
              <a:t>{</a:t>
            </a:r>
          </a:p>
          <a:p>
            <a:r>
              <a:rPr lang="en-IN" sz="2800" b="1" dirty="0"/>
              <a:t>	</a:t>
            </a:r>
            <a:r>
              <a:rPr lang="en-IN" sz="2800" b="1" dirty="0" smtClean="0"/>
              <a:t>_id: “33”</a:t>
            </a:r>
          </a:p>
          <a:p>
            <a:r>
              <a:rPr lang="en-IN" sz="2800" b="1" dirty="0" smtClean="0"/>
              <a:t>	x:3,</a:t>
            </a:r>
          </a:p>
          <a:p>
            <a:r>
              <a:rPr lang="en-IN" sz="2800" b="1" dirty="0"/>
              <a:t>	</a:t>
            </a:r>
            <a:r>
              <a:rPr lang="en-IN" sz="2800" b="1" dirty="0" smtClean="0"/>
              <a:t>y:”Abc”,</a:t>
            </a:r>
          </a:p>
          <a:p>
            <a:r>
              <a:rPr lang="en-IN" sz="2800" b="1" dirty="0"/>
              <a:t>	</a:t>
            </a:r>
            <a:r>
              <a:rPr lang="en-IN" sz="2800" b="1" dirty="0" smtClean="0"/>
              <a:t>z:[1,2]</a:t>
            </a:r>
          </a:p>
          <a:p>
            <a:r>
              <a:rPr lang="en-IN" sz="2800" b="1" dirty="0" smtClean="0"/>
              <a:t>}</a:t>
            </a:r>
          </a:p>
          <a:p>
            <a:r>
              <a:rPr lang="en-IN" sz="2800" b="1" dirty="0" smtClean="0"/>
              <a:t>{</a:t>
            </a:r>
          </a:p>
          <a:p>
            <a:r>
              <a:rPr lang="en-IN" sz="2800" b="1" dirty="0" smtClean="0"/>
              <a:t>	_id: “34”</a:t>
            </a:r>
          </a:p>
          <a:p>
            <a:r>
              <a:rPr lang="en-IN" sz="2800" b="1" dirty="0"/>
              <a:t>	</a:t>
            </a:r>
            <a:r>
              <a:rPr lang="en-IN" sz="2800" b="1" dirty="0" smtClean="0"/>
              <a:t>x: 4,</a:t>
            </a:r>
          </a:p>
          <a:p>
            <a:r>
              <a:rPr lang="en-IN" sz="2800" b="1" dirty="0"/>
              <a:t>	</a:t>
            </a:r>
            <a:r>
              <a:rPr lang="en-IN" sz="2800" b="1" dirty="0" smtClean="0"/>
              <a:t>y: “Xyz”</a:t>
            </a:r>
          </a:p>
          <a:p>
            <a:r>
              <a:rPr lang="en-IN" sz="2800" b="1" dirty="0"/>
              <a:t>	</a:t>
            </a:r>
            <a:r>
              <a:rPr lang="en-IN" sz="2800" b="1" dirty="0" smtClean="0"/>
              <a:t>z: [4,5,6]</a:t>
            </a:r>
            <a:endParaRPr lang="en-IN" sz="2800" b="1" dirty="0"/>
          </a:p>
          <a:p>
            <a:r>
              <a:rPr lang="en-IN" sz="2800" b="1" dirty="0" smtClean="0"/>
              <a:t>}</a:t>
            </a:r>
            <a:endParaRPr lang="en-IN" sz="2800" b="1" dirty="0"/>
          </a:p>
        </p:txBody>
      </p:sp>
      <p:graphicFrame>
        <p:nvGraphicFramePr>
          <p:cNvPr id="5" name="Table 4"/>
          <p:cNvGraphicFramePr>
            <a:graphicFrameLocks noGrp="1"/>
          </p:cNvGraphicFramePr>
          <p:nvPr>
            <p:extLst>
              <p:ext uri="{D42A27DB-BD31-4B8C-83A1-F6EECF244321}">
                <p14:modId xmlns:p14="http://schemas.microsoft.com/office/powerpoint/2010/main" val="3031917117"/>
              </p:ext>
            </p:extLst>
          </p:nvPr>
        </p:nvGraphicFramePr>
        <p:xfrm>
          <a:off x="3657600" y="1391920"/>
          <a:ext cx="3657600" cy="1112520"/>
        </p:xfrm>
        <a:graphic>
          <a:graphicData uri="http://schemas.openxmlformats.org/drawingml/2006/table">
            <a:tbl>
              <a:tblPr firstRow="1" bandRow="1">
                <a:tableStyleId>{5C22544A-7EE6-4342-B048-85BDC9FD1C3A}</a:tableStyleId>
              </a:tblPr>
              <a:tblGrid>
                <a:gridCol w="1092200"/>
                <a:gridCol w="1092200"/>
                <a:gridCol w="1473200"/>
              </a:tblGrid>
              <a:tr h="370840">
                <a:tc>
                  <a:txBody>
                    <a:bodyPr/>
                    <a:lstStyle/>
                    <a:p>
                      <a:r>
                        <a:rPr lang="en-IN" dirty="0" smtClean="0"/>
                        <a:t>id</a:t>
                      </a:r>
                      <a:endParaRPr lang="en-IN" dirty="0"/>
                    </a:p>
                  </a:txBody>
                  <a:tcPr/>
                </a:tc>
                <a:tc>
                  <a:txBody>
                    <a:bodyPr/>
                    <a:lstStyle/>
                    <a:p>
                      <a:r>
                        <a:rPr lang="en-IN" dirty="0" smtClean="0"/>
                        <a:t>X</a:t>
                      </a:r>
                      <a:endParaRPr lang="en-IN" dirty="0"/>
                    </a:p>
                  </a:txBody>
                  <a:tcPr/>
                </a:tc>
                <a:tc>
                  <a:txBody>
                    <a:bodyPr/>
                    <a:lstStyle/>
                    <a:p>
                      <a:r>
                        <a:rPr lang="en-IN" dirty="0" smtClean="0"/>
                        <a:t>Y</a:t>
                      </a:r>
                      <a:endParaRPr lang="en-IN" dirty="0"/>
                    </a:p>
                  </a:txBody>
                  <a:tcPr/>
                </a:tc>
              </a:tr>
              <a:tr h="370840">
                <a:tc>
                  <a:txBody>
                    <a:bodyPr/>
                    <a:lstStyle/>
                    <a:p>
                      <a:r>
                        <a:rPr lang="en-IN" dirty="0" smtClean="0"/>
                        <a:t>33</a:t>
                      </a:r>
                      <a:endParaRPr lang="en-IN" dirty="0"/>
                    </a:p>
                  </a:txBody>
                  <a:tcPr/>
                </a:tc>
                <a:tc>
                  <a:txBody>
                    <a:bodyPr/>
                    <a:lstStyle/>
                    <a:p>
                      <a:r>
                        <a:rPr lang="en-IN" dirty="0" smtClean="0"/>
                        <a:t>3</a:t>
                      </a:r>
                      <a:endParaRPr lang="en-IN" dirty="0"/>
                    </a:p>
                  </a:txBody>
                  <a:tcPr/>
                </a:tc>
                <a:tc>
                  <a:txBody>
                    <a:bodyPr/>
                    <a:lstStyle/>
                    <a:p>
                      <a:r>
                        <a:rPr lang="en-IN" dirty="0" err="1" smtClean="0"/>
                        <a:t>Abc</a:t>
                      </a:r>
                      <a:endParaRPr lang="en-IN" dirty="0"/>
                    </a:p>
                  </a:txBody>
                  <a:tcPr/>
                </a:tc>
              </a:tr>
              <a:tr h="370840">
                <a:tc>
                  <a:txBody>
                    <a:bodyPr/>
                    <a:lstStyle/>
                    <a:p>
                      <a:r>
                        <a:rPr lang="en-IN" dirty="0" smtClean="0"/>
                        <a:t>34</a:t>
                      </a:r>
                      <a:endParaRPr lang="en-IN" dirty="0"/>
                    </a:p>
                  </a:txBody>
                  <a:tcPr/>
                </a:tc>
                <a:tc>
                  <a:txBody>
                    <a:bodyPr/>
                    <a:lstStyle/>
                    <a:p>
                      <a:r>
                        <a:rPr lang="en-IN" dirty="0" smtClean="0"/>
                        <a:t>4</a:t>
                      </a:r>
                      <a:endParaRPr lang="en-IN" dirty="0"/>
                    </a:p>
                  </a:txBody>
                  <a:tcPr/>
                </a:tc>
                <a:tc>
                  <a:txBody>
                    <a:bodyPr/>
                    <a:lstStyle/>
                    <a:p>
                      <a:r>
                        <a:rPr lang="en-IN" dirty="0" smtClean="0"/>
                        <a:t>Xyz</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1977886"/>
              </p:ext>
            </p:extLst>
          </p:nvPr>
        </p:nvGraphicFramePr>
        <p:xfrm>
          <a:off x="3657600" y="3088640"/>
          <a:ext cx="3733800" cy="2225040"/>
        </p:xfrm>
        <a:graphic>
          <a:graphicData uri="http://schemas.openxmlformats.org/drawingml/2006/table">
            <a:tbl>
              <a:tblPr firstRow="1" bandRow="1">
                <a:tableStyleId>{5C22544A-7EE6-4342-B048-85BDC9FD1C3A}</a:tableStyleId>
              </a:tblPr>
              <a:tblGrid>
                <a:gridCol w="1866900"/>
                <a:gridCol w="1866900"/>
              </a:tblGrid>
              <a:tr h="370840">
                <a:tc>
                  <a:txBody>
                    <a:bodyPr/>
                    <a:lstStyle/>
                    <a:p>
                      <a:r>
                        <a:rPr lang="en-IN" dirty="0" smtClean="0"/>
                        <a:t>id</a:t>
                      </a:r>
                      <a:endParaRPr lang="en-IN" dirty="0"/>
                    </a:p>
                  </a:txBody>
                  <a:tcPr/>
                </a:tc>
                <a:tc>
                  <a:txBody>
                    <a:bodyPr/>
                    <a:lstStyle/>
                    <a:p>
                      <a:r>
                        <a:rPr lang="en-IN" dirty="0" smtClean="0"/>
                        <a:t>Z</a:t>
                      </a:r>
                      <a:endParaRPr lang="en-IN" dirty="0"/>
                    </a:p>
                  </a:txBody>
                  <a:tcPr/>
                </a:tc>
              </a:tr>
              <a:tr h="370840">
                <a:tc>
                  <a:txBody>
                    <a:bodyPr/>
                    <a:lstStyle/>
                    <a:p>
                      <a:r>
                        <a:rPr lang="en-IN" dirty="0" smtClean="0"/>
                        <a:t>33</a:t>
                      </a:r>
                      <a:endParaRPr lang="en-IN" dirty="0"/>
                    </a:p>
                  </a:txBody>
                  <a:tcPr/>
                </a:tc>
                <a:tc>
                  <a:txBody>
                    <a:bodyPr/>
                    <a:lstStyle/>
                    <a:p>
                      <a:r>
                        <a:rPr lang="en-IN" dirty="0" smtClean="0"/>
                        <a:t>1</a:t>
                      </a:r>
                      <a:endParaRPr lang="en-IN" dirty="0"/>
                    </a:p>
                  </a:txBody>
                  <a:tcPr/>
                </a:tc>
              </a:tr>
              <a:tr h="370840">
                <a:tc>
                  <a:txBody>
                    <a:bodyPr/>
                    <a:lstStyle/>
                    <a:p>
                      <a:r>
                        <a:rPr lang="en-IN" dirty="0" smtClean="0"/>
                        <a:t>33</a:t>
                      </a:r>
                      <a:endParaRPr lang="en-IN" dirty="0"/>
                    </a:p>
                  </a:txBody>
                  <a:tcPr/>
                </a:tc>
                <a:tc>
                  <a:txBody>
                    <a:bodyPr/>
                    <a:lstStyle/>
                    <a:p>
                      <a:r>
                        <a:rPr lang="en-IN" dirty="0" smtClean="0"/>
                        <a:t>2</a:t>
                      </a:r>
                      <a:endParaRPr lang="en-IN" dirty="0"/>
                    </a:p>
                  </a:txBody>
                  <a:tcPr/>
                </a:tc>
              </a:tr>
              <a:tr h="370840">
                <a:tc>
                  <a:txBody>
                    <a:bodyPr/>
                    <a:lstStyle/>
                    <a:p>
                      <a:r>
                        <a:rPr lang="en-IN" dirty="0" smtClean="0"/>
                        <a:t>34</a:t>
                      </a:r>
                      <a:endParaRPr lang="en-IN" dirty="0"/>
                    </a:p>
                  </a:txBody>
                  <a:tcPr/>
                </a:tc>
                <a:tc>
                  <a:txBody>
                    <a:bodyPr/>
                    <a:lstStyle/>
                    <a:p>
                      <a:r>
                        <a:rPr lang="en-IN" dirty="0" smtClean="0"/>
                        <a:t>4</a:t>
                      </a:r>
                      <a:endParaRPr lang="en-IN" dirty="0"/>
                    </a:p>
                  </a:txBody>
                  <a:tcPr/>
                </a:tc>
              </a:tr>
              <a:tr h="370840">
                <a:tc>
                  <a:txBody>
                    <a:bodyPr/>
                    <a:lstStyle/>
                    <a:p>
                      <a:r>
                        <a:rPr lang="en-IN" dirty="0" smtClean="0"/>
                        <a:t>34</a:t>
                      </a:r>
                      <a:endParaRPr lang="en-IN" dirty="0"/>
                    </a:p>
                  </a:txBody>
                  <a:tcPr/>
                </a:tc>
                <a:tc>
                  <a:txBody>
                    <a:bodyPr/>
                    <a:lstStyle/>
                    <a:p>
                      <a:r>
                        <a:rPr lang="en-IN" dirty="0" smtClean="0"/>
                        <a:t>5</a:t>
                      </a:r>
                      <a:endParaRPr lang="en-IN" dirty="0"/>
                    </a:p>
                  </a:txBody>
                  <a:tcPr/>
                </a:tc>
              </a:tr>
              <a:tr h="370840">
                <a:tc>
                  <a:txBody>
                    <a:bodyPr/>
                    <a:lstStyle/>
                    <a:p>
                      <a:r>
                        <a:rPr lang="en-IN" dirty="0" smtClean="0"/>
                        <a:t>34</a:t>
                      </a:r>
                      <a:endParaRPr lang="en-IN" dirty="0"/>
                    </a:p>
                  </a:txBody>
                  <a:tcPr/>
                </a:tc>
                <a:tc>
                  <a:txBody>
                    <a:bodyPr/>
                    <a:lstStyle/>
                    <a:p>
                      <a:r>
                        <a:rPr lang="en-IN" dirty="0" smtClean="0"/>
                        <a:t>6</a:t>
                      </a:r>
                      <a:endParaRPr lang="en-IN" dirty="0"/>
                    </a:p>
                  </a:txBody>
                  <a:tcPr/>
                </a:tc>
              </a:tr>
            </a:tbl>
          </a:graphicData>
        </a:graphic>
      </p:graphicFrame>
      <p:sp>
        <p:nvSpPr>
          <p:cNvPr id="7" name="TextBox 6"/>
          <p:cNvSpPr txBox="1"/>
          <p:nvPr/>
        </p:nvSpPr>
        <p:spPr>
          <a:xfrm>
            <a:off x="7467600" y="1524000"/>
            <a:ext cx="492443" cy="461665"/>
          </a:xfrm>
          <a:prstGeom prst="rect">
            <a:avLst/>
          </a:prstGeom>
          <a:noFill/>
        </p:spPr>
        <p:txBody>
          <a:bodyPr wrap="none" rtlCol="0">
            <a:spAutoFit/>
          </a:bodyPr>
          <a:lstStyle/>
          <a:p>
            <a:r>
              <a:rPr lang="en-IN" sz="2400" b="1" dirty="0" smtClean="0"/>
              <a:t>T1</a:t>
            </a:r>
            <a:endParaRPr lang="en-IN" sz="2400" b="1" dirty="0"/>
          </a:p>
        </p:txBody>
      </p:sp>
      <p:sp>
        <p:nvSpPr>
          <p:cNvPr id="8" name="TextBox 7"/>
          <p:cNvSpPr txBox="1"/>
          <p:nvPr/>
        </p:nvSpPr>
        <p:spPr>
          <a:xfrm>
            <a:off x="7543800" y="3912766"/>
            <a:ext cx="492443" cy="461665"/>
          </a:xfrm>
          <a:prstGeom prst="rect">
            <a:avLst/>
          </a:prstGeom>
          <a:noFill/>
        </p:spPr>
        <p:txBody>
          <a:bodyPr wrap="none" rtlCol="0">
            <a:spAutoFit/>
          </a:bodyPr>
          <a:lstStyle/>
          <a:p>
            <a:r>
              <a:rPr lang="en-IN" sz="2400" b="1" dirty="0" smtClean="0"/>
              <a:t>T2</a:t>
            </a:r>
            <a:endParaRPr lang="en-IN" sz="2400" b="1" dirty="0"/>
          </a:p>
        </p:txBody>
      </p:sp>
      <p:sp>
        <p:nvSpPr>
          <p:cNvPr id="9" name="TextBox 8"/>
          <p:cNvSpPr txBox="1"/>
          <p:nvPr/>
        </p:nvSpPr>
        <p:spPr>
          <a:xfrm>
            <a:off x="2989385" y="5536921"/>
            <a:ext cx="6027484" cy="461665"/>
          </a:xfrm>
          <a:prstGeom prst="rect">
            <a:avLst/>
          </a:prstGeom>
          <a:noFill/>
        </p:spPr>
        <p:txBody>
          <a:bodyPr wrap="none" rtlCol="0">
            <a:spAutoFit/>
          </a:bodyPr>
          <a:lstStyle/>
          <a:p>
            <a:r>
              <a:rPr lang="en-IN" sz="2400" b="1" dirty="0" smtClean="0">
                <a:solidFill>
                  <a:srgbClr val="FF0000"/>
                </a:solidFill>
              </a:rPr>
              <a:t>How do you retrieve all records with _id = 33?</a:t>
            </a:r>
            <a:endParaRPr lang="en-IN" sz="2400" b="1" dirty="0">
              <a:solidFill>
                <a:srgbClr val="FF0000"/>
              </a:solidFill>
            </a:endParaRPr>
          </a:p>
        </p:txBody>
      </p:sp>
    </p:spTree>
    <p:extLst>
      <p:ext uri="{BB962C8B-B14F-4D97-AF65-F5344CB8AC3E}">
        <p14:creationId xmlns:p14="http://schemas.microsoft.com/office/powerpoint/2010/main" val="35613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a:bodyPr>
          <a:lstStyle/>
          <a:p>
            <a:r>
              <a:rPr lang="en-IN" sz="4000" dirty="0"/>
              <a:t>Update Specific Fields</a:t>
            </a:r>
          </a:p>
        </p:txBody>
      </p:sp>
      <p:sp>
        <p:nvSpPr>
          <p:cNvPr id="3" name="Content Placeholder 2"/>
          <p:cNvSpPr>
            <a:spLocks noGrp="1"/>
          </p:cNvSpPr>
          <p:nvPr>
            <p:ph idx="1"/>
          </p:nvPr>
        </p:nvSpPr>
        <p:spPr>
          <a:xfrm>
            <a:off x="304800" y="3870684"/>
            <a:ext cx="8382000" cy="2987316"/>
          </a:xfrm>
        </p:spPr>
        <p:txBody>
          <a:bodyPr>
            <a:noAutofit/>
          </a:bodyPr>
          <a:lstStyle/>
          <a:p>
            <a:pPr marL="457200" lvl="1" indent="0">
              <a:buNone/>
            </a:pPr>
            <a:r>
              <a:rPr lang="en-IN" sz="2000" dirty="0" err="1"/>
              <a:t>db.books.update</a:t>
            </a:r>
            <a:r>
              <a:rPr lang="en-IN" sz="2000" dirty="0"/>
              <a:t>( { item: "XYZ123" }, </a:t>
            </a:r>
            <a:r>
              <a:rPr lang="en-IN" sz="2000" dirty="0" smtClean="0"/>
              <a:t>{ </a:t>
            </a:r>
          </a:p>
          <a:p>
            <a:pPr marL="457200" lvl="1" indent="0">
              <a:buNone/>
            </a:pPr>
            <a:r>
              <a:rPr lang="en-IN" sz="2000" dirty="0"/>
              <a:t>	</a:t>
            </a:r>
            <a:r>
              <a:rPr lang="en-IN" sz="2000" dirty="0" smtClean="0"/>
              <a:t>			item</a:t>
            </a:r>
            <a:r>
              <a:rPr lang="en-IN" sz="2000" dirty="0"/>
              <a:t>: "XYZ123", </a:t>
            </a:r>
            <a:endParaRPr lang="en-IN" sz="2000" dirty="0" smtClean="0"/>
          </a:p>
          <a:p>
            <a:pPr marL="457200" lvl="1" indent="0">
              <a:buNone/>
            </a:pPr>
            <a:r>
              <a:rPr lang="en-IN" sz="2000" dirty="0"/>
              <a:t>	</a:t>
            </a:r>
            <a:r>
              <a:rPr lang="en-IN" sz="2000" dirty="0" smtClean="0"/>
              <a:t>			stock</a:t>
            </a:r>
            <a:r>
              <a:rPr lang="en-IN" sz="2000" dirty="0"/>
              <a:t>: 10, </a:t>
            </a:r>
            <a:endParaRPr lang="en-IN" sz="2000" dirty="0" smtClean="0"/>
          </a:p>
          <a:p>
            <a:pPr marL="457200" lvl="1" indent="0">
              <a:buNone/>
            </a:pPr>
            <a:r>
              <a:rPr lang="en-IN" sz="2000" dirty="0"/>
              <a:t>	</a:t>
            </a:r>
            <a:r>
              <a:rPr lang="en-IN" sz="2000" dirty="0" smtClean="0"/>
              <a:t>			info</a:t>
            </a:r>
            <a:r>
              <a:rPr lang="en-IN" sz="2000" dirty="0"/>
              <a:t>: { </a:t>
            </a:r>
            <a:endParaRPr lang="en-IN" sz="2000" dirty="0" smtClean="0"/>
          </a:p>
          <a:p>
            <a:pPr marL="457200" lvl="1" indent="0">
              <a:buNone/>
            </a:pPr>
            <a:r>
              <a:rPr lang="en-IN" sz="2000" dirty="0"/>
              <a:t>	</a:t>
            </a:r>
            <a:r>
              <a:rPr lang="en-IN" sz="2000" dirty="0" smtClean="0"/>
              <a:t>				publisher</a:t>
            </a:r>
            <a:r>
              <a:rPr lang="en-IN" sz="2000" dirty="0"/>
              <a:t>: "2255", pages: 150 </a:t>
            </a:r>
            <a:endParaRPr lang="en-IN" sz="2000" dirty="0" smtClean="0"/>
          </a:p>
          <a:p>
            <a:pPr marL="457200" lvl="1" indent="0">
              <a:buNone/>
            </a:pPr>
            <a:r>
              <a:rPr lang="en-IN" sz="2000" dirty="0"/>
              <a:t>	</a:t>
            </a:r>
            <a:r>
              <a:rPr lang="en-IN" sz="2000" dirty="0" smtClean="0"/>
              <a:t>			}, </a:t>
            </a:r>
          </a:p>
          <a:p>
            <a:pPr marL="457200" lvl="1" indent="0">
              <a:buNone/>
            </a:pPr>
            <a:r>
              <a:rPr lang="en-IN" sz="2000" dirty="0"/>
              <a:t>	</a:t>
            </a:r>
            <a:r>
              <a:rPr lang="en-IN" sz="2000" dirty="0" smtClean="0"/>
              <a:t>			tags</a:t>
            </a:r>
            <a:r>
              <a:rPr lang="en-IN" sz="2000" dirty="0"/>
              <a:t>: [ "baking", "cooking" ] </a:t>
            </a:r>
            <a:endParaRPr lang="en-IN" sz="2000" dirty="0" smtClean="0"/>
          </a:p>
          <a:p>
            <a:pPr marL="457200" lvl="1" indent="0">
              <a:buNone/>
            </a:pPr>
            <a:r>
              <a:rPr lang="en-IN" sz="2000" dirty="0"/>
              <a:t>	</a:t>
            </a:r>
            <a:r>
              <a:rPr lang="en-IN" sz="2000" dirty="0" smtClean="0"/>
              <a:t>	} </a:t>
            </a:r>
            <a:r>
              <a:rPr lang="en-IN" sz="2000" dirty="0"/>
              <a:t>)</a:t>
            </a:r>
            <a:endParaRPr lang="en-IN" sz="2000" b="1" dirty="0"/>
          </a:p>
        </p:txBody>
      </p:sp>
      <p:sp>
        <p:nvSpPr>
          <p:cNvPr id="4" name="TextBox 3"/>
          <p:cNvSpPr txBox="1"/>
          <p:nvPr/>
        </p:nvSpPr>
        <p:spPr>
          <a:xfrm>
            <a:off x="0" y="685800"/>
            <a:ext cx="9144000" cy="3170099"/>
          </a:xfrm>
          <a:prstGeom prst="rect">
            <a:avLst/>
          </a:prstGeom>
          <a:solidFill>
            <a:schemeClr val="accent3">
              <a:lumMod val="60000"/>
              <a:lumOff val="40000"/>
            </a:schemeClr>
          </a:solidFill>
        </p:spPr>
        <p:txBody>
          <a:bodyPr wrap="square" rtlCol="0">
            <a:spAutoFit/>
          </a:bodyPr>
          <a:lstStyle/>
          <a:p>
            <a:r>
              <a:rPr lang="en-IN" sz="2000" b="1" dirty="0" smtClean="0"/>
              <a:t>{</a:t>
            </a:r>
          </a:p>
          <a:p>
            <a:r>
              <a:rPr lang="en-IN" sz="2000" b="1" dirty="0"/>
              <a:t>	</a:t>
            </a:r>
            <a:r>
              <a:rPr lang="en-IN" sz="2000" b="1" dirty="0" smtClean="0"/>
              <a:t> </a:t>
            </a:r>
            <a:r>
              <a:rPr lang="en-IN" sz="2000" b="1" dirty="0"/>
              <a:t>_id: 2, </a:t>
            </a:r>
            <a:endParaRPr lang="en-IN" sz="2000" b="1" dirty="0" smtClean="0"/>
          </a:p>
          <a:p>
            <a:r>
              <a:rPr lang="en-IN" sz="2000" b="1" dirty="0"/>
              <a:t>	</a:t>
            </a:r>
            <a:r>
              <a:rPr lang="en-IN" sz="2000" b="1" dirty="0" smtClean="0"/>
              <a:t>item</a:t>
            </a:r>
            <a:r>
              <a:rPr lang="en-IN" sz="2000" b="1" dirty="0"/>
              <a:t>: "XYZ123", </a:t>
            </a:r>
            <a:endParaRPr lang="en-IN" sz="2000" b="1" dirty="0" smtClean="0"/>
          </a:p>
          <a:p>
            <a:r>
              <a:rPr lang="en-IN" sz="2000" b="1" dirty="0"/>
              <a:t>	</a:t>
            </a:r>
            <a:r>
              <a:rPr lang="en-IN" sz="2000" b="1" dirty="0" smtClean="0"/>
              <a:t>stock</a:t>
            </a:r>
            <a:r>
              <a:rPr lang="en-IN" sz="2000" b="1" dirty="0"/>
              <a:t>: 15, </a:t>
            </a:r>
            <a:endParaRPr lang="en-IN" sz="2000" b="1" dirty="0" smtClean="0"/>
          </a:p>
          <a:p>
            <a:r>
              <a:rPr lang="en-IN" sz="2000" b="1" dirty="0"/>
              <a:t>	</a:t>
            </a:r>
            <a:r>
              <a:rPr lang="en-IN" sz="2000" b="1" dirty="0" smtClean="0"/>
              <a:t>info</a:t>
            </a:r>
            <a:r>
              <a:rPr lang="en-IN" sz="2000" b="1" dirty="0"/>
              <a:t>: { </a:t>
            </a:r>
            <a:r>
              <a:rPr lang="en-IN" sz="2000" b="1" dirty="0" smtClean="0"/>
              <a:t>publisher</a:t>
            </a:r>
            <a:r>
              <a:rPr lang="en-IN" sz="2000" b="1" dirty="0"/>
              <a:t>: "5555", pages: 150 </a:t>
            </a:r>
            <a:r>
              <a:rPr lang="en-IN" sz="2000" b="1" dirty="0" smtClean="0"/>
              <a:t> } , </a:t>
            </a:r>
          </a:p>
          <a:p>
            <a:r>
              <a:rPr lang="en-IN" sz="2000" b="1" dirty="0"/>
              <a:t>	</a:t>
            </a:r>
            <a:r>
              <a:rPr lang="en-IN" sz="2000" b="1" dirty="0" smtClean="0"/>
              <a:t>tags</a:t>
            </a:r>
            <a:r>
              <a:rPr lang="en-IN" sz="2000" b="1" dirty="0"/>
              <a:t>: </a:t>
            </a:r>
            <a:r>
              <a:rPr lang="en-IN" sz="2000" b="1" dirty="0" smtClean="0"/>
              <a:t>[  </a:t>
            </a:r>
            <a:r>
              <a:rPr lang="en-IN" sz="2000" b="1" dirty="0"/>
              <a:t>], </a:t>
            </a:r>
            <a:endParaRPr lang="en-IN" sz="2000" b="1" dirty="0" smtClean="0"/>
          </a:p>
          <a:p>
            <a:r>
              <a:rPr lang="en-IN" sz="2000" b="1" dirty="0" smtClean="0"/>
              <a:t>	ratings</a:t>
            </a:r>
            <a:r>
              <a:rPr lang="en-IN" sz="2000" b="1" dirty="0"/>
              <a:t>: [ </a:t>
            </a:r>
            <a:r>
              <a:rPr lang="en-IN" sz="2000" b="1" dirty="0" smtClean="0"/>
              <a:t>{ </a:t>
            </a:r>
            <a:r>
              <a:rPr lang="en-IN" sz="2000" b="1" dirty="0"/>
              <a:t>by: "xyz", rating: 5, comment: "ratings and reorder will go </a:t>
            </a:r>
            <a:r>
              <a:rPr lang="en-IN" sz="2000" b="1" dirty="0" smtClean="0"/>
              <a:t>away 							after  update</a:t>
            </a:r>
            <a:r>
              <a:rPr lang="en-IN" sz="2000" b="1" dirty="0"/>
              <a:t>"} </a:t>
            </a:r>
            <a:r>
              <a:rPr lang="en-IN" sz="2000" b="1" dirty="0" smtClean="0"/>
              <a:t>], </a:t>
            </a:r>
          </a:p>
          <a:p>
            <a:r>
              <a:rPr lang="en-IN" sz="2000" b="1" dirty="0"/>
              <a:t>	</a:t>
            </a:r>
            <a:r>
              <a:rPr lang="en-IN" sz="2000" b="1" dirty="0" smtClean="0"/>
              <a:t>reorder</a:t>
            </a:r>
            <a:r>
              <a:rPr lang="en-IN" sz="2000" b="1" dirty="0"/>
              <a:t>: false </a:t>
            </a:r>
            <a:endParaRPr lang="en-IN" sz="2000" b="1" dirty="0" smtClean="0"/>
          </a:p>
          <a:p>
            <a:r>
              <a:rPr lang="en-IN" sz="2000" b="1" dirty="0" smtClean="0"/>
              <a:t>}</a:t>
            </a:r>
            <a:endParaRPr lang="en-IN" sz="2000" b="1" dirty="0"/>
          </a:p>
        </p:txBody>
      </p:sp>
    </p:spTree>
    <p:extLst>
      <p:ext uri="{BB962C8B-B14F-4D97-AF65-F5344CB8AC3E}">
        <p14:creationId xmlns:p14="http://schemas.microsoft.com/office/powerpoint/2010/main" val="382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4000" dirty="0" smtClean="0"/>
              <a:t>Updating Document</a:t>
            </a:r>
            <a:endParaRPr lang="en-IN" sz="4000" dirty="0"/>
          </a:p>
        </p:txBody>
      </p:sp>
      <p:sp>
        <p:nvSpPr>
          <p:cNvPr id="3" name="Content Placeholder 2"/>
          <p:cNvSpPr>
            <a:spLocks noGrp="1"/>
          </p:cNvSpPr>
          <p:nvPr>
            <p:ph idx="1"/>
          </p:nvPr>
        </p:nvSpPr>
        <p:spPr>
          <a:xfrm>
            <a:off x="304800" y="1066800"/>
            <a:ext cx="8610600" cy="5562600"/>
          </a:xfrm>
        </p:spPr>
        <p:txBody>
          <a:bodyPr>
            <a:noAutofit/>
          </a:bodyPr>
          <a:lstStyle/>
          <a:p>
            <a:r>
              <a:rPr lang="en-IN" sz="2800" b="1" dirty="0"/>
              <a:t>Update Specific Fields</a:t>
            </a:r>
          </a:p>
          <a:p>
            <a:pPr lvl="1"/>
            <a:r>
              <a:rPr lang="en-IN" sz="2400" dirty="0" err="1"/>
              <a:t>db.books.update</a:t>
            </a:r>
            <a:r>
              <a:rPr lang="en-IN" sz="2400" dirty="0"/>
              <a:t>( { _id: </a:t>
            </a:r>
            <a:r>
              <a:rPr lang="en-IN" sz="2400" dirty="0" smtClean="0"/>
              <a:t>“XYZ123” </a:t>
            </a:r>
            <a:r>
              <a:rPr lang="en-IN" sz="2400" dirty="0"/>
              <a:t>}, </a:t>
            </a:r>
            <a:endParaRPr lang="en-IN" sz="2400" dirty="0" smtClean="0"/>
          </a:p>
          <a:p>
            <a:pPr marL="457200" lvl="1" indent="0">
              <a:buNone/>
            </a:pPr>
            <a:r>
              <a:rPr lang="en-IN" sz="2400" dirty="0" smtClean="0"/>
              <a:t>					{ </a:t>
            </a:r>
            <a:r>
              <a:rPr lang="en-IN" sz="2400" dirty="0"/>
              <a:t>$</a:t>
            </a:r>
            <a:r>
              <a:rPr lang="en-IN" sz="2400" dirty="0" err="1"/>
              <a:t>inc</a:t>
            </a:r>
            <a:r>
              <a:rPr lang="en-IN" sz="2400" dirty="0"/>
              <a:t>: { stock: 5 }, </a:t>
            </a:r>
            <a:endParaRPr lang="en-IN" sz="2400" dirty="0" smtClean="0"/>
          </a:p>
          <a:p>
            <a:pPr marL="457200" lvl="1" indent="0">
              <a:buNone/>
            </a:pPr>
            <a:r>
              <a:rPr lang="en-IN" sz="2400" dirty="0" smtClean="0"/>
              <a:t>	</a:t>
            </a:r>
            <a:r>
              <a:rPr lang="en-IN" sz="2400" dirty="0"/>
              <a:t>	</a:t>
            </a:r>
            <a:r>
              <a:rPr lang="en-IN" sz="2400" dirty="0" smtClean="0"/>
              <a:t>			$</a:t>
            </a:r>
            <a:r>
              <a:rPr lang="en-IN" sz="2400" dirty="0"/>
              <a:t>set: { </a:t>
            </a:r>
            <a:endParaRPr lang="en-IN" sz="2400" dirty="0" smtClean="0"/>
          </a:p>
          <a:p>
            <a:pPr marL="457200" lvl="1" indent="0">
              <a:buNone/>
            </a:pPr>
            <a:r>
              <a:rPr lang="en-IN" sz="2400" dirty="0"/>
              <a:t>	</a:t>
            </a:r>
            <a:r>
              <a:rPr lang="en-IN" sz="2400" dirty="0" smtClean="0"/>
              <a:t>				        item</a:t>
            </a:r>
            <a:r>
              <a:rPr lang="en-IN" sz="2400" dirty="0"/>
              <a:t>: "ABC123", </a:t>
            </a:r>
            <a:r>
              <a:rPr lang="en-IN" sz="2400" dirty="0" smtClean="0"/>
              <a:t>							        "</a:t>
            </a:r>
            <a:r>
              <a:rPr lang="en-IN" sz="2400" dirty="0" err="1"/>
              <a:t>info.publisher</a:t>
            </a:r>
            <a:r>
              <a:rPr lang="en-IN" sz="2400" dirty="0"/>
              <a:t>": "2222", </a:t>
            </a:r>
            <a:r>
              <a:rPr lang="en-IN" sz="2400" dirty="0" smtClean="0"/>
              <a:t>						        tags</a:t>
            </a:r>
            <a:r>
              <a:rPr lang="en-IN" sz="2400" dirty="0"/>
              <a:t>: [ "software" ], </a:t>
            </a:r>
            <a:r>
              <a:rPr lang="en-IN" sz="2400" dirty="0" smtClean="0"/>
              <a:t>						        "</a:t>
            </a:r>
            <a:r>
              <a:rPr lang="en-IN" sz="2400" dirty="0"/>
              <a:t>ratings.1": </a:t>
            </a:r>
            <a:r>
              <a:rPr lang="en-IN" sz="2400" dirty="0" smtClean="0"/>
              <a:t>{  </a:t>
            </a:r>
          </a:p>
          <a:p>
            <a:pPr marL="457200" lvl="1" indent="0">
              <a:buNone/>
            </a:pPr>
            <a:r>
              <a:rPr lang="en-IN" sz="2400" dirty="0"/>
              <a:t>	</a:t>
            </a:r>
            <a:r>
              <a:rPr lang="en-IN" sz="2400" dirty="0" smtClean="0"/>
              <a:t>					     by</a:t>
            </a:r>
            <a:r>
              <a:rPr lang="en-IN" sz="2400" dirty="0"/>
              <a:t>: "xyz",</a:t>
            </a:r>
            <a:endParaRPr lang="en-IN" sz="2400" dirty="0" smtClean="0"/>
          </a:p>
          <a:p>
            <a:pPr marL="457200" lvl="1" indent="0">
              <a:buNone/>
            </a:pPr>
            <a:r>
              <a:rPr lang="en-IN" sz="2400" dirty="0"/>
              <a:t>	</a:t>
            </a:r>
            <a:r>
              <a:rPr lang="en-IN" sz="2400" dirty="0" smtClean="0"/>
              <a:t>					     rating</a:t>
            </a:r>
            <a:r>
              <a:rPr lang="en-IN" sz="2400" dirty="0"/>
              <a:t>: 3 </a:t>
            </a:r>
            <a:endParaRPr lang="en-IN" sz="2400" dirty="0" smtClean="0"/>
          </a:p>
          <a:p>
            <a:pPr marL="457200" lvl="1" indent="0">
              <a:buNone/>
            </a:pPr>
            <a:r>
              <a:rPr lang="en-IN" sz="2400" dirty="0"/>
              <a:t>	</a:t>
            </a:r>
            <a:r>
              <a:rPr lang="en-IN" sz="2400" dirty="0" smtClean="0"/>
              <a:t>					} </a:t>
            </a:r>
          </a:p>
          <a:p>
            <a:pPr marL="457200" lvl="1" indent="0">
              <a:buNone/>
            </a:pPr>
            <a:r>
              <a:rPr lang="en-IN" sz="2400" dirty="0"/>
              <a:t>	</a:t>
            </a:r>
            <a:r>
              <a:rPr lang="en-IN" sz="2400" dirty="0" smtClean="0"/>
              <a:t>				} </a:t>
            </a:r>
          </a:p>
          <a:p>
            <a:pPr marL="457200" lvl="1" indent="0">
              <a:buNone/>
            </a:pPr>
            <a:r>
              <a:rPr lang="en-IN" sz="2400" dirty="0"/>
              <a:t>	</a:t>
            </a:r>
            <a:r>
              <a:rPr lang="en-IN" sz="2400" dirty="0" smtClean="0"/>
              <a:t>			} )</a:t>
            </a:r>
            <a:endParaRPr lang="en-IN" sz="2400" dirty="0"/>
          </a:p>
        </p:txBody>
      </p:sp>
    </p:spTree>
    <p:extLst>
      <p:ext uri="{BB962C8B-B14F-4D97-AF65-F5344CB8AC3E}">
        <p14:creationId xmlns:p14="http://schemas.microsoft.com/office/powerpoint/2010/main" val="36069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Remove Fields</a:t>
            </a:r>
            <a:endParaRPr lang="en-IN" dirty="0"/>
          </a:p>
        </p:txBody>
      </p:sp>
      <p:sp>
        <p:nvSpPr>
          <p:cNvPr id="3" name="Content Placeholder 2"/>
          <p:cNvSpPr>
            <a:spLocks noGrp="1"/>
          </p:cNvSpPr>
          <p:nvPr>
            <p:ph idx="1"/>
          </p:nvPr>
        </p:nvSpPr>
        <p:spPr>
          <a:xfrm>
            <a:off x="457200" y="1600201"/>
            <a:ext cx="8229600" cy="3048000"/>
          </a:xfrm>
        </p:spPr>
        <p:txBody>
          <a:bodyPr/>
          <a:lstStyle/>
          <a:p>
            <a:r>
              <a:rPr lang="en-IN" dirty="0" err="1" smtClean="0"/>
              <a:t>db.person.update</a:t>
            </a:r>
            <a:r>
              <a:rPr lang="en-IN" dirty="0"/>
              <a:t>( { _id: 1 }, </a:t>
            </a:r>
            <a:endParaRPr lang="en-IN" dirty="0" smtClean="0"/>
          </a:p>
          <a:p>
            <a:pPr marL="0" indent="0">
              <a:buNone/>
            </a:pPr>
            <a:r>
              <a:rPr lang="en-IN" dirty="0" smtClean="0"/>
              <a:t>				{ </a:t>
            </a:r>
            <a:r>
              <a:rPr lang="en-IN" dirty="0"/>
              <a:t>$unset: </a:t>
            </a:r>
            <a:endParaRPr lang="en-IN" dirty="0" smtClean="0"/>
          </a:p>
          <a:p>
            <a:pPr marL="0" indent="0">
              <a:buNone/>
            </a:pPr>
            <a:r>
              <a:rPr lang="en-IN" dirty="0"/>
              <a:t>	</a:t>
            </a:r>
            <a:r>
              <a:rPr lang="en-IN" dirty="0" smtClean="0"/>
              <a:t>				{</a:t>
            </a:r>
            <a:r>
              <a:rPr lang="en-IN" dirty="0"/>
              <a:t> </a:t>
            </a:r>
            <a:r>
              <a:rPr lang="en-IN" dirty="0" smtClean="0"/>
              <a:t>tags</a:t>
            </a:r>
            <a:r>
              <a:rPr lang="en-IN" dirty="0"/>
              <a:t>: 1 </a:t>
            </a:r>
            <a:r>
              <a:rPr lang="en-IN" dirty="0" smtClean="0"/>
              <a:t>} </a:t>
            </a:r>
          </a:p>
          <a:p>
            <a:pPr marL="0" indent="0">
              <a:buNone/>
            </a:pPr>
            <a:r>
              <a:rPr lang="en-IN" dirty="0" smtClean="0"/>
              <a:t>				} </a:t>
            </a:r>
          </a:p>
          <a:p>
            <a:pPr marL="0" indent="0">
              <a:buNone/>
            </a:pPr>
            <a:r>
              <a:rPr lang="en-IN" dirty="0"/>
              <a:t>	</a:t>
            </a:r>
            <a:r>
              <a:rPr lang="en-IN" dirty="0" smtClean="0"/>
              <a:t>		)</a:t>
            </a:r>
            <a:endParaRPr lang="en-IN" dirty="0"/>
          </a:p>
        </p:txBody>
      </p:sp>
      <p:sp>
        <p:nvSpPr>
          <p:cNvPr id="4" name="TextBox 3"/>
          <p:cNvSpPr txBox="1"/>
          <p:nvPr/>
        </p:nvSpPr>
        <p:spPr>
          <a:xfrm>
            <a:off x="1296537" y="5022376"/>
            <a:ext cx="6875665" cy="707886"/>
          </a:xfrm>
          <a:prstGeom prst="rect">
            <a:avLst/>
          </a:prstGeom>
          <a:noFill/>
        </p:spPr>
        <p:txBody>
          <a:bodyPr wrap="none" rtlCol="0">
            <a:spAutoFit/>
          </a:bodyPr>
          <a:lstStyle/>
          <a:p>
            <a:pPr algn="ctr"/>
            <a:r>
              <a:rPr lang="en-IN" sz="2000" b="1" dirty="0" smtClean="0"/>
              <a:t>Given 1, -1 or 0 as a value to any field will not affect the query. </a:t>
            </a:r>
          </a:p>
          <a:p>
            <a:pPr algn="ctr"/>
            <a:r>
              <a:rPr lang="en-IN" sz="2000" b="1" dirty="0" smtClean="0"/>
              <a:t>It just needed to complete the syntax of </a:t>
            </a:r>
            <a:r>
              <a:rPr lang="en-IN" sz="2000" b="1" dirty="0" err="1" smtClean="0"/>
              <a:t>json</a:t>
            </a:r>
            <a:endParaRPr lang="en-IN" sz="2000" b="1" dirty="0"/>
          </a:p>
        </p:txBody>
      </p:sp>
    </p:spTree>
    <p:extLst>
      <p:ext uri="{BB962C8B-B14F-4D97-AF65-F5344CB8AC3E}">
        <p14:creationId xmlns:p14="http://schemas.microsoft.com/office/powerpoint/2010/main" val="28596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Replace all fields</a:t>
            </a:r>
            <a:endParaRPr lang="en-IN" dirty="0"/>
          </a:p>
        </p:txBody>
      </p:sp>
      <p:sp>
        <p:nvSpPr>
          <p:cNvPr id="3" name="Content Placeholder 2"/>
          <p:cNvSpPr>
            <a:spLocks noGrp="1"/>
          </p:cNvSpPr>
          <p:nvPr>
            <p:ph idx="1"/>
          </p:nvPr>
        </p:nvSpPr>
        <p:spPr>
          <a:xfrm>
            <a:off x="304800" y="1600200"/>
            <a:ext cx="8686800" cy="4525963"/>
          </a:xfrm>
        </p:spPr>
        <p:txBody>
          <a:bodyPr>
            <a:normAutofit fontScale="85000" lnSpcReduction="10000"/>
          </a:bodyPr>
          <a:lstStyle/>
          <a:p>
            <a:r>
              <a:rPr lang="en-IN" dirty="0" err="1"/>
              <a:t>db.books.update</a:t>
            </a:r>
            <a:r>
              <a:rPr lang="en-IN" dirty="0"/>
              <a:t>( { item: "XYZ123" }, </a:t>
            </a:r>
          </a:p>
          <a:p>
            <a:pPr marL="0" indent="0">
              <a:buNone/>
            </a:pPr>
            <a:r>
              <a:rPr lang="en-IN" dirty="0" smtClean="0"/>
              <a:t>				{ </a:t>
            </a:r>
          </a:p>
          <a:p>
            <a:pPr marL="0" indent="0">
              <a:buNone/>
            </a:pPr>
            <a:r>
              <a:rPr lang="en-IN" dirty="0"/>
              <a:t>	</a:t>
            </a:r>
            <a:r>
              <a:rPr lang="en-IN" dirty="0" smtClean="0"/>
              <a:t>				item</a:t>
            </a:r>
            <a:r>
              <a:rPr lang="en-IN" dirty="0"/>
              <a:t>: "XYZ123", </a:t>
            </a:r>
            <a:endParaRPr lang="en-IN" dirty="0" smtClean="0"/>
          </a:p>
          <a:p>
            <a:pPr marL="0" indent="0">
              <a:buNone/>
            </a:pPr>
            <a:r>
              <a:rPr lang="en-IN" dirty="0"/>
              <a:t>	</a:t>
            </a:r>
            <a:r>
              <a:rPr lang="en-IN" dirty="0" smtClean="0"/>
              <a:t>				stock</a:t>
            </a:r>
            <a:r>
              <a:rPr lang="en-IN" dirty="0"/>
              <a:t>: 10, </a:t>
            </a:r>
            <a:endParaRPr lang="en-IN" dirty="0" smtClean="0"/>
          </a:p>
          <a:p>
            <a:pPr marL="0" indent="0">
              <a:buNone/>
            </a:pPr>
            <a:r>
              <a:rPr lang="en-IN" dirty="0"/>
              <a:t>	</a:t>
            </a:r>
            <a:r>
              <a:rPr lang="en-IN" dirty="0" smtClean="0"/>
              <a:t>				info</a:t>
            </a:r>
            <a:r>
              <a:rPr lang="en-IN" dirty="0"/>
              <a:t>: { </a:t>
            </a:r>
            <a:endParaRPr lang="en-IN" dirty="0" smtClean="0"/>
          </a:p>
          <a:p>
            <a:pPr marL="0" indent="0">
              <a:buNone/>
            </a:pPr>
            <a:r>
              <a:rPr lang="en-IN" dirty="0"/>
              <a:t>	</a:t>
            </a:r>
            <a:r>
              <a:rPr lang="en-IN" dirty="0" smtClean="0"/>
              <a:t>				           publisher</a:t>
            </a:r>
            <a:r>
              <a:rPr lang="en-IN" dirty="0"/>
              <a:t>: "2255", </a:t>
            </a:r>
            <a:r>
              <a:rPr lang="en-IN" dirty="0" smtClean="0"/>
              <a:t>							pages</a:t>
            </a:r>
            <a:r>
              <a:rPr lang="en-IN" dirty="0"/>
              <a:t>: 150 }, </a:t>
            </a:r>
            <a:endParaRPr lang="en-IN" dirty="0" smtClean="0"/>
          </a:p>
          <a:p>
            <a:pPr marL="0" indent="0">
              <a:buNone/>
            </a:pPr>
            <a:r>
              <a:rPr lang="en-IN" dirty="0"/>
              <a:t>	</a:t>
            </a:r>
            <a:r>
              <a:rPr lang="en-IN" dirty="0" smtClean="0"/>
              <a:t>				tags</a:t>
            </a:r>
            <a:r>
              <a:rPr lang="en-IN" dirty="0"/>
              <a:t>: [ "baking", "cooking" ] </a:t>
            </a:r>
            <a:endParaRPr lang="en-IN" dirty="0" smtClean="0"/>
          </a:p>
          <a:p>
            <a:pPr marL="0" indent="0">
              <a:buNone/>
            </a:pPr>
            <a:r>
              <a:rPr lang="en-IN" dirty="0"/>
              <a:t>	</a:t>
            </a:r>
            <a:r>
              <a:rPr lang="en-IN" dirty="0" smtClean="0"/>
              <a:t>			}</a:t>
            </a:r>
          </a:p>
          <a:p>
            <a:pPr marL="0" indent="0">
              <a:buNone/>
            </a:pPr>
            <a:r>
              <a:rPr lang="en-IN" dirty="0"/>
              <a:t>	</a:t>
            </a:r>
            <a:r>
              <a:rPr lang="en-IN" dirty="0" smtClean="0"/>
              <a:t>		 </a:t>
            </a:r>
            <a:r>
              <a:rPr lang="en-IN" dirty="0"/>
              <a:t>)</a:t>
            </a:r>
          </a:p>
        </p:txBody>
      </p:sp>
    </p:spTree>
    <p:extLst>
      <p:ext uri="{BB962C8B-B14F-4D97-AF65-F5344CB8AC3E}">
        <p14:creationId xmlns:p14="http://schemas.microsoft.com/office/powerpoint/2010/main" val="147323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IN" sz="3600" dirty="0"/>
              <a:t>Insert a New Document if No Match Exists</a:t>
            </a:r>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IN" dirty="0" err="1"/>
              <a:t>db.books.update</a:t>
            </a:r>
            <a:r>
              <a:rPr lang="en-IN" dirty="0"/>
              <a:t>( { item: "ZZZ135" }, </a:t>
            </a:r>
            <a:endParaRPr lang="en-IN" dirty="0" smtClean="0"/>
          </a:p>
          <a:p>
            <a:pPr marL="0" indent="0">
              <a:buNone/>
            </a:pPr>
            <a:r>
              <a:rPr lang="en-IN" dirty="0" smtClean="0"/>
              <a:t>				{ </a:t>
            </a:r>
          </a:p>
          <a:p>
            <a:pPr marL="0" indent="0">
              <a:buNone/>
            </a:pPr>
            <a:r>
              <a:rPr lang="en-IN" dirty="0"/>
              <a:t>	</a:t>
            </a:r>
            <a:r>
              <a:rPr lang="en-IN" dirty="0" smtClean="0"/>
              <a:t>				item</a:t>
            </a:r>
            <a:r>
              <a:rPr lang="en-IN" dirty="0"/>
              <a:t>: "ZZZ135", </a:t>
            </a:r>
            <a:endParaRPr lang="en-IN" dirty="0" smtClean="0"/>
          </a:p>
          <a:p>
            <a:pPr marL="0" indent="0">
              <a:buNone/>
            </a:pPr>
            <a:r>
              <a:rPr lang="en-IN" dirty="0"/>
              <a:t>	</a:t>
            </a:r>
            <a:r>
              <a:rPr lang="en-IN" dirty="0" smtClean="0"/>
              <a:t>				stock</a:t>
            </a:r>
            <a:r>
              <a:rPr lang="en-IN" dirty="0"/>
              <a:t>: 5, </a:t>
            </a:r>
            <a:endParaRPr lang="en-IN" dirty="0" smtClean="0"/>
          </a:p>
          <a:p>
            <a:pPr marL="0" indent="0">
              <a:buNone/>
            </a:pPr>
            <a:r>
              <a:rPr lang="en-IN" dirty="0"/>
              <a:t>	</a:t>
            </a:r>
            <a:r>
              <a:rPr lang="en-IN" dirty="0" smtClean="0"/>
              <a:t>				tags</a:t>
            </a:r>
            <a:r>
              <a:rPr lang="en-IN" dirty="0"/>
              <a:t>: [ "database" ] </a:t>
            </a:r>
            <a:endParaRPr lang="en-IN" dirty="0" smtClean="0"/>
          </a:p>
          <a:p>
            <a:pPr marL="0" indent="0">
              <a:buNone/>
            </a:pPr>
            <a:r>
              <a:rPr lang="en-IN" dirty="0"/>
              <a:t>	</a:t>
            </a:r>
            <a:r>
              <a:rPr lang="en-IN" dirty="0" smtClean="0"/>
              <a:t>			},</a:t>
            </a:r>
          </a:p>
          <a:p>
            <a:pPr marL="0" indent="0">
              <a:buNone/>
            </a:pPr>
            <a:r>
              <a:rPr lang="en-IN" dirty="0"/>
              <a:t>	</a:t>
            </a:r>
            <a:r>
              <a:rPr lang="en-IN" dirty="0" smtClean="0"/>
              <a:t>			{ </a:t>
            </a:r>
          </a:p>
          <a:p>
            <a:pPr marL="0" indent="0">
              <a:buNone/>
            </a:pPr>
            <a:r>
              <a:rPr lang="en-IN" dirty="0"/>
              <a:t>	</a:t>
            </a:r>
            <a:r>
              <a:rPr lang="en-IN" dirty="0" smtClean="0"/>
              <a:t>				</a:t>
            </a:r>
            <a:r>
              <a:rPr lang="en-IN" dirty="0" err="1" smtClean="0"/>
              <a:t>upsert</a:t>
            </a:r>
            <a:r>
              <a:rPr lang="en-IN" dirty="0"/>
              <a:t>: </a:t>
            </a:r>
            <a:r>
              <a:rPr lang="en-IN" b="1" dirty="0"/>
              <a:t>true</a:t>
            </a:r>
            <a:r>
              <a:rPr lang="en-IN" dirty="0"/>
              <a:t> </a:t>
            </a:r>
            <a:endParaRPr lang="en-IN" dirty="0" smtClean="0"/>
          </a:p>
          <a:p>
            <a:pPr marL="0" indent="0">
              <a:buNone/>
            </a:pPr>
            <a:r>
              <a:rPr lang="en-IN" dirty="0"/>
              <a:t>	</a:t>
            </a:r>
            <a:r>
              <a:rPr lang="en-IN" dirty="0" smtClean="0"/>
              <a:t>			} </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113705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68362"/>
          </a:xfrm>
        </p:spPr>
        <p:txBody>
          <a:bodyPr>
            <a:normAutofit/>
          </a:bodyPr>
          <a:lstStyle/>
          <a:p>
            <a:r>
              <a:rPr lang="en-IN" sz="3600" dirty="0"/>
              <a:t>Update Multiple Documents</a:t>
            </a:r>
          </a:p>
        </p:txBody>
      </p:sp>
      <p:sp>
        <p:nvSpPr>
          <p:cNvPr id="3" name="Content Placeholder 2"/>
          <p:cNvSpPr>
            <a:spLocks noGrp="1"/>
          </p:cNvSpPr>
          <p:nvPr>
            <p:ph idx="1"/>
          </p:nvPr>
        </p:nvSpPr>
        <p:spPr>
          <a:xfrm>
            <a:off x="381000" y="1066800"/>
            <a:ext cx="8229600" cy="5334000"/>
          </a:xfrm>
        </p:spPr>
        <p:txBody>
          <a:bodyPr>
            <a:normAutofit/>
          </a:bodyPr>
          <a:lstStyle/>
          <a:p>
            <a:pPr marL="0" indent="0">
              <a:buNone/>
            </a:pPr>
            <a:r>
              <a:rPr lang="en-IN" dirty="0" err="1"/>
              <a:t>db.books.update</a:t>
            </a:r>
            <a:r>
              <a:rPr lang="en-IN" dirty="0"/>
              <a:t>( { stock: { $</a:t>
            </a:r>
            <a:r>
              <a:rPr lang="en-IN" dirty="0" err="1"/>
              <a:t>lte</a:t>
            </a:r>
            <a:r>
              <a:rPr lang="en-IN" dirty="0"/>
              <a:t>: 10 } }, </a:t>
            </a:r>
            <a:endParaRPr lang="en-IN" dirty="0" smtClean="0"/>
          </a:p>
          <a:p>
            <a:pPr marL="0" indent="0">
              <a:buNone/>
            </a:pPr>
            <a:r>
              <a:rPr lang="en-IN" dirty="0"/>
              <a:t>	</a:t>
            </a:r>
            <a:r>
              <a:rPr lang="en-IN" dirty="0" smtClean="0"/>
              <a:t>			{ </a:t>
            </a:r>
            <a:r>
              <a:rPr lang="en-IN" dirty="0"/>
              <a:t>$set:  </a:t>
            </a:r>
            <a:r>
              <a:rPr lang="en-IN" dirty="0" smtClean="0"/>
              <a:t>{ </a:t>
            </a:r>
          </a:p>
          <a:p>
            <a:pPr marL="0" indent="0">
              <a:buNone/>
            </a:pPr>
            <a:r>
              <a:rPr lang="en-IN" dirty="0"/>
              <a:t>	</a:t>
            </a:r>
            <a:r>
              <a:rPr lang="en-IN" dirty="0" smtClean="0"/>
              <a:t>				reorder</a:t>
            </a:r>
            <a:r>
              <a:rPr lang="en-IN" dirty="0"/>
              <a:t>: </a:t>
            </a:r>
            <a:r>
              <a:rPr lang="en-IN" b="1" dirty="0"/>
              <a:t>true</a:t>
            </a:r>
            <a:r>
              <a:rPr lang="en-IN" dirty="0"/>
              <a:t> </a:t>
            </a:r>
            <a:endParaRPr lang="en-IN" dirty="0" smtClean="0"/>
          </a:p>
          <a:p>
            <a:pPr marL="0" indent="0">
              <a:buNone/>
            </a:pPr>
            <a:r>
              <a:rPr lang="en-IN" dirty="0"/>
              <a:t>	</a:t>
            </a:r>
            <a:r>
              <a:rPr lang="en-IN" dirty="0" smtClean="0"/>
              <a:t>				} </a:t>
            </a:r>
          </a:p>
          <a:p>
            <a:pPr marL="0" indent="0">
              <a:buNone/>
            </a:pPr>
            <a:r>
              <a:rPr lang="en-IN" dirty="0"/>
              <a:t>	</a:t>
            </a:r>
            <a:r>
              <a:rPr lang="en-IN" dirty="0" smtClean="0"/>
              <a:t>			}, </a:t>
            </a:r>
          </a:p>
          <a:p>
            <a:pPr marL="0" indent="0">
              <a:buNone/>
            </a:pPr>
            <a:r>
              <a:rPr lang="en-IN" dirty="0"/>
              <a:t>	</a:t>
            </a:r>
            <a:r>
              <a:rPr lang="en-IN" dirty="0" smtClean="0"/>
              <a:t>			{ </a:t>
            </a:r>
          </a:p>
          <a:p>
            <a:pPr marL="0" indent="0">
              <a:buNone/>
            </a:pPr>
            <a:r>
              <a:rPr lang="en-IN" dirty="0"/>
              <a:t>	</a:t>
            </a:r>
            <a:r>
              <a:rPr lang="en-IN" dirty="0" smtClean="0"/>
              <a:t>				multi</a:t>
            </a:r>
            <a:r>
              <a:rPr lang="en-IN" dirty="0"/>
              <a:t>: </a:t>
            </a:r>
            <a:r>
              <a:rPr lang="en-IN" b="1" dirty="0"/>
              <a:t>true</a:t>
            </a:r>
            <a:r>
              <a:rPr lang="en-IN" dirty="0"/>
              <a:t> </a:t>
            </a:r>
            <a:endParaRPr lang="en-IN" dirty="0" smtClean="0"/>
          </a:p>
          <a:p>
            <a:pPr marL="0" indent="0">
              <a:buNone/>
            </a:pPr>
            <a:r>
              <a:rPr lang="en-IN" dirty="0"/>
              <a:t>	</a:t>
            </a:r>
            <a:r>
              <a:rPr lang="en-IN" dirty="0" smtClean="0"/>
              <a:t>			} </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376327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Override Default Write Concern</a:t>
            </a:r>
          </a:p>
        </p:txBody>
      </p:sp>
      <p:sp>
        <p:nvSpPr>
          <p:cNvPr id="3" name="Content Placeholder 2"/>
          <p:cNvSpPr>
            <a:spLocks noGrp="1"/>
          </p:cNvSpPr>
          <p:nvPr>
            <p:ph idx="1"/>
          </p:nvPr>
        </p:nvSpPr>
        <p:spPr>
          <a:xfrm>
            <a:off x="381000" y="1524000"/>
            <a:ext cx="8534400" cy="4953000"/>
          </a:xfrm>
        </p:spPr>
        <p:txBody>
          <a:bodyPr>
            <a:normAutofit fontScale="85000" lnSpcReduction="20000"/>
          </a:bodyPr>
          <a:lstStyle/>
          <a:p>
            <a:pPr marL="0" indent="0">
              <a:buNone/>
            </a:pPr>
            <a:r>
              <a:rPr lang="en-IN" dirty="0" err="1"/>
              <a:t>db.books.update</a:t>
            </a:r>
            <a:r>
              <a:rPr lang="en-IN" dirty="0"/>
              <a:t>( { stock: { $</a:t>
            </a:r>
            <a:r>
              <a:rPr lang="en-IN" dirty="0" err="1"/>
              <a:t>lte</a:t>
            </a:r>
            <a:r>
              <a:rPr lang="en-IN" dirty="0"/>
              <a:t>: 10 } }, </a:t>
            </a:r>
            <a:endParaRPr lang="en-IN" dirty="0" smtClean="0"/>
          </a:p>
          <a:p>
            <a:pPr marL="0" indent="0">
              <a:buNone/>
            </a:pPr>
            <a:r>
              <a:rPr lang="en-IN" dirty="0"/>
              <a:t>	</a:t>
            </a:r>
            <a:r>
              <a:rPr lang="en-IN" dirty="0" smtClean="0"/>
              <a:t>			{ </a:t>
            </a:r>
            <a:r>
              <a:rPr lang="en-IN" dirty="0"/>
              <a:t>$set: { </a:t>
            </a:r>
            <a:endParaRPr lang="en-IN" dirty="0" smtClean="0"/>
          </a:p>
          <a:p>
            <a:pPr marL="0" indent="0">
              <a:buNone/>
            </a:pPr>
            <a:r>
              <a:rPr lang="en-IN" dirty="0"/>
              <a:t>	</a:t>
            </a:r>
            <a:r>
              <a:rPr lang="en-IN" dirty="0" smtClean="0"/>
              <a:t>					reorder</a:t>
            </a:r>
            <a:r>
              <a:rPr lang="en-IN" dirty="0"/>
              <a:t>: </a:t>
            </a:r>
            <a:r>
              <a:rPr lang="en-IN" b="1" dirty="0"/>
              <a:t>true</a:t>
            </a:r>
            <a:r>
              <a:rPr lang="en-IN" dirty="0"/>
              <a:t> </a:t>
            </a:r>
            <a:endParaRPr lang="en-IN" dirty="0" smtClean="0"/>
          </a:p>
          <a:p>
            <a:pPr marL="0" indent="0">
              <a:buNone/>
            </a:pPr>
            <a:r>
              <a:rPr lang="en-IN" dirty="0"/>
              <a:t>	</a:t>
            </a:r>
            <a:r>
              <a:rPr lang="en-IN" dirty="0" smtClean="0"/>
              <a:t>				} </a:t>
            </a:r>
          </a:p>
          <a:p>
            <a:pPr marL="0" indent="0">
              <a:buNone/>
            </a:pPr>
            <a:r>
              <a:rPr lang="en-IN" dirty="0"/>
              <a:t>	</a:t>
            </a:r>
            <a:r>
              <a:rPr lang="en-IN" dirty="0" smtClean="0"/>
              <a:t>			}, </a:t>
            </a:r>
          </a:p>
          <a:p>
            <a:pPr marL="0" indent="0">
              <a:buNone/>
            </a:pPr>
            <a:r>
              <a:rPr lang="en-IN" dirty="0"/>
              <a:t>	</a:t>
            </a:r>
            <a:r>
              <a:rPr lang="en-IN" dirty="0" smtClean="0"/>
              <a:t>			{ </a:t>
            </a:r>
          </a:p>
          <a:p>
            <a:pPr marL="0" indent="0">
              <a:buNone/>
            </a:pPr>
            <a:r>
              <a:rPr lang="en-IN" dirty="0"/>
              <a:t>	</a:t>
            </a:r>
            <a:r>
              <a:rPr lang="en-IN" dirty="0" smtClean="0"/>
              <a:t>				multi</a:t>
            </a:r>
            <a:r>
              <a:rPr lang="en-IN" dirty="0"/>
              <a:t>: </a:t>
            </a:r>
            <a:r>
              <a:rPr lang="en-IN" b="1" dirty="0"/>
              <a:t>true</a:t>
            </a:r>
            <a:r>
              <a:rPr lang="en-IN" dirty="0"/>
              <a:t>, </a:t>
            </a:r>
            <a:r>
              <a:rPr lang="en-IN" dirty="0" smtClean="0"/>
              <a:t>								</a:t>
            </a:r>
            <a:r>
              <a:rPr lang="en-IN" dirty="0" err="1" smtClean="0"/>
              <a:t>writeConcern</a:t>
            </a:r>
            <a:r>
              <a:rPr lang="en-IN" dirty="0"/>
              <a:t>: { </a:t>
            </a:r>
            <a:endParaRPr lang="en-IN" dirty="0" smtClean="0"/>
          </a:p>
          <a:p>
            <a:pPr marL="0" indent="0">
              <a:buNone/>
            </a:pPr>
            <a:r>
              <a:rPr lang="en-IN" dirty="0"/>
              <a:t>	</a:t>
            </a:r>
            <a:r>
              <a:rPr lang="en-IN" dirty="0" smtClean="0"/>
              <a:t>					w</a:t>
            </a:r>
            <a:r>
              <a:rPr lang="en-IN" dirty="0"/>
              <a:t>: </a:t>
            </a:r>
            <a:r>
              <a:rPr lang="en-IN" dirty="0" smtClean="0"/>
              <a:t>“majority”, 							</a:t>
            </a:r>
            <a:r>
              <a:rPr lang="en-IN" dirty="0" err="1" smtClean="0"/>
              <a:t>wtimeout</a:t>
            </a:r>
            <a:r>
              <a:rPr lang="en-IN" dirty="0"/>
              <a:t>: 5000 </a:t>
            </a:r>
            <a:endParaRPr lang="en-IN" dirty="0" smtClean="0"/>
          </a:p>
          <a:p>
            <a:pPr marL="0" indent="0">
              <a:buNone/>
            </a:pPr>
            <a:r>
              <a:rPr lang="en-IN" dirty="0"/>
              <a:t>	</a:t>
            </a:r>
            <a:r>
              <a:rPr lang="en-IN" dirty="0" smtClean="0"/>
              <a:t>			} 			</a:t>
            </a:r>
          </a:p>
          <a:p>
            <a:pPr marL="0" indent="0">
              <a:buNone/>
            </a:pPr>
            <a:r>
              <a:rPr lang="en-IN" dirty="0"/>
              <a:t>	</a:t>
            </a:r>
            <a:r>
              <a:rPr lang="en-IN" dirty="0" smtClean="0"/>
              <a:t>		} </a:t>
            </a:r>
            <a:r>
              <a:rPr lang="en-IN" dirty="0"/>
              <a:t>)</a:t>
            </a:r>
          </a:p>
        </p:txBody>
      </p:sp>
    </p:spTree>
    <p:extLst>
      <p:ext uri="{BB962C8B-B14F-4D97-AF65-F5344CB8AC3E}">
        <p14:creationId xmlns:p14="http://schemas.microsoft.com/office/powerpoint/2010/main" val="2453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IN" dirty="0" smtClean="0"/>
              <a:t>“Moves” In </a:t>
            </a:r>
            <a:r>
              <a:rPr lang="en-IN" dirty="0" err="1" smtClean="0"/>
              <a:t>MongoDB</a:t>
            </a:r>
            <a:endParaRPr lang="en-IN" dirty="0"/>
          </a:p>
        </p:txBody>
      </p:sp>
      <p:sp>
        <p:nvSpPr>
          <p:cNvPr id="4" name="Rectangle 3"/>
          <p:cNvSpPr/>
          <p:nvPr/>
        </p:nvSpPr>
        <p:spPr>
          <a:xfrm>
            <a:off x="457200" y="1600200"/>
            <a:ext cx="82296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23900" y="2216055"/>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23900" y="3238500"/>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10252" y="4267200"/>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23900" y="5270879"/>
            <a:ext cx="769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990600" y="2365327"/>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3467100" y="2365327"/>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943600" y="2333482"/>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990600" y="3387772"/>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3467100" y="3387772"/>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5943600" y="3355927"/>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990600" y="4416472"/>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3467100" y="4416472"/>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5943600" y="4384627"/>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990600" y="5420151"/>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467100" y="5420151"/>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5943600" y="5388306"/>
            <a:ext cx="2209800" cy="5396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592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db.collections.save</a:t>
            </a:r>
            <a:r>
              <a:rPr lang="en-IN" dirty="0" smtClean="0"/>
              <a:t>()</a:t>
            </a:r>
            <a:endParaRPr lang="en-IN" dirty="0"/>
          </a:p>
        </p:txBody>
      </p:sp>
      <p:sp>
        <p:nvSpPr>
          <p:cNvPr id="3" name="TextBox 2"/>
          <p:cNvSpPr txBox="1"/>
          <p:nvPr/>
        </p:nvSpPr>
        <p:spPr>
          <a:xfrm>
            <a:off x="838200" y="1546268"/>
            <a:ext cx="7272375" cy="400110"/>
          </a:xfrm>
          <a:prstGeom prst="rect">
            <a:avLst/>
          </a:prstGeom>
          <a:solidFill>
            <a:schemeClr val="accent3">
              <a:lumMod val="60000"/>
              <a:lumOff val="40000"/>
            </a:schemeClr>
          </a:solidFill>
        </p:spPr>
        <p:txBody>
          <a:bodyPr wrap="none" rtlCol="0">
            <a:spAutoFit/>
          </a:bodyPr>
          <a:lstStyle/>
          <a:p>
            <a:r>
              <a:rPr lang="en-IN" sz="2000" b="1" dirty="0" err="1" smtClean="0"/>
              <a:t>db.collection.save</a:t>
            </a:r>
            <a:r>
              <a:rPr lang="en-IN" sz="2000" b="1" dirty="0" smtClean="0"/>
              <a:t> ( </a:t>
            </a:r>
            <a:r>
              <a:rPr lang="en-IN" sz="2000" b="1" dirty="0"/>
              <a:t>&lt;document&gt;, { </a:t>
            </a:r>
            <a:r>
              <a:rPr lang="en-IN" sz="2000" b="1" dirty="0" err="1"/>
              <a:t>writeConcern</a:t>
            </a:r>
            <a:r>
              <a:rPr lang="en-IN" sz="2000" b="1" dirty="0"/>
              <a:t>: </a:t>
            </a:r>
            <a:r>
              <a:rPr lang="en-IN" sz="2000" b="1" dirty="0" smtClean="0"/>
              <a:t> &lt;</a:t>
            </a:r>
            <a:r>
              <a:rPr lang="en-IN" sz="2000" b="1" dirty="0"/>
              <a:t>document&gt; </a:t>
            </a:r>
            <a:r>
              <a:rPr lang="en-IN" sz="2000" b="1" dirty="0" smtClean="0"/>
              <a:t> }  </a:t>
            </a:r>
            <a:r>
              <a:rPr lang="en-IN" sz="2000" b="1" dirty="0"/>
              <a:t>)</a:t>
            </a:r>
          </a:p>
        </p:txBody>
      </p:sp>
    </p:spTree>
    <p:extLst>
      <p:ext uri="{BB962C8B-B14F-4D97-AF65-F5344CB8AC3E}">
        <p14:creationId xmlns:p14="http://schemas.microsoft.com/office/powerpoint/2010/main" val="360313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save() method</a:t>
            </a:r>
            <a:endParaRPr lang="en-IN" dirty="0"/>
          </a:p>
        </p:txBody>
      </p:sp>
      <p:sp>
        <p:nvSpPr>
          <p:cNvPr id="3" name="Content Placeholder 2"/>
          <p:cNvSpPr>
            <a:spLocks noGrp="1"/>
          </p:cNvSpPr>
          <p:nvPr>
            <p:ph idx="1"/>
          </p:nvPr>
        </p:nvSpPr>
        <p:spPr>
          <a:xfrm>
            <a:off x="381000" y="1295400"/>
            <a:ext cx="8534400" cy="5410199"/>
          </a:xfrm>
        </p:spPr>
        <p:txBody>
          <a:bodyPr>
            <a:noAutofit/>
          </a:bodyPr>
          <a:lstStyle/>
          <a:p>
            <a:r>
              <a:rPr lang="en-IN" sz="2700" dirty="0" smtClean="0"/>
              <a:t>update() </a:t>
            </a:r>
            <a:r>
              <a:rPr lang="en-IN" sz="2700" dirty="0"/>
              <a:t>takes multiple arguments ({condition},{update to doc}, </a:t>
            </a:r>
            <a:r>
              <a:rPr lang="en-IN" sz="2700" dirty="0" err="1"/>
              <a:t>upsert</a:t>
            </a:r>
            <a:r>
              <a:rPr lang="en-IN" sz="2700" dirty="0"/>
              <a:t>, multi) </a:t>
            </a:r>
            <a:endParaRPr lang="en-IN" sz="2700" dirty="0" smtClean="0"/>
          </a:p>
          <a:p>
            <a:r>
              <a:rPr lang="en-IN" sz="2700" dirty="0" smtClean="0"/>
              <a:t>save() </a:t>
            </a:r>
            <a:r>
              <a:rPr lang="en-IN" sz="2700" dirty="0"/>
              <a:t>accepts only one argument(_id being the parameter for conditional argument</a:t>
            </a:r>
            <a:r>
              <a:rPr lang="en-IN" sz="2700" dirty="0" smtClean="0"/>
              <a:t>).</a:t>
            </a:r>
          </a:p>
          <a:p>
            <a:r>
              <a:rPr lang="en-IN" sz="2700" dirty="0" smtClean="0"/>
              <a:t>update </a:t>
            </a:r>
            <a:r>
              <a:rPr lang="en-IN" sz="2700" dirty="0"/>
              <a:t>can accept any condition but save has the limitation of condition only on the _id field.</a:t>
            </a:r>
            <a:endParaRPr lang="en-IN" sz="2700" dirty="0" smtClean="0"/>
          </a:p>
          <a:p>
            <a:r>
              <a:rPr lang="en-IN" sz="2700" dirty="0" smtClean="0"/>
              <a:t>save() method is a </a:t>
            </a:r>
            <a:r>
              <a:rPr lang="en-IN" sz="2700" dirty="0" err="1" smtClean="0"/>
              <a:t>mongodb</a:t>
            </a:r>
            <a:r>
              <a:rPr lang="en-IN" sz="2700" dirty="0" smtClean="0"/>
              <a:t> shell helper method and not mongo server method.</a:t>
            </a:r>
          </a:p>
          <a:p>
            <a:r>
              <a:rPr lang="en-IN" sz="2700" dirty="0" smtClean="0"/>
              <a:t>It internally uses update() method to update document in the collections.</a:t>
            </a:r>
          </a:p>
          <a:p>
            <a:r>
              <a:rPr lang="en-IN" sz="2700" dirty="0" smtClean="0"/>
              <a:t>Helps developer avoid use of complex update() method.</a:t>
            </a:r>
            <a:endParaRPr lang="en-IN" sz="2700" dirty="0"/>
          </a:p>
        </p:txBody>
      </p:sp>
    </p:spTree>
    <p:extLst>
      <p:ext uri="{BB962C8B-B14F-4D97-AF65-F5344CB8AC3E}">
        <p14:creationId xmlns:p14="http://schemas.microsoft.com/office/powerpoint/2010/main" val="4345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you create a relational table</a:t>
            </a:r>
            <a:endParaRPr lang="en-IN" dirty="0"/>
          </a:p>
        </p:txBody>
      </p:sp>
      <p:sp>
        <p:nvSpPr>
          <p:cNvPr id="4" name="TextBox 3"/>
          <p:cNvSpPr txBox="1"/>
          <p:nvPr/>
        </p:nvSpPr>
        <p:spPr>
          <a:xfrm>
            <a:off x="304800" y="1295400"/>
            <a:ext cx="2667000" cy="5262979"/>
          </a:xfrm>
          <a:prstGeom prst="rect">
            <a:avLst/>
          </a:prstGeom>
          <a:solidFill>
            <a:srgbClr val="00B050"/>
          </a:solidFill>
        </p:spPr>
        <p:txBody>
          <a:bodyPr wrap="square" rtlCol="0">
            <a:spAutoFit/>
          </a:bodyPr>
          <a:lstStyle/>
          <a:p>
            <a:r>
              <a:rPr lang="en-IN" sz="2800" b="1" dirty="0" smtClean="0"/>
              <a:t>{</a:t>
            </a:r>
          </a:p>
          <a:p>
            <a:r>
              <a:rPr lang="en-IN" sz="2800" b="1" dirty="0"/>
              <a:t>	</a:t>
            </a:r>
            <a:r>
              <a:rPr lang="en-IN" sz="2800" b="1" dirty="0" smtClean="0"/>
              <a:t>_id: “33”</a:t>
            </a:r>
          </a:p>
          <a:p>
            <a:r>
              <a:rPr lang="en-IN" sz="2800" b="1" dirty="0" smtClean="0"/>
              <a:t>	x:3,</a:t>
            </a:r>
          </a:p>
          <a:p>
            <a:r>
              <a:rPr lang="en-IN" sz="2800" b="1" dirty="0"/>
              <a:t>	</a:t>
            </a:r>
            <a:r>
              <a:rPr lang="en-IN" sz="2800" b="1" dirty="0" smtClean="0"/>
              <a:t>y:”Abc”,</a:t>
            </a:r>
          </a:p>
          <a:p>
            <a:r>
              <a:rPr lang="en-IN" sz="2800" b="1" dirty="0"/>
              <a:t>	</a:t>
            </a:r>
            <a:r>
              <a:rPr lang="en-IN" sz="2800" b="1" dirty="0" smtClean="0"/>
              <a:t>z:[1,2]</a:t>
            </a:r>
          </a:p>
          <a:p>
            <a:r>
              <a:rPr lang="en-IN" sz="2800" b="1" dirty="0" smtClean="0"/>
              <a:t>}</a:t>
            </a:r>
          </a:p>
          <a:p>
            <a:r>
              <a:rPr lang="en-IN" sz="2800" b="1" dirty="0" smtClean="0"/>
              <a:t>{</a:t>
            </a:r>
          </a:p>
          <a:p>
            <a:r>
              <a:rPr lang="en-IN" sz="2800" b="1" dirty="0" smtClean="0"/>
              <a:t>	_id: “34”</a:t>
            </a:r>
          </a:p>
          <a:p>
            <a:r>
              <a:rPr lang="en-IN" sz="2800" b="1" dirty="0"/>
              <a:t>	</a:t>
            </a:r>
            <a:r>
              <a:rPr lang="en-IN" sz="2800" b="1" dirty="0" smtClean="0"/>
              <a:t>x: 4,</a:t>
            </a:r>
          </a:p>
          <a:p>
            <a:r>
              <a:rPr lang="en-IN" sz="2800" b="1" dirty="0"/>
              <a:t>	</a:t>
            </a:r>
            <a:r>
              <a:rPr lang="en-IN" sz="2800" b="1" dirty="0" smtClean="0"/>
              <a:t>y: “Xyz”</a:t>
            </a:r>
          </a:p>
          <a:p>
            <a:r>
              <a:rPr lang="en-IN" sz="2800" b="1" dirty="0"/>
              <a:t>	</a:t>
            </a:r>
            <a:r>
              <a:rPr lang="en-IN" sz="2800" b="1" dirty="0" smtClean="0"/>
              <a:t>z: [4,5,6]</a:t>
            </a:r>
            <a:endParaRPr lang="en-IN" sz="2800" b="1" dirty="0"/>
          </a:p>
          <a:p>
            <a:r>
              <a:rPr lang="en-IN" sz="2800" b="1" dirty="0" smtClean="0"/>
              <a:t>}</a:t>
            </a:r>
            <a:endParaRPr lang="en-IN" sz="2800" b="1" dirty="0"/>
          </a:p>
        </p:txBody>
      </p:sp>
      <p:graphicFrame>
        <p:nvGraphicFramePr>
          <p:cNvPr id="5" name="Table 4"/>
          <p:cNvGraphicFramePr>
            <a:graphicFrameLocks noGrp="1"/>
          </p:cNvGraphicFramePr>
          <p:nvPr>
            <p:extLst>
              <p:ext uri="{D42A27DB-BD31-4B8C-83A1-F6EECF244321}">
                <p14:modId xmlns:p14="http://schemas.microsoft.com/office/powerpoint/2010/main" val="907908971"/>
              </p:ext>
            </p:extLst>
          </p:nvPr>
        </p:nvGraphicFramePr>
        <p:xfrm>
          <a:off x="3657600" y="1391920"/>
          <a:ext cx="3657600" cy="1112520"/>
        </p:xfrm>
        <a:graphic>
          <a:graphicData uri="http://schemas.openxmlformats.org/drawingml/2006/table">
            <a:tbl>
              <a:tblPr firstRow="1" bandRow="1">
                <a:tableStyleId>{5C22544A-7EE6-4342-B048-85BDC9FD1C3A}</a:tableStyleId>
              </a:tblPr>
              <a:tblGrid>
                <a:gridCol w="1092200"/>
                <a:gridCol w="1092200"/>
                <a:gridCol w="1473200"/>
              </a:tblGrid>
              <a:tr h="370840">
                <a:tc>
                  <a:txBody>
                    <a:bodyPr/>
                    <a:lstStyle/>
                    <a:p>
                      <a:r>
                        <a:rPr lang="en-IN" dirty="0" smtClean="0"/>
                        <a:t>id</a:t>
                      </a:r>
                      <a:endParaRPr lang="en-IN" dirty="0"/>
                    </a:p>
                  </a:txBody>
                  <a:tcPr/>
                </a:tc>
                <a:tc>
                  <a:txBody>
                    <a:bodyPr/>
                    <a:lstStyle/>
                    <a:p>
                      <a:r>
                        <a:rPr lang="en-IN" dirty="0" smtClean="0"/>
                        <a:t>X</a:t>
                      </a:r>
                      <a:endParaRPr lang="en-IN" dirty="0"/>
                    </a:p>
                  </a:txBody>
                  <a:tcPr/>
                </a:tc>
                <a:tc>
                  <a:txBody>
                    <a:bodyPr/>
                    <a:lstStyle/>
                    <a:p>
                      <a:r>
                        <a:rPr lang="en-IN" dirty="0" smtClean="0"/>
                        <a:t>Y</a:t>
                      </a:r>
                      <a:endParaRPr lang="en-IN" dirty="0"/>
                    </a:p>
                  </a:txBody>
                  <a:tcPr/>
                </a:tc>
              </a:tr>
              <a:tr h="370840">
                <a:tc>
                  <a:txBody>
                    <a:bodyPr/>
                    <a:lstStyle/>
                    <a:p>
                      <a:r>
                        <a:rPr lang="en-IN" dirty="0" smtClean="0"/>
                        <a:t>33</a:t>
                      </a:r>
                      <a:endParaRPr lang="en-IN" dirty="0"/>
                    </a:p>
                  </a:txBody>
                  <a:tcPr/>
                </a:tc>
                <a:tc>
                  <a:txBody>
                    <a:bodyPr/>
                    <a:lstStyle/>
                    <a:p>
                      <a:r>
                        <a:rPr lang="en-IN" dirty="0" smtClean="0"/>
                        <a:t>3</a:t>
                      </a:r>
                      <a:endParaRPr lang="en-IN" dirty="0"/>
                    </a:p>
                  </a:txBody>
                  <a:tcPr/>
                </a:tc>
                <a:tc>
                  <a:txBody>
                    <a:bodyPr/>
                    <a:lstStyle/>
                    <a:p>
                      <a:r>
                        <a:rPr lang="en-IN" dirty="0" err="1" smtClean="0"/>
                        <a:t>Abc</a:t>
                      </a:r>
                      <a:endParaRPr lang="en-IN" dirty="0"/>
                    </a:p>
                  </a:txBody>
                  <a:tcPr/>
                </a:tc>
              </a:tr>
              <a:tr h="370840">
                <a:tc>
                  <a:txBody>
                    <a:bodyPr/>
                    <a:lstStyle/>
                    <a:p>
                      <a:r>
                        <a:rPr lang="en-IN" dirty="0" smtClean="0"/>
                        <a:t>34</a:t>
                      </a:r>
                      <a:endParaRPr lang="en-IN" dirty="0"/>
                    </a:p>
                  </a:txBody>
                  <a:tcPr/>
                </a:tc>
                <a:tc>
                  <a:txBody>
                    <a:bodyPr/>
                    <a:lstStyle/>
                    <a:p>
                      <a:r>
                        <a:rPr lang="en-IN" dirty="0" smtClean="0"/>
                        <a:t>4</a:t>
                      </a:r>
                      <a:endParaRPr lang="en-IN" dirty="0"/>
                    </a:p>
                  </a:txBody>
                  <a:tcPr/>
                </a:tc>
                <a:tc>
                  <a:txBody>
                    <a:bodyPr/>
                    <a:lstStyle/>
                    <a:p>
                      <a:r>
                        <a:rPr lang="en-IN" dirty="0" smtClean="0"/>
                        <a:t>Xyz</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7732505"/>
              </p:ext>
            </p:extLst>
          </p:nvPr>
        </p:nvGraphicFramePr>
        <p:xfrm>
          <a:off x="3657600" y="3088640"/>
          <a:ext cx="3733800" cy="2225040"/>
        </p:xfrm>
        <a:graphic>
          <a:graphicData uri="http://schemas.openxmlformats.org/drawingml/2006/table">
            <a:tbl>
              <a:tblPr firstRow="1" bandRow="1">
                <a:tableStyleId>{5C22544A-7EE6-4342-B048-85BDC9FD1C3A}</a:tableStyleId>
              </a:tblPr>
              <a:tblGrid>
                <a:gridCol w="1866900"/>
                <a:gridCol w="1866900"/>
              </a:tblGrid>
              <a:tr h="370840">
                <a:tc>
                  <a:txBody>
                    <a:bodyPr/>
                    <a:lstStyle/>
                    <a:p>
                      <a:r>
                        <a:rPr lang="en-IN" dirty="0" smtClean="0"/>
                        <a:t>id</a:t>
                      </a:r>
                      <a:endParaRPr lang="en-IN" dirty="0"/>
                    </a:p>
                  </a:txBody>
                  <a:tcPr/>
                </a:tc>
                <a:tc>
                  <a:txBody>
                    <a:bodyPr/>
                    <a:lstStyle/>
                    <a:p>
                      <a:r>
                        <a:rPr lang="en-IN" dirty="0" smtClean="0"/>
                        <a:t>Z</a:t>
                      </a:r>
                      <a:endParaRPr lang="en-IN" dirty="0"/>
                    </a:p>
                  </a:txBody>
                  <a:tcPr/>
                </a:tc>
              </a:tr>
              <a:tr h="370840">
                <a:tc>
                  <a:txBody>
                    <a:bodyPr/>
                    <a:lstStyle/>
                    <a:p>
                      <a:r>
                        <a:rPr lang="en-IN" dirty="0" smtClean="0"/>
                        <a:t>33</a:t>
                      </a:r>
                      <a:endParaRPr lang="en-IN" dirty="0"/>
                    </a:p>
                  </a:txBody>
                  <a:tcPr/>
                </a:tc>
                <a:tc>
                  <a:txBody>
                    <a:bodyPr/>
                    <a:lstStyle/>
                    <a:p>
                      <a:r>
                        <a:rPr lang="en-IN" dirty="0" smtClean="0"/>
                        <a:t>1</a:t>
                      </a:r>
                      <a:endParaRPr lang="en-IN" dirty="0"/>
                    </a:p>
                  </a:txBody>
                  <a:tcPr/>
                </a:tc>
              </a:tr>
              <a:tr h="370840">
                <a:tc>
                  <a:txBody>
                    <a:bodyPr/>
                    <a:lstStyle/>
                    <a:p>
                      <a:r>
                        <a:rPr lang="en-IN" dirty="0" smtClean="0"/>
                        <a:t>33</a:t>
                      </a:r>
                      <a:endParaRPr lang="en-IN" dirty="0"/>
                    </a:p>
                  </a:txBody>
                  <a:tcPr/>
                </a:tc>
                <a:tc>
                  <a:txBody>
                    <a:bodyPr/>
                    <a:lstStyle/>
                    <a:p>
                      <a:r>
                        <a:rPr lang="en-IN" dirty="0" smtClean="0"/>
                        <a:t>2</a:t>
                      </a:r>
                      <a:endParaRPr lang="en-IN" dirty="0"/>
                    </a:p>
                  </a:txBody>
                  <a:tcPr/>
                </a:tc>
              </a:tr>
              <a:tr h="370840">
                <a:tc>
                  <a:txBody>
                    <a:bodyPr/>
                    <a:lstStyle/>
                    <a:p>
                      <a:r>
                        <a:rPr lang="en-IN" dirty="0" smtClean="0"/>
                        <a:t>34</a:t>
                      </a:r>
                      <a:endParaRPr lang="en-IN" dirty="0"/>
                    </a:p>
                  </a:txBody>
                  <a:tcPr/>
                </a:tc>
                <a:tc>
                  <a:txBody>
                    <a:bodyPr/>
                    <a:lstStyle/>
                    <a:p>
                      <a:r>
                        <a:rPr lang="en-IN" dirty="0" smtClean="0"/>
                        <a:t>4</a:t>
                      </a:r>
                      <a:endParaRPr lang="en-IN" dirty="0"/>
                    </a:p>
                  </a:txBody>
                  <a:tcPr/>
                </a:tc>
              </a:tr>
              <a:tr h="370840">
                <a:tc>
                  <a:txBody>
                    <a:bodyPr/>
                    <a:lstStyle/>
                    <a:p>
                      <a:r>
                        <a:rPr lang="en-IN" dirty="0" smtClean="0"/>
                        <a:t>34</a:t>
                      </a:r>
                      <a:endParaRPr lang="en-IN" dirty="0"/>
                    </a:p>
                  </a:txBody>
                  <a:tcPr/>
                </a:tc>
                <a:tc>
                  <a:txBody>
                    <a:bodyPr/>
                    <a:lstStyle/>
                    <a:p>
                      <a:r>
                        <a:rPr lang="en-IN" dirty="0" smtClean="0"/>
                        <a:t>5</a:t>
                      </a:r>
                      <a:endParaRPr lang="en-IN" dirty="0"/>
                    </a:p>
                  </a:txBody>
                  <a:tcPr/>
                </a:tc>
              </a:tr>
              <a:tr h="370840">
                <a:tc>
                  <a:txBody>
                    <a:bodyPr/>
                    <a:lstStyle/>
                    <a:p>
                      <a:r>
                        <a:rPr lang="en-IN" dirty="0" smtClean="0"/>
                        <a:t>34</a:t>
                      </a:r>
                      <a:endParaRPr lang="en-IN" dirty="0"/>
                    </a:p>
                  </a:txBody>
                  <a:tcPr/>
                </a:tc>
                <a:tc>
                  <a:txBody>
                    <a:bodyPr/>
                    <a:lstStyle/>
                    <a:p>
                      <a:r>
                        <a:rPr lang="en-IN" dirty="0" smtClean="0"/>
                        <a:t>6</a:t>
                      </a:r>
                      <a:endParaRPr lang="en-IN" dirty="0"/>
                    </a:p>
                  </a:txBody>
                  <a:tcPr/>
                </a:tc>
              </a:tr>
            </a:tbl>
          </a:graphicData>
        </a:graphic>
      </p:graphicFrame>
      <p:sp>
        <p:nvSpPr>
          <p:cNvPr id="7" name="TextBox 6"/>
          <p:cNvSpPr txBox="1"/>
          <p:nvPr/>
        </p:nvSpPr>
        <p:spPr>
          <a:xfrm>
            <a:off x="7467600" y="1524000"/>
            <a:ext cx="492443" cy="461665"/>
          </a:xfrm>
          <a:prstGeom prst="rect">
            <a:avLst/>
          </a:prstGeom>
          <a:noFill/>
        </p:spPr>
        <p:txBody>
          <a:bodyPr wrap="none" rtlCol="0">
            <a:spAutoFit/>
          </a:bodyPr>
          <a:lstStyle/>
          <a:p>
            <a:r>
              <a:rPr lang="en-IN" sz="2400" b="1" dirty="0" smtClean="0"/>
              <a:t>T1</a:t>
            </a:r>
            <a:endParaRPr lang="en-IN" sz="2400" b="1" dirty="0"/>
          </a:p>
        </p:txBody>
      </p:sp>
      <p:sp>
        <p:nvSpPr>
          <p:cNvPr id="8" name="TextBox 7"/>
          <p:cNvSpPr txBox="1"/>
          <p:nvPr/>
        </p:nvSpPr>
        <p:spPr>
          <a:xfrm>
            <a:off x="7543800" y="3912766"/>
            <a:ext cx="492443" cy="461665"/>
          </a:xfrm>
          <a:prstGeom prst="rect">
            <a:avLst/>
          </a:prstGeom>
          <a:noFill/>
        </p:spPr>
        <p:txBody>
          <a:bodyPr wrap="none" rtlCol="0">
            <a:spAutoFit/>
          </a:bodyPr>
          <a:lstStyle/>
          <a:p>
            <a:r>
              <a:rPr lang="en-IN" sz="2400" b="1" dirty="0" smtClean="0"/>
              <a:t>T2</a:t>
            </a:r>
            <a:endParaRPr lang="en-IN" sz="2400" b="1" dirty="0"/>
          </a:p>
        </p:txBody>
      </p:sp>
      <p:sp>
        <p:nvSpPr>
          <p:cNvPr id="9" name="TextBox 8"/>
          <p:cNvSpPr txBox="1"/>
          <p:nvPr/>
        </p:nvSpPr>
        <p:spPr>
          <a:xfrm>
            <a:off x="2895600" y="5536921"/>
            <a:ext cx="6300123" cy="461665"/>
          </a:xfrm>
          <a:prstGeom prst="rect">
            <a:avLst/>
          </a:prstGeom>
          <a:noFill/>
        </p:spPr>
        <p:txBody>
          <a:bodyPr wrap="none" rtlCol="0">
            <a:spAutoFit/>
          </a:bodyPr>
          <a:lstStyle/>
          <a:p>
            <a:r>
              <a:rPr lang="en-IN" sz="2400" b="1" dirty="0" smtClean="0">
                <a:solidFill>
                  <a:schemeClr val="accent3">
                    <a:lumMod val="50000"/>
                  </a:schemeClr>
                </a:solidFill>
              </a:rPr>
              <a:t>Select * from T1,T2 where T1.id=T2.id and id=33</a:t>
            </a:r>
            <a:endParaRPr lang="en-IN" sz="2400" b="1" dirty="0">
              <a:solidFill>
                <a:schemeClr val="accent3">
                  <a:lumMod val="50000"/>
                </a:schemeClr>
              </a:solidFill>
            </a:endParaRPr>
          </a:p>
        </p:txBody>
      </p:sp>
      <p:sp>
        <p:nvSpPr>
          <p:cNvPr id="10" name="TextBox 9"/>
          <p:cNvSpPr txBox="1"/>
          <p:nvPr/>
        </p:nvSpPr>
        <p:spPr>
          <a:xfrm>
            <a:off x="3084671" y="6096000"/>
            <a:ext cx="4001929" cy="461665"/>
          </a:xfrm>
          <a:prstGeom prst="rect">
            <a:avLst/>
          </a:prstGeom>
          <a:noFill/>
        </p:spPr>
        <p:txBody>
          <a:bodyPr wrap="none" rtlCol="0">
            <a:spAutoFit/>
          </a:bodyPr>
          <a:lstStyle/>
          <a:p>
            <a:r>
              <a:rPr lang="en-IN" sz="2400" b="1" dirty="0" err="1" smtClean="0">
                <a:solidFill>
                  <a:srgbClr val="0070C0"/>
                </a:solidFill>
              </a:rPr>
              <a:t>db.collections.find</a:t>
            </a:r>
            <a:r>
              <a:rPr lang="en-IN" sz="2400" b="1" dirty="0" smtClean="0">
                <a:solidFill>
                  <a:srgbClr val="0070C0"/>
                </a:solidFill>
              </a:rPr>
              <a:t>({_id:”33”})</a:t>
            </a:r>
            <a:endParaRPr lang="en-IN" sz="2400" b="1" dirty="0">
              <a:solidFill>
                <a:srgbClr val="0070C0"/>
              </a:solidFill>
            </a:endParaRPr>
          </a:p>
        </p:txBody>
      </p:sp>
    </p:spTree>
    <p:extLst>
      <p:ext uri="{BB962C8B-B14F-4D97-AF65-F5344CB8AC3E}">
        <p14:creationId xmlns:p14="http://schemas.microsoft.com/office/powerpoint/2010/main" val="3632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a:t>
            </a:r>
            <a:endParaRPr lang="en-IN" dirty="0"/>
          </a:p>
        </p:txBody>
      </p:sp>
      <p:sp>
        <p:nvSpPr>
          <p:cNvPr id="3" name="Content Placeholder 2"/>
          <p:cNvSpPr>
            <a:spLocks noGrp="1"/>
          </p:cNvSpPr>
          <p:nvPr>
            <p:ph idx="1"/>
          </p:nvPr>
        </p:nvSpPr>
        <p:spPr>
          <a:xfrm>
            <a:off x="457200" y="1371600"/>
            <a:ext cx="8382000" cy="5257800"/>
          </a:xfrm>
        </p:spPr>
        <p:txBody>
          <a:bodyPr>
            <a:normAutofit fontScale="92500" lnSpcReduction="20000"/>
          </a:bodyPr>
          <a:lstStyle/>
          <a:p>
            <a:r>
              <a:rPr lang="en-IN" dirty="0" smtClean="0"/>
              <a:t>We have a collection Products with one document </a:t>
            </a:r>
            <a:r>
              <a:rPr lang="en-IN" dirty="0" err="1" smtClean="0"/>
              <a:t>preexisting</a:t>
            </a:r>
            <a:r>
              <a:rPr lang="en-IN" dirty="0" smtClean="0"/>
              <a:t>:</a:t>
            </a:r>
          </a:p>
          <a:p>
            <a:endParaRPr lang="en-IN" dirty="0"/>
          </a:p>
          <a:p>
            <a:endParaRPr lang="en-IN" dirty="0" smtClean="0"/>
          </a:p>
          <a:p>
            <a:endParaRPr lang="en-IN" dirty="0"/>
          </a:p>
          <a:p>
            <a:endParaRPr lang="en-IN" dirty="0" smtClean="0"/>
          </a:p>
          <a:p>
            <a:r>
              <a:rPr lang="en-IN" dirty="0" smtClean="0"/>
              <a:t>Which of the following would set available to 1?</a:t>
            </a:r>
          </a:p>
          <a:p>
            <a:pPr marL="971550" lvl="1" indent="-514350">
              <a:buFont typeface="+mj-lt"/>
              <a:buAutoNum type="arabicPeriod"/>
            </a:pPr>
            <a:r>
              <a:rPr lang="en-IN" dirty="0" err="1" smtClean="0"/>
              <a:t>db.products.update</a:t>
            </a:r>
            <a:r>
              <a:rPr lang="en-IN" dirty="0" smtClean="0"/>
              <a:t>({_id:100},{$set:{available:1}})</a:t>
            </a:r>
          </a:p>
          <a:p>
            <a:pPr marL="971550" lvl="1" indent="-514350">
              <a:buFont typeface="+mj-lt"/>
              <a:buAutoNum type="arabicPeriod"/>
            </a:pPr>
            <a:r>
              <a:rPr lang="en-IN" dirty="0" err="1"/>
              <a:t>db.products.update</a:t>
            </a:r>
            <a:r>
              <a:rPr lang="en-IN" dirty="0"/>
              <a:t>({_id:100</a:t>
            </a:r>
            <a:r>
              <a:rPr lang="en-IN" dirty="0" smtClean="0"/>
              <a:t>},{$</a:t>
            </a:r>
            <a:r>
              <a:rPr lang="en-IN" dirty="0" err="1" smtClean="0"/>
              <a:t>inc</a:t>
            </a:r>
            <a:r>
              <a:rPr lang="en-IN" dirty="0" smtClean="0"/>
              <a:t>:{</a:t>
            </a:r>
            <a:r>
              <a:rPr lang="en-IN" dirty="0"/>
              <a:t>available:1}})</a:t>
            </a:r>
          </a:p>
          <a:p>
            <a:pPr marL="971550" lvl="1" indent="-514350">
              <a:buFont typeface="+mj-lt"/>
              <a:buAutoNum type="arabicPeriod"/>
            </a:pPr>
            <a:r>
              <a:rPr lang="en-IN" dirty="0" err="1"/>
              <a:t>db.products.update</a:t>
            </a:r>
            <a:r>
              <a:rPr lang="en-IN" dirty="0" smtClean="0"/>
              <a:t>({},{$</a:t>
            </a:r>
            <a:r>
              <a:rPr lang="en-IN" dirty="0"/>
              <a:t>set:{available:1</a:t>
            </a:r>
            <a:r>
              <a:rPr lang="en-IN" dirty="0" smtClean="0"/>
              <a:t>}})</a:t>
            </a:r>
          </a:p>
          <a:p>
            <a:pPr marL="971550" lvl="1" indent="-514350">
              <a:buFont typeface="+mj-lt"/>
              <a:buAutoNum type="arabicPeriod"/>
            </a:pPr>
            <a:r>
              <a:rPr lang="en-IN" dirty="0" smtClean="0"/>
              <a:t>We can’t set as there is no column “available” in this document.</a:t>
            </a:r>
            <a:endParaRPr lang="en-IN" dirty="0"/>
          </a:p>
        </p:txBody>
      </p:sp>
      <p:sp>
        <p:nvSpPr>
          <p:cNvPr id="4" name="TextBox 3"/>
          <p:cNvSpPr txBox="1"/>
          <p:nvPr/>
        </p:nvSpPr>
        <p:spPr>
          <a:xfrm>
            <a:off x="4572000" y="1828800"/>
            <a:ext cx="2815194" cy="1938992"/>
          </a:xfrm>
          <a:prstGeom prst="rect">
            <a:avLst/>
          </a:prstGeom>
          <a:solidFill>
            <a:srgbClr val="00B050"/>
          </a:solidFill>
        </p:spPr>
        <p:txBody>
          <a:bodyPr wrap="none" rtlCol="0">
            <a:spAutoFit/>
          </a:bodyPr>
          <a:lstStyle/>
          <a:p>
            <a:r>
              <a:rPr lang="en-IN" sz="2400" b="1" dirty="0" smtClean="0"/>
              <a:t>{</a:t>
            </a:r>
          </a:p>
          <a:p>
            <a:r>
              <a:rPr lang="en-IN" sz="2400" b="1" dirty="0" smtClean="0"/>
              <a:t>	_id : 100,</a:t>
            </a:r>
          </a:p>
          <a:p>
            <a:r>
              <a:rPr lang="en-IN" sz="2400" b="1" dirty="0"/>
              <a:t>	</a:t>
            </a:r>
            <a:r>
              <a:rPr lang="en-IN" sz="2400" b="1" dirty="0" smtClean="0"/>
              <a:t>name : “Lux”,</a:t>
            </a:r>
          </a:p>
          <a:p>
            <a:r>
              <a:rPr lang="en-IN" sz="2400" b="1" dirty="0"/>
              <a:t>	</a:t>
            </a:r>
            <a:r>
              <a:rPr lang="en-IN" sz="2400" b="1" dirty="0" smtClean="0"/>
              <a:t>price : 20</a:t>
            </a:r>
            <a:endParaRPr lang="en-IN" sz="2400" b="1" dirty="0"/>
          </a:p>
          <a:p>
            <a:r>
              <a:rPr lang="en-IN" sz="2400" b="1" dirty="0" smtClean="0"/>
              <a:t>}</a:t>
            </a:r>
            <a:endParaRPr lang="en-IN" sz="2400" b="1" dirty="0"/>
          </a:p>
        </p:txBody>
      </p:sp>
    </p:spTree>
    <p:extLst>
      <p:ext uri="{BB962C8B-B14F-4D97-AF65-F5344CB8AC3E}">
        <p14:creationId xmlns:p14="http://schemas.microsoft.com/office/powerpoint/2010/main" val="3690414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Remove/Delete</a:t>
            </a:r>
            <a:endParaRPr lang="en-IN" dirty="0"/>
          </a:p>
        </p:txBody>
      </p:sp>
      <p:sp>
        <p:nvSpPr>
          <p:cNvPr id="3" name="Content Placeholder 2"/>
          <p:cNvSpPr>
            <a:spLocks noGrp="1"/>
          </p:cNvSpPr>
          <p:nvPr>
            <p:ph idx="1"/>
          </p:nvPr>
        </p:nvSpPr>
        <p:spPr>
          <a:xfrm>
            <a:off x="152400" y="1600200"/>
            <a:ext cx="8839200" cy="4190999"/>
          </a:xfrm>
        </p:spPr>
        <p:txBody>
          <a:bodyPr>
            <a:normAutofit lnSpcReduction="10000"/>
          </a:bodyPr>
          <a:lstStyle/>
          <a:p>
            <a:r>
              <a:rPr lang="en-IN" dirty="0" smtClean="0"/>
              <a:t>Syntax:</a:t>
            </a:r>
          </a:p>
          <a:p>
            <a:pPr lvl="1"/>
            <a:r>
              <a:rPr lang="en-IN" dirty="0" err="1"/>
              <a:t>db.collection.remove</a:t>
            </a:r>
            <a:r>
              <a:rPr lang="en-IN" dirty="0"/>
              <a:t>( &lt;query&gt;, </a:t>
            </a:r>
            <a:endParaRPr lang="en-IN" dirty="0" smtClean="0"/>
          </a:p>
          <a:p>
            <a:pPr marL="457200" lvl="1" indent="0">
              <a:buNone/>
            </a:pPr>
            <a:r>
              <a:rPr lang="en-IN" dirty="0" smtClean="0"/>
              <a:t>				       { </a:t>
            </a:r>
          </a:p>
          <a:p>
            <a:pPr marL="457200" lvl="1" indent="0">
              <a:buNone/>
            </a:pPr>
            <a:r>
              <a:rPr lang="en-IN" dirty="0"/>
              <a:t>	</a:t>
            </a:r>
            <a:r>
              <a:rPr lang="en-IN" dirty="0" smtClean="0"/>
              <a:t>				</a:t>
            </a:r>
            <a:r>
              <a:rPr lang="en-IN" dirty="0" err="1" smtClean="0"/>
              <a:t>justOne</a:t>
            </a:r>
            <a:r>
              <a:rPr lang="en-IN" dirty="0"/>
              <a:t>: &lt;</a:t>
            </a:r>
            <a:r>
              <a:rPr lang="en-IN" b="1" dirty="0" err="1"/>
              <a:t>boolean</a:t>
            </a:r>
            <a:r>
              <a:rPr lang="en-IN" dirty="0"/>
              <a:t>&gt;, </a:t>
            </a:r>
            <a:r>
              <a:rPr lang="en-IN" dirty="0" smtClean="0"/>
              <a:t>						</a:t>
            </a:r>
            <a:r>
              <a:rPr lang="en-IN" dirty="0" err="1" smtClean="0"/>
              <a:t>writeConcern</a:t>
            </a:r>
            <a:r>
              <a:rPr lang="en-IN" dirty="0"/>
              <a:t>: &lt;document&gt; </a:t>
            </a:r>
            <a:r>
              <a:rPr lang="en-IN" dirty="0" smtClean="0"/>
              <a:t>				     } </a:t>
            </a:r>
          </a:p>
          <a:p>
            <a:pPr marL="457200" lvl="1" indent="0">
              <a:buNone/>
            </a:pPr>
            <a:r>
              <a:rPr lang="en-IN" dirty="0"/>
              <a:t>	</a:t>
            </a:r>
            <a:r>
              <a:rPr lang="en-IN" dirty="0" smtClean="0"/>
              <a:t>			)</a:t>
            </a:r>
          </a:p>
          <a:p>
            <a:r>
              <a:rPr lang="en-IN" dirty="0" smtClean="0"/>
              <a:t>We can remove one or more document or even remove whole collection.</a:t>
            </a:r>
            <a:endParaRPr lang="en-IN" dirty="0"/>
          </a:p>
        </p:txBody>
      </p:sp>
    </p:spTree>
    <p:extLst>
      <p:ext uri="{BB962C8B-B14F-4D97-AF65-F5344CB8AC3E}">
        <p14:creationId xmlns:p14="http://schemas.microsoft.com/office/powerpoint/2010/main" val="140537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Remove All Documents from a </a:t>
            </a:r>
            <a:r>
              <a:rPr lang="en-IN" sz="3600" b="1" dirty="0" smtClean="0"/>
              <a:t>Collection</a:t>
            </a:r>
            <a:endParaRPr lang="en-IN" sz="3600" dirty="0"/>
          </a:p>
        </p:txBody>
      </p:sp>
      <p:sp>
        <p:nvSpPr>
          <p:cNvPr id="3" name="Content Placeholder 2"/>
          <p:cNvSpPr>
            <a:spLocks noGrp="1"/>
          </p:cNvSpPr>
          <p:nvPr>
            <p:ph idx="1"/>
          </p:nvPr>
        </p:nvSpPr>
        <p:spPr>
          <a:xfrm>
            <a:off x="381000" y="1600200"/>
            <a:ext cx="8458200" cy="4525963"/>
          </a:xfrm>
        </p:spPr>
        <p:txBody>
          <a:bodyPr>
            <a:normAutofit/>
          </a:bodyPr>
          <a:lstStyle/>
          <a:p>
            <a:r>
              <a:rPr lang="en-IN" dirty="0" err="1" smtClean="0"/>
              <a:t>db.person.remove</a:t>
            </a:r>
            <a:r>
              <a:rPr lang="en-IN" dirty="0"/>
              <a:t>( { } </a:t>
            </a:r>
            <a:r>
              <a:rPr lang="en-IN" dirty="0" smtClean="0"/>
              <a:t>)</a:t>
            </a:r>
          </a:p>
          <a:p>
            <a:endParaRPr lang="en-IN" dirty="0" smtClean="0"/>
          </a:p>
          <a:p>
            <a:r>
              <a:rPr lang="en-IN" dirty="0" err="1" smtClean="0"/>
              <a:t>db.person.drop</a:t>
            </a:r>
            <a:r>
              <a:rPr lang="en-IN" dirty="0" smtClean="0"/>
              <a:t>()</a:t>
            </a:r>
          </a:p>
          <a:p>
            <a:pPr lvl="1"/>
            <a:r>
              <a:rPr lang="en-IN" dirty="0"/>
              <a:t>drop the entire collection, including the indexes, and then recreate the collection and rebuild the indexes.</a:t>
            </a:r>
          </a:p>
        </p:txBody>
      </p:sp>
    </p:spTree>
    <p:extLst>
      <p:ext uri="{BB962C8B-B14F-4D97-AF65-F5344CB8AC3E}">
        <p14:creationId xmlns:p14="http://schemas.microsoft.com/office/powerpoint/2010/main" val="213380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Remove All Documents that Match a </a:t>
            </a:r>
            <a:r>
              <a:rPr lang="en-IN" sz="3200" b="1" dirty="0" smtClean="0"/>
              <a:t>Condition</a:t>
            </a:r>
            <a:endParaRPr lang="en-IN" sz="3200" dirty="0"/>
          </a:p>
        </p:txBody>
      </p:sp>
      <p:sp>
        <p:nvSpPr>
          <p:cNvPr id="3" name="Content Placeholder 2"/>
          <p:cNvSpPr>
            <a:spLocks noGrp="1"/>
          </p:cNvSpPr>
          <p:nvPr>
            <p:ph idx="1"/>
          </p:nvPr>
        </p:nvSpPr>
        <p:spPr/>
        <p:txBody>
          <a:bodyPr/>
          <a:lstStyle/>
          <a:p>
            <a:r>
              <a:rPr lang="en-IN" dirty="0" err="1" smtClean="0"/>
              <a:t>db.person.remove</a:t>
            </a:r>
            <a:r>
              <a:rPr lang="en-IN" dirty="0"/>
              <a:t>( { </a:t>
            </a:r>
            <a:r>
              <a:rPr lang="en-IN" dirty="0" smtClean="0"/>
              <a:t>age: </a:t>
            </a:r>
            <a:r>
              <a:rPr lang="en-IN" dirty="0"/>
              <a:t>{ $</a:t>
            </a:r>
            <a:r>
              <a:rPr lang="en-IN" dirty="0" err="1"/>
              <a:t>gt</a:t>
            </a:r>
            <a:r>
              <a:rPr lang="en-IN" dirty="0"/>
              <a:t>: </a:t>
            </a:r>
            <a:r>
              <a:rPr lang="en-IN" dirty="0" smtClean="0"/>
              <a:t>45 </a:t>
            </a:r>
            <a:r>
              <a:rPr lang="en-IN" dirty="0"/>
              <a:t>} } )</a:t>
            </a:r>
          </a:p>
        </p:txBody>
      </p:sp>
    </p:spTree>
    <p:extLst>
      <p:ext uri="{BB962C8B-B14F-4D97-AF65-F5344CB8AC3E}">
        <p14:creationId xmlns:p14="http://schemas.microsoft.com/office/powerpoint/2010/main" val="404794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Remove a Single Document that Matches a </a:t>
            </a:r>
            <a:r>
              <a:rPr lang="en-IN" sz="3200" b="1" dirty="0" smtClean="0"/>
              <a:t>Condition</a:t>
            </a:r>
            <a:endParaRPr lang="en-IN" sz="3200" dirty="0"/>
          </a:p>
        </p:txBody>
      </p:sp>
      <p:sp>
        <p:nvSpPr>
          <p:cNvPr id="3" name="Content Placeholder 2"/>
          <p:cNvSpPr>
            <a:spLocks noGrp="1"/>
          </p:cNvSpPr>
          <p:nvPr>
            <p:ph idx="1"/>
          </p:nvPr>
        </p:nvSpPr>
        <p:spPr>
          <a:xfrm>
            <a:off x="457200" y="1600200"/>
            <a:ext cx="8229600" cy="1524000"/>
          </a:xfrm>
        </p:spPr>
        <p:txBody>
          <a:bodyPr>
            <a:normAutofit/>
          </a:bodyPr>
          <a:lstStyle/>
          <a:p>
            <a:r>
              <a:rPr lang="en-IN" dirty="0" err="1" smtClean="0"/>
              <a:t>db.person.remove</a:t>
            </a:r>
            <a:r>
              <a:rPr lang="en-IN" dirty="0"/>
              <a:t>( { </a:t>
            </a:r>
            <a:r>
              <a:rPr lang="en-IN" dirty="0" smtClean="0"/>
              <a:t>age: </a:t>
            </a:r>
            <a:r>
              <a:rPr lang="en-IN" dirty="0"/>
              <a:t>{ $</a:t>
            </a:r>
            <a:r>
              <a:rPr lang="en-IN" dirty="0" err="1"/>
              <a:t>gt</a:t>
            </a:r>
            <a:r>
              <a:rPr lang="en-IN" dirty="0"/>
              <a:t>: </a:t>
            </a:r>
            <a:r>
              <a:rPr lang="en-IN" dirty="0" smtClean="0"/>
              <a:t>45 </a:t>
            </a:r>
            <a:r>
              <a:rPr lang="en-IN" dirty="0"/>
              <a:t>} }, </a:t>
            </a:r>
            <a:r>
              <a:rPr lang="en-IN" b="1" dirty="0"/>
              <a:t>true</a:t>
            </a:r>
            <a:r>
              <a:rPr lang="en-IN" dirty="0"/>
              <a:t> </a:t>
            </a:r>
            <a:r>
              <a:rPr lang="en-IN" dirty="0" smtClean="0"/>
              <a:t>)</a:t>
            </a:r>
          </a:p>
          <a:p>
            <a:r>
              <a:rPr lang="en-IN" dirty="0" err="1"/>
              <a:t>db.person.remove</a:t>
            </a:r>
            <a:r>
              <a:rPr lang="en-IN" dirty="0"/>
              <a:t>( { age: { $</a:t>
            </a:r>
            <a:r>
              <a:rPr lang="en-IN" dirty="0" err="1"/>
              <a:t>gt</a:t>
            </a:r>
            <a:r>
              <a:rPr lang="en-IN" dirty="0"/>
              <a:t>: 45 } }, </a:t>
            </a:r>
            <a:r>
              <a:rPr lang="en-IN" b="1" dirty="0" smtClean="0"/>
              <a:t>1</a:t>
            </a:r>
            <a:r>
              <a:rPr lang="en-IN" dirty="0" smtClean="0"/>
              <a:t> </a:t>
            </a:r>
            <a:r>
              <a:rPr lang="en-IN" dirty="0"/>
              <a:t>)</a:t>
            </a:r>
          </a:p>
          <a:p>
            <a:endParaRPr lang="en-IN" dirty="0"/>
          </a:p>
        </p:txBody>
      </p:sp>
    </p:spTree>
    <p:extLst>
      <p:ext uri="{BB962C8B-B14F-4D97-AF65-F5344CB8AC3E}">
        <p14:creationId xmlns:p14="http://schemas.microsoft.com/office/powerpoint/2010/main" val="103157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Override Default Write </a:t>
            </a:r>
            <a:r>
              <a:rPr lang="en-IN" sz="3600" b="1" dirty="0" smtClean="0"/>
              <a:t>Concern</a:t>
            </a:r>
            <a:endParaRPr lang="en-IN" sz="3600" dirty="0"/>
          </a:p>
        </p:txBody>
      </p:sp>
      <p:sp>
        <p:nvSpPr>
          <p:cNvPr id="3" name="Content Placeholder 2"/>
          <p:cNvSpPr>
            <a:spLocks noGrp="1"/>
          </p:cNvSpPr>
          <p:nvPr>
            <p:ph idx="1"/>
          </p:nvPr>
        </p:nvSpPr>
        <p:spPr>
          <a:xfrm>
            <a:off x="457200" y="1600201"/>
            <a:ext cx="8229600" cy="3733800"/>
          </a:xfrm>
        </p:spPr>
        <p:txBody>
          <a:bodyPr/>
          <a:lstStyle/>
          <a:p>
            <a:r>
              <a:rPr lang="en-IN" dirty="0" err="1" smtClean="0"/>
              <a:t>db.person.remove</a:t>
            </a:r>
            <a:r>
              <a:rPr lang="en-IN" dirty="0"/>
              <a:t>( { </a:t>
            </a:r>
            <a:r>
              <a:rPr lang="en-IN" dirty="0" smtClean="0"/>
              <a:t>age: </a:t>
            </a:r>
            <a:r>
              <a:rPr lang="en-IN" dirty="0"/>
              <a:t>{ $</a:t>
            </a:r>
            <a:r>
              <a:rPr lang="en-IN" dirty="0" err="1"/>
              <a:t>gt</a:t>
            </a:r>
            <a:r>
              <a:rPr lang="en-IN" dirty="0"/>
              <a:t>: </a:t>
            </a:r>
            <a:r>
              <a:rPr lang="en-IN" dirty="0" smtClean="0"/>
              <a:t>45 </a:t>
            </a:r>
            <a:r>
              <a:rPr lang="en-IN" dirty="0"/>
              <a:t>} }, { </a:t>
            </a:r>
            <a:r>
              <a:rPr lang="en-IN" dirty="0" smtClean="0"/>
              <a:t>				</a:t>
            </a:r>
            <a:r>
              <a:rPr lang="en-IN" dirty="0" err="1" smtClean="0"/>
              <a:t>writeConcern</a:t>
            </a:r>
            <a:r>
              <a:rPr lang="en-IN" dirty="0"/>
              <a:t>: { </a:t>
            </a:r>
            <a:endParaRPr lang="en-IN" dirty="0" smtClean="0"/>
          </a:p>
          <a:p>
            <a:pPr marL="0" indent="0">
              <a:buNone/>
            </a:pPr>
            <a:r>
              <a:rPr lang="en-IN" dirty="0"/>
              <a:t>	</a:t>
            </a:r>
            <a:r>
              <a:rPr lang="en-IN" dirty="0" smtClean="0"/>
              <a:t>			w</a:t>
            </a:r>
            <a:r>
              <a:rPr lang="en-IN" dirty="0"/>
              <a:t>: "majority", </a:t>
            </a:r>
            <a:endParaRPr lang="en-IN" dirty="0" smtClean="0"/>
          </a:p>
          <a:p>
            <a:pPr marL="0" indent="0">
              <a:buNone/>
            </a:pPr>
            <a:r>
              <a:rPr lang="en-IN" dirty="0"/>
              <a:t>	</a:t>
            </a:r>
            <a:r>
              <a:rPr lang="en-IN" dirty="0" smtClean="0"/>
              <a:t>			</a:t>
            </a:r>
            <a:r>
              <a:rPr lang="en-IN" dirty="0" err="1" smtClean="0"/>
              <a:t>wtimeout</a:t>
            </a:r>
            <a:r>
              <a:rPr lang="en-IN" dirty="0"/>
              <a:t>: 5000 </a:t>
            </a:r>
            <a:endParaRPr lang="en-IN" dirty="0" smtClean="0"/>
          </a:p>
          <a:p>
            <a:pPr marL="0" indent="0">
              <a:buNone/>
            </a:pPr>
            <a:r>
              <a:rPr lang="en-IN" dirty="0"/>
              <a:t>	</a:t>
            </a:r>
            <a:r>
              <a:rPr lang="en-IN" dirty="0" smtClean="0"/>
              <a:t>		} </a:t>
            </a:r>
          </a:p>
          <a:p>
            <a:pPr marL="0" indent="0">
              <a:buNone/>
            </a:pPr>
            <a:r>
              <a:rPr lang="en-IN" dirty="0"/>
              <a:t>	</a:t>
            </a:r>
            <a:r>
              <a:rPr lang="en-IN" dirty="0" smtClean="0"/>
              <a:t>	} </a:t>
            </a:r>
            <a:r>
              <a:rPr lang="en-IN" dirty="0"/>
              <a:t>)</a:t>
            </a:r>
          </a:p>
        </p:txBody>
      </p:sp>
    </p:spTree>
    <p:extLst>
      <p:ext uri="{BB962C8B-B14F-4D97-AF65-F5344CB8AC3E}">
        <p14:creationId xmlns:p14="http://schemas.microsoft.com/office/powerpoint/2010/main" val="368308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Isolate Remove </a:t>
            </a:r>
            <a:r>
              <a:rPr lang="en-IN" sz="3600" b="1" dirty="0" smtClean="0"/>
              <a:t>Operations</a:t>
            </a:r>
            <a:endParaRPr lang="en-IN" sz="3600" dirty="0"/>
          </a:p>
        </p:txBody>
      </p:sp>
      <p:sp>
        <p:nvSpPr>
          <p:cNvPr id="3" name="Content Placeholder 2"/>
          <p:cNvSpPr>
            <a:spLocks noGrp="1"/>
          </p:cNvSpPr>
          <p:nvPr>
            <p:ph idx="1"/>
          </p:nvPr>
        </p:nvSpPr>
        <p:spPr>
          <a:xfrm>
            <a:off x="457200" y="1600201"/>
            <a:ext cx="8229600" cy="1752600"/>
          </a:xfrm>
        </p:spPr>
        <p:txBody>
          <a:bodyPr/>
          <a:lstStyle/>
          <a:p>
            <a:r>
              <a:rPr lang="en-IN" dirty="0" err="1" smtClean="0"/>
              <a:t>db.person.remove</a:t>
            </a:r>
            <a:r>
              <a:rPr lang="en-IN" dirty="0"/>
              <a:t>( { </a:t>
            </a:r>
            <a:r>
              <a:rPr lang="en-IN" dirty="0" smtClean="0"/>
              <a:t>age: </a:t>
            </a:r>
            <a:r>
              <a:rPr lang="en-IN" dirty="0"/>
              <a:t>{ $</a:t>
            </a:r>
            <a:r>
              <a:rPr lang="en-IN" dirty="0" err="1"/>
              <a:t>gt</a:t>
            </a:r>
            <a:r>
              <a:rPr lang="en-IN" dirty="0"/>
              <a:t>: </a:t>
            </a:r>
            <a:r>
              <a:rPr lang="en-IN" dirty="0" smtClean="0"/>
              <a:t>45 </a:t>
            </a:r>
            <a:r>
              <a:rPr lang="en-IN" dirty="0"/>
              <a:t>}, </a:t>
            </a:r>
            <a:r>
              <a:rPr lang="en-IN" dirty="0" smtClean="0"/>
              <a:t>							$</a:t>
            </a:r>
            <a:r>
              <a:rPr lang="en-IN" dirty="0"/>
              <a:t>isolated: 1 </a:t>
            </a:r>
            <a:endParaRPr lang="en-IN" dirty="0" smtClean="0"/>
          </a:p>
          <a:p>
            <a:pPr marL="0" indent="0">
              <a:buNone/>
            </a:pPr>
            <a:r>
              <a:rPr lang="en-IN" dirty="0"/>
              <a:t>	</a:t>
            </a:r>
            <a:r>
              <a:rPr lang="en-IN" dirty="0" smtClean="0"/>
              <a:t>			} </a:t>
            </a:r>
            <a:r>
              <a:rPr lang="en-IN" dirty="0"/>
              <a:t>)</a:t>
            </a:r>
          </a:p>
        </p:txBody>
      </p:sp>
    </p:spTree>
    <p:extLst>
      <p:ext uri="{BB962C8B-B14F-4D97-AF65-F5344CB8AC3E}">
        <p14:creationId xmlns:p14="http://schemas.microsoft.com/office/powerpoint/2010/main" val="117416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a:xfrm>
            <a:off x="457200" y="1600201"/>
            <a:ext cx="8229600" cy="1752599"/>
          </a:xfrm>
        </p:spPr>
        <p:txBody>
          <a:bodyPr/>
          <a:lstStyle/>
          <a:p>
            <a:r>
              <a:rPr lang="en-IN" dirty="0" smtClean="0"/>
              <a:t>We have a collections called as users, how we delete a document where city is Mumbai and </a:t>
            </a:r>
            <a:r>
              <a:rPr lang="en-IN" dirty="0" err="1" smtClean="0"/>
              <a:t>and</a:t>
            </a:r>
            <a:r>
              <a:rPr lang="en-IN" dirty="0" smtClean="0"/>
              <a:t> registered = false?</a:t>
            </a:r>
            <a:endParaRPr lang="en-IN" dirty="0"/>
          </a:p>
        </p:txBody>
      </p:sp>
      <p:sp>
        <p:nvSpPr>
          <p:cNvPr id="4" name="TextBox 3"/>
          <p:cNvSpPr txBox="1"/>
          <p:nvPr/>
        </p:nvSpPr>
        <p:spPr>
          <a:xfrm>
            <a:off x="1447800" y="3429000"/>
            <a:ext cx="6192721" cy="3170099"/>
          </a:xfrm>
          <a:prstGeom prst="rect">
            <a:avLst/>
          </a:prstGeom>
          <a:solidFill>
            <a:srgbClr val="00B050"/>
          </a:solidFill>
        </p:spPr>
        <p:txBody>
          <a:bodyPr wrap="none" rtlCol="0">
            <a:spAutoFit/>
          </a:bodyPr>
          <a:lstStyle/>
          <a:p>
            <a:r>
              <a:rPr lang="en-IN" sz="2000" b="1" dirty="0"/>
              <a:t>{ </a:t>
            </a:r>
            <a:endParaRPr lang="en-IN" sz="2000" b="1" dirty="0" smtClean="0"/>
          </a:p>
          <a:p>
            <a:r>
              <a:rPr lang="en-IN" sz="2000" b="1" dirty="0"/>
              <a:t>	</a:t>
            </a:r>
            <a:r>
              <a:rPr lang="en-IN" sz="2000" b="1" dirty="0" smtClean="0"/>
              <a:t>_</a:t>
            </a:r>
            <a:r>
              <a:rPr lang="en-IN" sz="2000" b="1" dirty="0"/>
              <a:t>id : </a:t>
            </a:r>
            <a:r>
              <a:rPr lang="en-IN" sz="2000" b="1" dirty="0" err="1"/>
              <a:t>ObjectId</a:t>
            </a:r>
            <a:r>
              <a:rPr lang="en-IN" sz="2000" b="1" dirty="0"/>
              <a:t>("50897dbb9b96971d287202a9"), </a:t>
            </a:r>
            <a:endParaRPr lang="en-IN" sz="2000" b="1" dirty="0" smtClean="0"/>
          </a:p>
          <a:p>
            <a:r>
              <a:rPr lang="en-IN" sz="2000" b="1" dirty="0"/>
              <a:t>	</a:t>
            </a:r>
            <a:r>
              <a:rPr lang="en-IN" sz="2000" b="1" dirty="0" smtClean="0"/>
              <a:t>name </a:t>
            </a:r>
            <a:r>
              <a:rPr lang="en-IN" sz="2000" b="1" dirty="0"/>
              <a:t>: "Jane", </a:t>
            </a:r>
            <a:endParaRPr lang="en-IN" sz="2000" b="1" dirty="0" smtClean="0"/>
          </a:p>
          <a:p>
            <a:r>
              <a:rPr lang="en-IN" sz="2000" b="1" dirty="0"/>
              <a:t>	</a:t>
            </a:r>
            <a:r>
              <a:rPr lang="en-IN" sz="2000" b="1" dirty="0" smtClean="0"/>
              <a:t>likes </a:t>
            </a:r>
            <a:r>
              <a:rPr lang="en-IN" sz="2000" b="1" dirty="0"/>
              <a:t>: [ "tennis", "golf" ], </a:t>
            </a:r>
            <a:endParaRPr lang="en-IN" sz="2000" b="1" dirty="0" smtClean="0"/>
          </a:p>
          <a:p>
            <a:r>
              <a:rPr lang="en-IN" sz="2000" b="1" dirty="0"/>
              <a:t>	</a:t>
            </a:r>
            <a:r>
              <a:rPr lang="en-IN" sz="2000" b="1" dirty="0" smtClean="0"/>
              <a:t>registered </a:t>
            </a:r>
            <a:r>
              <a:rPr lang="en-IN" sz="2000" b="1" dirty="0"/>
              <a:t>: false, </a:t>
            </a:r>
            <a:endParaRPr lang="en-IN" sz="2000" b="1" dirty="0" smtClean="0"/>
          </a:p>
          <a:p>
            <a:r>
              <a:rPr lang="en-IN" sz="2000" b="1" dirty="0"/>
              <a:t>	</a:t>
            </a:r>
            <a:r>
              <a:rPr lang="en-IN" sz="2000" b="1" dirty="0" err="1" smtClean="0"/>
              <a:t>addr</a:t>
            </a:r>
            <a:r>
              <a:rPr lang="en-IN" sz="2000" b="1" dirty="0" smtClean="0"/>
              <a:t> </a:t>
            </a:r>
            <a:r>
              <a:rPr lang="en-IN" sz="2000" b="1" dirty="0"/>
              <a:t>: { </a:t>
            </a:r>
            <a:endParaRPr lang="en-IN" sz="2000" b="1" dirty="0" smtClean="0"/>
          </a:p>
          <a:p>
            <a:r>
              <a:rPr lang="en-IN" sz="2000" b="1" dirty="0"/>
              <a:t>	</a:t>
            </a:r>
            <a:r>
              <a:rPr lang="en-IN" sz="2000" b="1" dirty="0" smtClean="0"/>
              <a:t>	city </a:t>
            </a:r>
            <a:r>
              <a:rPr lang="en-IN" sz="2000" b="1" dirty="0"/>
              <a:t>: </a:t>
            </a:r>
            <a:r>
              <a:rPr lang="en-IN" sz="2000" b="1" dirty="0" smtClean="0"/>
              <a:t>“Mumbai", </a:t>
            </a:r>
          </a:p>
          <a:p>
            <a:r>
              <a:rPr lang="en-IN" sz="2000" b="1" dirty="0"/>
              <a:t>	</a:t>
            </a:r>
            <a:r>
              <a:rPr lang="en-IN" sz="2000" b="1" dirty="0" smtClean="0"/>
              <a:t>	country </a:t>
            </a:r>
            <a:r>
              <a:rPr lang="en-IN" sz="2000" b="1" dirty="0"/>
              <a:t>: "France" </a:t>
            </a:r>
            <a:endParaRPr lang="en-IN" sz="2000" b="1" dirty="0" smtClean="0"/>
          </a:p>
          <a:p>
            <a:r>
              <a:rPr lang="en-IN" sz="2000" b="1" dirty="0"/>
              <a:t>	</a:t>
            </a:r>
            <a:r>
              <a:rPr lang="en-IN" sz="2000" b="1" dirty="0" smtClean="0"/>
              <a:t>}</a:t>
            </a:r>
          </a:p>
          <a:p>
            <a:r>
              <a:rPr lang="en-IN" sz="2000" b="1" dirty="0" smtClean="0"/>
              <a:t>}</a:t>
            </a:r>
            <a:endParaRPr lang="en-IN" sz="2000" b="1" dirty="0"/>
          </a:p>
        </p:txBody>
      </p:sp>
    </p:spTree>
    <p:extLst>
      <p:ext uri="{BB962C8B-B14F-4D97-AF65-F5344CB8AC3E}">
        <p14:creationId xmlns:p14="http://schemas.microsoft.com/office/powerpoint/2010/main" val="32991343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Suppose we have a documents in a users collection of the form</a:t>
            </a:r>
            <a:r>
              <a:rPr lang="en-IN" dirty="0" smtClean="0"/>
              <a:t>:-</a:t>
            </a:r>
          </a:p>
          <a:p>
            <a:pPr marL="0" indent="0">
              <a:buNone/>
            </a:pPr>
            <a:endParaRPr lang="en-IN" dirty="0"/>
          </a:p>
          <a:p>
            <a:pPr marL="0" indent="0">
              <a:buNone/>
            </a:pPr>
            <a:r>
              <a:rPr lang="en-IN" b="1" dirty="0"/>
              <a:t>{</a:t>
            </a:r>
          </a:p>
          <a:p>
            <a:pPr marL="0" indent="0">
              <a:buNone/>
            </a:pPr>
            <a:r>
              <a:rPr lang="en-IN" b="1" dirty="0"/>
              <a:t>	_id : "</a:t>
            </a:r>
            <a:r>
              <a:rPr lang="en-IN" b="1" dirty="0" err="1"/>
              <a:t>Satyen</a:t>
            </a:r>
            <a:r>
              <a:rPr lang="en-IN" b="1" dirty="0"/>
              <a:t>",</a:t>
            </a:r>
          </a:p>
          <a:p>
            <a:pPr marL="0" indent="0">
              <a:buNone/>
            </a:pPr>
            <a:r>
              <a:rPr lang="en-IN" b="1" dirty="0"/>
              <a:t>	likes : [ "tennis", "golf" ],</a:t>
            </a:r>
          </a:p>
          <a:p>
            <a:pPr marL="0" indent="0">
              <a:buNone/>
            </a:pPr>
            <a:r>
              <a:rPr lang="en-IN" b="1" dirty="0"/>
              <a:t>	registered : false,</a:t>
            </a:r>
          </a:p>
          <a:p>
            <a:pPr marL="0" indent="0">
              <a:buNone/>
            </a:pPr>
            <a:r>
              <a:rPr lang="en-IN" b="1" dirty="0"/>
              <a:t>	address : {</a:t>
            </a:r>
          </a:p>
          <a:p>
            <a:pPr marL="0" indent="0">
              <a:buNone/>
            </a:pPr>
            <a:r>
              <a:rPr lang="en-IN" b="1" dirty="0"/>
              <a:t>		city : "Mumbai",</a:t>
            </a:r>
          </a:p>
          <a:p>
            <a:pPr marL="0" indent="0">
              <a:buNone/>
            </a:pPr>
            <a:r>
              <a:rPr lang="en-IN" b="1" dirty="0"/>
              <a:t>		</a:t>
            </a:r>
            <a:r>
              <a:rPr lang="en-IN" b="1" dirty="0" err="1"/>
              <a:t>pincode</a:t>
            </a:r>
            <a:r>
              <a:rPr lang="en-IN" b="1" dirty="0"/>
              <a:t> : 400069</a:t>
            </a:r>
          </a:p>
          <a:p>
            <a:pPr marL="0" indent="0">
              <a:buNone/>
            </a:pPr>
            <a:r>
              <a:rPr lang="en-IN" b="1" dirty="0"/>
              <a:t>	}</a:t>
            </a:r>
          </a:p>
          <a:p>
            <a:pPr marL="0" indent="0">
              <a:buNone/>
            </a:pPr>
            <a:r>
              <a:rPr lang="en-IN" b="1" dirty="0"/>
              <a:t>}</a:t>
            </a:r>
          </a:p>
          <a:p>
            <a:endParaRPr lang="en-IN" dirty="0"/>
          </a:p>
          <a:p>
            <a:r>
              <a:rPr lang="en-IN" dirty="0"/>
              <a:t>How would we, in the mongo shell, add that this users likes "football</a:t>
            </a:r>
            <a:r>
              <a:rPr lang="en-IN" dirty="0" smtClean="0"/>
              <a:t>"?</a:t>
            </a:r>
            <a:br>
              <a:rPr lang="en-IN" dirty="0" smtClean="0"/>
            </a:br>
            <a:r>
              <a:rPr lang="en-IN" dirty="0" smtClean="0"/>
              <a:t>We </a:t>
            </a:r>
            <a:r>
              <a:rPr lang="en-IN" dirty="0"/>
              <a:t>want to record this even if the users does not yet have a document.</a:t>
            </a:r>
          </a:p>
          <a:p>
            <a:endParaRPr lang="en-IN" dirty="0"/>
          </a:p>
        </p:txBody>
      </p:sp>
    </p:spTree>
    <p:extLst>
      <p:ext uri="{BB962C8B-B14F-4D97-AF65-F5344CB8AC3E}">
        <p14:creationId xmlns:p14="http://schemas.microsoft.com/office/powerpoint/2010/main" val="4094201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Operators</a:t>
            </a:r>
            <a:endParaRPr lang="en-IN" dirty="0"/>
          </a:p>
        </p:txBody>
      </p:sp>
      <p:sp>
        <p:nvSpPr>
          <p:cNvPr id="3" name="Content Placeholder 2"/>
          <p:cNvSpPr>
            <a:spLocks noGrp="1"/>
          </p:cNvSpPr>
          <p:nvPr>
            <p:ph idx="1"/>
          </p:nvPr>
        </p:nvSpPr>
        <p:spPr>
          <a:xfrm>
            <a:off x="304800" y="1295400"/>
            <a:ext cx="8610600" cy="5257800"/>
          </a:xfrm>
        </p:spPr>
        <p:txBody>
          <a:bodyPr>
            <a:normAutofit fontScale="85000" lnSpcReduction="10000"/>
          </a:bodyPr>
          <a:lstStyle/>
          <a:p>
            <a:r>
              <a:rPr lang="en-IN" dirty="0" smtClean="0"/>
              <a:t>Syntax:-</a:t>
            </a:r>
          </a:p>
          <a:p>
            <a:pPr lvl="1"/>
            <a:r>
              <a:rPr lang="en-IN" i="1" dirty="0" smtClean="0"/>
              <a:t>db.&lt;collections&gt;.find( { name : { $&lt;op&gt; : &lt;document&gt; } } )</a:t>
            </a:r>
            <a:r>
              <a:rPr lang="en-IN" dirty="0" smtClean="0"/>
              <a:t> </a:t>
            </a:r>
          </a:p>
          <a:p>
            <a:endParaRPr lang="en-IN" dirty="0" smtClean="0"/>
          </a:p>
          <a:p>
            <a:r>
              <a:rPr lang="en-IN" dirty="0" smtClean="0"/>
              <a:t>$in</a:t>
            </a:r>
          </a:p>
          <a:p>
            <a:pPr lvl="1"/>
            <a:r>
              <a:rPr lang="en-IN" i="1" dirty="0" err="1" smtClean="0"/>
              <a:t>db.persons.find</a:t>
            </a:r>
            <a:r>
              <a:rPr lang="en-IN" i="1" dirty="0" smtClean="0"/>
              <a:t>({skills : { $in : [“Java”, ”</a:t>
            </a:r>
            <a:r>
              <a:rPr lang="en-IN" i="1" dirty="0" err="1" smtClean="0"/>
              <a:t>MongoDB</a:t>
            </a:r>
            <a:r>
              <a:rPr lang="en-IN" i="1" dirty="0" smtClean="0"/>
              <a:t>”] }})</a:t>
            </a:r>
          </a:p>
          <a:p>
            <a:r>
              <a:rPr lang="en-IN" dirty="0" smtClean="0"/>
              <a:t>$</a:t>
            </a:r>
            <a:r>
              <a:rPr lang="en-IN" dirty="0" err="1" smtClean="0"/>
              <a:t>nin</a:t>
            </a:r>
            <a:endParaRPr lang="en-IN" dirty="0" smtClean="0"/>
          </a:p>
          <a:p>
            <a:pPr lvl="1"/>
            <a:r>
              <a:rPr lang="en-IN" i="1" dirty="0" err="1"/>
              <a:t>db.persons.find</a:t>
            </a:r>
            <a:r>
              <a:rPr lang="en-IN" i="1" dirty="0" smtClean="0"/>
              <a:t>({skills </a:t>
            </a:r>
            <a:r>
              <a:rPr lang="en-IN" i="1" dirty="0"/>
              <a:t>: { </a:t>
            </a:r>
            <a:r>
              <a:rPr lang="en-IN" i="1" dirty="0" smtClean="0"/>
              <a:t>$</a:t>
            </a:r>
            <a:r>
              <a:rPr lang="en-IN" i="1" dirty="0" err="1" smtClean="0"/>
              <a:t>nin</a:t>
            </a:r>
            <a:r>
              <a:rPr lang="en-IN" i="1" dirty="0" smtClean="0"/>
              <a:t> </a:t>
            </a:r>
            <a:r>
              <a:rPr lang="en-IN" i="1" dirty="0"/>
              <a:t>: </a:t>
            </a:r>
            <a:r>
              <a:rPr lang="en-IN" i="1" dirty="0" smtClean="0"/>
              <a:t>[“C#”, ”</a:t>
            </a:r>
            <a:r>
              <a:rPr lang="en-IN" i="1" dirty="0" err="1" smtClean="0"/>
              <a:t>Sql</a:t>
            </a:r>
            <a:r>
              <a:rPr lang="en-IN" i="1" dirty="0" smtClean="0"/>
              <a:t> Server”] }})</a:t>
            </a:r>
          </a:p>
          <a:p>
            <a:r>
              <a:rPr lang="en-IN" dirty="0" smtClean="0"/>
              <a:t>$and</a:t>
            </a:r>
            <a:endParaRPr lang="en-IN" dirty="0" smtClean="0">
              <a:sym typeface="Wingdings" pitchFamily="2" charset="2"/>
            </a:endParaRPr>
          </a:p>
          <a:p>
            <a:pPr lvl="1"/>
            <a:r>
              <a:rPr lang="en-IN" i="1" dirty="0" err="1" smtClean="0">
                <a:sym typeface="Wingdings" pitchFamily="2" charset="2"/>
              </a:rPr>
              <a:t>db.persons.find</a:t>
            </a:r>
            <a:r>
              <a:rPr lang="en-IN" i="1" dirty="0" smtClean="0">
                <a:sym typeface="Wingdings" pitchFamily="2" charset="2"/>
              </a:rPr>
              <a:t>( { skills: { $and:{ </a:t>
            </a:r>
            <a:r>
              <a:rPr lang="en-IN" i="1" dirty="0" err="1" smtClean="0">
                <a:sym typeface="Wingdings" pitchFamily="2" charset="2"/>
              </a:rPr>
              <a:t>skills:”C</a:t>
            </a:r>
            <a:r>
              <a:rPr lang="en-IN" i="1" dirty="0" smtClean="0">
                <a:sym typeface="Wingdings" pitchFamily="2" charset="2"/>
              </a:rPr>
              <a:t>” },{ </a:t>
            </a:r>
            <a:r>
              <a:rPr lang="en-IN" i="1" dirty="0" err="1" smtClean="0">
                <a:sym typeface="Wingdings" pitchFamily="2" charset="2"/>
              </a:rPr>
              <a:t>skills:”R</a:t>
            </a:r>
            <a:r>
              <a:rPr lang="en-IN" i="1" dirty="0" smtClean="0">
                <a:sym typeface="Wingdings" pitchFamily="2" charset="2"/>
              </a:rPr>
              <a:t>” } } } )</a:t>
            </a:r>
          </a:p>
          <a:p>
            <a:r>
              <a:rPr lang="en-IN" dirty="0" smtClean="0">
                <a:sym typeface="Wingdings" pitchFamily="2" charset="2"/>
              </a:rPr>
              <a:t>$all</a:t>
            </a:r>
          </a:p>
          <a:p>
            <a:pPr lvl="1"/>
            <a:r>
              <a:rPr lang="en-IN" i="1" dirty="0" err="1" smtClean="0">
                <a:sym typeface="Wingdings" pitchFamily="2" charset="2"/>
              </a:rPr>
              <a:t>db.persons.find</a:t>
            </a:r>
            <a:r>
              <a:rPr lang="en-IN" i="1" dirty="0" smtClean="0">
                <a:sym typeface="Wingdings" pitchFamily="2" charset="2"/>
              </a:rPr>
              <a:t>( {skills :  { $all : [ “C”, ”R”, “SAAS” ] } } )</a:t>
            </a:r>
          </a:p>
          <a:p>
            <a:r>
              <a:rPr lang="en-IN" i="1" dirty="0" smtClean="0">
                <a:sym typeface="Wingdings" pitchFamily="2" charset="2"/>
              </a:rPr>
              <a:t>$</a:t>
            </a:r>
            <a:r>
              <a:rPr lang="en-IN" i="1" dirty="0" err="1" smtClean="0">
                <a:sym typeface="Wingdings" pitchFamily="2" charset="2"/>
              </a:rPr>
              <a:t>gte</a:t>
            </a:r>
            <a:r>
              <a:rPr lang="en-IN" i="1" dirty="0" smtClean="0">
                <a:sym typeface="Wingdings" pitchFamily="2" charset="2"/>
              </a:rPr>
              <a:t> ,  $</a:t>
            </a:r>
            <a:r>
              <a:rPr lang="en-IN" i="1" dirty="0" err="1" smtClean="0">
                <a:sym typeface="Wingdings" pitchFamily="2" charset="2"/>
              </a:rPr>
              <a:t>lte</a:t>
            </a:r>
            <a:r>
              <a:rPr lang="en-IN" i="1" dirty="0" smtClean="0">
                <a:sym typeface="Wingdings" pitchFamily="2" charset="2"/>
              </a:rPr>
              <a:t> ,  $ne , etc…</a:t>
            </a:r>
          </a:p>
        </p:txBody>
      </p:sp>
    </p:spTree>
    <p:extLst>
      <p:ext uri="{BB962C8B-B14F-4D97-AF65-F5344CB8AC3E}">
        <p14:creationId xmlns:p14="http://schemas.microsoft.com/office/powerpoint/2010/main" val="8992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RDBMS - </a:t>
            </a:r>
            <a:r>
              <a:rPr lang="en-IN" dirty="0" err="1" smtClean="0"/>
              <a:t>MongoDB</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07635700"/>
              </p:ext>
            </p:extLst>
          </p:nvPr>
        </p:nvGraphicFramePr>
        <p:xfrm>
          <a:off x="1371600" y="18288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sz="2800" b="1" dirty="0" smtClean="0"/>
                        <a:t>RDBMS</a:t>
                      </a:r>
                      <a:endParaRPr lang="en-IN" sz="2800" b="1" dirty="0"/>
                    </a:p>
                  </a:txBody>
                  <a:tcPr/>
                </a:tc>
                <a:tc>
                  <a:txBody>
                    <a:bodyPr/>
                    <a:lstStyle/>
                    <a:p>
                      <a:r>
                        <a:rPr lang="en-IN" sz="2800" b="1" dirty="0" err="1" smtClean="0"/>
                        <a:t>MongoDB</a:t>
                      </a:r>
                      <a:endParaRPr lang="en-IN" sz="2800" b="1" dirty="0"/>
                    </a:p>
                  </a:txBody>
                  <a:tcPr/>
                </a:tc>
              </a:tr>
              <a:tr h="370840">
                <a:tc>
                  <a:txBody>
                    <a:bodyPr/>
                    <a:lstStyle/>
                    <a:p>
                      <a:r>
                        <a:rPr lang="en-IN" dirty="0" smtClean="0"/>
                        <a:t>Database</a:t>
                      </a:r>
                      <a:endParaRPr lang="en-IN" dirty="0"/>
                    </a:p>
                  </a:txBody>
                  <a:tcPr/>
                </a:tc>
                <a:tc>
                  <a:txBody>
                    <a:bodyPr/>
                    <a:lstStyle/>
                    <a:p>
                      <a:r>
                        <a:rPr lang="en-IN" dirty="0" smtClean="0"/>
                        <a:t>Database</a:t>
                      </a:r>
                      <a:endParaRPr lang="en-IN" dirty="0"/>
                    </a:p>
                  </a:txBody>
                  <a:tcPr/>
                </a:tc>
              </a:tr>
              <a:tr h="370840">
                <a:tc>
                  <a:txBody>
                    <a:bodyPr/>
                    <a:lstStyle/>
                    <a:p>
                      <a:r>
                        <a:rPr lang="en-IN" dirty="0" smtClean="0"/>
                        <a:t>Table</a:t>
                      </a:r>
                      <a:endParaRPr lang="en-IN" dirty="0"/>
                    </a:p>
                  </a:txBody>
                  <a:tcPr/>
                </a:tc>
                <a:tc>
                  <a:txBody>
                    <a:bodyPr/>
                    <a:lstStyle/>
                    <a:p>
                      <a:r>
                        <a:rPr lang="en-IN" dirty="0" smtClean="0"/>
                        <a:t>Collection</a:t>
                      </a:r>
                      <a:endParaRPr lang="en-IN" dirty="0"/>
                    </a:p>
                  </a:txBody>
                  <a:tcPr/>
                </a:tc>
              </a:tr>
              <a:tr h="370840">
                <a:tc>
                  <a:txBody>
                    <a:bodyPr/>
                    <a:lstStyle/>
                    <a:p>
                      <a:r>
                        <a:rPr lang="en-IN" dirty="0" smtClean="0"/>
                        <a:t>Row</a:t>
                      </a:r>
                      <a:endParaRPr lang="en-IN" dirty="0"/>
                    </a:p>
                  </a:txBody>
                  <a:tcPr/>
                </a:tc>
                <a:tc>
                  <a:txBody>
                    <a:bodyPr/>
                    <a:lstStyle/>
                    <a:p>
                      <a:r>
                        <a:rPr lang="en-IN" dirty="0" smtClean="0"/>
                        <a:t>Document</a:t>
                      </a:r>
                      <a:endParaRPr lang="en-IN" dirty="0"/>
                    </a:p>
                  </a:txBody>
                  <a:tcPr/>
                </a:tc>
              </a:tr>
              <a:tr h="370840">
                <a:tc>
                  <a:txBody>
                    <a:bodyPr/>
                    <a:lstStyle/>
                    <a:p>
                      <a:r>
                        <a:rPr lang="en-IN" dirty="0" smtClean="0"/>
                        <a:t>Column</a:t>
                      </a:r>
                      <a:endParaRPr lang="en-IN" dirty="0"/>
                    </a:p>
                  </a:txBody>
                  <a:tcPr/>
                </a:tc>
                <a:tc>
                  <a:txBody>
                    <a:bodyPr/>
                    <a:lstStyle/>
                    <a:p>
                      <a:r>
                        <a:rPr lang="en-IN" dirty="0" smtClean="0"/>
                        <a:t>Key/Field</a:t>
                      </a:r>
                      <a:endParaRPr lang="en-IN" dirty="0"/>
                    </a:p>
                  </a:txBody>
                  <a:tcPr/>
                </a:tc>
              </a:tr>
              <a:tr h="370840">
                <a:tc>
                  <a:txBody>
                    <a:bodyPr/>
                    <a:lstStyle/>
                    <a:p>
                      <a:endParaRPr lang="en-IN" dirty="0"/>
                    </a:p>
                  </a:txBody>
                  <a:tcPr/>
                </a:tc>
                <a:tc>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sqlplus</a:t>
                      </a:r>
                      <a:endParaRPr lang="en-IN" dirty="0" smtClean="0"/>
                    </a:p>
                  </a:txBody>
                  <a:tcPr/>
                </a:tc>
                <a:tc>
                  <a:txBody>
                    <a:bodyPr/>
                    <a:lstStyle/>
                    <a:p>
                      <a:r>
                        <a:rPr lang="en-IN" dirty="0" smtClean="0"/>
                        <a:t>mongo</a:t>
                      </a:r>
                      <a:endParaRPr lang="en-IN" dirty="0"/>
                    </a:p>
                  </a:txBody>
                  <a:tcPr/>
                </a:tc>
              </a:tr>
            </a:tbl>
          </a:graphicData>
        </a:graphic>
      </p:graphicFrame>
      <p:sp>
        <p:nvSpPr>
          <p:cNvPr id="5" name="TextBox 4"/>
          <p:cNvSpPr txBox="1"/>
          <p:nvPr/>
        </p:nvSpPr>
        <p:spPr>
          <a:xfrm>
            <a:off x="1676400" y="5160707"/>
            <a:ext cx="5667770" cy="400110"/>
          </a:xfrm>
          <a:prstGeom prst="rect">
            <a:avLst/>
          </a:prstGeom>
          <a:solidFill>
            <a:srgbClr val="00B050"/>
          </a:solidFill>
        </p:spPr>
        <p:txBody>
          <a:bodyPr wrap="none" rtlCol="0">
            <a:spAutoFit/>
          </a:bodyPr>
          <a:lstStyle/>
          <a:p>
            <a:r>
              <a:rPr lang="en-IN" sz="2000" b="1" dirty="0" smtClean="0"/>
              <a:t>Maximum </a:t>
            </a:r>
            <a:r>
              <a:rPr lang="en-IN" sz="2000" b="1" dirty="0" smtClean="0">
                <a:solidFill>
                  <a:schemeClr val="bg1"/>
                </a:solidFill>
              </a:rPr>
              <a:t>size</a:t>
            </a:r>
            <a:r>
              <a:rPr lang="en-IN" sz="2000" b="1" dirty="0" smtClean="0"/>
              <a:t> of a </a:t>
            </a:r>
            <a:r>
              <a:rPr lang="en-IN" sz="2000" b="1" dirty="0" smtClean="0">
                <a:solidFill>
                  <a:schemeClr val="bg1"/>
                </a:solidFill>
              </a:rPr>
              <a:t>document</a:t>
            </a:r>
            <a:r>
              <a:rPr lang="en-IN" sz="2000" b="1" dirty="0" smtClean="0"/>
              <a:t> in </a:t>
            </a:r>
            <a:r>
              <a:rPr lang="en-IN" sz="2000" b="1" dirty="0" err="1" smtClean="0"/>
              <a:t>MongoDB</a:t>
            </a:r>
            <a:r>
              <a:rPr lang="en-IN" sz="2000" b="1" dirty="0" smtClean="0"/>
              <a:t> is </a:t>
            </a:r>
            <a:r>
              <a:rPr lang="en-IN" sz="2000" b="1" dirty="0" smtClean="0">
                <a:solidFill>
                  <a:schemeClr val="bg1"/>
                </a:solidFill>
              </a:rPr>
              <a:t>16 MB</a:t>
            </a:r>
            <a:endParaRPr lang="en-IN" sz="2000" b="1" dirty="0">
              <a:solidFill>
                <a:schemeClr val="bg1"/>
              </a:solidFill>
            </a:endParaRPr>
          </a:p>
        </p:txBody>
      </p:sp>
    </p:spTree>
    <p:extLst>
      <p:ext uri="{BB962C8B-B14F-4D97-AF65-F5344CB8AC3E}">
        <p14:creationId xmlns:p14="http://schemas.microsoft.com/office/powerpoint/2010/main" val="29271404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Find and Modify</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9878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a:t>
            </a:r>
            <a:endParaRPr lang="en-IN"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IN" dirty="0" err="1"/>
              <a:t>db.collection.findAndModify</a:t>
            </a:r>
            <a:r>
              <a:rPr lang="en-IN" dirty="0" smtClean="0"/>
              <a:t>(&lt;document&gt;)</a:t>
            </a:r>
          </a:p>
          <a:p>
            <a:r>
              <a:rPr lang="en-IN" dirty="0" err="1" smtClean="0"/>
              <a:t>db.collection.findAndModify</a:t>
            </a:r>
            <a:r>
              <a:rPr lang="en-IN" dirty="0"/>
              <a:t>({ </a:t>
            </a:r>
            <a:endParaRPr lang="en-IN" dirty="0" smtClean="0"/>
          </a:p>
          <a:p>
            <a:pPr marL="0" indent="0">
              <a:buNone/>
            </a:pPr>
            <a:r>
              <a:rPr lang="en-IN" dirty="0"/>
              <a:t>	</a:t>
            </a:r>
            <a:r>
              <a:rPr lang="en-IN" dirty="0" smtClean="0"/>
              <a:t>			query</a:t>
            </a:r>
            <a:r>
              <a:rPr lang="en-IN" dirty="0"/>
              <a:t>: &lt;document&gt;, </a:t>
            </a:r>
            <a:endParaRPr lang="en-IN" dirty="0" smtClean="0"/>
          </a:p>
          <a:p>
            <a:pPr marL="0" indent="0">
              <a:buNone/>
            </a:pPr>
            <a:r>
              <a:rPr lang="en-IN" dirty="0"/>
              <a:t>	</a:t>
            </a:r>
            <a:r>
              <a:rPr lang="en-IN" dirty="0" smtClean="0"/>
              <a:t>			sort</a:t>
            </a:r>
            <a:r>
              <a:rPr lang="en-IN" dirty="0"/>
              <a:t>: &lt;document&gt;, </a:t>
            </a:r>
            <a:r>
              <a:rPr lang="en-IN" dirty="0" smtClean="0"/>
              <a:t>						</a:t>
            </a:r>
            <a:r>
              <a:rPr lang="en-IN" b="1" dirty="0" smtClean="0"/>
              <a:t>remove</a:t>
            </a:r>
            <a:r>
              <a:rPr lang="en-IN" b="1" dirty="0"/>
              <a:t>: &lt;</a:t>
            </a:r>
            <a:r>
              <a:rPr lang="en-IN" b="1" dirty="0" err="1"/>
              <a:t>boolean</a:t>
            </a:r>
            <a:r>
              <a:rPr lang="en-IN" b="1" dirty="0"/>
              <a:t>&gt;, </a:t>
            </a:r>
            <a:r>
              <a:rPr lang="en-IN" b="1" dirty="0" smtClean="0"/>
              <a:t>					update</a:t>
            </a:r>
            <a:r>
              <a:rPr lang="en-IN" b="1" dirty="0"/>
              <a:t>: &lt;document&gt;, </a:t>
            </a:r>
            <a:r>
              <a:rPr lang="en-IN" dirty="0" smtClean="0"/>
              <a:t>					new</a:t>
            </a:r>
            <a:r>
              <a:rPr lang="en-IN" dirty="0"/>
              <a:t>: &lt;</a:t>
            </a:r>
            <a:r>
              <a:rPr lang="en-IN" dirty="0" err="1"/>
              <a:t>boolean</a:t>
            </a:r>
            <a:r>
              <a:rPr lang="en-IN" dirty="0"/>
              <a:t>&gt;, </a:t>
            </a:r>
            <a:endParaRPr lang="en-IN" dirty="0" smtClean="0"/>
          </a:p>
          <a:p>
            <a:pPr marL="0" indent="0">
              <a:buNone/>
            </a:pPr>
            <a:r>
              <a:rPr lang="en-IN" dirty="0"/>
              <a:t>	</a:t>
            </a:r>
            <a:r>
              <a:rPr lang="en-IN" dirty="0" smtClean="0"/>
              <a:t>			fields</a:t>
            </a:r>
            <a:r>
              <a:rPr lang="en-IN" dirty="0"/>
              <a:t>: &lt;document&gt;, </a:t>
            </a:r>
            <a:r>
              <a:rPr lang="en-IN" dirty="0" smtClean="0"/>
              <a:t>					</a:t>
            </a:r>
            <a:r>
              <a:rPr lang="en-IN" dirty="0" err="1" smtClean="0"/>
              <a:t>upsert</a:t>
            </a:r>
            <a:r>
              <a:rPr lang="en-IN" dirty="0"/>
              <a:t>: &lt;</a:t>
            </a:r>
            <a:r>
              <a:rPr lang="en-IN" dirty="0" err="1"/>
              <a:t>boolean</a:t>
            </a:r>
            <a:r>
              <a:rPr lang="en-IN" dirty="0"/>
              <a:t>&gt; </a:t>
            </a:r>
            <a:endParaRPr lang="en-IN" dirty="0" smtClean="0"/>
          </a:p>
          <a:p>
            <a:pPr marL="0" indent="0">
              <a:buNone/>
            </a:pPr>
            <a:r>
              <a:rPr lang="en-IN" dirty="0"/>
              <a:t>	</a:t>
            </a:r>
            <a:r>
              <a:rPr lang="en-IN" dirty="0" smtClean="0"/>
              <a:t>		});</a:t>
            </a:r>
          </a:p>
          <a:p>
            <a:pPr marL="0" indent="0">
              <a:buNone/>
            </a:pPr>
            <a:endParaRPr lang="en-IN" dirty="0" smtClean="0"/>
          </a:p>
          <a:p>
            <a:pPr marL="0" indent="0">
              <a:buNone/>
            </a:pPr>
            <a:r>
              <a:rPr lang="en-IN" dirty="0" smtClean="0"/>
              <a:t>Specify either remove or update, both are not mandatory</a:t>
            </a:r>
            <a:endParaRPr lang="en-IN" dirty="0"/>
          </a:p>
        </p:txBody>
      </p:sp>
    </p:spTree>
    <p:extLst>
      <p:ext uri="{BB962C8B-B14F-4D97-AF65-F5344CB8AC3E}">
        <p14:creationId xmlns:p14="http://schemas.microsoft.com/office/powerpoint/2010/main" val="423208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b="1" dirty="0" smtClean="0"/>
              <a:t>Find and modify</a:t>
            </a:r>
            <a:endParaRPr lang="en-IN" sz="3600" dirty="0"/>
          </a:p>
        </p:txBody>
      </p:sp>
      <p:sp>
        <p:nvSpPr>
          <p:cNvPr id="3" name="Content Placeholder 2"/>
          <p:cNvSpPr>
            <a:spLocks noGrp="1"/>
          </p:cNvSpPr>
          <p:nvPr>
            <p:ph idx="1"/>
          </p:nvPr>
        </p:nvSpPr>
        <p:spPr>
          <a:xfrm>
            <a:off x="457200" y="1371600"/>
            <a:ext cx="8382000" cy="5257799"/>
          </a:xfrm>
        </p:spPr>
        <p:txBody>
          <a:bodyPr>
            <a:normAutofit fontScale="92500" lnSpcReduction="10000"/>
          </a:bodyPr>
          <a:lstStyle/>
          <a:p>
            <a:r>
              <a:rPr lang="en-IN" dirty="0" err="1" smtClean="0"/>
              <a:t>db.persons.findAndModify</a:t>
            </a:r>
            <a:r>
              <a:rPr lang="en-IN" dirty="0"/>
              <a:t>({ </a:t>
            </a:r>
            <a:endParaRPr lang="en-IN" dirty="0" smtClean="0"/>
          </a:p>
          <a:p>
            <a:pPr marL="0" indent="0">
              <a:buNone/>
            </a:pPr>
            <a:r>
              <a:rPr lang="en-IN" dirty="0"/>
              <a:t>	</a:t>
            </a:r>
            <a:r>
              <a:rPr lang="en-IN" dirty="0" smtClean="0"/>
              <a:t>			query</a:t>
            </a:r>
            <a:r>
              <a:rPr lang="en-IN" dirty="0"/>
              <a:t>: { </a:t>
            </a:r>
            <a:r>
              <a:rPr lang="en-IN" dirty="0" smtClean="0"/>
              <a:t>name</a:t>
            </a:r>
            <a:r>
              <a:rPr lang="en-IN" dirty="0"/>
              <a:t>: "Andy" }, </a:t>
            </a:r>
            <a:r>
              <a:rPr lang="en-IN" dirty="0" smtClean="0"/>
              <a:t>				sort</a:t>
            </a:r>
            <a:r>
              <a:rPr lang="en-IN" dirty="0"/>
              <a:t>: { </a:t>
            </a:r>
            <a:r>
              <a:rPr lang="en-IN" dirty="0" smtClean="0"/>
              <a:t>friends: </a:t>
            </a:r>
            <a:r>
              <a:rPr lang="en-IN" dirty="0"/>
              <a:t>1 }, </a:t>
            </a:r>
            <a:endParaRPr lang="en-IN" dirty="0" smtClean="0"/>
          </a:p>
          <a:p>
            <a:pPr marL="0" indent="0">
              <a:buNone/>
            </a:pPr>
            <a:r>
              <a:rPr lang="en-IN" dirty="0"/>
              <a:t>	</a:t>
            </a:r>
            <a:r>
              <a:rPr lang="en-IN" dirty="0" smtClean="0"/>
              <a:t>			update</a:t>
            </a:r>
            <a:r>
              <a:rPr lang="en-IN" dirty="0"/>
              <a:t>: { $</a:t>
            </a:r>
            <a:r>
              <a:rPr lang="en-IN" dirty="0" err="1"/>
              <a:t>inc</a:t>
            </a:r>
            <a:r>
              <a:rPr lang="en-IN" dirty="0"/>
              <a:t>: { </a:t>
            </a:r>
            <a:r>
              <a:rPr lang="en-IN" dirty="0" smtClean="0"/>
              <a:t>score: </a:t>
            </a:r>
            <a:r>
              <a:rPr lang="en-IN" dirty="0"/>
              <a:t>1 } </a:t>
            </a:r>
            <a:r>
              <a:rPr lang="en-IN" dirty="0" smtClean="0"/>
              <a:t>},</a:t>
            </a:r>
          </a:p>
          <a:p>
            <a:pPr marL="0" indent="0">
              <a:buNone/>
            </a:pPr>
            <a:r>
              <a:rPr lang="en-IN" dirty="0"/>
              <a:t>	</a:t>
            </a:r>
            <a:r>
              <a:rPr lang="en-IN" dirty="0" smtClean="0"/>
              <a:t>		})</a:t>
            </a:r>
          </a:p>
          <a:p>
            <a:pPr>
              <a:lnSpc>
                <a:spcPct val="120000"/>
              </a:lnSpc>
            </a:pPr>
            <a:r>
              <a:rPr lang="en-IN" sz="3000" dirty="0"/>
              <a:t>Modifies and returns a single document. </a:t>
            </a:r>
            <a:endParaRPr lang="en-IN" sz="3000" dirty="0" smtClean="0"/>
          </a:p>
          <a:p>
            <a:pPr>
              <a:lnSpc>
                <a:spcPct val="120000"/>
              </a:lnSpc>
            </a:pPr>
            <a:r>
              <a:rPr lang="en-IN" sz="3000" dirty="0" smtClean="0"/>
              <a:t>By </a:t>
            </a:r>
            <a:r>
              <a:rPr lang="en-IN" sz="3000" dirty="0"/>
              <a:t>default, the returned document does not include the modifications made on the update. </a:t>
            </a:r>
            <a:endParaRPr lang="en-IN" sz="3000" dirty="0" smtClean="0"/>
          </a:p>
          <a:p>
            <a:pPr>
              <a:lnSpc>
                <a:spcPct val="120000"/>
              </a:lnSpc>
            </a:pPr>
            <a:r>
              <a:rPr lang="en-IN" sz="3000" dirty="0" smtClean="0"/>
              <a:t>To </a:t>
            </a:r>
            <a:r>
              <a:rPr lang="en-IN" sz="3000" dirty="0"/>
              <a:t>return the document with the modifications made on the update, use the </a:t>
            </a:r>
            <a:r>
              <a:rPr lang="en-IN" sz="3000" b="1" dirty="0"/>
              <a:t>new</a:t>
            </a:r>
            <a:r>
              <a:rPr lang="en-IN" sz="3000" dirty="0"/>
              <a:t> </a:t>
            </a:r>
            <a:r>
              <a:rPr lang="en-IN" sz="3000" dirty="0" smtClean="0"/>
              <a:t>option.</a:t>
            </a:r>
          </a:p>
        </p:txBody>
      </p:sp>
    </p:spTree>
    <p:extLst>
      <p:ext uri="{BB962C8B-B14F-4D97-AF65-F5344CB8AC3E}">
        <p14:creationId xmlns:p14="http://schemas.microsoft.com/office/powerpoint/2010/main" val="117356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3600" b="1" dirty="0" smtClean="0"/>
              <a:t>Find and modify</a:t>
            </a:r>
            <a:endParaRPr lang="en-IN" sz="3600" dirty="0"/>
          </a:p>
        </p:txBody>
      </p:sp>
      <p:sp>
        <p:nvSpPr>
          <p:cNvPr id="3" name="Content Placeholder 2"/>
          <p:cNvSpPr>
            <a:spLocks noGrp="1"/>
          </p:cNvSpPr>
          <p:nvPr>
            <p:ph idx="1"/>
          </p:nvPr>
        </p:nvSpPr>
        <p:spPr>
          <a:xfrm>
            <a:off x="457200" y="1371601"/>
            <a:ext cx="8382000" cy="3581400"/>
          </a:xfrm>
        </p:spPr>
        <p:txBody>
          <a:bodyPr>
            <a:normAutofit/>
          </a:bodyPr>
          <a:lstStyle/>
          <a:p>
            <a:r>
              <a:rPr lang="en-IN" dirty="0" err="1" smtClean="0"/>
              <a:t>db.person.findAndModify</a:t>
            </a:r>
            <a:r>
              <a:rPr lang="en-IN" dirty="0"/>
              <a:t>({ </a:t>
            </a:r>
            <a:endParaRPr lang="en-IN" dirty="0" smtClean="0"/>
          </a:p>
          <a:p>
            <a:pPr marL="0" indent="0">
              <a:buNone/>
            </a:pPr>
            <a:r>
              <a:rPr lang="en-IN" dirty="0"/>
              <a:t>	</a:t>
            </a:r>
            <a:r>
              <a:rPr lang="en-IN" dirty="0" smtClean="0"/>
              <a:t>			query</a:t>
            </a:r>
            <a:r>
              <a:rPr lang="en-IN" dirty="0"/>
              <a:t>: { </a:t>
            </a:r>
            <a:r>
              <a:rPr lang="en-IN" dirty="0" smtClean="0"/>
              <a:t>name</a:t>
            </a:r>
            <a:r>
              <a:rPr lang="en-IN" dirty="0"/>
              <a:t>: "Andy" }, </a:t>
            </a:r>
            <a:r>
              <a:rPr lang="en-IN" dirty="0" smtClean="0"/>
              <a:t>				sort</a:t>
            </a:r>
            <a:r>
              <a:rPr lang="en-IN" dirty="0"/>
              <a:t>: { rating: 1 }, </a:t>
            </a:r>
            <a:endParaRPr lang="en-IN" dirty="0" smtClean="0"/>
          </a:p>
          <a:p>
            <a:pPr marL="0" indent="0">
              <a:buNone/>
            </a:pPr>
            <a:r>
              <a:rPr lang="en-IN" dirty="0"/>
              <a:t>	</a:t>
            </a:r>
            <a:r>
              <a:rPr lang="en-IN" dirty="0" smtClean="0"/>
              <a:t>			update</a:t>
            </a:r>
            <a:r>
              <a:rPr lang="en-IN" dirty="0"/>
              <a:t>: { $</a:t>
            </a:r>
            <a:r>
              <a:rPr lang="en-IN" dirty="0" err="1"/>
              <a:t>inc</a:t>
            </a:r>
            <a:r>
              <a:rPr lang="en-IN" dirty="0"/>
              <a:t>: { score: 1 } </a:t>
            </a:r>
            <a:r>
              <a:rPr lang="en-IN" dirty="0" smtClean="0"/>
              <a:t>},</a:t>
            </a:r>
          </a:p>
          <a:p>
            <a:pPr marL="0" indent="0">
              <a:buNone/>
            </a:pPr>
            <a:r>
              <a:rPr lang="en-IN" b="1" dirty="0"/>
              <a:t>	</a:t>
            </a:r>
            <a:r>
              <a:rPr lang="en-IN" b="1" dirty="0" smtClean="0"/>
              <a:t>			new: true</a:t>
            </a:r>
          </a:p>
          <a:p>
            <a:pPr marL="0" indent="0">
              <a:buNone/>
            </a:pPr>
            <a:r>
              <a:rPr lang="en-IN" dirty="0"/>
              <a:t>	</a:t>
            </a:r>
            <a:r>
              <a:rPr lang="en-IN" dirty="0" smtClean="0"/>
              <a:t>		})</a:t>
            </a:r>
          </a:p>
        </p:txBody>
      </p:sp>
    </p:spTree>
    <p:extLst>
      <p:ext uri="{BB962C8B-B14F-4D97-AF65-F5344CB8AC3E}">
        <p14:creationId xmlns:p14="http://schemas.microsoft.com/office/powerpoint/2010/main" val="11371674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smtClean="0"/>
              <a:t>upsert</a:t>
            </a:r>
            <a:endParaRPr lang="en-IN" sz="3600" dirty="0"/>
          </a:p>
        </p:txBody>
      </p:sp>
      <p:sp>
        <p:nvSpPr>
          <p:cNvPr id="3" name="Content Placeholder 2"/>
          <p:cNvSpPr>
            <a:spLocks noGrp="1"/>
          </p:cNvSpPr>
          <p:nvPr>
            <p:ph idx="1"/>
          </p:nvPr>
        </p:nvSpPr>
        <p:spPr>
          <a:xfrm>
            <a:off x="457200" y="1371600"/>
            <a:ext cx="8382000" cy="5105400"/>
          </a:xfrm>
        </p:spPr>
        <p:txBody>
          <a:bodyPr>
            <a:normAutofit fontScale="92500" lnSpcReduction="10000"/>
          </a:bodyPr>
          <a:lstStyle/>
          <a:p>
            <a:r>
              <a:rPr lang="en-IN" dirty="0" err="1" smtClean="0"/>
              <a:t>db.person.findAndModify</a:t>
            </a:r>
            <a:r>
              <a:rPr lang="en-IN" dirty="0"/>
              <a:t>({ </a:t>
            </a:r>
            <a:endParaRPr lang="en-IN" dirty="0" smtClean="0"/>
          </a:p>
          <a:p>
            <a:pPr marL="0" indent="0">
              <a:buNone/>
            </a:pPr>
            <a:r>
              <a:rPr lang="en-IN" dirty="0"/>
              <a:t>	</a:t>
            </a:r>
            <a:r>
              <a:rPr lang="en-IN" dirty="0" smtClean="0"/>
              <a:t>			query</a:t>
            </a:r>
            <a:r>
              <a:rPr lang="en-IN" dirty="0"/>
              <a:t>: { </a:t>
            </a:r>
            <a:r>
              <a:rPr lang="en-IN" dirty="0" smtClean="0"/>
              <a:t>name</a:t>
            </a:r>
            <a:r>
              <a:rPr lang="en-IN" dirty="0"/>
              <a:t>: "Andy" }, </a:t>
            </a:r>
            <a:r>
              <a:rPr lang="en-IN" dirty="0" smtClean="0"/>
              <a:t>				sort</a:t>
            </a:r>
            <a:r>
              <a:rPr lang="en-IN" dirty="0"/>
              <a:t>: { rating: 1 }, </a:t>
            </a:r>
            <a:endParaRPr lang="en-IN" dirty="0" smtClean="0"/>
          </a:p>
          <a:p>
            <a:pPr marL="0" indent="0">
              <a:buNone/>
            </a:pPr>
            <a:r>
              <a:rPr lang="en-IN" dirty="0"/>
              <a:t>	</a:t>
            </a:r>
            <a:r>
              <a:rPr lang="en-IN" dirty="0" smtClean="0"/>
              <a:t>			update</a:t>
            </a:r>
            <a:r>
              <a:rPr lang="en-IN" dirty="0"/>
              <a:t>: { $</a:t>
            </a:r>
            <a:r>
              <a:rPr lang="en-IN" dirty="0" err="1"/>
              <a:t>inc</a:t>
            </a:r>
            <a:r>
              <a:rPr lang="en-IN" dirty="0"/>
              <a:t>: { score: 1 } }, </a:t>
            </a:r>
            <a:r>
              <a:rPr lang="en-IN" dirty="0" smtClean="0"/>
              <a:t>				</a:t>
            </a:r>
            <a:r>
              <a:rPr lang="en-IN" b="1" dirty="0" err="1" smtClean="0"/>
              <a:t>upsert</a:t>
            </a:r>
            <a:r>
              <a:rPr lang="en-IN" b="1" dirty="0"/>
              <a:t>: true </a:t>
            </a:r>
            <a:endParaRPr lang="en-IN" b="1" dirty="0" smtClean="0"/>
          </a:p>
          <a:p>
            <a:pPr marL="0" indent="0">
              <a:buNone/>
            </a:pPr>
            <a:r>
              <a:rPr lang="en-IN" dirty="0"/>
              <a:t>	</a:t>
            </a:r>
            <a:r>
              <a:rPr lang="en-IN" dirty="0" smtClean="0"/>
              <a:t>		})</a:t>
            </a:r>
          </a:p>
          <a:p>
            <a:pPr marL="0" indent="0">
              <a:buNone/>
            </a:pPr>
            <a:endParaRPr lang="en-IN" dirty="0" smtClean="0"/>
          </a:p>
          <a:p>
            <a:pPr marL="0" indent="0">
              <a:buNone/>
            </a:pPr>
            <a:r>
              <a:rPr lang="en-IN" dirty="0"/>
              <a:t>When findAndModify() includes </a:t>
            </a:r>
            <a:r>
              <a:rPr lang="en-IN" dirty="0" smtClean="0"/>
              <a:t>the </a:t>
            </a:r>
            <a:r>
              <a:rPr lang="en-IN" dirty="0" err="1" smtClean="0"/>
              <a:t>upsert</a:t>
            </a:r>
            <a:r>
              <a:rPr lang="en-IN" dirty="0"/>
              <a:t>: </a:t>
            </a:r>
            <a:r>
              <a:rPr lang="en-IN" dirty="0" smtClean="0"/>
              <a:t>true</a:t>
            </a:r>
            <a:r>
              <a:rPr lang="en-IN" dirty="0"/>
              <a:t> </a:t>
            </a:r>
            <a:r>
              <a:rPr lang="en-IN" dirty="0" smtClean="0"/>
              <a:t>option</a:t>
            </a:r>
            <a:r>
              <a:rPr lang="en-IN" dirty="0"/>
              <a:t> </a:t>
            </a:r>
            <a:r>
              <a:rPr lang="en-IN" b="1" dirty="0" smtClean="0"/>
              <a:t>and</a:t>
            </a:r>
            <a:r>
              <a:rPr lang="en-IN" dirty="0"/>
              <a:t> the query field(s) is not uniquely indexed, the method could insert a document multiple times in certain circumstances.</a:t>
            </a:r>
          </a:p>
        </p:txBody>
      </p:sp>
    </p:spTree>
    <p:extLst>
      <p:ext uri="{BB962C8B-B14F-4D97-AF65-F5344CB8AC3E}">
        <p14:creationId xmlns:p14="http://schemas.microsoft.com/office/powerpoint/2010/main" val="40383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How to avoid multiple doc creation</a:t>
            </a:r>
          </a:p>
        </p:txBody>
      </p:sp>
      <p:sp>
        <p:nvSpPr>
          <p:cNvPr id="3" name="Content Placeholder 2"/>
          <p:cNvSpPr>
            <a:spLocks noGrp="1"/>
          </p:cNvSpPr>
          <p:nvPr>
            <p:ph idx="1"/>
          </p:nvPr>
        </p:nvSpPr>
        <p:spPr>
          <a:xfrm>
            <a:off x="228600" y="1371600"/>
            <a:ext cx="8610600" cy="5257800"/>
          </a:xfrm>
        </p:spPr>
        <p:txBody>
          <a:bodyPr>
            <a:normAutofit fontScale="92500"/>
          </a:bodyPr>
          <a:lstStyle/>
          <a:p>
            <a:r>
              <a:rPr lang="en-IN" dirty="0"/>
              <a:t>To prevent the creation of multiple duplicate documents, create a </a:t>
            </a:r>
            <a:r>
              <a:rPr lang="en-IN" i="1" u="sng" dirty="0"/>
              <a:t>unique index</a:t>
            </a:r>
            <a:r>
              <a:rPr lang="en-IN" dirty="0"/>
              <a:t> </a:t>
            </a:r>
            <a:r>
              <a:rPr lang="en-IN" dirty="0" smtClean="0"/>
              <a:t>on the</a:t>
            </a:r>
            <a:r>
              <a:rPr lang="en-IN" dirty="0"/>
              <a:t> </a:t>
            </a:r>
            <a:r>
              <a:rPr lang="en-IN" dirty="0" smtClean="0"/>
              <a:t>name</a:t>
            </a:r>
            <a:r>
              <a:rPr lang="en-IN" dirty="0"/>
              <a:t> </a:t>
            </a:r>
            <a:r>
              <a:rPr lang="en-IN" dirty="0" smtClean="0"/>
              <a:t>field</a:t>
            </a:r>
            <a:r>
              <a:rPr lang="en-IN" dirty="0"/>
              <a:t>. </a:t>
            </a:r>
            <a:endParaRPr lang="en-IN" dirty="0" smtClean="0"/>
          </a:p>
          <a:p>
            <a:r>
              <a:rPr lang="en-IN" dirty="0" smtClean="0"/>
              <a:t>With </a:t>
            </a:r>
            <a:r>
              <a:rPr lang="en-IN" dirty="0"/>
              <a:t>the unique index in place, the multiple methods will exhibit one of the following </a:t>
            </a:r>
            <a:r>
              <a:rPr lang="en-IN" dirty="0" err="1"/>
              <a:t>behaviors</a:t>
            </a:r>
            <a:r>
              <a:rPr lang="en-IN" dirty="0" smtClean="0"/>
              <a:t>:</a:t>
            </a:r>
          </a:p>
          <a:p>
            <a:pPr lvl="1"/>
            <a:r>
              <a:rPr lang="en-IN" dirty="0"/>
              <a:t>Exactly one findAndModify() successfully inserts a new document.</a:t>
            </a:r>
          </a:p>
          <a:p>
            <a:pPr lvl="1"/>
            <a:r>
              <a:rPr lang="en-IN" dirty="0"/>
              <a:t>Zero or more findAndModify() methods update the newly inserted document.</a:t>
            </a:r>
          </a:p>
          <a:p>
            <a:pPr lvl="1"/>
            <a:r>
              <a:rPr lang="en-IN" dirty="0"/>
              <a:t>Zero or more findAndModify() methods fail when they attempt to insert a </a:t>
            </a:r>
            <a:r>
              <a:rPr lang="en-IN" dirty="0" smtClean="0"/>
              <a:t>duplicate</a:t>
            </a:r>
            <a:endParaRPr lang="en-IN" dirty="0"/>
          </a:p>
        </p:txBody>
      </p:sp>
    </p:spTree>
    <p:extLst>
      <p:ext uri="{BB962C8B-B14F-4D97-AF65-F5344CB8AC3E}">
        <p14:creationId xmlns:p14="http://schemas.microsoft.com/office/powerpoint/2010/main" val="3669680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In case of Sharded Collections</a:t>
            </a:r>
            <a:endParaRPr lang="en-IN" sz="3600" dirty="0"/>
          </a:p>
        </p:txBody>
      </p:sp>
      <p:sp>
        <p:nvSpPr>
          <p:cNvPr id="3" name="Content Placeholder 2"/>
          <p:cNvSpPr>
            <a:spLocks noGrp="1"/>
          </p:cNvSpPr>
          <p:nvPr>
            <p:ph idx="1"/>
          </p:nvPr>
        </p:nvSpPr>
        <p:spPr>
          <a:xfrm>
            <a:off x="228600" y="1600200"/>
            <a:ext cx="8610600" cy="4525963"/>
          </a:xfrm>
        </p:spPr>
        <p:txBody>
          <a:bodyPr/>
          <a:lstStyle/>
          <a:p>
            <a:r>
              <a:rPr lang="en-IN" dirty="0"/>
              <a:t>When using </a:t>
            </a:r>
            <a:r>
              <a:rPr lang="en-IN" u="sng" dirty="0"/>
              <a:t>findAndModify</a:t>
            </a:r>
            <a:r>
              <a:rPr lang="en-IN" dirty="0"/>
              <a:t> in </a:t>
            </a:r>
            <a:r>
              <a:rPr lang="en-IN" dirty="0" smtClean="0"/>
              <a:t>a sharded</a:t>
            </a:r>
            <a:r>
              <a:rPr lang="en-IN" dirty="0"/>
              <a:t> </a:t>
            </a:r>
            <a:r>
              <a:rPr lang="en-IN" dirty="0" smtClean="0"/>
              <a:t>environment, the</a:t>
            </a:r>
            <a:r>
              <a:rPr lang="en-IN" dirty="0"/>
              <a:t> query </a:t>
            </a:r>
            <a:r>
              <a:rPr lang="en-IN" b="1" dirty="0"/>
              <a:t>must</a:t>
            </a:r>
            <a:r>
              <a:rPr lang="en-IN" dirty="0"/>
              <a:t> contain the </a:t>
            </a:r>
            <a:r>
              <a:rPr lang="en-IN" i="1" u="sng" dirty="0"/>
              <a:t>shard key</a:t>
            </a:r>
            <a:r>
              <a:rPr lang="en-IN" dirty="0"/>
              <a:t> for all operations against the shard cluster for the </a:t>
            </a:r>
            <a:r>
              <a:rPr lang="en-IN" i="1" dirty="0"/>
              <a:t>sharded</a:t>
            </a:r>
            <a:r>
              <a:rPr lang="en-IN" dirty="0"/>
              <a:t> collections.</a:t>
            </a:r>
          </a:p>
          <a:p>
            <a:endParaRPr lang="en-IN" dirty="0"/>
          </a:p>
        </p:txBody>
      </p:sp>
    </p:spTree>
    <p:extLst>
      <p:ext uri="{BB962C8B-B14F-4D97-AF65-F5344CB8AC3E}">
        <p14:creationId xmlns:p14="http://schemas.microsoft.com/office/powerpoint/2010/main" val="4035606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Comparisons with the update </a:t>
            </a:r>
            <a:r>
              <a:rPr lang="en-IN" sz="3600" b="1" dirty="0" smtClean="0"/>
              <a:t>Method</a:t>
            </a:r>
            <a:endParaRPr lang="en-IN" sz="3600" dirty="0"/>
          </a:p>
        </p:txBody>
      </p:sp>
      <p:sp>
        <p:nvSpPr>
          <p:cNvPr id="3" name="Content Placeholder 2"/>
          <p:cNvSpPr>
            <a:spLocks noGrp="1"/>
          </p:cNvSpPr>
          <p:nvPr>
            <p:ph idx="1"/>
          </p:nvPr>
        </p:nvSpPr>
        <p:spPr/>
        <p:txBody>
          <a:bodyPr>
            <a:normAutofit fontScale="85000" lnSpcReduction="10000"/>
          </a:bodyPr>
          <a:lstStyle/>
          <a:p>
            <a:r>
              <a:rPr lang="en-IN" dirty="0"/>
              <a:t>By default, both operations </a:t>
            </a:r>
            <a:r>
              <a:rPr lang="en-IN" b="1" dirty="0"/>
              <a:t>modify a single document</a:t>
            </a:r>
            <a:r>
              <a:rPr lang="en-IN" dirty="0"/>
              <a:t>. However, the update() method with </a:t>
            </a:r>
            <a:r>
              <a:rPr lang="en-IN" dirty="0" smtClean="0"/>
              <a:t>its </a:t>
            </a:r>
            <a:r>
              <a:rPr lang="en-IN" b="1" dirty="0" smtClean="0"/>
              <a:t>multi</a:t>
            </a:r>
            <a:r>
              <a:rPr lang="en-IN" dirty="0"/>
              <a:t> option can </a:t>
            </a:r>
            <a:r>
              <a:rPr lang="en-IN" b="1" dirty="0"/>
              <a:t>modify</a:t>
            </a:r>
            <a:r>
              <a:rPr lang="en-IN" dirty="0"/>
              <a:t> </a:t>
            </a:r>
            <a:r>
              <a:rPr lang="en-IN" b="1" dirty="0"/>
              <a:t>more than one document</a:t>
            </a:r>
            <a:r>
              <a:rPr lang="en-IN" b="1" dirty="0" smtClean="0"/>
              <a:t>.</a:t>
            </a:r>
          </a:p>
          <a:p>
            <a:r>
              <a:rPr lang="en-IN" dirty="0"/>
              <a:t>If multiple documents match the update criteria, for findAndModify(), you can specify a </a:t>
            </a:r>
            <a:r>
              <a:rPr lang="en-IN" dirty="0" smtClean="0"/>
              <a:t>sort to </a:t>
            </a:r>
            <a:r>
              <a:rPr lang="en-IN" dirty="0"/>
              <a:t>provide some measure of control on which document to update.</a:t>
            </a:r>
          </a:p>
          <a:p>
            <a:r>
              <a:rPr lang="en-IN" dirty="0"/>
              <a:t>With the default </a:t>
            </a:r>
            <a:r>
              <a:rPr lang="en-IN" dirty="0" err="1"/>
              <a:t>behavior</a:t>
            </a:r>
            <a:r>
              <a:rPr lang="en-IN" dirty="0"/>
              <a:t> of the update() method, you cannot specify which single document to update when multiple documents match.</a:t>
            </a:r>
          </a:p>
          <a:p>
            <a:endParaRPr lang="en-IN" b="1" dirty="0"/>
          </a:p>
          <a:p>
            <a:endParaRPr lang="en-IN" dirty="0"/>
          </a:p>
        </p:txBody>
      </p:sp>
    </p:spTree>
    <p:extLst>
      <p:ext uri="{BB962C8B-B14F-4D97-AF65-F5344CB8AC3E}">
        <p14:creationId xmlns:p14="http://schemas.microsoft.com/office/powerpoint/2010/main" val="17447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Comparisons with the update Method</a:t>
            </a:r>
            <a:endParaRPr lang="en-IN" dirty="0"/>
          </a:p>
        </p:txBody>
      </p:sp>
      <p:sp>
        <p:nvSpPr>
          <p:cNvPr id="3" name="Content Placeholder 2"/>
          <p:cNvSpPr>
            <a:spLocks noGrp="1"/>
          </p:cNvSpPr>
          <p:nvPr>
            <p:ph idx="1"/>
          </p:nvPr>
        </p:nvSpPr>
        <p:spPr>
          <a:xfrm>
            <a:off x="457200" y="1600200"/>
            <a:ext cx="8305800" cy="4953000"/>
          </a:xfrm>
        </p:spPr>
        <p:txBody>
          <a:bodyPr>
            <a:normAutofit fontScale="85000" lnSpcReduction="10000"/>
          </a:bodyPr>
          <a:lstStyle/>
          <a:p>
            <a:r>
              <a:rPr lang="en-IN" dirty="0"/>
              <a:t>By default, findAndModify() method returns the pre-modified version of the document. To obtain the updated document, use the new option.</a:t>
            </a:r>
          </a:p>
          <a:p>
            <a:r>
              <a:rPr lang="en-IN" dirty="0"/>
              <a:t>The update() method returns a WriteResult object that contains the status of the operation. To return the updated document, use the find() method. </a:t>
            </a:r>
            <a:endParaRPr lang="en-IN" dirty="0" smtClean="0"/>
          </a:p>
          <a:p>
            <a:r>
              <a:rPr lang="en-IN" dirty="0" smtClean="0"/>
              <a:t>However</a:t>
            </a:r>
            <a:r>
              <a:rPr lang="en-IN" dirty="0"/>
              <a:t>, other updates may have modified the document between your update and the document retrieval. Also, if the update modified only a single document but multiple documents matched, you will need to use additional logic to identify the updated document.</a:t>
            </a:r>
          </a:p>
          <a:p>
            <a:endParaRPr lang="en-IN" dirty="0"/>
          </a:p>
        </p:txBody>
      </p:sp>
    </p:spTree>
    <p:extLst>
      <p:ext uri="{BB962C8B-B14F-4D97-AF65-F5344CB8AC3E}">
        <p14:creationId xmlns:p14="http://schemas.microsoft.com/office/powerpoint/2010/main" val="11799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Return </a:t>
            </a:r>
            <a:r>
              <a:rPr lang="en-IN" dirty="0" smtClean="0"/>
              <a:t>Data</a:t>
            </a:r>
            <a:endParaRPr lang="en-IN" dirty="0"/>
          </a:p>
        </p:txBody>
      </p:sp>
      <p:sp>
        <p:nvSpPr>
          <p:cNvPr id="3" name="Content Placeholder 2"/>
          <p:cNvSpPr>
            <a:spLocks noGrp="1"/>
          </p:cNvSpPr>
          <p:nvPr>
            <p:ph idx="1"/>
          </p:nvPr>
        </p:nvSpPr>
        <p:spPr>
          <a:xfrm>
            <a:off x="304800" y="1600200"/>
            <a:ext cx="8610600" cy="4724400"/>
          </a:xfrm>
        </p:spPr>
        <p:txBody>
          <a:bodyPr>
            <a:normAutofit fontScale="92500"/>
          </a:bodyPr>
          <a:lstStyle/>
          <a:p>
            <a:r>
              <a:rPr lang="en-IN" dirty="0"/>
              <a:t>The findAndModify() method returns either: the pre-modification document </a:t>
            </a:r>
            <a:r>
              <a:rPr lang="en-IN" dirty="0" smtClean="0"/>
              <a:t>or, if</a:t>
            </a:r>
            <a:r>
              <a:rPr lang="en-IN" dirty="0"/>
              <a:t> new: true is set, the modified document</a:t>
            </a:r>
            <a:r>
              <a:rPr lang="en-IN" dirty="0" smtClean="0"/>
              <a:t>.</a:t>
            </a:r>
          </a:p>
          <a:p>
            <a:r>
              <a:rPr lang="en-IN" dirty="0"/>
              <a:t>If the query finds no </a:t>
            </a:r>
            <a:r>
              <a:rPr lang="en-IN" dirty="0" smtClean="0"/>
              <a:t>document for</a:t>
            </a:r>
            <a:r>
              <a:rPr lang="en-IN" dirty="0"/>
              <a:t> </a:t>
            </a:r>
            <a:r>
              <a:rPr lang="en-IN" dirty="0" smtClean="0"/>
              <a:t>update</a:t>
            </a:r>
            <a:r>
              <a:rPr lang="en-IN" dirty="0"/>
              <a:t> </a:t>
            </a:r>
            <a:r>
              <a:rPr lang="en-IN" dirty="0" smtClean="0"/>
              <a:t>or</a:t>
            </a:r>
            <a:r>
              <a:rPr lang="en-IN" dirty="0"/>
              <a:t> </a:t>
            </a:r>
            <a:r>
              <a:rPr lang="en-IN" dirty="0" smtClean="0"/>
              <a:t>remove</a:t>
            </a:r>
            <a:r>
              <a:rPr lang="en-IN" dirty="0"/>
              <a:t> </a:t>
            </a:r>
            <a:r>
              <a:rPr lang="en-IN" dirty="0" smtClean="0"/>
              <a:t>operations, findAndModify</a:t>
            </a:r>
            <a:r>
              <a:rPr lang="en-IN" dirty="0"/>
              <a:t>() </a:t>
            </a:r>
            <a:r>
              <a:rPr lang="en-IN" dirty="0" smtClean="0"/>
              <a:t>returns null</a:t>
            </a:r>
            <a:r>
              <a:rPr lang="en-IN" dirty="0"/>
              <a:t>.</a:t>
            </a:r>
          </a:p>
          <a:p>
            <a:r>
              <a:rPr lang="en-IN" dirty="0" smtClean="0"/>
              <a:t>If </a:t>
            </a:r>
            <a:r>
              <a:rPr lang="en-IN" dirty="0"/>
              <a:t>the query finds no document for an update with an </a:t>
            </a:r>
            <a:r>
              <a:rPr lang="en-IN" dirty="0" err="1"/>
              <a:t>upsert</a:t>
            </a:r>
            <a:r>
              <a:rPr lang="en-IN" dirty="0"/>
              <a:t> operation, findAndModify()creates a new document. If new is false, </a:t>
            </a:r>
            <a:r>
              <a:rPr lang="en-IN" b="1" dirty="0"/>
              <a:t>and</a:t>
            </a:r>
            <a:r>
              <a:rPr lang="en-IN" dirty="0"/>
              <a:t> a sort option, the method returns an empty document </a:t>
            </a:r>
            <a:r>
              <a:rPr lang="en-IN" dirty="0" smtClean="0"/>
              <a:t>{}.</a:t>
            </a:r>
            <a:endParaRPr lang="en-IN" dirty="0"/>
          </a:p>
        </p:txBody>
      </p:sp>
    </p:spTree>
    <p:extLst>
      <p:ext uri="{BB962C8B-B14F-4D97-AF65-F5344CB8AC3E}">
        <p14:creationId xmlns:p14="http://schemas.microsoft.com/office/powerpoint/2010/main" val="365464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and Dropping Database</a:t>
            </a:r>
            <a:endParaRPr lang="en-IN" dirty="0"/>
          </a:p>
        </p:txBody>
      </p:sp>
      <p:sp>
        <p:nvSpPr>
          <p:cNvPr id="3" name="Content Placeholder 2"/>
          <p:cNvSpPr>
            <a:spLocks noGrp="1"/>
          </p:cNvSpPr>
          <p:nvPr>
            <p:ph idx="1"/>
          </p:nvPr>
        </p:nvSpPr>
        <p:spPr>
          <a:xfrm>
            <a:off x="304800" y="1447800"/>
            <a:ext cx="8686800" cy="4648200"/>
          </a:xfrm>
        </p:spPr>
        <p:txBody>
          <a:bodyPr>
            <a:noAutofit/>
          </a:bodyPr>
          <a:lstStyle/>
          <a:p>
            <a:r>
              <a:rPr lang="en-IN" sz="3600" dirty="0" smtClean="0"/>
              <a:t>Command </a:t>
            </a:r>
            <a:r>
              <a:rPr lang="en-IN" sz="3600" dirty="0"/>
              <a:t>to </a:t>
            </a:r>
            <a:r>
              <a:rPr lang="en-IN" sz="3600" dirty="0" smtClean="0"/>
              <a:t>create database:-</a:t>
            </a:r>
          </a:p>
          <a:p>
            <a:pPr lvl="1"/>
            <a:r>
              <a:rPr lang="en-IN" dirty="0" smtClean="0"/>
              <a:t>use &lt;database-name&gt;</a:t>
            </a:r>
          </a:p>
          <a:p>
            <a:pPr lvl="1"/>
            <a:r>
              <a:rPr lang="en-IN" dirty="0" smtClean="0"/>
              <a:t>Example:-</a:t>
            </a:r>
          </a:p>
          <a:p>
            <a:pPr lvl="2"/>
            <a:r>
              <a:rPr lang="en-IN" sz="2800" b="1" dirty="0" smtClean="0"/>
              <a:t>use vita</a:t>
            </a:r>
          </a:p>
          <a:p>
            <a:r>
              <a:rPr lang="en-IN" sz="3600" dirty="0" smtClean="0"/>
              <a:t>Dropping database</a:t>
            </a:r>
          </a:p>
          <a:p>
            <a:pPr lvl="1"/>
            <a:r>
              <a:rPr lang="en-IN" b="1" dirty="0" err="1" smtClean="0"/>
              <a:t>db.dropDatabase</a:t>
            </a:r>
            <a:r>
              <a:rPr lang="en-IN" b="1" dirty="0" smtClean="0"/>
              <a:t>() </a:t>
            </a:r>
            <a:r>
              <a:rPr lang="en-IN" dirty="0" smtClean="0"/>
              <a:t>//Will drop the current database</a:t>
            </a:r>
            <a:endParaRPr lang="en-IN" b="1" dirty="0" smtClean="0"/>
          </a:p>
        </p:txBody>
      </p:sp>
    </p:spTree>
    <p:extLst>
      <p:ext uri="{BB962C8B-B14F-4D97-AF65-F5344CB8AC3E}">
        <p14:creationId xmlns:p14="http://schemas.microsoft.com/office/powerpoint/2010/main" val="294298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Update and </a:t>
            </a:r>
            <a:r>
              <a:rPr lang="en-IN" sz="3600" b="1" dirty="0" smtClean="0"/>
              <a:t>Return</a:t>
            </a:r>
            <a:endParaRPr lang="en-IN" sz="3600"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IN" dirty="0" err="1"/>
              <a:t>db.people.findAndModify</a:t>
            </a:r>
            <a:r>
              <a:rPr lang="en-IN" dirty="0"/>
              <a:t>({ </a:t>
            </a:r>
            <a:endParaRPr lang="en-IN" dirty="0" smtClean="0"/>
          </a:p>
          <a:p>
            <a:pPr marL="0" indent="0">
              <a:buNone/>
            </a:pPr>
            <a:r>
              <a:rPr lang="en-IN" dirty="0" smtClean="0"/>
              <a:t>		query</a:t>
            </a:r>
            <a:r>
              <a:rPr lang="en-IN" dirty="0"/>
              <a:t>: { </a:t>
            </a:r>
            <a:endParaRPr lang="en-IN" dirty="0" smtClean="0"/>
          </a:p>
          <a:p>
            <a:pPr marL="0" indent="0">
              <a:buNone/>
            </a:pPr>
            <a:r>
              <a:rPr lang="en-IN" dirty="0"/>
              <a:t>	</a:t>
            </a:r>
            <a:r>
              <a:rPr lang="en-IN" dirty="0" smtClean="0"/>
              <a:t>		name</a:t>
            </a:r>
            <a:r>
              <a:rPr lang="en-IN" dirty="0"/>
              <a:t>: "Tom", </a:t>
            </a:r>
            <a:endParaRPr lang="en-IN" dirty="0" smtClean="0"/>
          </a:p>
          <a:p>
            <a:pPr marL="0" indent="0">
              <a:buNone/>
            </a:pPr>
            <a:r>
              <a:rPr lang="en-IN" dirty="0"/>
              <a:t>	</a:t>
            </a:r>
            <a:r>
              <a:rPr lang="en-IN" dirty="0" smtClean="0"/>
              <a:t>		state</a:t>
            </a:r>
            <a:r>
              <a:rPr lang="en-IN" dirty="0"/>
              <a:t>: "active", </a:t>
            </a:r>
            <a:endParaRPr lang="en-IN" dirty="0" smtClean="0"/>
          </a:p>
          <a:p>
            <a:pPr marL="0" indent="0">
              <a:buNone/>
            </a:pPr>
            <a:r>
              <a:rPr lang="en-IN" dirty="0"/>
              <a:t>	</a:t>
            </a:r>
            <a:r>
              <a:rPr lang="en-IN" dirty="0" smtClean="0"/>
              <a:t>		rating</a:t>
            </a:r>
            <a:r>
              <a:rPr lang="en-IN" dirty="0"/>
              <a:t>: { $</a:t>
            </a:r>
            <a:r>
              <a:rPr lang="en-IN" dirty="0" err="1"/>
              <a:t>gt</a:t>
            </a:r>
            <a:r>
              <a:rPr lang="en-IN" dirty="0"/>
              <a:t>: 10 } </a:t>
            </a:r>
            <a:endParaRPr lang="en-IN" dirty="0" smtClean="0"/>
          </a:p>
          <a:p>
            <a:pPr marL="0" indent="0">
              <a:buNone/>
            </a:pPr>
            <a:r>
              <a:rPr lang="en-IN" dirty="0"/>
              <a:t>	</a:t>
            </a:r>
            <a:r>
              <a:rPr lang="en-IN" dirty="0" smtClean="0"/>
              <a:t>	}, </a:t>
            </a:r>
          </a:p>
          <a:p>
            <a:pPr marL="0" indent="0">
              <a:buNone/>
            </a:pPr>
            <a:r>
              <a:rPr lang="en-IN" dirty="0"/>
              <a:t>	</a:t>
            </a:r>
            <a:r>
              <a:rPr lang="en-IN" dirty="0" smtClean="0"/>
              <a:t>	sort</a:t>
            </a:r>
            <a:r>
              <a:rPr lang="en-IN" dirty="0"/>
              <a:t>: { rating: 1 }, </a:t>
            </a:r>
            <a:endParaRPr lang="en-IN" dirty="0" smtClean="0"/>
          </a:p>
          <a:p>
            <a:pPr marL="0" indent="0">
              <a:buNone/>
            </a:pPr>
            <a:r>
              <a:rPr lang="en-IN" dirty="0"/>
              <a:t>	</a:t>
            </a:r>
            <a:r>
              <a:rPr lang="en-IN" dirty="0" smtClean="0"/>
              <a:t>	update</a:t>
            </a:r>
            <a:r>
              <a:rPr lang="en-IN" dirty="0"/>
              <a:t>: { $</a:t>
            </a:r>
            <a:r>
              <a:rPr lang="en-IN" dirty="0" err="1"/>
              <a:t>inc</a:t>
            </a:r>
            <a:r>
              <a:rPr lang="en-IN" dirty="0"/>
              <a:t>: { score: 1 } } </a:t>
            </a:r>
            <a:endParaRPr lang="en-IN" dirty="0" smtClean="0"/>
          </a:p>
          <a:p>
            <a:pPr marL="0" indent="0">
              <a:buNone/>
            </a:pPr>
            <a:r>
              <a:rPr lang="en-IN" dirty="0"/>
              <a:t>	</a:t>
            </a:r>
            <a:r>
              <a:rPr lang="en-IN" dirty="0" smtClean="0"/>
              <a:t>})</a:t>
            </a:r>
            <a:endParaRPr lang="en-IN" dirty="0"/>
          </a:p>
        </p:txBody>
      </p:sp>
    </p:spTree>
    <p:extLst>
      <p:ext uri="{BB962C8B-B14F-4D97-AF65-F5344CB8AC3E}">
        <p14:creationId xmlns:p14="http://schemas.microsoft.com/office/powerpoint/2010/main" val="1565558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600" b="1" dirty="0" smtClean="0"/>
              <a:t>Execution steps of previous query</a:t>
            </a:r>
            <a:endParaRPr lang="en-IN" sz="3600" b="1" dirty="0"/>
          </a:p>
        </p:txBody>
      </p:sp>
      <p:sp>
        <p:nvSpPr>
          <p:cNvPr id="3" name="Content Placeholder 2"/>
          <p:cNvSpPr>
            <a:spLocks noGrp="1"/>
          </p:cNvSpPr>
          <p:nvPr>
            <p:ph idx="1"/>
          </p:nvPr>
        </p:nvSpPr>
        <p:spPr>
          <a:xfrm>
            <a:off x="457200" y="1066800"/>
            <a:ext cx="8458200" cy="5638800"/>
          </a:xfrm>
        </p:spPr>
        <p:txBody>
          <a:bodyPr>
            <a:normAutofit fontScale="92500" lnSpcReduction="10000"/>
          </a:bodyPr>
          <a:lstStyle/>
          <a:p>
            <a:r>
              <a:rPr lang="en-IN" dirty="0"/>
              <a:t>This method performs the following actions:</a:t>
            </a:r>
          </a:p>
          <a:p>
            <a:pPr lvl="1"/>
            <a:r>
              <a:rPr lang="en-IN" dirty="0"/>
              <a:t>The query finds a document in the people collection where the name field has the value Tom, </a:t>
            </a:r>
            <a:r>
              <a:rPr lang="en-IN" dirty="0" smtClean="0"/>
              <a:t>the state</a:t>
            </a:r>
            <a:r>
              <a:rPr lang="en-IN" dirty="0"/>
              <a:t> field has the value active and the rating field has a </a:t>
            </a:r>
            <a:r>
              <a:rPr lang="en-IN" dirty="0" smtClean="0"/>
              <a:t>value greater</a:t>
            </a:r>
            <a:r>
              <a:rPr lang="en-IN" dirty="0"/>
              <a:t> </a:t>
            </a:r>
            <a:r>
              <a:rPr lang="en-IN" dirty="0" smtClean="0"/>
              <a:t>than</a:t>
            </a:r>
            <a:r>
              <a:rPr lang="en-IN" dirty="0"/>
              <a:t> </a:t>
            </a:r>
            <a:r>
              <a:rPr lang="en-IN" dirty="0" smtClean="0"/>
              <a:t>10.</a:t>
            </a:r>
            <a:endParaRPr lang="en-IN" dirty="0"/>
          </a:p>
          <a:p>
            <a:pPr lvl="1"/>
            <a:r>
              <a:rPr lang="en-IN" dirty="0"/>
              <a:t>The sort orders the results of the query in ascending order. </a:t>
            </a:r>
            <a:endParaRPr lang="en-IN" dirty="0" smtClean="0"/>
          </a:p>
          <a:p>
            <a:pPr lvl="1"/>
            <a:r>
              <a:rPr lang="en-IN" dirty="0" smtClean="0"/>
              <a:t>If </a:t>
            </a:r>
            <a:r>
              <a:rPr lang="en-IN" dirty="0"/>
              <a:t>multiple documents meet </a:t>
            </a:r>
            <a:r>
              <a:rPr lang="en-IN" dirty="0" smtClean="0"/>
              <a:t>the query</a:t>
            </a:r>
            <a:r>
              <a:rPr lang="en-IN" dirty="0"/>
              <a:t> condition, the method will select for modification the first document as ordered by </a:t>
            </a:r>
            <a:r>
              <a:rPr lang="en-IN" dirty="0" smtClean="0"/>
              <a:t>the sort</a:t>
            </a:r>
            <a:r>
              <a:rPr lang="en-IN" dirty="0"/>
              <a:t>.</a:t>
            </a:r>
          </a:p>
          <a:p>
            <a:pPr lvl="1"/>
            <a:r>
              <a:rPr lang="en-IN" dirty="0"/>
              <a:t>The update increments the value of the score field by 1.</a:t>
            </a:r>
          </a:p>
          <a:p>
            <a:pPr lvl="1"/>
            <a:r>
              <a:rPr lang="en-IN" dirty="0"/>
              <a:t>The method returns the original (i.e. pre-modification) document selected for this </a:t>
            </a:r>
            <a:r>
              <a:rPr lang="en-IN" dirty="0" smtClean="0"/>
              <a:t>update.</a:t>
            </a:r>
          </a:p>
        </p:txBody>
      </p:sp>
    </p:spTree>
    <p:extLst>
      <p:ext uri="{BB962C8B-B14F-4D97-AF65-F5344CB8AC3E}">
        <p14:creationId xmlns:p14="http://schemas.microsoft.com/office/powerpoint/2010/main" val="5578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a:xfrm>
            <a:off x="457200" y="1600201"/>
            <a:ext cx="8229600" cy="2971800"/>
          </a:xfrm>
        </p:spPr>
        <p:txBody>
          <a:bodyPr/>
          <a:lstStyle/>
          <a:p>
            <a:pPr marL="514350" lvl="1" indent="-514350">
              <a:buFont typeface="+mj-lt"/>
              <a:buAutoNum type="arabicPeriod"/>
            </a:pPr>
            <a:r>
              <a:rPr lang="en-IN" dirty="0"/>
              <a:t>To return the modified document, </a:t>
            </a:r>
            <a:r>
              <a:rPr lang="en-IN" dirty="0" smtClean="0"/>
              <a:t>what changes do we need to make in the query?</a:t>
            </a:r>
          </a:p>
          <a:p>
            <a:pPr marL="514350" lvl="1" indent="-514350">
              <a:buFont typeface="+mj-lt"/>
              <a:buAutoNum type="arabicPeriod"/>
            </a:pPr>
            <a:endParaRPr lang="en-IN" dirty="0"/>
          </a:p>
          <a:p>
            <a:pPr marL="514350" lvl="1" indent="-514350">
              <a:buFont typeface="+mj-lt"/>
              <a:buAutoNum type="arabicPeriod"/>
            </a:pPr>
            <a:r>
              <a:rPr lang="en-IN" dirty="0" smtClean="0"/>
              <a:t>What will be the result, If </a:t>
            </a:r>
            <a:r>
              <a:rPr lang="en-IN" dirty="0"/>
              <a:t>no document matched the query </a:t>
            </a:r>
            <a:r>
              <a:rPr lang="en-IN" dirty="0" smtClean="0"/>
              <a:t>condition</a:t>
            </a:r>
            <a:r>
              <a:rPr lang="en-IN" dirty="0"/>
              <a:t>?</a:t>
            </a:r>
          </a:p>
          <a:p>
            <a:pPr marL="342900" lvl="1" indent="-342900">
              <a:buFont typeface="Arial" pitchFamily="34" charset="0"/>
              <a:buChar char="•"/>
            </a:pPr>
            <a:endParaRPr lang="en-IN" dirty="0" smtClean="0"/>
          </a:p>
          <a:p>
            <a:pPr marL="342900" lvl="1" indent="-342900">
              <a:buFont typeface="Arial" pitchFamily="34" charset="0"/>
              <a:buChar char="•"/>
            </a:pPr>
            <a:endParaRPr lang="en-IN" dirty="0"/>
          </a:p>
          <a:p>
            <a:endParaRPr lang="en-IN" dirty="0"/>
          </a:p>
        </p:txBody>
      </p:sp>
    </p:spTree>
    <p:extLst>
      <p:ext uri="{BB962C8B-B14F-4D97-AF65-F5344CB8AC3E}">
        <p14:creationId xmlns:p14="http://schemas.microsoft.com/office/powerpoint/2010/main" val="3356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err="1" smtClean="0"/>
              <a:t>Upsert</a:t>
            </a:r>
            <a:endParaRPr lang="en-IN" sz="3600" dirty="0"/>
          </a:p>
        </p:txBody>
      </p:sp>
      <p:sp>
        <p:nvSpPr>
          <p:cNvPr id="3" name="Content Placeholder 2"/>
          <p:cNvSpPr>
            <a:spLocks noGrp="1"/>
          </p:cNvSpPr>
          <p:nvPr>
            <p:ph idx="1"/>
          </p:nvPr>
        </p:nvSpPr>
        <p:spPr/>
        <p:txBody>
          <a:bodyPr>
            <a:normAutofit/>
          </a:bodyPr>
          <a:lstStyle/>
          <a:p>
            <a:r>
              <a:rPr lang="en-IN" sz="2800" dirty="0" err="1"/>
              <a:t>db.people.findAndModify</a:t>
            </a:r>
            <a:r>
              <a:rPr lang="en-IN" sz="2800" dirty="0"/>
              <a:t>({ </a:t>
            </a:r>
            <a:endParaRPr lang="en-IN" sz="2800" dirty="0" smtClean="0"/>
          </a:p>
          <a:p>
            <a:pPr marL="0" indent="0">
              <a:buNone/>
            </a:pPr>
            <a:r>
              <a:rPr lang="en-IN" sz="2800" dirty="0" smtClean="0"/>
              <a:t>	query</a:t>
            </a:r>
            <a:r>
              <a:rPr lang="en-IN" sz="2800" dirty="0"/>
              <a:t>: { </a:t>
            </a:r>
            <a:endParaRPr lang="en-IN" sz="2800" dirty="0" smtClean="0"/>
          </a:p>
          <a:p>
            <a:pPr marL="0" indent="0">
              <a:buNone/>
            </a:pPr>
            <a:r>
              <a:rPr lang="en-IN" sz="2800" dirty="0"/>
              <a:t>	</a:t>
            </a:r>
            <a:r>
              <a:rPr lang="en-IN" sz="2800" dirty="0" smtClean="0"/>
              <a:t>	name</a:t>
            </a:r>
            <a:r>
              <a:rPr lang="en-IN" sz="2800" dirty="0"/>
              <a:t>: "Gus", state: "active", rating: 100 </a:t>
            </a:r>
            <a:r>
              <a:rPr lang="en-IN" sz="2800" dirty="0" smtClean="0"/>
              <a:t>	}, </a:t>
            </a:r>
          </a:p>
          <a:p>
            <a:pPr marL="0" indent="0">
              <a:buNone/>
            </a:pPr>
            <a:r>
              <a:rPr lang="en-IN" sz="2800" dirty="0" smtClean="0"/>
              <a:t>	sort</a:t>
            </a:r>
            <a:r>
              <a:rPr lang="en-IN" sz="2800" dirty="0"/>
              <a:t>: { rating: 1 }, </a:t>
            </a:r>
            <a:endParaRPr lang="en-IN" sz="2800" dirty="0" smtClean="0"/>
          </a:p>
          <a:p>
            <a:pPr marL="0" indent="0">
              <a:buNone/>
            </a:pPr>
            <a:r>
              <a:rPr lang="en-IN" sz="2800" dirty="0" smtClean="0"/>
              <a:t>	update</a:t>
            </a:r>
            <a:r>
              <a:rPr lang="en-IN" sz="2800" dirty="0"/>
              <a:t>: { $</a:t>
            </a:r>
            <a:r>
              <a:rPr lang="en-IN" sz="2800" dirty="0" err="1"/>
              <a:t>inc</a:t>
            </a:r>
            <a:r>
              <a:rPr lang="en-IN" sz="2800" dirty="0"/>
              <a:t>: { score: 1 } }, </a:t>
            </a:r>
            <a:endParaRPr lang="en-IN" sz="2800" dirty="0" smtClean="0"/>
          </a:p>
          <a:p>
            <a:pPr marL="0" indent="0">
              <a:buNone/>
            </a:pPr>
            <a:r>
              <a:rPr lang="en-IN" sz="2800" dirty="0" smtClean="0"/>
              <a:t>	</a:t>
            </a:r>
            <a:r>
              <a:rPr lang="en-IN" sz="2800" dirty="0" err="1" smtClean="0"/>
              <a:t>upsert</a:t>
            </a:r>
            <a:r>
              <a:rPr lang="en-IN" sz="2800" dirty="0"/>
              <a:t>: </a:t>
            </a:r>
            <a:r>
              <a:rPr lang="en-IN" sz="2800" b="1" dirty="0"/>
              <a:t>true</a:t>
            </a:r>
            <a:r>
              <a:rPr lang="en-IN" sz="2800" dirty="0"/>
              <a:t> </a:t>
            </a:r>
            <a:endParaRPr lang="en-IN" sz="2800" dirty="0" smtClean="0"/>
          </a:p>
          <a:p>
            <a:pPr marL="0" indent="0">
              <a:buNone/>
            </a:pPr>
            <a:r>
              <a:rPr lang="en-IN" sz="2800" dirty="0" smtClean="0"/>
              <a:t>})</a:t>
            </a:r>
            <a:endParaRPr lang="en-IN" sz="2800" dirty="0"/>
          </a:p>
        </p:txBody>
      </p:sp>
    </p:spTree>
    <p:extLst>
      <p:ext uri="{BB962C8B-B14F-4D97-AF65-F5344CB8AC3E}">
        <p14:creationId xmlns:p14="http://schemas.microsoft.com/office/powerpoint/2010/main" val="15804821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Return New </a:t>
            </a:r>
            <a:r>
              <a:rPr lang="en-IN" sz="3600" b="1" dirty="0" smtClean="0"/>
              <a:t>Document</a:t>
            </a:r>
            <a:endParaRPr lang="en-IN" sz="3600" dirty="0"/>
          </a:p>
        </p:txBody>
      </p:sp>
      <p:sp>
        <p:nvSpPr>
          <p:cNvPr id="3" name="Content Placeholder 2"/>
          <p:cNvSpPr>
            <a:spLocks noGrp="1"/>
          </p:cNvSpPr>
          <p:nvPr>
            <p:ph idx="1"/>
          </p:nvPr>
        </p:nvSpPr>
        <p:spPr>
          <a:xfrm>
            <a:off x="228600" y="1295400"/>
            <a:ext cx="8534400" cy="5105400"/>
          </a:xfrm>
        </p:spPr>
        <p:txBody>
          <a:bodyPr>
            <a:normAutofit fontScale="92500"/>
          </a:bodyPr>
          <a:lstStyle/>
          <a:p>
            <a:r>
              <a:rPr lang="en-IN" dirty="0" err="1"/>
              <a:t>db.people.findAndModify</a:t>
            </a:r>
            <a:r>
              <a:rPr lang="en-IN" dirty="0"/>
              <a:t>({ </a:t>
            </a:r>
            <a:endParaRPr lang="en-IN" dirty="0" smtClean="0"/>
          </a:p>
          <a:p>
            <a:pPr marL="0" indent="0">
              <a:buNone/>
            </a:pPr>
            <a:r>
              <a:rPr lang="en-IN" dirty="0"/>
              <a:t>	</a:t>
            </a:r>
            <a:r>
              <a:rPr lang="en-IN" dirty="0" smtClean="0"/>
              <a:t>query</a:t>
            </a:r>
            <a:r>
              <a:rPr lang="en-IN" dirty="0"/>
              <a:t>: { </a:t>
            </a:r>
            <a:endParaRPr lang="en-IN" dirty="0" smtClean="0"/>
          </a:p>
          <a:p>
            <a:pPr marL="0" indent="0">
              <a:buNone/>
            </a:pPr>
            <a:r>
              <a:rPr lang="en-IN" dirty="0"/>
              <a:t>	</a:t>
            </a:r>
            <a:r>
              <a:rPr lang="en-IN" dirty="0" smtClean="0"/>
              <a:t>	name</a:t>
            </a:r>
            <a:r>
              <a:rPr lang="en-IN" dirty="0"/>
              <a:t>: "Pascal", state: "active", rating: 25 </a:t>
            </a:r>
            <a:endParaRPr lang="en-IN" dirty="0" smtClean="0"/>
          </a:p>
          <a:p>
            <a:pPr marL="0" indent="0">
              <a:buNone/>
            </a:pPr>
            <a:r>
              <a:rPr lang="en-IN" dirty="0"/>
              <a:t>	</a:t>
            </a:r>
            <a:r>
              <a:rPr lang="en-IN" dirty="0" smtClean="0"/>
              <a:t>}, </a:t>
            </a:r>
          </a:p>
          <a:p>
            <a:pPr marL="0" indent="0">
              <a:buNone/>
            </a:pPr>
            <a:r>
              <a:rPr lang="en-IN" dirty="0"/>
              <a:t>	</a:t>
            </a:r>
            <a:r>
              <a:rPr lang="en-IN" dirty="0" smtClean="0"/>
              <a:t>sort</a:t>
            </a:r>
            <a:r>
              <a:rPr lang="en-IN" dirty="0"/>
              <a:t>: { rating: 1 }, </a:t>
            </a:r>
            <a:endParaRPr lang="en-IN" dirty="0" smtClean="0"/>
          </a:p>
          <a:p>
            <a:pPr marL="0" indent="0">
              <a:buNone/>
            </a:pPr>
            <a:r>
              <a:rPr lang="en-IN" dirty="0"/>
              <a:t>	</a:t>
            </a:r>
            <a:r>
              <a:rPr lang="en-IN" dirty="0" smtClean="0"/>
              <a:t>update</a:t>
            </a:r>
            <a:r>
              <a:rPr lang="en-IN" dirty="0"/>
              <a:t>: { $</a:t>
            </a:r>
            <a:r>
              <a:rPr lang="en-IN" dirty="0" err="1"/>
              <a:t>inc</a:t>
            </a:r>
            <a:r>
              <a:rPr lang="en-IN" dirty="0"/>
              <a:t>: { score: 1 } }, </a:t>
            </a:r>
            <a:endParaRPr lang="en-IN" dirty="0" smtClean="0"/>
          </a:p>
          <a:p>
            <a:pPr marL="0" indent="0">
              <a:buNone/>
            </a:pPr>
            <a:r>
              <a:rPr lang="en-IN" dirty="0"/>
              <a:t>	</a:t>
            </a:r>
            <a:r>
              <a:rPr lang="en-IN" dirty="0" err="1" smtClean="0"/>
              <a:t>upsert</a:t>
            </a:r>
            <a:r>
              <a:rPr lang="en-IN" dirty="0"/>
              <a:t>: true, </a:t>
            </a:r>
            <a:endParaRPr lang="en-IN" dirty="0" smtClean="0"/>
          </a:p>
          <a:p>
            <a:pPr marL="0" indent="0">
              <a:buNone/>
            </a:pPr>
            <a:r>
              <a:rPr lang="en-IN" dirty="0"/>
              <a:t>	</a:t>
            </a:r>
            <a:r>
              <a:rPr lang="en-IN" dirty="0" smtClean="0"/>
              <a:t>new</a:t>
            </a:r>
            <a:r>
              <a:rPr lang="en-IN" dirty="0"/>
              <a:t>: true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1983112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Sort and </a:t>
            </a:r>
            <a:r>
              <a:rPr lang="en-IN" sz="3600" b="1" dirty="0" smtClean="0"/>
              <a:t>Remove</a:t>
            </a:r>
            <a:endParaRPr lang="en-IN" sz="3600" dirty="0"/>
          </a:p>
        </p:txBody>
      </p:sp>
      <p:sp>
        <p:nvSpPr>
          <p:cNvPr id="3" name="Content Placeholder 2"/>
          <p:cNvSpPr>
            <a:spLocks noGrp="1"/>
          </p:cNvSpPr>
          <p:nvPr>
            <p:ph idx="1"/>
          </p:nvPr>
        </p:nvSpPr>
        <p:spPr/>
        <p:txBody>
          <a:bodyPr/>
          <a:lstStyle/>
          <a:p>
            <a:r>
              <a:rPr lang="en-IN" dirty="0" err="1"/>
              <a:t>db.people.findAndModify</a:t>
            </a:r>
            <a:r>
              <a:rPr lang="en-IN" dirty="0"/>
              <a:t>( { </a:t>
            </a:r>
            <a:endParaRPr lang="en-IN" dirty="0" smtClean="0"/>
          </a:p>
          <a:p>
            <a:pPr marL="0" indent="0">
              <a:buNone/>
            </a:pPr>
            <a:r>
              <a:rPr lang="en-IN" dirty="0"/>
              <a:t>	</a:t>
            </a:r>
            <a:r>
              <a:rPr lang="en-IN" dirty="0" smtClean="0"/>
              <a:t>	query</a:t>
            </a:r>
            <a:r>
              <a:rPr lang="en-IN" dirty="0"/>
              <a:t>: { </a:t>
            </a:r>
            <a:endParaRPr lang="en-IN" dirty="0" smtClean="0"/>
          </a:p>
          <a:p>
            <a:pPr marL="0" indent="0">
              <a:buNone/>
            </a:pPr>
            <a:r>
              <a:rPr lang="en-IN" dirty="0"/>
              <a:t>	</a:t>
            </a:r>
            <a:r>
              <a:rPr lang="en-IN" dirty="0" smtClean="0"/>
              <a:t>		state</a:t>
            </a:r>
            <a:r>
              <a:rPr lang="en-IN" dirty="0"/>
              <a:t>: "active" </a:t>
            </a:r>
            <a:endParaRPr lang="en-IN" dirty="0" smtClean="0"/>
          </a:p>
          <a:p>
            <a:pPr marL="0" indent="0">
              <a:buNone/>
            </a:pPr>
            <a:r>
              <a:rPr lang="en-IN" dirty="0"/>
              <a:t>	</a:t>
            </a:r>
            <a:r>
              <a:rPr lang="en-IN" dirty="0" smtClean="0"/>
              <a:t>	}, </a:t>
            </a:r>
          </a:p>
          <a:p>
            <a:pPr marL="0" indent="0">
              <a:buNone/>
            </a:pPr>
            <a:r>
              <a:rPr lang="en-IN" dirty="0"/>
              <a:t>	</a:t>
            </a:r>
            <a:r>
              <a:rPr lang="en-IN" dirty="0" smtClean="0"/>
              <a:t>	sort</a:t>
            </a:r>
            <a:r>
              <a:rPr lang="en-IN" dirty="0"/>
              <a:t>: { rating: 1 }, </a:t>
            </a:r>
            <a:endParaRPr lang="en-IN" dirty="0" smtClean="0"/>
          </a:p>
          <a:p>
            <a:pPr marL="0" indent="0">
              <a:buNone/>
            </a:pPr>
            <a:r>
              <a:rPr lang="en-IN" dirty="0"/>
              <a:t>	</a:t>
            </a:r>
            <a:r>
              <a:rPr lang="en-IN" dirty="0" smtClean="0"/>
              <a:t>	remove</a:t>
            </a:r>
            <a:r>
              <a:rPr lang="en-IN" dirty="0"/>
              <a:t>: </a:t>
            </a:r>
            <a:r>
              <a:rPr lang="en-IN" b="1" dirty="0"/>
              <a:t>true</a:t>
            </a:r>
            <a:r>
              <a:rPr lang="en-IN" dirty="0"/>
              <a:t> </a:t>
            </a:r>
            <a:endParaRPr lang="en-IN" dirty="0" smtClean="0"/>
          </a:p>
          <a:p>
            <a:pPr marL="0" indent="0">
              <a:buNone/>
            </a:pPr>
            <a:r>
              <a:rPr lang="en-IN" dirty="0"/>
              <a:t>	</a:t>
            </a:r>
            <a:r>
              <a:rPr lang="en-IN" dirty="0" smtClean="0"/>
              <a:t>} </a:t>
            </a:r>
            <a:r>
              <a:rPr lang="en-IN" dirty="0"/>
              <a:t>)</a:t>
            </a:r>
          </a:p>
        </p:txBody>
      </p:sp>
    </p:spTree>
    <p:extLst>
      <p:ext uri="{BB962C8B-B14F-4D97-AF65-F5344CB8AC3E}">
        <p14:creationId xmlns:p14="http://schemas.microsoft.com/office/powerpoint/2010/main" val="11203903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Aggregation</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66936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Aggregation </a:t>
            </a:r>
            <a:r>
              <a:rPr lang="en-IN" b="1" dirty="0" smtClean="0"/>
              <a:t>Introduction</a:t>
            </a:r>
            <a:endParaRPr lang="en-IN" b="1" dirty="0"/>
          </a:p>
        </p:txBody>
      </p:sp>
      <p:sp>
        <p:nvSpPr>
          <p:cNvPr id="3" name="Content Placeholder 2"/>
          <p:cNvSpPr>
            <a:spLocks noGrp="1"/>
          </p:cNvSpPr>
          <p:nvPr>
            <p:ph idx="1"/>
          </p:nvPr>
        </p:nvSpPr>
        <p:spPr/>
        <p:txBody>
          <a:bodyPr/>
          <a:lstStyle/>
          <a:p>
            <a:r>
              <a:rPr lang="en-IN" i="1" dirty="0"/>
              <a:t>Aggregations</a:t>
            </a:r>
            <a:r>
              <a:rPr lang="en-IN" dirty="0"/>
              <a:t> are operations that process data records and return computed results</a:t>
            </a:r>
            <a:r>
              <a:rPr lang="en-IN" dirty="0" smtClean="0"/>
              <a:t>.</a:t>
            </a:r>
          </a:p>
          <a:p>
            <a:r>
              <a:rPr lang="en-IN" dirty="0" err="1" smtClean="0"/>
              <a:t>MongoDB</a:t>
            </a:r>
            <a:r>
              <a:rPr lang="en-IN" dirty="0" smtClean="0"/>
              <a:t> </a:t>
            </a:r>
            <a:r>
              <a:rPr lang="en-IN" dirty="0"/>
              <a:t>provides a rich set of aggregation operations that examine and perform calculations on the data sets. </a:t>
            </a:r>
            <a:endParaRPr lang="en-IN" dirty="0" smtClean="0"/>
          </a:p>
          <a:p>
            <a:r>
              <a:rPr lang="en-IN" dirty="0" smtClean="0"/>
              <a:t>Running </a:t>
            </a:r>
            <a:r>
              <a:rPr lang="en-IN" dirty="0"/>
              <a:t>data aggregation on </a:t>
            </a:r>
            <a:r>
              <a:rPr lang="en-IN" dirty="0" smtClean="0"/>
              <a:t>the</a:t>
            </a:r>
            <a:r>
              <a:rPr lang="en-IN" dirty="0"/>
              <a:t> </a:t>
            </a:r>
            <a:r>
              <a:rPr lang="en-IN" dirty="0" smtClean="0">
                <a:hlinkClick r:id="rId2" tooltip="mongod"/>
              </a:rPr>
              <a:t>mongod</a:t>
            </a:r>
            <a:r>
              <a:rPr lang="en-IN" dirty="0"/>
              <a:t> </a:t>
            </a:r>
            <a:r>
              <a:rPr lang="en-IN" dirty="0" smtClean="0"/>
              <a:t>instance </a:t>
            </a:r>
            <a:r>
              <a:rPr lang="en-IN" dirty="0"/>
              <a:t>simplifies application code and limits resource requirements.</a:t>
            </a:r>
          </a:p>
        </p:txBody>
      </p:sp>
    </p:spTree>
    <p:extLst>
      <p:ext uri="{BB962C8B-B14F-4D97-AF65-F5344CB8AC3E}">
        <p14:creationId xmlns:p14="http://schemas.microsoft.com/office/powerpoint/2010/main" val="322267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b="1" dirty="0"/>
              <a:t>Aggregation </a:t>
            </a:r>
            <a:r>
              <a:rPr lang="en-IN" b="1" dirty="0" smtClean="0"/>
              <a:t>Modal</a:t>
            </a:r>
            <a:endParaRPr lang="en-IN" b="1" dirty="0"/>
          </a:p>
        </p:txBody>
      </p:sp>
      <p:sp>
        <p:nvSpPr>
          <p:cNvPr id="3" name="Content Placeholder 2"/>
          <p:cNvSpPr>
            <a:spLocks noGrp="1"/>
          </p:cNvSpPr>
          <p:nvPr>
            <p:ph idx="1"/>
          </p:nvPr>
        </p:nvSpPr>
        <p:spPr>
          <a:xfrm>
            <a:off x="457200" y="1600201"/>
            <a:ext cx="8229600" cy="1905000"/>
          </a:xfrm>
        </p:spPr>
        <p:txBody>
          <a:bodyPr/>
          <a:lstStyle/>
          <a:p>
            <a:r>
              <a:rPr lang="en-IN" dirty="0"/>
              <a:t>Aggregation Pipelines</a:t>
            </a:r>
          </a:p>
          <a:p>
            <a:r>
              <a:rPr lang="en-IN" dirty="0"/>
              <a:t>Map-Reduce</a:t>
            </a:r>
          </a:p>
          <a:p>
            <a:r>
              <a:rPr lang="en-IN" dirty="0"/>
              <a:t>Single Purpose Aggregation Operations</a:t>
            </a:r>
          </a:p>
          <a:p>
            <a:endParaRPr lang="en-IN" dirty="0"/>
          </a:p>
        </p:txBody>
      </p:sp>
    </p:spTree>
    <p:extLst>
      <p:ext uri="{BB962C8B-B14F-4D97-AF65-F5344CB8AC3E}">
        <p14:creationId xmlns:p14="http://schemas.microsoft.com/office/powerpoint/2010/main" val="35730846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t>Aggregation Pipelines</a:t>
            </a:r>
            <a:endParaRPr lang="en-IN" dirty="0"/>
          </a:p>
        </p:txBody>
      </p:sp>
      <p:sp>
        <p:nvSpPr>
          <p:cNvPr id="3" name="Content Placeholder 2"/>
          <p:cNvSpPr>
            <a:spLocks noGrp="1"/>
          </p:cNvSpPr>
          <p:nvPr>
            <p:ph idx="1"/>
          </p:nvPr>
        </p:nvSpPr>
        <p:spPr>
          <a:xfrm>
            <a:off x="381000" y="1112837"/>
            <a:ext cx="8458200" cy="5745163"/>
          </a:xfrm>
        </p:spPr>
        <p:txBody>
          <a:bodyPr>
            <a:normAutofit fontScale="85000" lnSpcReduction="10000"/>
          </a:bodyPr>
          <a:lstStyle/>
          <a:p>
            <a:r>
              <a:rPr lang="en-IN" dirty="0"/>
              <a:t>Documents enter a multi-stage pipeline that transforms the documents into an aggregated result</a:t>
            </a:r>
            <a:r>
              <a:rPr lang="en-IN" dirty="0" smtClean="0"/>
              <a:t>.</a:t>
            </a:r>
          </a:p>
          <a:p>
            <a:r>
              <a:rPr lang="en-IN" dirty="0"/>
              <a:t>The most basic pipeline stages provide </a:t>
            </a:r>
            <a:r>
              <a:rPr lang="en-IN" i="1" dirty="0"/>
              <a:t>filters</a:t>
            </a:r>
            <a:r>
              <a:rPr lang="en-IN" dirty="0"/>
              <a:t> that operate like queries and </a:t>
            </a:r>
            <a:r>
              <a:rPr lang="en-IN" i="1" dirty="0"/>
              <a:t>document </a:t>
            </a:r>
            <a:r>
              <a:rPr lang="en-IN" i="1" dirty="0" smtClean="0"/>
              <a:t>transformations </a:t>
            </a:r>
            <a:r>
              <a:rPr lang="en-IN" dirty="0" smtClean="0"/>
              <a:t>that </a:t>
            </a:r>
            <a:r>
              <a:rPr lang="en-IN" dirty="0"/>
              <a:t>modify the form of the output document</a:t>
            </a:r>
            <a:r>
              <a:rPr lang="en-IN" dirty="0" smtClean="0"/>
              <a:t>.</a:t>
            </a:r>
          </a:p>
          <a:p>
            <a:r>
              <a:rPr lang="en-IN" dirty="0"/>
              <a:t>Other pipeline operations provide tools for grouping and sorting documents by specific field or fields as well as tools for aggregating the contents of arrays, including arrays of documents. In addition, pipeline stages can use operators for tasks such as calculating the average or concatenating a string</a:t>
            </a:r>
            <a:r>
              <a:rPr lang="en-IN" dirty="0" smtClean="0"/>
              <a:t>.</a:t>
            </a:r>
          </a:p>
          <a:p>
            <a:r>
              <a:rPr lang="en-IN" dirty="0"/>
              <a:t>The pipeline provides efficient data aggregation using native operations within </a:t>
            </a:r>
            <a:r>
              <a:rPr lang="en-IN" dirty="0" err="1"/>
              <a:t>MongoDB</a:t>
            </a:r>
            <a:r>
              <a:rPr lang="en-IN" dirty="0"/>
              <a:t>, and is the preferred method for data aggregation in </a:t>
            </a:r>
            <a:r>
              <a:rPr lang="en-IN" dirty="0" err="1"/>
              <a:t>MongoDB</a:t>
            </a:r>
            <a:r>
              <a:rPr lang="en-IN" dirty="0"/>
              <a:t>.</a:t>
            </a:r>
          </a:p>
        </p:txBody>
      </p:sp>
    </p:spTree>
    <p:extLst>
      <p:ext uri="{BB962C8B-B14F-4D97-AF65-F5344CB8AC3E}">
        <p14:creationId xmlns:p14="http://schemas.microsoft.com/office/powerpoint/2010/main" val="175842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In which format data is stored in </a:t>
            </a:r>
            <a:r>
              <a:rPr lang="en-IN" sz="3200" dirty="0" err="1" smtClean="0"/>
              <a:t>MongoDB</a:t>
            </a:r>
            <a:r>
              <a:rPr lang="en-IN" sz="3200" dirty="0" smtClean="0"/>
              <a:t>?</a:t>
            </a:r>
            <a:endParaRPr lang="en-IN" sz="3200" dirty="0"/>
          </a:p>
        </p:txBody>
      </p:sp>
      <p:sp>
        <p:nvSpPr>
          <p:cNvPr id="3" name="Content Placeholder 2"/>
          <p:cNvSpPr>
            <a:spLocks noGrp="1"/>
          </p:cNvSpPr>
          <p:nvPr>
            <p:ph idx="1"/>
          </p:nvPr>
        </p:nvSpPr>
        <p:spPr>
          <a:xfrm>
            <a:off x="381000" y="1066800"/>
            <a:ext cx="8382000" cy="5334000"/>
          </a:xfrm>
        </p:spPr>
        <p:txBody>
          <a:bodyPr>
            <a:noAutofit/>
          </a:bodyPr>
          <a:lstStyle/>
          <a:p>
            <a:r>
              <a:rPr lang="en-IN" sz="2400" dirty="0" smtClean="0"/>
              <a:t>BSON</a:t>
            </a:r>
          </a:p>
          <a:p>
            <a:pPr lvl="1"/>
            <a:r>
              <a:rPr lang="en-IN" sz="2400" dirty="0" smtClean="0"/>
              <a:t>Binary JSON</a:t>
            </a:r>
          </a:p>
          <a:p>
            <a:r>
              <a:rPr lang="en-IN" sz="2400" dirty="0" smtClean="0"/>
              <a:t>Data types</a:t>
            </a:r>
            <a:endParaRPr lang="en-US" sz="2400" dirty="0"/>
          </a:p>
          <a:p>
            <a:pPr lvl="1"/>
            <a:r>
              <a:rPr lang="en-IN" sz="2400" dirty="0" smtClean="0"/>
              <a:t>bool</a:t>
            </a:r>
          </a:p>
          <a:p>
            <a:pPr lvl="1"/>
            <a:r>
              <a:rPr lang="en-IN" sz="2400" dirty="0" err="1" smtClean="0"/>
              <a:t>int</a:t>
            </a:r>
            <a:endParaRPr lang="en-IN" sz="2400" dirty="0" smtClean="0"/>
          </a:p>
          <a:p>
            <a:pPr lvl="1"/>
            <a:r>
              <a:rPr lang="en-IN" sz="2400" dirty="0" smtClean="0"/>
              <a:t>double</a:t>
            </a:r>
          </a:p>
          <a:p>
            <a:pPr lvl="1"/>
            <a:r>
              <a:rPr lang="en-IN" sz="2400" dirty="0" smtClean="0"/>
              <a:t>string</a:t>
            </a:r>
          </a:p>
          <a:p>
            <a:pPr lvl="1"/>
            <a:r>
              <a:rPr lang="en-IN" sz="2400" dirty="0" smtClean="0"/>
              <a:t>document</a:t>
            </a:r>
          </a:p>
          <a:p>
            <a:pPr lvl="1"/>
            <a:r>
              <a:rPr lang="en-IN" sz="2400" dirty="0" err="1"/>
              <a:t>o</a:t>
            </a:r>
            <a:r>
              <a:rPr lang="en-IN" sz="2400" dirty="0" err="1" smtClean="0"/>
              <a:t>bjectid</a:t>
            </a:r>
            <a:endParaRPr lang="en-IN" sz="2400" dirty="0" smtClean="0"/>
          </a:p>
          <a:p>
            <a:pPr lvl="1"/>
            <a:r>
              <a:rPr lang="en-IN" sz="2400" dirty="0" smtClean="0"/>
              <a:t>array</a:t>
            </a:r>
          </a:p>
          <a:p>
            <a:pPr lvl="1"/>
            <a:r>
              <a:rPr lang="en-IN" sz="2400" dirty="0" smtClean="0"/>
              <a:t>date</a:t>
            </a:r>
          </a:p>
          <a:p>
            <a:pPr lvl="1"/>
            <a:r>
              <a:rPr lang="en-IN" sz="2400" dirty="0" smtClean="0"/>
              <a:t>And many more…</a:t>
            </a:r>
          </a:p>
        </p:txBody>
      </p:sp>
    </p:spTree>
    <p:extLst>
      <p:ext uri="{BB962C8B-B14F-4D97-AF65-F5344CB8AC3E}">
        <p14:creationId xmlns:p14="http://schemas.microsoft.com/office/powerpoint/2010/main" val="22643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Aggregation Pipelines</a:t>
            </a:r>
          </a:p>
        </p:txBody>
      </p:sp>
      <p:sp>
        <p:nvSpPr>
          <p:cNvPr id="3" name="Content Placeholder 2"/>
          <p:cNvSpPr>
            <a:spLocks noGrp="1"/>
          </p:cNvSpPr>
          <p:nvPr>
            <p:ph idx="1"/>
          </p:nvPr>
        </p:nvSpPr>
        <p:spPr/>
        <p:txBody>
          <a:bodyPr/>
          <a:lstStyle/>
          <a:p>
            <a:r>
              <a:rPr lang="en-IN" dirty="0" err="1" smtClean="0"/>
              <a:t>db.collection.aggregate</a:t>
            </a:r>
            <a:r>
              <a:rPr lang="en-IN" dirty="0" smtClean="0"/>
              <a:t>(</a:t>
            </a:r>
            <a:r>
              <a:rPr lang="en-IN" b="1" dirty="0" smtClean="0"/>
              <a:t>pipeline</a:t>
            </a:r>
            <a:r>
              <a:rPr lang="en-IN" b="1" dirty="0"/>
              <a:t>, options</a:t>
            </a:r>
            <a:r>
              <a:rPr lang="en-IN" dirty="0" smtClean="0"/>
              <a:t>)</a:t>
            </a:r>
          </a:p>
          <a:p>
            <a:pPr lvl="1"/>
            <a:r>
              <a:rPr lang="en-IN" dirty="0" smtClean="0"/>
              <a:t>Pipeline </a:t>
            </a:r>
            <a:r>
              <a:rPr lang="en-IN" dirty="0" smtClean="0">
                <a:sym typeface="Wingdings" pitchFamily="2" charset="2"/>
              </a:rPr>
              <a:t> array</a:t>
            </a:r>
          </a:p>
          <a:p>
            <a:pPr lvl="1"/>
            <a:r>
              <a:rPr lang="en-IN" dirty="0" smtClean="0">
                <a:sym typeface="Wingdings" pitchFamily="2" charset="2"/>
              </a:rPr>
              <a:t>Options  document</a:t>
            </a:r>
          </a:p>
          <a:p>
            <a:pPr lvl="2"/>
            <a:r>
              <a:rPr lang="en-IN" dirty="0" smtClean="0">
                <a:sym typeface="Wingdings" pitchFamily="2" charset="2"/>
              </a:rPr>
              <a:t>explain  </a:t>
            </a:r>
            <a:r>
              <a:rPr lang="en-IN" dirty="0" err="1" smtClean="0">
                <a:sym typeface="Wingdings" pitchFamily="2" charset="2"/>
              </a:rPr>
              <a:t>boolean</a:t>
            </a:r>
            <a:endParaRPr lang="en-IN" dirty="0" smtClean="0">
              <a:sym typeface="Wingdings" pitchFamily="2" charset="2"/>
            </a:endParaRPr>
          </a:p>
          <a:p>
            <a:pPr lvl="2"/>
            <a:r>
              <a:rPr lang="en-IN" dirty="0" err="1" smtClean="0">
                <a:sym typeface="Wingdings" pitchFamily="2" charset="2"/>
              </a:rPr>
              <a:t>allowDiskUse</a:t>
            </a:r>
            <a:r>
              <a:rPr lang="en-IN" dirty="0" smtClean="0">
                <a:sym typeface="Wingdings" pitchFamily="2" charset="2"/>
              </a:rPr>
              <a:t>  </a:t>
            </a:r>
            <a:r>
              <a:rPr lang="en-IN" dirty="0" err="1" smtClean="0">
                <a:sym typeface="Wingdings" pitchFamily="2" charset="2"/>
              </a:rPr>
              <a:t>boolean</a:t>
            </a:r>
            <a:endParaRPr lang="en-IN" dirty="0" smtClean="0">
              <a:sym typeface="Wingdings" pitchFamily="2" charset="2"/>
            </a:endParaRPr>
          </a:p>
          <a:p>
            <a:pPr lvl="2"/>
            <a:r>
              <a:rPr lang="en-IN" dirty="0" smtClean="0">
                <a:sym typeface="Wingdings" pitchFamily="2" charset="2"/>
              </a:rPr>
              <a:t>cursor  document</a:t>
            </a:r>
            <a:endParaRPr lang="en-IN" dirty="0"/>
          </a:p>
        </p:txBody>
      </p:sp>
    </p:spTree>
    <p:extLst>
      <p:ext uri="{BB962C8B-B14F-4D97-AF65-F5344CB8AC3E}">
        <p14:creationId xmlns:p14="http://schemas.microsoft.com/office/powerpoint/2010/main" val="3667522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z="4000" dirty="0" smtClean="0"/>
              <a:t>Examples – </a:t>
            </a:r>
            <a:r>
              <a:rPr lang="en-IN" sz="4000" b="1" dirty="0"/>
              <a:t>Group by and Calculate a </a:t>
            </a:r>
            <a:r>
              <a:rPr lang="en-IN" sz="4000" b="1" dirty="0" smtClean="0"/>
              <a:t>Sum</a:t>
            </a:r>
            <a:endParaRPr lang="en-IN" sz="4000" dirty="0"/>
          </a:p>
        </p:txBody>
      </p:sp>
      <p:sp>
        <p:nvSpPr>
          <p:cNvPr id="3" name="TextBox 2"/>
          <p:cNvSpPr txBox="1"/>
          <p:nvPr/>
        </p:nvSpPr>
        <p:spPr>
          <a:xfrm>
            <a:off x="457200" y="1371600"/>
            <a:ext cx="8077200" cy="3416320"/>
          </a:xfrm>
          <a:prstGeom prst="rect">
            <a:avLst/>
          </a:prstGeom>
          <a:noFill/>
        </p:spPr>
        <p:txBody>
          <a:bodyPr wrap="square" rtlCol="0">
            <a:spAutoFit/>
          </a:bodyPr>
          <a:lstStyle/>
          <a:p>
            <a:r>
              <a:rPr lang="en-IN" sz="2400" dirty="0" err="1"/>
              <a:t>db.orders.aggregate</a:t>
            </a:r>
            <a:r>
              <a:rPr lang="en-IN" sz="2400" dirty="0" smtClean="0"/>
              <a:t>( [ </a:t>
            </a:r>
          </a:p>
          <a:p>
            <a:r>
              <a:rPr lang="en-IN" sz="2400" dirty="0"/>
              <a:t>	</a:t>
            </a:r>
            <a:r>
              <a:rPr lang="en-IN" sz="2400" dirty="0" smtClean="0"/>
              <a:t>		{ </a:t>
            </a:r>
            <a:r>
              <a:rPr lang="en-IN" sz="2400" dirty="0"/>
              <a:t>$match: { status: "A" } }, </a:t>
            </a:r>
            <a:endParaRPr lang="en-IN" sz="2400" dirty="0" smtClean="0"/>
          </a:p>
          <a:p>
            <a:r>
              <a:rPr lang="en-IN" sz="2400" dirty="0"/>
              <a:t>	</a:t>
            </a:r>
            <a:r>
              <a:rPr lang="en-IN" sz="2400" dirty="0" smtClean="0"/>
              <a:t>		{ </a:t>
            </a:r>
            <a:r>
              <a:rPr lang="en-IN" sz="2400" dirty="0"/>
              <a:t>$group: { </a:t>
            </a:r>
            <a:endParaRPr lang="en-IN" sz="2400" dirty="0" smtClean="0"/>
          </a:p>
          <a:p>
            <a:r>
              <a:rPr lang="en-IN" sz="2400" dirty="0"/>
              <a:t>	</a:t>
            </a:r>
            <a:r>
              <a:rPr lang="en-IN" sz="2400" dirty="0" smtClean="0"/>
              <a:t>				_</a:t>
            </a:r>
            <a:r>
              <a:rPr lang="en-IN" sz="2400" dirty="0"/>
              <a:t>id: "$</a:t>
            </a:r>
            <a:r>
              <a:rPr lang="en-IN" sz="2400" dirty="0" err="1"/>
              <a:t>cust_id</a:t>
            </a:r>
            <a:r>
              <a:rPr lang="en-IN" sz="2400" dirty="0"/>
              <a:t>", </a:t>
            </a:r>
            <a:endParaRPr lang="en-IN" sz="2400" dirty="0" smtClean="0"/>
          </a:p>
          <a:p>
            <a:r>
              <a:rPr lang="en-IN" sz="2400" dirty="0" smtClean="0"/>
              <a:t>	</a:t>
            </a:r>
            <a:r>
              <a:rPr lang="en-IN" sz="2400" dirty="0"/>
              <a:t>	</a:t>
            </a:r>
            <a:r>
              <a:rPr lang="en-IN" sz="2400" dirty="0" smtClean="0"/>
              <a:t>			total</a:t>
            </a:r>
            <a:r>
              <a:rPr lang="en-IN" sz="2400" dirty="0"/>
              <a:t>: { $sum: "$amount" } </a:t>
            </a:r>
            <a:endParaRPr lang="en-IN" sz="2400" dirty="0" smtClean="0"/>
          </a:p>
          <a:p>
            <a:r>
              <a:rPr lang="en-IN" sz="2400" dirty="0"/>
              <a:t>	</a:t>
            </a:r>
            <a:r>
              <a:rPr lang="en-IN" sz="2400" dirty="0" smtClean="0"/>
              <a:t>			} </a:t>
            </a:r>
          </a:p>
          <a:p>
            <a:r>
              <a:rPr lang="en-IN" sz="2400" dirty="0"/>
              <a:t>	</a:t>
            </a:r>
            <a:r>
              <a:rPr lang="en-IN" sz="2400" dirty="0" smtClean="0"/>
              <a:t>		}, </a:t>
            </a:r>
          </a:p>
          <a:p>
            <a:r>
              <a:rPr lang="en-IN" sz="2400" dirty="0"/>
              <a:t>	</a:t>
            </a:r>
            <a:r>
              <a:rPr lang="en-IN" sz="2400" dirty="0" smtClean="0"/>
              <a:t>		{ </a:t>
            </a:r>
            <a:r>
              <a:rPr lang="en-IN" sz="2400" dirty="0"/>
              <a:t>$sort: { total: -1 } } </a:t>
            </a:r>
            <a:endParaRPr lang="en-IN" sz="2400" dirty="0" smtClean="0"/>
          </a:p>
          <a:p>
            <a:r>
              <a:rPr lang="en-IN" sz="2400" dirty="0"/>
              <a:t>	</a:t>
            </a:r>
            <a:r>
              <a:rPr lang="en-IN" sz="2400" dirty="0" smtClean="0"/>
              <a:t>	])</a:t>
            </a:r>
            <a:endParaRPr lang="en-IN" sz="2400" dirty="0"/>
          </a:p>
        </p:txBody>
      </p:sp>
    </p:spTree>
    <p:extLst>
      <p:ext uri="{BB962C8B-B14F-4D97-AF65-F5344CB8AC3E}">
        <p14:creationId xmlns:p14="http://schemas.microsoft.com/office/powerpoint/2010/main" val="30949604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Aggregation Pipelines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4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85" y="2667000"/>
            <a:ext cx="1676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3185" y="4327762"/>
            <a:ext cx="10096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384" y="2934695"/>
            <a:ext cx="16383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5709" y="4327762"/>
            <a:ext cx="9715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3358557"/>
            <a:ext cx="16764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16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Map Reduce</a:t>
            </a:r>
            <a:endParaRPr lang="en-IN" dirty="0"/>
          </a:p>
        </p:txBody>
      </p:sp>
      <p:sp>
        <p:nvSpPr>
          <p:cNvPr id="3" name="Content Placeholder 2"/>
          <p:cNvSpPr>
            <a:spLocks noGrp="1"/>
          </p:cNvSpPr>
          <p:nvPr>
            <p:ph idx="1"/>
          </p:nvPr>
        </p:nvSpPr>
        <p:spPr>
          <a:xfrm>
            <a:off x="381000" y="990600"/>
            <a:ext cx="8534400" cy="5715000"/>
          </a:xfrm>
        </p:spPr>
        <p:txBody>
          <a:bodyPr>
            <a:noAutofit/>
          </a:bodyPr>
          <a:lstStyle/>
          <a:p>
            <a:r>
              <a:rPr lang="en-IN" sz="2100" dirty="0" smtClean="0"/>
              <a:t>In general</a:t>
            </a:r>
            <a:r>
              <a:rPr lang="en-IN" sz="2100" dirty="0"/>
              <a:t>, map-reduce operations have two </a:t>
            </a:r>
            <a:r>
              <a:rPr lang="en-IN" sz="2100" dirty="0" smtClean="0"/>
              <a:t>phases:</a:t>
            </a:r>
          </a:p>
          <a:p>
            <a:pPr lvl="1"/>
            <a:r>
              <a:rPr lang="en-IN" sz="2100" b="1" dirty="0" smtClean="0"/>
              <a:t>a</a:t>
            </a:r>
            <a:r>
              <a:rPr lang="en-IN" sz="2100" b="1" dirty="0"/>
              <a:t> </a:t>
            </a:r>
            <a:r>
              <a:rPr lang="en-IN" sz="2100" b="1" i="1" dirty="0"/>
              <a:t>map</a:t>
            </a:r>
            <a:r>
              <a:rPr lang="en-IN" sz="2100" b="1" dirty="0"/>
              <a:t> stage </a:t>
            </a:r>
            <a:endParaRPr lang="en-IN" sz="2100" b="1" dirty="0" smtClean="0"/>
          </a:p>
          <a:p>
            <a:pPr lvl="2"/>
            <a:r>
              <a:rPr lang="en-IN" sz="2100" dirty="0" smtClean="0"/>
              <a:t>that </a:t>
            </a:r>
            <a:r>
              <a:rPr lang="en-IN" sz="2100" dirty="0"/>
              <a:t>processes each document and </a:t>
            </a:r>
            <a:r>
              <a:rPr lang="en-IN" sz="2100" i="1" dirty="0"/>
              <a:t>emits</a:t>
            </a:r>
            <a:r>
              <a:rPr lang="en-IN" sz="2100" dirty="0"/>
              <a:t> one or more objects for each input </a:t>
            </a:r>
            <a:r>
              <a:rPr lang="en-IN" sz="2100" dirty="0" smtClean="0"/>
              <a:t>document.</a:t>
            </a:r>
          </a:p>
          <a:p>
            <a:pPr lvl="1"/>
            <a:r>
              <a:rPr lang="en-IN" sz="2100" dirty="0" smtClean="0"/>
              <a:t> </a:t>
            </a:r>
            <a:r>
              <a:rPr lang="en-IN" sz="2100" b="1" dirty="0" smtClean="0"/>
              <a:t>a</a:t>
            </a:r>
            <a:r>
              <a:rPr lang="en-IN" sz="2100" b="1" dirty="0"/>
              <a:t> </a:t>
            </a:r>
            <a:r>
              <a:rPr lang="en-IN" sz="2100" b="1" i="1" dirty="0"/>
              <a:t>reduce</a:t>
            </a:r>
            <a:r>
              <a:rPr lang="en-IN" sz="2100" b="1" dirty="0"/>
              <a:t> phase </a:t>
            </a:r>
            <a:endParaRPr lang="en-IN" sz="2100" b="1" dirty="0" smtClean="0"/>
          </a:p>
          <a:p>
            <a:pPr lvl="2"/>
            <a:r>
              <a:rPr lang="en-IN" sz="2100" dirty="0" smtClean="0"/>
              <a:t>that </a:t>
            </a:r>
            <a:r>
              <a:rPr lang="en-IN" sz="2100" dirty="0"/>
              <a:t>combines the output of the map operation. </a:t>
            </a:r>
            <a:endParaRPr lang="en-IN" sz="2100" dirty="0" smtClean="0"/>
          </a:p>
          <a:p>
            <a:r>
              <a:rPr lang="en-IN" sz="2100" dirty="0" smtClean="0"/>
              <a:t>Optionally</a:t>
            </a:r>
            <a:r>
              <a:rPr lang="en-IN" sz="2100" dirty="0"/>
              <a:t>, map-reduce can have a </a:t>
            </a:r>
            <a:r>
              <a:rPr lang="en-IN" sz="2100" i="1" dirty="0" smtClean="0"/>
              <a:t>finalize</a:t>
            </a:r>
            <a:r>
              <a:rPr lang="en-IN" sz="2100" dirty="0"/>
              <a:t> </a:t>
            </a:r>
            <a:r>
              <a:rPr lang="en-IN" sz="2100" dirty="0" smtClean="0"/>
              <a:t>stage </a:t>
            </a:r>
            <a:r>
              <a:rPr lang="en-IN" sz="2100" dirty="0"/>
              <a:t>to make final modifications to the result. </a:t>
            </a:r>
            <a:endParaRPr lang="en-IN" sz="2100" dirty="0" smtClean="0"/>
          </a:p>
          <a:p>
            <a:r>
              <a:rPr lang="en-IN" sz="2100" dirty="0" smtClean="0"/>
              <a:t>Like </a:t>
            </a:r>
            <a:r>
              <a:rPr lang="en-IN" sz="2100" dirty="0"/>
              <a:t>other aggregation operations, map-reduce can specify a query condition to select the input documents as well as sort and limit the results.</a:t>
            </a:r>
          </a:p>
          <a:p>
            <a:r>
              <a:rPr lang="en-IN" sz="2100" dirty="0"/>
              <a:t>Map-reduce uses custom JavaScript functions to perform the map and reduce operations, as well as the optional </a:t>
            </a:r>
            <a:r>
              <a:rPr lang="en-IN" sz="2100" i="1" dirty="0"/>
              <a:t>finalize</a:t>
            </a:r>
            <a:r>
              <a:rPr lang="en-IN" sz="2100" dirty="0"/>
              <a:t> </a:t>
            </a:r>
            <a:r>
              <a:rPr lang="en-IN" sz="2100" dirty="0" smtClean="0"/>
              <a:t>operation.</a:t>
            </a:r>
          </a:p>
          <a:p>
            <a:r>
              <a:rPr lang="en-IN" sz="2100" dirty="0" smtClean="0"/>
              <a:t>While </a:t>
            </a:r>
            <a:r>
              <a:rPr lang="en-IN" sz="2100" dirty="0"/>
              <a:t>the custom JavaScript provide great flexibility compared to the aggregation pipeline, in general, </a:t>
            </a:r>
            <a:r>
              <a:rPr lang="en-IN" sz="2100" b="1" dirty="0"/>
              <a:t>map-reduce is less efficient and more complex than the aggregation pipeline.</a:t>
            </a:r>
          </a:p>
          <a:p>
            <a:endParaRPr lang="en-IN" sz="2100" dirty="0"/>
          </a:p>
        </p:txBody>
      </p:sp>
    </p:spTree>
    <p:extLst>
      <p:ext uri="{BB962C8B-B14F-4D97-AF65-F5344CB8AC3E}">
        <p14:creationId xmlns:p14="http://schemas.microsoft.com/office/powerpoint/2010/main" val="49312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Reduce Syntax</a:t>
            </a:r>
            <a:endParaRPr lang="en-IN" dirty="0"/>
          </a:p>
        </p:txBody>
      </p:sp>
      <p:sp>
        <p:nvSpPr>
          <p:cNvPr id="3" name="Content Placeholder 2"/>
          <p:cNvSpPr>
            <a:spLocks noGrp="1"/>
          </p:cNvSpPr>
          <p:nvPr>
            <p:ph idx="1"/>
          </p:nvPr>
        </p:nvSpPr>
        <p:spPr>
          <a:xfrm>
            <a:off x="304800" y="1295400"/>
            <a:ext cx="8534400" cy="5257800"/>
          </a:xfrm>
        </p:spPr>
        <p:txBody>
          <a:bodyPr>
            <a:noAutofit/>
          </a:bodyPr>
          <a:lstStyle/>
          <a:p>
            <a:r>
              <a:rPr lang="en-IN" sz="2200" dirty="0" err="1"/>
              <a:t>db.collection.mapReduce</a:t>
            </a:r>
            <a:r>
              <a:rPr lang="en-IN" sz="2200" dirty="0"/>
              <a:t>( </a:t>
            </a:r>
            <a:endParaRPr lang="en-IN" sz="2200" dirty="0" smtClean="0"/>
          </a:p>
          <a:p>
            <a:pPr marL="0" indent="0">
              <a:buNone/>
            </a:pPr>
            <a:r>
              <a:rPr lang="en-IN" sz="2200" dirty="0"/>
              <a:t>	</a:t>
            </a:r>
            <a:r>
              <a:rPr lang="en-IN" sz="2200" dirty="0" smtClean="0"/>
              <a:t>		&lt;</a:t>
            </a:r>
            <a:r>
              <a:rPr lang="en-IN" sz="2200" dirty="0"/>
              <a:t>map&gt;, </a:t>
            </a:r>
            <a:endParaRPr lang="en-IN" sz="2200" dirty="0" smtClean="0"/>
          </a:p>
          <a:p>
            <a:pPr marL="0" indent="0">
              <a:buNone/>
            </a:pPr>
            <a:r>
              <a:rPr lang="en-IN" sz="2200" dirty="0"/>
              <a:t>	</a:t>
            </a:r>
            <a:r>
              <a:rPr lang="en-IN" sz="2200" dirty="0" smtClean="0"/>
              <a:t>		&lt;</a:t>
            </a:r>
            <a:r>
              <a:rPr lang="en-IN" sz="2200" dirty="0"/>
              <a:t>reduce&gt;, </a:t>
            </a:r>
            <a:endParaRPr lang="en-IN" sz="2200" dirty="0" smtClean="0"/>
          </a:p>
          <a:p>
            <a:pPr marL="0" indent="0">
              <a:buNone/>
            </a:pPr>
            <a:r>
              <a:rPr lang="en-IN" sz="2200" dirty="0"/>
              <a:t>	</a:t>
            </a:r>
            <a:r>
              <a:rPr lang="en-IN" sz="2200" dirty="0" smtClean="0"/>
              <a:t>		{ </a:t>
            </a:r>
          </a:p>
          <a:p>
            <a:pPr marL="0" indent="0">
              <a:buNone/>
            </a:pPr>
            <a:r>
              <a:rPr lang="en-IN" sz="2200" dirty="0"/>
              <a:t>	</a:t>
            </a:r>
            <a:r>
              <a:rPr lang="en-IN" sz="2200" dirty="0" smtClean="0"/>
              <a:t>			out</a:t>
            </a:r>
            <a:r>
              <a:rPr lang="en-IN" sz="2200" dirty="0"/>
              <a:t>: &lt;collection&gt;, </a:t>
            </a:r>
            <a:endParaRPr lang="en-IN" sz="2200" dirty="0" smtClean="0"/>
          </a:p>
          <a:p>
            <a:pPr marL="0" indent="0">
              <a:buNone/>
            </a:pPr>
            <a:r>
              <a:rPr lang="en-IN" sz="2200" dirty="0"/>
              <a:t>	</a:t>
            </a:r>
            <a:r>
              <a:rPr lang="en-IN" sz="2200" dirty="0" smtClean="0"/>
              <a:t>			query</a:t>
            </a:r>
            <a:r>
              <a:rPr lang="en-IN" sz="2200" dirty="0"/>
              <a:t>: &lt;document&gt;, </a:t>
            </a:r>
            <a:endParaRPr lang="en-IN" sz="2200" dirty="0" smtClean="0"/>
          </a:p>
          <a:p>
            <a:pPr marL="0" indent="0">
              <a:buNone/>
            </a:pPr>
            <a:r>
              <a:rPr lang="en-IN" sz="2200" dirty="0"/>
              <a:t>	</a:t>
            </a:r>
            <a:r>
              <a:rPr lang="en-IN" sz="2200" dirty="0" smtClean="0"/>
              <a:t>			sort</a:t>
            </a:r>
            <a:r>
              <a:rPr lang="en-IN" sz="2200" dirty="0"/>
              <a:t>: &lt;document&gt;, </a:t>
            </a:r>
            <a:endParaRPr lang="en-IN" sz="2200" dirty="0" smtClean="0"/>
          </a:p>
          <a:p>
            <a:pPr marL="0" indent="0">
              <a:buNone/>
            </a:pPr>
            <a:r>
              <a:rPr lang="en-IN" sz="2200" dirty="0"/>
              <a:t>	</a:t>
            </a:r>
            <a:r>
              <a:rPr lang="en-IN" sz="2200" dirty="0" smtClean="0"/>
              <a:t>			limit</a:t>
            </a:r>
            <a:r>
              <a:rPr lang="en-IN" sz="2200" dirty="0"/>
              <a:t>: &lt;number&gt;, </a:t>
            </a:r>
            <a:endParaRPr lang="en-IN" sz="2200" dirty="0" smtClean="0"/>
          </a:p>
          <a:p>
            <a:pPr marL="0" indent="0">
              <a:buNone/>
            </a:pPr>
            <a:r>
              <a:rPr lang="en-IN" sz="2200" dirty="0"/>
              <a:t>	</a:t>
            </a:r>
            <a:r>
              <a:rPr lang="en-IN" sz="2200" dirty="0" smtClean="0"/>
              <a:t>			finalize</a:t>
            </a:r>
            <a:r>
              <a:rPr lang="en-IN" sz="2200" dirty="0"/>
              <a:t>: &lt;</a:t>
            </a:r>
            <a:r>
              <a:rPr lang="en-IN" sz="2200" b="1" dirty="0"/>
              <a:t>function</a:t>
            </a:r>
            <a:r>
              <a:rPr lang="en-IN" sz="2200" dirty="0"/>
              <a:t>&gt;, </a:t>
            </a:r>
            <a:endParaRPr lang="en-IN" sz="2200" dirty="0" smtClean="0"/>
          </a:p>
          <a:p>
            <a:pPr marL="0" indent="0">
              <a:buNone/>
            </a:pPr>
            <a:r>
              <a:rPr lang="en-IN" sz="2200" dirty="0"/>
              <a:t>	</a:t>
            </a:r>
            <a:r>
              <a:rPr lang="en-IN" sz="2200" dirty="0" smtClean="0"/>
              <a:t>			scope</a:t>
            </a:r>
            <a:r>
              <a:rPr lang="en-IN" sz="2200" dirty="0"/>
              <a:t>: &lt;document&gt;, </a:t>
            </a:r>
            <a:endParaRPr lang="en-IN" sz="2200" dirty="0" smtClean="0"/>
          </a:p>
          <a:p>
            <a:pPr marL="0" indent="0">
              <a:buNone/>
            </a:pPr>
            <a:r>
              <a:rPr lang="en-IN" sz="2200" dirty="0"/>
              <a:t>	</a:t>
            </a:r>
            <a:r>
              <a:rPr lang="en-IN" sz="2200" dirty="0" smtClean="0"/>
              <a:t>			</a:t>
            </a:r>
            <a:r>
              <a:rPr lang="en-IN" sz="2200" dirty="0" err="1" smtClean="0"/>
              <a:t>jsMode</a:t>
            </a:r>
            <a:r>
              <a:rPr lang="en-IN" sz="2200" dirty="0"/>
              <a:t>: &lt;</a:t>
            </a:r>
            <a:r>
              <a:rPr lang="en-IN" sz="2200" b="1" dirty="0" err="1"/>
              <a:t>boolean</a:t>
            </a:r>
            <a:r>
              <a:rPr lang="en-IN" sz="2200" dirty="0"/>
              <a:t>&gt;, </a:t>
            </a:r>
            <a:endParaRPr lang="en-IN" sz="2200" dirty="0" smtClean="0"/>
          </a:p>
          <a:p>
            <a:pPr marL="0" indent="0">
              <a:buNone/>
            </a:pPr>
            <a:r>
              <a:rPr lang="en-IN" sz="2200" dirty="0"/>
              <a:t>	</a:t>
            </a:r>
            <a:r>
              <a:rPr lang="en-IN" sz="2200" dirty="0" smtClean="0"/>
              <a:t>			verbose</a:t>
            </a:r>
            <a:r>
              <a:rPr lang="en-IN" sz="2200" dirty="0"/>
              <a:t>: &lt;</a:t>
            </a:r>
            <a:r>
              <a:rPr lang="en-IN" sz="2200" b="1" dirty="0" err="1"/>
              <a:t>boolean</a:t>
            </a:r>
            <a:r>
              <a:rPr lang="en-IN" sz="2200" dirty="0"/>
              <a:t>&gt; </a:t>
            </a:r>
            <a:endParaRPr lang="en-IN" sz="2200" dirty="0" smtClean="0"/>
          </a:p>
          <a:p>
            <a:pPr marL="0" indent="0">
              <a:buNone/>
            </a:pPr>
            <a:r>
              <a:rPr lang="en-IN" sz="2200" dirty="0"/>
              <a:t>	</a:t>
            </a:r>
            <a:r>
              <a:rPr lang="en-IN" sz="2200" dirty="0" smtClean="0"/>
              <a:t>		} </a:t>
            </a:r>
          </a:p>
          <a:p>
            <a:pPr marL="0" indent="0">
              <a:buNone/>
            </a:pPr>
            <a:r>
              <a:rPr lang="en-IN" sz="2200" dirty="0"/>
              <a:t>	</a:t>
            </a:r>
            <a:r>
              <a:rPr lang="en-IN" sz="2200" dirty="0" smtClean="0"/>
              <a:t>	)</a:t>
            </a:r>
            <a:endParaRPr lang="en-IN" sz="2200" dirty="0"/>
          </a:p>
        </p:txBody>
      </p:sp>
    </p:spTree>
    <p:extLst>
      <p:ext uri="{BB962C8B-B14F-4D97-AF65-F5344CB8AC3E}">
        <p14:creationId xmlns:p14="http://schemas.microsoft.com/office/powerpoint/2010/main" val="19348880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smtClean="0"/>
              <a:t>Example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77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81" y="3429000"/>
            <a:ext cx="13430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306" y="4895849"/>
            <a:ext cx="714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3" y="3605211"/>
            <a:ext cx="13049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9538" y="4895849"/>
            <a:ext cx="7048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0546" y="4386261"/>
            <a:ext cx="1543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3596" y="4471985"/>
            <a:ext cx="7143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3924299"/>
            <a:ext cx="11811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8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Single Purpose Aggregation </a:t>
            </a:r>
            <a:r>
              <a:rPr lang="en-IN" sz="3200" b="1" dirty="0" smtClean="0"/>
              <a:t>Operations</a:t>
            </a:r>
            <a:endParaRPr lang="en-IN" sz="3200" dirty="0"/>
          </a:p>
        </p:txBody>
      </p:sp>
      <p:sp>
        <p:nvSpPr>
          <p:cNvPr id="3" name="Content Placeholder 2"/>
          <p:cNvSpPr>
            <a:spLocks noGrp="1"/>
          </p:cNvSpPr>
          <p:nvPr>
            <p:ph idx="1"/>
          </p:nvPr>
        </p:nvSpPr>
        <p:spPr>
          <a:xfrm>
            <a:off x="304800" y="1524000"/>
            <a:ext cx="8534400" cy="4953000"/>
          </a:xfrm>
        </p:spPr>
        <p:txBody>
          <a:bodyPr>
            <a:normAutofit lnSpcReduction="10000"/>
          </a:bodyPr>
          <a:lstStyle/>
          <a:p>
            <a:r>
              <a:rPr lang="en-IN" dirty="0" smtClean="0"/>
              <a:t>The </a:t>
            </a:r>
            <a:r>
              <a:rPr lang="en-IN" dirty="0"/>
              <a:t>common aggregation operations </a:t>
            </a:r>
            <a:r>
              <a:rPr lang="en-IN" dirty="0" smtClean="0"/>
              <a:t>are:</a:t>
            </a:r>
          </a:p>
          <a:p>
            <a:pPr lvl="1"/>
            <a:r>
              <a:rPr lang="en-IN" dirty="0" smtClean="0"/>
              <a:t>Returning </a:t>
            </a:r>
            <a:r>
              <a:rPr lang="en-IN" dirty="0"/>
              <a:t>a count of matching </a:t>
            </a:r>
            <a:r>
              <a:rPr lang="en-IN" dirty="0" smtClean="0"/>
              <a:t>documents</a:t>
            </a:r>
          </a:p>
          <a:p>
            <a:pPr lvl="1"/>
            <a:r>
              <a:rPr lang="en-IN" dirty="0" smtClean="0"/>
              <a:t>Returning </a:t>
            </a:r>
            <a:r>
              <a:rPr lang="en-IN" dirty="0"/>
              <a:t>the distinct values for a </a:t>
            </a:r>
            <a:r>
              <a:rPr lang="en-IN" dirty="0" smtClean="0"/>
              <a:t>field</a:t>
            </a:r>
          </a:p>
          <a:p>
            <a:pPr lvl="1"/>
            <a:r>
              <a:rPr lang="en-IN" dirty="0" smtClean="0"/>
              <a:t>And </a:t>
            </a:r>
            <a:r>
              <a:rPr lang="en-IN" dirty="0"/>
              <a:t>grouping data based on the values of a field. </a:t>
            </a:r>
            <a:endParaRPr lang="en-IN" dirty="0" smtClean="0"/>
          </a:p>
          <a:p>
            <a:r>
              <a:rPr lang="en-IN" dirty="0" smtClean="0"/>
              <a:t>All </a:t>
            </a:r>
            <a:r>
              <a:rPr lang="en-IN" dirty="0"/>
              <a:t>of these operations aggregate documents </a:t>
            </a:r>
            <a:r>
              <a:rPr lang="en-IN" b="1" dirty="0"/>
              <a:t>from a single collection.</a:t>
            </a:r>
            <a:r>
              <a:rPr lang="en-IN" dirty="0"/>
              <a:t> </a:t>
            </a:r>
            <a:endParaRPr lang="en-IN" dirty="0" smtClean="0"/>
          </a:p>
          <a:p>
            <a:r>
              <a:rPr lang="en-IN" dirty="0" smtClean="0"/>
              <a:t>While </a:t>
            </a:r>
            <a:r>
              <a:rPr lang="en-IN" dirty="0"/>
              <a:t>these operations provide simple access to common aggregation processes, they </a:t>
            </a:r>
            <a:r>
              <a:rPr lang="en-IN" b="1" dirty="0"/>
              <a:t>lack the flexibility </a:t>
            </a:r>
            <a:r>
              <a:rPr lang="en-IN" dirty="0"/>
              <a:t>and capabilities of the aggregation pipeline and map-reduce.</a:t>
            </a:r>
          </a:p>
        </p:txBody>
      </p:sp>
    </p:spTree>
    <p:extLst>
      <p:ext uri="{BB962C8B-B14F-4D97-AF65-F5344CB8AC3E}">
        <p14:creationId xmlns:p14="http://schemas.microsoft.com/office/powerpoint/2010/main" val="11386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8"/>
            <a:ext cx="8229600" cy="833651"/>
          </a:xfrm>
        </p:spPr>
        <p:txBody>
          <a:bodyPr>
            <a:normAutofit/>
          </a:bodyPr>
          <a:lstStyle/>
          <a:p>
            <a:r>
              <a:rPr lang="en-IN" dirty="0" smtClean="0"/>
              <a:t>Example</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6758"/>
            <a:ext cx="3333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20955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563559"/>
            <a:ext cx="12287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398826"/>
            <a:ext cx="2036478" cy="50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8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dirty="0"/>
              <a:t>Iterate a Cursor in the mongo </a:t>
            </a:r>
            <a:r>
              <a:rPr lang="en-IN" dirty="0" smtClean="0"/>
              <a:t>Shell</a:t>
            </a:r>
            <a:br>
              <a:rPr lang="en-IN" dirty="0" smtClean="0"/>
            </a:b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973922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Automatic Iteration of cursor</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b="1" i="1" dirty="0"/>
              <a:t>db.collection.find()</a:t>
            </a:r>
            <a:r>
              <a:rPr lang="en-IN" dirty="0"/>
              <a:t> method returns a </a:t>
            </a:r>
            <a:r>
              <a:rPr lang="en-IN" b="1" dirty="0"/>
              <a:t>cursor</a:t>
            </a:r>
            <a:r>
              <a:rPr lang="en-IN" dirty="0"/>
              <a:t>. </a:t>
            </a:r>
            <a:r>
              <a:rPr lang="en-IN" dirty="0" smtClean="0"/>
              <a:t>To </a:t>
            </a:r>
            <a:r>
              <a:rPr lang="en-IN" dirty="0"/>
              <a:t>access the documents, you need to iterate the cursor. </a:t>
            </a:r>
            <a:endParaRPr lang="en-IN" dirty="0" smtClean="0"/>
          </a:p>
          <a:p>
            <a:r>
              <a:rPr lang="en-IN" dirty="0" smtClean="0"/>
              <a:t>However</a:t>
            </a:r>
            <a:r>
              <a:rPr lang="en-IN" dirty="0"/>
              <a:t>, in the </a:t>
            </a:r>
            <a:r>
              <a:rPr lang="en-IN" i="1" dirty="0"/>
              <a:t>mongo</a:t>
            </a:r>
            <a:r>
              <a:rPr lang="en-IN" dirty="0"/>
              <a:t> shell, if the returned cursor is not assigned to a variable using </a:t>
            </a:r>
            <a:r>
              <a:rPr lang="en-IN" dirty="0" smtClean="0"/>
              <a:t>the </a:t>
            </a:r>
            <a:r>
              <a:rPr lang="en-IN" b="1" dirty="0" err="1" smtClean="0"/>
              <a:t>var</a:t>
            </a:r>
            <a:r>
              <a:rPr lang="en-IN" dirty="0"/>
              <a:t> keyword, then the cursor is automatically iterated up to </a:t>
            </a:r>
            <a:r>
              <a:rPr lang="en-IN" b="1" dirty="0"/>
              <a:t>20 times </a:t>
            </a:r>
            <a:r>
              <a:rPr lang="en-IN" dirty="0"/>
              <a:t>to print up to the first 20 documents in the results. </a:t>
            </a:r>
            <a:endParaRPr lang="en-IN" dirty="0" smtClean="0"/>
          </a:p>
          <a:p>
            <a:r>
              <a:rPr lang="en-IN" dirty="0" smtClean="0"/>
              <a:t>Then next 20 documents can be retrieved using “it” command on mongo shell.</a:t>
            </a:r>
            <a:endParaRPr lang="en-IN" dirty="0"/>
          </a:p>
        </p:txBody>
      </p:sp>
    </p:spTree>
    <p:extLst>
      <p:ext uri="{BB962C8B-B14F-4D97-AF65-F5344CB8AC3E}">
        <p14:creationId xmlns:p14="http://schemas.microsoft.com/office/powerpoint/2010/main" val="576378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4000" dirty="0" smtClean="0"/>
              <a:t>Inserting Data</a:t>
            </a:r>
            <a:endParaRPr lang="en-IN" sz="4000" dirty="0"/>
          </a:p>
        </p:txBody>
      </p:sp>
      <p:sp>
        <p:nvSpPr>
          <p:cNvPr id="3" name="Content Placeholder 2"/>
          <p:cNvSpPr>
            <a:spLocks noGrp="1"/>
          </p:cNvSpPr>
          <p:nvPr>
            <p:ph idx="1"/>
          </p:nvPr>
        </p:nvSpPr>
        <p:spPr>
          <a:xfrm>
            <a:off x="381000" y="914400"/>
            <a:ext cx="8305800" cy="5486400"/>
          </a:xfrm>
        </p:spPr>
        <p:txBody>
          <a:bodyPr>
            <a:noAutofit/>
          </a:bodyPr>
          <a:lstStyle/>
          <a:p>
            <a:r>
              <a:rPr lang="en-IN" sz="2000" b="1" dirty="0" smtClean="0"/>
              <a:t>Command to insert a document:-</a:t>
            </a:r>
          </a:p>
          <a:p>
            <a:pPr marL="457200" lvl="1" indent="0">
              <a:buNone/>
            </a:pPr>
            <a:r>
              <a:rPr lang="en-IN" sz="2000" b="1" dirty="0" err="1" smtClean="0">
                <a:solidFill>
                  <a:srgbClr val="0070C0"/>
                </a:solidFill>
              </a:rPr>
              <a:t>db.collection.insert</a:t>
            </a:r>
            <a:r>
              <a:rPr lang="en-IN" sz="2000" b="1" dirty="0">
                <a:solidFill>
                  <a:srgbClr val="0070C0"/>
                </a:solidFill>
              </a:rPr>
              <a:t>(</a:t>
            </a:r>
            <a:r>
              <a:rPr lang="en-IN" sz="2000" b="1" dirty="0"/>
              <a:t> </a:t>
            </a:r>
            <a:endParaRPr lang="en-IN" sz="2000" b="1" dirty="0" smtClean="0"/>
          </a:p>
          <a:p>
            <a:pPr marL="914400" lvl="2" indent="0">
              <a:buNone/>
            </a:pPr>
            <a:r>
              <a:rPr lang="en-IN" sz="2000" b="1" dirty="0"/>
              <a:t>	</a:t>
            </a:r>
            <a:r>
              <a:rPr lang="en-IN" sz="2000" b="1" dirty="0" smtClean="0">
                <a:solidFill>
                  <a:srgbClr val="00B050"/>
                </a:solidFill>
              </a:rPr>
              <a:t>{ key : value, key : value, … }</a:t>
            </a:r>
            <a:r>
              <a:rPr lang="en-IN" sz="2000" b="1" dirty="0" smtClean="0"/>
              <a:t>, </a:t>
            </a:r>
          </a:p>
          <a:p>
            <a:pPr marL="914400" lvl="2" indent="0">
              <a:buNone/>
            </a:pPr>
            <a:r>
              <a:rPr lang="en-IN" sz="2000" b="1" dirty="0"/>
              <a:t>	</a:t>
            </a:r>
            <a:r>
              <a:rPr lang="en-IN" sz="2000" b="1" dirty="0" smtClean="0">
                <a:solidFill>
                  <a:srgbClr val="0070C0"/>
                </a:solidFill>
              </a:rPr>
              <a:t>{ </a:t>
            </a:r>
          </a:p>
          <a:p>
            <a:pPr marL="914400" lvl="2" indent="0">
              <a:buNone/>
            </a:pPr>
            <a:r>
              <a:rPr lang="en-IN" sz="2000" b="1" dirty="0"/>
              <a:t>	</a:t>
            </a:r>
            <a:r>
              <a:rPr lang="en-IN" sz="2000" b="1" dirty="0" smtClean="0"/>
              <a:t>	</a:t>
            </a:r>
            <a:r>
              <a:rPr lang="en-IN" sz="2000" b="1" dirty="0" err="1" smtClean="0">
                <a:solidFill>
                  <a:srgbClr val="00B0F0"/>
                </a:solidFill>
              </a:rPr>
              <a:t>writeConcern</a:t>
            </a:r>
            <a:r>
              <a:rPr lang="en-IN" sz="2000" b="1" dirty="0"/>
              <a:t>: </a:t>
            </a:r>
            <a:r>
              <a:rPr lang="en-IN" sz="2000" b="1" dirty="0">
                <a:solidFill>
                  <a:srgbClr val="00B050"/>
                </a:solidFill>
              </a:rPr>
              <a:t>&lt;document&gt;</a:t>
            </a:r>
            <a:r>
              <a:rPr lang="en-IN" sz="2000" b="1" dirty="0"/>
              <a:t>, </a:t>
            </a:r>
            <a:endParaRPr lang="en-IN" sz="2000" b="1" dirty="0" smtClean="0"/>
          </a:p>
          <a:p>
            <a:pPr marL="914400" lvl="2" indent="0">
              <a:buNone/>
            </a:pPr>
            <a:r>
              <a:rPr lang="en-IN" sz="2000" b="1" dirty="0"/>
              <a:t>	</a:t>
            </a:r>
            <a:r>
              <a:rPr lang="en-IN" sz="2000" b="1" dirty="0" smtClean="0"/>
              <a:t>	</a:t>
            </a:r>
            <a:r>
              <a:rPr lang="en-IN" sz="2000" b="1" dirty="0" smtClean="0">
                <a:solidFill>
                  <a:srgbClr val="00B0F0"/>
                </a:solidFill>
              </a:rPr>
              <a:t>ordered</a:t>
            </a:r>
            <a:r>
              <a:rPr lang="en-IN" sz="2000" b="1" dirty="0"/>
              <a:t>: </a:t>
            </a:r>
            <a:r>
              <a:rPr lang="en-IN" sz="2000" b="1" dirty="0">
                <a:solidFill>
                  <a:srgbClr val="00B050"/>
                </a:solidFill>
              </a:rPr>
              <a:t>&lt;</a:t>
            </a:r>
            <a:r>
              <a:rPr lang="en-IN" sz="2000" b="1" dirty="0" err="1">
                <a:solidFill>
                  <a:srgbClr val="00B050"/>
                </a:solidFill>
              </a:rPr>
              <a:t>boolean</a:t>
            </a:r>
            <a:r>
              <a:rPr lang="en-IN" sz="2000" b="1" dirty="0">
                <a:solidFill>
                  <a:srgbClr val="00B050"/>
                </a:solidFill>
              </a:rPr>
              <a:t>&gt;</a:t>
            </a:r>
            <a:r>
              <a:rPr lang="en-IN" sz="2000" b="1" dirty="0"/>
              <a:t> </a:t>
            </a:r>
            <a:endParaRPr lang="en-IN" sz="2000" b="1" dirty="0" smtClean="0"/>
          </a:p>
          <a:p>
            <a:pPr marL="914400" lvl="2" indent="0">
              <a:buNone/>
            </a:pPr>
            <a:r>
              <a:rPr lang="en-IN" sz="2000" b="1" dirty="0"/>
              <a:t>	</a:t>
            </a:r>
            <a:r>
              <a:rPr lang="en-IN" sz="2000" b="1" dirty="0" smtClean="0">
                <a:solidFill>
                  <a:srgbClr val="0070C0"/>
                </a:solidFill>
              </a:rPr>
              <a:t>} )</a:t>
            </a:r>
          </a:p>
          <a:p>
            <a:r>
              <a:rPr lang="en-IN" sz="2400" b="1" dirty="0" smtClean="0"/>
              <a:t>Example:-</a:t>
            </a:r>
          </a:p>
          <a:p>
            <a:pPr marL="0" indent="0">
              <a:buNone/>
            </a:pPr>
            <a:r>
              <a:rPr lang="en-IN" sz="2400" b="1" dirty="0">
                <a:solidFill>
                  <a:srgbClr val="0070C0"/>
                </a:solidFill>
              </a:rPr>
              <a:t> </a:t>
            </a:r>
            <a:r>
              <a:rPr lang="en-IN" sz="2400" b="1" dirty="0" smtClean="0">
                <a:solidFill>
                  <a:srgbClr val="0070C0"/>
                </a:solidFill>
              </a:rPr>
              <a:t>      </a:t>
            </a:r>
            <a:r>
              <a:rPr lang="en-IN" sz="2000" b="1" dirty="0" err="1" smtClean="0">
                <a:solidFill>
                  <a:srgbClr val="0070C0"/>
                </a:solidFill>
              </a:rPr>
              <a:t>db.products.insert</a:t>
            </a:r>
            <a:r>
              <a:rPr lang="en-IN" sz="2000" b="1" dirty="0">
                <a:solidFill>
                  <a:srgbClr val="0070C0"/>
                </a:solidFill>
              </a:rPr>
              <a:t>( </a:t>
            </a:r>
            <a:endParaRPr lang="en-IN" sz="2000" b="1" dirty="0" smtClean="0">
              <a:solidFill>
                <a:srgbClr val="0070C0"/>
              </a:solidFill>
            </a:endParaRPr>
          </a:p>
          <a:p>
            <a:pPr marL="1371600" lvl="3" indent="0">
              <a:buNone/>
            </a:pPr>
            <a:r>
              <a:rPr lang="en-IN" b="1" dirty="0" smtClean="0">
                <a:solidFill>
                  <a:srgbClr val="00B050"/>
                </a:solidFill>
              </a:rPr>
              <a:t>{ </a:t>
            </a:r>
            <a:r>
              <a:rPr lang="en-IN" b="1" dirty="0">
                <a:solidFill>
                  <a:srgbClr val="00B050"/>
                </a:solidFill>
              </a:rPr>
              <a:t>item: </a:t>
            </a:r>
            <a:r>
              <a:rPr lang="en-IN" b="1" dirty="0" smtClean="0">
                <a:solidFill>
                  <a:srgbClr val="00B050"/>
                </a:solidFill>
              </a:rPr>
              <a:t>“Soap", </a:t>
            </a:r>
            <a:r>
              <a:rPr lang="en-IN" b="1" dirty="0" err="1">
                <a:solidFill>
                  <a:srgbClr val="00B050"/>
                </a:solidFill>
              </a:rPr>
              <a:t>qty</a:t>
            </a:r>
            <a:r>
              <a:rPr lang="en-IN" b="1" dirty="0">
                <a:solidFill>
                  <a:srgbClr val="00B050"/>
                </a:solidFill>
              </a:rPr>
              <a:t> : 100, type: </a:t>
            </a:r>
            <a:r>
              <a:rPr lang="en-IN" b="1" dirty="0" smtClean="0">
                <a:solidFill>
                  <a:srgbClr val="00B050"/>
                </a:solidFill>
              </a:rPr>
              <a:t>“Bathing" </a:t>
            </a:r>
            <a:r>
              <a:rPr lang="en-IN" b="1" dirty="0">
                <a:solidFill>
                  <a:srgbClr val="00B050"/>
                </a:solidFill>
              </a:rPr>
              <a:t>}</a:t>
            </a:r>
            <a:r>
              <a:rPr lang="en-IN" b="1" dirty="0"/>
              <a:t>, </a:t>
            </a:r>
            <a:endParaRPr lang="en-IN" b="1" dirty="0" smtClean="0"/>
          </a:p>
          <a:p>
            <a:pPr marL="1371600" lvl="3" indent="0">
              <a:buNone/>
            </a:pPr>
            <a:r>
              <a:rPr lang="en-IN" b="1" dirty="0" smtClean="0">
                <a:solidFill>
                  <a:srgbClr val="0070C0"/>
                </a:solidFill>
              </a:rPr>
              <a:t>{ </a:t>
            </a:r>
          </a:p>
          <a:p>
            <a:pPr marL="1371600" lvl="3" indent="0">
              <a:buNone/>
            </a:pPr>
            <a:r>
              <a:rPr lang="en-IN" b="1" dirty="0"/>
              <a:t>	</a:t>
            </a:r>
            <a:r>
              <a:rPr lang="en-IN" b="1" dirty="0" err="1" smtClean="0">
                <a:solidFill>
                  <a:srgbClr val="00B0F0"/>
                </a:solidFill>
              </a:rPr>
              <a:t>writeConcern</a:t>
            </a:r>
            <a:r>
              <a:rPr lang="en-IN" b="1" dirty="0"/>
              <a:t>: </a:t>
            </a:r>
            <a:r>
              <a:rPr lang="en-IN" b="1" dirty="0">
                <a:solidFill>
                  <a:srgbClr val="00B050"/>
                </a:solidFill>
              </a:rPr>
              <a:t>{ w: "majority", </a:t>
            </a:r>
            <a:r>
              <a:rPr lang="en-IN" b="1" dirty="0" err="1">
                <a:solidFill>
                  <a:srgbClr val="00B050"/>
                </a:solidFill>
              </a:rPr>
              <a:t>wtimeout</a:t>
            </a:r>
            <a:r>
              <a:rPr lang="en-IN" b="1" dirty="0">
                <a:solidFill>
                  <a:srgbClr val="00B050"/>
                </a:solidFill>
              </a:rPr>
              <a:t>: 5000 </a:t>
            </a:r>
            <a:r>
              <a:rPr lang="en-IN" b="1" dirty="0" smtClean="0">
                <a:solidFill>
                  <a:srgbClr val="00B050"/>
                </a:solidFill>
              </a:rPr>
              <a:t>}</a:t>
            </a:r>
            <a:r>
              <a:rPr lang="en-IN" b="1" dirty="0" smtClean="0"/>
              <a:t>,</a:t>
            </a:r>
          </a:p>
          <a:p>
            <a:pPr marL="1371600" lvl="3" indent="0">
              <a:buNone/>
            </a:pPr>
            <a:r>
              <a:rPr lang="en-IN" b="1" dirty="0"/>
              <a:t>	</a:t>
            </a:r>
            <a:r>
              <a:rPr lang="en-IN" b="1" dirty="0" smtClean="0">
                <a:solidFill>
                  <a:srgbClr val="00B0F0"/>
                </a:solidFill>
              </a:rPr>
              <a:t>ordered</a:t>
            </a:r>
            <a:r>
              <a:rPr lang="en-IN" b="1" dirty="0" smtClean="0"/>
              <a:t> : </a:t>
            </a:r>
            <a:r>
              <a:rPr lang="en-IN" b="1" dirty="0" smtClean="0">
                <a:solidFill>
                  <a:srgbClr val="00B050"/>
                </a:solidFill>
              </a:rPr>
              <a:t>true</a:t>
            </a:r>
          </a:p>
          <a:p>
            <a:pPr marL="1371600" lvl="3" indent="0">
              <a:buNone/>
            </a:pPr>
            <a:r>
              <a:rPr lang="en-IN" b="1" dirty="0" smtClean="0">
                <a:solidFill>
                  <a:srgbClr val="0070C0"/>
                </a:solidFill>
              </a:rPr>
              <a:t>} </a:t>
            </a:r>
            <a:r>
              <a:rPr lang="en-IN" b="1" dirty="0">
                <a:solidFill>
                  <a:srgbClr val="0070C0"/>
                </a:solidFill>
              </a:rPr>
              <a:t>)</a:t>
            </a:r>
          </a:p>
        </p:txBody>
      </p:sp>
    </p:spTree>
    <p:extLst>
      <p:ext uri="{BB962C8B-B14F-4D97-AF65-F5344CB8AC3E}">
        <p14:creationId xmlns:p14="http://schemas.microsoft.com/office/powerpoint/2010/main" val="4341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smtClean="0"/>
              <a:t>Manual Iteration of cursor</a:t>
            </a:r>
            <a:endParaRPr lang="en-IN" dirty="0"/>
          </a:p>
        </p:txBody>
      </p:sp>
      <p:sp>
        <p:nvSpPr>
          <p:cNvPr id="3" name="Content Placeholder 2"/>
          <p:cNvSpPr>
            <a:spLocks noGrp="1"/>
          </p:cNvSpPr>
          <p:nvPr>
            <p:ph idx="1"/>
          </p:nvPr>
        </p:nvSpPr>
        <p:spPr>
          <a:xfrm>
            <a:off x="457200" y="1447800"/>
            <a:ext cx="8229600" cy="5410199"/>
          </a:xfrm>
        </p:spPr>
        <p:txBody>
          <a:bodyPr>
            <a:normAutofit fontScale="92500" lnSpcReduction="10000"/>
          </a:bodyPr>
          <a:lstStyle/>
          <a:p>
            <a:pPr marL="0" indent="0">
              <a:buNone/>
            </a:pPr>
            <a:r>
              <a:rPr lang="en-IN" sz="2800" b="1" dirty="0" err="1"/>
              <a:t>var</a:t>
            </a:r>
            <a:r>
              <a:rPr lang="en-IN" sz="2800" dirty="0"/>
              <a:t> </a:t>
            </a:r>
            <a:r>
              <a:rPr lang="en-IN" sz="2800" dirty="0" err="1"/>
              <a:t>myCursor</a:t>
            </a:r>
            <a:r>
              <a:rPr lang="en-IN" sz="2800" dirty="0"/>
              <a:t> = </a:t>
            </a:r>
            <a:r>
              <a:rPr lang="en-IN" sz="2800" dirty="0" err="1" smtClean="0"/>
              <a:t>db.person.find</a:t>
            </a:r>
            <a:r>
              <a:rPr lang="en-IN" sz="2800" dirty="0"/>
              <a:t>( { </a:t>
            </a:r>
            <a:r>
              <a:rPr lang="en-IN" sz="2800" dirty="0" smtClean="0"/>
              <a:t>gender: ‘M' </a:t>
            </a:r>
            <a:r>
              <a:rPr lang="en-IN" sz="2800" dirty="0"/>
              <a:t>} ); </a:t>
            </a:r>
            <a:endParaRPr lang="en-IN" sz="2800" dirty="0" smtClean="0"/>
          </a:p>
          <a:p>
            <a:pPr marL="0" indent="0">
              <a:buNone/>
            </a:pPr>
            <a:r>
              <a:rPr lang="en-IN" sz="2800" dirty="0" err="1" smtClean="0"/>
              <a:t>mycursor</a:t>
            </a:r>
            <a:endParaRPr lang="en-IN" sz="2800" dirty="0" smtClean="0"/>
          </a:p>
          <a:p>
            <a:pPr marL="0" indent="0">
              <a:buNone/>
            </a:pPr>
            <a:r>
              <a:rPr lang="en-IN" sz="2800" dirty="0" smtClean="0"/>
              <a:t>	OR</a:t>
            </a:r>
            <a:endParaRPr lang="en-IN" sz="2800" dirty="0"/>
          </a:p>
          <a:p>
            <a:pPr marL="0" indent="0">
              <a:buNone/>
            </a:pPr>
            <a:r>
              <a:rPr lang="en-IN" sz="2800" b="1" dirty="0"/>
              <a:t>while</a:t>
            </a:r>
            <a:r>
              <a:rPr lang="en-IN" sz="2800" dirty="0"/>
              <a:t> (</a:t>
            </a:r>
            <a:r>
              <a:rPr lang="en-IN" sz="2800" dirty="0" err="1"/>
              <a:t>myCursor.hasNext</a:t>
            </a:r>
            <a:r>
              <a:rPr lang="en-IN" sz="2800" dirty="0"/>
              <a:t>()) </a:t>
            </a:r>
            <a:r>
              <a:rPr lang="en-IN" sz="2800" dirty="0" smtClean="0"/>
              <a:t>{</a:t>
            </a:r>
          </a:p>
          <a:p>
            <a:pPr marL="0" indent="0">
              <a:buNone/>
            </a:pPr>
            <a:r>
              <a:rPr lang="en-IN" sz="2800" dirty="0"/>
              <a:t>	</a:t>
            </a:r>
            <a:r>
              <a:rPr lang="en-IN" sz="2800" dirty="0" smtClean="0"/>
              <a:t>print( </a:t>
            </a:r>
            <a:r>
              <a:rPr lang="en-IN" sz="2800" dirty="0" err="1" smtClean="0"/>
              <a:t>tojson</a:t>
            </a:r>
            <a:r>
              <a:rPr lang="en-IN" sz="2800" dirty="0" smtClean="0"/>
              <a:t>( </a:t>
            </a:r>
            <a:r>
              <a:rPr lang="en-IN" sz="2800" dirty="0" err="1" smtClean="0"/>
              <a:t>myCursor.next</a:t>
            </a:r>
            <a:r>
              <a:rPr lang="en-IN" sz="2800" dirty="0" smtClean="0"/>
              <a:t>() ) ); </a:t>
            </a:r>
          </a:p>
          <a:p>
            <a:pPr marL="0" indent="0">
              <a:buNone/>
            </a:pPr>
            <a:r>
              <a:rPr lang="en-IN" sz="2800" dirty="0" smtClean="0"/>
              <a:t>}</a:t>
            </a:r>
          </a:p>
          <a:p>
            <a:pPr marL="0" indent="0">
              <a:buNone/>
            </a:pPr>
            <a:r>
              <a:rPr lang="en-IN" sz="2800" dirty="0"/>
              <a:t>	</a:t>
            </a:r>
            <a:r>
              <a:rPr lang="en-IN" sz="2800" dirty="0" smtClean="0"/>
              <a:t>OR</a:t>
            </a:r>
          </a:p>
          <a:p>
            <a:pPr marL="0" indent="0">
              <a:buNone/>
            </a:pPr>
            <a:r>
              <a:rPr lang="en-IN" sz="2800" b="1" dirty="0"/>
              <a:t>while</a:t>
            </a:r>
            <a:r>
              <a:rPr lang="en-IN" sz="2800" dirty="0"/>
              <a:t> (</a:t>
            </a:r>
            <a:r>
              <a:rPr lang="en-IN" sz="2800" dirty="0" err="1"/>
              <a:t>myCursor.hasNext</a:t>
            </a:r>
            <a:r>
              <a:rPr lang="en-IN" sz="2800" dirty="0"/>
              <a:t>()) </a:t>
            </a:r>
            <a:r>
              <a:rPr lang="en-IN" sz="2800" dirty="0" smtClean="0"/>
              <a:t>{</a:t>
            </a:r>
          </a:p>
          <a:p>
            <a:pPr marL="0" indent="0">
              <a:buNone/>
            </a:pPr>
            <a:r>
              <a:rPr lang="en-IN" sz="2800" dirty="0"/>
              <a:t>	</a:t>
            </a:r>
            <a:r>
              <a:rPr lang="en-IN" sz="2800" dirty="0" smtClean="0"/>
              <a:t> </a:t>
            </a:r>
            <a:r>
              <a:rPr lang="en-IN" sz="2800" dirty="0" err="1"/>
              <a:t>printjson</a:t>
            </a:r>
            <a:r>
              <a:rPr lang="en-IN" sz="2800" dirty="0" smtClean="0"/>
              <a:t>( </a:t>
            </a:r>
            <a:r>
              <a:rPr lang="en-IN" sz="2800" dirty="0" err="1" smtClean="0"/>
              <a:t>myCursor.next</a:t>
            </a:r>
            <a:r>
              <a:rPr lang="en-IN" sz="2800" dirty="0" smtClean="0"/>
              <a:t>() ); </a:t>
            </a:r>
          </a:p>
          <a:p>
            <a:pPr marL="0" indent="0">
              <a:buNone/>
            </a:pPr>
            <a:r>
              <a:rPr lang="en-IN" sz="2800" dirty="0" smtClean="0"/>
              <a:t>}</a:t>
            </a:r>
          </a:p>
          <a:p>
            <a:pPr marL="0" indent="0">
              <a:buNone/>
            </a:pPr>
            <a:r>
              <a:rPr lang="en-IN" sz="2800" dirty="0"/>
              <a:t>	</a:t>
            </a:r>
            <a:r>
              <a:rPr lang="en-IN" sz="2800" dirty="0" smtClean="0"/>
              <a:t>OR</a:t>
            </a:r>
          </a:p>
          <a:p>
            <a:pPr marL="0" indent="0">
              <a:buNone/>
            </a:pPr>
            <a:r>
              <a:rPr lang="en-IN" sz="2800" dirty="0" err="1"/>
              <a:t>myCursor.forEach</a:t>
            </a:r>
            <a:r>
              <a:rPr lang="en-IN" sz="2800" dirty="0"/>
              <a:t>(</a:t>
            </a:r>
            <a:r>
              <a:rPr lang="en-IN" sz="2800" dirty="0" err="1"/>
              <a:t>printjson</a:t>
            </a:r>
            <a:r>
              <a:rPr lang="en-IN" sz="2800" dirty="0"/>
              <a:t>);</a:t>
            </a:r>
            <a:endParaRPr lang="en-IN" sz="2800" dirty="0" smtClean="0"/>
          </a:p>
        </p:txBody>
      </p:sp>
    </p:spTree>
    <p:extLst>
      <p:ext uri="{BB962C8B-B14F-4D97-AF65-F5344CB8AC3E}">
        <p14:creationId xmlns:p14="http://schemas.microsoft.com/office/powerpoint/2010/main" val="254531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Replication</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6337076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Replication</a:t>
            </a:r>
            <a:endParaRPr lang="en-IN" dirty="0"/>
          </a:p>
        </p:txBody>
      </p:sp>
      <p:sp>
        <p:nvSpPr>
          <p:cNvPr id="3" name="Content Placeholder 2"/>
          <p:cNvSpPr>
            <a:spLocks noGrp="1"/>
          </p:cNvSpPr>
          <p:nvPr>
            <p:ph idx="1"/>
          </p:nvPr>
        </p:nvSpPr>
        <p:spPr/>
        <p:txBody>
          <a:bodyPr/>
          <a:lstStyle/>
          <a:p>
            <a:r>
              <a:rPr lang="en-IN" dirty="0" smtClean="0"/>
              <a:t>What is Replication?</a:t>
            </a:r>
          </a:p>
          <a:p>
            <a:pPr lvl="1"/>
            <a:r>
              <a:rPr lang="en-IN" dirty="0" smtClean="0"/>
              <a:t>Same piece of data on  multiple machines.</a:t>
            </a:r>
          </a:p>
          <a:p>
            <a:r>
              <a:rPr lang="en-IN" dirty="0" smtClean="0"/>
              <a:t>Why we need replication?</a:t>
            </a:r>
          </a:p>
          <a:p>
            <a:pPr lvl="1"/>
            <a:r>
              <a:rPr lang="en-IN" dirty="0" smtClean="0"/>
              <a:t>High Availability (failover)</a:t>
            </a:r>
          </a:p>
          <a:p>
            <a:pPr lvl="1"/>
            <a:r>
              <a:rPr lang="en-IN" dirty="0" smtClean="0"/>
              <a:t>Data Safety (Durability)</a:t>
            </a:r>
          </a:p>
          <a:p>
            <a:pPr lvl="2"/>
            <a:r>
              <a:rPr lang="en-IN" dirty="0" smtClean="0"/>
              <a:t>Extra copies</a:t>
            </a:r>
          </a:p>
          <a:p>
            <a:pPr lvl="2"/>
            <a:r>
              <a:rPr lang="en-IN" dirty="0" smtClean="0"/>
              <a:t>DR (disaster recovery)</a:t>
            </a:r>
            <a:endParaRPr lang="en-IN" dirty="0"/>
          </a:p>
        </p:txBody>
      </p:sp>
    </p:spTree>
    <p:extLst>
      <p:ext uri="{BB962C8B-B14F-4D97-AF65-F5344CB8AC3E}">
        <p14:creationId xmlns:p14="http://schemas.microsoft.com/office/powerpoint/2010/main" val="217260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Terminology </a:t>
            </a:r>
            <a:endParaRPr lang="en-IN" dirty="0"/>
          </a:p>
        </p:txBody>
      </p:sp>
      <p:sp>
        <p:nvSpPr>
          <p:cNvPr id="3" name="Content Placeholder 2"/>
          <p:cNvSpPr>
            <a:spLocks noGrp="1"/>
          </p:cNvSpPr>
          <p:nvPr>
            <p:ph idx="1"/>
          </p:nvPr>
        </p:nvSpPr>
        <p:spPr>
          <a:xfrm>
            <a:off x="304800" y="1371600"/>
            <a:ext cx="8610600" cy="5181600"/>
          </a:xfrm>
        </p:spPr>
        <p:txBody>
          <a:bodyPr>
            <a:normAutofit fontScale="85000" lnSpcReduction="20000"/>
          </a:bodyPr>
          <a:lstStyle/>
          <a:p>
            <a:r>
              <a:rPr lang="en-IN" dirty="0" smtClean="0"/>
              <a:t>Replication</a:t>
            </a:r>
          </a:p>
          <a:p>
            <a:pPr lvl="1"/>
            <a:r>
              <a:rPr lang="en-IN" dirty="0"/>
              <a:t>Replication is the process of </a:t>
            </a:r>
            <a:r>
              <a:rPr lang="en-IN" dirty="0" smtClean="0"/>
              <a:t>copying/synchronizing </a:t>
            </a:r>
            <a:r>
              <a:rPr lang="en-IN" dirty="0"/>
              <a:t>data across multiple servers.</a:t>
            </a:r>
            <a:endParaRPr lang="en-IN" dirty="0" smtClean="0"/>
          </a:p>
          <a:p>
            <a:r>
              <a:rPr lang="en-IN" dirty="0" smtClean="0"/>
              <a:t>Replica Set (Has </a:t>
            </a:r>
            <a:r>
              <a:rPr lang="en-IN" dirty="0" err="1" smtClean="0"/>
              <a:t>upto</a:t>
            </a:r>
            <a:r>
              <a:rPr lang="en-IN" dirty="0" smtClean="0"/>
              <a:t> 50 members/nodes in a Replica set)</a:t>
            </a:r>
          </a:p>
          <a:p>
            <a:pPr lvl="1"/>
            <a:r>
              <a:rPr lang="en-IN" dirty="0"/>
              <a:t>A cluster of </a:t>
            </a:r>
            <a:r>
              <a:rPr lang="en-IN" dirty="0" smtClean="0"/>
              <a:t>servers </a:t>
            </a:r>
            <a:r>
              <a:rPr lang="en-IN" dirty="0"/>
              <a:t>that implements master-slave </a:t>
            </a:r>
            <a:r>
              <a:rPr lang="en-IN" dirty="0" smtClean="0"/>
              <a:t>replication, </a:t>
            </a:r>
            <a:r>
              <a:rPr lang="en-IN" b="1" dirty="0"/>
              <a:t>automated </a:t>
            </a:r>
            <a:r>
              <a:rPr lang="en-IN" b="1" dirty="0" smtClean="0"/>
              <a:t>failover</a:t>
            </a:r>
            <a:r>
              <a:rPr lang="en-IN" dirty="0" smtClean="0"/>
              <a:t>, automatic node recovery</a:t>
            </a:r>
          </a:p>
          <a:p>
            <a:r>
              <a:rPr lang="en-IN" dirty="0"/>
              <a:t>Replication </a:t>
            </a:r>
            <a:r>
              <a:rPr lang="en-IN" dirty="0" smtClean="0"/>
              <a:t>factor</a:t>
            </a:r>
          </a:p>
          <a:p>
            <a:pPr lvl="1"/>
            <a:r>
              <a:rPr lang="en-IN" dirty="0" smtClean="0"/>
              <a:t>No. of copies of data to be maintained</a:t>
            </a:r>
            <a:endParaRPr lang="en-IN" dirty="0"/>
          </a:p>
          <a:p>
            <a:pPr lvl="1"/>
            <a:r>
              <a:rPr lang="en-IN" dirty="0"/>
              <a:t>RF = No. of Members in Replica Set</a:t>
            </a:r>
          </a:p>
          <a:p>
            <a:r>
              <a:rPr lang="en-IN" dirty="0" smtClean="0"/>
              <a:t>Heartbeat</a:t>
            </a:r>
          </a:p>
          <a:p>
            <a:pPr lvl="1"/>
            <a:r>
              <a:rPr lang="en-IN" dirty="0"/>
              <a:t>Replica set members send heartbeats (pings) to each other every two seconds. If a heartbeat does not return within 10 seconds, the other members mark the delinquent member as inaccessible.</a:t>
            </a:r>
            <a:endParaRPr lang="en-IN" dirty="0" smtClean="0"/>
          </a:p>
        </p:txBody>
      </p:sp>
    </p:spTree>
    <p:extLst>
      <p:ext uri="{BB962C8B-B14F-4D97-AF65-F5344CB8AC3E}">
        <p14:creationId xmlns:p14="http://schemas.microsoft.com/office/powerpoint/2010/main" val="25886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normAutofit/>
          </a:bodyPr>
          <a:lstStyle/>
          <a:p>
            <a:r>
              <a:rPr lang="en-IN" sz="4000" dirty="0" smtClean="0"/>
              <a:t>Replication in </a:t>
            </a:r>
            <a:r>
              <a:rPr lang="en-IN" sz="4000" dirty="0" err="1" smtClean="0"/>
              <a:t>MongoDB</a:t>
            </a:r>
            <a:endParaRPr lang="en-IN" sz="4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772" y="1098629"/>
            <a:ext cx="3394364" cy="113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289" y="3789231"/>
            <a:ext cx="216130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172" y="5910125"/>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5910125"/>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982" y="4398831"/>
            <a:ext cx="1440872" cy="130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952" y="4398831"/>
            <a:ext cx="1565564" cy="1343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252" y="2362213"/>
            <a:ext cx="2535381" cy="142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14031">
            <a:off x="443760" y="2819555"/>
            <a:ext cx="2490115" cy="215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7111633">
            <a:off x="6005317" y="2578475"/>
            <a:ext cx="2490115" cy="215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350" y="3075722"/>
            <a:ext cx="1331303" cy="38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4306" y="3005706"/>
            <a:ext cx="1245201" cy="35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85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 Between Replica Set</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827357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9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 Set Arbiter</a:t>
            </a:r>
            <a:endParaRPr lang="en-IN"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697225"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8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Non-Voting Members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02424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39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err="1" smtClean="0"/>
              <a:t>Sharding</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12118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err="1" smtClean="0"/>
              <a:t>Sharding</a:t>
            </a:r>
            <a:endParaRPr lang="en-IN" dirty="0"/>
          </a:p>
        </p:txBody>
      </p:sp>
      <p:sp>
        <p:nvSpPr>
          <p:cNvPr id="3" name="Content Placeholder 2"/>
          <p:cNvSpPr>
            <a:spLocks noGrp="1"/>
          </p:cNvSpPr>
          <p:nvPr>
            <p:ph idx="1"/>
          </p:nvPr>
        </p:nvSpPr>
        <p:spPr>
          <a:xfrm>
            <a:off x="457200" y="1143000"/>
            <a:ext cx="8305800" cy="5486400"/>
          </a:xfrm>
        </p:spPr>
        <p:txBody>
          <a:bodyPr>
            <a:noAutofit/>
          </a:bodyPr>
          <a:lstStyle/>
          <a:p>
            <a:r>
              <a:rPr lang="en-IN" sz="2400" dirty="0" err="1"/>
              <a:t>Sharding</a:t>
            </a:r>
            <a:r>
              <a:rPr lang="en-IN" sz="2400" dirty="0"/>
              <a:t> is a method for storing data across multiple </a:t>
            </a:r>
            <a:r>
              <a:rPr lang="en-IN" sz="2400" dirty="0" smtClean="0"/>
              <a:t>machines.</a:t>
            </a:r>
          </a:p>
          <a:p>
            <a:r>
              <a:rPr lang="en-IN" sz="2400" dirty="0" err="1" smtClean="0"/>
              <a:t>MongoDB</a:t>
            </a:r>
            <a:r>
              <a:rPr lang="en-IN" sz="2400" dirty="0" smtClean="0"/>
              <a:t> </a:t>
            </a:r>
            <a:r>
              <a:rPr lang="en-IN" sz="2400" dirty="0"/>
              <a:t>uses </a:t>
            </a:r>
            <a:r>
              <a:rPr lang="en-IN" sz="2400" dirty="0" err="1"/>
              <a:t>sharding</a:t>
            </a:r>
            <a:r>
              <a:rPr lang="en-IN" sz="2400" dirty="0"/>
              <a:t> to support deployments with very large data sets and high throughput operations</a:t>
            </a:r>
            <a:r>
              <a:rPr lang="en-IN" sz="2400" dirty="0" smtClean="0"/>
              <a:t>.</a:t>
            </a:r>
          </a:p>
          <a:p>
            <a:r>
              <a:rPr lang="en-IN" sz="2400" dirty="0"/>
              <a:t>Database systems with large data sets and high throughput applications can challenge the capacity of a single </a:t>
            </a:r>
            <a:r>
              <a:rPr lang="en-IN" sz="2400" dirty="0" smtClean="0"/>
              <a:t>server.</a:t>
            </a:r>
          </a:p>
          <a:p>
            <a:r>
              <a:rPr lang="en-IN" sz="2400" dirty="0" smtClean="0"/>
              <a:t>High </a:t>
            </a:r>
            <a:r>
              <a:rPr lang="en-IN" sz="2400" dirty="0"/>
              <a:t>query rates can exhaust the CPU capacity of the </a:t>
            </a:r>
            <a:r>
              <a:rPr lang="en-IN" sz="2400" dirty="0" smtClean="0"/>
              <a:t>server.</a:t>
            </a:r>
          </a:p>
          <a:p>
            <a:r>
              <a:rPr lang="en-IN" sz="2400" dirty="0" smtClean="0"/>
              <a:t>Larger </a:t>
            </a:r>
            <a:r>
              <a:rPr lang="en-IN" sz="2400" dirty="0"/>
              <a:t>data sets exceed the storage capacity of a single </a:t>
            </a:r>
            <a:r>
              <a:rPr lang="en-IN" sz="2400" dirty="0" smtClean="0"/>
              <a:t>machine.</a:t>
            </a:r>
          </a:p>
          <a:p>
            <a:r>
              <a:rPr lang="en-IN" sz="2400" dirty="0" smtClean="0"/>
              <a:t>Working </a:t>
            </a:r>
            <a:r>
              <a:rPr lang="en-IN" sz="2400" dirty="0"/>
              <a:t>set sizes larger than the system’s RAM stress the I/O capacity of disk drives.</a:t>
            </a:r>
          </a:p>
          <a:p>
            <a:r>
              <a:rPr lang="en-IN" sz="2400" dirty="0"/>
              <a:t>To address these issues of scales, database systems have two basic approaches: </a:t>
            </a:r>
            <a:r>
              <a:rPr lang="en-IN" sz="2400" b="1" dirty="0"/>
              <a:t>vertical scaling</a:t>
            </a:r>
            <a:r>
              <a:rPr lang="en-IN" sz="2400" dirty="0"/>
              <a:t> </a:t>
            </a:r>
            <a:r>
              <a:rPr lang="en-IN" sz="2400" dirty="0" smtClean="0"/>
              <a:t>and </a:t>
            </a:r>
            <a:r>
              <a:rPr lang="en-IN" sz="2400" b="1" dirty="0" err="1" smtClean="0"/>
              <a:t>sharding</a:t>
            </a:r>
            <a:r>
              <a:rPr lang="en-IN" sz="2400" dirty="0" smtClean="0"/>
              <a:t>.</a:t>
            </a:r>
            <a:endParaRPr lang="en-IN" sz="2400" dirty="0"/>
          </a:p>
        </p:txBody>
      </p:sp>
    </p:spTree>
    <p:extLst>
      <p:ext uri="{BB962C8B-B14F-4D97-AF65-F5344CB8AC3E}">
        <p14:creationId xmlns:p14="http://schemas.microsoft.com/office/powerpoint/2010/main" val="956087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7861</TotalTime>
  <Words>2882</Words>
  <Application>Microsoft Office PowerPoint</Application>
  <PresentationFormat>On-screen Show (4:3)</PresentationFormat>
  <Paragraphs>856</Paragraphs>
  <Slides>123</Slides>
  <Notes>6</Notes>
  <HiddenSlides>5</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PowerPoint Presentation</vt:lpstr>
      <vt:lpstr>Agenda</vt:lpstr>
      <vt:lpstr>Introduction and Overview</vt:lpstr>
      <vt:lpstr>Can you create a relational table</vt:lpstr>
      <vt:lpstr>Can you create a relational table</vt:lpstr>
      <vt:lpstr>RDBMS - MongoDB</vt:lpstr>
      <vt:lpstr>Creating and Dropping Database</vt:lpstr>
      <vt:lpstr>In which format data is stored in MongoDB?</vt:lpstr>
      <vt:lpstr>Inserting Data</vt:lpstr>
      <vt:lpstr>ObjectId</vt:lpstr>
      <vt:lpstr>Adding different types of data to document</vt:lpstr>
      <vt:lpstr>Adding different types of data to document</vt:lpstr>
      <vt:lpstr>Inserting Data</vt:lpstr>
      <vt:lpstr>Question</vt:lpstr>
      <vt:lpstr>Challenging Question</vt:lpstr>
      <vt:lpstr>Insert() Syntax - writeConcern</vt:lpstr>
      <vt:lpstr>Write Concern</vt:lpstr>
      <vt:lpstr>Unacknowledged</vt:lpstr>
      <vt:lpstr>Acknowledged (Default)</vt:lpstr>
      <vt:lpstr>Journaled</vt:lpstr>
      <vt:lpstr>Replica Acknowledged</vt:lpstr>
      <vt:lpstr>{ w: “majority” }</vt:lpstr>
      <vt:lpstr>Examples of Write Concern</vt:lpstr>
      <vt:lpstr>Bulk operation</vt:lpstr>
      <vt:lpstr>Counting documents in a collections</vt:lpstr>
      <vt:lpstr>Retrieving/querying  documents</vt:lpstr>
      <vt:lpstr>Retrieving/querying  documents</vt:lpstr>
      <vt:lpstr>Retrieving/querying  documents</vt:lpstr>
      <vt:lpstr>Retrieving/querying  documents</vt:lpstr>
      <vt:lpstr>Retrieving/querying  documents</vt:lpstr>
      <vt:lpstr>Retrieving/querying  documents</vt:lpstr>
      <vt:lpstr>Specify Multiple Criteria for Array Elements</vt:lpstr>
      <vt:lpstr>Challenging Question</vt:lpstr>
      <vt:lpstr>1 more challenging question</vt:lpstr>
      <vt:lpstr>MongoDB Operators</vt:lpstr>
      <vt:lpstr>JSON is stored on Disk in the form of BSON</vt:lpstr>
      <vt:lpstr>Updating Document</vt:lpstr>
      <vt:lpstr>Updating Document</vt:lpstr>
      <vt:lpstr>Updating Document</vt:lpstr>
      <vt:lpstr>Update Specific Fields</vt:lpstr>
      <vt:lpstr>Updating Document</vt:lpstr>
      <vt:lpstr>Remove Fields</vt:lpstr>
      <vt:lpstr>Replace all fields</vt:lpstr>
      <vt:lpstr>Insert a New Document if No Match Exists</vt:lpstr>
      <vt:lpstr>Update Multiple Documents</vt:lpstr>
      <vt:lpstr>Override Default Write Concern</vt:lpstr>
      <vt:lpstr>“Moves” In MongoDB</vt:lpstr>
      <vt:lpstr>db.collections.save()</vt:lpstr>
      <vt:lpstr>About save() method</vt:lpstr>
      <vt:lpstr>Question</vt:lpstr>
      <vt:lpstr>Remove/Delete</vt:lpstr>
      <vt:lpstr>Remove All Documents from a Collection</vt:lpstr>
      <vt:lpstr>Remove All Documents that Match a Condition</vt:lpstr>
      <vt:lpstr>Remove a Single Document that Matches a Condition</vt:lpstr>
      <vt:lpstr>Override Default Write Concern</vt:lpstr>
      <vt:lpstr>Isolate Remove Operations</vt:lpstr>
      <vt:lpstr>Questions</vt:lpstr>
      <vt:lpstr>Questions</vt:lpstr>
      <vt:lpstr>Some Operators</vt:lpstr>
      <vt:lpstr>Find and Modify</vt:lpstr>
      <vt:lpstr>Syntax</vt:lpstr>
      <vt:lpstr>Find and modify</vt:lpstr>
      <vt:lpstr>Find and modify</vt:lpstr>
      <vt:lpstr>upsert</vt:lpstr>
      <vt:lpstr>How to avoid multiple doc creation</vt:lpstr>
      <vt:lpstr>In case of Sharded Collections</vt:lpstr>
      <vt:lpstr>Comparisons with the update Method</vt:lpstr>
      <vt:lpstr>Comparisons with the update Method</vt:lpstr>
      <vt:lpstr>Return Data</vt:lpstr>
      <vt:lpstr>Update and Return</vt:lpstr>
      <vt:lpstr>Execution steps of previous query</vt:lpstr>
      <vt:lpstr>Questions</vt:lpstr>
      <vt:lpstr>Upsert</vt:lpstr>
      <vt:lpstr>Return New Document</vt:lpstr>
      <vt:lpstr>Sort and Remove</vt:lpstr>
      <vt:lpstr>Aggregation</vt:lpstr>
      <vt:lpstr>Aggregation Introduction</vt:lpstr>
      <vt:lpstr>Aggregation Modal</vt:lpstr>
      <vt:lpstr>Aggregation Pipelines</vt:lpstr>
      <vt:lpstr>Aggregation Pipelines</vt:lpstr>
      <vt:lpstr>Examples – Group by and Calculate a Sum</vt:lpstr>
      <vt:lpstr>Aggregation Pipelines</vt:lpstr>
      <vt:lpstr>Map Reduce</vt:lpstr>
      <vt:lpstr>Map Reduce Syntax</vt:lpstr>
      <vt:lpstr>Example</vt:lpstr>
      <vt:lpstr>Single Purpose Aggregation Operations</vt:lpstr>
      <vt:lpstr>Example</vt:lpstr>
      <vt:lpstr>Iterate a Cursor in the mongo Shell </vt:lpstr>
      <vt:lpstr>Automatic Iteration of cursor</vt:lpstr>
      <vt:lpstr>Manual Iteration of cursor</vt:lpstr>
      <vt:lpstr>Replication</vt:lpstr>
      <vt:lpstr>Replication</vt:lpstr>
      <vt:lpstr>Some Terminology </vt:lpstr>
      <vt:lpstr>Replication in MongoDB</vt:lpstr>
      <vt:lpstr>Comm. Between Replica Set</vt:lpstr>
      <vt:lpstr>Replica Set Arbiter</vt:lpstr>
      <vt:lpstr>Non-Voting Members</vt:lpstr>
      <vt:lpstr>Sharding</vt:lpstr>
      <vt:lpstr>Sharding</vt:lpstr>
      <vt:lpstr>Sharding</vt:lpstr>
      <vt:lpstr>Sharding</vt:lpstr>
      <vt:lpstr>Why Sharding?</vt:lpstr>
      <vt:lpstr>Sharding in MongoDB</vt:lpstr>
      <vt:lpstr>Indexes</vt:lpstr>
      <vt:lpstr>Index Introduction </vt:lpstr>
      <vt:lpstr>Indexes In MongoDB</vt:lpstr>
      <vt:lpstr>Indexes In MongoDB</vt:lpstr>
      <vt:lpstr>Indexes in MongoDB</vt:lpstr>
      <vt:lpstr>Types of Indexes </vt:lpstr>
      <vt:lpstr>Single Field Index</vt:lpstr>
      <vt:lpstr>Compound Index</vt:lpstr>
      <vt:lpstr>MultiKey Index</vt:lpstr>
      <vt:lpstr>Geospatial Indexes</vt:lpstr>
      <vt:lpstr>Text Indexes</vt:lpstr>
      <vt:lpstr>Hashed Indexes</vt:lpstr>
      <vt:lpstr>Questions</vt:lpstr>
      <vt:lpstr>Index Properties/Options</vt:lpstr>
      <vt:lpstr>TTL -&gt; Time To Live Option</vt:lpstr>
      <vt:lpstr>Unique Option</vt:lpstr>
      <vt:lpstr>Sparse Option</vt:lpstr>
      <vt:lpstr>Strategies in creating Index </vt:lpstr>
      <vt:lpstr>Questions</vt:lpstr>
      <vt:lpstr>$thankYou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Aggregate Data Model</dc:title>
  <dc:creator>Satyen</dc:creator>
  <cp:lastModifiedBy>Satyen</cp:lastModifiedBy>
  <cp:revision>1274</cp:revision>
  <dcterms:created xsi:type="dcterms:W3CDTF">2006-08-16T00:00:00Z</dcterms:created>
  <dcterms:modified xsi:type="dcterms:W3CDTF">2015-06-16T10:10:52Z</dcterms:modified>
</cp:coreProperties>
</file>