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E38-F050-47FC-972A-2C62A7FE0238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dirty="0" err="1" smtClean="0"/>
              <a:t>Handelling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458200" cy="53340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It prevents abnormal </a:t>
            </a:r>
            <a:r>
              <a:rPr lang="en-US" sz="2000" dirty="0" smtClean="0">
                <a:solidFill>
                  <a:schemeClr val="tx1"/>
                </a:solidFill>
              </a:rPr>
              <a:t>program termination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When </a:t>
            </a:r>
            <a:r>
              <a:rPr lang="en-US" sz="2000" dirty="0">
                <a:solidFill>
                  <a:schemeClr val="tx1"/>
                </a:solidFill>
              </a:rPr>
              <a:t>an exception is thrown, it must be </a:t>
            </a:r>
            <a:r>
              <a:rPr lang="en-US" sz="2000" dirty="0" smtClean="0">
                <a:solidFill>
                  <a:schemeClr val="tx1"/>
                </a:solidFill>
              </a:rPr>
              <a:t>caught by </a:t>
            </a:r>
            <a:r>
              <a:rPr lang="en-US" sz="2000" dirty="0">
                <a:solidFill>
                  <a:schemeClr val="tx1"/>
                </a:solidFill>
              </a:rPr>
              <a:t>some piece of code, somewhere. </a:t>
            </a:r>
            <a:r>
              <a:rPr lang="en-US" sz="2000" dirty="0" smtClean="0">
                <a:solidFill>
                  <a:schemeClr val="tx1"/>
                </a:solidFill>
              </a:rPr>
              <a:t> In </a:t>
            </a:r>
            <a:r>
              <a:rPr lang="en-US" sz="2000" dirty="0">
                <a:solidFill>
                  <a:schemeClr val="tx1"/>
                </a:solidFill>
              </a:rPr>
              <a:t>general, if your program does not catch an exception,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it will be caught by the runtime system</a:t>
            </a:r>
            <a:r>
              <a:rPr lang="en-US" sz="2000" dirty="0" smtClean="0">
                <a:solidFill>
                  <a:schemeClr val="tx1"/>
                </a:solidFill>
              </a:rPr>
              <a:t>. The </a:t>
            </a:r>
            <a:r>
              <a:rPr lang="en-US" sz="2000" dirty="0">
                <a:solidFill>
                  <a:schemeClr val="tx1"/>
                </a:solidFill>
              </a:rPr>
              <a:t>trouble is that </a:t>
            </a:r>
            <a:r>
              <a:rPr lang="en-US" sz="2000" b="1" dirty="0">
                <a:solidFill>
                  <a:schemeClr val="tx1"/>
                </a:solidFill>
              </a:rPr>
              <a:t>the runtime system </a:t>
            </a:r>
            <a:r>
              <a:rPr lang="en-US" sz="2000" dirty="0">
                <a:solidFill>
                  <a:schemeClr val="tx1"/>
                </a:solidFill>
              </a:rPr>
              <a:t>will </a:t>
            </a:r>
            <a:r>
              <a:rPr lang="en-US" sz="2000" dirty="0" smtClean="0">
                <a:solidFill>
                  <a:schemeClr val="tx1"/>
                </a:solidFill>
              </a:rPr>
              <a:t>report an </a:t>
            </a:r>
            <a:r>
              <a:rPr lang="en-US" sz="2000" dirty="0">
                <a:solidFill>
                  <a:schemeClr val="tx1"/>
                </a:solidFill>
              </a:rPr>
              <a:t>error and terminate the </a:t>
            </a:r>
            <a:r>
              <a:rPr lang="en-US" sz="2000" dirty="0" smtClean="0">
                <a:solidFill>
                  <a:schemeClr val="tx1"/>
                </a:solidFill>
              </a:rPr>
              <a:t>program. One </a:t>
            </a:r>
            <a:r>
              <a:rPr lang="en-US" sz="2000" dirty="0">
                <a:solidFill>
                  <a:schemeClr val="tx1"/>
                </a:solidFill>
              </a:rPr>
              <a:t>of the key benefits of exception handling is that it enables your program to respond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an error and then continue running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to catch exceptions of both a base class type and a derived class type, put</a:t>
            </a:r>
          </a:p>
          <a:p>
            <a:r>
              <a:rPr lang="en-US" dirty="0" smtClean="0"/>
              <a:t>the derived class first in the </a:t>
            </a:r>
            <a:r>
              <a:rPr lang="en-US" b="1" dirty="0" smtClean="0"/>
              <a:t>catch sequence. This is necessary because a base class catch will </a:t>
            </a:r>
            <a:r>
              <a:rPr lang="en-US" dirty="0" smtClean="0"/>
              <a:t>also catch all derived classes. Fortunately, this rule is self-enforcing because putting the base class first causes a compile-time </a:t>
            </a:r>
            <a:r>
              <a:rPr lang="en-US" smtClean="0"/>
              <a:t>error.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C#, exceptions are represented by classes. All exception classes must be derived from the</a:t>
            </a:r>
          </a:p>
          <a:p>
            <a:pPr marL="0" indent="0">
              <a:buNone/>
            </a:pPr>
            <a:r>
              <a:rPr lang="en-US" dirty="0" smtClean="0"/>
              <a:t>   built-in </a:t>
            </a:r>
            <a:r>
              <a:rPr lang="en-US" dirty="0"/>
              <a:t>exception class </a:t>
            </a:r>
            <a:r>
              <a:rPr lang="en-US" b="1" dirty="0"/>
              <a:t>Exception</a:t>
            </a:r>
            <a:r>
              <a:rPr lang="en-US" b="1" dirty="0" smtClean="0"/>
              <a:t>,</a:t>
            </a:r>
          </a:p>
          <a:p>
            <a:r>
              <a:rPr lang="en-US" dirty="0"/>
              <a:t>One very important subclass of </a:t>
            </a:r>
            <a:r>
              <a:rPr lang="en-US" b="1" dirty="0"/>
              <a:t>Exception is </a:t>
            </a:r>
            <a:r>
              <a:rPr lang="en-US" b="1" dirty="0" err="1"/>
              <a:t>SystemException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is the </a:t>
            </a:r>
            <a:r>
              <a:rPr lang="en-US" b="1" dirty="0" smtClean="0"/>
              <a:t>exception </a:t>
            </a:r>
            <a:r>
              <a:rPr lang="en-US" dirty="0" smtClean="0"/>
              <a:t>class </a:t>
            </a:r>
            <a:r>
              <a:rPr lang="en-US" dirty="0"/>
              <a:t>from which all exceptions generated by the C# runtime system (that is, the CLR) </a:t>
            </a:r>
            <a:r>
              <a:rPr lang="en-US" dirty="0" smtClean="0"/>
              <a:t>are derived.</a:t>
            </a:r>
          </a:p>
          <a:p>
            <a:r>
              <a:rPr lang="en-IN" dirty="0"/>
              <a:t>Application-Level Exceptions (</a:t>
            </a:r>
            <a:r>
              <a:rPr lang="en-IN" dirty="0" err="1"/>
              <a:t>System.ApplicationException</a:t>
            </a:r>
            <a:r>
              <a:rPr lang="en-IN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exception handling is managed via four keywords: </a:t>
            </a:r>
            <a:r>
              <a:rPr lang="en-US" b="1" dirty="0"/>
              <a:t>try, catch, throw, and finally</a:t>
            </a:r>
            <a:r>
              <a:rPr lang="en-US" b="1" dirty="0" smtClean="0"/>
              <a:t>.</a:t>
            </a:r>
          </a:p>
          <a:p>
            <a:r>
              <a:rPr lang="en-US" dirty="0"/>
              <a:t>At the core of exception handling are </a:t>
            </a:r>
            <a:r>
              <a:rPr lang="en-US" b="1" dirty="0"/>
              <a:t>try and catch. These keywords work together, and you</a:t>
            </a:r>
          </a:p>
          <a:p>
            <a:r>
              <a:rPr lang="en-US" dirty="0"/>
              <a:t>can’t have a </a:t>
            </a:r>
            <a:r>
              <a:rPr lang="en-US" b="1" dirty="0"/>
              <a:t>catch without a try</a:t>
            </a:r>
            <a:r>
              <a:rPr lang="en-US" b="1" dirty="0" smtClean="0"/>
              <a:t>. But a try can have multiple catch statement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exception is thrown, then a </a:t>
            </a:r>
            <a:r>
              <a:rPr lang="en-US" b="1" dirty="0"/>
              <a:t>try block ends normally,</a:t>
            </a:r>
          </a:p>
          <a:p>
            <a:r>
              <a:rPr lang="en-US" dirty="0"/>
              <a:t>and all of its </a:t>
            </a:r>
            <a:r>
              <a:rPr lang="en-US" b="1" dirty="0"/>
              <a:t>catch clauses are bypassed. Execution resumes with the first statement</a:t>
            </a:r>
          </a:p>
          <a:p>
            <a:r>
              <a:rPr lang="en-US" dirty="0"/>
              <a:t>following the last </a:t>
            </a:r>
            <a:r>
              <a:rPr lang="en-US" b="1" dirty="0"/>
              <a:t>catch. Thus, a catch is executed only if an exception is thrown.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the exception must match the type specified in a </a:t>
            </a:r>
            <a:r>
              <a:rPr lang="en-US" b="1" dirty="0"/>
              <a:t>catch.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it doesn’t, the exception won’t be caught</a:t>
            </a:r>
            <a:r>
              <a:rPr lang="en-US" dirty="0" smtClean="0"/>
              <a:t>.</a:t>
            </a:r>
          </a:p>
          <a:p>
            <a:r>
              <a:rPr lang="en-US" dirty="0"/>
              <a:t>You can associate more than one </a:t>
            </a:r>
            <a:r>
              <a:rPr lang="en-US" b="1" dirty="0"/>
              <a:t>catch clause with a try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In fact, it is common to do so.</a:t>
            </a:r>
          </a:p>
          <a:p>
            <a:pPr>
              <a:buNone/>
            </a:pPr>
            <a:r>
              <a:rPr lang="en-US" dirty="0"/>
              <a:t>However, each </a:t>
            </a:r>
            <a:r>
              <a:rPr lang="en-US" b="1" dirty="0"/>
              <a:t>catch must catch a different type of exception.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Catching All Exceptions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Occasionally</a:t>
            </a:r>
            <a:r>
              <a:rPr lang="en-US" dirty="0"/>
              <a:t>, you might want to catch all exceptions, no matter the type. To do this, use a</a:t>
            </a:r>
          </a:p>
          <a:p>
            <a:r>
              <a:rPr lang="en-US" b="1" dirty="0"/>
              <a:t>catch clause that specifies no exception type or variable. It has this general form:</a:t>
            </a:r>
          </a:p>
          <a:p>
            <a:r>
              <a:rPr lang="en-US" dirty="0"/>
              <a:t>catch {</a:t>
            </a:r>
          </a:p>
          <a:p>
            <a:r>
              <a:rPr lang="en-US" dirty="0"/>
              <a:t>// handle exceptions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creates a “catch all” handler that ensures that all exceptions are caught by your</a:t>
            </a:r>
          </a:p>
          <a:p>
            <a:r>
              <a:rPr lang="en-US" dirty="0"/>
              <a:t>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it is possible to throw an exception manually by using the </a:t>
            </a:r>
            <a:r>
              <a:rPr lang="en-US" b="1" dirty="0"/>
              <a:t>throw</a:t>
            </a:r>
          </a:p>
          <a:p>
            <a:r>
              <a:rPr lang="en-US" dirty="0"/>
              <a:t>Remember, </a:t>
            </a:r>
            <a:r>
              <a:rPr lang="en-US" b="1" dirty="0"/>
              <a:t>throw throws an object. Thus, you must create an object for it to throw.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Rethrowing</a:t>
            </a:r>
            <a:r>
              <a:rPr lang="en-US" b="1" smtClean="0"/>
              <a:t> an Exception</a:t>
            </a:r>
            <a:br>
              <a:rPr lang="en-US" b="1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exception caught by one </a:t>
            </a:r>
            <a:r>
              <a:rPr lang="en-US" b="1" dirty="0"/>
              <a:t>catch can be </a:t>
            </a:r>
            <a:r>
              <a:rPr lang="en-US" b="1" dirty="0" err="1"/>
              <a:t>rethrown</a:t>
            </a:r>
            <a:r>
              <a:rPr lang="en-US" b="1" dirty="0"/>
              <a:t> so that it can be caught by an outer</a:t>
            </a:r>
          </a:p>
          <a:p>
            <a:r>
              <a:rPr lang="en-US" b="1" dirty="0"/>
              <a:t>catch. The most likely reason for </a:t>
            </a:r>
            <a:r>
              <a:rPr lang="en-US" b="1" dirty="0" err="1"/>
              <a:t>rethrowing</a:t>
            </a:r>
            <a:r>
              <a:rPr lang="en-US" b="1" dirty="0"/>
              <a:t> an exception is to allow multiple handlers</a:t>
            </a:r>
          </a:p>
          <a:p>
            <a:r>
              <a:rPr lang="en-US" dirty="0"/>
              <a:t>access to the exception. For example, perhaps one exception handler manages one aspect of</a:t>
            </a:r>
          </a:p>
          <a:p>
            <a:r>
              <a:rPr lang="en-US" dirty="0"/>
              <a:t>an exception, and a second handler copes with another aspect. To </a:t>
            </a:r>
            <a:r>
              <a:rPr lang="en-US" dirty="0" err="1"/>
              <a:t>rethrow</a:t>
            </a:r>
            <a:r>
              <a:rPr lang="en-US" dirty="0"/>
              <a:t> an exception, you</a:t>
            </a:r>
          </a:p>
          <a:p>
            <a:r>
              <a:rPr lang="en-US" dirty="0"/>
              <a:t>simply specify </a:t>
            </a:r>
            <a:r>
              <a:rPr lang="en-US" b="1" dirty="0"/>
              <a:t>throw, without specifying an expression. That is, you use this form of throw:</a:t>
            </a:r>
          </a:p>
          <a:p>
            <a:r>
              <a:rPr lang="en-US" dirty="0"/>
              <a:t>throw ;</a:t>
            </a:r>
          </a:p>
          <a:p>
            <a:r>
              <a:rPr lang="en-US" dirty="0"/>
              <a:t>Remember, when you </a:t>
            </a:r>
            <a:r>
              <a:rPr lang="en-US" dirty="0" err="1"/>
              <a:t>rethrow</a:t>
            </a:r>
            <a:r>
              <a:rPr lang="en-US" dirty="0"/>
              <a:t> an exception, it will not be </a:t>
            </a:r>
            <a:r>
              <a:rPr lang="en-US" dirty="0" err="1"/>
              <a:t>recaught</a:t>
            </a:r>
            <a:r>
              <a:rPr lang="en-US" dirty="0"/>
              <a:t> by the same </a:t>
            </a:r>
            <a:r>
              <a:rPr lang="en-US" b="1" dirty="0"/>
              <a:t>catch</a:t>
            </a:r>
          </a:p>
          <a:p>
            <a:r>
              <a:rPr lang="en-US" dirty="0"/>
              <a:t>clause. Instead, it will propagate to an outer </a:t>
            </a:r>
            <a:r>
              <a:rPr lang="en-US" b="1" dirty="0"/>
              <a:t>catch.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finally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Sometimes you will want to define a block of code that will execute when a </a:t>
            </a:r>
            <a:r>
              <a:rPr lang="en-US" b="1" dirty="0" smtClean="0"/>
              <a:t>try/catch block</a:t>
            </a:r>
          </a:p>
          <a:p>
            <a:r>
              <a:rPr lang="en-US" dirty="0" smtClean="0"/>
              <a:t>is left. For example, an exception might cause an error that terminates the current method,</a:t>
            </a:r>
          </a:p>
          <a:p>
            <a:r>
              <a:rPr lang="en-US" dirty="0" smtClean="0"/>
              <a:t>causing its premature return. However, that method may have opened a file or a network</a:t>
            </a:r>
          </a:p>
          <a:p>
            <a:r>
              <a:rPr lang="en-US" dirty="0" smtClean="0"/>
              <a:t>connection that needs to be closed. Such types of circumstances are common in programming,</a:t>
            </a:r>
          </a:p>
          <a:p>
            <a:r>
              <a:rPr lang="en-US" dirty="0" smtClean="0"/>
              <a:t>and C# provides a convenient way to handle them: </a:t>
            </a:r>
            <a:r>
              <a:rPr lang="en-US" b="1" dirty="0" smtClean="0"/>
              <a:t>finally.</a:t>
            </a:r>
          </a:p>
          <a:p>
            <a:r>
              <a:rPr lang="en-US" dirty="0" smtClean="0"/>
              <a:t>To specify a block of code to execute when a </a:t>
            </a:r>
            <a:r>
              <a:rPr lang="en-US" b="1" dirty="0" smtClean="0"/>
              <a:t>try/catch block is exited, include a finally</a:t>
            </a:r>
          </a:p>
          <a:p>
            <a:r>
              <a:rPr lang="en-US" dirty="0" smtClean="0"/>
              <a:t>block at the end of a </a:t>
            </a:r>
            <a:r>
              <a:rPr lang="en-US" b="1" dirty="0" smtClean="0"/>
              <a:t>try/catch sequence.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Exception Handelling</vt:lpstr>
      <vt:lpstr>PowerPoint Presentation</vt:lpstr>
      <vt:lpstr>PowerPoint Presentation</vt:lpstr>
      <vt:lpstr>PowerPoint Presentation</vt:lpstr>
      <vt:lpstr>PowerPoint Presentation</vt:lpstr>
      <vt:lpstr>Catching All Exceptions </vt:lpstr>
      <vt:lpstr>PowerPoint Presentation</vt:lpstr>
      <vt:lpstr>Rethrowing an Exception </vt:lpstr>
      <vt:lpstr>Using finally 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Handelling</dc:title>
  <dc:creator>Theory</dc:creator>
  <cp:lastModifiedBy>practice</cp:lastModifiedBy>
  <cp:revision>21</cp:revision>
  <dcterms:created xsi:type="dcterms:W3CDTF">2012-05-24T05:32:28Z</dcterms:created>
  <dcterms:modified xsi:type="dcterms:W3CDTF">2015-06-01T14:57:41Z</dcterms:modified>
</cp:coreProperties>
</file>