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9BD27-DA81-4FDD-96C6-10B20A9C438F}" type="datetimeFigureOut">
              <a:rPr lang="en-US" smtClean="0"/>
              <a:pPr/>
              <a:t>6/27/2012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BD27-DA81-4FDD-96C6-10B20A9C438F}" type="datetimeFigureOut">
              <a:rPr lang="en-US" smtClean="0"/>
              <a:pPr/>
              <a:t>6/27/2012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BD27-DA81-4FDD-96C6-10B20A9C438F}" type="datetimeFigureOut">
              <a:rPr lang="en-US" smtClean="0"/>
              <a:pPr/>
              <a:t>6/27/2012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BD27-DA81-4FDD-96C6-10B20A9C438F}" type="datetimeFigureOut">
              <a:rPr lang="en-US" smtClean="0"/>
              <a:pPr/>
              <a:t>6/27/2012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9BD27-DA81-4FDD-96C6-10B20A9C438F}" type="datetimeFigureOut">
              <a:rPr lang="en-US" smtClean="0"/>
              <a:pPr/>
              <a:t>6/27/2012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9BD27-DA81-4FDD-96C6-10B20A9C438F}" type="datetimeFigureOut">
              <a:rPr lang="en-US" smtClean="0"/>
              <a:pPr/>
              <a:t>6/27/2012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F9BD27-DA81-4FDD-96C6-10B20A9C438F}" type="datetimeFigureOut">
              <a:rPr lang="en-US" smtClean="0"/>
              <a:pPr/>
              <a:t>6/27/2012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F9BD27-DA81-4FDD-96C6-10B20A9C438F}" type="datetimeFigureOut">
              <a:rPr lang="en-US" smtClean="0"/>
              <a:pPr/>
              <a:t>6/27/2012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9BD27-DA81-4FDD-96C6-10B20A9C438F}" type="datetimeFigureOut">
              <a:rPr lang="en-US" smtClean="0"/>
              <a:pPr/>
              <a:t>6/27/2012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9BD27-DA81-4FDD-96C6-10B20A9C438F}" type="datetimeFigureOut">
              <a:rPr lang="en-US" smtClean="0"/>
              <a:pPr/>
              <a:t>6/27/2012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9BD27-DA81-4FDD-96C6-10B20A9C438F}" type="datetimeFigureOut">
              <a:rPr lang="en-US" smtClean="0"/>
              <a:pPr/>
              <a:t>6/27/2012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86EF3-04B5-4AB9-84FF-7070BC57CE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9BD27-DA81-4FDD-96C6-10B20A9C438F}" type="datetimeFigureOut">
              <a:rPr lang="en-US" smtClean="0"/>
              <a:pPr/>
              <a:t>6/27/2012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86EF3-04B5-4AB9-84FF-7070BC57CE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typecast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a:t>
            </a:r>
            <a:r>
              <a:rPr lang="en-US" b="1" i="1" dirty="0" err="1" smtClean="0"/>
              <a:t>ReferenceEquals</a:t>
            </a:r>
            <a:r>
              <a:rPr lang="en-US" b="1" i="1" dirty="0" smtClean="0"/>
              <a:t>() 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ReferenceEquals</a:t>
            </a:r>
            <a:r>
              <a:rPr lang="en-US" dirty="0" smtClean="0"/>
              <a:t>() is a static method that tests whether two references refer to the same instance of</a:t>
            </a:r>
          </a:p>
          <a:p>
            <a:r>
              <a:rPr lang="en-US" dirty="0" smtClean="0"/>
              <a:t>a class, specifically whether the two references contain the same address in memory</a:t>
            </a:r>
          </a:p>
          <a:p>
            <a:pPr>
              <a:buNone/>
            </a:pPr>
            <a:r>
              <a:rPr lang="en-US" dirty="0" smtClean="0"/>
              <a:t>As a static method, it is not possible to override</a:t>
            </a:r>
          </a:p>
          <a:p>
            <a:pPr>
              <a:buNone/>
            </a:pPr>
            <a:endParaRPr lang="en-US" dirty="0" smtClean="0"/>
          </a:p>
          <a:p>
            <a:pPr>
              <a:buNone/>
            </a:pPr>
            <a:endParaRPr lang="en-US" dirty="0" smtClean="0"/>
          </a:p>
          <a:p>
            <a:r>
              <a:rPr lang="en-US" dirty="0" err="1" smtClean="0"/>
              <a:t>SomeClass</a:t>
            </a:r>
            <a:r>
              <a:rPr lang="en-US" dirty="0" smtClean="0"/>
              <a:t> x, y;</a:t>
            </a:r>
          </a:p>
          <a:p>
            <a:r>
              <a:rPr lang="en-US" dirty="0" smtClean="0"/>
              <a:t>x = new </a:t>
            </a:r>
            <a:r>
              <a:rPr lang="en-US" dirty="0" err="1" smtClean="0"/>
              <a:t>SomeClass</a:t>
            </a:r>
            <a:r>
              <a:rPr lang="en-US" dirty="0" smtClean="0"/>
              <a:t>();</a:t>
            </a:r>
          </a:p>
          <a:p>
            <a:r>
              <a:rPr lang="en-US" dirty="0" smtClean="0"/>
              <a:t>y = new </a:t>
            </a:r>
            <a:r>
              <a:rPr lang="en-US" dirty="0" err="1" smtClean="0"/>
              <a:t>SomeClass</a:t>
            </a:r>
            <a:r>
              <a:rPr lang="en-US" dirty="0" smtClean="0"/>
              <a:t>();</a:t>
            </a:r>
          </a:p>
          <a:p>
            <a:r>
              <a:rPr lang="en-US" dirty="0" err="1" smtClean="0"/>
              <a:t>bool</a:t>
            </a:r>
            <a:r>
              <a:rPr lang="en-US" dirty="0" smtClean="0"/>
              <a:t> B1 = </a:t>
            </a:r>
            <a:r>
              <a:rPr lang="en-US" dirty="0" err="1" smtClean="0"/>
              <a:t>ReferenceEquals</a:t>
            </a:r>
            <a:r>
              <a:rPr lang="en-US" dirty="0" smtClean="0"/>
              <a:t>(null, null); // returns true</a:t>
            </a:r>
          </a:p>
          <a:p>
            <a:r>
              <a:rPr lang="en-US" dirty="0" err="1" smtClean="0"/>
              <a:t>bool</a:t>
            </a:r>
            <a:r>
              <a:rPr lang="en-US" dirty="0" smtClean="0"/>
              <a:t> B2 = </a:t>
            </a:r>
            <a:r>
              <a:rPr lang="en-US" dirty="0" err="1" smtClean="0"/>
              <a:t>ReferenceEquals</a:t>
            </a:r>
            <a:r>
              <a:rPr lang="en-US" dirty="0" smtClean="0"/>
              <a:t>(</a:t>
            </a:r>
            <a:r>
              <a:rPr lang="en-US" dirty="0" err="1" smtClean="0"/>
              <a:t>null,x</a:t>
            </a:r>
            <a:r>
              <a:rPr lang="en-US" dirty="0" smtClean="0"/>
              <a:t>); // returns false</a:t>
            </a:r>
          </a:p>
          <a:p>
            <a:r>
              <a:rPr lang="en-US" dirty="0" err="1" smtClean="0"/>
              <a:t>bool</a:t>
            </a:r>
            <a:r>
              <a:rPr lang="en-US" dirty="0" smtClean="0"/>
              <a:t> B3 = </a:t>
            </a:r>
            <a:r>
              <a:rPr lang="en-US" dirty="0" err="1" smtClean="0"/>
              <a:t>ReferenceEquals</a:t>
            </a:r>
            <a:r>
              <a:rPr lang="en-US" dirty="0" smtClean="0"/>
              <a:t>(x, y); // returns false because x and y</a:t>
            </a:r>
          </a:p>
          <a:p>
            <a:r>
              <a:rPr lang="en-US" dirty="0" smtClean="0"/>
              <a:t>// point to different objects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virtual Equals()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smtClean="0"/>
              <a:t>System.Object</a:t>
            </a:r>
            <a:r>
              <a:rPr lang="en-US" dirty="0" smtClean="0"/>
              <a:t> implementation of the virtual version of Equals() also works by comparing</a:t>
            </a:r>
          </a:p>
          <a:p>
            <a:r>
              <a:rPr lang="en-US" dirty="0" smtClean="0"/>
              <a:t>references. However, because this method is virtual, you can override it in your own classes in order to</a:t>
            </a:r>
          </a:p>
          <a:p>
            <a:r>
              <a:rPr lang="en-US" dirty="0" smtClean="0"/>
              <a:t>compare objects by value. In particular, if you intend instances of your class to be used as keys in a</a:t>
            </a:r>
          </a:p>
          <a:p>
            <a:r>
              <a:rPr lang="en-US" dirty="0" smtClean="0"/>
              <a:t>dictionary, you will need to override this method to compare values. Otherwise, depending on how you</a:t>
            </a:r>
          </a:p>
          <a:p>
            <a:r>
              <a:rPr lang="en-US" dirty="0" smtClean="0"/>
              <a:t>override </a:t>
            </a:r>
            <a:r>
              <a:rPr lang="en-US" dirty="0" err="1" smtClean="0"/>
              <a:t>Object.GetHashCode</a:t>
            </a:r>
            <a:r>
              <a:rPr lang="en-US" dirty="0" smtClean="0"/>
              <a:t>() , the dictionary class that contains your objects will either not work at</a:t>
            </a:r>
          </a:p>
          <a:p>
            <a:r>
              <a:rPr lang="en-US" dirty="0" smtClean="0"/>
              <a:t>all or will work very inefficiently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static Equals() Method</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static version of Equals() actually does the same thing as the virtual instance version. The</a:t>
            </a:r>
          </a:p>
          <a:p>
            <a:r>
              <a:rPr lang="en-US" dirty="0" smtClean="0"/>
              <a:t>difference is that the static version takes two parameters and compares them for equality. This method is</a:t>
            </a:r>
          </a:p>
          <a:p>
            <a:r>
              <a:rPr lang="en-US" dirty="0" smtClean="0"/>
              <a:t>able to cope when either of the objects is null , and, therefore, provides an extra safeguard against</a:t>
            </a:r>
          </a:p>
          <a:p>
            <a:r>
              <a:rPr lang="en-US" dirty="0" smtClean="0"/>
              <a:t>throwing exceptions if there is a risk that an object might be null . The static overload first checks</a:t>
            </a:r>
          </a:p>
          <a:p>
            <a:r>
              <a:rPr lang="en-US" dirty="0" smtClean="0"/>
              <a:t>whether the references it has been passed are null . If they are both null , it returns true (because null</a:t>
            </a:r>
          </a:p>
          <a:p>
            <a:r>
              <a:rPr lang="en-US" dirty="0" smtClean="0"/>
              <a:t>is considered to be equal to null ). If just one of them is null , it returns false . If both references actually</a:t>
            </a:r>
          </a:p>
          <a:p>
            <a:r>
              <a:rPr lang="en-US" dirty="0" smtClean="0"/>
              <a:t>refer to something, it calls the virtual instance version of Equals() . This means that when you override</a:t>
            </a:r>
          </a:p>
          <a:p>
            <a:r>
              <a:rPr lang="en-US" dirty="0" smtClean="0"/>
              <a:t>the instance version of Equals() , the effect is as if you were overriding the static version as well.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Comparison Operator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best to think of the comparison operator as an intermediate option between strict value </a:t>
            </a:r>
            <a:r>
              <a:rPr lang="en-US" dirty="0" err="1" smtClean="0"/>
              <a:t>comparisonand</a:t>
            </a:r>
            <a:r>
              <a:rPr lang="en-US" dirty="0" smtClean="0"/>
              <a:t> strict reference comparison. In most cases, writing the following means that you are comparing</a:t>
            </a:r>
          </a:p>
          <a:p>
            <a:r>
              <a:rPr lang="en-US" dirty="0" smtClean="0"/>
              <a:t>References: </a:t>
            </a:r>
            <a:r>
              <a:rPr lang="en-US" dirty="0" err="1" smtClean="0"/>
              <a:t>bool</a:t>
            </a:r>
            <a:r>
              <a:rPr lang="en-US" dirty="0" smtClean="0"/>
              <a:t> b = (x == y); // x, y object references</a:t>
            </a:r>
          </a:p>
          <a:p>
            <a:r>
              <a:rPr lang="en-US" dirty="0" smtClean="0"/>
              <a:t>However, it is accepted that there are some classes whose meanings are more intuitive if they are treated as values. In those cases, it is better to override the comparison operator to perform a value comparison.</a:t>
            </a:r>
          </a:p>
          <a:p>
            <a:r>
              <a:rPr lang="en-US" dirty="0" smtClean="0"/>
              <a:t>Overriding operators is discussed next, but the obvious example of this is the </a:t>
            </a:r>
            <a:r>
              <a:rPr lang="en-US" dirty="0" err="1" smtClean="0"/>
              <a:t>System.String</a:t>
            </a:r>
            <a:r>
              <a:rPr lang="en-US" dirty="0" smtClean="0"/>
              <a:t> class for which Microsoft has overridden this operator to compare the contents of the strings rather than their references.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629400"/>
          </a:xfrm>
        </p:spPr>
        <p:txBody>
          <a:bodyPr>
            <a:noAutofit/>
          </a:bodyPr>
          <a:lstStyle/>
          <a:p>
            <a:r>
              <a:rPr lang="en-US" sz="1600" dirty="0" smtClean="0"/>
              <a:t>When comparing value types for equality, the same principles hold as for reference types:</a:t>
            </a:r>
          </a:p>
          <a:p>
            <a:pPr>
              <a:buNone/>
            </a:pPr>
            <a:r>
              <a:rPr lang="en-US" sz="1600" dirty="0" err="1" smtClean="0"/>
              <a:t>ReferenceEquals</a:t>
            </a:r>
            <a:r>
              <a:rPr lang="en-US" sz="1600" dirty="0" smtClean="0"/>
              <a:t>() is used to compare references, </a:t>
            </a:r>
          </a:p>
          <a:p>
            <a:pPr>
              <a:buNone/>
            </a:pPr>
            <a:endParaRPr lang="en-US" sz="1600" dirty="0" smtClean="0"/>
          </a:p>
          <a:p>
            <a:pPr>
              <a:buNone/>
            </a:pPr>
            <a:r>
              <a:rPr lang="en-US" sz="1600" dirty="0" smtClean="0"/>
              <a:t>Equals() is intended for value comparisons, and the comparison operator is viewed as an intermediate case. However, the big difference is that value types need to be boxed in order to be converted to references so that methods can be executed on them. </a:t>
            </a:r>
          </a:p>
          <a:p>
            <a:pPr>
              <a:buNone/>
            </a:pPr>
            <a:r>
              <a:rPr lang="en-US" sz="1600" dirty="0" smtClean="0"/>
              <a:t>In addition, Microsoft has already overloaded the instance Equals() method in the </a:t>
            </a:r>
            <a:r>
              <a:rPr lang="en-US" sz="1600" dirty="0" err="1" smtClean="0"/>
              <a:t>System.ValueType</a:t>
            </a:r>
            <a:r>
              <a:rPr lang="en-US" sz="1600" dirty="0" smtClean="0"/>
              <a:t> class in order to test equality appropriate to value types. If you call </a:t>
            </a:r>
            <a:r>
              <a:rPr lang="en-US" sz="1600" dirty="0" err="1" smtClean="0"/>
              <a:t>sA.Equals</a:t>
            </a:r>
            <a:r>
              <a:rPr lang="en-US" sz="1600" dirty="0" smtClean="0"/>
              <a:t>(</a:t>
            </a:r>
            <a:r>
              <a:rPr lang="en-US" sz="1600" dirty="0" err="1" smtClean="0"/>
              <a:t>sB</a:t>
            </a:r>
            <a:r>
              <a:rPr lang="en-US" sz="1600" dirty="0" smtClean="0"/>
              <a:t>) where </a:t>
            </a:r>
            <a:r>
              <a:rPr lang="en-US" sz="1600" dirty="0" err="1" smtClean="0"/>
              <a:t>sA</a:t>
            </a:r>
            <a:r>
              <a:rPr lang="en-US" sz="1600" dirty="0" smtClean="0"/>
              <a:t> and </a:t>
            </a:r>
            <a:r>
              <a:rPr lang="en-US" sz="1600" dirty="0" err="1" smtClean="0"/>
              <a:t>sB</a:t>
            </a:r>
            <a:r>
              <a:rPr lang="en-US" sz="1600" dirty="0" smtClean="0"/>
              <a:t> are instances of some </a:t>
            </a:r>
            <a:r>
              <a:rPr lang="en-US" sz="1600" dirty="0" err="1" smtClean="0"/>
              <a:t>struct</a:t>
            </a:r>
            <a:r>
              <a:rPr lang="en-US" sz="1600" dirty="0" smtClean="0"/>
              <a:t>, the return value will be true or false , according to whether </a:t>
            </a:r>
            <a:r>
              <a:rPr lang="en-US" sz="1600" dirty="0" err="1" smtClean="0"/>
              <a:t>sA</a:t>
            </a:r>
            <a:r>
              <a:rPr lang="en-US" sz="1600" dirty="0" smtClean="0"/>
              <a:t> and </a:t>
            </a:r>
            <a:r>
              <a:rPr lang="en-US" sz="1600" dirty="0" err="1" smtClean="0"/>
              <a:t>sB</a:t>
            </a:r>
            <a:r>
              <a:rPr lang="en-US" sz="1600" dirty="0" smtClean="0"/>
              <a:t> contain the same values in all their fields.</a:t>
            </a:r>
          </a:p>
          <a:p>
            <a:pPr>
              <a:buNone/>
            </a:pPr>
            <a:r>
              <a:rPr lang="en-US" sz="1600" dirty="0" smtClean="0"/>
              <a:t> On the other hand, no overload of == is available by default for your own </a:t>
            </a:r>
            <a:r>
              <a:rPr lang="en-US" sz="1600" dirty="0" err="1" smtClean="0"/>
              <a:t>structs</a:t>
            </a:r>
            <a:r>
              <a:rPr lang="en-US" sz="1600" dirty="0" smtClean="0"/>
              <a:t>. Writing (</a:t>
            </a:r>
            <a:r>
              <a:rPr lang="en-US" sz="1600" dirty="0" err="1" smtClean="0"/>
              <a:t>sA</a:t>
            </a:r>
            <a:r>
              <a:rPr lang="en-US" sz="1600" dirty="0" smtClean="0"/>
              <a:t> == </a:t>
            </a:r>
            <a:r>
              <a:rPr lang="en-US" sz="1600" dirty="0" err="1" smtClean="0"/>
              <a:t>sB</a:t>
            </a:r>
            <a:r>
              <a:rPr lang="en-US" sz="1600" dirty="0" smtClean="0"/>
              <a:t>) in any expression will result in a compilation error unless you have provided an overload of == in your code for the </a:t>
            </a:r>
            <a:r>
              <a:rPr lang="en-US" sz="1600" dirty="0" err="1" smtClean="0"/>
              <a:t>struct</a:t>
            </a:r>
            <a:r>
              <a:rPr lang="en-US" sz="1600" dirty="0" smtClean="0"/>
              <a:t> in question. </a:t>
            </a:r>
          </a:p>
          <a:p>
            <a:pPr>
              <a:buNone/>
            </a:pPr>
            <a:r>
              <a:rPr lang="en-US" sz="1600" dirty="0" smtClean="0"/>
              <a:t>Another point is that </a:t>
            </a:r>
            <a:r>
              <a:rPr lang="en-US" sz="1600" dirty="0" err="1" smtClean="0"/>
              <a:t>ReferenceEquals</a:t>
            </a:r>
            <a:r>
              <a:rPr lang="en-US" sz="1600" dirty="0" smtClean="0"/>
              <a:t>() always returns false when applied to value types because, to call this method, the value types will need to be boxed into objects. Even if you write the following, you will still get the answer of false :</a:t>
            </a:r>
          </a:p>
          <a:p>
            <a:pPr>
              <a:buNone/>
            </a:pPr>
            <a:r>
              <a:rPr lang="en-US" sz="1600" dirty="0" err="1" smtClean="0"/>
              <a:t>bool</a:t>
            </a:r>
            <a:r>
              <a:rPr lang="en-US" sz="1600" dirty="0" smtClean="0"/>
              <a:t> b = </a:t>
            </a:r>
            <a:r>
              <a:rPr lang="en-US" sz="1600" dirty="0" err="1" smtClean="0"/>
              <a:t>ReferenceEquals</a:t>
            </a:r>
            <a:r>
              <a:rPr lang="en-US" sz="1600" dirty="0" smtClean="0"/>
              <a:t>(</a:t>
            </a:r>
            <a:r>
              <a:rPr lang="en-US" sz="1600" dirty="0" err="1" smtClean="0"/>
              <a:t>v,v</a:t>
            </a:r>
            <a:r>
              <a:rPr lang="en-US" sz="1600" dirty="0" smtClean="0"/>
              <a:t>); // v is a variable of some value type</a:t>
            </a:r>
          </a:p>
          <a:p>
            <a:pPr>
              <a:buNone/>
            </a:pPr>
            <a:r>
              <a:rPr lang="en-US" sz="1600" dirty="0" smtClean="0"/>
              <a:t>The reason for this is that v will be boxed separately when converting each parameter, which means you get different references. Because of this, there really is no reason to call </a:t>
            </a:r>
            <a:r>
              <a:rPr lang="en-US" sz="1600" dirty="0" err="1" smtClean="0"/>
              <a:t>ReferenceEquals</a:t>
            </a:r>
            <a:r>
              <a:rPr lang="en-US" sz="1600" dirty="0" smtClean="0"/>
              <a:t>() </a:t>
            </a:r>
            <a:r>
              <a:rPr lang="en-US" sz="1600" smtClean="0"/>
              <a:t>to compare value </a:t>
            </a:r>
            <a:r>
              <a:rPr lang="en-US" sz="1600" dirty="0" smtClean="0"/>
              <a:t>types because it </a:t>
            </a:r>
            <a:r>
              <a:rPr lang="en-US" sz="1600" dirty="0" err="1" smtClean="0"/>
              <a:t>doesn</a:t>
            </a:r>
            <a:r>
              <a:rPr lang="en-US" sz="1600" dirty="0" smtClean="0"/>
              <a:t> ’ t make much sense.</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 Defined Casts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int</a:t>
            </a:r>
            <a:r>
              <a:rPr lang="en-US" dirty="0" smtClean="0"/>
              <a:t> I = 3;</a:t>
            </a:r>
          </a:p>
          <a:p>
            <a:r>
              <a:rPr lang="en-US" dirty="0" smtClean="0"/>
              <a:t>long l = I; // implicit</a:t>
            </a:r>
          </a:p>
          <a:p>
            <a:r>
              <a:rPr lang="en-US" dirty="0" smtClean="0"/>
              <a:t>short s = (short)I; // explicit</a:t>
            </a:r>
          </a:p>
          <a:p>
            <a:r>
              <a:rPr lang="en-US" dirty="0" smtClean="0"/>
              <a:t>Because C# allows you to define your own data types (</a:t>
            </a:r>
            <a:r>
              <a:rPr lang="en-US" dirty="0" err="1" smtClean="0"/>
              <a:t>structs</a:t>
            </a:r>
            <a:r>
              <a:rPr lang="en-US" dirty="0" smtClean="0"/>
              <a:t> and classes), it follows that you will need</a:t>
            </a:r>
          </a:p>
          <a:p>
            <a:r>
              <a:rPr lang="en-US" dirty="0" smtClean="0"/>
              <a:t>the facility to support casts to and from those data types. The mechanism is that you can define a cast as</a:t>
            </a:r>
          </a:p>
          <a:p>
            <a:r>
              <a:rPr lang="en-US" dirty="0" smtClean="0"/>
              <a:t>a member operator of one of the relevant classes. Your cast operator must be marked as either implicit</a:t>
            </a:r>
          </a:p>
          <a:p>
            <a:r>
              <a:rPr lang="en-US" dirty="0" smtClean="0"/>
              <a:t>or explicit to indicate how you are intending it to be used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lstStyle/>
          <a:p>
            <a:r>
              <a:rPr lang="en-US" dirty="0" smtClean="0"/>
              <a:t>public static implicit operator float (Currency value)</a:t>
            </a:r>
          </a:p>
          <a:p>
            <a:r>
              <a:rPr lang="en-US" dirty="0" smtClean="0"/>
              <a:t>{</a:t>
            </a:r>
          </a:p>
          <a:p>
            <a:r>
              <a:rPr lang="en-US" dirty="0" smtClean="0"/>
              <a:t>// processing</a:t>
            </a:r>
          </a:p>
          <a:p>
            <a:r>
              <a:rPr lang="en-US" dirty="0" smtClean="0"/>
              <a:t>}</a:t>
            </a:r>
          </a:p>
          <a:p>
            <a:pPr>
              <a:buNone/>
            </a:pPr>
            <a:r>
              <a:rPr lang="en-US" dirty="0" smtClean="0"/>
              <a:t>casts must be declared </a:t>
            </a:r>
            <a:r>
              <a:rPr lang="en-US" smtClean="0"/>
              <a:t>as </a:t>
            </a:r>
            <a:r>
              <a:rPr lang="en-US" smtClean="0"/>
              <a:t>both public </a:t>
            </a:r>
            <a:r>
              <a:rPr lang="en-US" dirty="0" smtClean="0"/>
              <a:t>and static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2133600"/>
            <a:ext cx="9511588" cy="434895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The checked and unchecked Operators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Range of byte is 0-255</a:t>
            </a:r>
          </a:p>
          <a:p>
            <a:r>
              <a:rPr lang="en-US" dirty="0" smtClean="0"/>
              <a:t>byte </a:t>
            </a:r>
            <a:r>
              <a:rPr lang="en-US" dirty="0"/>
              <a:t>b = 255;</a:t>
            </a:r>
          </a:p>
          <a:p>
            <a:r>
              <a:rPr lang="en-US" dirty="0"/>
              <a:t>b++;</a:t>
            </a:r>
          </a:p>
          <a:p>
            <a:r>
              <a:rPr lang="en-US" dirty="0" err="1"/>
              <a:t>Console.WriteLine</a:t>
            </a:r>
            <a:r>
              <a:rPr lang="en-US" dirty="0"/>
              <a:t>(</a:t>
            </a:r>
            <a:r>
              <a:rPr lang="en-US" dirty="0" err="1"/>
              <a:t>b.ToString</a:t>
            </a:r>
            <a:r>
              <a:rPr lang="en-US" dirty="0" smtClean="0"/>
              <a:t>());</a:t>
            </a:r>
          </a:p>
          <a:p>
            <a:r>
              <a:rPr lang="en-US" dirty="0"/>
              <a:t>When you try to run this code, you will get an error message like this:</a:t>
            </a:r>
          </a:p>
          <a:p>
            <a:r>
              <a:rPr lang="en-US" dirty="0"/>
              <a:t>Unhandled Exception: </a:t>
            </a:r>
            <a:r>
              <a:rPr lang="en-US" dirty="0" err="1"/>
              <a:t>System.OverflowException</a:t>
            </a:r>
            <a:r>
              <a:rPr lang="en-US" dirty="0"/>
              <a:t>: Arithmetic operation resulted in an</a:t>
            </a:r>
          </a:p>
          <a:p>
            <a:r>
              <a:rPr lang="en-US" dirty="0"/>
              <a:t>overflow.</a:t>
            </a:r>
          </a:p>
          <a:p>
            <a:r>
              <a:rPr lang="en-US" dirty="0"/>
              <a:t>at </a:t>
            </a:r>
            <a:r>
              <a:rPr lang="en-US" dirty="0" err="1"/>
              <a:t>Wrox.ProCSharp.Basics.OverflowTest.Main</a:t>
            </a:r>
            <a:r>
              <a:rPr lang="en-US" dirty="0"/>
              <a:t>(String[] </a:t>
            </a:r>
            <a:r>
              <a:rPr lang="en-US" dirty="0" err="1"/>
              <a:t>args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If you want to suppress overflow checking, you can mark the code as unchecked :</a:t>
            </a:r>
          </a:p>
          <a:p>
            <a:r>
              <a:rPr lang="en-US" dirty="0"/>
              <a:t>byte b = 255;</a:t>
            </a:r>
          </a:p>
          <a:p>
            <a:r>
              <a:rPr lang="en-US" dirty="0"/>
              <a:t>unchecked</a:t>
            </a:r>
          </a:p>
          <a:p>
            <a:r>
              <a:rPr lang="en-US" dirty="0"/>
              <a:t>{</a:t>
            </a:r>
          </a:p>
          <a:p>
            <a:r>
              <a:rPr lang="en-US" dirty="0"/>
              <a:t>b++;</a:t>
            </a:r>
          </a:p>
          <a:p>
            <a:r>
              <a:rPr lang="en-US" dirty="0"/>
              <a:t>}</a:t>
            </a:r>
          </a:p>
          <a:p>
            <a:r>
              <a:rPr lang="en-US" dirty="0" err="1"/>
              <a:t>Console.WriteLine</a:t>
            </a:r>
            <a:r>
              <a:rPr lang="en-US" dirty="0"/>
              <a:t>(</a:t>
            </a:r>
            <a:r>
              <a:rPr lang="en-US" dirty="0" err="1"/>
              <a:t>b.ToString</a:t>
            </a:r>
            <a:r>
              <a:rPr lang="en-US" dirty="0"/>
              <a:t>());</a:t>
            </a:r>
          </a:p>
          <a:p>
            <a:r>
              <a:rPr lang="en-US" dirty="0"/>
              <a:t>In this case, no exception will be raised, but you will lose data — because the byte type cannot hold a</a:t>
            </a:r>
          </a:p>
          <a:p>
            <a:r>
              <a:rPr lang="en-US" dirty="0"/>
              <a:t>value of 256, the overflowing bits will be discarded, and your b variable will hold a value of zero (0)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Note that unchecked is the default behavior. The only time you are likely to need to explicitly use the</a:t>
            </a:r>
          </a:p>
          <a:p>
            <a:r>
              <a:rPr lang="en-US" dirty="0"/>
              <a:t>unchecked keyword is if you need a few unchecked lines of code inside a larger block that you have</a:t>
            </a:r>
          </a:p>
          <a:p>
            <a:r>
              <a:rPr lang="en-US" dirty="0"/>
              <a:t>explicitly marked as checked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is Operator</a:t>
            </a:r>
            <a:endParaRPr lang="en-US" dirty="0"/>
          </a:p>
        </p:txBody>
      </p:sp>
      <p:sp>
        <p:nvSpPr>
          <p:cNvPr id="3" name="Content Placeholder 2"/>
          <p:cNvSpPr>
            <a:spLocks noGrp="1"/>
          </p:cNvSpPr>
          <p:nvPr>
            <p:ph idx="1"/>
          </p:nvPr>
        </p:nvSpPr>
        <p:spPr/>
        <p:txBody>
          <a:bodyPr/>
          <a:lstStyle/>
          <a:p>
            <a:r>
              <a:rPr lang="en-US" dirty="0" err="1"/>
              <a:t>int</a:t>
            </a:r>
            <a:r>
              <a:rPr lang="en-US" dirty="0"/>
              <a:t> </a:t>
            </a:r>
            <a:r>
              <a:rPr lang="en-US" dirty="0" err="1"/>
              <a:t>i</a:t>
            </a:r>
            <a:r>
              <a:rPr lang="en-US" dirty="0"/>
              <a:t> = 10;</a:t>
            </a:r>
          </a:p>
          <a:p>
            <a:r>
              <a:rPr lang="en-US" dirty="0"/>
              <a:t>if (</a:t>
            </a:r>
            <a:r>
              <a:rPr lang="en-US" dirty="0" err="1"/>
              <a:t>i</a:t>
            </a:r>
            <a:r>
              <a:rPr lang="en-US" dirty="0"/>
              <a:t> is object</a:t>
            </a:r>
            <a:r>
              <a:rPr lang="en-US" dirty="0" smtClean="0"/>
              <a:t>) //true</a:t>
            </a:r>
            <a:endParaRPr lang="en-US" dirty="0"/>
          </a:p>
          <a:p>
            <a:r>
              <a:rPr lang="en-US" dirty="0"/>
              <a:t>{</a:t>
            </a:r>
          </a:p>
          <a:p>
            <a:r>
              <a:rPr lang="en-US" dirty="0" err="1"/>
              <a:t>Console.WriteLine</a:t>
            </a:r>
            <a:r>
              <a:rPr lang="en-US" dirty="0"/>
              <a:t>(“</a:t>
            </a:r>
            <a:r>
              <a:rPr lang="en-US" dirty="0" err="1"/>
              <a:t>i</a:t>
            </a:r>
            <a:r>
              <a:rPr lang="en-US" dirty="0"/>
              <a:t> is an object”);</a:t>
            </a:r>
          </a:p>
          <a:p>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as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object o1 = “Some String”;</a:t>
            </a:r>
          </a:p>
          <a:p>
            <a:r>
              <a:rPr lang="en-US" dirty="0"/>
              <a:t>object o2 = 5;</a:t>
            </a:r>
          </a:p>
          <a:p>
            <a:r>
              <a:rPr lang="en-US" dirty="0"/>
              <a:t>string s1 = o1 as string; // s1 = “Some String”</a:t>
            </a:r>
          </a:p>
          <a:p>
            <a:r>
              <a:rPr lang="en-US" dirty="0" smtClean="0"/>
              <a:t>string </a:t>
            </a:r>
            <a:r>
              <a:rPr lang="en-US" dirty="0"/>
              <a:t>s2 = o2 as string; // s2 = </a:t>
            </a:r>
            <a:r>
              <a:rPr lang="en-US" dirty="0" smtClean="0"/>
              <a:t>null</a:t>
            </a:r>
          </a:p>
          <a:p>
            <a:r>
              <a:rPr lang="en-US" dirty="0"/>
              <a:t>The as operator is used to perform explicit type conversions of reference types. If the type </a:t>
            </a:r>
            <a:r>
              <a:rPr lang="en-US" dirty="0" smtClean="0"/>
              <a:t>being converted </a:t>
            </a:r>
            <a:r>
              <a:rPr lang="en-US" dirty="0"/>
              <a:t>is compatible with the specified type, conversion is performed successfully. However, if the</a:t>
            </a:r>
          </a:p>
          <a:p>
            <a:pPr>
              <a:buNone/>
            </a:pPr>
            <a:r>
              <a:rPr lang="en-US" dirty="0"/>
              <a:t>types are incompatible, the as operator returns the value </a:t>
            </a:r>
            <a:r>
              <a:rPr lang="en-US" dirty="0" smtClean="0"/>
              <a:t>null</a:t>
            </a:r>
          </a:p>
          <a:p>
            <a:r>
              <a:rPr lang="en-US" dirty="0"/>
              <a:t>The as operator allows you to perform a safe type conversion in a single step without the need to first</a:t>
            </a:r>
          </a:p>
          <a:p>
            <a:pPr>
              <a:buNone/>
            </a:pPr>
            <a:r>
              <a:rPr lang="en-US" dirty="0"/>
              <a:t>test the type using the is operator and then perform the conversion.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a:t>
            </a:r>
            <a:r>
              <a:rPr lang="en-US" b="1" i="1" dirty="0" err="1"/>
              <a:t>typeof</a:t>
            </a:r>
            <a:r>
              <a:rPr lang="en-US" b="1" i="1" dirty="0"/>
              <a:t> Operator</a:t>
            </a:r>
            <a:endParaRPr lang="en-US" dirty="0"/>
          </a:p>
        </p:txBody>
      </p:sp>
      <p:sp>
        <p:nvSpPr>
          <p:cNvPr id="3" name="Content Placeholder 2"/>
          <p:cNvSpPr>
            <a:spLocks noGrp="1"/>
          </p:cNvSpPr>
          <p:nvPr>
            <p:ph idx="1"/>
          </p:nvPr>
        </p:nvSpPr>
        <p:spPr/>
        <p:txBody>
          <a:bodyPr/>
          <a:lstStyle/>
          <a:p>
            <a:r>
              <a:rPr lang="en-US" dirty="0"/>
              <a:t>The </a:t>
            </a:r>
            <a:r>
              <a:rPr lang="en-US" dirty="0" err="1"/>
              <a:t>typeof</a:t>
            </a:r>
            <a:r>
              <a:rPr lang="en-US" dirty="0"/>
              <a:t> operator returns a </a:t>
            </a:r>
            <a:r>
              <a:rPr lang="en-US" dirty="0" err="1"/>
              <a:t>System.Type</a:t>
            </a:r>
            <a:r>
              <a:rPr lang="en-US" dirty="0"/>
              <a:t> object representing a specified type. For example,</a:t>
            </a:r>
          </a:p>
          <a:p>
            <a:r>
              <a:rPr lang="en-US" dirty="0" err="1"/>
              <a:t>typeof</a:t>
            </a:r>
            <a:r>
              <a:rPr lang="en-US" dirty="0"/>
              <a:t>(string) will return a Type object representing the </a:t>
            </a:r>
            <a:r>
              <a:rPr lang="en-US" dirty="0" err="1"/>
              <a:t>System.String</a:t>
            </a:r>
            <a:r>
              <a:rPr lang="en-US" dirty="0"/>
              <a:t> type. This is useful when</a:t>
            </a:r>
          </a:p>
          <a:p>
            <a:r>
              <a:rPr lang="en-US"/>
              <a:t>you want to use reflection to find information about an object dynamically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Boxing and </a:t>
            </a:r>
            <a:r>
              <a:rPr lang="en-US" b="1" i="1" dirty="0" err="1" smtClean="0"/>
              <a:t>Unboxing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myIntNumber</a:t>
            </a:r>
            <a:r>
              <a:rPr lang="en-US" dirty="0" smtClean="0"/>
              <a:t> = 20;</a:t>
            </a:r>
          </a:p>
          <a:p>
            <a:r>
              <a:rPr lang="en-US" dirty="0" smtClean="0"/>
              <a:t>object </a:t>
            </a:r>
            <a:r>
              <a:rPr lang="en-US" dirty="0" err="1" smtClean="0"/>
              <a:t>myObject</a:t>
            </a:r>
            <a:r>
              <a:rPr lang="en-US" dirty="0" smtClean="0"/>
              <a:t> = </a:t>
            </a:r>
            <a:r>
              <a:rPr lang="en-US" dirty="0" err="1" smtClean="0"/>
              <a:t>myIntNumber</a:t>
            </a:r>
            <a:r>
              <a:rPr lang="en-US" dirty="0" smtClean="0"/>
              <a:t>; // Box the </a:t>
            </a:r>
            <a:r>
              <a:rPr lang="en-US" dirty="0" err="1" smtClean="0"/>
              <a:t>int</a:t>
            </a:r>
            <a:endParaRPr lang="en-US" dirty="0" smtClean="0"/>
          </a:p>
          <a:p>
            <a:r>
              <a:rPr lang="en-US" dirty="0" err="1" smtClean="0"/>
              <a:t>int</a:t>
            </a:r>
            <a:r>
              <a:rPr lang="en-US" dirty="0" smtClean="0"/>
              <a:t> </a:t>
            </a:r>
            <a:r>
              <a:rPr lang="en-US" dirty="0" err="1" smtClean="0"/>
              <a:t>mySecondNumber</a:t>
            </a:r>
            <a:r>
              <a:rPr lang="en-US" dirty="0" smtClean="0"/>
              <a:t> = (</a:t>
            </a:r>
            <a:r>
              <a:rPr lang="en-US" dirty="0" err="1" smtClean="0"/>
              <a:t>int</a:t>
            </a:r>
            <a:r>
              <a:rPr lang="en-US" dirty="0" smtClean="0"/>
              <a:t>)</a:t>
            </a:r>
            <a:r>
              <a:rPr lang="en-US" dirty="0" err="1" smtClean="0"/>
              <a:t>myObject</a:t>
            </a:r>
            <a:r>
              <a:rPr lang="en-US" dirty="0" smtClean="0"/>
              <a:t>; // </a:t>
            </a:r>
            <a:r>
              <a:rPr lang="en-US" dirty="0" err="1" smtClean="0"/>
              <a:t>Unbox</a:t>
            </a:r>
            <a:r>
              <a:rPr lang="en-US" dirty="0" smtClean="0"/>
              <a:t> it back into an </a:t>
            </a:r>
            <a:r>
              <a:rPr lang="en-US" dirty="0" err="1" smtClean="0"/>
              <a:t>int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1309</Words>
  <Application>Microsoft Office PowerPoint</Application>
  <PresentationFormat>On-screen Show (4:3)</PresentationFormat>
  <Paragraphs>101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typecast</vt:lpstr>
      <vt:lpstr>Slide 2</vt:lpstr>
      <vt:lpstr>The checked and unchecked Operators</vt:lpstr>
      <vt:lpstr>Slide 4</vt:lpstr>
      <vt:lpstr>Slide 5</vt:lpstr>
      <vt:lpstr>The is Operator</vt:lpstr>
      <vt:lpstr>The as Operator</vt:lpstr>
      <vt:lpstr>The typeof Operator</vt:lpstr>
      <vt:lpstr>Boxing and Unboxing</vt:lpstr>
      <vt:lpstr>The ReferenceEquals() Method</vt:lpstr>
      <vt:lpstr>The virtual Equals() Method</vt:lpstr>
      <vt:lpstr>The static Equals() Method</vt:lpstr>
      <vt:lpstr>Comparison Operator (==)</vt:lpstr>
      <vt:lpstr>Slide 14</vt:lpstr>
      <vt:lpstr>User - Defined Casts</vt:lpstr>
      <vt:lpstr>Slide 16</vt:lpstr>
    </vt:vector>
  </TitlesOfParts>
  <Company>University at Buffalo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typecast</dc:title>
  <dc:creator>Theory</dc:creator>
  <cp:lastModifiedBy>Theory</cp:lastModifiedBy>
  <cp:revision>28</cp:revision>
  <dcterms:created xsi:type="dcterms:W3CDTF">2012-06-26T08:36:18Z</dcterms:created>
  <dcterms:modified xsi:type="dcterms:W3CDTF">2012-06-27T03:33:47Z</dcterms:modified>
</cp:coreProperties>
</file>