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Doing </a:t>
            </a:r>
            <a:r>
              <a:rPr lang="en-IN" dirty="0"/>
              <a:t>more than one thing at a time</a:t>
            </a:r>
            <a:r>
              <a:rPr lang="en-IN" dirty="0" smtClean="0"/>
              <a:t>.</a:t>
            </a:r>
          </a:p>
          <a:p>
            <a:r>
              <a:rPr lang="en-IN" dirty="0"/>
              <a:t>End-user applications use </a:t>
            </a:r>
            <a:r>
              <a:rPr lang="en-IN" dirty="0" smtClean="0"/>
              <a:t>concurrency to </a:t>
            </a:r>
            <a:r>
              <a:rPr lang="en-IN" dirty="0"/>
              <a:t>respond to user input </a:t>
            </a:r>
            <a:r>
              <a:rPr lang="en-IN" i="1" dirty="0"/>
              <a:t>while </a:t>
            </a:r>
            <a:r>
              <a:rPr lang="en-IN" dirty="0"/>
              <a:t>writing to a database. </a:t>
            </a:r>
            <a:endParaRPr lang="en-IN" dirty="0" smtClean="0"/>
          </a:p>
          <a:p>
            <a:r>
              <a:rPr lang="en-IN" dirty="0" smtClean="0"/>
              <a:t>Server </a:t>
            </a:r>
            <a:r>
              <a:rPr lang="en-IN" dirty="0"/>
              <a:t>applications use </a:t>
            </a:r>
            <a:r>
              <a:rPr lang="en-IN" dirty="0" smtClean="0"/>
              <a:t>concurrency to </a:t>
            </a:r>
            <a:r>
              <a:rPr lang="en-IN" dirty="0"/>
              <a:t>respond to a second request </a:t>
            </a:r>
            <a:r>
              <a:rPr lang="en-IN" i="1" dirty="0"/>
              <a:t>while </a:t>
            </a:r>
            <a:r>
              <a:rPr lang="en-IN" dirty="0"/>
              <a:t>finishing the first request</a:t>
            </a:r>
          </a:p>
        </p:txBody>
      </p:sp>
    </p:spTree>
    <p:extLst>
      <p:ext uri="{BB962C8B-B14F-4D97-AF65-F5344CB8AC3E}">
        <p14:creationId xmlns:p14="http://schemas.microsoft.com/office/powerpoint/2010/main" val="248533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There are two forms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 smtClean="0"/>
              <a:t>data </a:t>
            </a:r>
            <a:r>
              <a:rPr lang="en-IN" i="1" dirty="0"/>
              <a:t>parallelism </a:t>
            </a:r>
            <a:r>
              <a:rPr lang="en-IN" dirty="0" smtClean="0"/>
              <a:t>and</a:t>
            </a:r>
          </a:p>
          <a:p>
            <a:r>
              <a:rPr lang="en-IN" i="1" dirty="0" smtClean="0"/>
              <a:t>task parallelism</a:t>
            </a:r>
          </a:p>
          <a:p>
            <a:r>
              <a:rPr lang="en-IN" dirty="0"/>
              <a:t>Data </a:t>
            </a:r>
            <a:r>
              <a:rPr lang="en-IN" dirty="0" smtClean="0"/>
              <a:t>parallelism is </a:t>
            </a:r>
            <a:r>
              <a:rPr lang="en-IN" dirty="0"/>
              <a:t>when you have a bunch of data items to process, and the processing of </a:t>
            </a:r>
            <a:r>
              <a:rPr lang="en-IN" dirty="0" smtClean="0"/>
              <a:t>each piece </a:t>
            </a:r>
            <a:r>
              <a:rPr lang="en-IN" dirty="0"/>
              <a:t>of data is mostly independent from the other pieces</a:t>
            </a:r>
            <a:r>
              <a:rPr lang="en-IN" dirty="0" smtClean="0"/>
              <a:t>.</a:t>
            </a:r>
          </a:p>
          <a:p>
            <a:r>
              <a:rPr lang="en-IN" dirty="0"/>
              <a:t>Task parallelism is when you</a:t>
            </a:r>
          </a:p>
          <a:p>
            <a:r>
              <a:rPr lang="en-IN" dirty="0"/>
              <a:t>have a pool of work to do, and each piece of work is mostly independent from the other</a:t>
            </a:r>
          </a:p>
          <a:p>
            <a:r>
              <a:rPr lang="en-IN" dirty="0"/>
              <a:t>pieces. Task parallelism may be dynamic; if one piece of work results in several additional</a:t>
            </a:r>
          </a:p>
          <a:p>
            <a:r>
              <a:rPr lang="en-IN" dirty="0"/>
              <a:t>pieces of work, they can be added to the pool of work.</a:t>
            </a:r>
          </a:p>
        </p:txBody>
      </p:sp>
    </p:spTree>
    <p:extLst>
      <p:ext uri="{BB962C8B-B14F-4D97-AF65-F5344CB8AC3E}">
        <p14:creationId xmlns:p14="http://schemas.microsoft.com/office/powerpoint/2010/main" val="60868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Parallel.ForEach</a:t>
            </a:r>
            <a:endParaRPr lang="en-IN" dirty="0" smtClean="0"/>
          </a:p>
          <a:p>
            <a:r>
              <a:rPr lang="en-IN" dirty="0" err="1" smtClean="0"/>
              <a:t>Parallel.For</a:t>
            </a:r>
            <a:endParaRPr lang="en-IN" dirty="0" smtClean="0"/>
          </a:p>
          <a:p>
            <a:r>
              <a:rPr lang="en-US" dirty="0" smtClean="0"/>
              <a:t>Or</a:t>
            </a:r>
          </a:p>
          <a:p>
            <a:r>
              <a:rPr lang="en-IN" dirty="0"/>
              <a:t>PLINQ (Parallel LINQ), which provides an </a:t>
            </a:r>
            <a:r>
              <a:rPr lang="en-IN" dirty="0" err="1"/>
              <a:t>AsParallel</a:t>
            </a:r>
            <a:r>
              <a:rPr lang="en-IN" dirty="0"/>
              <a:t> </a:t>
            </a:r>
            <a:r>
              <a:rPr lang="en-IN" dirty="0" smtClean="0"/>
              <a:t>extension method </a:t>
            </a:r>
            <a:r>
              <a:rPr lang="en-IN" dirty="0"/>
              <a:t>for LINQ queries</a:t>
            </a:r>
            <a:r>
              <a:rPr lang="en-IN" dirty="0" smtClean="0"/>
              <a:t>.</a:t>
            </a:r>
          </a:p>
          <a:p>
            <a:r>
              <a:rPr lang="en-IN" dirty="0"/>
              <a:t>Parallel is more resource friendly than PLINQ; </a:t>
            </a:r>
            <a:endParaRPr lang="en-IN" dirty="0" smtClean="0"/>
          </a:p>
          <a:p>
            <a:r>
              <a:rPr lang="en-IN" dirty="0" err="1" smtClean="0"/>
              <a:t>Parallelwill</a:t>
            </a:r>
            <a:r>
              <a:rPr lang="en-IN" dirty="0" smtClean="0"/>
              <a:t> </a:t>
            </a:r>
            <a:r>
              <a:rPr lang="en-IN" dirty="0"/>
              <a:t>play more nicely with other processes in the system, while </a:t>
            </a:r>
            <a:endParaRPr lang="en-IN" dirty="0" smtClean="0"/>
          </a:p>
          <a:p>
            <a:r>
              <a:rPr lang="en-IN" dirty="0" smtClean="0"/>
              <a:t>PLINQ </a:t>
            </a:r>
            <a:r>
              <a:rPr lang="en-IN" dirty="0"/>
              <a:t>will (by </a:t>
            </a:r>
            <a:r>
              <a:rPr lang="en-IN" dirty="0" smtClean="0"/>
              <a:t>default)attempt </a:t>
            </a:r>
            <a:r>
              <a:rPr lang="en-IN" dirty="0"/>
              <a:t>to spread itself over all CPUs.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downside to Parallel is that it is </a:t>
            </a:r>
            <a:r>
              <a:rPr lang="en-IN" dirty="0" err="1" smtClean="0"/>
              <a:t>moreexplicit</a:t>
            </a:r>
            <a:r>
              <a:rPr lang="en-IN" dirty="0" smtClean="0"/>
              <a:t>;</a:t>
            </a:r>
          </a:p>
          <a:p>
            <a:r>
              <a:rPr lang="en-IN" dirty="0" smtClean="0"/>
              <a:t> </a:t>
            </a:r>
            <a:r>
              <a:rPr lang="en-IN" dirty="0"/>
              <a:t>PLINQ has more elegant code in many </a:t>
            </a:r>
            <a:r>
              <a:rPr lang="en-IN" dirty="0" smtClean="0"/>
              <a:t>cases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  <a:r>
              <a:rPr lang="en-IN" dirty="0"/>
              <a:t> The chunks of work should be as independent from each other </a:t>
            </a:r>
            <a:r>
              <a:rPr lang="en-IN" dirty="0" smtClean="0"/>
              <a:t>as 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71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long as your chunk of work is independent from all other chunks, you </a:t>
            </a:r>
            <a:r>
              <a:rPr lang="en-IN" dirty="0" err="1" smtClean="0"/>
              <a:t>maximizeyour</a:t>
            </a:r>
            <a:r>
              <a:rPr lang="en-IN" dirty="0" smtClean="0"/>
              <a:t> </a:t>
            </a:r>
            <a:r>
              <a:rPr lang="en-IN" dirty="0"/>
              <a:t>parallelism.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soon as you start sharing state between multiple threads, </a:t>
            </a:r>
            <a:r>
              <a:rPr lang="en-IN"/>
              <a:t>you </a:t>
            </a:r>
            <a:r>
              <a:rPr lang="en-IN" smtClean="0"/>
              <a:t>have to </a:t>
            </a:r>
            <a:r>
              <a:rPr lang="en-IN" dirty="0"/>
              <a:t>synchronize access to that shared state, and your application becomes less parallel</a:t>
            </a:r>
          </a:p>
        </p:txBody>
      </p:sp>
    </p:spTree>
    <p:extLst>
      <p:ext uri="{BB962C8B-B14F-4D97-AF65-F5344CB8AC3E}">
        <p14:creationId xmlns:p14="http://schemas.microsoft.com/office/powerpoint/2010/main" val="619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Multithreading</a:t>
            </a:r>
          </a:p>
          <a:p>
            <a:r>
              <a:rPr lang="en-IN" i="1" dirty="0" smtClean="0"/>
              <a:t>asynchronous programming</a:t>
            </a:r>
          </a:p>
          <a:p>
            <a:r>
              <a:rPr lang="en-IN" i="1" dirty="0" err="1"/>
              <a:t>Parallelprocessing</a:t>
            </a:r>
            <a:endParaRPr lang="en-IN" i="1" dirty="0"/>
          </a:p>
          <a:p>
            <a:r>
              <a:rPr lang="en-IN" i="1" dirty="0" smtClean="0"/>
              <a:t>reactive </a:t>
            </a:r>
            <a:r>
              <a:rPr lang="en-IN" i="1" dirty="0"/>
              <a:t>programming</a:t>
            </a:r>
            <a:br>
              <a:rPr lang="en-IN" i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9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Multithreading</a:t>
            </a:r>
            <a:br>
              <a:rPr lang="en-IN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form of concurrency that uses multiple threads of </a:t>
            </a:r>
            <a:r>
              <a:rPr lang="en-IN" dirty="0" smtClean="0"/>
              <a:t>execution</a:t>
            </a:r>
          </a:p>
          <a:p>
            <a:r>
              <a:rPr lang="en-IN" dirty="0"/>
              <a:t>multithreading is </a:t>
            </a:r>
            <a:r>
              <a:rPr lang="en-IN" i="1" dirty="0"/>
              <a:t>one </a:t>
            </a:r>
            <a:r>
              <a:rPr lang="en-IN" dirty="0"/>
              <a:t>form of concurrency, but certainly not the only </a:t>
            </a:r>
            <a:r>
              <a:rPr lang="en-IN" dirty="0" smtClean="0"/>
              <a:t>one</a:t>
            </a:r>
          </a:p>
          <a:p>
            <a:r>
              <a:rPr lang="en-IN" dirty="0"/>
              <a:t>Thread </a:t>
            </a:r>
            <a:r>
              <a:rPr lang="en-IN" dirty="0" smtClean="0"/>
              <a:t>or </a:t>
            </a:r>
            <a:r>
              <a:rPr lang="en-IN" dirty="0" err="1" smtClean="0"/>
              <a:t>BackgroundWorker</a:t>
            </a:r>
            <a:r>
              <a:rPr lang="en-IN" dirty="0" smtClean="0"/>
              <a:t> </a:t>
            </a:r>
            <a:r>
              <a:rPr lang="en-IN" dirty="0"/>
              <a:t>types; they have been replaced with </a:t>
            </a:r>
            <a:r>
              <a:rPr lang="en-IN" b="1" dirty="0"/>
              <a:t>superior alternatives.</a:t>
            </a:r>
            <a:endParaRPr lang="en-IN" b="1" dirty="0" smtClean="0"/>
          </a:p>
          <a:p>
            <a:r>
              <a:rPr lang="en-IN" dirty="0"/>
              <a:t>But don’t get the idea that multithreading </a:t>
            </a:r>
            <a:r>
              <a:rPr lang="en-IN" b="1" dirty="0"/>
              <a:t>is dead</a:t>
            </a:r>
            <a:r>
              <a:rPr lang="en-IN" dirty="0"/>
              <a:t>! </a:t>
            </a:r>
            <a:endParaRPr lang="en-IN" dirty="0" smtClean="0"/>
          </a:p>
          <a:p>
            <a:r>
              <a:rPr lang="en-IN" dirty="0" smtClean="0"/>
              <a:t>Multithreading </a:t>
            </a:r>
            <a:r>
              <a:rPr lang="en-IN" dirty="0"/>
              <a:t>lives on in the </a:t>
            </a:r>
            <a:r>
              <a:rPr lang="en-IN" i="1" dirty="0" smtClean="0"/>
              <a:t>thread pool</a:t>
            </a:r>
            <a:r>
              <a:rPr lang="en-IN" dirty="0"/>
              <a:t>, a useful place to queue work that automatically adjusts itself according to demand.</a:t>
            </a:r>
          </a:p>
          <a:p>
            <a:r>
              <a:rPr lang="en-IN" dirty="0"/>
              <a:t>In turn, the thread pool enables another important form of concurrency: </a:t>
            </a:r>
            <a:r>
              <a:rPr lang="en-IN" i="1" dirty="0" err="1" smtClean="0"/>
              <a:t>parallelprocessing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err="1"/>
              <a:t>parallelprocessing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Doing lots of work by dividing it up among multiple threads that run </a:t>
            </a:r>
            <a:r>
              <a:rPr lang="en-IN" dirty="0" smtClean="0"/>
              <a:t>concurrently</a:t>
            </a:r>
          </a:p>
          <a:p>
            <a:r>
              <a:rPr lang="en-IN" dirty="0"/>
              <a:t>Parallel processing (or parallel programming) uses multithreading to maximize the </a:t>
            </a:r>
            <a:r>
              <a:rPr lang="en-IN" dirty="0" smtClean="0"/>
              <a:t>use of </a:t>
            </a:r>
            <a:r>
              <a:rPr lang="en-IN" dirty="0"/>
              <a:t>multiple processors. </a:t>
            </a:r>
            <a:endParaRPr lang="en-IN" dirty="0" smtClean="0"/>
          </a:p>
          <a:p>
            <a:r>
              <a:rPr lang="en-IN" b="1" dirty="0" smtClean="0"/>
              <a:t>Modern </a:t>
            </a:r>
            <a:r>
              <a:rPr lang="en-IN" b="1" dirty="0"/>
              <a:t>CPUs have multiple cores</a:t>
            </a:r>
            <a:r>
              <a:rPr lang="en-IN" dirty="0"/>
              <a:t>, and if there’s a lot of </a:t>
            </a:r>
            <a:r>
              <a:rPr lang="en-IN" dirty="0" smtClean="0"/>
              <a:t>work to </a:t>
            </a:r>
            <a:r>
              <a:rPr lang="en-IN" dirty="0"/>
              <a:t>do, then it makes no sense to just make one core do all the work while the others </a:t>
            </a:r>
            <a:r>
              <a:rPr lang="en-IN" dirty="0" smtClean="0"/>
              <a:t>sit idle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Parallel </a:t>
            </a:r>
            <a:r>
              <a:rPr lang="en-IN" dirty="0"/>
              <a:t>processing will split up the work among multiple threads, which can </a:t>
            </a:r>
            <a:r>
              <a:rPr lang="en-IN" dirty="0" smtClean="0"/>
              <a:t>each run </a:t>
            </a:r>
            <a:r>
              <a:rPr lang="en-IN" dirty="0"/>
              <a:t>independently on a </a:t>
            </a:r>
            <a:r>
              <a:rPr lang="en-IN" b="1" dirty="0"/>
              <a:t>different core.</a:t>
            </a:r>
          </a:p>
        </p:txBody>
      </p:sp>
    </p:spTree>
    <p:extLst>
      <p:ext uri="{BB962C8B-B14F-4D97-AF65-F5344CB8AC3E}">
        <p14:creationId xmlns:p14="http://schemas.microsoft.com/office/powerpoint/2010/main" val="6720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asynchronous programming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 form of concurrency that uses futures or </a:t>
            </a:r>
            <a:r>
              <a:rPr lang="en-IN" dirty="0" err="1"/>
              <a:t>callbacks</a:t>
            </a:r>
            <a:r>
              <a:rPr lang="en-IN" dirty="0"/>
              <a:t> to avoid unnecessary threads</a:t>
            </a:r>
            <a:r>
              <a:rPr lang="en-IN" dirty="0" smtClean="0"/>
              <a:t>.</a:t>
            </a:r>
          </a:p>
          <a:p>
            <a:r>
              <a:rPr lang="en-IN" dirty="0"/>
              <a:t>A </a:t>
            </a:r>
            <a:r>
              <a:rPr lang="en-IN" i="1" dirty="0"/>
              <a:t>future </a:t>
            </a:r>
            <a:r>
              <a:rPr lang="en-IN" dirty="0"/>
              <a:t>(or </a:t>
            </a:r>
            <a:r>
              <a:rPr lang="en-IN" i="1" dirty="0"/>
              <a:t>promise</a:t>
            </a:r>
            <a:r>
              <a:rPr lang="en-IN" dirty="0"/>
              <a:t>) is a type that represents some operation that will complete in </a:t>
            </a:r>
            <a:r>
              <a:rPr lang="en-IN" dirty="0" smtClean="0"/>
              <a:t>the future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modern future types in .NET are Task and Task&lt;</a:t>
            </a:r>
            <a:r>
              <a:rPr lang="en-IN" dirty="0" err="1"/>
              <a:t>TResult</a:t>
            </a:r>
            <a:r>
              <a:rPr lang="en-IN" dirty="0"/>
              <a:t>&gt;. </a:t>
            </a:r>
            <a:endParaRPr lang="en-IN" dirty="0" smtClean="0"/>
          </a:p>
          <a:p>
            <a:r>
              <a:rPr lang="en-IN" dirty="0" smtClean="0"/>
              <a:t>Older asynchronous APIs </a:t>
            </a:r>
            <a:r>
              <a:rPr lang="en-IN" dirty="0"/>
              <a:t>use </a:t>
            </a:r>
            <a:r>
              <a:rPr lang="en-IN" dirty="0" err="1"/>
              <a:t>callbacks</a:t>
            </a:r>
            <a:r>
              <a:rPr lang="en-IN" dirty="0"/>
              <a:t> or events instead of futures. </a:t>
            </a:r>
            <a:endParaRPr lang="en-IN" dirty="0" smtClean="0"/>
          </a:p>
          <a:p>
            <a:r>
              <a:rPr lang="en-IN" dirty="0" smtClean="0"/>
              <a:t>Asynchronous programming is </a:t>
            </a:r>
            <a:r>
              <a:rPr lang="en-IN" dirty="0" err="1"/>
              <a:t>centered</a:t>
            </a:r>
            <a:r>
              <a:rPr lang="en-IN" dirty="0"/>
              <a:t> around the idea of an </a:t>
            </a:r>
            <a:r>
              <a:rPr lang="en-IN" i="1" dirty="0"/>
              <a:t>asynchronous </a:t>
            </a:r>
            <a:r>
              <a:rPr lang="en-IN" i="1" dirty="0" smtClean="0"/>
              <a:t>operation</a:t>
            </a:r>
          </a:p>
          <a:p>
            <a:r>
              <a:rPr lang="en-IN" dirty="0"/>
              <a:t>some operation that is </a:t>
            </a:r>
            <a:r>
              <a:rPr lang="en-IN" dirty="0" smtClean="0"/>
              <a:t>started that </a:t>
            </a:r>
            <a:r>
              <a:rPr lang="en-IN" dirty="0"/>
              <a:t>will complete some time later. While the operation is in progress, it does not </a:t>
            </a:r>
            <a:r>
              <a:rPr lang="en-IN" dirty="0" smtClean="0"/>
              <a:t>block the </a:t>
            </a:r>
            <a:r>
              <a:rPr lang="en-IN" dirty="0"/>
              <a:t>original thread; the thread that starts the operation is free to do other work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b="1" dirty="0" err="1"/>
              <a:t>async</a:t>
            </a:r>
            <a:r>
              <a:rPr lang="en-IN" dirty="0"/>
              <a:t> and </a:t>
            </a:r>
            <a:r>
              <a:rPr lang="en-IN" b="1" dirty="0"/>
              <a:t>await </a:t>
            </a:r>
            <a:r>
              <a:rPr lang="en-IN" dirty="0"/>
              <a:t>support in VS2012 make asynchronous</a:t>
            </a:r>
          </a:p>
          <a:p>
            <a:r>
              <a:rPr lang="en-IN" dirty="0"/>
              <a:t>programming almost as easy</a:t>
            </a:r>
          </a:p>
        </p:txBody>
      </p:sp>
    </p:spTree>
    <p:extLst>
      <p:ext uri="{BB962C8B-B14F-4D97-AF65-F5344CB8AC3E}">
        <p14:creationId xmlns:p14="http://schemas.microsoft.com/office/powerpoint/2010/main" val="11677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reactive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334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A declarative style of programming where the application reacts to events</a:t>
            </a:r>
            <a:r>
              <a:rPr lang="en-IN" dirty="0" smtClean="0"/>
              <a:t>.</a:t>
            </a:r>
          </a:p>
          <a:p>
            <a:r>
              <a:rPr lang="en-IN" dirty="0"/>
              <a:t>Reactive programming is not necessarily </a:t>
            </a:r>
            <a:r>
              <a:rPr lang="en-IN" dirty="0" smtClean="0"/>
              <a:t>concurrent, but </a:t>
            </a:r>
            <a:r>
              <a:rPr lang="en-IN" dirty="0"/>
              <a:t>it is closely related to concurrency</a:t>
            </a:r>
            <a:r>
              <a:rPr lang="en-IN" dirty="0" smtClean="0"/>
              <a:t>,</a:t>
            </a:r>
          </a:p>
          <a:p>
            <a:r>
              <a:rPr lang="en-IN" dirty="0"/>
              <a:t>reactive programming is extremely powerful. </a:t>
            </a:r>
            <a:r>
              <a:rPr lang="en-IN" dirty="0" smtClean="0"/>
              <a:t>Reactive programming </a:t>
            </a:r>
            <a:r>
              <a:rPr lang="en-IN" dirty="0"/>
              <a:t>allows you to treat a stream of events like a stream of data.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a rule </a:t>
            </a:r>
            <a:r>
              <a:rPr lang="en-IN" dirty="0" smtClean="0"/>
              <a:t>of thumb</a:t>
            </a:r>
            <a:r>
              <a:rPr lang="en-IN" dirty="0"/>
              <a:t>, if you use any of the event arguments passed to an event, then your code </a:t>
            </a:r>
            <a:r>
              <a:rPr lang="en-IN" dirty="0" smtClean="0"/>
              <a:t>would benefit </a:t>
            </a:r>
            <a:r>
              <a:rPr lang="en-IN" dirty="0"/>
              <a:t>from using Rx instead of a regular event handler</a:t>
            </a:r>
            <a:r>
              <a:rPr lang="en-IN" dirty="0" smtClean="0"/>
              <a:t>.</a:t>
            </a:r>
          </a:p>
          <a:p>
            <a:r>
              <a:rPr lang="en-IN" dirty="0"/>
              <a:t>Reactive programming is based around the notion of observable streams. When </a:t>
            </a:r>
            <a:r>
              <a:rPr lang="en-IN" dirty="0" smtClean="0"/>
              <a:t>you subscribe </a:t>
            </a:r>
            <a:r>
              <a:rPr lang="en-IN" dirty="0"/>
              <a:t>to an observable stream, you’ll receive any number of data items (</a:t>
            </a:r>
            <a:r>
              <a:rPr lang="en-IN" dirty="0" err="1"/>
              <a:t>OnNext</a:t>
            </a:r>
            <a:r>
              <a:rPr lang="en-IN" dirty="0"/>
              <a:t>) </a:t>
            </a:r>
            <a:r>
              <a:rPr lang="en-IN" dirty="0" smtClean="0"/>
              <a:t>and then </a:t>
            </a:r>
            <a:r>
              <a:rPr lang="en-IN" dirty="0"/>
              <a:t>the stream may end with a single error (</a:t>
            </a:r>
            <a:r>
              <a:rPr lang="en-IN" dirty="0" err="1"/>
              <a:t>OnError</a:t>
            </a:r>
            <a:r>
              <a:rPr lang="en-IN" dirty="0"/>
              <a:t>) or “end of stream” </a:t>
            </a:r>
            <a:r>
              <a:rPr lang="en-IN" dirty="0" smtClean="0"/>
              <a:t>notification(</a:t>
            </a:r>
            <a:r>
              <a:rPr lang="en-IN" dirty="0" err="1" smtClean="0"/>
              <a:t>OnCompleted</a:t>
            </a:r>
            <a:r>
              <a:rPr lang="en-IN" dirty="0" smtClean="0"/>
              <a:t>).</a:t>
            </a:r>
          </a:p>
          <a:p>
            <a:r>
              <a:rPr lang="en-IN" dirty="0"/>
              <a:t>Reactive </a:t>
            </a:r>
            <a:r>
              <a:rPr lang="en-IN" dirty="0" smtClean="0"/>
              <a:t>code ends </a:t>
            </a:r>
            <a:r>
              <a:rPr lang="en-IN" dirty="0"/>
              <a:t>up looking very much like LINQ; you can think of it as “LINQ to </a:t>
            </a:r>
            <a:r>
              <a:rPr lang="en-IN" dirty="0" smtClean="0"/>
              <a:t>events</a:t>
            </a:r>
          </a:p>
          <a:p>
            <a:r>
              <a:rPr lang="en-IN" dirty="0"/>
              <a:t>The main difference is that LINQ to Objects and LINQ </a:t>
            </a:r>
            <a:r>
              <a:rPr lang="en-IN" dirty="0" smtClean="0"/>
              <a:t>to Entities </a:t>
            </a:r>
            <a:r>
              <a:rPr lang="en-IN" dirty="0"/>
              <a:t>use a </a:t>
            </a:r>
            <a:r>
              <a:rPr lang="en-IN" i="1" dirty="0"/>
              <a:t>“</a:t>
            </a:r>
            <a:r>
              <a:rPr lang="en-IN" b="1" i="1" dirty="0"/>
              <a:t>pull” </a:t>
            </a:r>
            <a:r>
              <a:rPr lang="en-IN" i="1" dirty="0"/>
              <a:t>model</a:t>
            </a:r>
            <a:r>
              <a:rPr lang="en-IN" dirty="0"/>
              <a:t>, where the enumeration of a LINQ query pulls the </a:t>
            </a:r>
            <a:r>
              <a:rPr lang="en-IN" dirty="0" smtClean="0"/>
              <a:t>data through </a:t>
            </a:r>
            <a:r>
              <a:rPr lang="en-IN" dirty="0"/>
              <a:t>the query, while LINQ to events (Rx) uses a </a:t>
            </a:r>
            <a:r>
              <a:rPr lang="en-IN" b="1" i="1" dirty="0"/>
              <a:t>“push</a:t>
            </a:r>
            <a:r>
              <a:rPr lang="en-IN" i="1" dirty="0"/>
              <a:t>” model</a:t>
            </a:r>
            <a:r>
              <a:rPr lang="en-IN" dirty="0"/>
              <a:t>, where the </a:t>
            </a:r>
            <a:r>
              <a:rPr lang="en-IN" dirty="0" smtClean="0"/>
              <a:t>events arrive </a:t>
            </a:r>
            <a:r>
              <a:rPr lang="en-IN" dirty="0"/>
              <a:t>and travel through the query by themselves.</a:t>
            </a:r>
          </a:p>
        </p:txBody>
      </p:sp>
    </p:spTree>
    <p:extLst>
      <p:ext uri="{BB962C8B-B14F-4D97-AF65-F5344CB8AC3E}">
        <p14:creationId xmlns:p14="http://schemas.microsoft.com/office/powerpoint/2010/main" val="318947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Dataflows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TPL Dataflow is an interesting mix of asynchronous and parallel technologies. It is </a:t>
            </a:r>
            <a:r>
              <a:rPr lang="en-IN" dirty="0" smtClean="0"/>
              <a:t>useful when </a:t>
            </a:r>
            <a:r>
              <a:rPr lang="en-IN" dirty="0"/>
              <a:t>you have a sequence of processes that need to be applied to your data. </a:t>
            </a:r>
            <a:endParaRPr lang="en-IN" dirty="0" smtClean="0"/>
          </a:p>
          <a:p>
            <a:r>
              <a:rPr lang="en-IN" dirty="0" smtClean="0"/>
              <a:t>For example, you </a:t>
            </a:r>
            <a:r>
              <a:rPr lang="en-IN" dirty="0"/>
              <a:t>may need to download data from a URL, parse it, and then process it in </a:t>
            </a:r>
            <a:r>
              <a:rPr lang="en-IN" dirty="0" smtClean="0"/>
              <a:t>parallel with </a:t>
            </a:r>
            <a:r>
              <a:rPr lang="en-IN" dirty="0"/>
              <a:t>other data. </a:t>
            </a:r>
            <a:endParaRPr lang="en-IN" dirty="0" smtClean="0"/>
          </a:p>
          <a:p>
            <a:r>
              <a:rPr lang="en-IN" dirty="0" smtClean="0"/>
              <a:t>TPL </a:t>
            </a:r>
            <a:r>
              <a:rPr lang="en-IN" dirty="0"/>
              <a:t>Dataflow is commonly used as a simple pipeline, where data </a:t>
            </a:r>
            <a:r>
              <a:rPr lang="en-IN" dirty="0" smtClean="0"/>
              <a:t>enters one </a:t>
            </a:r>
            <a:r>
              <a:rPr lang="en-IN" dirty="0"/>
              <a:t>end and travels until it comes out the other.</a:t>
            </a:r>
          </a:p>
        </p:txBody>
      </p:sp>
    </p:spTree>
    <p:extLst>
      <p:ext uri="{BB962C8B-B14F-4D97-AF65-F5344CB8AC3E}">
        <p14:creationId xmlns:p14="http://schemas.microsoft.com/office/powerpoint/2010/main" val="40438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249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Most concurrent technologies have one similar </a:t>
            </a:r>
            <a:r>
              <a:rPr lang="en-IN" dirty="0" err="1" smtClean="0"/>
              <a:t>aspect:they</a:t>
            </a:r>
            <a:r>
              <a:rPr lang="en-IN" dirty="0" smtClean="0"/>
              <a:t> </a:t>
            </a:r>
            <a:r>
              <a:rPr lang="en-IN" dirty="0"/>
              <a:t>are functional in nature.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One principle of functional programming is purity (that is, avoiding side effects). </a:t>
            </a:r>
            <a:r>
              <a:rPr lang="en-IN" dirty="0" smtClean="0"/>
              <a:t>Each piece </a:t>
            </a:r>
            <a:r>
              <a:rPr lang="en-IN" dirty="0"/>
              <a:t>of the solution takes some value(s) as input and produces some value(s) as output.</a:t>
            </a:r>
          </a:p>
          <a:p>
            <a:r>
              <a:rPr lang="en-IN" dirty="0"/>
              <a:t>As much as possible, you should avoid having these pieces depend on global (or </a:t>
            </a:r>
            <a:r>
              <a:rPr lang="en-IN" dirty="0" smtClean="0"/>
              <a:t>shared) variables </a:t>
            </a:r>
            <a:r>
              <a:rPr lang="en-IN" dirty="0"/>
              <a:t>or update global (or shared) data </a:t>
            </a:r>
            <a:r>
              <a:rPr lang="en-IN" dirty="0" smtClean="0"/>
              <a:t>structures</a:t>
            </a:r>
          </a:p>
          <a:p>
            <a:r>
              <a:rPr lang="en-IN" dirty="0"/>
              <a:t>Another principle of functional programming is immutability. Immutability means that</a:t>
            </a:r>
          </a:p>
          <a:p>
            <a:r>
              <a:rPr lang="en-IN" dirty="0"/>
              <a:t>a piece of data cannot change. One reason that immutable data is useful for concurrent</a:t>
            </a:r>
          </a:p>
          <a:p>
            <a:r>
              <a:rPr lang="en-IN" dirty="0"/>
              <a:t>programs is that you never need synchronization for immutable</a:t>
            </a:r>
          </a:p>
        </p:txBody>
      </p:sp>
    </p:spTree>
    <p:extLst>
      <p:ext uri="{BB962C8B-B14F-4D97-AF65-F5344CB8AC3E}">
        <p14:creationId xmlns:p14="http://schemas.microsoft.com/office/powerpoint/2010/main" val="418159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24050"/>
            <a:ext cx="73818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980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Concurrency</vt:lpstr>
      <vt:lpstr>Concurrency</vt:lpstr>
      <vt:lpstr>Multithreading </vt:lpstr>
      <vt:lpstr>parallelprocessing. </vt:lpstr>
      <vt:lpstr>asynchronous programming.</vt:lpstr>
      <vt:lpstr>reactive programming</vt:lpstr>
      <vt:lpstr>Introduction to Dataflows</vt:lpstr>
      <vt:lpstr>Most concurrent technologies have one similar aspect:they are functional in nature.</vt:lpstr>
      <vt:lpstr>PowerPoint Presentation</vt:lpstr>
      <vt:lpstr>There are two forms of parallelism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Concurrency</dc:title>
  <dc:creator>practice</dc:creator>
  <cp:lastModifiedBy>practice</cp:lastModifiedBy>
  <cp:revision>21</cp:revision>
  <dcterms:created xsi:type="dcterms:W3CDTF">2006-08-16T00:00:00Z</dcterms:created>
  <dcterms:modified xsi:type="dcterms:W3CDTF">2016-05-01T06:12:40Z</dcterms:modified>
</cp:coreProperties>
</file>