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s/slide2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216.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23.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231"/>
  </p:notesMasterIdLst>
  <p:sldIdLst>
    <p:sldId id="256" r:id="rId2"/>
    <p:sldId id="306" r:id="rId3"/>
    <p:sldId id="307" r:id="rId4"/>
    <p:sldId id="281" r:id="rId5"/>
    <p:sldId id="302" r:id="rId6"/>
    <p:sldId id="286" r:id="rId7"/>
    <p:sldId id="285" r:id="rId8"/>
    <p:sldId id="262" r:id="rId9"/>
    <p:sldId id="257" r:id="rId10"/>
    <p:sldId id="287" r:id="rId11"/>
    <p:sldId id="258" r:id="rId12"/>
    <p:sldId id="288" r:id="rId13"/>
    <p:sldId id="289" r:id="rId14"/>
    <p:sldId id="290" r:id="rId15"/>
    <p:sldId id="259" r:id="rId16"/>
    <p:sldId id="265" r:id="rId17"/>
    <p:sldId id="297" r:id="rId18"/>
    <p:sldId id="293" r:id="rId19"/>
    <p:sldId id="292" r:id="rId20"/>
    <p:sldId id="294" r:id="rId21"/>
    <p:sldId id="299" r:id="rId22"/>
    <p:sldId id="301" r:id="rId23"/>
    <p:sldId id="295" r:id="rId24"/>
    <p:sldId id="291" r:id="rId25"/>
    <p:sldId id="300" r:id="rId26"/>
    <p:sldId id="267" r:id="rId27"/>
    <p:sldId id="272" r:id="rId28"/>
    <p:sldId id="274" r:id="rId29"/>
    <p:sldId id="276" r:id="rId30"/>
    <p:sldId id="273" r:id="rId31"/>
    <p:sldId id="268" r:id="rId32"/>
    <p:sldId id="277" r:id="rId33"/>
    <p:sldId id="279" r:id="rId34"/>
    <p:sldId id="280" r:id="rId35"/>
    <p:sldId id="278" r:id="rId36"/>
    <p:sldId id="270" r:id="rId37"/>
    <p:sldId id="304" r:id="rId38"/>
    <p:sldId id="269" r:id="rId39"/>
    <p:sldId id="308" r:id="rId40"/>
    <p:sldId id="309" r:id="rId41"/>
    <p:sldId id="271" r:id="rId42"/>
    <p:sldId id="305" r:id="rId43"/>
    <p:sldId id="303" r:id="rId44"/>
    <p:sldId id="312"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30" r:id="rId62"/>
    <p:sldId id="331" r:id="rId63"/>
    <p:sldId id="332" r:id="rId64"/>
    <p:sldId id="333" r:id="rId65"/>
    <p:sldId id="334" r:id="rId66"/>
    <p:sldId id="335" r:id="rId67"/>
    <p:sldId id="336" r:id="rId68"/>
    <p:sldId id="337" r:id="rId69"/>
    <p:sldId id="338" r:id="rId70"/>
    <p:sldId id="339" r:id="rId71"/>
    <p:sldId id="340" r:id="rId72"/>
    <p:sldId id="341" r:id="rId73"/>
    <p:sldId id="342" r:id="rId74"/>
    <p:sldId id="343" r:id="rId75"/>
    <p:sldId id="346" r:id="rId76"/>
    <p:sldId id="347" r:id="rId77"/>
    <p:sldId id="348" r:id="rId78"/>
    <p:sldId id="349" r:id="rId79"/>
    <p:sldId id="350" r:id="rId80"/>
    <p:sldId id="351" r:id="rId81"/>
    <p:sldId id="352" r:id="rId82"/>
    <p:sldId id="353" r:id="rId83"/>
    <p:sldId id="354" r:id="rId84"/>
    <p:sldId id="355" r:id="rId85"/>
    <p:sldId id="356" r:id="rId86"/>
    <p:sldId id="357" r:id="rId87"/>
    <p:sldId id="358" r:id="rId88"/>
    <p:sldId id="359" r:id="rId89"/>
    <p:sldId id="360" r:id="rId90"/>
    <p:sldId id="361" r:id="rId91"/>
    <p:sldId id="362" r:id="rId92"/>
    <p:sldId id="363" r:id="rId93"/>
    <p:sldId id="367" r:id="rId94"/>
    <p:sldId id="371" r:id="rId95"/>
    <p:sldId id="372" r:id="rId96"/>
    <p:sldId id="373" r:id="rId97"/>
    <p:sldId id="374" r:id="rId98"/>
    <p:sldId id="377" r:id="rId99"/>
    <p:sldId id="378" r:id="rId100"/>
    <p:sldId id="379" r:id="rId101"/>
    <p:sldId id="380" r:id="rId102"/>
    <p:sldId id="381" r:id="rId103"/>
    <p:sldId id="382" r:id="rId104"/>
    <p:sldId id="383" r:id="rId105"/>
    <p:sldId id="387" r:id="rId106"/>
    <p:sldId id="388" r:id="rId107"/>
    <p:sldId id="389" r:id="rId108"/>
    <p:sldId id="392" r:id="rId109"/>
    <p:sldId id="393" r:id="rId110"/>
    <p:sldId id="394" r:id="rId111"/>
    <p:sldId id="397" r:id="rId112"/>
    <p:sldId id="398" r:id="rId113"/>
    <p:sldId id="399" r:id="rId114"/>
    <p:sldId id="400" r:id="rId115"/>
    <p:sldId id="402" r:id="rId116"/>
    <p:sldId id="403" r:id="rId117"/>
    <p:sldId id="404" r:id="rId118"/>
    <p:sldId id="405" r:id="rId119"/>
    <p:sldId id="406" r:id="rId120"/>
    <p:sldId id="409" r:id="rId121"/>
    <p:sldId id="410" r:id="rId122"/>
    <p:sldId id="417" r:id="rId123"/>
    <p:sldId id="418" r:id="rId124"/>
    <p:sldId id="421" r:id="rId125"/>
    <p:sldId id="422" r:id="rId126"/>
    <p:sldId id="423" r:id="rId127"/>
    <p:sldId id="424" r:id="rId128"/>
    <p:sldId id="426" r:id="rId129"/>
    <p:sldId id="427" r:id="rId130"/>
    <p:sldId id="428" r:id="rId131"/>
    <p:sldId id="429" r:id="rId132"/>
    <p:sldId id="430" r:id="rId133"/>
    <p:sldId id="433" r:id="rId134"/>
    <p:sldId id="434" r:id="rId135"/>
    <p:sldId id="435" r:id="rId136"/>
    <p:sldId id="438" r:id="rId137"/>
    <p:sldId id="439" r:id="rId138"/>
    <p:sldId id="440" r:id="rId139"/>
    <p:sldId id="442" r:id="rId140"/>
    <p:sldId id="443" r:id="rId141"/>
    <p:sldId id="444" r:id="rId142"/>
    <p:sldId id="446" r:id="rId143"/>
    <p:sldId id="447" r:id="rId144"/>
    <p:sldId id="448" r:id="rId145"/>
    <p:sldId id="449" r:id="rId146"/>
    <p:sldId id="450" r:id="rId147"/>
    <p:sldId id="451" r:id="rId148"/>
    <p:sldId id="452" r:id="rId149"/>
    <p:sldId id="453" r:id="rId150"/>
    <p:sldId id="455" r:id="rId151"/>
    <p:sldId id="456" r:id="rId152"/>
    <p:sldId id="458" r:id="rId153"/>
    <p:sldId id="459" r:id="rId154"/>
    <p:sldId id="460" r:id="rId155"/>
    <p:sldId id="461" r:id="rId156"/>
    <p:sldId id="462" r:id="rId157"/>
    <p:sldId id="463" r:id="rId158"/>
    <p:sldId id="464" r:id="rId159"/>
    <p:sldId id="465" r:id="rId160"/>
    <p:sldId id="466" r:id="rId161"/>
    <p:sldId id="467" r:id="rId162"/>
    <p:sldId id="470" r:id="rId163"/>
    <p:sldId id="471" r:id="rId164"/>
    <p:sldId id="472" r:id="rId165"/>
    <p:sldId id="473" r:id="rId166"/>
    <p:sldId id="476" r:id="rId167"/>
    <p:sldId id="477" r:id="rId168"/>
    <p:sldId id="478" r:id="rId169"/>
    <p:sldId id="479" r:id="rId170"/>
    <p:sldId id="482" r:id="rId171"/>
    <p:sldId id="483" r:id="rId172"/>
    <p:sldId id="484" r:id="rId173"/>
    <p:sldId id="485" r:id="rId174"/>
    <p:sldId id="488" r:id="rId175"/>
    <p:sldId id="489" r:id="rId176"/>
    <p:sldId id="490" r:id="rId177"/>
    <p:sldId id="491" r:id="rId178"/>
    <p:sldId id="494" r:id="rId179"/>
    <p:sldId id="495" r:id="rId180"/>
    <p:sldId id="496" r:id="rId181"/>
    <p:sldId id="499" r:id="rId182"/>
    <p:sldId id="500" r:id="rId183"/>
    <p:sldId id="501" r:id="rId184"/>
    <p:sldId id="502" r:id="rId185"/>
    <p:sldId id="503" r:id="rId186"/>
    <p:sldId id="506" r:id="rId187"/>
    <p:sldId id="507" r:id="rId188"/>
    <p:sldId id="508" r:id="rId189"/>
    <p:sldId id="509" r:id="rId190"/>
    <p:sldId id="510" r:id="rId191"/>
    <p:sldId id="511" r:id="rId192"/>
    <p:sldId id="514" r:id="rId193"/>
    <p:sldId id="515" r:id="rId194"/>
    <p:sldId id="516" r:id="rId195"/>
    <p:sldId id="517" r:id="rId196"/>
    <p:sldId id="518" r:id="rId197"/>
    <p:sldId id="519" r:id="rId198"/>
    <p:sldId id="523" r:id="rId199"/>
    <p:sldId id="524" r:id="rId200"/>
    <p:sldId id="525" r:id="rId201"/>
    <p:sldId id="526" r:id="rId202"/>
    <p:sldId id="528" r:id="rId203"/>
    <p:sldId id="529" r:id="rId204"/>
    <p:sldId id="531" r:id="rId205"/>
    <p:sldId id="532" r:id="rId206"/>
    <p:sldId id="534" r:id="rId207"/>
    <p:sldId id="535" r:id="rId208"/>
    <p:sldId id="536" r:id="rId209"/>
    <p:sldId id="540" r:id="rId210"/>
    <p:sldId id="541" r:id="rId211"/>
    <p:sldId id="542" r:id="rId212"/>
    <p:sldId id="546" r:id="rId213"/>
    <p:sldId id="547" r:id="rId214"/>
    <p:sldId id="548" r:id="rId215"/>
    <p:sldId id="549" r:id="rId216"/>
    <p:sldId id="550" r:id="rId217"/>
    <p:sldId id="551" r:id="rId218"/>
    <p:sldId id="552" r:id="rId219"/>
    <p:sldId id="553" r:id="rId220"/>
    <p:sldId id="554" r:id="rId221"/>
    <p:sldId id="555" r:id="rId222"/>
    <p:sldId id="556" r:id="rId223"/>
    <p:sldId id="557" r:id="rId224"/>
    <p:sldId id="558" r:id="rId225"/>
    <p:sldId id="559" r:id="rId226"/>
    <p:sldId id="560" r:id="rId227"/>
    <p:sldId id="561" r:id="rId228"/>
    <p:sldId id="562" r:id="rId229"/>
    <p:sldId id="563" r:id="rId2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1714" autoAdjust="0"/>
  </p:normalViewPr>
  <p:slideViewPr>
    <p:cSldViewPr snapToGrid="0" snapToObjects="1">
      <p:cViewPr varScale="1">
        <p:scale>
          <a:sx n="75" d="100"/>
          <a:sy n="75"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viewProps" Target="view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tableStyles" Target="tableStyle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231" Type="http://schemas.openxmlformats.org/officeDocument/2006/relationships/notesMaster" Target="notesMasters/notes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653922-F4C5-4C26-88D3-AB3C12D05D29}" type="datetimeFigureOut">
              <a:rPr lang="en-US" smtClean="0"/>
              <a:pPr/>
              <a:t>1/1/2014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5771F4-4B72-4F7B-8E0C-EEA7286BD333}" type="slidenum">
              <a:rPr lang="en-US" smtClean="0"/>
              <a:pPr/>
              <a:t>‹#›</a:t>
            </a:fld>
            <a:endParaRPr lang="en-US"/>
          </a:p>
        </p:txBody>
      </p:sp>
    </p:spTree>
    <p:extLst>
      <p:ext uri="{BB962C8B-B14F-4D97-AF65-F5344CB8AC3E}">
        <p14:creationId xmlns:p14="http://schemas.microsoft.com/office/powerpoint/2010/main" xmlns="" val="2525888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5771F4-4B72-4F7B-8E0C-EEA7286BD333}" type="slidenum">
              <a:rPr lang="en-US" smtClean="0"/>
              <a:pPr/>
              <a:t>9</a:t>
            </a:fld>
            <a:endParaRPr lang="en-US"/>
          </a:p>
        </p:txBody>
      </p:sp>
    </p:spTree>
    <p:extLst>
      <p:ext uri="{BB962C8B-B14F-4D97-AF65-F5344CB8AC3E}">
        <p14:creationId xmlns:p14="http://schemas.microsoft.com/office/powerpoint/2010/main" xmlns="" val="1250427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 </a:t>
            </a:r>
            <a:r>
              <a:rPr lang="en-US" dirty="0" smtClean="0"/>
              <a:t>: Number of nodes with a replica of data.</a:t>
            </a:r>
          </a:p>
          <a:p>
            <a:r>
              <a:rPr lang="en-US" b="1" dirty="0" smtClean="0"/>
              <a:t>W</a:t>
            </a:r>
            <a:r>
              <a:rPr lang="en-US" dirty="0" smtClean="0"/>
              <a:t>: Number of nodes that must acknowledge the update.</a:t>
            </a:r>
          </a:p>
          <a:p>
            <a:r>
              <a:rPr lang="en-US" b="1" dirty="0" smtClean="0"/>
              <a:t>R</a:t>
            </a:r>
            <a:r>
              <a:rPr lang="en-US" dirty="0" smtClean="0"/>
              <a:t> : Minimum number of nodes that succeeds read operation.</a:t>
            </a:r>
          </a:p>
          <a:p>
            <a:endParaRPr lang="en-US" dirty="0" smtClean="0"/>
          </a:p>
          <a:p>
            <a:r>
              <a:rPr lang="en-US" dirty="0" smtClean="0"/>
              <a:t>W + R &gt; N    Strong Consistency</a:t>
            </a:r>
          </a:p>
          <a:p>
            <a:r>
              <a:rPr lang="en-US" dirty="0" smtClean="0"/>
              <a:t>W + R &lt;= N   Weak Consistency</a:t>
            </a:r>
          </a:p>
          <a:p>
            <a:endParaRPr lang="en-US" dirty="0"/>
          </a:p>
        </p:txBody>
      </p:sp>
      <p:sp>
        <p:nvSpPr>
          <p:cNvPr id="4" name="Slide Number Placeholder 3"/>
          <p:cNvSpPr>
            <a:spLocks noGrp="1"/>
          </p:cNvSpPr>
          <p:nvPr>
            <p:ph type="sldNum" sz="quarter" idx="10"/>
          </p:nvPr>
        </p:nvSpPr>
        <p:spPr/>
        <p:txBody>
          <a:bodyPr/>
          <a:lstStyle/>
          <a:p>
            <a:fld id="{205771F4-4B72-4F7B-8E0C-EEA7286BD333}" type="slidenum">
              <a:rPr lang="en-US" smtClean="0"/>
              <a:pPr/>
              <a:t>11</a:t>
            </a:fld>
            <a:endParaRPr lang="en-US"/>
          </a:p>
        </p:txBody>
      </p:sp>
    </p:spTree>
    <p:extLst>
      <p:ext uri="{BB962C8B-B14F-4D97-AF65-F5344CB8AC3E}">
        <p14:creationId xmlns:p14="http://schemas.microsoft.com/office/powerpoint/2010/main" xmlns="" val="2493599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5771F4-4B72-4F7B-8E0C-EEA7286BD333}" type="slidenum">
              <a:rPr lang="en-US" smtClean="0"/>
              <a:pPr/>
              <a:t>30</a:t>
            </a:fld>
            <a:endParaRPr lang="en-US"/>
          </a:p>
        </p:txBody>
      </p:sp>
    </p:spTree>
    <p:extLst>
      <p:ext uri="{BB962C8B-B14F-4D97-AF65-F5344CB8AC3E}">
        <p14:creationId xmlns:p14="http://schemas.microsoft.com/office/powerpoint/2010/main" xmlns="" val="3500306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i="0" kern="1200" dirty="0" smtClean="0">
                <a:solidFill>
                  <a:schemeClr val="tx1"/>
                </a:solidFill>
                <a:latin typeface="+mn-lt"/>
                <a:ea typeface="+mn-ea"/>
                <a:cs typeface="+mn-cs"/>
              </a:rPr>
              <a:t>Rapid joins and aggregation</a:t>
            </a:r>
            <a:r>
              <a:rPr lang="en-US" sz="1200" b="0" i="0" kern="1200" dirty="0" smtClean="0">
                <a:solidFill>
                  <a:schemeClr val="tx1"/>
                </a:solidFill>
                <a:latin typeface="+mn-lt"/>
                <a:ea typeface="+mn-ea"/>
                <a:cs typeface="+mn-cs"/>
              </a:rPr>
              <a:t>: data access streaming along column-oriented data allows for incrementally computing the results of aggregate functions, which is critical for data warehouse applications. In addition, there is no requirement for different columns of data to be stored together; allocating columnar data across multiple processing units and storage allows for parallel accesses and aggregations as well, increasing the overall query performance.</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Suitability for compression</a:t>
            </a:r>
            <a:r>
              <a:rPr lang="en-US" sz="1200" b="0" i="0" kern="1200" dirty="0" smtClean="0">
                <a:solidFill>
                  <a:schemeClr val="tx1"/>
                </a:solidFill>
                <a:latin typeface="+mn-lt"/>
                <a:ea typeface="+mn-ea"/>
                <a:cs typeface="+mn-cs"/>
              </a:rPr>
              <a:t>: The columnar storage of data not only eliminates storage of multiple indexes, views and aggregations, but also facilitates vast improvements in compression, which can result in an additional reduction in storage while maintaining high performance.</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Rapid data loading</a:t>
            </a:r>
            <a:r>
              <a:rPr lang="en-US" sz="1200" dirty="0" smtClean="0"/>
              <a:t>: The typical process for loading data into a data warehouse involves extracting data into a staging area, performing transformations, joining data to create demoralized representations and loading the data into the warehouse as fact and dimension tables, and then creating the collection of required indexes and views. In a row-based arrangement, all of the data values in each row need to be stored together, and then indexes must be constructed by reviewing all the row data. In a columnar arrangement the system effectively allows one to segregate storage by column. This means that each column is built in one pass, and stored separately, allowing the database system to load columns in parallel using multiple threads. Further, related performance characteristics of join processing built atop a column store is often sufficiently fast that the load-time joining required to create fact tables is unnecessary, shortening the latency from receipt of new data to availability for query processing. Finally, since columns are stored separately, entire table columns can be added and dropped without downing the system, and without the need to re-tuning the system following the change</a:t>
            </a:r>
            <a:endParaRPr lang="en-US" sz="1200" dirty="0" smtClean="0">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46CFFCF3-3D70-4D1E-99B9-3C27D1E7E5EB}" type="slidenum">
              <a:rPr lang="en-US" smtClean="0"/>
              <a:pPr/>
              <a:t>67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Load time, incremental loads, and data compression. These all reflect the need for a columnar database to restructure data originally stored in another format. They can be critical bottlenecks at large data volumes, and older systems varied widely in their performance. As a result, these were probably the most important considerations when comparing older columnar systems.</a:t>
            </a:r>
            <a:endParaRPr lang="en-US" dirty="0"/>
          </a:p>
        </p:txBody>
      </p:sp>
      <p:sp>
        <p:nvSpPr>
          <p:cNvPr id="4" name="Slide Number Placeholder 3"/>
          <p:cNvSpPr>
            <a:spLocks noGrp="1"/>
          </p:cNvSpPr>
          <p:nvPr>
            <p:ph type="sldNum" sz="quarter" idx="10"/>
          </p:nvPr>
        </p:nvSpPr>
        <p:spPr/>
        <p:txBody>
          <a:bodyPr/>
          <a:lstStyle/>
          <a:p>
            <a:fld id="{46CFFCF3-3D70-4D1E-99B9-3C27D1E7E5EB}" type="slidenum">
              <a:rPr lang="en-US" smtClean="0"/>
              <a:pPr/>
              <a:t>68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a:lstStyle/>
          <a:p>
            <a:pPr eaLnBrk="1" hangingPunct="1">
              <a:spcBef>
                <a:spcPct val="0"/>
              </a:spcBef>
            </a:pPr>
            <a:endParaRPr lang="en-US" smtClean="0"/>
          </a:p>
        </p:txBody>
      </p:sp>
      <p:sp>
        <p:nvSpPr>
          <p:cNvPr id="17412" name="Slide Number Placeholder 3"/>
          <p:cNvSpPr>
            <a:spLocks noGrp="1"/>
          </p:cNvSpPr>
          <p:nvPr>
            <p:ph type="sldNum" sz="quarter" idx="5"/>
          </p:nvPr>
        </p:nvSpPr>
        <p:spPr bwMode="auto">
          <a:ln>
            <a:miter lim="800000"/>
            <a:headEnd/>
            <a:tailEnd/>
          </a:ln>
        </p:spPr>
        <p:txBody>
          <a:bodyPr/>
          <a:lstStyle/>
          <a:p>
            <a:fld id="{7B6B6223-FAF8-48E3-BC43-B74A5B8B4E78}" type="slidenum">
              <a:rPr lang="en-US"/>
              <a:pPr/>
              <a:t>76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4BF2D777-27B4-A44B-A353-7E99C50AA8B5}" type="datetimeFigureOut">
              <a:rPr lang="en-US" smtClean="0"/>
              <a:pPr/>
              <a:t>1/1/2014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DF28FB93-0A08-4E7D-8E63-9EFA29F1E09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F2D777-27B4-A44B-A353-7E99C50AA8B5}" type="datetimeFigureOut">
              <a:rPr lang="en-US" smtClean="0"/>
              <a:pPr/>
              <a:t>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E2F8C-6FF4-854C-AEFD-39A46EACA1D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4BF2D777-27B4-A44B-A353-7E99C50AA8B5}" type="datetimeFigureOut">
              <a:rPr lang="en-US" smtClean="0"/>
              <a:pPr/>
              <a:t>1/1/2014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855E2F8C-6FF4-854C-AEFD-39A46EACA1D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BF2D777-27B4-A44B-A353-7E99C50AA8B5}" type="datetimeFigureOut">
              <a:rPr lang="en-US" smtClean="0"/>
              <a:pPr/>
              <a:t>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55E2F8C-6FF4-854C-AEFD-39A46EACA1D1}"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BF2D777-27B4-A44B-A353-7E99C50AA8B5}" type="datetimeFigureOut">
              <a:rPr lang="en-US" smtClean="0"/>
              <a:pPr/>
              <a:t>1/1/2014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855E2F8C-6FF4-854C-AEFD-39A46EACA1D1}"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4BF2D777-27B4-A44B-A353-7E99C50AA8B5}" type="datetimeFigureOut">
              <a:rPr lang="en-US" smtClean="0"/>
              <a:pPr/>
              <a:t>1/1/2014</a:t>
            </a:fld>
            <a:endParaRPr lang="en-US"/>
          </a:p>
        </p:txBody>
      </p:sp>
      <p:sp>
        <p:nvSpPr>
          <p:cNvPr id="10" name="Slide Number Placeholder 9"/>
          <p:cNvSpPr>
            <a:spLocks noGrp="1"/>
          </p:cNvSpPr>
          <p:nvPr>
            <p:ph type="sldNum" sz="quarter" idx="16"/>
          </p:nvPr>
        </p:nvSpPr>
        <p:spPr/>
        <p:txBody>
          <a:bodyPr rtlCol="0"/>
          <a:lstStyle/>
          <a:p>
            <a:fld id="{855E2F8C-6FF4-854C-AEFD-39A46EACA1D1}"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4BF2D777-27B4-A44B-A353-7E99C50AA8B5}" type="datetimeFigureOut">
              <a:rPr lang="en-US" smtClean="0"/>
              <a:pPr/>
              <a:t>1/1/2014</a:t>
            </a:fld>
            <a:endParaRPr lang="en-US"/>
          </a:p>
        </p:txBody>
      </p:sp>
      <p:sp>
        <p:nvSpPr>
          <p:cNvPr id="12" name="Slide Number Placeholder 11"/>
          <p:cNvSpPr>
            <a:spLocks noGrp="1"/>
          </p:cNvSpPr>
          <p:nvPr>
            <p:ph type="sldNum" sz="quarter" idx="16"/>
          </p:nvPr>
        </p:nvSpPr>
        <p:spPr/>
        <p:txBody>
          <a:bodyPr rtlCol="0"/>
          <a:lstStyle/>
          <a:p>
            <a:fld id="{855E2F8C-6FF4-854C-AEFD-39A46EACA1D1}"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BF2D777-27B4-A44B-A353-7E99C50AA8B5}" type="datetimeFigureOut">
              <a:rPr lang="en-US" smtClean="0"/>
              <a:pPr/>
              <a:t>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855E2F8C-6FF4-854C-AEFD-39A46EACA1D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2D777-27B4-A44B-A353-7E99C50AA8B5}" type="datetimeFigureOut">
              <a:rPr lang="en-US" smtClean="0"/>
              <a:pPr/>
              <a:t>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855E2F8C-6FF4-854C-AEFD-39A46EACA1D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BF2D777-27B4-A44B-A353-7E99C50AA8B5}" type="datetimeFigureOut">
              <a:rPr lang="en-US" smtClean="0"/>
              <a:pPr/>
              <a:t>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855E2F8C-6FF4-854C-AEFD-39A46EACA1D1}"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4BF2D777-27B4-A44B-A353-7E99C50AA8B5}" type="datetimeFigureOut">
              <a:rPr lang="en-US" smtClean="0"/>
              <a:pPr/>
              <a:t>1/1/2014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855E2F8C-6FF4-854C-AEFD-39A46EACA1D1}"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BF2D777-27B4-A44B-A353-7E99C50AA8B5}" type="datetimeFigureOut">
              <a:rPr lang="en-US" smtClean="0"/>
              <a:pPr/>
              <a:t>1/1/2014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55E2F8C-6FF4-854C-AEFD-39A46EACA1D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jpe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198563" y="738188"/>
            <a:ext cx="7945437" cy="4267200"/>
          </a:xfrm>
        </p:spPr>
        <p:txBody>
          <a:bodyPr>
            <a:normAutofit/>
          </a:bodyPr>
          <a:lstStyle/>
          <a:p>
            <a:r>
              <a:rPr lang="en-US" dirty="0" smtClean="0"/>
              <a:t>NoSQL</a:t>
            </a:r>
            <a:br>
              <a:rPr lang="en-US" dirty="0" smtClean="0"/>
            </a:br>
            <a:r>
              <a:rPr lang="en-US" dirty="0" smtClean="0"/>
              <a:t>Theory, Implementations,</a:t>
            </a:r>
            <a:br>
              <a:rPr lang="en-US" dirty="0" smtClean="0"/>
            </a:br>
            <a:r>
              <a:rPr lang="en-US" dirty="0" smtClean="0"/>
              <a:t>an introduction</a:t>
            </a:r>
            <a:br>
              <a:rPr lang="en-US" dirty="0" smtClean="0"/>
            </a:br>
            <a:r>
              <a:rPr lang="en-US" dirty="0"/>
              <a:t/>
            </a:r>
            <a:br>
              <a:rPr lang="en-US" dirty="0"/>
            </a:br>
            <a:endParaRPr lang="en-US" sz="2400" dirty="0"/>
          </a:p>
        </p:txBody>
      </p:sp>
    </p:spTree>
    <p:extLst>
      <p:ext uri="{BB962C8B-B14F-4D97-AF65-F5344CB8AC3E}">
        <p14:creationId xmlns:p14="http://schemas.microsoft.com/office/powerpoint/2010/main" xmlns="" val="8161733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Enter CAP Theorem</a:t>
            </a:r>
            <a:endParaRPr lang="en-US" dirty="0"/>
          </a:p>
        </p:txBody>
      </p:sp>
      <p:sp>
        <p:nvSpPr>
          <p:cNvPr id="3" name="Content Placeholder 2"/>
          <p:cNvSpPr>
            <a:spLocks noGrp="1"/>
          </p:cNvSpPr>
          <p:nvPr>
            <p:ph sz="quarter" idx="4294967295"/>
          </p:nvPr>
        </p:nvSpPr>
        <p:spPr>
          <a:xfrm>
            <a:off x="990600" y="1600200"/>
            <a:ext cx="8153400" cy="4495800"/>
          </a:xfrm>
        </p:spPr>
        <p:txBody>
          <a:bodyPr>
            <a:normAutofit/>
          </a:bodyPr>
          <a:lstStyle/>
          <a:p>
            <a:r>
              <a:rPr lang="en-US" dirty="0" smtClean="0"/>
              <a:t>Also known as Brewer’s Theorem by Prof. Eric Brewer, published in 2000 at University of Berkeley.</a:t>
            </a:r>
            <a:endParaRPr lang="en-US" dirty="0"/>
          </a:p>
          <a:p>
            <a:r>
              <a:rPr lang="en-US" dirty="0" smtClean="0"/>
              <a:t>“Of three properties of a shared data system: data consistency, system availability and tolerance to network partitions, only two can be achieved </a:t>
            </a:r>
            <a:r>
              <a:rPr lang="en-US" b="1" dirty="0" smtClean="0"/>
              <a:t>at any given moment</a:t>
            </a:r>
            <a:r>
              <a:rPr lang="en-US" dirty="0" smtClean="0"/>
              <a:t>.”</a:t>
            </a:r>
          </a:p>
          <a:p>
            <a:r>
              <a:rPr lang="en-US" dirty="0"/>
              <a:t>Proven by Nancy Lynch et al. MIT labs.</a:t>
            </a:r>
          </a:p>
          <a:p>
            <a:pPr marL="0" indent="0">
              <a:buNone/>
            </a:pPr>
            <a:endParaRPr lang="en-US" dirty="0"/>
          </a:p>
          <a:p>
            <a:endParaRPr lang="en-US" sz="1900" dirty="0" smtClean="0"/>
          </a:p>
          <a:p>
            <a:endParaRPr lang="en-US" dirty="0"/>
          </a:p>
        </p:txBody>
      </p:sp>
    </p:spTree>
    <p:extLst>
      <p:ext uri="{BB962C8B-B14F-4D97-AF65-F5344CB8AC3E}">
        <p14:creationId xmlns:p14="http://schemas.microsoft.com/office/powerpoint/2010/main" xmlns="" val="48425493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Find One Document</a:t>
            </a:r>
            <a:endParaRPr lang="en-US" dirty="0"/>
          </a:p>
        </p:txBody>
      </p:sp>
      <p:sp>
        <p:nvSpPr>
          <p:cNvPr id="4" name="Rectangle 3"/>
          <p:cNvSpPr/>
          <p:nvPr/>
        </p:nvSpPr>
        <p:spPr>
          <a:xfrm>
            <a:off x="438272" y="4496417"/>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5" name="Rectangle 4"/>
          <p:cNvSpPr/>
          <p:nvPr/>
        </p:nvSpPr>
        <p:spPr>
          <a:xfrm>
            <a:off x="1352672" y="2889625"/>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6" name="Rectangle 5"/>
          <p:cNvSpPr/>
          <p:nvPr/>
        </p:nvSpPr>
        <p:spPr>
          <a:xfrm>
            <a:off x="2267072" y="4496417"/>
            <a:ext cx="914400" cy="914400"/>
          </a:xfrm>
          <a:prstGeom prst="rect">
            <a:avLst/>
          </a:prstGeom>
          <a:solidFill>
            <a:srgbClr val="FF0000">
              <a:alpha val="34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7" name="Rectangle 6"/>
          <p:cNvSpPr/>
          <p:nvPr/>
        </p:nvSpPr>
        <p:spPr>
          <a:xfrm>
            <a:off x="3181472" y="4496417"/>
            <a:ext cx="914400" cy="914400"/>
          </a:xfrm>
          <a:prstGeom prst="rect">
            <a:avLst/>
          </a:prstGeom>
          <a:solidFill>
            <a:srgbClr val="FF0000">
              <a:alpha val="45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8" name="Rectangle 7"/>
          <p:cNvSpPr/>
          <p:nvPr/>
        </p:nvSpPr>
        <p:spPr>
          <a:xfrm>
            <a:off x="4095872" y="1554951"/>
            <a:ext cx="914400" cy="914400"/>
          </a:xfrm>
          <a:prstGeom prst="rect">
            <a:avLst/>
          </a:prstGeom>
          <a:solidFill>
            <a:srgbClr val="FF0000">
              <a:alpha val="56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9" name="Rectangle 8"/>
          <p:cNvSpPr/>
          <p:nvPr/>
        </p:nvSpPr>
        <p:spPr>
          <a:xfrm>
            <a:off x="5010272" y="4483459"/>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0" name="Rectangle 9"/>
          <p:cNvSpPr/>
          <p:nvPr/>
        </p:nvSpPr>
        <p:spPr>
          <a:xfrm>
            <a:off x="5924672" y="2889625"/>
            <a:ext cx="914400" cy="914400"/>
          </a:xfrm>
          <a:prstGeom prst="rect">
            <a:avLst/>
          </a:prstGeom>
          <a:solidFill>
            <a:srgbClr val="FF0000">
              <a:alpha val="78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11" name="Rectangle 10"/>
          <p:cNvSpPr/>
          <p:nvPr/>
        </p:nvSpPr>
        <p:spPr>
          <a:xfrm>
            <a:off x="6839072" y="4483459"/>
            <a:ext cx="914400" cy="914400"/>
          </a:xfrm>
          <a:prstGeom prst="rect">
            <a:avLst/>
          </a:prstGeom>
          <a:solidFill>
            <a:srgbClr val="FF0000">
              <a:alpha val="89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
        <p:nvSpPr>
          <p:cNvPr id="12" name="Rectangle 11"/>
          <p:cNvSpPr/>
          <p:nvPr/>
        </p:nvSpPr>
        <p:spPr>
          <a:xfrm>
            <a:off x="7753472" y="4483459"/>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cxnSp>
        <p:nvCxnSpPr>
          <p:cNvPr id="16" name="Straight Connector 15"/>
          <p:cNvCxnSpPr>
            <a:stCxn id="4" idx="0"/>
            <a:endCxn id="5" idx="2"/>
          </p:cNvCxnSpPr>
          <p:nvPr/>
        </p:nvCxnSpPr>
        <p:spPr>
          <a:xfrm rot="5400000" flipH="1" flipV="1">
            <a:off x="1006476" y="3693021"/>
            <a:ext cx="692392"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5" idx="0"/>
            <a:endCxn id="8" idx="2"/>
          </p:cNvCxnSpPr>
          <p:nvPr/>
        </p:nvCxnSpPr>
        <p:spPr>
          <a:xfrm rot="5400000" flipH="1" flipV="1">
            <a:off x="2971335" y="1307888"/>
            <a:ext cx="420274" cy="2743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2"/>
            <a:endCxn id="10" idx="0"/>
          </p:cNvCxnSpPr>
          <p:nvPr/>
        </p:nvCxnSpPr>
        <p:spPr>
          <a:xfrm rot="16200000" flipH="1">
            <a:off x="5257335" y="1765088"/>
            <a:ext cx="420274" cy="1828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809872" y="3804025"/>
            <a:ext cx="1371600" cy="679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0" idx="2"/>
          </p:cNvCxnSpPr>
          <p:nvPr/>
        </p:nvCxnSpPr>
        <p:spPr>
          <a:xfrm rot="16200000" flipH="1">
            <a:off x="6727955" y="3457942"/>
            <a:ext cx="679434" cy="1371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9" idx="0"/>
            <a:endCxn id="10" idx="2"/>
          </p:cNvCxnSpPr>
          <p:nvPr/>
        </p:nvCxnSpPr>
        <p:spPr>
          <a:xfrm rot="5400000" flipH="1" flipV="1">
            <a:off x="5584955" y="3686542"/>
            <a:ext cx="679434"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438272" y="1308754"/>
            <a:ext cx="914400" cy="914400"/>
          </a:xfrm>
          <a:prstGeom prst="rect">
            <a:avLst/>
          </a:prstGeom>
          <a:solidFill>
            <a:srgbClr val="FF0000">
              <a:alpha val="67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33" name="TextBox 32"/>
          <p:cNvSpPr txBox="1"/>
          <p:nvPr/>
        </p:nvSpPr>
        <p:spPr>
          <a:xfrm>
            <a:off x="1464334" y="1360586"/>
            <a:ext cx="527007" cy="830997"/>
          </a:xfrm>
          <a:prstGeom prst="rect">
            <a:avLst/>
          </a:prstGeom>
          <a:noFill/>
        </p:spPr>
        <p:txBody>
          <a:bodyPr wrap="none" rtlCol="0">
            <a:spAutoFit/>
          </a:bodyPr>
          <a:lstStyle/>
          <a:p>
            <a:r>
              <a:rPr lang="en-US" sz="4800" dirty="0" smtClean="0">
                <a:latin typeface="Helvetica"/>
              </a:rPr>
              <a:t>?</a:t>
            </a:r>
            <a:endParaRPr lang="en-US" sz="4800" dirty="0">
              <a:latin typeface="Helvetica"/>
            </a:endParaRPr>
          </a:p>
        </p:txBody>
      </p:sp>
      <p:cxnSp>
        <p:nvCxnSpPr>
          <p:cNvPr id="24" name="Straight Connector 23"/>
          <p:cNvCxnSpPr/>
          <p:nvPr/>
        </p:nvCxnSpPr>
        <p:spPr>
          <a:xfrm>
            <a:off x="4562923" y="2647667"/>
            <a:ext cx="1052872" cy="241959"/>
          </a:xfrm>
          <a:prstGeom prst="line">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5467472" y="3917264"/>
            <a:ext cx="457200" cy="339716"/>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endCxn id="45" idx="0"/>
          </p:cNvCxnSpPr>
          <p:nvPr/>
        </p:nvCxnSpPr>
        <p:spPr>
          <a:xfrm rot="5400000">
            <a:off x="5184224" y="5677419"/>
            <a:ext cx="562808" cy="36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922961" y="5960667"/>
            <a:ext cx="3081646" cy="792953"/>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{_id:4,x:6}</a:t>
            </a:r>
            <a:endParaRPr lang="en-US" sz="4000" dirty="0">
              <a:solidFill>
                <a:schemeClr val="tx1"/>
              </a:solidFill>
              <a:latin typeface="Helvetica"/>
            </a:endParaRPr>
          </a:p>
        </p:txBody>
      </p:sp>
      <p:cxnSp>
        <p:nvCxnSpPr>
          <p:cNvPr id="46" name="Straight Arrow Connector 45"/>
          <p:cNvCxnSpPr/>
          <p:nvPr/>
        </p:nvCxnSpPr>
        <p:spPr>
          <a:xfrm rot="5400000">
            <a:off x="4554433" y="5548415"/>
            <a:ext cx="562808" cy="3688"/>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Find One Document</a:t>
            </a:r>
            <a:endParaRPr lang="en-US" dirty="0"/>
          </a:p>
        </p:txBody>
      </p:sp>
      <p:sp>
        <p:nvSpPr>
          <p:cNvPr id="4" name="Rectangle 3"/>
          <p:cNvSpPr/>
          <p:nvPr/>
        </p:nvSpPr>
        <p:spPr>
          <a:xfrm>
            <a:off x="438272" y="3135827"/>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5" name="Rectangle 4"/>
          <p:cNvSpPr/>
          <p:nvPr/>
        </p:nvSpPr>
        <p:spPr>
          <a:xfrm>
            <a:off x="1352672" y="3135827"/>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6" name="Rectangle 5"/>
          <p:cNvSpPr/>
          <p:nvPr/>
        </p:nvSpPr>
        <p:spPr>
          <a:xfrm>
            <a:off x="2267072" y="3135827"/>
            <a:ext cx="914400" cy="914400"/>
          </a:xfrm>
          <a:prstGeom prst="rect">
            <a:avLst/>
          </a:prstGeom>
          <a:solidFill>
            <a:srgbClr val="FF0000">
              <a:alpha val="34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7" name="Rectangle 6"/>
          <p:cNvSpPr/>
          <p:nvPr/>
        </p:nvSpPr>
        <p:spPr>
          <a:xfrm>
            <a:off x="3181472" y="3135827"/>
            <a:ext cx="914400" cy="914400"/>
          </a:xfrm>
          <a:prstGeom prst="rect">
            <a:avLst/>
          </a:prstGeom>
          <a:solidFill>
            <a:srgbClr val="FF0000">
              <a:alpha val="45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8" name="Rectangle 7"/>
          <p:cNvSpPr/>
          <p:nvPr/>
        </p:nvSpPr>
        <p:spPr>
          <a:xfrm>
            <a:off x="4095872" y="3135827"/>
            <a:ext cx="914400" cy="914400"/>
          </a:xfrm>
          <a:prstGeom prst="rect">
            <a:avLst/>
          </a:prstGeom>
          <a:solidFill>
            <a:srgbClr val="FF0000">
              <a:alpha val="56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9" name="Rectangle 8"/>
          <p:cNvSpPr/>
          <p:nvPr/>
        </p:nvSpPr>
        <p:spPr>
          <a:xfrm>
            <a:off x="5010272" y="3135827"/>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0" name="Rectangle 9"/>
          <p:cNvSpPr/>
          <p:nvPr/>
        </p:nvSpPr>
        <p:spPr>
          <a:xfrm>
            <a:off x="5924672" y="3135827"/>
            <a:ext cx="914400" cy="914400"/>
          </a:xfrm>
          <a:prstGeom prst="rect">
            <a:avLst/>
          </a:prstGeom>
          <a:solidFill>
            <a:srgbClr val="FF0000">
              <a:alpha val="67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6</a:t>
            </a:r>
            <a:endParaRPr lang="en-US" sz="4000" dirty="0">
              <a:solidFill>
                <a:schemeClr val="tx1"/>
              </a:solidFill>
              <a:latin typeface="Helvetica"/>
            </a:endParaRPr>
          </a:p>
        </p:txBody>
      </p:sp>
      <p:sp>
        <p:nvSpPr>
          <p:cNvPr id="11" name="Rectangle 10"/>
          <p:cNvSpPr/>
          <p:nvPr/>
        </p:nvSpPr>
        <p:spPr>
          <a:xfrm>
            <a:off x="6839072" y="3135827"/>
            <a:ext cx="914400" cy="914400"/>
          </a:xfrm>
          <a:prstGeom prst="rect">
            <a:avLst/>
          </a:prstGeom>
          <a:solidFill>
            <a:srgbClr val="FF0000">
              <a:alpha val="67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6</a:t>
            </a:r>
            <a:endParaRPr lang="en-US" sz="4000" dirty="0">
              <a:solidFill>
                <a:schemeClr val="tx1"/>
              </a:solidFill>
              <a:latin typeface="Helvetica"/>
            </a:endParaRPr>
          </a:p>
        </p:txBody>
      </p:sp>
      <p:sp>
        <p:nvSpPr>
          <p:cNvPr id="12" name="Rectangle 11"/>
          <p:cNvSpPr/>
          <p:nvPr/>
        </p:nvSpPr>
        <p:spPr>
          <a:xfrm>
            <a:off x="7753472" y="3135827"/>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sp>
        <p:nvSpPr>
          <p:cNvPr id="14" name="Rectangle 13"/>
          <p:cNvSpPr/>
          <p:nvPr/>
        </p:nvSpPr>
        <p:spPr>
          <a:xfrm>
            <a:off x="438272" y="1308754"/>
            <a:ext cx="914400" cy="914400"/>
          </a:xfrm>
          <a:prstGeom prst="rect">
            <a:avLst/>
          </a:prstGeom>
          <a:solidFill>
            <a:srgbClr val="FF0000">
              <a:alpha val="67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5" name="TextBox 14"/>
          <p:cNvSpPr txBox="1"/>
          <p:nvPr/>
        </p:nvSpPr>
        <p:spPr>
          <a:xfrm>
            <a:off x="1464334" y="1360586"/>
            <a:ext cx="527007" cy="830997"/>
          </a:xfrm>
          <a:prstGeom prst="rect">
            <a:avLst/>
          </a:prstGeom>
          <a:noFill/>
        </p:spPr>
        <p:txBody>
          <a:bodyPr wrap="none" rtlCol="0">
            <a:spAutoFit/>
          </a:bodyPr>
          <a:lstStyle/>
          <a:p>
            <a:r>
              <a:rPr lang="en-US" sz="4800" dirty="0" smtClean="0">
                <a:latin typeface="Helvetica"/>
              </a:rPr>
              <a:t>?</a:t>
            </a:r>
            <a:endParaRPr lang="en-US" sz="4800" dirty="0">
              <a:latin typeface="Helvetica"/>
            </a:endParaRPr>
          </a:p>
        </p:txBody>
      </p:sp>
      <p:cxnSp>
        <p:nvCxnSpPr>
          <p:cNvPr id="21" name="Straight Arrow Connector 20"/>
          <p:cNvCxnSpPr>
            <a:stCxn id="4" idx="2"/>
          </p:cNvCxnSpPr>
          <p:nvPr/>
        </p:nvCxnSpPr>
        <p:spPr>
          <a:xfrm rot="5400000">
            <a:off x="613409" y="433097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a:off x="1504472"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a:off x="2434412" y="433773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a:off x="3351393" y="433464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4277698"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endCxn id="30" idx="0"/>
          </p:cNvCxnSpPr>
          <p:nvPr/>
        </p:nvCxnSpPr>
        <p:spPr>
          <a:xfrm rot="5400000">
            <a:off x="4991393" y="4529382"/>
            <a:ext cx="918865"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5400000">
            <a:off x="6098701" y="4347598"/>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a:off x="7015682" y="434450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a:off x="7906745" y="434140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3910002" y="4988815"/>
            <a:ext cx="3081646" cy="1129863"/>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{_id:4,x:6}</a:t>
            </a:r>
            <a:endParaRPr lang="en-US" sz="4000" dirty="0">
              <a:solidFill>
                <a:schemeClr val="tx1"/>
              </a:solidFill>
              <a:latin typeface="Helvetica"/>
            </a:endParaRPr>
          </a:p>
        </p:txBody>
      </p:sp>
      <p:sp>
        <p:nvSpPr>
          <p:cNvPr id="31" name="TextBox 30"/>
          <p:cNvSpPr txBox="1"/>
          <p:nvPr/>
        </p:nvSpPr>
        <p:spPr>
          <a:xfrm>
            <a:off x="5920637" y="1523515"/>
            <a:ext cx="2747235" cy="830997"/>
          </a:xfrm>
          <a:prstGeom prst="rect">
            <a:avLst/>
          </a:prstGeom>
          <a:solidFill>
            <a:srgbClr val="FF0000"/>
          </a:solidFill>
        </p:spPr>
        <p:txBody>
          <a:bodyPr wrap="square" rtlCol="0">
            <a:spAutoFit/>
          </a:bodyPr>
          <a:lstStyle/>
          <a:p>
            <a:r>
              <a:rPr lang="en-US" sz="2400" dirty="0" smtClean="0">
                <a:latin typeface="Helvetica"/>
              </a:rPr>
              <a:t>Now we have duplicate </a:t>
            </a:r>
            <a:r>
              <a:rPr lang="en-US" sz="2400" dirty="0" err="1" smtClean="0">
                <a:latin typeface="Helvetica"/>
              </a:rPr>
              <a:t>x</a:t>
            </a:r>
            <a:r>
              <a:rPr lang="en-US" sz="2400" dirty="0" smtClean="0">
                <a:latin typeface="Helvetica"/>
              </a:rPr>
              <a:t> values</a:t>
            </a:r>
            <a:endParaRPr lang="en-US" sz="2400" dirty="0">
              <a:latin typeface="Helvetica"/>
            </a:endParaRPr>
          </a:p>
        </p:txBody>
      </p:sp>
      <p:cxnSp>
        <p:nvCxnSpPr>
          <p:cNvPr id="32" name="Straight Arrow Connector 31"/>
          <p:cNvCxnSpPr/>
          <p:nvPr/>
        </p:nvCxnSpPr>
        <p:spPr>
          <a:xfrm rot="10800000" flipV="1">
            <a:off x="6155396" y="2463703"/>
            <a:ext cx="683677" cy="412966"/>
          </a:xfrm>
          <a:prstGeom prst="straightConnector1">
            <a:avLst/>
          </a:prstGeom>
          <a:ln w="5080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Find One Document</a:t>
            </a:r>
            <a:endParaRPr lang="en-US" dirty="0"/>
          </a:p>
        </p:txBody>
      </p:sp>
      <p:sp>
        <p:nvSpPr>
          <p:cNvPr id="4" name="Rectangle 3"/>
          <p:cNvSpPr/>
          <p:nvPr/>
        </p:nvSpPr>
        <p:spPr>
          <a:xfrm>
            <a:off x="438272" y="4496417"/>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5" name="Rectangle 4"/>
          <p:cNvSpPr/>
          <p:nvPr/>
        </p:nvSpPr>
        <p:spPr>
          <a:xfrm>
            <a:off x="1352672" y="2889625"/>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6" name="Rectangle 5"/>
          <p:cNvSpPr/>
          <p:nvPr/>
        </p:nvSpPr>
        <p:spPr>
          <a:xfrm>
            <a:off x="2267072" y="4496417"/>
            <a:ext cx="914400" cy="914400"/>
          </a:xfrm>
          <a:prstGeom prst="rect">
            <a:avLst/>
          </a:prstGeom>
          <a:solidFill>
            <a:srgbClr val="FF0000">
              <a:alpha val="34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7" name="Rectangle 6"/>
          <p:cNvSpPr/>
          <p:nvPr/>
        </p:nvSpPr>
        <p:spPr>
          <a:xfrm>
            <a:off x="3181472" y="4496417"/>
            <a:ext cx="914400" cy="914400"/>
          </a:xfrm>
          <a:prstGeom prst="rect">
            <a:avLst/>
          </a:prstGeom>
          <a:solidFill>
            <a:srgbClr val="FF0000">
              <a:alpha val="45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8" name="Rectangle 7"/>
          <p:cNvSpPr/>
          <p:nvPr/>
        </p:nvSpPr>
        <p:spPr>
          <a:xfrm>
            <a:off x="4095872" y="1554951"/>
            <a:ext cx="914400" cy="914400"/>
          </a:xfrm>
          <a:prstGeom prst="rect">
            <a:avLst/>
          </a:prstGeom>
          <a:solidFill>
            <a:srgbClr val="FF0000">
              <a:alpha val="56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9" name="Rectangle 8"/>
          <p:cNvSpPr/>
          <p:nvPr/>
        </p:nvSpPr>
        <p:spPr>
          <a:xfrm>
            <a:off x="5010272" y="4483459"/>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0" name="Rectangle 9"/>
          <p:cNvSpPr/>
          <p:nvPr/>
        </p:nvSpPr>
        <p:spPr>
          <a:xfrm>
            <a:off x="5924672" y="2889625"/>
            <a:ext cx="914400" cy="914400"/>
          </a:xfrm>
          <a:prstGeom prst="rect">
            <a:avLst/>
          </a:prstGeom>
          <a:solidFill>
            <a:srgbClr val="FF0000">
              <a:alpha val="67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6</a:t>
            </a:r>
            <a:endParaRPr lang="en-US" sz="4000" dirty="0">
              <a:solidFill>
                <a:schemeClr val="tx1"/>
              </a:solidFill>
              <a:latin typeface="Helvetica"/>
            </a:endParaRPr>
          </a:p>
        </p:txBody>
      </p:sp>
      <p:sp>
        <p:nvSpPr>
          <p:cNvPr id="11" name="Rectangle 10"/>
          <p:cNvSpPr/>
          <p:nvPr/>
        </p:nvSpPr>
        <p:spPr>
          <a:xfrm>
            <a:off x="6839072" y="4483459"/>
            <a:ext cx="914400" cy="914400"/>
          </a:xfrm>
          <a:prstGeom prst="rect">
            <a:avLst/>
          </a:prstGeom>
          <a:solidFill>
            <a:srgbClr val="FF0000">
              <a:alpha val="67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6</a:t>
            </a:r>
            <a:endParaRPr lang="en-US" sz="4000" dirty="0">
              <a:solidFill>
                <a:schemeClr val="tx1"/>
              </a:solidFill>
              <a:latin typeface="Helvetica"/>
            </a:endParaRPr>
          </a:p>
        </p:txBody>
      </p:sp>
      <p:sp>
        <p:nvSpPr>
          <p:cNvPr id="12" name="Rectangle 11"/>
          <p:cNvSpPr/>
          <p:nvPr/>
        </p:nvSpPr>
        <p:spPr>
          <a:xfrm>
            <a:off x="7753472" y="4483459"/>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cxnSp>
        <p:nvCxnSpPr>
          <p:cNvPr id="16" name="Straight Connector 15"/>
          <p:cNvCxnSpPr>
            <a:stCxn id="4" idx="0"/>
            <a:endCxn id="5" idx="2"/>
          </p:cNvCxnSpPr>
          <p:nvPr/>
        </p:nvCxnSpPr>
        <p:spPr>
          <a:xfrm rot="5400000" flipH="1" flipV="1">
            <a:off x="1006476" y="3693021"/>
            <a:ext cx="692392"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5" idx="0"/>
            <a:endCxn id="8" idx="2"/>
          </p:cNvCxnSpPr>
          <p:nvPr/>
        </p:nvCxnSpPr>
        <p:spPr>
          <a:xfrm rot="5400000" flipH="1" flipV="1">
            <a:off x="2971335" y="1307888"/>
            <a:ext cx="420274" cy="2743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2"/>
            <a:endCxn id="10" idx="0"/>
          </p:cNvCxnSpPr>
          <p:nvPr/>
        </p:nvCxnSpPr>
        <p:spPr>
          <a:xfrm rot="16200000" flipH="1">
            <a:off x="5257335" y="1765088"/>
            <a:ext cx="420274" cy="1828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809872" y="3804025"/>
            <a:ext cx="1371600" cy="679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0" idx="2"/>
          </p:cNvCxnSpPr>
          <p:nvPr/>
        </p:nvCxnSpPr>
        <p:spPr>
          <a:xfrm rot="16200000" flipH="1">
            <a:off x="6727955" y="3457942"/>
            <a:ext cx="679434" cy="1371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9" idx="0"/>
            <a:endCxn id="10" idx="2"/>
          </p:cNvCxnSpPr>
          <p:nvPr/>
        </p:nvCxnSpPr>
        <p:spPr>
          <a:xfrm rot="5400000" flipH="1" flipV="1">
            <a:off x="5584955" y="3686542"/>
            <a:ext cx="679434"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438272" y="1308754"/>
            <a:ext cx="914400" cy="914400"/>
          </a:xfrm>
          <a:prstGeom prst="rect">
            <a:avLst/>
          </a:prstGeom>
          <a:solidFill>
            <a:srgbClr val="FF0000">
              <a:alpha val="67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33" name="TextBox 32"/>
          <p:cNvSpPr txBox="1"/>
          <p:nvPr/>
        </p:nvSpPr>
        <p:spPr>
          <a:xfrm>
            <a:off x="1464334" y="1360586"/>
            <a:ext cx="527007" cy="830997"/>
          </a:xfrm>
          <a:prstGeom prst="rect">
            <a:avLst/>
          </a:prstGeom>
          <a:noFill/>
        </p:spPr>
        <p:txBody>
          <a:bodyPr wrap="none" rtlCol="0">
            <a:spAutoFit/>
          </a:bodyPr>
          <a:lstStyle/>
          <a:p>
            <a:r>
              <a:rPr lang="en-US" sz="4800" dirty="0" smtClean="0">
                <a:latin typeface="Helvetica"/>
              </a:rPr>
              <a:t>?</a:t>
            </a:r>
            <a:endParaRPr lang="en-US" sz="4800" dirty="0">
              <a:latin typeface="Helvetica"/>
            </a:endParaRPr>
          </a:p>
        </p:txBody>
      </p:sp>
      <p:cxnSp>
        <p:nvCxnSpPr>
          <p:cNvPr id="24" name="Straight Connector 23"/>
          <p:cNvCxnSpPr/>
          <p:nvPr/>
        </p:nvCxnSpPr>
        <p:spPr>
          <a:xfrm>
            <a:off x="4562923" y="2647667"/>
            <a:ext cx="1052872" cy="241959"/>
          </a:xfrm>
          <a:prstGeom prst="line">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5467472" y="3917264"/>
            <a:ext cx="457200" cy="339716"/>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endCxn id="27" idx="0"/>
          </p:cNvCxnSpPr>
          <p:nvPr/>
        </p:nvCxnSpPr>
        <p:spPr>
          <a:xfrm rot="5400000">
            <a:off x="5184224" y="5677419"/>
            <a:ext cx="562808" cy="36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3922961" y="5960667"/>
            <a:ext cx="3081646" cy="792953"/>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{_id:4,x:6}</a:t>
            </a:r>
            <a:endParaRPr lang="en-US" sz="4000" dirty="0">
              <a:solidFill>
                <a:schemeClr val="tx1"/>
              </a:solidFill>
              <a:latin typeface="Helvetica"/>
            </a:endParaRPr>
          </a:p>
        </p:txBody>
      </p:sp>
      <p:cxnSp>
        <p:nvCxnSpPr>
          <p:cNvPr id="28" name="Straight Arrow Connector 27"/>
          <p:cNvCxnSpPr/>
          <p:nvPr/>
        </p:nvCxnSpPr>
        <p:spPr>
          <a:xfrm rot="5400000">
            <a:off x="4554433" y="5548415"/>
            <a:ext cx="562808" cy="3688"/>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Equality Match</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err="1" smtClean="0"/>
              <a:t>db.c.find</a:t>
            </a:r>
            <a:r>
              <a:rPr lang="en-US" dirty="0" smtClean="0"/>
              <a:t>( {x:6} )</a:t>
            </a:r>
          </a:p>
          <a:p>
            <a:r>
              <a:rPr lang="en-US" dirty="0" smtClean="0"/>
              <a:t>Index {x:1}</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753472" y="2774891"/>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sp>
        <p:nvSpPr>
          <p:cNvPr id="2" name="Title 1"/>
          <p:cNvSpPr>
            <a:spLocks noGrp="1"/>
          </p:cNvSpPr>
          <p:nvPr>
            <p:ph type="title" idx="4294967295"/>
          </p:nvPr>
        </p:nvSpPr>
        <p:spPr>
          <a:xfrm>
            <a:off x="990600" y="228600"/>
            <a:ext cx="8153400" cy="990600"/>
          </a:xfrm>
        </p:spPr>
        <p:txBody>
          <a:bodyPr/>
          <a:lstStyle/>
          <a:p>
            <a:r>
              <a:rPr lang="en-US" dirty="0" smtClean="0"/>
              <a:t>Equality Match</a:t>
            </a:r>
            <a:endParaRPr lang="en-US" dirty="0"/>
          </a:p>
        </p:txBody>
      </p:sp>
      <p:sp>
        <p:nvSpPr>
          <p:cNvPr id="4" name="Rectangle 3"/>
          <p:cNvSpPr/>
          <p:nvPr/>
        </p:nvSpPr>
        <p:spPr>
          <a:xfrm>
            <a:off x="438272" y="2774891"/>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5" name="Rectangle 4"/>
          <p:cNvSpPr/>
          <p:nvPr/>
        </p:nvSpPr>
        <p:spPr>
          <a:xfrm>
            <a:off x="1352672" y="2774891"/>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6" name="Rectangle 5"/>
          <p:cNvSpPr/>
          <p:nvPr/>
        </p:nvSpPr>
        <p:spPr>
          <a:xfrm>
            <a:off x="2267072" y="2774891"/>
            <a:ext cx="914400" cy="914400"/>
          </a:xfrm>
          <a:prstGeom prst="rect">
            <a:avLst/>
          </a:prstGeom>
          <a:solidFill>
            <a:srgbClr val="FF0000">
              <a:alpha val="34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7" name="Rectangle 6"/>
          <p:cNvSpPr/>
          <p:nvPr/>
        </p:nvSpPr>
        <p:spPr>
          <a:xfrm>
            <a:off x="3181472" y="2774891"/>
            <a:ext cx="914400" cy="914400"/>
          </a:xfrm>
          <a:prstGeom prst="rect">
            <a:avLst/>
          </a:prstGeom>
          <a:solidFill>
            <a:srgbClr val="FF0000">
              <a:alpha val="45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8" name="Rectangle 7"/>
          <p:cNvSpPr/>
          <p:nvPr/>
        </p:nvSpPr>
        <p:spPr>
          <a:xfrm>
            <a:off x="4095872" y="2774891"/>
            <a:ext cx="914400" cy="914400"/>
          </a:xfrm>
          <a:prstGeom prst="rect">
            <a:avLst/>
          </a:prstGeom>
          <a:solidFill>
            <a:srgbClr val="FF0000">
              <a:alpha val="56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9" name="Rectangle 8"/>
          <p:cNvSpPr/>
          <p:nvPr/>
        </p:nvSpPr>
        <p:spPr>
          <a:xfrm>
            <a:off x="5010272" y="2774891"/>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0" name="Rectangle 9"/>
          <p:cNvSpPr/>
          <p:nvPr/>
        </p:nvSpPr>
        <p:spPr>
          <a:xfrm>
            <a:off x="5924672" y="2774891"/>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6</a:t>
            </a:r>
            <a:endParaRPr lang="en-US" sz="4000" dirty="0">
              <a:solidFill>
                <a:schemeClr val="tx1"/>
              </a:solidFill>
              <a:latin typeface="Helvetica"/>
            </a:endParaRPr>
          </a:p>
        </p:txBody>
      </p:sp>
      <p:sp>
        <p:nvSpPr>
          <p:cNvPr id="11" name="Rectangle 10"/>
          <p:cNvSpPr/>
          <p:nvPr/>
        </p:nvSpPr>
        <p:spPr>
          <a:xfrm>
            <a:off x="6839072" y="2774891"/>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6</a:t>
            </a:r>
            <a:endParaRPr lang="en-US" sz="4000" dirty="0">
              <a:solidFill>
                <a:schemeClr val="tx1"/>
              </a:solidFill>
              <a:latin typeface="Helvetica"/>
            </a:endParaRPr>
          </a:p>
        </p:txBody>
      </p:sp>
      <p:sp>
        <p:nvSpPr>
          <p:cNvPr id="14" name="Rectangle 13"/>
          <p:cNvSpPr/>
          <p:nvPr/>
        </p:nvSpPr>
        <p:spPr>
          <a:xfrm>
            <a:off x="438272" y="1308754"/>
            <a:ext cx="914400" cy="914400"/>
          </a:xfrm>
          <a:prstGeom prst="rect">
            <a:avLst/>
          </a:prstGeom>
          <a:solidFill>
            <a:srgbClr val="FF0000">
              <a:alpha val="67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5" name="TextBox 14"/>
          <p:cNvSpPr txBox="1"/>
          <p:nvPr/>
        </p:nvSpPr>
        <p:spPr>
          <a:xfrm>
            <a:off x="1464334" y="1360586"/>
            <a:ext cx="527007" cy="830997"/>
          </a:xfrm>
          <a:prstGeom prst="rect">
            <a:avLst/>
          </a:prstGeom>
          <a:noFill/>
        </p:spPr>
        <p:txBody>
          <a:bodyPr wrap="none" rtlCol="0">
            <a:spAutoFit/>
          </a:bodyPr>
          <a:lstStyle/>
          <a:p>
            <a:r>
              <a:rPr lang="en-US" sz="4800" dirty="0" smtClean="0">
                <a:latin typeface="Helvetica"/>
              </a:rPr>
              <a:t>?</a:t>
            </a:r>
            <a:endParaRPr lang="en-US" sz="4800" dirty="0">
              <a:latin typeface="Helvetica"/>
            </a:endParaRPr>
          </a:p>
        </p:txBody>
      </p:sp>
      <p:cxnSp>
        <p:nvCxnSpPr>
          <p:cNvPr id="21" name="Straight Arrow Connector 20"/>
          <p:cNvCxnSpPr>
            <a:stCxn id="4" idx="2"/>
          </p:cNvCxnSpPr>
          <p:nvPr/>
        </p:nvCxnSpPr>
        <p:spPr>
          <a:xfrm rot="5400000">
            <a:off x="613409" y="3970034"/>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a:off x="1504472" y="397989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a:off x="2434412" y="397680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a:off x="3351393" y="3973704"/>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4277698" y="397989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9" idx="2"/>
            <a:endCxn id="30" idx="0"/>
          </p:cNvCxnSpPr>
          <p:nvPr/>
        </p:nvCxnSpPr>
        <p:spPr>
          <a:xfrm rot="5400000">
            <a:off x="4352482" y="3432681"/>
            <a:ext cx="858381" cy="1371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36" idx="0"/>
          </p:cNvCxnSpPr>
          <p:nvPr/>
        </p:nvCxnSpPr>
        <p:spPr>
          <a:xfrm rot="5400000">
            <a:off x="5128058" y="4511495"/>
            <a:ext cx="2058284" cy="44713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endCxn id="35" idx="0"/>
          </p:cNvCxnSpPr>
          <p:nvPr/>
        </p:nvCxnSpPr>
        <p:spPr>
          <a:xfrm rot="16200000" flipH="1">
            <a:off x="7109868" y="3890700"/>
            <a:ext cx="831482" cy="45572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a:off x="7906745" y="398047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2719713" y="4547672"/>
            <a:ext cx="2752317" cy="920014"/>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{_id:4,x:6}</a:t>
            </a:r>
            <a:endParaRPr lang="en-US" sz="4000" dirty="0">
              <a:solidFill>
                <a:schemeClr val="tx1"/>
              </a:solidFill>
              <a:latin typeface="Helvetica"/>
            </a:endParaRPr>
          </a:p>
        </p:txBody>
      </p:sp>
      <p:sp>
        <p:nvSpPr>
          <p:cNvPr id="35" name="Rectangle 34"/>
          <p:cNvSpPr/>
          <p:nvPr/>
        </p:nvSpPr>
        <p:spPr>
          <a:xfrm>
            <a:off x="6377313" y="4534304"/>
            <a:ext cx="2752317" cy="920014"/>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{_id:5,x:6}</a:t>
            </a:r>
            <a:endParaRPr lang="en-US" sz="4000" dirty="0">
              <a:solidFill>
                <a:schemeClr val="tx1"/>
              </a:solidFill>
              <a:latin typeface="Helvetica"/>
            </a:endParaRPr>
          </a:p>
        </p:txBody>
      </p:sp>
      <p:sp>
        <p:nvSpPr>
          <p:cNvPr id="36" name="Rectangle 35"/>
          <p:cNvSpPr/>
          <p:nvPr/>
        </p:nvSpPr>
        <p:spPr>
          <a:xfrm>
            <a:off x="4557476" y="5764202"/>
            <a:ext cx="2752317" cy="920014"/>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{_id:1,x:6}</a:t>
            </a:r>
            <a:endParaRPr lang="en-US" sz="4000" dirty="0">
              <a:solidFill>
                <a:schemeClr val="tx1"/>
              </a:solidFill>
              <a:latin typeface="Helvetica"/>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Equality Match</a:t>
            </a:r>
            <a:endParaRPr lang="en-US" dirty="0"/>
          </a:p>
        </p:txBody>
      </p:sp>
      <p:sp>
        <p:nvSpPr>
          <p:cNvPr id="4" name="Rectangle 3"/>
          <p:cNvSpPr/>
          <p:nvPr/>
        </p:nvSpPr>
        <p:spPr>
          <a:xfrm>
            <a:off x="438272" y="4496417"/>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5" name="Rectangle 4"/>
          <p:cNvSpPr/>
          <p:nvPr/>
        </p:nvSpPr>
        <p:spPr>
          <a:xfrm>
            <a:off x="1352672" y="2889625"/>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6" name="Rectangle 5"/>
          <p:cNvSpPr/>
          <p:nvPr/>
        </p:nvSpPr>
        <p:spPr>
          <a:xfrm>
            <a:off x="2267072" y="4496417"/>
            <a:ext cx="914400" cy="914400"/>
          </a:xfrm>
          <a:prstGeom prst="rect">
            <a:avLst/>
          </a:prstGeom>
          <a:solidFill>
            <a:srgbClr val="FF0000">
              <a:alpha val="34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7" name="Rectangle 6"/>
          <p:cNvSpPr/>
          <p:nvPr/>
        </p:nvSpPr>
        <p:spPr>
          <a:xfrm>
            <a:off x="3181472" y="4496417"/>
            <a:ext cx="914400" cy="914400"/>
          </a:xfrm>
          <a:prstGeom prst="rect">
            <a:avLst/>
          </a:prstGeom>
          <a:solidFill>
            <a:srgbClr val="FF0000">
              <a:alpha val="45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8" name="Rectangle 7"/>
          <p:cNvSpPr/>
          <p:nvPr/>
        </p:nvSpPr>
        <p:spPr>
          <a:xfrm>
            <a:off x="4095872" y="1554951"/>
            <a:ext cx="914400" cy="914400"/>
          </a:xfrm>
          <a:prstGeom prst="rect">
            <a:avLst/>
          </a:prstGeom>
          <a:solidFill>
            <a:srgbClr val="FF0000">
              <a:alpha val="56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9" name="Rectangle 8"/>
          <p:cNvSpPr/>
          <p:nvPr/>
        </p:nvSpPr>
        <p:spPr>
          <a:xfrm>
            <a:off x="5010272" y="4483459"/>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0" name="Rectangle 9"/>
          <p:cNvSpPr/>
          <p:nvPr/>
        </p:nvSpPr>
        <p:spPr>
          <a:xfrm>
            <a:off x="5924672" y="2889625"/>
            <a:ext cx="914400" cy="914400"/>
          </a:xfrm>
          <a:prstGeom prst="rect">
            <a:avLst/>
          </a:prstGeom>
          <a:solidFill>
            <a:srgbClr val="FF0000">
              <a:alpha val="67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6</a:t>
            </a:r>
            <a:endParaRPr lang="en-US" sz="4000" dirty="0">
              <a:solidFill>
                <a:schemeClr val="tx1"/>
              </a:solidFill>
              <a:latin typeface="Helvetica"/>
            </a:endParaRPr>
          </a:p>
        </p:txBody>
      </p:sp>
      <p:sp>
        <p:nvSpPr>
          <p:cNvPr id="11" name="Rectangle 10"/>
          <p:cNvSpPr/>
          <p:nvPr/>
        </p:nvSpPr>
        <p:spPr>
          <a:xfrm>
            <a:off x="6839072" y="4483459"/>
            <a:ext cx="914400" cy="914400"/>
          </a:xfrm>
          <a:prstGeom prst="rect">
            <a:avLst/>
          </a:prstGeom>
          <a:solidFill>
            <a:srgbClr val="FF0000">
              <a:alpha val="67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6</a:t>
            </a:r>
            <a:endParaRPr lang="en-US" sz="4000" dirty="0">
              <a:solidFill>
                <a:schemeClr val="tx1"/>
              </a:solidFill>
              <a:latin typeface="Helvetica"/>
            </a:endParaRPr>
          </a:p>
        </p:txBody>
      </p:sp>
      <p:sp>
        <p:nvSpPr>
          <p:cNvPr id="12" name="Rectangle 11"/>
          <p:cNvSpPr/>
          <p:nvPr/>
        </p:nvSpPr>
        <p:spPr>
          <a:xfrm>
            <a:off x="7753472" y="4483459"/>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cxnSp>
        <p:nvCxnSpPr>
          <p:cNvPr id="16" name="Straight Connector 15"/>
          <p:cNvCxnSpPr>
            <a:stCxn id="4" idx="0"/>
            <a:endCxn id="5" idx="2"/>
          </p:cNvCxnSpPr>
          <p:nvPr/>
        </p:nvCxnSpPr>
        <p:spPr>
          <a:xfrm rot="5400000" flipH="1" flipV="1">
            <a:off x="1006476" y="3693021"/>
            <a:ext cx="692392"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5" idx="0"/>
            <a:endCxn id="8" idx="2"/>
          </p:cNvCxnSpPr>
          <p:nvPr/>
        </p:nvCxnSpPr>
        <p:spPr>
          <a:xfrm rot="5400000" flipH="1" flipV="1">
            <a:off x="2971335" y="1307888"/>
            <a:ext cx="420274" cy="2743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2"/>
            <a:endCxn id="10" idx="0"/>
          </p:cNvCxnSpPr>
          <p:nvPr/>
        </p:nvCxnSpPr>
        <p:spPr>
          <a:xfrm rot="16200000" flipH="1">
            <a:off x="5257335" y="1765088"/>
            <a:ext cx="420274" cy="1828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809872" y="3804025"/>
            <a:ext cx="1371600" cy="679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0" idx="2"/>
          </p:cNvCxnSpPr>
          <p:nvPr/>
        </p:nvCxnSpPr>
        <p:spPr>
          <a:xfrm rot="16200000" flipH="1">
            <a:off x="6727955" y="3457942"/>
            <a:ext cx="679434" cy="1371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9" idx="0"/>
            <a:endCxn id="10" idx="2"/>
          </p:cNvCxnSpPr>
          <p:nvPr/>
        </p:nvCxnSpPr>
        <p:spPr>
          <a:xfrm rot="5400000" flipH="1" flipV="1">
            <a:off x="5584955" y="3686542"/>
            <a:ext cx="679434"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438272" y="1308754"/>
            <a:ext cx="914400" cy="914400"/>
          </a:xfrm>
          <a:prstGeom prst="rect">
            <a:avLst/>
          </a:prstGeom>
          <a:solidFill>
            <a:srgbClr val="FF0000">
              <a:alpha val="67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33" name="TextBox 32"/>
          <p:cNvSpPr txBox="1"/>
          <p:nvPr/>
        </p:nvSpPr>
        <p:spPr>
          <a:xfrm>
            <a:off x="1464334" y="1360586"/>
            <a:ext cx="527007" cy="830997"/>
          </a:xfrm>
          <a:prstGeom prst="rect">
            <a:avLst/>
          </a:prstGeom>
          <a:noFill/>
        </p:spPr>
        <p:txBody>
          <a:bodyPr wrap="none" rtlCol="0">
            <a:spAutoFit/>
          </a:bodyPr>
          <a:lstStyle/>
          <a:p>
            <a:r>
              <a:rPr lang="en-US" sz="4800" dirty="0" smtClean="0">
                <a:latin typeface="Helvetica"/>
              </a:rPr>
              <a:t>?</a:t>
            </a:r>
            <a:endParaRPr lang="en-US" sz="4800" dirty="0">
              <a:latin typeface="Helvetica"/>
            </a:endParaRPr>
          </a:p>
        </p:txBody>
      </p:sp>
      <p:cxnSp>
        <p:nvCxnSpPr>
          <p:cNvPr id="24" name="Straight Connector 23"/>
          <p:cNvCxnSpPr/>
          <p:nvPr/>
        </p:nvCxnSpPr>
        <p:spPr>
          <a:xfrm>
            <a:off x="4562923" y="2647667"/>
            <a:ext cx="1052872" cy="241959"/>
          </a:xfrm>
          <a:prstGeom prst="line">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5467472" y="3917264"/>
            <a:ext cx="457200" cy="339716"/>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5184224" y="5677419"/>
            <a:ext cx="562808" cy="36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a:off x="5336235" y="5971781"/>
            <a:ext cx="562808" cy="3688"/>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5400000">
            <a:off x="6098624" y="4083584"/>
            <a:ext cx="562808" cy="36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rot="5400000">
            <a:off x="7016712" y="5690377"/>
            <a:ext cx="562808" cy="36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5814257" y="4082622"/>
            <a:ext cx="457200" cy="339716"/>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a:off x="6238678" y="4485284"/>
            <a:ext cx="562808" cy="3688"/>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6521313" y="3995299"/>
            <a:ext cx="750028" cy="371533"/>
          </a:xfrm>
          <a:prstGeom prst="line">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5400000">
            <a:off x="7206895" y="5971781"/>
            <a:ext cx="562808" cy="3688"/>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Full Document Matcher</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err="1" smtClean="0"/>
              <a:t>db.c.find</a:t>
            </a:r>
            <a:r>
              <a:rPr lang="en-US" dirty="0" smtClean="0"/>
              <a:t>( {x:6,y:1} )</a:t>
            </a:r>
          </a:p>
          <a:p>
            <a:r>
              <a:rPr lang="en-US" dirty="0" smtClean="0"/>
              <a:t>Index {x:1}</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753472" y="2774891"/>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sp>
        <p:nvSpPr>
          <p:cNvPr id="2" name="Title 1"/>
          <p:cNvSpPr>
            <a:spLocks noGrp="1"/>
          </p:cNvSpPr>
          <p:nvPr>
            <p:ph type="title" idx="4294967295"/>
          </p:nvPr>
        </p:nvSpPr>
        <p:spPr>
          <a:xfrm>
            <a:off x="990600" y="228600"/>
            <a:ext cx="8153400" cy="990600"/>
          </a:xfrm>
        </p:spPr>
        <p:txBody>
          <a:bodyPr/>
          <a:lstStyle/>
          <a:p>
            <a:r>
              <a:rPr lang="en-US" dirty="0" smtClean="0"/>
              <a:t>Full Document Matcher</a:t>
            </a:r>
            <a:endParaRPr lang="en-US" dirty="0"/>
          </a:p>
        </p:txBody>
      </p:sp>
      <p:sp>
        <p:nvSpPr>
          <p:cNvPr id="4" name="Rectangle 3"/>
          <p:cNvSpPr/>
          <p:nvPr/>
        </p:nvSpPr>
        <p:spPr>
          <a:xfrm>
            <a:off x="438272" y="2774891"/>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5" name="Rectangle 4"/>
          <p:cNvSpPr/>
          <p:nvPr/>
        </p:nvSpPr>
        <p:spPr>
          <a:xfrm>
            <a:off x="1352672" y="2774891"/>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6" name="Rectangle 5"/>
          <p:cNvSpPr/>
          <p:nvPr/>
        </p:nvSpPr>
        <p:spPr>
          <a:xfrm>
            <a:off x="2267072" y="2774891"/>
            <a:ext cx="914400" cy="914400"/>
          </a:xfrm>
          <a:prstGeom prst="rect">
            <a:avLst/>
          </a:prstGeom>
          <a:solidFill>
            <a:srgbClr val="FF0000">
              <a:alpha val="34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7" name="Rectangle 6"/>
          <p:cNvSpPr/>
          <p:nvPr/>
        </p:nvSpPr>
        <p:spPr>
          <a:xfrm>
            <a:off x="3181472" y="2774891"/>
            <a:ext cx="914400" cy="914400"/>
          </a:xfrm>
          <a:prstGeom prst="rect">
            <a:avLst/>
          </a:prstGeom>
          <a:solidFill>
            <a:srgbClr val="FF0000">
              <a:alpha val="45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8" name="Rectangle 7"/>
          <p:cNvSpPr/>
          <p:nvPr/>
        </p:nvSpPr>
        <p:spPr>
          <a:xfrm>
            <a:off x="4095872" y="2774891"/>
            <a:ext cx="914400" cy="914400"/>
          </a:xfrm>
          <a:prstGeom prst="rect">
            <a:avLst/>
          </a:prstGeom>
          <a:solidFill>
            <a:srgbClr val="FF0000">
              <a:alpha val="56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9" name="Rectangle 8"/>
          <p:cNvSpPr/>
          <p:nvPr/>
        </p:nvSpPr>
        <p:spPr>
          <a:xfrm>
            <a:off x="5010272" y="2774891"/>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0" name="Rectangle 9"/>
          <p:cNvSpPr/>
          <p:nvPr/>
        </p:nvSpPr>
        <p:spPr>
          <a:xfrm>
            <a:off x="5924672" y="2774891"/>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6</a:t>
            </a:r>
            <a:endParaRPr lang="en-US" sz="4000" dirty="0">
              <a:solidFill>
                <a:schemeClr val="tx1"/>
              </a:solidFill>
              <a:latin typeface="Helvetica"/>
            </a:endParaRPr>
          </a:p>
        </p:txBody>
      </p:sp>
      <p:sp>
        <p:nvSpPr>
          <p:cNvPr id="11" name="Rectangle 10"/>
          <p:cNvSpPr/>
          <p:nvPr/>
        </p:nvSpPr>
        <p:spPr>
          <a:xfrm>
            <a:off x="6839072" y="2774891"/>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6</a:t>
            </a:r>
            <a:endParaRPr lang="en-US" sz="4000" dirty="0">
              <a:solidFill>
                <a:schemeClr val="tx1"/>
              </a:solidFill>
              <a:latin typeface="Helvetica"/>
            </a:endParaRPr>
          </a:p>
        </p:txBody>
      </p:sp>
      <p:sp>
        <p:nvSpPr>
          <p:cNvPr id="14" name="Rectangle 13"/>
          <p:cNvSpPr/>
          <p:nvPr/>
        </p:nvSpPr>
        <p:spPr>
          <a:xfrm>
            <a:off x="438272" y="1308754"/>
            <a:ext cx="914400" cy="914400"/>
          </a:xfrm>
          <a:prstGeom prst="rect">
            <a:avLst/>
          </a:prstGeom>
          <a:solidFill>
            <a:srgbClr val="FF0000">
              <a:alpha val="67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5" name="TextBox 14"/>
          <p:cNvSpPr txBox="1"/>
          <p:nvPr/>
        </p:nvSpPr>
        <p:spPr>
          <a:xfrm>
            <a:off x="1464334" y="1360586"/>
            <a:ext cx="527007" cy="830997"/>
          </a:xfrm>
          <a:prstGeom prst="rect">
            <a:avLst/>
          </a:prstGeom>
          <a:noFill/>
        </p:spPr>
        <p:txBody>
          <a:bodyPr wrap="none" rtlCol="0">
            <a:spAutoFit/>
          </a:bodyPr>
          <a:lstStyle/>
          <a:p>
            <a:r>
              <a:rPr lang="en-US" sz="4800" dirty="0" smtClean="0">
                <a:latin typeface="Helvetica"/>
              </a:rPr>
              <a:t>?</a:t>
            </a:r>
            <a:endParaRPr lang="en-US" sz="4800" dirty="0">
              <a:latin typeface="Helvetica"/>
            </a:endParaRPr>
          </a:p>
        </p:txBody>
      </p:sp>
      <p:cxnSp>
        <p:nvCxnSpPr>
          <p:cNvPr id="21" name="Straight Arrow Connector 20"/>
          <p:cNvCxnSpPr>
            <a:stCxn id="4" idx="2"/>
          </p:cNvCxnSpPr>
          <p:nvPr/>
        </p:nvCxnSpPr>
        <p:spPr>
          <a:xfrm rot="5400000">
            <a:off x="613409" y="3970034"/>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a:off x="1504472" y="397989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a:off x="2434412" y="397680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a:off x="3351393" y="3973704"/>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4277698" y="397989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9" idx="2"/>
            <a:endCxn id="30" idx="0"/>
          </p:cNvCxnSpPr>
          <p:nvPr/>
        </p:nvCxnSpPr>
        <p:spPr>
          <a:xfrm rot="5400000">
            <a:off x="4352482" y="3432681"/>
            <a:ext cx="858381" cy="1371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36" idx="0"/>
          </p:cNvCxnSpPr>
          <p:nvPr/>
        </p:nvCxnSpPr>
        <p:spPr>
          <a:xfrm rot="5400000">
            <a:off x="5128058" y="4511495"/>
            <a:ext cx="2058284" cy="44713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endCxn id="35" idx="0"/>
          </p:cNvCxnSpPr>
          <p:nvPr/>
        </p:nvCxnSpPr>
        <p:spPr>
          <a:xfrm rot="16200000" flipH="1">
            <a:off x="7109868" y="3890700"/>
            <a:ext cx="831482" cy="45572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a:off x="7906745" y="398047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2719713" y="4547672"/>
            <a:ext cx="2752317" cy="920014"/>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{y:4,x:6}</a:t>
            </a:r>
            <a:endParaRPr lang="en-US" sz="4000" dirty="0">
              <a:solidFill>
                <a:schemeClr val="tx1"/>
              </a:solidFill>
              <a:latin typeface="Helvetica"/>
            </a:endParaRPr>
          </a:p>
        </p:txBody>
      </p:sp>
      <p:sp>
        <p:nvSpPr>
          <p:cNvPr id="35" name="Rectangle 34"/>
          <p:cNvSpPr/>
          <p:nvPr/>
        </p:nvSpPr>
        <p:spPr>
          <a:xfrm>
            <a:off x="6377313" y="4534304"/>
            <a:ext cx="2752317" cy="920014"/>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{y:5,x:6}</a:t>
            </a:r>
            <a:endParaRPr lang="en-US" sz="4000" dirty="0">
              <a:solidFill>
                <a:schemeClr val="tx1"/>
              </a:solidFill>
              <a:latin typeface="Helvetica"/>
            </a:endParaRPr>
          </a:p>
        </p:txBody>
      </p:sp>
      <p:sp>
        <p:nvSpPr>
          <p:cNvPr id="36" name="Rectangle 35"/>
          <p:cNvSpPr/>
          <p:nvPr/>
        </p:nvSpPr>
        <p:spPr>
          <a:xfrm>
            <a:off x="4557476" y="5764202"/>
            <a:ext cx="2752317" cy="920014"/>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{y:1,x:6}</a:t>
            </a:r>
            <a:endParaRPr lang="en-US" sz="4000" dirty="0">
              <a:solidFill>
                <a:schemeClr val="tx1"/>
              </a:solidFill>
              <a:latin typeface="Helvetica"/>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Full Document Matcher</a:t>
            </a:r>
            <a:endParaRPr lang="en-US" dirty="0"/>
          </a:p>
        </p:txBody>
      </p:sp>
      <p:sp>
        <p:nvSpPr>
          <p:cNvPr id="3" name="Content Placeholder 2"/>
          <p:cNvSpPr>
            <a:spLocks noGrp="1"/>
          </p:cNvSpPr>
          <p:nvPr>
            <p:ph idx="4294967295"/>
          </p:nvPr>
        </p:nvSpPr>
        <p:spPr>
          <a:xfrm>
            <a:off x="0" y="1417638"/>
            <a:ext cx="8229600" cy="5203825"/>
          </a:xfrm>
        </p:spPr>
        <p:txBody>
          <a:bodyPr>
            <a:noAutofit/>
          </a:bodyPr>
          <a:lstStyle/>
          <a:p>
            <a:pPr>
              <a:buNone/>
            </a:pPr>
            <a:r>
              <a:rPr lang="en-US" dirty="0" smtClean="0"/>
              <a:t>	"</a:t>
            </a:r>
            <a:r>
              <a:rPr lang="en-US" dirty="0" err="1" smtClean="0"/>
              <a:t>nscanned</a:t>
            </a:r>
            <a:r>
              <a:rPr lang="en-US" dirty="0" smtClean="0"/>
              <a:t>" : 3,</a:t>
            </a:r>
          </a:p>
          <a:p>
            <a:pPr>
              <a:buNone/>
            </a:pPr>
            <a:r>
              <a:rPr lang="en-US" dirty="0" smtClean="0"/>
              <a:t>	"</a:t>
            </a:r>
            <a:r>
              <a:rPr lang="en-US" dirty="0" err="1" smtClean="0"/>
              <a:t>nscannedObjects</a:t>
            </a:r>
            <a:r>
              <a:rPr lang="en-US" dirty="0" smtClean="0"/>
              <a:t>" : 3,</a:t>
            </a:r>
          </a:p>
          <a:p>
            <a:pPr>
              <a:buNone/>
            </a:pPr>
            <a:r>
              <a:rPr lang="en-US" dirty="0" smtClean="0"/>
              <a:t>	"</a:t>
            </a:r>
            <a:r>
              <a:rPr lang="en-US" dirty="0" err="1" smtClean="0"/>
              <a:t>n</a:t>
            </a:r>
            <a:r>
              <a:rPr lang="en-US" dirty="0" smtClean="0"/>
              <a:t>" : 1,</a:t>
            </a:r>
          </a:p>
        </p:txBody>
      </p:sp>
      <p:sp>
        <p:nvSpPr>
          <p:cNvPr id="4" name="TextBox 3"/>
          <p:cNvSpPr txBox="1"/>
          <p:nvPr/>
        </p:nvSpPr>
        <p:spPr>
          <a:xfrm>
            <a:off x="5701853" y="2811877"/>
            <a:ext cx="2747235" cy="2308324"/>
          </a:xfrm>
          <a:prstGeom prst="rect">
            <a:avLst/>
          </a:prstGeom>
          <a:solidFill>
            <a:srgbClr val="FF0000"/>
          </a:solidFill>
        </p:spPr>
        <p:txBody>
          <a:bodyPr wrap="square" rtlCol="0">
            <a:spAutoFit/>
          </a:bodyPr>
          <a:lstStyle/>
          <a:p>
            <a:r>
              <a:rPr lang="en-US" sz="2400" dirty="0" smtClean="0">
                <a:latin typeface="Helvetica"/>
              </a:rPr>
              <a:t>Documents for all matching keys scanned, but only one document matched on non index keys.</a:t>
            </a:r>
            <a:endParaRPr lang="en-US" sz="2400" dirty="0">
              <a:latin typeface="Helvetica"/>
            </a:endParaRPr>
          </a:p>
        </p:txBody>
      </p:sp>
      <p:cxnSp>
        <p:nvCxnSpPr>
          <p:cNvPr id="5" name="Straight Arrow Connector 4"/>
          <p:cNvCxnSpPr/>
          <p:nvPr/>
        </p:nvCxnSpPr>
        <p:spPr>
          <a:xfrm rot="10800000">
            <a:off x="3382227" y="2811877"/>
            <a:ext cx="2086370" cy="544238"/>
          </a:xfrm>
          <a:prstGeom prst="straightConnector1">
            <a:avLst/>
          </a:prstGeom>
          <a:ln w="5080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Range Match</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err="1" smtClean="0"/>
              <a:t>db.c.find</a:t>
            </a:r>
            <a:r>
              <a:rPr lang="en-US" dirty="0" smtClean="0"/>
              <a:t>( {x:{$gte:4,$lte:7}} )</a:t>
            </a:r>
          </a:p>
          <a:p>
            <a:r>
              <a:rPr lang="en-US" dirty="0" smtClean="0"/>
              <a:t>Index {x:1}</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CAP Semantics</a:t>
            </a:r>
            <a:endParaRPr lang="en-US" dirty="0"/>
          </a:p>
        </p:txBody>
      </p:sp>
      <p:sp>
        <p:nvSpPr>
          <p:cNvPr id="3" name="Content Placeholder 2"/>
          <p:cNvSpPr>
            <a:spLocks noGrp="1"/>
          </p:cNvSpPr>
          <p:nvPr>
            <p:ph sz="quarter" idx="4294967295"/>
          </p:nvPr>
        </p:nvSpPr>
        <p:spPr>
          <a:xfrm>
            <a:off x="990600" y="1600200"/>
            <a:ext cx="8153400" cy="5121275"/>
          </a:xfrm>
        </p:spPr>
        <p:txBody>
          <a:bodyPr>
            <a:normAutofit/>
          </a:bodyPr>
          <a:lstStyle/>
          <a:p>
            <a:r>
              <a:rPr lang="en-US" b="1" dirty="0" smtClean="0"/>
              <a:t>C</a:t>
            </a:r>
            <a:r>
              <a:rPr lang="en-US" dirty="0" smtClean="0"/>
              <a:t>onsistency: Clients should read the same data. There are many levels of consistency.</a:t>
            </a:r>
          </a:p>
          <a:p>
            <a:pPr lvl="1"/>
            <a:r>
              <a:rPr lang="en-US" dirty="0" smtClean="0"/>
              <a:t>Strict Consistency – RDBMS.</a:t>
            </a:r>
          </a:p>
          <a:p>
            <a:pPr lvl="1"/>
            <a:r>
              <a:rPr lang="en-US" dirty="0" smtClean="0"/>
              <a:t>Tunable Consistency – Cassandra.</a:t>
            </a:r>
          </a:p>
          <a:p>
            <a:pPr lvl="1"/>
            <a:r>
              <a:rPr lang="en-US" dirty="0" smtClean="0"/>
              <a:t>Eventual Consistency – Amazon Dynamo.</a:t>
            </a:r>
          </a:p>
          <a:p>
            <a:r>
              <a:rPr lang="en-US" b="1" dirty="0" smtClean="0"/>
              <a:t>A</a:t>
            </a:r>
            <a:r>
              <a:rPr lang="en-US" dirty="0" smtClean="0"/>
              <a:t>vailability: Data to be available.</a:t>
            </a:r>
          </a:p>
          <a:p>
            <a:r>
              <a:rPr lang="en-US" b="1" dirty="0" smtClean="0"/>
              <a:t>P</a:t>
            </a:r>
            <a:r>
              <a:rPr lang="en-US" dirty="0" smtClean="0"/>
              <a:t>artial Tolerance: Data to be partitioned across network segments due to network failures.</a:t>
            </a:r>
          </a:p>
          <a:p>
            <a:pPr marL="0" indent="0">
              <a:buNone/>
            </a:pPr>
            <a:endParaRPr lang="en-US" dirty="0"/>
          </a:p>
        </p:txBody>
      </p:sp>
    </p:spTree>
    <p:extLst>
      <p:ext uri="{BB962C8B-B14F-4D97-AF65-F5344CB8AC3E}">
        <p14:creationId xmlns:p14="http://schemas.microsoft.com/office/powerpoint/2010/main" xmlns="" val="12161808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839072" y="3135827"/>
            <a:ext cx="914400" cy="914400"/>
          </a:xfrm>
          <a:prstGeom prst="rect">
            <a:avLst/>
          </a:prstGeom>
          <a:solidFill>
            <a:srgbClr val="FF0000">
              <a:alpha val="89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
        <p:nvSpPr>
          <p:cNvPr id="2" name="Title 1"/>
          <p:cNvSpPr>
            <a:spLocks noGrp="1"/>
          </p:cNvSpPr>
          <p:nvPr>
            <p:ph type="title" idx="4294967295"/>
          </p:nvPr>
        </p:nvSpPr>
        <p:spPr>
          <a:xfrm>
            <a:off x="990600" y="228600"/>
            <a:ext cx="8153400" cy="990600"/>
          </a:xfrm>
        </p:spPr>
        <p:txBody>
          <a:bodyPr/>
          <a:lstStyle/>
          <a:p>
            <a:r>
              <a:rPr lang="en-US" dirty="0" smtClean="0"/>
              <a:t>Range Match</a:t>
            </a:r>
            <a:endParaRPr lang="en-US" dirty="0"/>
          </a:p>
        </p:txBody>
      </p:sp>
      <p:sp>
        <p:nvSpPr>
          <p:cNvPr id="4" name="Rectangle 3"/>
          <p:cNvSpPr/>
          <p:nvPr/>
        </p:nvSpPr>
        <p:spPr>
          <a:xfrm>
            <a:off x="438272" y="3135827"/>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5" name="Rectangle 4"/>
          <p:cNvSpPr/>
          <p:nvPr/>
        </p:nvSpPr>
        <p:spPr>
          <a:xfrm>
            <a:off x="1352672" y="3135827"/>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6" name="Rectangle 5"/>
          <p:cNvSpPr/>
          <p:nvPr/>
        </p:nvSpPr>
        <p:spPr>
          <a:xfrm>
            <a:off x="2267072" y="3135827"/>
            <a:ext cx="914400" cy="914400"/>
          </a:xfrm>
          <a:prstGeom prst="rect">
            <a:avLst/>
          </a:prstGeom>
          <a:solidFill>
            <a:srgbClr val="FF0000">
              <a:alpha val="34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7" name="Rectangle 6"/>
          <p:cNvSpPr/>
          <p:nvPr/>
        </p:nvSpPr>
        <p:spPr>
          <a:xfrm>
            <a:off x="3181472" y="3135827"/>
            <a:ext cx="914400" cy="914400"/>
          </a:xfrm>
          <a:prstGeom prst="rect">
            <a:avLst/>
          </a:prstGeom>
          <a:solidFill>
            <a:srgbClr val="FF0000">
              <a:alpha val="45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8" name="Rectangle 7"/>
          <p:cNvSpPr/>
          <p:nvPr/>
        </p:nvSpPr>
        <p:spPr>
          <a:xfrm>
            <a:off x="4095872" y="3135827"/>
            <a:ext cx="914400" cy="914400"/>
          </a:xfrm>
          <a:prstGeom prst="rect">
            <a:avLst/>
          </a:prstGeom>
          <a:solidFill>
            <a:srgbClr val="FF0000">
              <a:alpha val="56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9" name="Rectangle 8"/>
          <p:cNvSpPr/>
          <p:nvPr/>
        </p:nvSpPr>
        <p:spPr>
          <a:xfrm>
            <a:off x="5010272" y="3135827"/>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0" name="Rectangle 9"/>
          <p:cNvSpPr/>
          <p:nvPr/>
        </p:nvSpPr>
        <p:spPr>
          <a:xfrm>
            <a:off x="5924672" y="3135827"/>
            <a:ext cx="914400" cy="914400"/>
          </a:xfrm>
          <a:prstGeom prst="rect">
            <a:avLst/>
          </a:prstGeom>
          <a:solidFill>
            <a:srgbClr val="FF0000">
              <a:alpha val="78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12" name="Rectangle 11"/>
          <p:cNvSpPr/>
          <p:nvPr/>
        </p:nvSpPr>
        <p:spPr>
          <a:xfrm>
            <a:off x="7753472" y="3135827"/>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sp>
        <p:nvSpPr>
          <p:cNvPr id="14" name="Rectangle 13"/>
          <p:cNvSpPr/>
          <p:nvPr/>
        </p:nvSpPr>
        <p:spPr>
          <a:xfrm>
            <a:off x="438272" y="1308754"/>
            <a:ext cx="914400" cy="914400"/>
          </a:xfrm>
          <a:prstGeom prst="rect">
            <a:avLst/>
          </a:prstGeom>
          <a:solidFill>
            <a:srgbClr val="FF0000">
              <a:alpha val="45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4</a:t>
            </a:r>
            <a:endParaRPr lang="en-US" sz="4000" dirty="0">
              <a:solidFill>
                <a:schemeClr val="tx1"/>
              </a:solidFill>
              <a:latin typeface="Helvetica"/>
            </a:endParaRPr>
          </a:p>
        </p:txBody>
      </p:sp>
      <p:sp>
        <p:nvSpPr>
          <p:cNvPr id="15" name="TextBox 14"/>
          <p:cNvSpPr txBox="1"/>
          <p:nvPr/>
        </p:nvSpPr>
        <p:spPr>
          <a:xfrm>
            <a:off x="1580965" y="1360586"/>
            <a:ext cx="2306942" cy="830997"/>
          </a:xfrm>
          <a:prstGeom prst="rect">
            <a:avLst/>
          </a:prstGeom>
          <a:noFill/>
        </p:spPr>
        <p:txBody>
          <a:bodyPr wrap="none" rtlCol="0">
            <a:spAutoFit/>
          </a:bodyPr>
          <a:lstStyle/>
          <a:p>
            <a:r>
              <a:rPr lang="en-US" sz="4800" dirty="0" smtClean="0">
                <a:latin typeface="Helvetica"/>
              </a:rPr>
              <a:t>&lt;= ? &lt;=</a:t>
            </a:r>
            <a:endParaRPr lang="en-US" sz="4800" dirty="0">
              <a:latin typeface="Helvetica"/>
            </a:endParaRPr>
          </a:p>
        </p:txBody>
      </p:sp>
      <p:cxnSp>
        <p:nvCxnSpPr>
          <p:cNvPr id="21" name="Straight Arrow Connector 20"/>
          <p:cNvCxnSpPr>
            <a:stCxn id="4" idx="2"/>
          </p:cNvCxnSpPr>
          <p:nvPr/>
        </p:nvCxnSpPr>
        <p:spPr>
          <a:xfrm rot="5400000">
            <a:off x="613409" y="433097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a:off x="1504472"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a:off x="2434412" y="433773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a:off x="3351393" y="433464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4277698"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5400000">
            <a:off x="6098701" y="4347598"/>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a:off x="7015682" y="434450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a:off x="7906745" y="434140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rot="5400000">
            <a:off x="5187142" y="433097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4095872" y="1308754"/>
            <a:ext cx="914400" cy="914400"/>
          </a:xfrm>
          <a:prstGeom prst="rect">
            <a:avLst/>
          </a:prstGeom>
          <a:solidFill>
            <a:srgbClr val="FF0000">
              <a:alpha val="78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7</a:t>
            </a:r>
            <a:endParaRPr lang="en-US" sz="4000" dirty="0">
              <a:solidFill>
                <a:schemeClr val="tx1"/>
              </a:solidFill>
              <a:latin typeface="Helvetica"/>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Range Match</a:t>
            </a:r>
            <a:endParaRPr lang="en-US" dirty="0"/>
          </a:p>
        </p:txBody>
      </p:sp>
      <p:sp>
        <p:nvSpPr>
          <p:cNvPr id="3" name="Content Placeholder 2"/>
          <p:cNvSpPr>
            <a:spLocks noGrp="1"/>
          </p:cNvSpPr>
          <p:nvPr>
            <p:ph idx="4294967295"/>
          </p:nvPr>
        </p:nvSpPr>
        <p:spPr>
          <a:xfrm>
            <a:off x="0" y="1417638"/>
            <a:ext cx="8229600" cy="5203825"/>
          </a:xfrm>
        </p:spPr>
        <p:txBody>
          <a:bodyPr>
            <a:noAutofit/>
          </a:bodyPr>
          <a:lstStyle/>
          <a:p>
            <a:pPr>
              <a:buNone/>
            </a:pPr>
            <a:r>
              <a:rPr lang="en-US" dirty="0" smtClean="0"/>
              <a:t>	"</a:t>
            </a:r>
            <a:r>
              <a:rPr lang="en-US" dirty="0" err="1" smtClean="0"/>
              <a:t>nscanned</a:t>
            </a:r>
            <a:r>
              <a:rPr lang="en-US" dirty="0" smtClean="0"/>
              <a:t>" : 4,</a:t>
            </a:r>
          </a:p>
          <a:p>
            <a:pPr>
              <a:buNone/>
            </a:pPr>
            <a:r>
              <a:rPr lang="en-US" dirty="0" smtClean="0"/>
              <a:t>	"</a:t>
            </a:r>
            <a:r>
              <a:rPr lang="en-US" dirty="0" err="1" smtClean="0"/>
              <a:t>nscannedObjects</a:t>
            </a:r>
            <a:r>
              <a:rPr lang="en-US" dirty="0" smtClean="0"/>
              <a:t>" : 4,</a:t>
            </a:r>
          </a:p>
          <a:p>
            <a:pPr>
              <a:buNone/>
            </a:pPr>
            <a:r>
              <a:rPr lang="en-US" dirty="0" smtClean="0"/>
              <a:t>	"</a:t>
            </a:r>
            <a:r>
              <a:rPr lang="en-US" dirty="0" err="1" smtClean="0"/>
              <a:t>n</a:t>
            </a:r>
            <a:r>
              <a:rPr lang="en-US" dirty="0" smtClean="0"/>
              <a:t>" : 4,</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Range Match</a:t>
            </a:r>
            <a:endParaRPr lang="en-US" dirty="0"/>
          </a:p>
        </p:txBody>
      </p:sp>
      <p:sp>
        <p:nvSpPr>
          <p:cNvPr id="4" name="Rectangle 3"/>
          <p:cNvSpPr/>
          <p:nvPr/>
        </p:nvSpPr>
        <p:spPr>
          <a:xfrm>
            <a:off x="438272" y="4496417"/>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5" name="Rectangle 4"/>
          <p:cNvSpPr/>
          <p:nvPr/>
        </p:nvSpPr>
        <p:spPr>
          <a:xfrm>
            <a:off x="1352672" y="2889625"/>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6" name="Rectangle 5"/>
          <p:cNvSpPr/>
          <p:nvPr/>
        </p:nvSpPr>
        <p:spPr>
          <a:xfrm>
            <a:off x="2267072" y="4496417"/>
            <a:ext cx="914400" cy="914400"/>
          </a:xfrm>
          <a:prstGeom prst="rect">
            <a:avLst/>
          </a:prstGeom>
          <a:solidFill>
            <a:srgbClr val="FF0000">
              <a:alpha val="34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7" name="Rectangle 6"/>
          <p:cNvSpPr/>
          <p:nvPr/>
        </p:nvSpPr>
        <p:spPr>
          <a:xfrm>
            <a:off x="3181472" y="4496417"/>
            <a:ext cx="914400" cy="914400"/>
          </a:xfrm>
          <a:prstGeom prst="rect">
            <a:avLst/>
          </a:prstGeom>
          <a:solidFill>
            <a:srgbClr val="FF0000">
              <a:alpha val="45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8" name="Rectangle 7"/>
          <p:cNvSpPr/>
          <p:nvPr/>
        </p:nvSpPr>
        <p:spPr>
          <a:xfrm>
            <a:off x="4095872" y="1554951"/>
            <a:ext cx="914400" cy="914400"/>
          </a:xfrm>
          <a:prstGeom prst="rect">
            <a:avLst/>
          </a:prstGeom>
          <a:solidFill>
            <a:srgbClr val="FF0000">
              <a:alpha val="56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9" name="Rectangle 8"/>
          <p:cNvSpPr/>
          <p:nvPr/>
        </p:nvSpPr>
        <p:spPr>
          <a:xfrm>
            <a:off x="5010272" y="4483459"/>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0" name="Rectangle 9"/>
          <p:cNvSpPr/>
          <p:nvPr/>
        </p:nvSpPr>
        <p:spPr>
          <a:xfrm>
            <a:off x="5924672" y="2889625"/>
            <a:ext cx="914400" cy="914400"/>
          </a:xfrm>
          <a:prstGeom prst="rect">
            <a:avLst/>
          </a:prstGeom>
          <a:solidFill>
            <a:srgbClr val="FF0000">
              <a:alpha val="78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11" name="Rectangle 10"/>
          <p:cNvSpPr/>
          <p:nvPr/>
        </p:nvSpPr>
        <p:spPr>
          <a:xfrm>
            <a:off x="6839072" y="4483459"/>
            <a:ext cx="914400" cy="914400"/>
          </a:xfrm>
          <a:prstGeom prst="rect">
            <a:avLst/>
          </a:prstGeom>
          <a:solidFill>
            <a:srgbClr val="FF0000">
              <a:alpha val="89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
        <p:nvSpPr>
          <p:cNvPr id="12" name="Rectangle 11"/>
          <p:cNvSpPr/>
          <p:nvPr/>
        </p:nvSpPr>
        <p:spPr>
          <a:xfrm>
            <a:off x="7753472" y="4483459"/>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cxnSp>
        <p:nvCxnSpPr>
          <p:cNvPr id="16" name="Straight Connector 15"/>
          <p:cNvCxnSpPr>
            <a:stCxn id="4" idx="0"/>
            <a:endCxn id="5" idx="2"/>
          </p:cNvCxnSpPr>
          <p:nvPr/>
        </p:nvCxnSpPr>
        <p:spPr>
          <a:xfrm rot="5400000" flipH="1" flipV="1">
            <a:off x="1006476" y="3693021"/>
            <a:ext cx="692392"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5" idx="0"/>
            <a:endCxn id="8" idx="2"/>
          </p:cNvCxnSpPr>
          <p:nvPr/>
        </p:nvCxnSpPr>
        <p:spPr>
          <a:xfrm rot="5400000" flipH="1" flipV="1">
            <a:off x="2971335" y="1307888"/>
            <a:ext cx="420274" cy="2743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2"/>
            <a:endCxn id="10" idx="0"/>
          </p:cNvCxnSpPr>
          <p:nvPr/>
        </p:nvCxnSpPr>
        <p:spPr>
          <a:xfrm rot="16200000" flipH="1">
            <a:off x="5257335" y="1765088"/>
            <a:ext cx="420274" cy="1828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809872" y="3804025"/>
            <a:ext cx="1371600" cy="679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0" idx="2"/>
          </p:cNvCxnSpPr>
          <p:nvPr/>
        </p:nvCxnSpPr>
        <p:spPr>
          <a:xfrm rot="16200000" flipH="1">
            <a:off x="6727955" y="3457942"/>
            <a:ext cx="679434" cy="1371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9" idx="0"/>
            <a:endCxn id="10" idx="2"/>
          </p:cNvCxnSpPr>
          <p:nvPr/>
        </p:nvCxnSpPr>
        <p:spPr>
          <a:xfrm rot="5400000" flipH="1" flipV="1">
            <a:off x="5584955" y="3686542"/>
            <a:ext cx="679434"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5400000">
            <a:off x="614729"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a:off x="1527807"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5400000">
            <a:off x="4271008" y="2750095"/>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rot="5400000">
            <a:off x="2440589" y="569156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5400000">
            <a:off x="3360659"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rot="5400000">
            <a:off x="6099809"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5400000">
            <a:off x="7015021"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rot="5400000">
            <a:off x="7922132"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9" idx="2"/>
          </p:cNvCxnSpPr>
          <p:nvPr/>
        </p:nvCxnSpPr>
        <p:spPr>
          <a:xfrm rot="5400000">
            <a:off x="5184224" y="5677419"/>
            <a:ext cx="562808" cy="36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1897477" y="2384227"/>
            <a:ext cx="1925347" cy="294974"/>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1936354" y="4008257"/>
            <a:ext cx="723871" cy="358576"/>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2418724" y="3930509"/>
            <a:ext cx="723871" cy="358576"/>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rot="5400000">
            <a:off x="3526018" y="5831003"/>
            <a:ext cx="562807" cy="132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2386811" y="2679165"/>
            <a:ext cx="1925347" cy="294974"/>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4705472" y="2621751"/>
            <a:ext cx="996367" cy="228974"/>
          </a:xfrm>
          <a:prstGeom prst="line">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rot="5400000">
            <a:off x="4397490" y="3006159"/>
            <a:ext cx="562807" cy="132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5244639" y="3930509"/>
            <a:ext cx="587216" cy="436324"/>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753675" y="3995299"/>
            <a:ext cx="587216" cy="436324"/>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rot="5400000">
            <a:off x="5336624" y="5829819"/>
            <a:ext cx="562808" cy="3688"/>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rot="5400000">
            <a:off x="6279077" y="4287817"/>
            <a:ext cx="562808" cy="3688"/>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Exclusive Range Match</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err="1" smtClean="0"/>
              <a:t>db.c.find</a:t>
            </a:r>
            <a:r>
              <a:rPr lang="en-US" dirty="0" smtClean="0"/>
              <a:t>( {x:{$gt:4,$lt:7}} )</a:t>
            </a:r>
          </a:p>
          <a:p>
            <a:r>
              <a:rPr lang="en-US" dirty="0" smtClean="0"/>
              <a:t>Index {x:1}</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839072" y="3135827"/>
            <a:ext cx="914400" cy="914400"/>
          </a:xfrm>
          <a:prstGeom prst="rect">
            <a:avLst/>
          </a:prstGeom>
          <a:solidFill>
            <a:srgbClr val="FF0000">
              <a:alpha val="89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
        <p:nvSpPr>
          <p:cNvPr id="2" name="Title 1"/>
          <p:cNvSpPr>
            <a:spLocks noGrp="1"/>
          </p:cNvSpPr>
          <p:nvPr>
            <p:ph type="title" idx="4294967295"/>
          </p:nvPr>
        </p:nvSpPr>
        <p:spPr>
          <a:xfrm>
            <a:off x="990600" y="228600"/>
            <a:ext cx="8153400" cy="990600"/>
          </a:xfrm>
        </p:spPr>
        <p:txBody>
          <a:bodyPr/>
          <a:lstStyle/>
          <a:p>
            <a:r>
              <a:rPr lang="en-US" dirty="0" smtClean="0"/>
              <a:t>Exclusive Range Match</a:t>
            </a:r>
            <a:endParaRPr lang="en-US" dirty="0"/>
          </a:p>
        </p:txBody>
      </p:sp>
      <p:sp>
        <p:nvSpPr>
          <p:cNvPr id="4" name="Rectangle 3"/>
          <p:cNvSpPr/>
          <p:nvPr/>
        </p:nvSpPr>
        <p:spPr>
          <a:xfrm>
            <a:off x="438272" y="3135827"/>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5" name="Rectangle 4"/>
          <p:cNvSpPr/>
          <p:nvPr/>
        </p:nvSpPr>
        <p:spPr>
          <a:xfrm>
            <a:off x="1352672" y="3135827"/>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6" name="Rectangle 5"/>
          <p:cNvSpPr/>
          <p:nvPr/>
        </p:nvSpPr>
        <p:spPr>
          <a:xfrm>
            <a:off x="2267072" y="3135827"/>
            <a:ext cx="914400" cy="914400"/>
          </a:xfrm>
          <a:prstGeom prst="rect">
            <a:avLst/>
          </a:prstGeom>
          <a:solidFill>
            <a:srgbClr val="FF0000">
              <a:alpha val="34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7" name="Rectangle 6"/>
          <p:cNvSpPr/>
          <p:nvPr/>
        </p:nvSpPr>
        <p:spPr>
          <a:xfrm>
            <a:off x="3181472" y="3135827"/>
            <a:ext cx="914400" cy="914400"/>
          </a:xfrm>
          <a:prstGeom prst="rect">
            <a:avLst/>
          </a:prstGeom>
          <a:solidFill>
            <a:srgbClr val="FF0000">
              <a:alpha val="45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8" name="Rectangle 7"/>
          <p:cNvSpPr/>
          <p:nvPr/>
        </p:nvSpPr>
        <p:spPr>
          <a:xfrm>
            <a:off x="4095872" y="3135827"/>
            <a:ext cx="914400" cy="914400"/>
          </a:xfrm>
          <a:prstGeom prst="rect">
            <a:avLst/>
          </a:prstGeom>
          <a:solidFill>
            <a:srgbClr val="FF0000">
              <a:alpha val="56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9" name="Rectangle 8"/>
          <p:cNvSpPr/>
          <p:nvPr/>
        </p:nvSpPr>
        <p:spPr>
          <a:xfrm>
            <a:off x="5010272" y="3135827"/>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0" name="Rectangle 9"/>
          <p:cNvSpPr/>
          <p:nvPr/>
        </p:nvSpPr>
        <p:spPr>
          <a:xfrm>
            <a:off x="5924672" y="3135827"/>
            <a:ext cx="914400" cy="914400"/>
          </a:xfrm>
          <a:prstGeom prst="rect">
            <a:avLst/>
          </a:prstGeom>
          <a:solidFill>
            <a:srgbClr val="FF0000">
              <a:alpha val="78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12" name="Rectangle 11"/>
          <p:cNvSpPr/>
          <p:nvPr/>
        </p:nvSpPr>
        <p:spPr>
          <a:xfrm>
            <a:off x="7753472" y="3135827"/>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sp>
        <p:nvSpPr>
          <p:cNvPr id="14" name="Rectangle 13"/>
          <p:cNvSpPr/>
          <p:nvPr/>
        </p:nvSpPr>
        <p:spPr>
          <a:xfrm>
            <a:off x="438272" y="1308754"/>
            <a:ext cx="914400" cy="914400"/>
          </a:xfrm>
          <a:prstGeom prst="rect">
            <a:avLst/>
          </a:prstGeom>
          <a:solidFill>
            <a:srgbClr val="FF0000">
              <a:alpha val="45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4</a:t>
            </a:r>
            <a:endParaRPr lang="en-US" sz="4000" dirty="0">
              <a:solidFill>
                <a:schemeClr val="tx1"/>
              </a:solidFill>
              <a:latin typeface="Helvetica"/>
            </a:endParaRPr>
          </a:p>
        </p:txBody>
      </p:sp>
      <p:sp>
        <p:nvSpPr>
          <p:cNvPr id="15" name="TextBox 14"/>
          <p:cNvSpPr txBox="1"/>
          <p:nvPr/>
        </p:nvSpPr>
        <p:spPr>
          <a:xfrm>
            <a:off x="1490252" y="1360586"/>
            <a:ext cx="1587995" cy="830997"/>
          </a:xfrm>
          <a:prstGeom prst="rect">
            <a:avLst/>
          </a:prstGeom>
          <a:noFill/>
        </p:spPr>
        <p:txBody>
          <a:bodyPr wrap="none" rtlCol="0">
            <a:spAutoFit/>
          </a:bodyPr>
          <a:lstStyle/>
          <a:p>
            <a:r>
              <a:rPr lang="en-US" sz="4800" dirty="0" smtClean="0">
                <a:latin typeface="Helvetica"/>
              </a:rPr>
              <a:t>&lt; ? &lt;</a:t>
            </a:r>
            <a:endParaRPr lang="en-US" sz="4800" dirty="0">
              <a:latin typeface="Helvetica"/>
            </a:endParaRPr>
          </a:p>
        </p:txBody>
      </p:sp>
      <p:cxnSp>
        <p:nvCxnSpPr>
          <p:cNvPr id="21" name="Straight Arrow Connector 20"/>
          <p:cNvCxnSpPr>
            <a:stCxn id="4" idx="2"/>
          </p:cNvCxnSpPr>
          <p:nvPr/>
        </p:nvCxnSpPr>
        <p:spPr>
          <a:xfrm rot="5400000">
            <a:off x="613409" y="433097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a:off x="1504472"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a:off x="2434412" y="433773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a:off x="3351393" y="433464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4277698"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5400000">
            <a:off x="6098701" y="4347598"/>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a:off x="7015682" y="434450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a:off x="7906745" y="434140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rot="5400000">
            <a:off x="5187142" y="433097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3181472" y="1308754"/>
            <a:ext cx="914400" cy="914400"/>
          </a:xfrm>
          <a:prstGeom prst="rect">
            <a:avLst/>
          </a:prstGeom>
          <a:solidFill>
            <a:srgbClr val="FF0000">
              <a:alpha val="78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7</a:t>
            </a:r>
            <a:endParaRPr lang="en-US" sz="4000" dirty="0">
              <a:solidFill>
                <a:schemeClr val="tx1"/>
              </a:solidFill>
              <a:latin typeface="Helvetica"/>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Exclusive Range Match</a:t>
            </a:r>
            <a:endParaRPr lang="en-US" dirty="0"/>
          </a:p>
        </p:txBody>
      </p:sp>
      <p:sp>
        <p:nvSpPr>
          <p:cNvPr id="3" name="Content Placeholder 2"/>
          <p:cNvSpPr>
            <a:spLocks noGrp="1"/>
          </p:cNvSpPr>
          <p:nvPr>
            <p:ph idx="4294967295"/>
          </p:nvPr>
        </p:nvSpPr>
        <p:spPr>
          <a:xfrm>
            <a:off x="0" y="1417638"/>
            <a:ext cx="8229600" cy="5203825"/>
          </a:xfrm>
        </p:spPr>
        <p:txBody>
          <a:bodyPr>
            <a:noAutofit/>
          </a:bodyPr>
          <a:lstStyle/>
          <a:p>
            <a:pPr>
              <a:buNone/>
            </a:pPr>
            <a:r>
              <a:rPr lang="en-US" dirty="0" smtClean="0"/>
              <a:t>	"</a:t>
            </a:r>
            <a:r>
              <a:rPr lang="en-US" dirty="0" err="1" smtClean="0"/>
              <a:t>indexBounds</a:t>
            </a:r>
            <a:r>
              <a:rPr lang="en-US" dirty="0" smtClean="0"/>
              <a:t>" : {</a:t>
            </a:r>
          </a:p>
          <a:p>
            <a:pPr>
              <a:buNone/>
            </a:pPr>
            <a:r>
              <a:rPr lang="en-US" dirty="0" smtClean="0"/>
              <a:t>		"</a:t>
            </a:r>
            <a:r>
              <a:rPr lang="en-US" dirty="0" err="1" smtClean="0"/>
              <a:t>x</a:t>
            </a:r>
            <a:r>
              <a:rPr lang="en-US" dirty="0" smtClean="0"/>
              <a:t>" : [</a:t>
            </a:r>
          </a:p>
          <a:p>
            <a:pPr>
              <a:buNone/>
            </a:pPr>
            <a:r>
              <a:rPr lang="en-US" dirty="0" smtClean="0"/>
              <a:t>			[</a:t>
            </a:r>
          </a:p>
          <a:p>
            <a:pPr>
              <a:buNone/>
            </a:pPr>
            <a:r>
              <a:rPr lang="en-US" dirty="0" smtClean="0"/>
              <a:t>				4,</a:t>
            </a:r>
          </a:p>
          <a:p>
            <a:pPr>
              <a:buNone/>
            </a:pPr>
            <a:r>
              <a:rPr lang="en-US" dirty="0" smtClean="0"/>
              <a:t>				7</a:t>
            </a:r>
          </a:p>
          <a:p>
            <a:pPr>
              <a:buNone/>
            </a:pPr>
            <a:r>
              <a:rPr lang="en-US" dirty="0" smtClean="0"/>
              <a:t>			]</a:t>
            </a:r>
          </a:p>
          <a:p>
            <a:pPr>
              <a:buNone/>
            </a:pPr>
            <a:r>
              <a:rPr lang="en-US" dirty="0" smtClean="0"/>
              <a:t>		]</a:t>
            </a:r>
          </a:p>
          <a:p>
            <a:pPr>
              <a:buNone/>
            </a:pPr>
            <a:r>
              <a:rPr lang="en-US" dirty="0" smtClean="0"/>
              <a:t>	}</a:t>
            </a:r>
          </a:p>
        </p:txBody>
      </p:sp>
      <p:sp>
        <p:nvSpPr>
          <p:cNvPr id="4" name="TextBox 3"/>
          <p:cNvSpPr txBox="1"/>
          <p:nvPr/>
        </p:nvSpPr>
        <p:spPr>
          <a:xfrm>
            <a:off x="4989108" y="2811877"/>
            <a:ext cx="2267777" cy="1569660"/>
          </a:xfrm>
          <a:prstGeom prst="rect">
            <a:avLst/>
          </a:prstGeom>
          <a:solidFill>
            <a:srgbClr val="FF0000"/>
          </a:solidFill>
        </p:spPr>
        <p:txBody>
          <a:bodyPr wrap="square" rtlCol="0">
            <a:spAutoFit/>
          </a:bodyPr>
          <a:lstStyle/>
          <a:p>
            <a:r>
              <a:rPr lang="en-US" sz="2400" dirty="0" smtClean="0">
                <a:latin typeface="Helvetica"/>
              </a:rPr>
              <a:t>Explain doesn’t indicate that the range is exclusive.</a:t>
            </a:r>
            <a:endParaRPr lang="en-US" sz="2400" dirty="0">
              <a:latin typeface="Helvetica"/>
            </a:endParaRPr>
          </a:p>
        </p:txBody>
      </p:sp>
      <p:cxnSp>
        <p:nvCxnSpPr>
          <p:cNvPr id="6" name="Straight Arrow Connector 5"/>
          <p:cNvCxnSpPr/>
          <p:nvPr/>
        </p:nvCxnSpPr>
        <p:spPr>
          <a:xfrm rot="10800000" flipV="1">
            <a:off x="3006424" y="3356110"/>
            <a:ext cx="1749428" cy="349865"/>
          </a:xfrm>
          <a:prstGeom prst="straightConnector1">
            <a:avLst/>
          </a:prstGeom>
          <a:ln w="5080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Exclusive Range Match</a:t>
            </a:r>
            <a:endParaRPr lang="en-US" dirty="0"/>
          </a:p>
        </p:txBody>
      </p:sp>
      <p:sp>
        <p:nvSpPr>
          <p:cNvPr id="3" name="Content Placeholder 2"/>
          <p:cNvSpPr>
            <a:spLocks noGrp="1"/>
          </p:cNvSpPr>
          <p:nvPr>
            <p:ph idx="4294967295"/>
          </p:nvPr>
        </p:nvSpPr>
        <p:spPr>
          <a:xfrm>
            <a:off x="0" y="1417638"/>
            <a:ext cx="8229600" cy="5203825"/>
          </a:xfrm>
        </p:spPr>
        <p:txBody>
          <a:bodyPr>
            <a:noAutofit/>
          </a:bodyPr>
          <a:lstStyle/>
          <a:p>
            <a:pPr>
              <a:buNone/>
            </a:pPr>
            <a:r>
              <a:rPr lang="en-US" dirty="0" smtClean="0"/>
              <a:t>	"</a:t>
            </a:r>
            <a:r>
              <a:rPr lang="en-US" dirty="0" err="1" smtClean="0"/>
              <a:t>nscanned</a:t>
            </a:r>
            <a:r>
              <a:rPr lang="en-US" dirty="0" smtClean="0"/>
              <a:t>" : 2,</a:t>
            </a:r>
          </a:p>
          <a:p>
            <a:pPr>
              <a:buNone/>
            </a:pPr>
            <a:r>
              <a:rPr lang="en-US" dirty="0" smtClean="0"/>
              <a:t>	"</a:t>
            </a:r>
            <a:r>
              <a:rPr lang="en-US" dirty="0" err="1" smtClean="0"/>
              <a:t>nscannedObjects</a:t>
            </a:r>
            <a:r>
              <a:rPr lang="en-US" dirty="0" smtClean="0"/>
              <a:t>" : 2,</a:t>
            </a:r>
          </a:p>
          <a:p>
            <a:pPr>
              <a:buNone/>
            </a:pPr>
            <a:r>
              <a:rPr lang="en-US" dirty="0" smtClean="0"/>
              <a:t>	"</a:t>
            </a:r>
            <a:r>
              <a:rPr lang="en-US" dirty="0" err="1" smtClean="0"/>
              <a:t>n</a:t>
            </a:r>
            <a:r>
              <a:rPr lang="en-US" dirty="0" smtClean="0"/>
              <a:t>" : 2,</a:t>
            </a:r>
          </a:p>
        </p:txBody>
      </p:sp>
      <p:sp>
        <p:nvSpPr>
          <p:cNvPr id="4" name="TextBox 3"/>
          <p:cNvSpPr txBox="1"/>
          <p:nvPr/>
        </p:nvSpPr>
        <p:spPr>
          <a:xfrm>
            <a:off x="5701853" y="2811877"/>
            <a:ext cx="2747235" cy="2677656"/>
          </a:xfrm>
          <a:prstGeom prst="rect">
            <a:avLst/>
          </a:prstGeom>
          <a:solidFill>
            <a:srgbClr val="FF0000"/>
          </a:solidFill>
        </p:spPr>
        <p:txBody>
          <a:bodyPr wrap="square" rtlCol="0">
            <a:spAutoFit/>
          </a:bodyPr>
          <a:lstStyle/>
          <a:p>
            <a:r>
              <a:rPr lang="en-US" sz="2400" dirty="0" smtClean="0">
                <a:latin typeface="Helvetica"/>
              </a:rPr>
              <a:t>But index keys matching the range bounds are not scanned because the bounds are exclusive.</a:t>
            </a:r>
            <a:endParaRPr lang="en-US" sz="2400" dirty="0">
              <a:latin typeface="Helvetica"/>
            </a:endParaRPr>
          </a:p>
        </p:txBody>
      </p:sp>
      <p:cxnSp>
        <p:nvCxnSpPr>
          <p:cNvPr id="5" name="Straight Arrow Connector 4"/>
          <p:cNvCxnSpPr/>
          <p:nvPr/>
        </p:nvCxnSpPr>
        <p:spPr>
          <a:xfrm rot="10800000">
            <a:off x="3719169" y="2811879"/>
            <a:ext cx="1749428" cy="544233"/>
          </a:xfrm>
          <a:prstGeom prst="straightConnector1">
            <a:avLst/>
          </a:prstGeom>
          <a:ln w="5080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smtClean="0"/>
              <a:t>Exclusive Range </a:t>
            </a:r>
            <a:r>
              <a:rPr lang="en-US" dirty="0" smtClean="0"/>
              <a:t>Match</a:t>
            </a:r>
            <a:endParaRPr lang="en-US" dirty="0"/>
          </a:p>
        </p:txBody>
      </p:sp>
      <p:sp>
        <p:nvSpPr>
          <p:cNvPr id="4" name="Rectangle 3"/>
          <p:cNvSpPr/>
          <p:nvPr/>
        </p:nvSpPr>
        <p:spPr>
          <a:xfrm>
            <a:off x="438272" y="4496417"/>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5" name="Rectangle 4"/>
          <p:cNvSpPr/>
          <p:nvPr/>
        </p:nvSpPr>
        <p:spPr>
          <a:xfrm>
            <a:off x="1352672" y="2889625"/>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6" name="Rectangle 5"/>
          <p:cNvSpPr/>
          <p:nvPr/>
        </p:nvSpPr>
        <p:spPr>
          <a:xfrm>
            <a:off x="2267072" y="4496417"/>
            <a:ext cx="914400" cy="914400"/>
          </a:xfrm>
          <a:prstGeom prst="rect">
            <a:avLst/>
          </a:prstGeom>
          <a:solidFill>
            <a:srgbClr val="FF0000">
              <a:alpha val="34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7" name="Rectangle 6"/>
          <p:cNvSpPr/>
          <p:nvPr/>
        </p:nvSpPr>
        <p:spPr>
          <a:xfrm>
            <a:off x="3181472" y="4496417"/>
            <a:ext cx="914400" cy="914400"/>
          </a:xfrm>
          <a:prstGeom prst="rect">
            <a:avLst/>
          </a:prstGeom>
          <a:solidFill>
            <a:srgbClr val="FF0000">
              <a:alpha val="45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8" name="Rectangle 7"/>
          <p:cNvSpPr/>
          <p:nvPr/>
        </p:nvSpPr>
        <p:spPr>
          <a:xfrm>
            <a:off x="4095872" y="1554951"/>
            <a:ext cx="914400" cy="914400"/>
          </a:xfrm>
          <a:prstGeom prst="rect">
            <a:avLst/>
          </a:prstGeom>
          <a:solidFill>
            <a:srgbClr val="FF0000">
              <a:alpha val="56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9" name="Rectangle 8"/>
          <p:cNvSpPr/>
          <p:nvPr/>
        </p:nvSpPr>
        <p:spPr>
          <a:xfrm>
            <a:off x="5010272" y="4483459"/>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0" name="Rectangle 9"/>
          <p:cNvSpPr/>
          <p:nvPr/>
        </p:nvSpPr>
        <p:spPr>
          <a:xfrm>
            <a:off x="5924672" y="2889625"/>
            <a:ext cx="914400" cy="914400"/>
          </a:xfrm>
          <a:prstGeom prst="rect">
            <a:avLst/>
          </a:prstGeom>
          <a:solidFill>
            <a:srgbClr val="FF0000">
              <a:alpha val="78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11" name="Rectangle 10"/>
          <p:cNvSpPr/>
          <p:nvPr/>
        </p:nvSpPr>
        <p:spPr>
          <a:xfrm>
            <a:off x="6839072" y="4483459"/>
            <a:ext cx="914400" cy="914400"/>
          </a:xfrm>
          <a:prstGeom prst="rect">
            <a:avLst/>
          </a:prstGeom>
          <a:solidFill>
            <a:srgbClr val="FF0000">
              <a:alpha val="89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
        <p:nvSpPr>
          <p:cNvPr id="12" name="Rectangle 11"/>
          <p:cNvSpPr/>
          <p:nvPr/>
        </p:nvSpPr>
        <p:spPr>
          <a:xfrm>
            <a:off x="7753472" y="4483459"/>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cxnSp>
        <p:nvCxnSpPr>
          <p:cNvPr id="16" name="Straight Connector 15"/>
          <p:cNvCxnSpPr>
            <a:stCxn id="4" idx="0"/>
            <a:endCxn id="5" idx="2"/>
          </p:cNvCxnSpPr>
          <p:nvPr/>
        </p:nvCxnSpPr>
        <p:spPr>
          <a:xfrm rot="5400000" flipH="1" flipV="1">
            <a:off x="1006476" y="3693021"/>
            <a:ext cx="692392"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5" idx="0"/>
            <a:endCxn id="8" idx="2"/>
          </p:cNvCxnSpPr>
          <p:nvPr/>
        </p:nvCxnSpPr>
        <p:spPr>
          <a:xfrm rot="5400000" flipH="1" flipV="1">
            <a:off x="2971335" y="1307888"/>
            <a:ext cx="420274" cy="2743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2"/>
            <a:endCxn id="10" idx="0"/>
          </p:cNvCxnSpPr>
          <p:nvPr/>
        </p:nvCxnSpPr>
        <p:spPr>
          <a:xfrm rot="16200000" flipH="1">
            <a:off x="5257335" y="1765088"/>
            <a:ext cx="420274" cy="1828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809872" y="3804025"/>
            <a:ext cx="1371600" cy="679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0" idx="2"/>
          </p:cNvCxnSpPr>
          <p:nvPr/>
        </p:nvCxnSpPr>
        <p:spPr>
          <a:xfrm rot="16200000" flipH="1">
            <a:off x="6727955" y="3457942"/>
            <a:ext cx="679434" cy="1371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9" idx="0"/>
            <a:endCxn id="10" idx="2"/>
          </p:cNvCxnSpPr>
          <p:nvPr/>
        </p:nvCxnSpPr>
        <p:spPr>
          <a:xfrm rot="5400000" flipH="1" flipV="1">
            <a:off x="5584955" y="3686542"/>
            <a:ext cx="679434"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5400000">
            <a:off x="614729"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a:off x="1527807"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5400000">
            <a:off x="4271008" y="2750095"/>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rot="5400000">
            <a:off x="2440589" y="569156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5400000">
            <a:off x="3360659"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rot="5400000">
            <a:off x="6099809"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5400000">
            <a:off x="7015021"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rot="5400000">
            <a:off x="7922132"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9" idx="2"/>
          </p:cNvCxnSpPr>
          <p:nvPr/>
        </p:nvCxnSpPr>
        <p:spPr>
          <a:xfrm rot="5400000">
            <a:off x="5184224" y="5677419"/>
            <a:ext cx="562808" cy="36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4705472" y="2621751"/>
            <a:ext cx="996367" cy="228974"/>
          </a:xfrm>
          <a:prstGeom prst="line">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rot="5400000">
            <a:off x="4397490" y="3006159"/>
            <a:ext cx="562807" cy="132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5244639" y="3930509"/>
            <a:ext cx="587216" cy="436324"/>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rot="5400000">
            <a:off x="5336624" y="5829819"/>
            <a:ext cx="562808" cy="3688"/>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err="1" smtClean="0"/>
              <a:t>Multikeys</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err="1" smtClean="0"/>
              <a:t>db.c.find</a:t>
            </a:r>
            <a:r>
              <a:rPr lang="en-US" dirty="0" smtClean="0"/>
              <a:t>( {x:{$gt:7}} )</a:t>
            </a:r>
          </a:p>
          <a:p>
            <a:r>
              <a:rPr lang="en-US" dirty="0" smtClean="0"/>
              <a:t>Index {x:1}</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err="1" smtClean="0"/>
              <a:t>Multikeys</a:t>
            </a:r>
            <a:endParaRPr lang="en-US" dirty="0"/>
          </a:p>
        </p:txBody>
      </p:sp>
      <p:sp>
        <p:nvSpPr>
          <p:cNvPr id="4" name="Rectangle 3"/>
          <p:cNvSpPr/>
          <p:nvPr/>
        </p:nvSpPr>
        <p:spPr>
          <a:xfrm>
            <a:off x="438272" y="3135827"/>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5" name="Rectangle 4"/>
          <p:cNvSpPr/>
          <p:nvPr/>
        </p:nvSpPr>
        <p:spPr>
          <a:xfrm>
            <a:off x="1352672" y="3135827"/>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6" name="Rectangle 5"/>
          <p:cNvSpPr/>
          <p:nvPr/>
        </p:nvSpPr>
        <p:spPr>
          <a:xfrm>
            <a:off x="2267072" y="3135827"/>
            <a:ext cx="914400" cy="914400"/>
          </a:xfrm>
          <a:prstGeom prst="rect">
            <a:avLst/>
          </a:prstGeom>
          <a:solidFill>
            <a:srgbClr val="FF0000">
              <a:alpha val="34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7" name="Rectangle 6"/>
          <p:cNvSpPr/>
          <p:nvPr/>
        </p:nvSpPr>
        <p:spPr>
          <a:xfrm>
            <a:off x="3181472" y="3135827"/>
            <a:ext cx="914400" cy="914400"/>
          </a:xfrm>
          <a:prstGeom prst="rect">
            <a:avLst/>
          </a:prstGeom>
          <a:solidFill>
            <a:srgbClr val="FF0000">
              <a:alpha val="45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8" name="Rectangle 7"/>
          <p:cNvSpPr/>
          <p:nvPr/>
        </p:nvSpPr>
        <p:spPr>
          <a:xfrm>
            <a:off x="4095872" y="3135827"/>
            <a:ext cx="914400" cy="914400"/>
          </a:xfrm>
          <a:prstGeom prst="rect">
            <a:avLst/>
          </a:prstGeom>
          <a:solidFill>
            <a:srgbClr val="FF0000">
              <a:alpha val="56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9" name="Rectangle 8"/>
          <p:cNvSpPr/>
          <p:nvPr/>
        </p:nvSpPr>
        <p:spPr>
          <a:xfrm>
            <a:off x="5010272" y="3135827"/>
            <a:ext cx="914400" cy="914400"/>
          </a:xfrm>
          <a:prstGeom prst="rect">
            <a:avLst/>
          </a:prstGeom>
          <a:solidFill>
            <a:srgbClr val="FF0000">
              <a:alpha val="67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0" name="Rectangle 9"/>
          <p:cNvSpPr/>
          <p:nvPr/>
        </p:nvSpPr>
        <p:spPr>
          <a:xfrm>
            <a:off x="5924672" y="3135827"/>
            <a:ext cx="914400" cy="914400"/>
          </a:xfrm>
          <a:prstGeom prst="rect">
            <a:avLst/>
          </a:prstGeom>
          <a:solidFill>
            <a:srgbClr val="FF0000">
              <a:alpha val="78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12" name="Rectangle 11"/>
          <p:cNvSpPr/>
          <p:nvPr/>
        </p:nvSpPr>
        <p:spPr>
          <a:xfrm>
            <a:off x="7753472" y="3135827"/>
            <a:ext cx="914400" cy="914400"/>
          </a:xfrm>
          <a:prstGeom prst="rect">
            <a:avLst/>
          </a:prstGeom>
          <a:solidFill>
            <a:srgbClr val="FF0000"/>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sp>
        <p:nvSpPr>
          <p:cNvPr id="15" name="TextBox 14"/>
          <p:cNvSpPr txBox="1"/>
          <p:nvPr/>
        </p:nvSpPr>
        <p:spPr>
          <a:xfrm>
            <a:off x="1969735" y="1360586"/>
            <a:ext cx="1057501" cy="830997"/>
          </a:xfrm>
          <a:prstGeom prst="rect">
            <a:avLst/>
          </a:prstGeom>
          <a:noFill/>
        </p:spPr>
        <p:txBody>
          <a:bodyPr wrap="none" rtlCol="0">
            <a:spAutoFit/>
          </a:bodyPr>
          <a:lstStyle/>
          <a:p>
            <a:r>
              <a:rPr lang="en-US" sz="4800" dirty="0" smtClean="0">
                <a:latin typeface="Helvetica"/>
              </a:rPr>
              <a:t>? &gt;</a:t>
            </a:r>
            <a:endParaRPr lang="en-US" sz="4800" dirty="0">
              <a:latin typeface="Helvetica"/>
            </a:endParaRPr>
          </a:p>
        </p:txBody>
      </p:sp>
      <p:cxnSp>
        <p:nvCxnSpPr>
          <p:cNvPr id="21" name="Straight Arrow Connector 20"/>
          <p:cNvCxnSpPr>
            <a:stCxn id="4" idx="2"/>
          </p:cNvCxnSpPr>
          <p:nvPr/>
        </p:nvCxnSpPr>
        <p:spPr>
          <a:xfrm rot="5400000">
            <a:off x="613409" y="433097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a:off x="1504472"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a:off x="2434412" y="433773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a:off x="3351393" y="433464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3181472" y="1308754"/>
            <a:ext cx="914400" cy="914400"/>
          </a:xfrm>
          <a:prstGeom prst="rect">
            <a:avLst/>
          </a:prstGeom>
          <a:solidFill>
            <a:srgbClr val="FF0000">
              <a:alpha val="78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7</a:t>
            </a:r>
            <a:endParaRPr lang="en-US" sz="4000" dirty="0">
              <a:solidFill>
                <a:schemeClr val="tx1"/>
              </a:solidFill>
              <a:latin typeface="Helvetica"/>
            </a:endParaRPr>
          </a:p>
        </p:txBody>
      </p:sp>
      <p:sp>
        <p:nvSpPr>
          <p:cNvPr id="26" name="Rectangle 25"/>
          <p:cNvSpPr/>
          <p:nvPr/>
        </p:nvSpPr>
        <p:spPr>
          <a:xfrm>
            <a:off x="5713526" y="4988240"/>
            <a:ext cx="3263781" cy="920014"/>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{_id:4,x:[8,9]}</a:t>
            </a:r>
            <a:endParaRPr lang="en-US" sz="4000" dirty="0">
              <a:solidFill>
                <a:schemeClr val="tx1"/>
              </a:solidFill>
              <a:latin typeface="Helvetica"/>
            </a:endParaRPr>
          </a:p>
        </p:txBody>
      </p:sp>
      <p:cxnSp>
        <p:nvCxnSpPr>
          <p:cNvPr id="35" name="Straight Arrow Connector 34"/>
          <p:cNvCxnSpPr/>
          <p:nvPr/>
        </p:nvCxnSpPr>
        <p:spPr>
          <a:xfrm rot="5400000">
            <a:off x="7750589" y="4509947"/>
            <a:ext cx="89971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5400000">
            <a:off x="6840351" y="4506851"/>
            <a:ext cx="89971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rot="5400000">
            <a:off x="4255415" y="434450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rot="5400000">
            <a:off x="5172396" y="4354364"/>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5400000">
            <a:off x="6089377" y="436422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839072" y="3135827"/>
            <a:ext cx="914400" cy="914400"/>
          </a:xfrm>
          <a:prstGeom prst="rect">
            <a:avLst/>
          </a:prstGeom>
          <a:solidFill>
            <a:srgbClr val="FF0000">
              <a:alpha val="89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A Simple Proof</a:t>
            </a:r>
            <a:endParaRPr lang="en-US" dirty="0"/>
          </a:p>
        </p:txBody>
      </p:sp>
      <p:sp>
        <p:nvSpPr>
          <p:cNvPr id="6" name="Flowchart: Magnetic Disk 5"/>
          <p:cNvSpPr/>
          <p:nvPr/>
        </p:nvSpPr>
        <p:spPr>
          <a:xfrm>
            <a:off x="2470482" y="4892659"/>
            <a:ext cx="1219200" cy="1764631"/>
          </a:xfrm>
          <a:prstGeom prst="flowChartMagneticDisk">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95000"/>
                    <a:lumOff val="5000"/>
                  </a:schemeClr>
                </a:solidFill>
              </a:rPr>
              <a:t>A</a:t>
            </a:r>
            <a:endParaRPr lang="en-US" b="1" dirty="0">
              <a:solidFill>
                <a:schemeClr val="tx1">
                  <a:lumMod val="95000"/>
                  <a:lumOff val="5000"/>
                </a:schemeClr>
              </a:solidFill>
            </a:endParaRPr>
          </a:p>
        </p:txBody>
      </p:sp>
      <p:sp>
        <p:nvSpPr>
          <p:cNvPr id="7" name="Flowchart: Magnetic Disk 6"/>
          <p:cNvSpPr/>
          <p:nvPr/>
        </p:nvSpPr>
        <p:spPr>
          <a:xfrm>
            <a:off x="5301914" y="4892659"/>
            <a:ext cx="1219200" cy="1764631"/>
          </a:xfrm>
          <a:prstGeom prst="flowChartMagneticDisk">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B</a:t>
            </a:r>
          </a:p>
        </p:txBody>
      </p:sp>
      <p:sp>
        <p:nvSpPr>
          <p:cNvPr id="8" name="Rectangle 7"/>
          <p:cNvSpPr/>
          <p:nvPr/>
        </p:nvSpPr>
        <p:spPr>
          <a:xfrm>
            <a:off x="3545304" y="2676187"/>
            <a:ext cx="2077454" cy="921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cxnSp>
        <p:nvCxnSpPr>
          <p:cNvPr id="10" name="Straight Arrow Connector 9"/>
          <p:cNvCxnSpPr>
            <a:stCxn id="8" idx="2"/>
            <a:endCxn id="6" idx="1"/>
          </p:cNvCxnSpPr>
          <p:nvPr/>
        </p:nvCxnSpPr>
        <p:spPr>
          <a:xfrm flipH="1">
            <a:off x="3080082" y="3597259"/>
            <a:ext cx="1503949" cy="1295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7" idx="1"/>
            <a:endCxn id="8" idx="2"/>
          </p:cNvCxnSpPr>
          <p:nvPr/>
        </p:nvCxnSpPr>
        <p:spPr>
          <a:xfrm flipH="1" flipV="1">
            <a:off x="4584031" y="3597259"/>
            <a:ext cx="1327483" cy="1295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008788" y="4038235"/>
            <a:ext cx="671979" cy="369332"/>
          </a:xfrm>
          <a:prstGeom prst="rect">
            <a:avLst/>
          </a:prstGeom>
          <a:noFill/>
        </p:spPr>
        <p:txBody>
          <a:bodyPr wrap="none" rtlCol="0">
            <a:spAutoFit/>
          </a:bodyPr>
          <a:lstStyle/>
          <a:p>
            <a:r>
              <a:rPr lang="en-US" dirty="0" smtClean="0"/>
              <a:t>Data</a:t>
            </a:r>
            <a:endParaRPr lang="en-US" dirty="0"/>
          </a:p>
        </p:txBody>
      </p:sp>
      <p:sp>
        <p:nvSpPr>
          <p:cNvPr id="15" name="TextBox 14"/>
          <p:cNvSpPr txBox="1"/>
          <p:nvPr/>
        </p:nvSpPr>
        <p:spPr>
          <a:xfrm>
            <a:off x="5487293" y="4060293"/>
            <a:ext cx="671979" cy="369332"/>
          </a:xfrm>
          <a:prstGeom prst="rect">
            <a:avLst/>
          </a:prstGeom>
          <a:noFill/>
        </p:spPr>
        <p:txBody>
          <a:bodyPr wrap="none" rtlCol="0">
            <a:spAutoFit/>
          </a:bodyPr>
          <a:lstStyle/>
          <a:p>
            <a:r>
              <a:rPr lang="en-US" dirty="0" smtClean="0"/>
              <a:t>Data</a:t>
            </a:r>
            <a:endParaRPr lang="en-US" dirty="0"/>
          </a:p>
        </p:txBody>
      </p:sp>
      <p:sp>
        <p:nvSpPr>
          <p:cNvPr id="16" name="TextBox 15"/>
          <p:cNvSpPr txBox="1"/>
          <p:nvPr/>
        </p:nvSpPr>
        <p:spPr>
          <a:xfrm>
            <a:off x="2825870" y="1627559"/>
            <a:ext cx="4164923" cy="954107"/>
          </a:xfrm>
          <a:prstGeom prst="rect">
            <a:avLst/>
          </a:prstGeom>
          <a:noFill/>
        </p:spPr>
        <p:txBody>
          <a:bodyPr wrap="none" rtlCol="0">
            <a:spAutoFit/>
          </a:bodyPr>
          <a:lstStyle/>
          <a:p>
            <a:r>
              <a:rPr lang="en-US" sz="2800" dirty="0" smtClean="0"/>
              <a:t>Consistent and available</a:t>
            </a:r>
          </a:p>
          <a:p>
            <a:r>
              <a:rPr lang="en-US" sz="2800" dirty="0" smtClean="0"/>
              <a:t>No partition.</a:t>
            </a:r>
            <a:endParaRPr lang="en-US" sz="2800" dirty="0"/>
          </a:p>
        </p:txBody>
      </p:sp>
      <p:sp>
        <p:nvSpPr>
          <p:cNvPr id="3" name="TextBox 2"/>
          <p:cNvSpPr txBox="1"/>
          <p:nvPr/>
        </p:nvSpPr>
        <p:spPr>
          <a:xfrm>
            <a:off x="4286513" y="2952057"/>
            <a:ext cx="595035" cy="369332"/>
          </a:xfrm>
          <a:prstGeom prst="rect">
            <a:avLst/>
          </a:prstGeom>
          <a:noFill/>
        </p:spPr>
        <p:txBody>
          <a:bodyPr wrap="none" rtlCol="0">
            <a:spAutoFit/>
          </a:bodyPr>
          <a:lstStyle/>
          <a:p>
            <a:r>
              <a:rPr lang="en-US" dirty="0" smtClean="0"/>
              <a:t>App</a:t>
            </a:r>
          </a:p>
        </p:txBody>
      </p:sp>
    </p:spTree>
    <p:extLst>
      <p:ext uri="{BB962C8B-B14F-4D97-AF65-F5344CB8AC3E}">
        <p14:creationId xmlns:p14="http://schemas.microsoft.com/office/powerpoint/2010/main" xmlns="" val="65701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err="1" smtClean="0"/>
              <a:t>Multikeys</a:t>
            </a:r>
            <a:endParaRPr lang="en-US" dirty="0"/>
          </a:p>
        </p:txBody>
      </p:sp>
      <p:sp>
        <p:nvSpPr>
          <p:cNvPr id="3" name="Content Placeholder 2"/>
          <p:cNvSpPr>
            <a:spLocks noGrp="1"/>
          </p:cNvSpPr>
          <p:nvPr>
            <p:ph idx="4294967295"/>
          </p:nvPr>
        </p:nvSpPr>
        <p:spPr>
          <a:xfrm>
            <a:off x="0" y="1417638"/>
            <a:ext cx="8229600" cy="5203825"/>
          </a:xfrm>
        </p:spPr>
        <p:txBody>
          <a:bodyPr>
            <a:noAutofit/>
          </a:bodyPr>
          <a:lstStyle/>
          <a:p>
            <a:pPr>
              <a:buNone/>
            </a:pPr>
            <a:r>
              <a:rPr lang="en-US" dirty="0" smtClean="0"/>
              <a:t>	"</a:t>
            </a:r>
            <a:r>
              <a:rPr lang="en-US" dirty="0" err="1" smtClean="0"/>
              <a:t>nscanned</a:t>
            </a:r>
            <a:r>
              <a:rPr lang="en-US" dirty="0" smtClean="0"/>
              <a:t>" : 2,</a:t>
            </a:r>
          </a:p>
          <a:p>
            <a:pPr>
              <a:buNone/>
            </a:pPr>
            <a:r>
              <a:rPr lang="en-US" dirty="0" smtClean="0"/>
              <a:t>	"</a:t>
            </a:r>
            <a:r>
              <a:rPr lang="en-US" dirty="0" err="1" smtClean="0"/>
              <a:t>nscannedObjects</a:t>
            </a:r>
            <a:r>
              <a:rPr lang="en-US" dirty="0" smtClean="0"/>
              <a:t>" : 2,</a:t>
            </a:r>
          </a:p>
          <a:p>
            <a:pPr>
              <a:buNone/>
            </a:pPr>
            <a:r>
              <a:rPr lang="en-US" dirty="0" smtClean="0"/>
              <a:t>	"</a:t>
            </a:r>
            <a:r>
              <a:rPr lang="en-US" dirty="0" err="1" smtClean="0"/>
              <a:t>n</a:t>
            </a:r>
            <a:r>
              <a:rPr lang="en-US" dirty="0" smtClean="0"/>
              <a:t>" : 1,</a:t>
            </a:r>
          </a:p>
        </p:txBody>
      </p:sp>
      <p:sp>
        <p:nvSpPr>
          <p:cNvPr id="4" name="TextBox 3"/>
          <p:cNvSpPr txBox="1"/>
          <p:nvPr/>
        </p:nvSpPr>
        <p:spPr>
          <a:xfrm>
            <a:off x="5701853" y="2811877"/>
            <a:ext cx="2747235" cy="2677656"/>
          </a:xfrm>
          <a:prstGeom prst="rect">
            <a:avLst/>
          </a:prstGeom>
          <a:solidFill>
            <a:srgbClr val="FF0000"/>
          </a:solidFill>
        </p:spPr>
        <p:txBody>
          <a:bodyPr wrap="square" rtlCol="0">
            <a:spAutoFit/>
          </a:bodyPr>
          <a:lstStyle/>
          <a:p>
            <a:r>
              <a:rPr lang="en-US" sz="2400" dirty="0" smtClean="0">
                <a:latin typeface="Helvetica"/>
              </a:rPr>
              <a:t>All keys in valid range are scanned, but the matcher rejects duplicate documents making </a:t>
            </a:r>
            <a:r>
              <a:rPr lang="en-US" sz="2400" dirty="0" err="1" smtClean="0">
                <a:latin typeface="Helvetica"/>
              </a:rPr>
              <a:t>n</a:t>
            </a:r>
            <a:r>
              <a:rPr lang="en-US" sz="2400" dirty="0" smtClean="0">
                <a:latin typeface="Helvetica"/>
              </a:rPr>
              <a:t> == 1.</a:t>
            </a:r>
            <a:endParaRPr lang="en-US" sz="2400" dirty="0">
              <a:latin typeface="Helvetica"/>
            </a:endParaRPr>
          </a:p>
        </p:txBody>
      </p:sp>
      <p:cxnSp>
        <p:nvCxnSpPr>
          <p:cNvPr id="5" name="Straight Arrow Connector 4"/>
          <p:cNvCxnSpPr/>
          <p:nvPr/>
        </p:nvCxnSpPr>
        <p:spPr>
          <a:xfrm rot="10800000">
            <a:off x="3719169" y="2811879"/>
            <a:ext cx="1749428" cy="544233"/>
          </a:xfrm>
          <a:prstGeom prst="straightConnector1">
            <a:avLst/>
          </a:prstGeom>
          <a:ln w="5080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err="1" smtClean="0"/>
              <a:t>Multikeys</a:t>
            </a:r>
            <a:endParaRPr lang="en-US" dirty="0"/>
          </a:p>
        </p:txBody>
      </p:sp>
      <p:sp>
        <p:nvSpPr>
          <p:cNvPr id="4" name="Rectangle 3"/>
          <p:cNvSpPr/>
          <p:nvPr/>
        </p:nvSpPr>
        <p:spPr>
          <a:xfrm>
            <a:off x="438272" y="4496417"/>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5" name="Rectangle 4"/>
          <p:cNvSpPr/>
          <p:nvPr/>
        </p:nvSpPr>
        <p:spPr>
          <a:xfrm>
            <a:off x="1352672" y="2889625"/>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6" name="Rectangle 5"/>
          <p:cNvSpPr/>
          <p:nvPr/>
        </p:nvSpPr>
        <p:spPr>
          <a:xfrm>
            <a:off x="2267072" y="4496417"/>
            <a:ext cx="914400" cy="914400"/>
          </a:xfrm>
          <a:prstGeom prst="rect">
            <a:avLst/>
          </a:prstGeom>
          <a:solidFill>
            <a:srgbClr val="FF0000">
              <a:alpha val="34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7" name="Rectangle 6"/>
          <p:cNvSpPr/>
          <p:nvPr/>
        </p:nvSpPr>
        <p:spPr>
          <a:xfrm>
            <a:off x="3181472" y="4496417"/>
            <a:ext cx="914400" cy="914400"/>
          </a:xfrm>
          <a:prstGeom prst="rect">
            <a:avLst/>
          </a:prstGeom>
          <a:solidFill>
            <a:srgbClr val="FF0000">
              <a:alpha val="45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8" name="Rectangle 7"/>
          <p:cNvSpPr/>
          <p:nvPr/>
        </p:nvSpPr>
        <p:spPr>
          <a:xfrm>
            <a:off x="4095872" y="1554951"/>
            <a:ext cx="914400" cy="914400"/>
          </a:xfrm>
          <a:prstGeom prst="rect">
            <a:avLst/>
          </a:prstGeom>
          <a:solidFill>
            <a:srgbClr val="FF0000">
              <a:alpha val="56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9" name="Rectangle 8"/>
          <p:cNvSpPr/>
          <p:nvPr/>
        </p:nvSpPr>
        <p:spPr>
          <a:xfrm>
            <a:off x="5010272" y="4483459"/>
            <a:ext cx="914400" cy="914400"/>
          </a:xfrm>
          <a:prstGeom prst="rect">
            <a:avLst/>
          </a:prstGeom>
          <a:solidFill>
            <a:srgbClr val="FF0000">
              <a:alpha val="67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0" name="Rectangle 9"/>
          <p:cNvSpPr/>
          <p:nvPr/>
        </p:nvSpPr>
        <p:spPr>
          <a:xfrm>
            <a:off x="5924672" y="2889625"/>
            <a:ext cx="914400" cy="914400"/>
          </a:xfrm>
          <a:prstGeom prst="rect">
            <a:avLst/>
          </a:prstGeom>
          <a:solidFill>
            <a:srgbClr val="FF0000">
              <a:alpha val="78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11" name="Rectangle 10"/>
          <p:cNvSpPr/>
          <p:nvPr/>
        </p:nvSpPr>
        <p:spPr>
          <a:xfrm>
            <a:off x="6839072" y="4483459"/>
            <a:ext cx="914400" cy="914400"/>
          </a:xfrm>
          <a:prstGeom prst="rect">
            <a:avLst/>
          </a:prstGeom>
          <a:solidFill>
            <a:srgbClr val="FF0000">
              <a:alpha val="89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
        <p:nvSpPr>
          <p:cNvPr id="12" name="Rectangle 11"/>
          <p:cNvSpPr/>
          <p:nvPr/>
        </p:nvSpPr>
        <p:spPr>
          <a:xfrm>
            <a:off x="7753472" y="4483459"/>
            <a:ext cx="914400" cy="914400"/>
          </a:xfrm>
          <a:prstGeom prst="rect">
            <a:avLst/>
          </a:prstGeom>
          <a:solidFill>
            <a:srgbClr val="FF0000"/>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cxnSp>
        <p:nvCxnSpPr>
          <p:cNvPr id="16" name="Straight Connector 15"/>
          <p:cNvCxnSpPr>
            <a:stCxn id="4" idx="0"/>
            <a:endCxn id="5" idx="2"/>
          </p:cNvCxnSpPr>
          <p:nvPr/>
        </p:nvCxnSpPr>
        <p:spPr>
          <a:xfrm rot="5400000" flipH="1" flipV="1">
            <a:off x="1006476" y="3693021"/>
            <a:ext cx="692392"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5" idx="0"/>
            <a:endCxn id="8" idx="2"/>
          </p:cNvCxnSpPr>
          <p:nvPr/>
        </p:nvCxnSpPr>
        <p:spPr>
          <a:xfrm rot="5400000" flipH="1" flipV="1">
            <a:off x="2971335" y="1307888"/>
            <a:ext cx="420274" cy="2743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2"/>
            <a:endCxn id="10" idx="0"/>
          </p:cNvCxnSpPr>
          <p:nvPr/>
        </p:nvCxnSpPr>
        <p:spPr>
          <a:xfrm rot="16200000" flipH="1">
            <a:off x="5257335" y="1765088"/>
            <a:ext cx="420274" cy="1828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809872" y="3804025"/>
            <a:ext cx="1371600" cy="679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0" idx="2"/>
          </p:cNvCxnSpPr>
          <p:nvPr/>
        </p:nvCxnSpPr>
        <p:spPr>
          <a:xfrm rot="16200000" flipH="1">
            <a:off x="6727955" y="3457942"/>
            <a:ext cx="679434" cy="1371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9" idx="0"/>
            <a:endCxn id="10" idx="2"/>
          </p:cNvCxnSpPr>
          <p:nvPr/>
        </p:nvCxnSpPr>
        <p:spPr>
          <a:xfrm rot="5400000" flipH="1" flipV="1">
            <a:off x="5584955" y="3686542"/>
            <a:ext cx="679434"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5400000">
            <a:off x="614729"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a:off x="1527807"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5400000">
            <a:off x="4271008" y="2750095"/>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rot="5400000">
            <a:off x="2440589" y="569156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5400000">
            <a:off x="3360659"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rot="5400000">
            <a:off x="6099809"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5400000">
            <a:off x="7015021"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rot="5400000">
            <a:off x="7922132"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9" idx="2"/>
          </p:cNvCxnSpPr>
          <p:nvPr/>
        </p:nvCxnSpPr>
        <p:spPr>
          <a:xfrm rot="5400000">
            <a:off x="5184224" y="5677419"/>
            <a:ext cx="562808" cy="36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4705472" y="2621751"/>
            <a:ext cx="996367" cy="228974"/>
          </a:xfrm>
          <a:prstGeom prst="line">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rot="5400000">
            <a:off x="7210583" y="5829819"/>
            <a:ext cx="562808" cy="3688"/>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rot="5400000">
            <a:off x="8139923" y="5829819"/>
            <a:ext cx="562808" cy="3688"/>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6521313" y="3995299"/>
            <a:ext cx="761492" cy="377212"/>
          </a:xfrm>
          <a:prstGeom prst="line">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554944" y="4651631"/>
            <a:ext cx="470667" cy="1588"/>
          </a:xfrm>
          <a:prstGeom prst="line">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Set Match</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err="1" smtClean="0"/>
              <a:t>db.c.find</a:t>
            </a:r>
            <a:r>
              <a:rPr lang="en-US" dirty="0" smtClean="0"/>
              <a:t>( {x:{$in:[3,6]}} )</a:t>
            </a:r>
          </a:p>
          <a:p>
            <a:r>
              <a:rPr lang="en-US" dirty="0" smtClean="0"/>
              <a:t>Index {x:1}</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839072" y="3135827"/>
            <a:ext cx="914400" cy="914400"/>
          </a:xfrm>
          <a:prstGeom prst="rect">
            <a:avLst/>
          </a:prstGeom>
          <a:solidFill>
            <a:srgbClr val="FF0000">
              <a:alpha val="89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
        <p:nvSpPr>
          <p:cNvPr id="2" name="Title 1"/>
          <p:cNvSpPr>
            <a:spLocks noGrp="1"/>
          </p:cNvSpPr>
          <p:nvPr>
            <p:ph type="title" idx="4294967295"/>
          </p:nvPr>
        </p:nvSpPr>
        <p:spPr>
          <a:xfrm>
            <a:off x="990600" y="228600"/>
            <a:ext cx="8153400" cy="990600"/>
          </a:xfrm>
        </p:spPr>
        <p:txBody>
          <a:bodyPr/>
          <a:lstStyle/>
          <a:p>
            <a:r>
              <a:rPr lang="en-US" dirty="0" smtClean="0"/>
              <a:t>Set Match</a:t>
            </a:r>
            <a:endParaRPr lang="en-US" dirty="0"/>
          </a:p>
        </p:txBody>
      </p:sp>
      <p:sp>
        <p:nvSpPr>
          <p:cNvPr id="4" name="Rectangle 3"/>
          <p:cNvSpPr/>
          <p:nvPr/>
        </p:nvSpPr>
        <p:spPr>
          <a:xfrm>
            <a:off x="438272" y="3135827"/>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5" name="Rectangle 4"/>
          <p:cNvSpPr/>
          <p:nvPr/>
        </p:nvSpPr>
        <p:spPr>
          <a:xfrm>
            <a:off x="1352672" y="3135827"/>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6" name="Rectangle 5"/>
          <p:cNvSpPr/>
          <p:nvPr/>
        </p:nvSpPr>
        <p:spPr>
          <a:xfrm>
            <a:off x="2267072" y="3135827"/>
            <a:ext cx="914400" cy="914400"/>
          </a:xfrm>
          <a:prstGeom prst="rect">
            <a:avLst/>
          </a:prstGeom>
          <a:solidFill>
            <a:srgbClr val="FF0000">
              <a:alpha val="34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7" name="Rectangle 6"/>
          <p:cNvSpPr/>
          <p:nvPr/>
        </p:nvSpPr>
        <p:spPr>
          <a:xfrm>
            <a:off x="3181472" y="3135827"/>
            <a:ext cx="914400" cy="914400"/>
          </a:xfrm>
          <a:prstGeom prst="rect">
            <a:avLst/>
          </a:prstGeom>
          <a:solidFill>
            <a:srgbClr val="FF0000">
              <a:alpha val="45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8" name="Rectangle 7"/>
          <p:cNvSpPr/>
          <p:nvPr/>
        </p:nvSpPr>
        <p:spPr>
          <a:xfrm>
            <a:off x="4095872" y="3135827"/>
            <a:ext cx="914400" cy="914400"/>
          </a:xfrm>
          <a:prstGeom prst="rect">
            <a:avLst/>
          </a:prstGeom>
          <a:solidFill>
            <a:srgbClr val="FF0000">
              <a:alpha val="56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9" name="Rectangle 8"/>
          <p:cNvSpPr/>
          <p:nvPr/>
        </p:nvSpPr>
        <p:spPr>
          <a:xfrm>
            <a:off x="5010272" y="3135827"/>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0" name="Rectangle 9"/>
          <p:cNvSpPr/>
          <p:nvPr/>
        </p:nvSpPr>
        <p:spPr>
          <a:xfrm>
            <a:off x="5924672" y="3135827"/>
            <a:ext cx="914400" cy="914400"/>
          </a:xfrm>
          <a:prstGeom prst="rect">
            <a:avLst/>
          </a:prstGeom>
          <a:solidFill>
            <a:srgbClr val="FF0000">
              <a:alpha val="78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12" name="Rectangle 11"/>
          <p:cNvSpPr/>
          <p:nvPr/>
        </p:nvSpPr>
        <p:spPr>
          <a:xfrm>
            <a:off x="7753472" y="3135827"/>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sp>
        <p:nvSpPr>
          <p:cNvPr id="14" name="Rectangle 13"/>
          <p:cNvSpPr/>
          <p:nvPr/>
        </p:nvSpPr>
        <p:spPr>
          <a:xfrm>
            <a:off x="438272" y="1308754"/>
            <a:ext cx="914400" cy="914400"/>
          </a:xfrm>
          <a:prstGeom prst="rect">
            <a:avLst/>
          </a:prstGeom>
          <a:solidFill>
            <a:srgbClr val="FF0000">
              <a:alpha val="34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15" name="TextBox 14"/>
          <p:cNvSpPr txBox="1"/>
          <p:nvPr/>
        </p:nvSpPr>
        <p:spPr>
          <a:xfrm>
            <a:off x="1490252" y="1360586"/>
            <a:ext cx="355686" cy="830997"/>
          </a:xfrm>
          <a:prstGeom prst="rect">
            <a:avLst/>
          </a:prstGeom>
          <a:noFill/>
        </p:spPr>
        <p:txBody>
          <a:bodyPr wrap="none" rtlCol="0">
            <a:spAutoFit/>
          </a:bodyPr>
          <a:lstStyle/>
          <a:p>
            <a:r>
              <a:rPr lang="en-US" sz="4800" dirty="0" smtClean="0">
                <a:latin typeface="Helvetica"/>
              </a:rPr>
              <a:t>,</a:t>
            </a:r>
            <a:endParaRPr lang="en-US" sz="4800" dirty="0">
              <a:latin typeface="Helvetica"/>
            </a:endParaRPr>
          </a:p>
        </p:txBody>
      </p:sp>
      <p:cxnSp>
        <p:nvCxnSpPr>
          <p:cNvPr id="21" name="Straight Arrow Connector 20"/>
          <p:cNvCxnSpPr>
            <a:stCxn id="4" idx="2"/>
          </p:cNvCxnSpPr>
          <p:nvPr/>
        </p:nvCxnSpPr>
        <p:spPr>
          <a:xfrm rot="5400000">
            <a:off x="613409" y="433097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a:off x="1504472"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a:off x="2434412" y="433773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a:off x="3351393" y="433464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4277698"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5400000">
            <a:off x="6098701" y="4347598"/>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a:off x="7015682" y="434450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a:off x="7906745" y="434140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rot="5400000">
            <a:off x="5187142" y="433097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2002203" y="1308754"/>
            <a:ext cx="914400" cy="914400"/>
          </a:xfrm>
          <a:prstGeom prst="rect">
            <a:avLst/>
          </a:prstGeom>
          <a:solidFill>
            <a:srgbClr val="FF0000">
              <a:alpha val="67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6</a:t>
            </a:r>
            <a:endParaRPr lang="en-US" sz="4000" dirty="0">
              <a:solidFill>
                <a:schemeClr val="tx1"/>
              </a:solidFill>
              <a:latin typeface="Helvetica"/>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Set Match</a:t>
            </a:r>
            <a:endParaRPr lang="en-US" dirty="0"/>
          </a:p>
        </p:txBody>
      </p:sp>
      <p:sp>
        <p:nvSpPr>
          <p:cNvPr id="3" name="Content Placeholder 2"/>
          <p:cNvSpPr>
            <a:spLocks noGrp="1"/>
          </p:cNvSpPr>
          <p:nvPr>
            <p:ph idx="4294967295"/>
          </p:nvPr>
        </p:nvSpPr>
        <p:spPr>
          <a:xfrm>
            <a:off x="0" y="1417638"/>
            <a:ext cx="8229600" cy="5203825"/>
          </a:xfrm>
        </p:spPr>
        <p:txBody>
          <a:bodyPr>
            <a:noAutofit/>
          </a:bodyPr>
          <a:lstStyle/>
          <a:p>
            <a:pPr>
              <a:buNone/>
            </a:pPr>
            <a:r>
              <a:rPr lang="en-US" dirty="0" smtClean="0"/>
              <a:t>	"</a:t>
            </a:r>
            <a:r>
              <a:rPr lang="en-US" dirty="0" err="1" smtClean="0"/>
              <a:t>nscanned</a:t>
            </a:r>
            <a:r>
              <a:rPr lang="en-US" dirty="0" smtClean="0"/>
              <a:t>" : 3,</a:t>
            </a:r>
          </a:p>
          <a:p>
            <a:pPr>
              <a:buNone/>
            </a:pPr>
            <a:r>
              <a:rPr lang="en-US" dirty="0" smtClean="0"/>
              <a:t>	"</a:t>
            </a:r>
            <a:r>
              <a:rPr lang="en-US" dirty="0" err="1" smtClean="0"/>
              <a:t>nscannedObjects</a:t>
            </a:r>
            <a:r>
              <a:rPr lang="en-US" dirty="0" smtClean="0"/>
              <a:t>" : 2,</a:t>
            </a:r>
          </a:p>
          <a:p>
            <a:pPr>
              <a:buNone/>
            </a:pPr>
            <a:r>
              <a:rPr lang="en-US" dirty="0" smtClean="0"/>
              <a:t>	"</a:t>
            </a:r>
            <a:r>
              <a:rPr lang="en-US" dirty="0" err="1" smtClean="0"/>
              <a:t>n</a:t>
            </a:r>
            <a:r>
              <a:rPr lang="en-US" dirty="0" smtClean="0"/>
              <a:t>" : 2,</a:t>
            </a:r>
          </a:p>
        </p:txBody>
      </p:sp>
      <p:sp>
        <p:nvSpPr>
          <p:cNvPr id="6" name="TextBox 5"/>
          <p:cNvSpPr txBox="1"/>
          <p:nvPr/>
        </p:nvSpPr>
        <p:spPr>
          <a:xfrm>
            <a:off x="5701853" y="2811876"/>
            <a:ext cx="2984947" cy="3785652"/>
          </a:xfrm>
          <a:prstGeom prst="rect">
            <a:avLst/>
          </a:prstGeom>
          <a:solidFill>
            <a:srgbClr val="FF0000"/>
          </a:solidFill>
        </p:spPr>
        <p:txBody>
          <a:bodyPr wrap="square" rtlCol="0">
            <a:spAutoFit/>
          </a:bodyPr>
          <a:lstStyle/>
          <a:p>
            <a:r>
              <a:rPr lang="en-US" sz="2400" dirty="0" smtClean="0">
                <a:latin typeface="Helvetica"/>
              </a:rPr>
              <a:t>Why is </a:t>
            </a:r>
            <a:r>
              <a:rPr lang="en-US" sz="2400" dirty="0" err="1" smtClean="0">
                <a:latin typeface="Helvetica"/>
              </a:rPr>
              <a:t>nscanned</a:t>
            </a:r>
            <a:r>
              <a:rPr lang="en-US" sz="2400" dirty="0" smtClean="0">
                <a:latin typeface="Helvetica"/>
              </a:rPr>
              <a:t> 3?  This is an algorithmic detail we’ll discuss more later, but when there are disjoint ranges for a key </a:t>
            </a:r>
            <a:r>
              <a:rPr lang="en-US" sz="2400" dirty="0" err="1" smtClean="0">
                <a:latin typeface="Helvetica"/>
              </a:rPr>
              <a:t>nscanned</a:t>
            </a:r>
            <a:r>
              <a:rPr lang="en-US" sz="2400" dirty="0" smtClean="0">
                <a:latin typeface="Helvetica"/>
              </a:rPr>
              <a:t> may be higher than the number of matching keys.</a:t>
            </a:r>
            <a:endParaRPr lang="en-US" sz="2400" dirty="0">
              <a:latin typeface="Helvetica"/>
            </a:endParaRPr>
          </a:p>
        </p:txBody>
      </p:sp>
      <p:cxnSp>
        <p:nvCxnSpPr>
          <p:cNvPr id="7" name="Straight Arrow Connector 6"/>
          <p:cNvCxnSpPr/>
          <p:nvPr/>
        </p:nvCxnSpPr>
        <p:spPr>
          <a:xfrm rot="10800000">
            <a:off x="3719169" y="2811879"/>
            <a:ext cx="1749428" cy="544233"/>
          </a:xfrm>
          <a:prstGeom prst="straightConnector1">
            <a:avLst/>
          </a:prstGeom>
          <a:ln w="5080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Set Match</a:t>
            </a:r>
            <a:endParaRPr lang="en-US" dirty="0"/>
          </a:p>
        </p:txBody>
      </p:sp>
      <p:sp>
        <p:nvSpPr>
          <p:cNvPr id="4" name="Rectangle 3"/>
          <p:cNvSpPr/>
          <p:nvPr/>
        </p:nvSpPr>
        <p:spPr>
          <a:xfrm>
            <a:off x="438272" y="4496417"/>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5" name="Rectangle 4"/>
          <p:cNvSpPr/>
          <p:nvPr/>
        </p:nvSpPr>
        <p:spPr>
          <a:xfrm>
            <a:off x="1352672" y="2889625"/>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6" name="Rectangle 5"/>
          <p:cNvSpPr/>
          <p:nvPr/>
        </p:nvSpPr>
        <p:spPr>
          <a:xfrm>
            <a:off x="2267072" y="4496417"/>
            <a:ext cx="914400" cy="914400"/>
          </a:xfrm>
          <a:prstGeom prst="rect">
            <a:avLst/>
          </a:prstGeom>
          <a:solidFill>
            <a:srgbClr val="FF0000">
              <a:alpha val="34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7" name="Rectangle 6"/>
          <p:cNvSpPr/>
          <p:nvPr/>
        </p:nvSpPr>
        <p:spPr>
          <a:xfrm>
            <a:off x="3181472" y="4496417"/>
            <a:ext cx="914400" cy="914400"/>
          </a:xfrm>
          <a:prstGeom prst="rect">
            <a:avLst/>
          </a:prstGeom>
          <a:solidFill>
            <a:srgbClr val="FF0000">
              <a:alpha val="45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8" name="Rectangle 7"/>
          <p:cNvSpPr/>
          <p:nvPr/>
        </p:nvSpPr>
        <p:spPr>
          <a:xfrm>
            <a:off x="4095872" y="1554951"/>
            <a:ext cx="914400" cy="914400"/>
          </a:xfrm>
          <a:prstGeom prst="rect">
            <a:avLst/>
          </a:prstGeom>
          <a:solidFill>
            <a:srgbClr val="FF0000">
              <a:alpha val="56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9" name="Rectangle 8"/>
          <p:cNvSpPr/>
          <p:nvPr/>
        </p:nvSpPr>
        <p:spPr>
          <a:xfrm>
            <a:off x="5010272" y="4483459"/>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0" name="Rectangle 9"/>
          <p:cNvSpPr/>
          <p:nvPr/>
        </p:nvSpPr>
        <p:spPr>
          <a:xfrm>
            <a:off x="5924672" y="2889625"/>
            <a:ext cx="914400" cy="914400"/>
          </a:xfrm>
          <a:prstGeom prst="rect">
            <a:avLst/>
          </a:prstGeom>
          <a:solidFill>
            <a:srgbClr val="FF0000">
              <a:alpha val="78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11" name="Rectangle 10"/>
          <p:cNvSpPr/>
          <p:nvPr/>
        </p:nvSpPr>
        <p:spPr>
          <a:xfrm>
            <a:off x="6839072" y="4483459"/>
            <a:ext cx="914400" cy="914400"/>
          </a:xfrm>
          <a:prstGeom prst="rect">
            <a:avLst/>
          </a:prstGeom>
          <a:solidFill>
            <a:srgbClr val="FF0000">
              <a:alpha val="89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
        <p:nvSpPr>
          <p:cNvPr id="12" name="Rectangle 11"/>
          <p:cNvSpPr/>
          <p:nvPr/>
        </p:nvSpPr>
        <p:spPr>
          <a:xfrm>
            <a:off x="7753472" y="4483459"/>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cxnSp>
        <p:nvCxnSpPr>
          <p:cNvPr id="16" name="Straight Connector 15"/>
          <p:cNvCxnSpPr>
            <a:stCxn id="4" idx="0"/>
            <a:endCxn id="5" idx="2"/>
          </p:cNvCxnSpPr>
          <p:nvPr/>
        </p:nvCxnSpPr>
        <p:spPr>
          <a:xfrm rot="5400000" flipH="1" flipV="1">
            <a:off x="1006476" y="3693021"/>
            <a:ext cx="692392"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5" idx="0"/>
            <a:endCxn id="8" idx="2"/>
          </p:cNvCxnSpPr>
          <p:nvPr/>
        </p:nvCxnSpPr>
        <p:spPr>
          <a:xfrm rot="5400000" flipH="1" flipV="1">
            <a:off x="2971335" y="1307888"/>
            <a:ext cx="420274" cy="2743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2"/>
            <a:endCxn id="10" idx="0"/>
          </p:cNvCxnSpPr>
          <p:nvPr/>
        </p:nvCxnSpPr>
        <p:spPr>
          <a:xfrm rot="16200000" flipH="1">
            <a:off x="5257335" y="1765088"/>
            <a:ext cx="420274" cy="1828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809872" y="3804025"/>
            <a:ext cx="1371600" cy="679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0" idx="2"/>
          </p:cNvCxnSpPr>
          <p:nvPr/>
        </p:nvCxnSpPr>
        <p:spPr>
          <a:xfrm rot="16200000" flipH="1">
            <a:off x="6727955" y="3457942"/>
            <a:ext cx="679434" cy="1371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9" idx="0"/>
            <a:endCxn id="10" idx="2"/>
          </p:cNvCxnSpPr>
          <p:nvPr/>
        </p:nvCxnSpPr>
        <p:spPr>
          <a:xfrm rot="5400000" flipH="1" flipV="1">
            <a:off x="5584955" y="3686542"/>
            <a:ext cx="679434"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5400000">
            <a:off x="614729"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a:off x="1527807"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5400000">
            <a:off x="4271008" y="2750095"/>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rot="5400000">
            <a:off x="2440589" y="569156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5400000">
            <a:off x="3360659"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rot="5400000">
            <a:off x="6099809"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5400000">
            <a:off x="7015021"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rot="5400000">
            <a:off x="7922132"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9" idx="2"/>
          </p:cNvCxnSpPr>
          <p:nvPr/>
        </p:nvCxnSpPr>
        <p:spPr>
          <a:xfrm rot="5400000">
            <a:off x="5184224" y="5677419"/>
            <a:ext cx="562808" cy="36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4705472" y="2621751"/>
            <a:ext cx="996367" cy="228974"/>
          </a:xfrm>
          <a:prstGeom prst="line">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rot="5400000">
            <a:off x="2645286" y="5831003"/>
            <a:ext cx="562807" cy="132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5244639" y="3930509"/>
            <a:ext cx="587216" cy="436324"/>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rot="5400000">
            <a:off x="5336624" y="5829819"/>
            <a:ext cx="562808" cy="3688"/>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1897477" y="2384227"/>
            <a:ext cx="1925347" cy="294974"/>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1936354" y="4008257"/>
            <a:ext cx="723871" cy="358576"/>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2418724" y="3930509"/>
            <a:ext cx="723871" cy="358576"/>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2386811" y="2679165"/>
            <a:ext cx="1925347" cy="294974"/>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All Match</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err="1" smtClean="0"/>
              <a:t>db.c.find</a:t>
            </a:r>
            <a:r>
              <a:rPr lang="en-US" dirty="0" smtClean="0"/>
              <a:t>( {x:{$all:[3,6]}} )</a:t>
            </a:r>
          </a:p>
          <a:p>
            <a:r>
              <a:rPr lang="en-US" dirty="0" smtClean="0"/>
              <a:t>Index {x:1}</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839072" y="3135827"/>
            <a:ext cx="914400" cy="914400"/>
          </a:xfrm>
          <a:prstGeom prst="rect">
            <a:avLst/>
          </a:prstGeom>
          <a:solidFill>
            <a:srgbClr val="FF0000">
              <a:alpha val="89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
        <p:nvSpPr>
          <p:cNvPr id="2" name="Title 1"/>
          <p:cNvSpPr>
            <a:spLocks noGrp="1"/>
          </p:cNvSpPr>
          <p:nvPr>
            <p:ph type="title" idx="4294967295"/>
          </p:nvPr>
        </p:nvSpPr>
        <p:spPr>
          <a:xfrm>
            <a:off x="990600" y="228600"/>
            <a:ext cx="8153400" cy="990600"/>
          </a:xfrm>
        </p:spPr>
        <p:txBody>
          <a:bodyPr/>
          <a:lstStyle/>
          <a:p>
            <a:r>
              <a:rPr lang="en-US" dirty="0" smtClean="0"/>
              <a:t>All Match</a:t>
            </a:r>
            <a:endParaRPr lang="en-US" dirty="0"/>
          </a:p>
        </p:txBody>
      </p:sp>
      <p:sp>
        <p:nvSpPr>
          <p:cNvPr id="4" name="Rectangle 3"/>
          <p:cNvSpPr/>
          <p:nvPr/>
        </p:nvSpPr>
        <p:spPr>
          <a:xfrm>
            <a:off x="438272" y="3135827"/>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5" name="Rectangle 4"/>
          <p:cNvSpPr/>
          <p:nvPr/>
        </p:nvSpPr>
        <p:spPr>
          <a:xfrm>
            <a:off x="1352672" y="3135827"/>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6" name="Rectangle 5"/>
          <p:cNvSpPr/>
          <p:nvPr/>
        </p:nvSpPr>
        <p:spPr>
          <a:xfrm>
            <a:off x="2267072" y="3135827"/>
            <a:ext cx="914400" cy="914400"/>
          </a:xfrm>
          <a:prstGeom prst="rect">
            <a:avLst/>
          </a:prstGeom>
          <a:solidFill>
            <a:srgbClr val="FF0000">
              <a:alpha val="34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7" name="Rectangle 6"/>
          <p:cNvSpPr/>
          <p:nvPr/>
        </p:nvSpPr>
        <p:spPr>
          <a:xfrm>
            <a:off x="3181472" y="3135827"/>
            <a:ext cx="914400" cy="914400"/>
          </a:xfrm>
          <a:prstGeom prst="rect">
            <a:avLst/>
          </a:prstGeom>
          <a:solidFill>
            <a:srgbClr val="FF0000">
              <a:alpha val="45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8" name="Rectangle 7"/>
          <p:cNvSpPr/>
          <p:nvPr/>
        </p:nvSpPr>
        <p:spPr>
          <a:xfrm>
            <a:off x="4095872" y="3135827"/>
            <a:ext cx="914400" cy="914400"/>
          </a:xfrm>
          <a:prstGeom prst="rect">
            <a:avLst/>
          </a:prstGeom>
          <a:solidFill>
            <a:srgbClr val="FF0000">
              <a:alpha val="56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9" name="Rectangle 8"/>
          <p:cNvSpPr/>
          <p:nvPr/>
        </p:nvSpPr>
        <p:spPr>
          <a:xfrm>
            <a:off x="5010272" y="3135827"/>
            <a:ext cx="914400" cy="914400"/>
          </a:xfrm>
          <a:prstGeom prst="rect">
            <a:avLst/>
          </a:prstGeom>
          <a:solidFill>
            <a:srgbClr val="FF0000">
              <a:alpha val="67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0" name="Rectangle 9"/>
          <p:cNvSpPr/>
          <p:nvPr/>
        </p:nvSpPr>
        <p:spPr>
          <a:xfrm>
            <a:off x="5924672" y="3135827"/>
            <a:ext cx="914400" cy="914400"/>
          </a:xfrm>
          <a:prstGeom prst="rect">
            <a:avLst/>
          </a:prstGeom>
          <a:solidFill>
            <a:srgbClr val="FF0000">
              <a:alpha val="78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12" name="Rectangle 11"/>
          <p:cNvSpPr/>
          <p:nvPr/>
        </p:nvSpPr>
        <p:spPr>
          <a:xfrm>
            <a:off x="7753472" y="3135827"/>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sp>
        <p:nvSpPr>
          <p:cNvPr id="14" name="Rectangle 13"/>
          <p:cNvSpPr/>
          <p:nvPr/>
        </p:nvSpPr>
        <p:spPr>
          <a:xfrm>
            <a:off x="438272" y="1308754"/>
            <a:ext cx="914400" cy="914400"/>
          </a:xfrm>
          <a:prstGeom prst="rect">
            <a:avLst/>
          </a:prstGeom>
          <a:solidFill>
            <a:srgbClr val="FF0000">
              <a:alpha val="34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15" name="TextBox 14"/>
          <p:cNvSpPr txBox="1"/>
          <p:nvPr/>
        </p:nvSpPr>
        <p:spPr>
          <a:xfrm>
            <a:off x="1490252" y="1360586"/>
            <a:ext cx="527007" cy="830997"/>
          </a:xfrm>
          <a:prstGeom prst="rect">
            <a:avLst/>
          </a:prstGeom>
          <a:noFill/>
        </p:spPr>
        <p:txBody>
          <a:bodyPr wrap="none" rtlCol="0">
            <a:spAutoFit/>
          </a:bodyPr>
          <a:lstStyle/>
          <a:p>
            <a:r>
              <a:rPr lang="en-US" sz="4800" dirty="0" smtClean="0">
                <a:latin typeface="Helvetica"/>
              </a:rPr>
              <a:t>?</a:t>
            </a:r>
            <a:endParaRPr lang="en-US" sz="4800" dirty="0">
              <a:latin typeface="Helvetica"/>
            </a:endParaRPr>
          </a:p>
        </p:txBody>
      </p:sp>
      <p:cxnSp>
        <p:nvCxnSpPr>
          <p:cNvPr id="21" name="Straight Arrow Connector 20"/>
          <p:cNvCxnSpPr>
            <a:stCxn id="4" idx="2"/>
          </p:cNvCxnSpPr>
          <p:nvPr/>
        </p:nvCxnSpPr>
        <p:spPr>
          <a:xfrm rot="5400000">
            <a:off x="613409" y="433097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a:off x="1504472"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a:off x="2250851" y="4522617"/>
            <a:ext cx="93125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a:off x="3351393" y="433464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4277698"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5400000">
            <a:off x="6098701" y="4347598"/>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a:off x="7015682" y="434450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a:off x="7906745" y="434140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rot="5400000">
            <a:off x="5000199" y="4519234"/>
            <a:ext cx="938015"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2577448" y="4988240"/>
            <a:ext cx="3263781" cy="920014"/>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{_id:4,x:[3,6]}</a:t>
            </a:r>
            <a:endParaRPr lang="en-US" sz="4000" dirty="0">
              <a:solidFill>
                <a:schemeClr val="tx1"/>
              </a:solidFill>
              <a:latin typeface="Helvetica"/>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All Match</a:t>
            </a:r>
            <a:endParaRPr lang="en-US" dirty="0"/>
          </a:p>
        </p:txBody>
      </p:sp>
      <p:sp>
        <p:nvSpPr>
          <p:cNvPr id="3" name="Content Placeholder 2"/>
          <p:cNvSpPr>
            <a:spLocks noGrp="1"/>
          </p:cNvSpPr>
          <p:nvPr>
            <p:ph idx="4294967295"/>
          </p:nvPr>
        </p:nvSpPr>
        <p:spPr>
          <a:xfrm>
            <a:off x="0" y="1417638"/>
            <a:ext cx="8229600" cy="5203825"/>
          </a:xfrm>
        </p:spPr>
        <p:txBody>
          <a:bodyPr>
            <a:noAutofit/>
          </a:bodyPr>
          <a:lstStyle/>
          <a:p>
            <a:pPr>
              <a:buNone/>
            </a:pPr>
            <a:r>
              <a:rPr lang="en-US" dirty="0" smtClean="0"/>
              <a:t>	"</a:t>
            </a:r>
            <a:r>
              <a:rPr lang="en-US" dirty="0" err="1" smtClean="0"/>
              <a:t>indexBounds</a:t>
            </a:r>
            <a:r>
              <a:rPr lang="en-US" dirty="0" smtClean="0"/>
              <a:t>" : {</a:t>
            </a:r>
          </a:p>
          <a:p>
            <a:pPr>
              <a:buNone/>
            </a:pPr>
            <a:r>
              <a:rPr lang="en-US" dirty="0" smtClean="0"/>
              <a:t>		"</a:t>
            </a:r>
            <a:r>
              <a:rPr lang="en-US" dirty="0" err="1" smtClean="0"/>
              <a:t>x</a:t>
            </a:r>
            <a:r>
              <a:rPr lang="en-US" dirty="0" smtClean="0"/>
              <a:t>" : [</a:t>
            </a:r>
          </a:p>
          <a:p>
            <a:pPr>
              <a:buNone/>
            </a:pPr>
            <a:r>
              <a:rPr lang="en-US" dirty="0" smtClean="0"/>
              <a:t>			[</a:t>
            </a:r>
          </a:p>
          <a:p>
            <a:pPr>
              <a:buNone/>
            </a:pPr>
            <a:r>
              <a:rPr lang="en-US" dirty="0" smtClean="0"/>
              <a:t>				3,</a:t>
            </a:r>
          </a:p>
          <a:p>
            <a:pPr>
              <a:buNone/>
            </a:pPr>
            <a:r>
              <a:rPr lang="en-US" dirty="0" smtClean="0"/>
              <a:t>				3</a:t>
            </a:r>
          </a:p>
          <a:p>
            <a:pPr>
              <a:buNone/>
            </a:pPr>
            <a:r>
              <a:rPr lang="en-US" dirty="0" smtClean="0"/>
              <a:t>			]</a:t>
            </a:r>
          </a:p>
          <a:p>
            <a:pPr>
              <a:buNone/>
            </a:pPr>
            <a:r>
              <a:rPr lang="en-US" dirty="0" smtClean="0"/>
              <a:t>		]</a:t>
            </a:r>
          </a:p>
          <a:p>
            <a:pPr>
              <a:buNone/>
            </a:pPr>
            <a:r>
              <a:rPr lang="en-US" dirty="0" smtClean="0"/>
              <a:t>	}</a:t>
            </a:r>
          </a:p>
        </p:txBody>
      </p:sp>
      <p:sp>
        <p:nvSpPr>
          <p:cNvPr id="4" name="TextBox 3"/>
          <p:cNvSpPr txBox="1"/>
          <p:nvPr/>
        </p:nvSpPr>
        <p:spPr>
          <a:xfrm>
            <a:off x="5701853" y="2811876"/>
            <a:ext cx="2984947" cy="3046988"/>
          </a:xfrm>
          <a:prstGeom prst="rect">
            <a:avLst/>
          </a:prstGeom>
          <a:solidFill>
            <a:srgbClr val="FF0000"/>
          </a:solidFill>
        </p:spPr>
        <p:txBody>
          <a:bodyPr wrap="square" rtlCol="0">
            <a:spAutoFit/>
          </a:bodyPr>
          <a:lstStyle/>
          <a:p>
            <a:r>
              <a:rPr lang="en-US" sz="2400" dirty="0" smtClean="0">
                <a:latin typeface="Helvetica"/>
              </a:rPr>
              <a:t>The first entry in the $all match array is always used for index bounds.  Note this may not be the least numerous indexed value in the $all array.</a:t>
            </a:r>
            <a:endParaRPr lang="en-US" sz="2400" dirty="0">
              <a:latin typeface="Helvetica"/>
            </a:endParaRPr>
          </a:p>
        </p:txBody>
      </p:sp>
      <p:cxnSp>
        <p:nvCxnSpPr>
          <p:cNvPr id="5" name="Straight Arrow Connector 4"/>
          <p:cNvCxnSpPr/>
          <p:nvPr/>
        </p:nvCxnSpPr>
        <p:spPr>
          <a:xfrm rot="10800000" flipV="1">
            <a:off x="2708373" y="3356115"/>
            <a:ext cx="2760226" cy="259156"/>
          </a:xfrm>
          <a:prstGeom prst="straightConnector1">
            <a:avLst/>
          </a:prstGeom>
          <a:ln w="5080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All Match</a:t>
            </a:r>
            <a:endParaRPr lang="en-US" dirty="0"/>
          </a:p>
        </p:txBody>
      </p:sp>
      <p:sp>
        <p:nvSpPr>
          <p:cNvPr id="3" name="Content Placeholder 2"/>
          <p:cNvSpPr>
            <a:spLocks noGrp="1"/>
          </p:cNvSpPr>
          <p:nvPr>
            <p:ph idx="4294967295"/>
          </p:nvPr>
        </p:nvSpPr>
        <p:spPr>
          <a:xfrm>
            <a:off x="0" y="1417638"/>
            <a:ext cx="8229600" cy="5203825"/>
          </a:xfrm>
        </p:spPr>
        <p:txBody>
          <a:bodyPr>
            <a:noAutofit/>
          </a:bodyPr>
          <a:lstStyle/>
          <a:p>
            <a:pPr>
              <a:buNone/>
            </a:pPr>
            <a:r>
              <a:rPr lang="en-US" dirty="0" smtClean="0"/>
              <a:t>	"</a:t>
            </a:r>
            <a:r>
              <a:rPr lang="en-US" dirty="0" err="1" smtClean="0"/>
              <a:t>nscanned</a:t>
            </a:r>
            <a:r>
              <a:rPr lang="en-US" dirty="0" smtClean="0"/>
              <a:t>" : 1,</a:t>
            </a:r>
          </a:p>
          <a:p>
            <a:pPr>
              <a:buNone/>
            </a:pPr>
            <a:r>
              <a:rPr lang="en-US" dirty="0" smtClean="0"/>
              <a:t>	"</a:t>
            </a:r>
            <a:r>
              <a:rPr lang="en-US" dirty="0" err="1" smtClean="0"/>
              <a:t>nscannedObjects</a:t>
            </a:r>
            <a:r>
              <a:rPr lang="en-US" dirty="0" smtClean="0"/>
              <a:t>" : 1,</a:t>
            </a:r>
          </a:p>
          <a:p>
            <a:pPr>
              <a:buNone/>
            </a:pPr>
            <a:r>
              <a:rPr lang="en-US" dirty="0" smtClean="0"/>
              <a:t>	"</a:t>
            </a:r>
            <a:r>
              <a:rPr lang="en-US" dirty="0" err="1" smtClean="0"/>
              <a:t>n</a:t>
            </a:r>
            <a:r>
              <a:rPr lang="en-US" dirty="0" smtClean="0"/>
              <a:t>" : 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a:t>A Simple Proof</a:t>
            </a:r>
          </a:p>
        </p:txBody>
      </p:sp>
      <p:sp>
        <p:nvSpPr>
          <p:cNvPr id="4" name="Flowchart: Magnetic Disk 3"/>
          <p:cNvSpPr/>
          <p:nvPr/>
        </p:nvSpPr>
        <p:spPr>
          <a:xfrm>
            <a:off x="2470482" y="4892659"/>
            <a:ext cx="1219200" cy="1764631"/>
          </a:xfrm>
          <a:prstGeom prst="flowChartMagneticDisk">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95000"/>
                    <a:lumOff val="5000"/>
                  </a:schemeClr>
                </a:solidFill>
              </a:rPr>
              <a:t>A</a:t>
            </a:r>
            <a:endParaRPr lang="en-US" dirty="0">
              <a:solidFill>
                <a:schemeClr val="tx1">
                  <a:lumMod val="95000"/>
                  <a:lumOff val="5000"/>
                </a:schemeClr>
              </a:solidFill>
            </a:endParaRPr>
          </a:p>
        </p:txBody>
      </p:sp>
      <p:sp>
        <p:nvSpPr>
          <p:cNvPr id="5" name="Flowchart: Magnetic Disk 4"/>
          <p:cNvSpPr/>
          <p:nvPr/>
        </p:nvSpPr>
        <p:spPr>
          <a:xfrm>
            <a:off x="5301914" y="4892659"/>
            <a:ext cx="1219200" cy="1764631"/>
          </a:xfrm>
          <a:prstGeom prst="flowChartMagneticDisk">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95000"/>
                    <a:lumOff val="5000"/>
                  </a:schemeClr>
                </a:solidFill>
              </a:rPr>
              <a:t>B</a:t>
            </a:r>
            <a:endParaRPr lang="en-US" b="1" dirty="0"/>
          </a:p>
        </p:txBody>
      </p:sp>
      <p:sp>
        <p:nvSpPr>
          <p:cNvPr id="6" name="Rectangle 5"/>
          <p:cNvSpPr/>
          <p:nvPr/>
        </p:nvSpPr>
        <p:spPr>
          <a:xfrm>
            <a:off x="3408897" y="2735784"/>
            <a:ext cx="2253915" cy="9993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cxnSp>
        <p:nvCxnSpPr>
          <p:cNvPr id="7" name="Straight Arrow Connector 6"/>
          <p:cNvCxnSpPr>
            <a:stCxn id="6" idx="2"/>
            <a:endCxn id="4" idx="1"/>
          </p:cNvCxnSpPr>
          <p:nvPr/>
        </p:nvCxnSpPr>
        <p:spPr>
          <a:xfrm flipH="1">
            <a:off x="3080082" y="3735093"/>
            <a:ext cx="1455773" cy="1157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5" idx="1"/>
            <a:endCxn id="6" idx="2"/>
          </p:cNvCxnSpPr>
          <p:nvPr/>
        </p:nvCxnSpPr>
        <p:spPr>
          <a:xfrm flipH="1" flipV="1">
            <a:off x="4535855" y="3735093"/>
            <a:ext cx="1375659" cy="1157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017703" y="4038235"/>
            <a:ext cx="671979" cy="369332"/>
          </a:xfrm>
          <a:prstGeom prst="rect">
            <a:avLst/>
          </a:prstGeom>
          <a:noFill/>
        </p:spPr>
        <p:txBody>
          <a:bodyPr wrap="none" rtlCol="0">
            <a:spAutoFit/>
          </a:bodyPr>
          <a:lstStyle/>
          <a:p>
            <a:r>
              <a:rPr lang="en-US" dirty="0" smtClean="0"/>
              <a:t>Data</a:t>
            </a:r>
            <a:endParaRPr lang="en-US" dirty="0"/>
          </a:p>
        </p:txBody>
      </p:sp>
      <p:sp>
        <p:nvSpPr>
          <p:cNvPr id="10" name="TextBox 9"/>
          <p:cNvSpPr txBox="1"/>
          <p:nvPr/>
        </p:nvSpPr>
        <p:spPr>
          <a:xfrm>
            <a:off x="5487293" y="4132665"/>
            <a:ext cx="1095172" cy="369332"/>
          </a:xfrm>
          <a:prstGeom prst="rect">
            <a:avLst/>
          </a:prstGeom>
          <a:noFill/>
        </p:spPr>
        <p:txBody>
          <a:bodyPr wrap="none" rtlCol="0">
            <a:spAutoFit/>
          </a:bodyPr>
          <a:lstStyle/>
          <a:p>
            <a:r>
              <a:rPr lang="en-US" dirty="0" smtClean="0"/>
              <a:t>Old Data</a:t>
            </a:r>
            <a:endParaRPr lang="en-US" dirty="0"/>
          </a:p>
        </p:txBody>
      </p:sp>
      <p:cxnSp>
        <p:nvCxnSpPr>
          <p:cNvPr id="26" name="Straight Arrow Connector 25"/>
          <p:cNvCxnSpPr/>
          <p:nvPr/>
        </p:nvCxnSpPr>
        <p:spPr>
          <a:xfrm>
            <a:off x="3986463" y="5626768"/>
            <a:ext cx="90637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Multiply 23"/>
          <p:cNvSpPr/>
          <p:nvPr/>
        </p:nvSpPr>
        <p:spPr>
          <a:xfrm>
            <a:off x="4074695" y="5037221"/>
            <a:ext cx="818147" cy="1179095"/>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1912699" y="1781677"/>
            <a:ext cx="6059672" cy="954107"/>
          </a:xfrm>
          <a:prstGeom prst="rect">
            <a:avLst/>
          </a:prstGeom>
          <a:noFill/>
        </p:spPr>
        <p:txBody>
          <a:bodyPr wrap="none" rtlCol="0">
            <a:spAutoFit/>
          </a:bodyPr>
          <a:lstStyle/>
          <a:p>
            <a:r>
              <a:rPr lang="en-US" sz="2800" dirty="0" smtClean="0"/>
              <a:t>Available and partitioned</a:t>
            </a:r>
          </a:p>
          <a:p>
            <a:r>
              <a:rPr lang="en-US" sz="2800" dirty="0" smtClean="0"/>
              <a:t>Not consistent, we get back old data.</a:t>
            </a:r>
            <a:endParaRPr lang="en-US" dirty="0"/>
          </a:p>
        </p:txBody>
      </p:sp>
      <p:sp>
        <p:nvSpPr>
          <p:cNvPr id="3" name="TextBox 2"/>
          <p:cNvSpPr txBox="1"/>
          <p:nvPr/>
        </p:nvSpPr>
        <p:spPr>
          <a:xfrm>
            <a:off x="4238337" y="3050772"/>
            <a:ext cx="595035" cy="369332"/>
          </a:xfrm>
          <a:prstGeom prst="rect">
            <a:avLst/>
          </a:prstGeom>
          <a:noFill/>
        </p:spPr>
        <p:txBody>
          <a:bodyPr wrap="none" rtlCol="0">
            <a:spAutoFit/>
          </a:bodyPr>
          <a:lstStyle/>
          <a:p>
            <a:r>
              <a:rPr lang="en-US" dirty="0" smtClean="0"/>
              <a:t>App</a:t>
            </a:r>
            <a:endParaRPr lang="en-US" dirty="0"/>
          </a:p>
        </p:txBody>
      </p:sp>
    </p:spTree>
    <p:extLst>
      <p:ext uri="{BB962C8B-B14F-4D97-AF65-F5344CB8AC3E}">
        <p14:creationId xmlns:p14="http://schemas.microsoft.com/office/powerpoint/2010/main" xmlns="" val="182112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4"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All Match</a:t>
            </a:r>
            <a:endParaRPr lang="en-US" dirty="0"/>
          </a:p>
        </p:txBody>
      </p:sp>
      <p:sp>
        <p:nvSpPr>
          <p:cNvPr id="4" name="Rectangle 3"/>
          <p:cNvSpPr/>
          <p:nvPr/>
        </p:nvSpPr>
        <p:spPr>
          <a:xfrm>
            <a:off x="438272" y="4496417"/>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5" name="Rectangle 4"/>
          <p:cNvSpPr/>
          <p:nvPr/>
        </p:nvSpPr>
        <p:spPr>
          <a:xfrm>
            <a:off x="1352672" y="2889625"/>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6" name="Rectangle 5"/>
          <p:cNvSpPr/>
          <p:nvPr/>
        </p:nvSpPr>
        <p:spPr>
          <a:xfrm>
            <a:off x="2267072" y="4496417"/>
            <a:ext cx="914400" cy="914400"/>
          </a:xfrm>
          <a:prstGeom prst="rect">
            <a:avLst/>
          </a:prstGeom>
          <a:solidFill>
            <a:srgbClr val="FF0000">
              <a:alpha val="34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7" name="Rectangle 6"/>
          <p:cNvSpPr/>
          <p:nvPr/>
        </p:nvSpPr>
        <p:spPr>
          <a:xfrm>
            <a:off x="3181472" y="4496417"/>
            <a:ext cx="914400" cy="914400"/>
          </a:xfrm>
          <a:prstGeom prst="rect">
            <a:avLst/>
          </a:prstGeom>
          <a:solidFill>
            <a:srgbClr val="FF0000">
              <a:alpha val="45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8" name="Rectangle 7"/>
          <p:cNvSpPr/>
          <p:nvPr/>
        </p:nvSpPr>
        <p:spPr>
          <a:xfrm>
            <a:off x="4095872" y="1554951"/>
            <a:ext cx="914400" cy="914400"/>
          </a:xfrm>
          <a:prstGeom prst="rect">
            <a:avLst/>
          </a:prstGeom>
          <a:solidFill>
            <a:srgbClr val="FF0000">
              <a:alpha val="56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9" name="Rectangle 8"/>
          <p:cNvSpPr/>
          <p:nvPr/>
        </p:nvSpPr>
        <p:spPr>
          <a:xfrm>
            <a:off x="5010272" y="4483459"/>
            <a:ext cx="914400" cy="914400"/>
          </a:xfrm>
          <a:prstGeom prst="rect">
            <a:avLst/>
          </a:prstGeom>
          <a:solidFill>
            <a:srgbClr val="FF0000">
              <a:alpha val="67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0" name="Rectangle 9"/>
          <p:cNvSpPr/>
          <p:nvPr/>
        </p:nvSpPr>
        <p:spPr>
          <a:xfrm>
            <a:off x="5924672" y="2889625"/>
            <a:ext cx="914400" cy="914400"/>
          </a:xfrm>
          <a:prstGeom prst="rect">
            <a:avLst/>
          </a:prstGeom>
          <a:solidFill>
            <a:srgbClr val="FF0000">
              <a:alpha val="78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11" name="Rectangle 10"/>
          <p:cNvSpPr/>
          <p:nvPr/>
        </p:nvSpPr>
        <p:spPr>
          <a:xfrm>
            <a:off x="6839072" y="4483459"/>
            <a:ext cx="914400" cy="914400"/>
          </a:xfrm>
          <a:prstGeom prst="rect">
            <a:avLst/>
          </a:prstGeom>
          <a:solidFill>
            <a:srgbClr val="FF0000">
              <a:alpha val="89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
        <p:nvSpPr>
          <p:cNvPr id="12" name="Rectangle 11"/>
          <p:cNvSpPr/>
          <p:nvPr/>
        </p:nvSpPr>
        <p:spPr>
          <a:xfrm>
            <a:off x="7753472" y="4483459"/>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cxnSp>
        <p:nvCxnSpPr>
          <p:cNvPr id="16" name="Straight Connector 15"/>
          <p:cNvCxnSpPr>
            <a:stCxn id="4" idx="0"/>
            <a:endCxn id="5" idx="2"/>
          </p:cNvCxnSpPr>
          <p:nvPr/>
        </p:nvCxnSpPr>
        <p:spPr>
          <a:xfrm rot="5400000" flipH="1" flipV="1">
            <a:off x="1006476" y="3693021"/>
            <a:ext cx="692392"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5" idx="0"/>
            <a:endCxn id="8" idx="2"/>
          </p:cNvCxnSpPr>
          <p:nvPr/>
        </p:nvCxnSpPr>
        <p:spPr>
          <a:xfrm rot="5400000" flipH="1" flipV="1">
            <a:off x="2971335" y="1307888"/>
            <a:ext cx="420274" cy="2743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2"/>
            <a:endCxn id="10" idx="0"/>
          </p:cNvCxnSpPr>
          <p:nvPr/>
        </p:nvCxnSpPr>
        <p:spPr>
          <a:xfrm rot="16200000" flipH="1">
            <a:off x="5257335" y="1765088"/>
            <a:ext cx="420274" cy="1828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809872" y="3804025"/>
            <a:ext cx="1371600" cy="679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0" idx="2"/>
          </p:cNvCxnSpPr>
          <p:nvPr/>
        </p:nvCxnSpPr>
        <p:spPr>
          <a:xfrm rot="16200000" flipH="1">
            <a:off x="6727955" y="3457942"/>
            <a:ext cx="679434" cy="1371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9" idx="0"/>
            <a:endCxn id="10" idx="2"/>
          </p:cNvCxnSpPr>
          <p:nvPr/>
        </p:nvCxnSpPr>
        <p:spPr>
          <a:xfrm rot="5400000" flipH="1" flipV="1">
            <a:off x="5584955" y="3686542"/>
            <a:ext cx="679434"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5400000">
            <a:off x="614729"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a:off x="1527807"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5400000">
            <a:off x="4271008" y="2750095"/>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rot="5400000">
            <a:off x="2440589" y="569156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5400000">
            <a:off x="3360659"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rot="5400000">
            <a:off x="6099809"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5400000">
            <a:off x="7015021"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rot="5400000">
            <a:off x="7922132"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9" idx="2"/>
          </p:cNvCxnSpPr>
          <p:nvPr/>
        </p:nvCxnSpPr>
        <p:spPr>
          <a:xfrm rot="5400000">
            <a:off x="5184224" y="5677419"/>
            <a:ext cx="562808" cy="36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rot="5400000">
            <a:off x="2645286" y="5831003"/>
            <a:ext cx="562807" cy="132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1897477" y="2384227"/>
            <a:ext cx="1925347" cy="294974"/>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1936354" y="4008257"/>
            <a:ext cx="723871" cy="358576"/>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Limit</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err="1" smtClean="0"/>
              <a:t>db.c.find</a:t>
            </a:r>
            <a:r>
              <a:rPr lang="en-US" dirty="0" smtClean="0"/>
              <a:t>( {x:{$lt:6},y:3} ).limit( 3 )</a:t>
            </a:r>
          </a:p>
          <a:p>
            <a:r>
              <a:rPr lang="en-US" dirty="0" smtClean="0"/>
              <a:t>Index {x:1}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839072" y="3135827"/>
            <a:ext cx="914400" cy="914400"/>
          </a:xfrm>
          <a:prstGeom prst="rect">
            <a:avLst/>
          </a:prstGeom>
          <a:solidFill>
            <a:srgbClr val="FF0000">
              <a:alpha val="89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
        <p:nvSpPr>
          <p:cNvPr id="2" name="Title 1"/>
          <p:cNvSpPr>
            <a:spLocks noGrp="1"/>
          </p:cNvSpPr>
          <p:nvPr>
            <p:ph type="title" idx="4294967295"/>
          </p:nvPr>
        </p:nvSpPr>
        <p:spPr>
          <a:xfrm>
            <a:off x="990600" y="228600"/>
            <a:ext cx="8153400" cy="990600"/>
          </a:xfrm>
        </p:spPr>
        <p:txBody>
          <a:bodyPr/>
          <a:lstStyle/>
          <a:p>
            <a:r>
              <a:rPr lang="en-US" dirty="0" smtClean="0"/>
              <a:t>Limit</a:t>
            </a:r>
            <a:endParaRPr lang="en-US" dirty="0"/>
          </a:p>
        </p:txBody>
      </p:sp>
      <p:sp>
        <p:nvSpPr>
          <p:cNvPr id="4" name="Rectangle 3"/>
          <p:cNvSpPr/>
          <p:nvPr/>
        </p:nvSpPr>
        <p:spPr>
          <a:xfrm>
            <a:off x="438272" y="3135827"/>
            <a:ext cx="914400" cy="914400"/>
          </a:xfrm>
          <a:prstGeom prst="rect">
            <a:avLst/>
          </a:prstGeom>
          <a:solidFill>
            <a:srgbClr val="FF0000">
              <a:alpha val="12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5" name="Rectangle 4"/>
          <p:cNvSpPr/>
          <p:nvPr/>
        </p:nvSpPr>
        <p:spPr>
          <a:xfrm>
            <a:off x="1352672" y="3135827"/>
            <a:ext cx="914400" cy="914400"/>
          </a:xfrm>
          <a:prstGeom prst="rect">
            <a:avLst/>
          </a:prstGeom>
          <a:solidFill>
            <a:srgbClr val="FF0000">
              <a:alpha val="23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6" name="Rectangle 5"/>
          <p:cNvSpPr/>
          <p:nvPr/>
        </p:nvSpPr>
        <p:spPr>
          <a:xfrm>
            <a:off x="2267072" y="3135827"/>
            <a:ext cx="914400" cy="914400"/>
          </a:xfrm>
          <a:prstGeom prst="rect">
            <a:avLst/>
          </a:prstGeom>
          <a:solidFill>
            <a:srgbClr val="FF0000">
              <a:alpha val="34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7" name="Rectangle 6"/>
          <p:cNvSpPr/>
          <p:nvPr/>
        </p:nvSpPr>
        <p:spPr>
          <a:xfrm>
            <a:off x="3181472" y="3135827"/>
            <a:ext cx="914400" cy="914400"/>
          </a:xfrm>
          <a:prstGeom prst="rect">
            <a:avLst/>
          </a:prstGeom>
          <a:solidFill>
            <a:srgbClr val="FF0000">
              <a:alpha val="45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8" name="Rectangle 7"/>
          <p:cNvSpPr/>
          <p:nvPr/>
        </p:nvSpPr>
        <p:spPr>
          <a:xfrm>
            <a:off x="4095872" y="3135827"/>
            <a:ext cx="914400" cy="914400"/>
          </a:xfrm>
          <a:prstGeom prst="rect">
            <a:avLst/>
          </a:prstGeom>
          <a:solidFill>
            <a:srgbClr val="FF0000">
              <a:alpha val="56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9" name="Rectangle 8"/>
          <p:cNvSpPr/>
          <p:nvPr/>
        </p:nvSpPr>
        <p:spPr>
          <a:xfrm>
            <a:off x="5010272" y="3135827"/>
            <a:ext cx="914400" cy="914400"/>
          </a:xfrm>
          <a:prstGeom prst="rect">
            <a:avLst/>
          </a:prstGeom>
          <a:solidFill>
            <a:srgbClr val="FF0000">
              <a:alpha val="67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0" name="Rectangle 9"/>
          <p:cNvSpPr/>
          <p:nvPr/>
        </p:nvSpPr>
        <p:spPr>
          <a:xfrm>
            <a:off x="5924672" y="3135827"/>
            <a:ext cx="914400" cy="914400"/>
          </a:xfrm>
          <a:prstGeom prst="rect">
            <a:avLst/>
          </a:prstGeom>
          <a:solidFill>
            <a:srgbClr val="FF0000">
              <a:alpha val="78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12" name="Rectangle 11"/>
          <p:cNvSpPr/>
          <p:nvPr/>
        </p:nvSpPr>
        <p:spPr>
          <a:xfrm>
            <a:off x="7753472" y="3135827"/>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sp>
        <p:nvSpPr>
          <p:cNvPr id="14" name="Rectangle 13"/>
          <p:cNvSpPr/>
          <p:nvPr/>
        </p:nvSpPr>
        <p:spPr>
          <a:xfrm>
            <a:off x="2258482" y="1277183"/>
            <a:ext cx="914400" cy="914400"/>
          </a:xfrm>
          <a:prstGeom prst="rect">
            <a:avLst/>
          </a:prstGeom>
          <a:solidFill>
            <a:srgbClr val="FF0000">
              <a:alpha val="67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6</a:t>
            </a:r>
            <a:endParaRPr lang="en-US" sz="4000" dirty="0">
              <a:solidFill>
                <a:schemeClr val="tx1"/>
              </a:solidFill>
              <a:latin typeface="Helvetica"/>
            </a:endParaRPr>
          </a:p>
        </p:txBody>
      </p:sp>
      <p:sp>
        <p:nvSpPr>
          <p:cNvPr id="15" name="TextBox 14"/>
          <p:cNvSpPr txBox="1"/>
          <p:nvPr/>
        </p:nvSpPr>
        <p:spPr>
          <a:xfrm>
            <a:off x="997810" y="1360586"/>
            <a:ext cx="1057501" cy="830997"/>
          </a:xfrm>
          <a:prstGeom prst="rect">
            <a:avLst/>
          </a:prstGeom>
          <a:noFill/>
        </p:spPr>
        <p:txBody>
          <a:bodyPr wrap="none" rtlCol="0">
            <a:spAutoFit/>
          </a:bodyPr>
          <a:lstStyle/>
          <a:p>
            <a:r>
              <a:rPr lang="en-US" sz="4800" dirty="0" smtClean="0">
                <a:latin typeface="Helvetica"/>
              </a:rPr>
              <a:t>? &lt;</a:t>
            </a:r>
            <a:endParaRPr lang="en-US" sz="4800" dirty="0">
              <a:latin typeface="Helvetica"/>
            </a:endParaRPr>
          </a:p>
        </p:txBody>
      </p:sp>
      <p:cxnSp>
        <p:nvCxnSpPr>
          <p:cNvPr id="21" name="Straight Arrow Connector 20"/>
          <p:cNvCxnSpPr>
            <a:stCxn id="4" idx="2"/>
          </p:cNvCxnSpPr>
          <p:nvPr/>
        </p:nvCxnSpPr>
        <p:spPr>
          <a:xfrm rot="5400000">
            <a:off x="613409" y="433097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34" idx="0"/>
          </p:cNvCxnSpPr>
          <p:nvPr/>
        </p:nvCxnSpPr>
        <p:spPr>
          <a:xfrm rot="16200000" flipH="1">
            <a:off x="1406186" y="4440437"/>
            <a:ext cx="760848" cy="1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a:off x="3249936" y="4437417"/>
            <a:ext cx="767042"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4277698"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5400000">
            <a:off x="6098701" y="4347598"/>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a:off x="7015682" y="434450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a:off x="7906745" y="434140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5400000">
            <a:off x="2427630" y="433097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rot="5400000">
            <a:off x="5213756" y="433097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399545" y="4668536"/>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y:3</a:t>
            </a:r>
            <a:endParaRPr lang="en-US" sz="4000" dirty="0">
              <a:solidFill>
                <a:schemeClr val="tx1"/>
              </a:solidFill>
              <a:latin typeface="Helvetica"/>
            </a:endParaRPr>
          </a:p>
        </p:txBody>
      </p:sp>
      <p:sp>
        <p:nvSpPr>
          <p:cNvPr id="34" name="Rectangle 33"/>
          <p:cNvSpPr/>
          <p:nvPr/>
        </p:nvSpPr>
        <p:spPr>
          <a:xfrm>
            <a:off x="1329485" y="4820936"/>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y:1</a:t>
            </a:r>
            <a:endParaRPr lang="en-US" sz="4000" dirty="0">
              <a:solidFill>
                <a:schemeClr val="tx1"/>
              </a:solidFill>
              <a:latin typeface="Helvetica"/>
            </a:endParaRPr>
          </a:p>
        </p:txBody>
      </p:sp>
      <p:sp>
        <p:nvSpPr>
          <p:cNvPr id="35" name="Rectangle 34"/>
          <p:cNvSpPr/>
          <p:nvPr/>
        </p:nvSpPr>
        <p:spPr>
          <a:xfrm>
            <a:off x="2288451" y="4665440"/>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y:3</a:t>
            </a:r>
            <a:endParaRPr lang="en-US" sz="4000" dirty="0">
              <a:solidFill>
                <a:schemeClr val="tx1"/>
              </a:solidFill>
              <a:latin typeface="Helvetica"/>
            </a:endParaRPr>
          </a:p>
        </p:txBody>
      </p:sp>
      <p:sp>
        <p:nvSpPr>
          <p:cNvPr id="36" name="Rectangle 35"/>
          <p:cNvSpPr/>
          <p:nvPr/>
        </p:nvSpPr>
        <p:spPr>
          <a:xfrm>
            <a:off x="3208540" y="4820936"/>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y:3</a:t>
            </a:r>
            <a:endParaRPr lang="en-US" sz="4000" dirty="0">
              <a:solidFill>
                <a:schemeClr val="tx1"/>
              </a:solidFill>
              <a:latin typeface="Helvetica"/>
            </a:endParaRPr>
          </a:p>
        </p:txBody>
      </p:sp>
      <p:sp>
        <p:nvSpPr>
          <p:cNvPr id="37" name="Rectangle 36"/>
          <p:cNvSpPr/>
          <p:nvPr/>
        </p:nvSpPr>
        <p:spPr>
          <a:xfrm>
            <a:off x="4154547" y="4652482"/>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y:3</a:t>
            </a:r>
            <a:endParaRPr lang="en-US" sz="4000" dirty="0">
              <a:solidFill>
                <a:schemeClr val="tx1"/>
              </a:solidFill>
              <a:latin typeface="Helvetica"/>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Limit</a:t>
            </a:r>
            <a:endParaRPr lang="en-US" dirty="0"/>
          </a:p>
        </p:txBody>
      </p:sp>
      <p:sp>
        <p:nvSpPr>
          <p:cNvPr id="3" name="Content Placeholder 2"/>
          <p:cNvSpPr>
            <a:spLocks noGrp="1"/>
          </p:cNvSpPr>
          <p:nvPr>
            <p:ph idx="4294967295"/>
          </p:nvPr>
        </p:nvSpPr>
        <p:spPr>
          <a:xfrm>
            <a:off x="0" y="1417638"/>
            <a:ext cx="8229600" cy="5203825"/>
          </a:xfrm>
        </p:spPr>
        <p:txBody>
          <a:bodyPr>
            <a:noAutofit/>
          </a:bodyPr>
          <a:lstStyle/>
          <a:p>
            <a:pPr>
              <a:buNone/>
            </a:pPr>
            <a:r>
              <a:rPr lang="en-US" dirty="0" smtClean="0"/>
              <a:t>	"</a:t>
            </a:r>
            <a:r>
              <a:rPr lang="en-US" dirty="0" err="1" smtClean="0"/>
              <a:t>nscanned</a:t>
            </a:r>
            <a:r>
              <a:rPr lang="en-US" dirty="0" smtClean="0"/>
              <a:t>" : 4,</a:t>
            </a:r>
          </a:p>
          <a:p>
            <a:pPr>
              <a:buNone/>
            </a:pPr>
            <a:r>
              <a:rPr lang="en-US" dirty="0" smtClean="0"/>
              <a:t>	"</a:t>
            </a:r>
            <a:r>
              <a:rPr lang="en-US" dirty="0" err="1" smtClean="0"/>
              <a:t>nscannedObjects</a:t>
            </a:r>
            <a:r>
              <a:rPr lang="en-US" dirty="0" smtClean="0"/>
              <a:t>" : 4,</a:t>
            </a:r>
          </a:p>
          <a:p>
            <a:pPr>
              <a:buNone/>
            </a:pPr>
            <a:r>
              <a:rPr lang="en-US" dirty="0" smtClean="0"/>
              <a:t>	"</a:t>
            </a:r>
            <a:r>
              <a:rPr lang="en-US" dirty="0" err="1" smtClean="0"/>
              <a:t>n</a:t>
            </a:r>
            <a:r>
              <a:rPr lang="en-US" dirty="0" smtClean="0"/>
              <a:t>" : 3,</a:t>
            </a:r>
          </a:p>
        </p:txBody>
      </p:sp>
      <p:sp>
        <p:nvSpPr>
          <p:cNvPr id="4" name="TextBox 3"/>
          <p:cNvSpPr txBox="1"/>
          <p:nvPr/>
        </p:nvSpPr>
        <p:spPr>
          <a:xfrm>
            <a:off x="5701853" y="2811876"/>
            <a:ext cx="2984947" cy="1200328"/>
          </a:xfrm>
          <a:prstGeom prst="rect">
            <a:avLst/>
          </a:prstGeom>
          <a:solidFill>
            <a:srgbClr val="FF0000"/>
          </a:solidFill>
        </p:spPr>
        <p:txBody>
          <a:bodyPr wrap="square" rtlCol="0">
            <a:spAutoFit/>
          </a:bodyPr>
          <a:lstStyle/>
          <a:p>
            <a:r>
              <a:rPr lang="en-US" sz="2400" dirty="0" smtClean="0">
                <a:latin typeface="Helvetica"/>
              </a:rPr>
              <a:t>Scan until three matches are found, then stop.</a:t>
            </a:r>
            <a:endParaRPr lang="en-US" sz="2400" dirty="0">
              <a:latin typeface="Helvetica"/>
            </a:endParaRPr>
          </a:p>
        </p:txBody>
      </p:sp>
      <p:cxnSp>
        <p:nvCxnSpPr>
          <p:cNvPr id="5" name="Straight Arrow Connector 4"/>
          <p:cNvCxnSpPr/>
          <p:nvPr/>
        </p:nvCxnSpPr>
        <p:spPr>
          <a:xfrm rot="10800000">
            <a:off x="3097135" y="2967373"/>
            <a:ext cx="2371464" cy="388742"/>
          </a:xfrm>
          <a:prstGeom prst="straightConnector1">
            <a:avLst/>
          </a:prstGeom>
          <a:ln w="5080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Skip</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err="1" smtClean="0"/>
              <a:t>db.c.find</a:t>
            </a:r>
            <a:r>
              <a:rPr lang="en-US" dirty="0" smtClean="0"/>
              <a:t>( {x:{$lt:6},y:3} ).skip( 3 )</a:t>
            </a:r>
          </a:p>
          <a:p>
            <a:r>
              <a:rPr lang="en-US" dirty="0" smtClean="0"/>
              <a:t>Index {x:1}</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839072" y="3135827"/>
            <a:ext cx="914400" cy="914400"/>
          </a:xfrm>
          <a:prstGeom prst="rect">
            <a:avLst/>
          </a:prstGeom>
          <a:solidFill>
            <a:srgbClr val="FF0000">
              <a:alpha val="89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
        <p:nvSpPr>
          <p:cNvPr id="2" name="Title 1"/>
          <p:cNvSpPr>
            <a:spLocks noGrp="1"/>
          </p:cNvSpPr>
          <p:nvPr>
            <p:ph type="title" idx="4294967295"/>
          </p:nvPr>
        </p:nvSpPr>
        <p:spPr>
          <a:xfrm>
            <a:off x="990600" y="228600"/>
            <a:ext cx="8153400" cy="990600"/>
          </a:xfrm>
        </p:spPr>
        <p:txBody>
          <a:bodyPr/>
          <a:lstStyle/>
          <a:p>
            <a:r>
              <a:rPr lang="en-US" dirty="0" smtClean="0"/>
              <a:t>Skip</a:t>
            </a:r>
            <a:endParaRPr lang="en-US" dirty="0"/>
          </a:p>
        </p:txBody>
      </p:sp>
      <p:sp>
        <p:nvSpPr>
          <p:cNvPr id="4" name="Rectangle 3"/>
          <p:cNvSpPr/>
          <p:nvPr/>
        </p:nvSpPr>
        <p:spPr>
          <a:xfrm>
            <a:off x="438272" y="3135827"/>
            <a:ext cx="914400" cy="914400"/>
          </a:xfrm>
          <a:prstGeom prst="rect">
            <a:avLst/>
          </a:prstGeom>
          <a:solidFill>
            <a:srgbClr val="FF0000">
              <a:alpha val="12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5" name="Rectangle 4"/>
          <p:cNvSpPr/>
          <p:nvPr/>
        </p:nvSpPr>
        <p:spPr>
          <a:xfrm>
            <a:off x="1352672" y="3135827"/>
            <a:ext cx="914400" cy="914400"/>
          </a:xfrm>
          <a:prstGeom prst="rect">
            <a:avLst/>
          </a:prstGeom>
          <a:solidFill>
            <a:srgbClr val="FF0000">
              <a:alpha val="23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6" name="Rectangle 5"/>
          <p:cNvSpPr/>
          <p:nvPr/>
        </p:nvSpPr>
        <p:spPr>
          <a:xfrm>
            <a:off x="2267072" y="3135827"/>
            <a:ext cx="914400" cy="914400"/>
          </a:xfrm>
          <a:prstGeom prst="rect">
            <a:avLst/>
          </a:prstGeom>
          <a:solidFill>
            <a:srgbClr val="FF0000">
              <a:alpha val="34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7" name="Rectangle 6"/>
          <p:cNvSpPr/>
          <p:nvPr/>
        </p:nvSpPr>
        <p:spPr>
          <a:xfrm>
            <a:off x="3181472" y="3135827"/>
            <a:ext cx="914400" cy="914400"/>
          </a:xfrm>
          <a:prstGeom prst="rect">
            <a:avLst/>
          </a:prstGeom>
          <a:solidFill>
            <a:srgbClr val="FF0000">
              <a:alpha val="45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8" name="Rectangle 7"/>
          <p:cNvSpPr/>
          <p:nvPr/>
        </p:nvSpPr>
        <p:spPr>
          <a:xfrm>
            <a:off x="4095872" y="3135827"/>
            <a:ext cx="914400" cy="914400"/>
          </a:xfrm>
          <a:prstGeom prst="rect">
            <a:avLst/>
          </a:prstGeom>
          <a:solidFill>
            <a:srgbClr val="FF0000">
              <a:alpha val="56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9" name="Rectangle 8"/>
          <p:cNvSpPr/>
          <p:nvPr/>
        </p:nvSpPr>
        <p:spPr>
          <a:xfrm>
            <a:off x="5010272" y="3135827"/>
            <a:ext cx="914400" cy="914400"/>
          </a:xfrm>
          <a:prstGeom prst="rect">
            <a:avLst/>
          </a:prstGeom>
          <a:solidFill>
            <a:srgbClr val="FF0000">
              <a:alpha val="67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0" name="Rectangle 9"/>
          <p:cNvSpPr/>
          <p:nvPr/>
        </p:nvSpPr>
        <p:spPr>
          <a:xfrm>
            <a:off x="5924672" y="3135827"/>
            <a:ext cx="914400" cy="914400"/>
          </a:xfrm>
          <a:prstGeom prst="rect">
            <a:avLst/>
          </a:prstGeom>
          <a:solidFill>
            <a:srgbClr val="FF0000">
              <a:alpha val="78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12" name="Rectangle 11"/>
          <p:cNvSpPr/>
          <p:nvPr/>
        </p:nvSpPr>
        <p:spPr>
          <a:xfrm>
            <a:off x="7753472" y="3135827"/>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sp>
        <p:nvSpPr>
          <p:cNvPr id="14" name="Rectangle 13"/>
          <p:cNvSpPr/>
          <p:nvPr/>
        </p:nvSpPr>
        <p:spPr>
          <a:xfrm>
            <a:off x="2258482" y="1277183"/>
            <a:ext cx="914400" cy="914400"/>
          </a:xfrm>
          <a:prstGeom prst="rect">
            <a:avLst/>
          </a:prstGeom>
          <a:solidFill>
            <a:srgbClr val="FF0000">
              <a:alpha val="67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6</a:t>
            </a:r>
            <a:endParaRPr lang="en-US" sz="4000" dirty="0">
              <a:solidFill>
                <a:schemeClr val="tx1"/>
              </a:solidFill>
              <a:latin typeface="Helvetica"/>
            </a:endParaRPr>
          </a:p>
        </p:txBody>
      </p:sp>
      <p:sp>
        <p:nvSpPr>
          <p:cNvPr id="15" name="TextBox 14"/>
          <p:cNvSpPr txBox="1"/>
          <p:nvPr/>
        </p:nvSpPr>
        <p:spPr>
          <a:xfrm>
            <a:off x="997810" y="1360586"/>
            <a:ext cx="1057501" cy="830997"/>
          </a:xfrm>
          <a:prstGeom prst="rect">
            <a:avLst/>
          </a:prstGeom>
          <a:noFill/>
        </p:spPr>
        <p:txBody>
          <a:bodyPr wrap="none" rtlCol="0">
            <a:spAutoFit/>
          </a:bodyPr>
          <a:lstStyle/>
          <a:p>
            <a:r>
              <a:rPr lang="en-US" sz="4800" dirty="0" smtClean="0">
                <a:latin typeface="Helvetica"/>
              </a:rPr>
              <a:t>? &lt;</a:t>
            </a:r>
            <a:endParaRPr lang="en-US" sz="4800" dirty="0">
              <a:latin typeface="Helvetica"/>
            </a:endParaRPr>
          </a:p>
        </p:txBody>
      </p:sp>
      <p:cxnSp>
        <p:nvCxnSpPr>
          <p:cNvPr id="21" name="Straight Arrow Connector 20"/>
          <p:cNvCxnSpPr>
            <a:stCxn id="4" idx="2"/>
          </p:cNvCxnSpPr>
          <p:nvPr/>
        </p:nvCxnSpPr>
        <p:spPr>
          <a:xfrm rot="5400000">
            <a:off x="613409" y="433097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34" idx="0"/>
          </p:cNvCxnSpPr>
          <p:nvPr/>
        </p:nvCxnSpPr>
        <p:spPr>
          <a:xfrm rot="16200000" flipH="1">
            <a:off x="1406186" y="4440437"/>
            <a:ext cx="760848" cy="1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a:off x="3249936" y="4437417"/>
            <a:ext cx="767042"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4277698"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5400000">
            <a:off x="6098701" y="4347598"/>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a:off x="7015682" y="434450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a:off x="7906745" y="434140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5400000">
            <a:off x="2427630" y="433097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rot="5400000">
            <a:off x="5213756" y="433097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399545" y="4668536"/>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y:3</a:t>
            </a:r>
            <a:endParaRPr lang="en-US" sz="4000" dirty="0">
              <a:solidFill>
                <a:schemeClr val="tx1"/>
              </a:solidFill>
              <a:latin typeface="Helvetica"/>
            </a:endParaRPr>
          </a:p>
        </p:txBody>
      </p:sp>
      <p:sp>
        <p:nvSpPr>
          <p:cNvPr id="34" name="Rectangle 33"/>
          <p:cNvSpPr/>
          <p:nvPr/>
        </p:nvSpPr>
        <p:spPr>
          <a:xfrm>
            <a:off x="1329485" y="4820936"/>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y:1</a:t>
            </a:r>
            <a:endParaRPr lang="en-US" sz="4000" dirty="0">
              <a:solidFill>
                <a:schemeClr val="tx1"/>
              </a:solidFill>
              <a:latin typeface="Helvetica"/>
            </a:endParaRPr>
          </a:p>
        </p:txBody>
      </p:sp>
      <p:sp>
        <p:nvSpPr>
          <p:cNvPr id="35" name="Rectangle 34"/>
          <p:cNvSpPr/>
          <p:nvPr/>
        </p:nvSpPr>
        <p:spPr>
          <a:xfrm>
            <a:off x="2288451" y="4665440"/>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y:3</a:t>
            </a:r>
            <a:endParaRPr lang="en-US" sz="4000" dirty="0">
              <a:solidFill>
                <a:schemeClr val="tx1"/>
              </a:solidFill>
              <a:latin typeface="Helvetica"/>
            </a:endParaRPr>
          </a:p>
        </p:txBody>
      </p:sp>
      <p:sp>
        <p:nvSpPr>
          <p:cNvPr id="36" name="Rectangle 35"/>
          <p:cNvSpPr/>
          <p:nvPr/>
        </p:nvSpPr>
        <p:spPr>
          <a:xfrm>
            <a:off x="3208540" y="4820936"/>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y:3</a:t>
            </a:r>
            <a:endParaRPr lang="en-US" sz="4000" dirty="0">
              <a:solidFill>
                <a:schemeClr val="tx1"/>
              </a:solidFill>
              <a:latin typeface="Helvetica"/>
            </a:endParaRPr>
          </a:p>
        </p:txBody>
      </p:sp>
      <p:sp>
        <p:nvSpPr>
          <p:cNvPr id="37" name="Rectangle 36"/>
          <p:cNvSpPr/>
          <p:nvPr/>
        </p:nvSpPr>
        <p:spPr>
          <a:xfrm>
            <a:off x="4154547" y="4652482"/>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y:3</a:t>
            </a:r>
            <a:endParaRPr lang="en-US" sz="4000" dirty="0">
              <a:solidFill>
                <a:schemeClr val="tx1"/>
              </a:solidFill>
              <a:latin typeface="Helvetica"/>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Skip</a:t>
            </a:r>
            <a:endParaRPr lang="en-US" dirty="0"/>
          </a:p>
        </p:txBody>
      </p:sp>
      <p:sp>
        <p:nvSpPr>
          <p:cNvPr id="3" name="Content Placeholder 2"/>
          <p:cNvSpPr>
            <a:spLocks noGrp="1"/>
          </p:cNvSpPr>
          <p:nvPr>
            <p:ph idx="4294967295"/>
          </p:nvPr>
        </p:nvSpPr>
        <p:spPr>
          <a:xfrm>
            <a:off x="0" y="1417638"/>
            <a:ext cx="8229600" cy="5203825"/>
          </a:xfrm>
        </p:spPr>
        <p:txBody>
          <a:bodyPr>
            <a:noAutofit/>
          </a:bodyPr>
          <a:lstStyle/>
          <a:p>
            <a:pPr>
              <a:buNone/>
            </a:pPr>
            <a:r>
              <a:rPr lang="en-US" dirty="0" smtClean="0"/>
              <a:t>	"</a:t>
            </a:r>
            <a:r>
              <a:rPr lang="en-US" dirty="0" err="1" smtClean="0"/>
              <a:t>nscanned</a:t>
            </a:r>
            <a:r>
              <a:rPr lang="en-US" dirty="0" smtClean="0"/>
              <a:t>" : 5,</a:t>
            </a:r>
          </a:p>
          <a:p>
            <a:pPr>
              <a:buNone/>
            </a:pPr>
            <a:r>
              <a:rPr lang="en-US" dirty="0" smtClean="0"/>
              <a:t>	"</a:t>
            </a:r>
            <a:r>
              <a:rPr lang="en-US" dirty="0" err="1" smtClean="0"/>
              <a:t>nscannedObjects</a:t>
            </a:r>
            <a:r>
              <a:rPr lang="en-US" dirty="0" smtClean="0"/>
              <a:t>" : 5,</a:t>
            </a:r>
          </a:p>
          <a:p>
            <a:pPr>
              <a:buNone/>
            </a:pPr>
            <a:r>
              <a:rPr lang="en-US" dirty="0" smtClean="0"/>
              <a:t>	"</a:t>
            </a:r>
            <a:r>
              <a:rPr lang="en-US" dirty="0" err="1" smtClean="0"/>
              <a:t>n</a:t>
            </a:r>
            <a:r>
              <a:rPr lang="en-US" dirty="0" smtClean="0"/>
              <a:t>" : 1,</a:t>
            </a:r>
          </a:p>
        </p:txBody>
      </p:sp>
      <p:sp>
        <p:nvSpPr>
          <p:cNvPr id="4" name="TextBox 3"/>
          <p:cNvSpPr txBox="1"/>
          <p:nvPr/>
        </p:nvSpPr>
        <p:spPr>
          <a:xfrm>
            <a:off x="5701853" y="2811876"/>
            <a:ext cx="2984947" cy="1200328"/>
          </a:xfrm>
          <a:prstGeom prst="rect">
            <a:avLst/>
          </a:prstGeom>
          <a:solidFill>
            <a:srgbClr val="FF0000"/>
          </a:solidFill>
        </p:spPr>
        <p:txBody>
          <a:bodyPr wrap="square" rtlCol="0">
            <a:spAutoFit/>
          </a:bodyPr>
          <a:lstStyle/>
          <a:p>
            <a:r>
              <a:rPr lang="en-US" sz="2400" dirty="0" smtClean="0">
                <a:latin typeface="Helvetica"/>
              </a:rPr>
              <a:t>All skipped documents are scanned.</a:t>
            </a:r>
            <a:endParaRPr lang="en-US" sz="2400" dirty="0">
              <a:latin typeface="Helvetica"/>
            </a:endParaRPr>
          </a:p>
        </p:txBody>
      </p:sp>
      <p:cxnSp>
        <p:nvCxnSpPr>
          <p:cNvPr id="5" name="Straight Arrow Connector 4"/>
          <p:cNvCxnSpPr/>
          <p:nvPr/>
        </p:nvCxnSpPr>
        <p:spPr>
          <a:xfrm rot="10800000">
            <a:off x="3097135" y="2967373"/>
            <a:ext cx="2371464" cy="388742"/>
          </a:xfrm>
          <a:prstGeom prst="straightConnector1">
            <a:avLst/>
          </a:prstGeom>
          <a:ln w="5080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Sort</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err="1" smtClean="0"/>
              <a:t>db.c.find</a:t>
            </a:r>
            <a:r>
              <a:rPr lang="en-US" dirty="0" smtClean="0"/>
              <a:t>( {x:{$lt:6}} ).sort( {x:1} )</a:t>
            </a:r>
          </a:p>
          <a:p>
            <a:r>
              <a:rPr lang="en-US" dirty="0" smtClean="0"/>
              <a:t>Index {x:1}</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839072" y="3135827"/>
            <a:ext cx="914400" cy="914400"/>
          </a:xfrm>
          <a:prstGeom prst="rect">
            <a:avLst/>
          </a:prstGeom>
          <a:solidFill>
            <a:srgbClr val="FF0000">
              <a:alpha val="89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
        <p:nvSpPr>
          <p:cNvPr id="2" name="Title 1"/>
          <p:cNvSpPr>
            <a:spLocks noGrp="1"/>
          </p:cNvSpPr>
          <p:nvPr>
            <p:ph type="title" idx="4294967295"/>
          </p:nvPr>
        </p:nvSpPr>
        <p:spPr>
          <a:xfrm>
            <a:off x="990600" y="228600"/>
            <a:ext cx="8153400" cy="990600"/>
          </a:xfrm>
        </p:spPr>
        <p:txBody>
          <a:bodyPr/>
          <a:lstStyle/>
          <a:p>
            <a:r>
              <a:rPr lang="en-US" dirty="0" smtClean="0"/>
              <a:t>Sort</a:t>
            </a:r>
            <a:endParaRPr lang="en-US" dirty="0"/>
          </a:p>
        </p:txBody>
      </p:sp>
      <p:sp>
        <p:nvSpPr>
          <p:cNvPr id="4" name="Rectangle 3"/>
          <p:cNvSpPr/>
          <p:nvPr/>
        </p:nvSpPr>
        <p:spPr>
          <a:xfrm>
            <a:off x="438272" y="3135827"/>
            <a:ext cx="914400" cy="914400"/>
          </a:xfrm>
          <a:prstGeom prst="rect">
            <a:avLst/>
          </a:prstGeom>
          <a:solidFill>
            <a:srgbClr val="FF0000">
              <a:alpha val="12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5" name="Rectangle 4"/>
          <p:cNvSpPr/>
          <p:nvPr/>
        </p:nvSpPr>
        <p:spPr>
          <a:xfrm>
            <a:off x="1352672" y="3135827"/>
            <a:ext cx="914400" cy="914400"/>
          </a:xfrm>
          <a:prstGeom prst="rect">
            <a:avLst/>
          </a:prstGeom>
          <a:solidFill>
            <a:srgbClr val="FF0000">
              <a:alpha val="23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6" name="Rectangle 5"/>
          <p:cNvSpPr/>
          <p:nvPr/>
        </p:nvSpPr>
        <p:spPr>
          <a:xfrm>
            <a:off x="2267072" y="3135827"/>
            <a:ext cx="914400" cy="914400"/>
          </a:xfrm>
          <a:prstGeom prst="rect">
            <a:avLst/>
          </a:prstGeom>
          <a:solidFill>
            <a:srgbClr val="FF0000">
              <a:alpha val="34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7" name="Rectangle 6"/>
          <p:cNvSpPr/>
          <p:nvPr/>
        </p:nvSpPr>
        <p:spPr>
          <a:xfrm>
            <a:off x="3181472" y="3135827"/>
            <a:ext cx="914400" cy="914400"/>
          </a:xfrm>
          <a:prstGeom prst="rect">
            <a:avLst/>
          </a:prstGeom>
          <a:solidFill>
            <a:srgbClr val="FF0000">
              <a:alpha val="45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8" name="Rectangle 7"/>
          <p:cNvSpPr/>
          <p:nvPr/>
        </p:nvSpPr>
        <p:spPr>
          <a:xfrm>
            <a:off x="4095872" y="3135827"/>
            <a:ext cx="914400" cy="914400"/>
          </a:xfrm>
          <a:prstGeom prst="rect">
            <a:avLst/>
          </a:prstGeom>
          <a:solidFill>
            <a:srgbClr val="FF0000">
              <a:alpha val="56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9" name="Rectangle 8"/>
          <p:cNvSpPr/>
          <p:nvPr/>
        </p:nvSpPr>
        <p:spPr>
          <a:xfrm>
            <a:off x="5010272" y="3135827"/>
            <a:ext cx="914400" cy="914400"/>
          </a:xfrm>
          <a:prstGeom prst="rect">
            <a:avLst/>
          </a:prstGeom>
          <a:solidFill>
            <a:srgbClr val="FF0000">
              <a:alpha val="67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0" name="Rectangle 9"/>
          <p:cNvSpPr/>
          <p:nvPr/>
        </p:nvSpPr>
        <p:spPr>
          <a:xfrm>
            <a:off x="5924672" y="3135827"/>
            <a:ext cx="914400" cy="914400"/>
          </a:xfrm>
          <a:prstGeom prst="rect">
            <a:avLst/>
          </a:prstGeom>
          <a:solidFill>
            <a:srgbClr val="FF0000">
              <a:alpha val="78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12" name="Rectangle 11"/>
          <p:cNvSpPr/>
          <p:nvPr/>
        </p:nvSpPr>
        <p:spPr>
          <a:xfrm>
            <a:off x="7753472" y="3135827"/>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sp>
        <p:nvSpPr>
          <p:cNvPr id="14" name="Rectangle 13"/>
          <p:cNvSpPr/>
          <p:nvPr/>
        </p:nvSpPr>
        <p:spPr>
          <a:xfrm>
            <a:off x="2258482" y="1277183"/>
            <a:ext cx="914400" cy="914400"/>
          </a:xfrm>
          <a:prstGeom prst="rect">
            <a:avLst/>
          </a:prstGeom>
          <a:solidFill>
            <a:srgbClr val="FF0000">
              <a:alpha val="67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6</a:t>
            </a:r>
            <a:endParaRPr lang="en-US" sz="4000" dirty="0">
              <a:solidFill>
                <a:schemeClr val="tx1"/>
              </a:solidFill>
              <a:latin typeface="Helvetica"/>
            </a:endParaRPr>
          </a:p>
        </p:txBody>
      </p:sp>
      <p:sp>
        <p:nvSpPr>
          <p:cNvPr id="15" name="TextBox 14"/>
          <p:cNvSpPr txBox="1"/>
          <p:nvPr/>
        </p:nvSpPr>
        <p:spPr>
          <a:xfrm>
            <a:off x="997810" y="1360586"/>
            <a:ext cx="1057501" cy="830997"/>
          </a:xfrm>
          <a:prstGeom prst="rect">
            <a:avLst/>
          </a:prstGeom>
          <a:noFill/>
        </p:spPr>
        <p:txBody>
          <a:bodyPr wrap="none" rtlCol="0">
            <a:spAutoFit/>
          </a:bodyPr>
          <a:lstStyle/>
          <a:p>
            <a:r>
              <a:rPr lang="en-US" sz="4800" dirty="0" smtClean="0">
                <a:latin typeface="Helvetica"/>
              </a:rPr>
              <a:t>? &lt;</a:t>
            </a:r>
            <a:endParaRPr lang="en-US" sz="4800" dirty="0">
              <a:latin typeface="Helvetica"/>
            </a:endParaRPr>
          </a:p>
        </p:txBody>
      </p:sp>
      <p:cxnSp>
        <p:nvCxnSpPr>
          <p:cNvPr id="21" name="Straight Arrow Connector 20"/>
          <p:cNvCxnSpPr>
            <a:stCxn id="4" idx="2"/>
          </p:cNvCxnSpPr>
          <p:nvPr/>
        </p:nvCxnSpPr>
        <p:spPr>
          <a:xfrm rot="5400000">
            <a:off x="613409" y="433097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34" idx="0"/>
          </p:cNvCxnSpPr>
          <p:nvPr/>
        </p:nvCxnSpPr>
        <p:spPr>
          <a:xfrm rot="16200000" flipH="1">
            <a:off x="1406186" y="4440437"/>
            <a:ext cx="760848" cy="1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a:off x="3249936" y="4437417"/>
            <a:ext cx="767042"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4277698"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5400000">
            <a:off x="6098701" y="4347598"/>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a:off x="7015682" y="434450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a:off x="7906745" y="434140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5400000">
            <a:off x="2427630" y="433097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rot="5400000">
            <a:off x="5213756" y="433097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399545" y="4668536"/>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y:3</a:t>
            </a:r>
            <a:endParaRPr lang="en-US" sz="4000" dirty="0">
              <a:solidFill>
                <a:schemeClr val="tx1"/>
              </a:solidFill>
              <a:latin typeface="Helvetica"/>
            </a:endParaRPr>
          </a:p>
        </p:txBody>
      </p:sp>
      <p:sp>
        <p:nvSpPr>
          <p:cNvPr id="34" name="Rectangle 33"/>
          <p:cNvSpPr/>
          <p:nvPr/>
        </p:nvSpPr>
        <p:spPr>
          <a:xfrm>
            <a:off x="1329485" y="4820936"/>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y:1</a:t>
            </a:r>
            <a:endParaRPr lang="en-US" sz="4000" dirty="0">
              <a:solidFill>
                <a:schemeClr val="tx1"/>
              </a:solidFill>
              <a:latin typeface="Helvetica"/>
            </a:endParaRPr>
          </a:p>
        </p:txBody>
      </p:sp>
      <p:sp>
        <p:nvSpPr>
          <p:cNvPr id="35" name="Rectangle 34"/>
          <p:cNvSpPr/>
          <p:nvPr/>
        </p:nvSpPr>
        <p:spPr>
          <a:xfrm>
            <a:off x="2288451" y="4665440"/>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y:3</a:t>
            </a:r>
            <a:endParaRPr lang="en-US" sz="4000" dirty="0">
              <a:solidFill>
                <a:schemeClr val="tx1"/>
              </a:solidFill>
              <a:latin typeface="Helvetica"/>
            </a:endParaRPr>
          </a:p>
        </p:txBody>
      </p:sp>
      <p:sp>
        <p:nvSpPr>
          <p:cNvPr id="36" name="Rectangle 35"/>
          <p:cNvSpPr/>
          <p:nvPr/>
        </p:nvSpPr>
        <p:spPr>
          <a:xfrm>
            <a:off x="3208540" y="4820936"/>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y:3</a:t>
            </a:r>
            <a:endParaRPr lang="en-US" sz="4000" dirty="0">
              <a:solidFill>
                <a:schemeClr val="tx1"/>
              </a:solidFill>
              <a:latin typeface="Helvetica"/>
            </a:endParaRPr>
          </a:p>
        </p:txBody>
      </p:sp>
      <p:sp>
        <p:nvSpPr>
          <p:cNvPr id="37" name="Rectangle 36"/>
          <p:cNvSpPr/>
          <p:nvPr/>
        </p:nvSpPr>
        <p:spPr>
          <a:xfrm>
            <a:off x="4154547" y="4652482"/>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y:3</a:t>
            </a:r>
            <a:endParaRPr lang="en-US" sz="4000" dirty="0">
              <a:solidFill>
                <a:schemeClr val="tx1"/>
              </a:solidFill>
              <a:latin typeface="Helvetica"/>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Sort</a:t>
            </a:r>
            <a:endParaRPr lang="en-US" dirty="0"/>
          </a:p>
        </p:txBody>
      </p:sp>
      <p:sp>
        <p:nvSpPr>
          <p:cNvPr id="3" name="Content Placeholder 2"/>
          <p:cNvSpPr>
            <a:spLocks noGrp="1"/>
          </p:cNvSpPr>
          <p:nvPr>
            <p:ph idx="4294967295"/>
          </p:nvPr>
        </p:nvSpPr>
        <p:spPr>
          <a:xfrm>
            <a:off x="0" y="1417638"/>
            <a:ext cx="8229600" cy="5203825"/>
          </a:xfrm>
        </p:spPr>
        <p:txBody>
          <a:bodyPr>
            <a:noAutofit/>
          </a:bodyPr>
          <a:lstStyle/>
          <a:p>
            <a:pPr>
              <a:buNone/>
            </a:pPr>
            <a:r>
              <a:rPr lang="en-US" dirty="0" smtClean="0"/>
              <a:t>	"cursor" : "</a:t>
            </a:r>
            <a:r>
              <a:rPr lang="en-US" dirty="0" err="1" smtClean="0"/>
              <a:t>BtreeCursor</a:t>
            </a:r>
            <a:r>
              <a:rPr lang="en-US" dirty="0" smtClean="0"/>
              <a:t> x_1",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a:t>A Simple Proof</a:t>
            </a:r>
          </a:p>
        </p:txBody>
      </p:sp>
      <p:sp>
        <p:nvSpPr>
          <p:cNvPr id="13" name="Flowchart: Magnetic Disk 12"/>
          <p:cNvSpPr/>
          <p:nvPr/>
        </p:nvSpPr>
        <p:spPr>
          <a:xfrm>
            <a:off x="2470482" y="4892659"/>
            <a:ext cx="1219200" cy="1764631"/>
          </a:xfrm>
          <a:prstGeom prst="flowChartMagneticDisk">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95000"/>
                    <a:lumOff val="5000"/>
                  </a:schemeClr>
                </a:solidFill>
              </a:rPr>
              <a:t>A</a:t>
            </a:r>
            <a:endParaRPr lang="en-US" b="1" dirty="0">
              <a:solidFill>
                <a:schemeClr val="tx1">
                  <a:lumMod val="95000"/>
                  <a:lumOff val="5000"/>
                </a:schemeClr>
              </a:solidFill>
            </a:endParaRPr>
          </a:p>
        </p:txBody>
      </p:sp>
      <p:sp>
        <p:nvSpPr>
          <p:cNvPr id="14" name="Flowchart: Magnetic Disk 13"/>
          <p:cNvSpPr/>
          <p:nvPr/>
        </p:nvSpPr>
        <p:spPr>
          <a:xfrm>
            <a:off x="5301914" y="4892659"/>
            <a:ext cx="1219200" cy="1764631"/>
          </a:xfrm>
          <a:prstGeom prst="flowChartMagneticDisk">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95000"/>
                    <a:lumOff val="5000"/>
                  </a:schemeClr>
                </a:solidFill>
              </a:rPr>
              <a:t>B</a:t>
            </a:r>
            <a:endParaRPr lang="en-US" b="1" dirty="0">
              <a:solidFill>
                <a:schemeClr val="tx1">
                  <a:lumMod val="95000"/>
                  <a:lumOff val="5000"/>
                </a:schemeClr>
              </a:solidFill>
            </a:endParaRPr>
          </a:p>
        </p:txBody>
      </p:sp>
      <p:sp>
        <p:nvSpPr>
          <p:cNvPr id="15" name="Rectangle 14"/>
          <p:cNvSpPr/>
          <p:nvPr/>
        </p:nvSpPr>
        <p:spPr>
          <a:xfrm>
            <a:off x="3408897" y="2735784"/>
            <a:ext cx="2253915" cy="9993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cxnSp>
        <p:nvCxnSpPr>
          <p:cNvPr id="16" name="Straight Arrow Connector 15"/>
          <p:cNvCxnSpPr>
            <a:stCxn id="15" idx="2"/>
            <a:endCxn id="13" idx="1"/>
          </p:cNvCxnSpPr>
          <p:nvPr/>
        </p:nvCxnSpPr>
        <p:spPr>
          <a:xfrm flipH="1">
            <a:off x="3080082" y="3735093"/>
            <a:ext cx="1455773" cy="1157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008788" y="4038235"/>
            <a:ext cx="1197764" cy="369332"/>
          </a:xfrm>
          <a:prstGeom prst="rect">
            <a:avLst/>
          </a:prstGeom>
          <a:noFill/>
        </p:spPr>
        <p:txBody>
          <a:bodyPr wrap="none" rtlCol="0">
            <a:spAutoFit/>
          </a:bodyPr>
          <a:lstStyle/>
          <a:p>
            <a:r>
              <a:rPr lang="en-US" dirty="0" smtClean="0"/>
              <a:t>New Data</a:t>
            </a:r>
            <a:endParaRPr lang="en-US" dirty="0"/>
          </a:p>
        </p:txBody>
      </p:sp>
      <p:sp>
        <p:nvSpPr>
          <p:cNvPr id="19" name="TextBox 18"/>
          <p:cNvSpPr txBox="1"/>
          <p:nvPr/>
        </p:nvSpPr>
        <p:spPr>
          <a:xfrm>
            <a:off x="5373774" y="4501997"/>
            <a:ext cx="1971437" cy="369332"/>
          </a:xfrm>
          <a:prstGeom prst="rect">
            <a:avLst/>
          </a:prstGeom>
          <a:noFill/>
        </p:spPr>
        <p:txBody>
          <a:bodyPr wrap="none" rtlCol="0">
            <a:spAutoFit/>
          </a:bodyPr>
          <a:lstStyle/>
          <a:p>
            <a:r>
              <a:rPr lang="en-US" dirty="0" smtClean="0"/>
              <a:t>Wait for new data</a:t>
            </a:r>
            <a:endParaRPr lang="en-US" dirty="0"/>
          </a:p>
        </p:txBody>
      </p:sp>
      <p:cxnSp>
        <p:nvCxnSpPr>
          <p:cNvPr id="20" name="Straight Arrow Connector 19"/>
          <p:cNvCxnSpPr/>
          <p:nvPr/>
        </p:nvCxnSpPr>
        <p:spPr>
          <a:xfrm>
            <a:off x="3986463" y="5626768"/>
            <a:ext cx="90637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Multiply 20"/>
          <p:cNvSpPr/>
          <p:nvPr/>
        </p:nvSpPr>
        <p:spPr>
          <a:xfrm>
            <a:off x="4074695" y="5037221"/>
            <a:ext cx="818147" cy="1179095"/>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2099864" y="1652337"/>
            <a:ext cx="4365298" cy="954107"/>
          </a:xfrm>
          <a:prstGeom prst="rect">
            <a:avLst/>
          </a:prstGeom>
          <a:noFill/>
        </p:spPr>
        <p:txBody>
          <a:bodyPr wrap="none" rtlCol="0">
            <a:spAutoFit/>
          </a:bodyPr>
          <a:lstStyle/>
          <a:p>
            <a:r>
              <a:rPr lang="en-US" sz="2800" dirty="0" smtClean="0"/>
              <a:t>Consistent and partitioned</a:t>
            </a:r>
          </a:p>
          <a:p>
            <a:r>
              <a:rPr lang="en-US" sz="2800" dirty="0" smtClean="0"/>
              <a:t>Not available, waiting…</a:t>
            </a:r>
            <a:endParaRPr lang="en-US" dirty="0"/>
          </a:p>
        </p:txBody>
      </p:sp>
      <p:sp>
        <p:nvSpPr>
          <p:cNvPr id="3" name="TextBox 2"/>
          <p:cNvSpPr txBox="1"/>
          <p:nvPr/>
        </p:nvSpPr>
        <p:spPr>
          <a:xfrm>
            <a:off x="4297807" y="3050772"/>
            <a:ext cx="595035" cy="369332"/>
          </a:xfrm>
          <a:prstGeom prst="rect">
            <a:avLst/>
          </a:prstGeom>
          <a:noFill/>
        </p:spPr>
        <p:txBody>
          <a:bodyPr wrap="none" rtlCol="0">
            <a:spAutoFit/>
          </a:bodyPr>
          <a:lstStyle/>
          <a:p>
            <a:r>
              <a:rPr lang="en-US" dirty="0" smtClean="0"/>
              <a:t>App</a:t>
            </a:r>
            <a:endParaRPr lang="en-US" dirty="0"/>
          </a:p>
        </p:txBody>
      </p:sp>
    </p:spTree>
    <p:extLst>
      <p:ext uri="{BB962C8B-B14F-4D97-AF65-F5344CB8AC3E}">
        <p14:creationId xmlns:p14="http://schemas.microsoft.com/office/powerpoint/2010/main" xmlns="" val="373734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Sort</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err="1" smtClean="0"/>
              <a:t>db.c.find</a:t>
            </a:r>
            <a:r>
              <a:rPr lang="en-US" dirty="0" smtClean="0"/>
              <a:t>( {x:{$lt:6}} ).sort( {y:1} )</a:t>
            </a:r>
          </a:p>
          <a:p>
            <a:r>
              <a:rPr lang="en-US" dirty="0" smtClean="0"/>
              <a:t>Index {x:1}</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839072" y="3045121"/>
            <a:ext cx="914400" cy="914400"/>
          </a:xfrm>
          <a:prstGeom prst="rect">
            <a:avLst/>
          </a:prstGeom>
          <a:solidFill>
            <a:srgbClr val="FF0000">
              <a:alpha val="89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
        <p:nvSpPr>
          <p:cNvPr id="2" name="Title 1"/>
          <p:cNvSpPr>
            <a:spLocks noGrp="1"/>
          </p:cNvSpPr>
          <p:nvPr>
            <p:ph type="title" idx="4294967295"/>
          </p:nvPr>
        </p:nvSpPr>
        <p:spPr>
          <a:xfrm>
            <a:off x="990600" y="228600"/>
            <a:ext cx="8153400" cy="990600"/>
          </a:xfrm>
        </p:spPr>
        <p:txBody>
          <a:bodyPr/>
          <a:lstStyle/>
          <a:p>
            <a:r>
              <a:rPr lang="en-US" dirty="0" smtClean="0"/>
              <a:t>Sort</a:t>
            </a:r>
            <a:endParaRPr lang="en-US" dirty="0"/>
          </a:p>
        </p:txBody>
      </p:sp>
      <p:sp>
        <p:nvSpPr>
          <p:cNvPr id="4" name="Rectangle 3"/>
          <p:cNvSpPr/>
          <p:nvPr/>
        </p:nvSpPr>
        <p:spPr>
          <a:xfrm>
            <a:off x="438272" y="3045121"/>
            <a:ext cx="914400" cy="914400"/>
          </a:xfrm>
          <a:prstGeom prst="rect">
            <a:avLst/>
          </a:prstGeom>
          <a:solidFill>
            <a:srgbClr val="FF0000">
              <a:alpha val="12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5" name="Rectangle 4"/>
          <p:cNvSpPr/>
          <p:nvPr/>
        </p:nvSpPr>
        <p:spPr>
          <a:xfrm>
            <a:off x="1352672" y="3045121"/>
            <a:ext cx="914400" cy="914400"/>
          </a:xfrm>
          <a:prstGeom prst="rect">
            <a:avLst/>
          </a:prstGeom>
          <a:solidFill>
            <a:srgbClr val="FF0000">
              <a:alpha val="23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6" name="Rectangle 5"/>
          <p:cNvSpPr/>
          <p:nvPr/>
        </p:nvSpPr>
        <p:spPr>
          <a:xfrm>
            <a:off x="2267072" y="3045121"/>
            <a:ext cx="914400" cy="914400"/>
          </a:xfrm>
          <a:prstGeom prst="rect">
            <a:avLst/>
          </a:prstGeom>
          <a:solidFill>
            <a:srgbClr val="FF0000">
              <a:alpha val="34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7" name="Rectangle 6"/>
          <p:cNvSpPr/>
          <p:nvPr/>
        </p:nvSpPr>
        <p:spPr>
          <a:xfrm>
            <a:off x="3181472" y="3045121"/>
            <a:ext cx="914400" cy="914400"/>
          </a:xfrm>
          <a:prstGeom prst="rect">
            <a:avLst/>
          </a:prstGeom>
          <a:solidFill>
            <a:srgbClr val="FF0000">
              <a:alpha val="45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8" name="Rectangle 7"/>
          <p:cNvSpPr/>
          <p:nvPr/>
        </p:nvSpPr>
        <p:spPr>
          <a:xfrm>
            <a:off x="4095872" y="3045121"/>
            <a:ext cx="914400" cy="914400"/>
          </a:xfrm>
          <a:prstGeom prst="rect">
            <a:avLst/>
          </a:prstGeom>
          <a:solidFill>
            <a:srgbClr val="FF0000">
              <a:alpha val="56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9" name="Rectangle 8"/>
          <p:cNvSpPr/>
          <p:nvPr/>
        </p:nvSpPr>
        <p:spPr>
          <a:xfrm>
            <a:off x="5010272" y="3045121"/>
            <a:ext cx="914400" cy="914400"/>
          </a:xfrm>
          <a:prstGeom prst="rect">
            <a:avLst/>
          </a:prstGeom>
          <a:solidFill>
            <a:srgbClr val="FF0000">
              <a:alpha val="67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0" name="Rectangle 9"/>
          <p:cNvSpPr/>
          <p:nvPr/>
        </p:nvSpPr>
        <p:spPr>
          <a:xfrm>
            <a:off x="5924672" y="3045121"/>
            <a:ext cx="914400" cy="914400"/>
          </a:xfrm>
          <a:prstGeom prst="rect">
            <a:avLst/>
          </a:prstGeom>
          <a:solidFill>
            <a:srgbClr val="FF0000">
              <a:alpha val="78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12" name="Rectangle 11"/>
          <p:cNvSpPr/>
          <p:nvPr/>
        </p:nvSpPr>
        <p:spPr>
          <a:xfrm>
            <a:off x="7753472" y="3045121"/>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sp>
        <p:nvSpPr>
          <p:cNvPr id="14" name="Rectangle 13"/>
          <p:cNvSpPr/>
          <p:nvPr/>
        </p:nvSpPr>
        <p:spPr>
          <a:xfrm>
            <a:off x="2258482" y="1277183"/>
            <a:ext cx="914400" cy="914400"/>
          </a:xfrm>
          <a:prstGeom prst="rect">
            <a:avLst/>
          </a:prstGeom>
          <a:solidFill>
            <a:srgbClr val="FF0000">
              <a:alpha val="67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6</a:t>
            </a:r>
            <a:endParaRPr lang="en-US" sz="4000" dirty="0">
              <a:solidFill>
                <a:schemeClr val="tx1"/>
              </a:solidFill>
              <a:latin typeface="Helvetica"/>
            </a:endParaRPr>
          </a:p>
        </p:txBody>
      </p:sp>
      <p:sp>
        <p:nvSpPr>
          <p:cNvPr id="15" name="TextBox 14"/>
          <p:cNvSpPr txBox="1"/>
          <p:nvPr/>
        </p:nvSpPr>
        <p:spPr>
          <a:xfrm>
            <a:off x="997810" y="1360586"/>
            <a:ext cx="1057501" cy="830997"/>
          </a:xfrm>
          <a:prstGeom prst="rect">
            <a:avLst/>
          </a:prstGeom>
          <a:noFill/>
        </p:spPr>
        <p:txBody>
          <a:bodyPr wrap="none" rtlCol="0">
            <a:spAutoFit/>
          </a:bodyPr>
          <a:lstStyle/>
          <a:p>
            <a:r>
              <a:rPr lang="en-US" sz="4800" dirty="0" smtClean="0">
                <a:latin typeface="Helvetica"/>
              </a:rPr>
              <a:t>? &lt;</a:t>
            </a:r>
            <a:endParaRPr lang="en-US" sz="4800" dirty="0">
              <a:latin typeface="Helvetica"/>
            </a:endParaRPr>
          </a:p>
        </p:txBody>
      </p:sp>
      <p:cxnSp>
        <p:nvCxnSpPr>
          <p:cNvPr id="21" name="Straight Arrow Connector 20"/>
          <p:cNvCxnSpPr>
            <a:stCxn id="4" idx="2"/>
          </p:cNvCxnSpPr>
          <p:nvPr/>
        </p:nvCxnSpPr>
        <p:spPr>
          <a:xfrm rot="5400000">
            <a:off x="613409" y="4240264"/>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34" idx="0"/>
          </p:cNvCxnSpPr>
          <p:nvPr/>
        </p:nvCxnSpPr>
        <p:spPr>
          <a:xfrm rot="16200000" flipH="1">
            <a:off x="1406186" y="4349731"/>
            <a:ext cx="760848" cy="1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a:off x="3249936" y="4346711"/>
            <a:ext cx="767042"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4277698" y="425012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5400000">
            <a:off x="6098701" y="425689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a:off x="7015682" y="425379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a:off x="7906745" y="425070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5400000">
            <a:off x="2427630" y="4240265"/>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rot="5400000">
            <a:off x="5213756" y="4240264"/>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399545" y="4577830"/>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y:3</a:t>
            </a:r>
            <a:endParaRPr lang="en-US" sz="4000" dirty="0">
              <a:solidFill>
                <a:schemeClr val="tx1"/>
              </a:solidFill>
              <a:latin typeface="Helvetica"/>
            </a:endParaRPr>
          </a:p>
        </p:txBody>
      </p:sp>
      <p:sp>
        <p:nvSpPr>
          <p:cNvPr id="34" name="Rectangle 33"/>
          <p:cNvSpPr/>
          <p:nvPr/>
        </p:nvSpPr>
        <p:spPr>
          <a:xfrm>
            <a:off x="1329485" y="4730230"/>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y:1</a:t>
            </a:r>
            <a:endParaRPr lang="en-US" sz="4000" dirty="0">
              <a:solidFill>
                <a:schemeClr val="tx1"/>
              </a:solidFill>
              <a:latin typeface="Helvetica"/>
            </a:endParaRPr>
          </a:p>
        </p:txBody>
      </p:sp>
      <p:sp>
        <p:nvSpPr>
          <p:cNvPr id="35" name="Rectangle 34"/>
          <p:cNvSpPr/>
          <p:nvPr/>
        </p:nvSpPr>
        <p:spPr>
          <a:xfrm>
            <a:off x="2288451" y="4574734"/>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y:3</a:t>
            </a:r>
            <a:endParaRPr lang="en-US" sz="4000" dirty="0">
              <a:solidFill>
                <a:schemeClr val="tx1"/>
              </a:solidFill>
              <a:latin typeface="Helvetica"/>
            </a:endParaRPr>
          </a:p>
        </p:txBody>
      </p:sp>
      <p:sp>
        <p:nvSpPr>
          <p:cNvPr id="36" name="Rectangle 35"/>
          <p:cNvSpPr/>
          <p:nvPr/>
        </p:nvSpPr>
        <p:spPr>
          <a:xfrm>
            <a:off x="3208540" y="4730230"/>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y:3</a:t>
            </a:r>
            <a:endParaRPr lang="en-US" sz="4000" dirty="0">
              <a:solidFill>
                <a:schemeClr val="tx1"/>
              </a:solidFill>
              <a:latin typeface="Helvetica"/>
            </a:endParaRPr>
          </a:p>
        </p:txBody>
      </p:sp>
      <p:sp>
        <p:nvSpPr>
          <p:cNvPr id="37" name="Rectangle 36"/>
          <p:cNvSpPr/>
          <p:nvPr/>
        </p:nvSpPr>
        <p:spPr>
          <a:xfrm>
            <a:off x="4154547" y="4561776"/>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y:3</a:t>
            </a:r>
            <a:endParaRPr lang="en-US" sz="4000" dirty="0">
              <a:solidFill>
                <a:schemeClr val="tx1"/>
              </a:solidFill>
              <a:latin typeface="Helvetica"/>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Sort</a:t>
            </a:r>
            <a:endParaRPr lang="en-US" dirty="0"/>
          </a:p>
        </p:txBody>
      </p:sp>
      <p:sp>
        <p:nvSpPr>
          <p:cNvPr id="3" name="Content Placeholder 2"/>
          <p:cNvSpPr>
            <a:spLocks noGrp="1"/>
          </p:cNvSpPr>
          <p:nvPr>
            <p:ph idx="4294967295"/>
          </p:nvPr>
        </p:nvSpPr>
        <p:spPr>
          <a:xfrm>
            <a:off x="0" y="1417638"/>
            <a:ext cx="8229600" cy="5203825"/>
          </a:xfrm>
        </p:spPr>
        <p:txBody>
          <a:bodyPr>
            <a:noAutofit/>
          </a:bodyPr>
          <a:lstStyle/>
          <a:p>
            <a:pPr>
              <a:buNone/>
            </a:pPr>
            <a:r>
              <a:rPr lang="en-US" dirty="0" smtClean="0"/>
              <a:t>	"cursor" : "</a:t>
            </a:r>
            <a:r>
              <a:rPr lang="en-US" dirty="0" err="1" smtClean="0"/>
              <a:t>BtreeCursor</a:t>
            </a:r>
            <a:r>
              <a:rPr lang="en-US" dirty="0" smtClean="0"/>
              <a:t> x_1",</a:t>
            </a:r>
          </a:p>
          <a:p>
            <a:pPr>
              <a:buNone/>
            </a:pPr>
            <a:r>
              <a:rPr lang="en-US" dirty="0" smtClean="0"/>
              <a:t>	"</a:t>
            </a:r>
            <a:r>
              <a:rPr lang="en-US" dirty="0" err="1" smtClean="0"/>
              <a:t>nscanned</a:t>
            </a:r>
            <a:r>
              <a:rPr lang="en-US" dirty="0" smtClean="0"/>
              <a:t>" : 5,</a:t>
            </a:r>
          </a:p>
          <a:p>
            <a:pPr>
              <a:buNone/>
            </a:pPr>
            <a:r>
              <a:rPr lang="en-US" dirty="0" smtClean="0"/>
              <a:t>	"</a:t>
            </a:r>
            <a:r>
              <a:rPr lang="en-US" dirty="0" err="1" smtClean="0"/>
              <a:t>nscannedObjects</a:t>
            </a:r>
            <a:r>
              <a:rPr lang="en-US" dirty="0" smtClean="0"/>
              <a:t>" : 5,</a:t>
            </a:r>
          </a:p>
          <a:p>
            <a:pPr>
              <a:buNone/>
            </a:pPr>
            <a:r>
              <a:rPr lang="en-US" dirty="0" smtClean="0"/>
              <a:t>	"</a:t>
            </a:r>
            <a:r>
              <a:rPr lang="en-US" dirty="0" err="1" smtClean="0"/>
              <a:t>n</a:t>
            </a:r>
            <a:r>
              <a:rPr lang="en-US" dirty="0" smtClean="0"/>
              <a:t>" : 4,</a:t>
            </a:r>
          </a:p>
          <a:p>
            <a:pPr>
              <a:buNone/>
            </a:pPr>
            <a:r>
              <a:rPr lang="en-US" dirty="0" smtClean="0"/>
              <a:t>	"</a:t>
            </a:r>
            <a:r>
              <a:rPr lang="en-US" dirty="0" err="1" smtClean="0"/>
              <a:t>scanAndOrder</a:t>
            </a:r>
            <a:r>
              <a:rPr lang="en-US" dirty="0" smtClean="0"/>
              <a:t>" : true,</a:t>
            </a:r>
          </a:p>
          <a:p>
            <a:pPr>
              <a:buNone/>
            </a:pPr>
            <a:endParaRPr lang="en-US" dirty="0" smtClean="0"/>
          </a:p>
        </p:txBody>
      </p:sp>
      <p:sp>
        <p:nvSpPr>
          <p:cNvPr id="4" name="TextBox 3"/>
          <p:cNvSpPr txBox="1"/>
          <p:nvPr/>
        </p:nvSpPr>
        <p:spPr>
          <a:xfrm>
            <a:off x="5701853" y="4029923"/>
            <a:ext cx="2984947" cy="2677656"/>
          </a:xfrm>
          <a:prstGeom prst="rect">
            <a:avLst/>
          </a:prstGeom>
          <a:solidFill>
            <a:srgbClr val="FF0000"/>
          </a:solidFill>
        </p:spPr>
        <p:txBody>
          <a:bodyPr wrap="square" rtlCol="0">
            <a:spAutoFit/>
          </a:bodyPr>
          <a:lstStyle/>
          <a:p>
            <a:r>
              <a:rPr lang="en-US" sz="2400" dirty="0" smtClean="0">
                <a:latin typeface="Helvetica"/>
              </a:rPr>
              <a:t>Results are sorted on the fly to match requested order.  The </a:t>
            </a:r>
            <a:r>
              <a:rPr lang="en-US" sz="2400" dirty="0" err="1" smtClean="0">
                <a:latin typeface="Helvetica"/>
              </a:rPr>
              <a:t>scanAndOrder</a:t>
            </a:r>
            <a:r>
              <a:rPr lang="en-US" sz="2400" dirty="0" smtClean="0">
                <a:latin typeface="Helvetica"/>
              </a:rPr>
              <a:t> field is only printed when its value is true.</a:t>
            </a:r>
            <a:endParaRPr lang="en-US" sz="2400" dirty="0">
              <a:latin typeface="Helvetica"/>
            </a:endParaRPr>
          </a:p>
        </p:txBody>
      </p:sp>
      <p:cxnSp>
        <p:nvCxnSpPr>
          <p:cNvPr id="5" name="Straight Arrow Connector 4"/>
          <p:cNvCxnSpPr/>
          <p:nvPr/>
        </p:nvCxnSpPr>
        <p:spPr>
          <a:xfrm rot="10800000">
            <a:off x="3615485" y="4548244"/>
            <a:ext cx="1853115" cy="868188"/>
          </a:xfrm>
          <a:prstGeom prst="straightConnector1">
            <a:avLst/>
          </a:prstGeom>
          <a:ln w="5080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Sort and </a:t>
            </a:r>
            <a:r>
              <a:rPr lang="en-US" dirty="0" err="1" smtClean="0"/>
              <a:t>scanAndOrder</a:t>
            </a:r>
            <a:endParaRPr lang="en-US" dirty="0"/>
          </a:p>
        </p:txBody>
      </p:sp>
      <p:sp>
        <p:nvSpPr>
          <p:cNvPr id="3" name="Content Placeholder 2"/>
          <p:cNvSpPr>
            <a:spLocks noGrp="1"/>
          </p:cNvSpPr>
          <p:nvPr>
            <p:ph idx="4294967295"/>
          </p:nvPr>
        </p:nvSpPr>
        <p:spPr>
          <a:xfrm>
            <a:off x="0" y="1417638"/>
            <a:ext cx="8229600" cy="5203825"/>
          </a:xfrm>
        </p:spPr>
        <p:txBody>
          <a:bodyPr>
            <a:noAutofit/>
          </a:bodyPr>
          <a:lstStyle/>
          <a:p>
            <a:r>
              <a:rPr lang="en-US" dirty="0" smtClean="0"/>
              <a:t>With “</a:t>
            </a:r>
            <a:r>
              <a:rPr lang="en-US" dirty="0" err="1" smtClean="0"/>
              <a:t>scanAndOrder</a:t>
            </a:r>
            <a:r>
              <a:rPr lang="en-US" dirty="0" smtClean="0"/>
              <a:t>” sort, all documents must be touched even if there is a limit spec.</a:t>
            </a:r>
          </a:p>
          <a:p>
            <a:r>
              <a:rPr lang="en-US" dirty="0" smtClean="0"/>
              <a:t>With </a:t>
            </a:r>
            <a:r>
              <a:rPr lang="en-US" dirty="0" err="1" smtClean="0"/>
              <a:t>scanAndOrder</a:t>
            </a:r>
            <a:r>
              <a:rPr lang="en-US" dirty="0" smtClean="0"/>
              <a:t>, sorting is performed in memory and the memory footprint is constrained by the limit spec if present.</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Count</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err="1" smtClean="0"/>
              <a:t>db.c.count</a:t>
            </a:r>
            <a:r>
              <a:rPr lang="en-US" dirty="0" smtClean="0"/>
              <a:t>( {x:{$gte:4,$lte:7}} )</a:t>
            </a:r>
          </a:p>
          <a:p>
            <a:r>
              <a:rPr lang="en-US" dirty="0" smtClean="0"/>
              <a:t>Index {x:1}</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839072" y="3135827"/>
            <a:ext cx="914400" cy="914400"/>
          </a:xfrm>
          <a:prstGeom prst="rect">
            <a:avLst/>
          </a:prstGeom>
          <a:solidFill>
            <a:srgbClr val="FF0000">
              <a:alpha val="89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
        <p:nvSpPr>
          <p:cNvPr id="2" name="Title 1"/>
          <p:cNvSpPr>
            <a:spLocks noGrp="1"/>
          </p:cNvSpPr>
          <p:nvPr>
            <p:ph type="title" idx="4294967295"/>
          </p:nvPr>
        </p:nvSpPr>
        <p:spPr>
          <a:xfrm>
            <a:off x="990600" y="228600"/>
            <a:ext cx="8153400" cy="990600"/>
          </a:xfrm>
        </p:spPr>
        <p:txBody>
          <a:bodyPr/>
          <a:lstStyle/>
          <a:p>
            <a:r>
              <a:rPr lang="en-US" dirty="0" smtClean="0"/>
              <a:t>Count</a:t>
            </a:r>
            <a:endParaRPr lang="en-US" dirty="0"/>
          </a:p>
        </p:txBody>
      </p:sp>
      <p:sp>
        <p:nvSpPr>
          <p:cNvPr id="4" name="Rectangle 3"/>
          <p:cNvSpPr/>
          <p:nvPr/>
        </p:nvSpPr>
        <p:spPr>
          <a:xfrm>
            <a:off x="438272" y="3135827"/>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5" name="Rectangle 4"/>
          <p:cNvSpPr/>
          <p:nvPr/>
        </p:nvSpPr>
        <p:spPr>
          <a:xfrm>
            <a:off x="1352672" y="3135827"/>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6" name="Rectangle 5"/>
          <p:cNvSpPr/>
          <p:nvPr/>
        </p:nvSpPr>
        <p:spPr>
          <a:xfrm>
            <a:off x="2267072" y="3135827"/>
            <a:ext cx="914400" cy="914400"/>
          </a:xfrm>
          <a:prstGeom prst="rect">
            <a:avLst/>
          </a:prstGeom>
          <a:solidFill>
            <a:srgbClr val="FF0000">
              <a:alpha val="34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7" name="Rectangle 6"/>
          <p:cNvSpPr/>
          <p:nvPr/>
        </p:nvSpPr>
        <p:spPr>
          <a:xfrm>
            <a:off x="3181472" y="3135827"/>
            <a:ext cx="914400" cy="914400"/>
          </a:xfrm>
          <a:prstGeom prst="rect">
            <a:avLst/>
          </a:prstGeom>
          <a:solidFill>
            <a:srgbClr val="FF0000">
              <a:alpha val="45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8" name="Rectangle 7"/>
          <p:cNvSpPr/>
          <p:nvPr/>
        </p:nvSpPr>
        <p:spPr>
          <a:xfrm>
            <a:off x="4095872" y="3135827"/>
            <a:ext cx="914400" cy="914400"/>
          </a:xfrm>
          <a:prstGeom prst="rect">
            <a:avLst/>
          </a:prstGeom>
          <a:solidFill>
            <a:srgbClr val="FF0000">
              <a:alpha val="56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9" name="Rectangle 8"/>
          <p:cNvSpPr/>
          <p:nvPr/>
        </p:nvSpPr>
        <p:spPr>
          <a:xfrm>
            <a:off x="5010272" y="3135827"/>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0" name="Rectangle 9"/>
          <p:cNvSpPr/>
          <p:nvPr/>
        </p:nvSpPr>
        <p:spPr>
          <a:xfrm>
            <a:off x="5924672" y="3135827"/>
            <a:ext cx="914400" cy="914400"/>
          </a:xfrm>
          <a:prstGeom prst="rect">
            <a:avLst/>
          </a:prstGeom>
          <a:solidFill>
            <a:srgbClr val="FF0000">
              <a:alpha val="78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12" name="Rectangle 11"/>
          <p:cNvSpPr/>
          <p:nvPr/>
        </p:nvSpPr>
        <p:spPr>
          <a:xfrm>
            <a:off x="7753472" y="3135827"/>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sp>
        <p:nvSpPr>
          <p:cNvPr id="14" name="Rectangle 13"/>
          <p:cNvSpPr/>
          <p:nvPr/>
        </p:nvSpPr>
        <p:spPr>
          <a:xfrm>
            <a:off x="438272" y="1308754"/>
            <a:ext cx="914400" cy="914400"/>
          </a:xfrm>
          <a:prstGeom prst="rect">
            <a:avLst/>
          </a:prstGeom>
          <a:solidFill>
            <a:srgbClr val="FF0000">
              <a:alpha val="45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4</a:t>
            </a:r>
            <a:endParaRPr lang="en-US" sz="4000" dirty="0">
              <a:solidFill>
                <a:schemeClr val="tx1"/>
              </a:solidFill>
              <a:latin typeface="Helvetica"/>
            </a:endParaRPr>
          </a:p>
        </p:txBody>
      </p:sp>
      <p:sp>
        <p:nvSpPr>
          <p:cNvPr id="15" name="TextBox 14"/>
          <p:cNvSpPr txBox="1"/>
          <p:nvPr/>
        </p:nvSpPr>
        <p:spPr>
          <a:xfrm>
            <a:off x="1580965" y="1360586"/>
            <a:ext cx="2306942" cy="830997"/>
          </a:xfrm>
          <a:prstGeom prst="rect">
            <a:avLst/>
          </a:prstGeom>
          <a:noFill/>
        </p:spPr>
        <p:txBody>
          <a:bodyPr wrap="none" rtlCol="0">
            <a:spAutoFit/>
          </a:bodyPr>
          <a:lstStyle/>
          <a:p>
            <a:r>
              <a:rPr lang="en-US" sz="4800" dirty="0" smtClean="0">
                <a:latin typeface="Helvetica"/>
              </a:rPr>
              <a:t>&lt;= ? &lt;=</a:t>
            </a:r>
            <a:endParaRPr lang="en-US" sz="4800" dirty="0">
              <a:latin typeface="Helvetica"/>
            </a:endParaRPr>
          </a:p>
        </p:txBody>
      </p:sp>
      <p:cxnSp>
        <p:nvCxnSpPr>
          <p:cNvPr id="21" name="Straight Arrow Connector 20"/>
          <p:cNvCxnSpPr>
            <a:stCxn id="4" idx="2"/>
          </p:cNvCxnSpPr>
          <p:nvPr/>
        </p:nvCxnSpPr>
        <p:spPr>
          <a:xfrm rot="5400000">
            <a:off x="613409" y="433097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a:off x="1504472"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a:off x="2434412" y="433773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a:off x="3351393" y="433464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4277698"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5400000">
            <a:off x="6098701" y="4347598"/>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a:off x="7015682" y="434450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a:off x="7906745" y="434140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rot="5400000">
            <a:off x="5187142" y="433097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4095872" y="1308754"/>
            <a:ext cx="914400" cy="914400"/>
          </a:xfrm>
          <a:prstGeom prst="rect">
            <a:avLst/>
          </a:prstGeom>
          <a:solidFill>
            <a:srgbClr val="FF0000">
              <a:alpha val="78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7</a:t>
            </a:r>
            <a:endParaRPr lang="en-US" sz="4000" dirty="0">
              <a:solidFill>
                <a:schemeClr val="tx1"/>
              </a:solidFill>
              <a:latin typeface="Helvetica"/>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Count</a:t>
            </a:r>
            <a:endParaRPr lang="en-US" dirty="0"/>
          </a:p>
        </p:txBody>
      </p:sp>
      <p:sp>
        <p:nvSpPr>
          <p:cNvPr id="4" name="Rectangle 3"/>
          <p:cNvSpPr/>
          <p:nvPr/>
        </p:nvSpPr>
        <p:spPr>
          <a:xfrm>
            <a:off x="438272" y="4496417"/>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5" name="Rectangle 4"/>
          <p:cNvSpPr/>
          <p:nvPr/>
        </p:nvSpPr>
        <p:spPr>
          <a:xfrm>
            <a:off x="1352672" y="2889625"/>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6" name="Rectangle 5"/>
          <p:cNvSpPr/>
          <p:nvPr/>
        </p:nvSpPr>
        <p:spPr>
          <a:xfrm>
            <a:off x="2267072" y="4496417"/>
            <a:ext cx="914400" cy="914400"/>
          </a:xfrm>
          <a:prstGeom prst="rect">
            <a:avLst/>
          </a:prstGeom>
          <a:solidFill>
            <a:srgbClr val="FF0000">
              <a:alpha val="34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7" name="Rectangle 6"/>
          <p:cNvSpPr/>
          <p:nvPr/>
        </p:nvSpPr>
        <p:spPr>
          <a:xfrm>
            <a:off x="3181472" y="4496417"/>
            <a:ext cx="914400" cy="914400"/>
          </a:xfrm>
          <a:prstGeom prst="rect">
            <a:avLst/>
          </a:prstGeom>
          <a:solidFill>
            <a:srgbClr val="FF0000">
              <a:alpha val="45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8" name="Rectangle 7"/>
          <p:cNvSpPr/>
          <p:nvPr/>
        </p:nvSpPr>
        <p:spPr>
          <a:xfrm>
            <a:off x="4095872" y="1554951"/>
            <a:ext cx="914400" cy="914400"/>
          </a:xfrm>
          <a:prstGeom prst="rect">
            <a:avLst/>
          </a:prstGeom>
          <a:solidFill>
            <a:srgbClr val="FF0000">
              <a:alpha val="56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9" name="Rectangle 8"/>
          <p:cNvSpPr/>
          <p:nvPr/>
        </p:nvSpPr>
        <p:spPr>
          <a:xfrm>
            <a:off x="5010272" y="4483459"/>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0" name="Rectangle 9"/>
          <p:cNvSpPr/>
          <p:nvPr/>
        </p:nvSpPr>
        <p:spPr>
          <a:xfrm>
            <a:off x="5924672" y="2889625"/>
            <a:ext cx="914400" cy="914400"/>
          </a:xfrm>
          <a:prstGeom prst="rect">
            <a:avLst/>
          </a:prstGeom>
          <a:solidFill>
            <a:srgbClr val="FF0000">
              <a:alpha val="78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11" name="Rectangle 10"/>
          <p:cNvSpPr/>
          <p:nvPr/>
        </p:nvSpPr>
        <p:spPr>
          <a:xfrm>
            <a:off x="6839072" y="4483459"/>
            <a:ext cx="914400" cy="914400"/>
          </a:xfrm>
          <a:prstGeom prst="rect">
            <a:avLst/>
          </a:prstGeom>
          <a:solidFill>
            <a:srgbClr val="FF0000">
              <a:alpha val="89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
        <p:nvSpPr>
          <p:cNvPr id="12" name="Rectangle 11"/>
          <p:cNvSpPr/>
          <p:nvPr/>
        </p:nvSpPr>
        <p:spPr>
          <a:xfrm>
            <a:off x="7753472" y="4483459"/>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cxnSp>
        <p:nvCxnSpPr>
          <p:cNvPr id="16" name="Straight Connector 15"/>
          <p:cNvCxnSpPr>
            <a:stCxn id="4" idx="0"/>
            <a:endCxn id="5" idx="2"/>
          </p:cNvCxnSpPr>
          <p:nvPr/>
        </p:nvCxnSpPr>
        <p:spPr>
          <a:xfrm rot="5400000" flipH="1" flipV="1">
            <a:off x="1006476" y="3693021"/>
            <a:ext cx="692392"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5" idx="0"/>
            <a:endCxn id="8" idx="2"/>
          </p:cNvCxnSpPr>
          <p:nvPr/>
        </p:nvCxnSpPr>
        <p:spPr>
          <a:xfrm rot="5400000" flipH="1" flipV="1">
            <a:off x="2971335" y="1307888"/>
            <a:ext cx="420274" cy="2743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2"/>
            <a:endCxn id="10" idx="0"/>
          </p:cNvCxnSpPr>
          <p:nvPr/>
        </p:nvCxnSpPr>
        <p:spPr>
          <a:xfrm rot="16200000" flipH="1">
            <a:off x="5257335" y="1765088"/>
            <a:ext cx="420274" cy="1828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809872" y="3804025"/>
            <a:ext cx="1371600" cy="679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0" idx="2"/>
          </p:cNvCxnSpPr>
          <p:nvPr/>
        </p:nvCxnSpPr>
        <p:spPr>
          <a:xfrm rot="16200000" flipH="1">
            <a:off x="6727955" y="3457942"/>
            <a:ext cx="679434" cy="1371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9" idx="0"/>
            <a:endCxn id="10" idx="2"/>
          </p:cNvCxnSpPr>
          <p:nvPr/>
        </p:nvCxnSpPr>
        <p:spPr>
          <a:xfrm rot="5400000" flipH="1" flipV="1">
            <a:off x="5584955" y="3686542"/>
            <a:ext cx="679434"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5400000">
            <a:off x="614729"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a:off x="1527807"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5400000">
            <a:off x="4271008" y="2750095"/>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rot="5400000">
            <a:off x="2440589" y="569156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5400000">
            <a:off x="3360659"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rot="5400000">
            <a:off x="6099809"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5400000">
            <a:off x="7015021"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rot="5400000">
            <a:off x="7922132"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9" idx="2"/>
          </p:cNvCxnSpPr>
          <p:nvPr/>
        </p:nvCxnSpPr>
        <p:spPr>
          <a:xfrm rot="5400000">
            <a:off x="5184224" y="5677419"/>
            <a:ext cx="562808" cy="36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1897477" y="2384227"/>
            <a:ext cx="1925347" cy="294974"/>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1936354" y="4008257"/>
            <a:ext cx="723871" cy="358576"/>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2418724" y="3930509"/>
            <a:ext cx="723871" cy="358576"/>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2386811" y="2679165"/>
            <a:ext cx="1925347" cy="294974"/>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4705472" y="2621751"/>
            <a:ext cx="996367" cy="228974"/>
          </a:xfrm>
          <a:prstGeom prst="line">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5244639" y="3930509"/>
            <a:ext cx="587216" cy="436324"/>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753675" y="3995299"/>
            <a:ext cx="587216" cy="436324"/>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831855" y="581302"/>
            <a:ext cx="2984947" cy="1569660"/>
          </a:xfrm>
          <a:prstGeom prst="rect">
            <a:avLst/>
          </a:prstGeom>
          <a:solidFill>
            <a:srgbClr val="FF0000"/>
          </a:solidFill>
        </p:spPr>
        <p:txBody>
          <a:bodyPr wrap="square" rtlCol="0">
            <a:spAutoFit/>
          </a:bodyPr>
          <a:lstStyle/>
          <a:p>
            <a:r>
              <a:rPr lang="en-US" sz="2400" dirty="0" smtClean="0">
                <a:latin typeface="Helvetica"/>
              </a:rPr>
              <a:t>We’re just counting keys here, not loading the full documents.</a:t>
            </a:r>
            <a:endParaRPr lang="en-US" sz="2400" dirty="0">
              <a:latin typeface="Helvetica"/>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Count</a:t>
            </a:r>
            <a:endParaRPr lang="en-US" dirty="0"/>
          </a:p>
        </p:txBody>
      </p:sp>
      <p:sp>
        <p:nvSpPr>
          <p:cNvPr id="3" name="Content Placeholder 2"/>
          <p:cNvSpPr>
            <a:spLocks noGrp="1"/>
          </p:cNvSpPr>
          <p:nvPr>
            <p:ph idx="4294967295"/>
          </p:nvPr>
        </p:nvSpPr>
        <p:spPr>
          <a:xfrm>
            <a:off x="990600" y="1600200"/>
            <a:ext cx="8153400" cy="4495800"/>
          </a:xfrm>
        </p:spPr>
        <p:txBody>
          <a:bodyPr>
            <a:normAutofit lnSpcReduction="10000"/>
          </a:bodyPr>
          <a:lstStyle/>
          <a:p>
            <a:r>
              <a:rPr lang="en-US" dirty="0" smtClean="0"/>
              <a:t>With some operators the full document must be checked.  Some of these cases:</a:t>
            </a:r>
          </a:p>
          <a:p>
            <a:pPr lvl="1">
              <a:buFont typeface="Arial"/>
              <a:buChar char="•"/>
            </a:pPr>
            <a:r>
              <a:rPr lang="en-US" dirty="0" smtClean="0"/>
              <a:t>$all</a:t>
            </a:r>
          </a:p>
          <a:p>
            <a:pPr lvl="1">
              <a:buFont typeface="Arial"/>
              <a:buChar char="•"/>
            </a:pPr>
            <a:r>
              <a:rPr lang="en-US" dirty="0" smtClean="0"/>
              <a:t>$size</a:t>
            </a:r>
          </a:p>
          <a:p>
            <a:pPr lvl="1">
              <a:buFont typeface="Arial"/>
              <a:buChar char="•"/>
            </a:pPr>
            <a:r>
              <a:rPr lang="en-US" dirty="0" smtClean="0"/>
              <a:t>array match</a:t>
            </a:r>
          </a:p>
          <a:p>
            <a:pPr lvl="1">
              <a:buFont typeface="Arial"/>
              <a:buChar char="•"/>
            </a:pPr>
            <a:r>
              <a:rPr lang="en-US" dirty="0" smtClean="0"/>
              <a:t>Negation - $ne, $</a:t>
            </a:r>
            <a:r>
              <a:rPr lang="en-US" dirty="0" err="1" smtClean="0"/>
              <a:t>nin</a:t>
            </a:r>
            <a:r>
              <a:rPr lang="en-US" dirty="0" smtClean="0"/>
              <a:t>, $not, etc.</a:t>
            </a:r>
          </a:p>
          <a:p>
            <a:pPr lvl="2"/>
            <a:r>
              <a:rPr lang="en-US" dirty="0" smtClean="0"/>
              <a:t>With current semantics, all </a:t>
            </a:r>
            <a:r>
              <a:rPr lang="en-US" dirty="0" err="1" smtClean="0"/>
              <a:t>multikey</a:t>
            </a:r>
            <a:r>
              <a:rPr lang="en-US" dirty="0" smtClean="0"/>
              <a:t> elements must match negation constraints</a:t>
            </a:r>
          </a:p>
          <a:p>
            <a:r>
              <a:rPr lang="en-US" dirty="0" err="1" smtClean="0"/>
              <a:t>Multikey</a:t>
            </a:r>
            <a:r>
              <a:rPr lang="en-US" dirty="0" smtClean="0"/>
              <a:t> de duplication works without loading full document</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Covered Indexes</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err="1" smtClean="0"/>
              <a:t>db.c.find</a:t>
            </a:r>
            <a:r>
              <a:rPr lang="en-US" dirty="0" smtClean="0"/>
              <a:t>( {x:6}, {x:1,_id:0} )</a:t>
            </a:r>
          </a:p>
          <a:p>
            <a:r>
              <a:rPr lang="en-US" dirty="0" smtClean="0"/>
              <a:t>Index {x:1}</a:t>
            </a:r>
            <a:endParaRPr lang="en-US" dirty="0"/>
          </a:p>
        </p:txBody>
      </p:sp>
      <p:sp>
        <p:nvSpPr>
          <p:cNvPr id="4" name="TextBox 3"/>
          <p:cNvSpPr txBox="1"/>
          <p:nvPr/>
        </p:nvSpPr>
        <p:spPr>
          <a:xfrm>
            <a:off x="5701853" y="2306509"/>
            <a:ext cx="2984947" cy="2308324"/>
          </a:xfrm>
          <a:prstGeom prst="rect">
            <a:avLst/>
          </a:prstGeom>
          <a:solidFill>
            <a:srgbClr val="FF0000"/>
          </a:solidFill>
        </p:spPr>
        <p:txBody>
          <a:bodyPr wrap="square" rtlCol="0">
            <a:spAutoFit/>
          </a:bodyPr>
          <a:lstStyle/>
          <a:p>
            <a:r>
              <a:rPr lang="en-US" sz="2400" dirty="0" smtClean="0">
                <a:latin typeface="Helvetica"/>
              </a:rPr>
              <a:t>Id would be returned by default, but isn’t in the index so we need to exclude to return only indexed fields.</a:t>
            </a:r>
            <a:endParaRPr lang="en-US" sz="2400" dirty="0">
              <a:latin typeface="Helvetica"/>
            </a:endParaRPr>
          </a:p>
        </p:txBody>
      </p:sp>
      <p:cxnSp>
        <p:nvCxnSpPr>
          <p:cNvPr id="5" name="Straight Arrow Connector 4"/>
          <p:cNvCxnSpPr/>
          <p:nvPr/>
        </p:nvCxnSpPr>
        <p:spPr>
          <a:xfrm rot="10800000">
            <a:off x="4250464" y="2306510"/>
            <a:ext cx="1218138" cy="958896"/>
          </a:xfrm>
          <a:prstGeom prst="straightConnector1">
            <a:avLst/>
          </a:prstGeom>
          <a:ln w="5080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839072" y="3135827"/>
            <a:ext cx="914400" cy="914400"/>
          </a:xfrm>
          <a:prstGeom prst="rect">
            <a:avLst/>
          </a:prstGeom>
          <a:solidFill>
            <a:srgbClr val="FF0000">
              <a:alpha val="89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
        <p:nvSpPr>
          <p:cNvPr id="2" name="Title 1"/>
          <p:cNvSpPr>
            <a:spLocks noGrp="1"/>
          </p:cNvSpPr>
          <p:nvPr>
            <p:ph type="title" idx="4294967295"/>
          </p:nvPr>
        </p:nvSpPr>
        <p:spPr>
          <a:xfrm>
            <a:off x="990600" y="228600"/>
            <a:ext cx="8153400" cy="990600"/>
          </a:xfrm>
        </p:spPr>
        <p:txBody>
          <a:bodyPr/>
          <a:lstStyle/>
          <a:p>
            <a:r>
              <a:rPr lang="en-US" dirty="0" smtClean="0"/>
              <a:t>Covered Indexes</a:t>
            </a:r>
            <a:endParaRPr lang="en-US" dirty="0"/>
          </a:p>
        </p:txBody>
      </p:sp>
      <p:sp>
        <p:nvSpPr>
          <p:cNvPr id="4" name="Rectangle 3"/>
          <p:cNvSpPr/>
          <p:nvPr/>
        </p:nvSpPr>
        <p:spPr>
          <a:xfrm>
            <a:off x="438272" y="3135827"/>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5" name="Rectangle 4"/>
          <p:cNvSpPr/>
          <p:nvPr/>
        </p:nvSpPr>
        <p:spPr>
          <a:xfrm>
            <a:off x="1352672" y="3135827"/>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6" name="Rectangle 5"/>
          <p:cNvSpPr/>
          <p:nvPr/>
        </p:nvSpPr>
        <p:spPr>
          <a:xfrm>
            <a:off x="2267072" y="3135827"/>
            <a:ext cx="914400" cy="914400"/>
          </a:xfrm>
          <a:prstGeom prst="rect">
            <a:avLst/>
          </a:prstGeom>
          <a:solidFill>
            <a:srgbClr val="FF0000">
              <a:alpha val="34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7" name="Rectangle 6"/>
          <p:cNvSpPr/>
          <p:nvPr/>
        </p:nvSpPr>
        <p:spPr>
          <a:xfrm>
            <a:off x="3181472" y="3135827"/>
            <a:ext cx="914400" cy="914400"/>
          </a:xfrm>
          <a:prstGeom prst="rect">
            <a:avLst/>
          </a:prstGeom>
          <a:solidFill>
            <a:srgbClr val="FF0000">
              <a:alpha val="45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8" name="Rectangle 7"/>
          <p:cNvSpPr/>
          <p:nvPr/>
        </p:nvSpPr>
        <p:spPr>
          <a:xfrm>
            <a:off x="4095872" y="3135827"/>
            <a:ext cx="914400" cy="914400"/>
          </a:xfrm>
          <a:prstGeom prst="rect">
            <a:avLst/>
          </a:prstGeom>
          <a:solidFill>
            <a:srgbClr val="FF0000">
              <a:alpha val="56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9" name="Rectangle 8"/>
          <p:cNvSpPr/>
          <p:nvPr/>
        </p:nvSpPr>
        <p:spPr>
          <a:xfrm>
            <a:off x="5010272" y="3135827"/>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0" name="Rectangle 9"/>
          <p:cNvSpPr/>
          <p:nvPr/>
        </p:nvSpPr>
        <p:spPr>
          <a:xfrm>
            <a:off x="5924672" y="3135827"/>
            <a:ext cx="914400" cy="914400"/>
          </a:xfrm>
          <a:prstGeom prst="rect">
            <a:avLst/>
          </a:prstGeom>
          <a:solidFill>
            <a:srgbClr val="FF0000">
              <a:alpha val="78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12" name="Rectangle 11"/>
          <p:cNvSpPr/>
          <p:nvPr/>
        </p:nvSpPr>
        <p:spPr>
          <a:xfrm>
            <a:off x="7753472" y="3135827"/>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sp>
        <p:nvSpPr>
          <p:cNvPr id="14" name="Rectangle 13"/>
          <p:cNvSpPr/>
          <p:nvPr/>
        </p:nvSpPr>
        <p:spPr>
          <a:xfrm>
            <a:off x="438272" y="1308754"/>
            <a:ext cx="914400" cy="914400"/>
          </a:xfrm>
          <a:prstGeom prst="rect">
            <a:avLst/>
          </a:prstGeom>
          <a:solidFill>
            <a:srgbClr val="FF0000">
              <a:alpha val="67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6</a:t>
            </a:r>
            <a:endParaRPr lang="en-US" sz="4000" dirty="0">
              <a:solidFill>
                <a:schemeClr val="tx1"/>
              </a:solidFill>
              <a:latin typeface="Helvetica"/>
            </a:endParaRPr>
          </a:p>
        </p:txBody>
      </p:sp>
      <p:sp>
        <p:nvSpPr>
          <p:cNvPr id="15" name="TextBox 14"/>
          <p:cNvSpPr txBox="1"/>
          <p:nvPr/>
        </p:nvSpPr>
        <p:spPr>
          <a:xfrm>
            <a:off x="1464334" y="1360586"/>
            <a:ext cx="527007" cy="830997"/>
          </a:xfrm>
          <a:prstGeom prst="rect">
            <a:avLst/>
          </a:prstGeom>
          <a:noFill/>
        </p:spPr>
        <p:txBody>
          <a:bodyPr wrap="none" rtlCol="0">
            <a:spAutoFit/>
          </a:bodyPr>
          <a:lstStyle/>
          <a:p>
            <a:r>
              <a:rPr lang="en-US" sz="4800" dirty="0" smtClean="0">
                <a:latin typeface="Helvetica"/>
              </a:rPr>
              <a:t>?</a:t>
            </a:r>
            <a:endParaRPr lang="en-US" sz="4800" dirty="0">
              <a:latin typeface="Helvetica"/>
            </a:endParaRPr>
          </a:p>
        </p:txBody>
      </p:sp>
      <p:cxnSp>
        <p:nvCxnSpPr>
          <p:cNvPr id="21" name="Straight Arrow Connector 20"/>
          <p:cNvCxnSpPr>
            <a:stCxn id="4" idx="2"/>
          </p:cNvCxnSpPr>
          <p:nvPr/>
        </p:nvCxnSpPr>
        <p:spPr>
          <a:xfrm rot="5400000">
            <a:off x="613409" y="433097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a:off x="1504472"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a:off x="2434412" y="433773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a:off x="3351393" y="433464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4277698"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5400000">
            <a:off x="6098701" y="4347598"/>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a:off x="7015682" y="434450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a:off x="7906745" y="434140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endCxn id="26" idx="0"/>
          </p:cNvCxnSpPr>
          <p:nvPr/>
        </p:nvCxnSpPr>
        <p:spPr>
          <a:xfrm rot="16200000" flipH="1">
            <a:off x="5069027" y="4450406"/>
            <a:ext cx="812679" cy="12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4159736" y="4862906"/>
            <a:ext cx="2643579"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{_id:4,x:6}</a:t>
            </a:r>
            <a:endParaRPr lang="en-US" sz="4000" dirty="0">
              <a:solidFill>
                <a:schemeClr val="tx1"/>
              </a:solidFill>
              <a:latin typeface="Helvetic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BASE, an ACID Alternative</a:t>
            </a:r>
            <a:endParaRPr lang="en-US" dirty="0"/>
          </a:p>
        </p:txBody>
      </p:sp>
      <p:sp>
        <p:nvSpPr>
          <p:cNvPr id="3" name="Content Placeholder 2"/>
          <p:cNvSpPr>
            <a:spLocks noGrp="1"/>
          </p:cNvSpPr>
          <p:nvPr>
            <p:ph sz="quarter" idx="4294967295"/>
          </p:nvPr>
        </p:nvSpPr>
        <p:spPr>
          <a:xfrm>
            <a:off x="990600" y="1509713"/>
            <a:ext cx="8153400" cy="5348287"/>
          </a:xfrm>
        </p:spPr>
        <p:txBody>
          <a:bodyPr>
            <a:normAutofit/>
          </a:bodyPr>
          <a:lstStyle/>
          <a:p>
            <a:pPr marL="0" indent="0">
              <a:buNone/>
            </a:pPr>
            <a:r>
              <a:rPr lang="en-US" dirty="0" smtClean="0"/>
              <a:t>Almost the opposite of ACID.</a:t>
            </a:r>
          </a:p>
          <a:p>
            <a:r>
              <a:rPr lang="en-US" dirty="0" smtClean="0"/>
              <a:t>Basically available: Nodes in the a distributed environment can go down, but the whole system shouldn’t be affected.</a:t>
            </a:r>
          </a:p>
          <a:p>
            <a:r>
              <a:rPr lang="en-US" dirty="0" smtClean="0"/>
              <a:t>Soft State (scalable): The state of the system and data changes over time.</a:t>
            </a:r>
          </a:p>
          <a:p>
            <a:r>
              <a:rPr lang="en-US" dirty="0" smtClean="0"/>
              <a:t>Eventual Consistency: Given enough time, data will be consistent across the distributed system.</a:t>
            </a:r>
            <a:endParaRPr lang="en-US" dirty="0"/>
          </a:p>
        </p:txBody>
      </p:sp>
    </p:spTree>
    <p:extLst>
      <p:ext uri="{BB962C8B-B14F-4D97-AF65-F5344CB8AC3E}">
        <p14:creationId xmlns:p14="http://schemas.microsoft.com/office/powerpoint/2010/main" xmlns="" val="297930890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Covered Indexes</a:t>
            </a:r>
            <a:endParaRPr lang="en-US" dirty="0"/>
          </a:p>
        </p:txBody>
      </p:sp>
      <p:sp>
        <p:nvSpPr>
          <p:cNvPr id="3" name="Content Placeholder 2"/>
          <p:cNvSpPr>
            <a:spLocks noGrp="1"/>
          </p:cNvSpPr>
          <p:nvPr>
            <p:ph idx="4294967295"/>
          </p:nvPr>
        </p:nvSpPr>
        <p:spPr>
          <a:xfrm>
            <a:off x="0" y="1417638"/>
            <a:ext cx="8229600" cy="5203825"/>
          </a:xfrm>
        </p:spPr>
        <p:txBody>
          <a:bodyPr>
            <a:noAutofit/>
          </a:bodyPr>
          <a:lstStyle/>
          <a:p>
            <a:pPr>
              <a:buNone/>
            </a:pPr>
            <a:r>
              <a:rPr lang="en-US" dirty="0" smtClean="0"/>
              <a:t>	"</a:t>
            </a:r>
            <a:r>
              <a:rPr lang="en-US" dirty="0" err="1" smtClean="0"/>
              <a:t>isMultiKey</a:t>
            </a:r>
            <a:r>
              <a:rPr lang="en-US" dirty="0" smtClean="0"/>
              <a:t>" : false,</a:t>
            </a:r>
          </a:p>
          <a:p>
            <a:pPr>
              <a:buNone/>
            </a:pPr>
            <a:r>
              <a:rPr lang="en-US" dirty="0" smtClean="0"/>
              <a:t>	"</a:t>
            </a:r>
            <a:r>
              <a:rPr lang="en-US" dirty="0" err="1" smtClean="0"/>
              <a:t>indexOnly</a:t>
            </a:r>
            <a:r>
              <a:rPr lang="en-US" dirty="0" smtClean="0"/>
              <a:t>" : true,</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839072" y="3135827"/>
            <a:ext cx="914400" cy="914400"/>
          </a:xfrm>
          <a:prstGeom prst="rect">
            <a:avLst/>
          </a:prstGeom>
          <a:solidFill>
            <a:srgbClr val="FF0000">
              <a:alpha val="89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
        <p:nvSpPr>
          <p:cNvPr id="2" name="Title 1"/>
          <p:cNvSpPr>
            <a:spLocks noGrp="1"/>
          </p:cNvSpPr>
          <p:nvPr>
            <p:ph type="title" idx="4294967295"/>
          </p:nvPr>
        </p:nvSpPr>
        <p:spPr>
          <a:xfrm>
            <a:off x="990600" y="228600"/>
            <a:ext cx="8153400" cy="990600"/>
          </a:xfrm>
        </p:spPr>
        <p:txBody>
          <a:bodyPr/>
          <a:lstStyle/>
          <a:p>
            <a:r>
              <a:rPr lang="en-US" dirty="0" smtClean="0"/>
              <a:t>Covered Indexes</a:t>
            </a:r>
            <a:endParaRPr lang="en-US" dirty="0"/>
          </a:p>
        </p:txBody>
      </p:sp>
      <p:sp>
        <p:nvSpPr>
          <p:cNvPr id="4" name="Rectangle 3"/>
          <p:cNvSpPr/>
          <p:nvPr/>
        </p:nvSpPr>
        <p:spPr>
          <a:xfrm>
            <a:off x="438272" y="3135827"/>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5" name="Rectangle 4"/>
          <p:cNvSpPr/>
          <p:nvPr/>
        </p:nvSpPr>
        <p:spPr>
          <a:xfrm>
            <a:off x="1352672" y="3135827"/>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6" name="Rectangle 5"/>
          <p:cNvSpPr/>
          <p:nvPr/>
        </p:nvSpPr>
        <p:spPr>
          <a:xfrm>
            <a:off x="2267072" y="3135827"/>
            <a:ext cx="914400" cy="914400"/>
          </a:xfrm>
          <a:prstGeom prst="rect">
            <a:avLst/>
          </a:prstGeom>
          <a:solidFill>
            <a:srgbClr val="FF0000">
              <a:alpha val="34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7" name="Rectangle 6"/>
          <p:cNvSpPr/>
          <p:nvPr/>
        </p:nvSpPr>
        <p:spPr>
          <a:xfrm>
            <a:off x="3181472" y="3135827"/>
            <a:ext cx="914400" cy="914400"/>
          </a:xfrm>
          <a:prstGeom prst="rect">
            <a:avLst/>
          </a:prstGeom>
          <a:solidFill>
            <a:srgbClr val="FF0000">
              <a:alpha val="45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8" name="Rectangle 7"/>
          <p:cNvSpPr/>
          <p:nvPr/>
        </p:nvSpPr>
        <p:spPr>
          <a:xfrm>
            <a:off x="4095872" y="3135827"/>
            <a:ext cx="914400" cy="914400"/>
          </a:xfrm>
          <a:prstGeom prst="rect">
            <a:avLst/>
          </a:prstGeom>
          <a:solidFill>
            <a:srgbClr val="FF0000">
              <a:alpha val="56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9" name="Rectangle 8"/>
          <p:cNvSpPr/>
          <p:nvPr/>
        </p:nvSpPr>
        <p:spPr>
          <a:xfrm>
            <a:off x="5010272" y="3135827"/>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0" name="Rectangle 9"/>
          <p:cNvSpPr/>
          <p:nvPr/>
        </p:nvSpPr>
        <p:spPr>
          <a:xfrm>
            <a:off x="5924672" y="3135827"/>
            <a:ext cx="914400" cy="914400"/>
          </a:xfrm>
          <a:prstGeom prst="rect">
            <a:avLst/>
          </a:prstGeom>
          <a:solidFill>
            <a:srgbClr val="FF0000">
              <a:alpha val="78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12" name="Rectangle 11"/>
          <p:cNvSpPr/>
          <p:nvPr/>
        </p:nvSpPr>
        <p:spPr>
          <a:xfrm>
            <a:off x="7753472" y="3135827"/>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sp>
        <p:nvSpPr>
          <p:cNvPr id="14" name="Rectangle 13"/>
          <p:cNvSpPr/>
          <p:nvPr/>
        </p:nvSpPr>
        <p:spPr>
          <a:xfrm>
            <a:off x="438272" y="1308754"/>
            <a:ext cx="914400" cy="914400"/>
          </a:xfrm>
          <a:prstGeom prst="rect">
            <a:avLst/>
          </a:prstGeom>
          <a:solidFill>
            <a:srgbClr val="FF0000">
              <a:alpha val="67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6</a:t>
            </a:r>
            <a:endParaRPr lang="en-US" sz="4000" dirty="0">
              <a:solidFill>
                <a:schemeClr val="tx1"/>
              </a:solidFill>
              <a:latin typeface="Helvetica"/>
            </a:endParaRPr>
          </a:p>
        </p:txBody>
      </p:sp>
      <p:sp>
        <p:nvSpPr>
          <p:cNvPr id="15" name="TextBox 14"/>
          <p:cNvSpPr txBox="1"/>
          <p:nvPr/>
        </p:nvSpPr>
        <p:spPr>
          <a:xfrm>
            <a:off x="1464334" y="1360586"/>
            <a:ext cx="527007" cy="830997"/>
          </a:xfrm>
          <a:prstGeom prst="rect">
            <a:avLst/>
          </a:prstGeom>
          <a:noFill/>
        </p:spPr>
        <p:txBody>
          <a:bodyPr wrap="none" rtlCol="0">
            <a:spAutoFit/>
          </a:bodyPr>
          <a:lstStyle/>
          <a:p>
            <a:r>
              <a:rPr lang="en-US" sz="4800" dirty="0" smtClean="0">
                <a:latin typeface="Helvetica"/>
              </a:rPr>
              <a:t>?</a:t>
            </a:r>
            <a:endParaRPr lang="en-US" sz="4800" dirty="0">
              <a:latin typeface="Helvetica"/>
            </a:endParaRPr>
          </a:p>
        </p:txBody>
      </p:sp>
      <p:cxnSp>
        <p:nvCxnSpPr>
          <p:cNvPr id="21" name="Straight Arrow Connector 20"/>
          <p:cNvCxnSpPr>
            <a:stCxn id="4" idx="2"/>
          </p:cNvCxnSpPr>
          <p:nvPr/>
        </p:nvCxnSpPr>
        <p:spPr>
          <a:xfrm rot="5400000">
            <a:off x="613409" y="433097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a:off x="1504472"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a:off x="2434412" y="433773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a:off x="3351393" y="433464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4277698"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5400000">
            <a:off x="5982738" y="4451923"/>
            <a:ext cx="796054"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a:off x="7015682" y="434450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a:off x="7906745" y="434140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4185654" y="4862906"/>
            <a:ext cx="3356324"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{_id:4,x:[6,7]}</a:t>
            </a:r>
            <a:endParaRPr lang="en-US" sz="4000" dirty="0">
              <a:solidFill>
                <a:schemeClr val="tx1"/>
              </a:solidFill>
              <a:latin typeface="Helvetica"/>
            </a:endParaRPr>
          </a:p>
        </p:txBody>
      </p:sp>
      <p:cxnSp>
        <p:nvCxnSpPr>
          <p:cNvPr id="35" name="Straight Arrow Connector 34"/>
          <p:cNvCxnSpPr/>
          <p:nvPr/>
        </p:nvCxnSpPr>
        <p:spPr>
          <a:xfrm rot="5400000">
            <a:off x="5085459" y="4448827"/>
            <a:ext cx="796054"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Covered Indexes</a:t>
            </a:r>
            <a:endParaRPr lang="en-US" dirty="0"/>
          </a:p>
        </p:txBody>
      </p:sp>
      <p:sp>
        <p:nvSpPr>
          <p:cNvPr id="3" name="Content Placeholder 2"/>
          <p:cNvSpPr>
            <a:spLocks noGrp="1"/>
          </p:cNvSpPr>
          <p:nvPr>
            <p:ph idx="4294967295"/>
          </p:nvPr>
        </p:nvSpPr>
        <p:spPr>
          <a:xfrm>
            <a:off x="0" y="1417638"/>
            <a:ext cx="8229600" cy="5203825"/>
          </a:xfrm>
        </p:spPr>
        <p:txBody>
          <a:bodyPr>
            <a:noAutofit/>
          </a:bodyPr>
          <a:lstStyle/>
          <a:p>
            <a:pPr>
              <a:buNone/>
            </a:pPr>
            <a:r>
              <a:rPr lang="en-US" dirty="0" smtClean="0"/>
              <a:t>	"</a:t>
            </a:r>
            <a:r>
              <a:rPr lang="en-US" dirty="0" err="1" smtClean="0"/>
              <a:t>isMultiKey</a:t>
            </a:r>
            <a:r>
              <a:rPr lang="en-US" dirty="0" smtClean="0"/>
              <a:t>" : true,</a:t>
            </a:r>
          </a:p>
          <a:p>
            <a:pPr>
              <a:buNone/>
            </a:pPr>
            <a:r>
              <a:rPr lang="en-US" dirty="0" smtClean="0"/>
              <a:t>	"</a:t>
            </a:r>
            <a:r>
              <a:rPr lang="en-US" dirty="0" err="1" smtClean="0"/>
              <a:t>indexOnly</a:t>
            </a:r>
            <a:r>
              <a:rPr lang="en-US" dirty="0" smtClean="0"/>
              <a:t>" : false,</a:t>
            </a:r>
          </a:p>
        </p:txBody>
      </p:sp>
      <p:sp>
        <p:nvSpPr>
          <p:cNvPr id="4" name="TextBox 3"/>
          <p:cNvSpPr txBox="1"/>
          <p:nvPr/>
        </p:nvSpPr>
        <p:spPr>
          <a:xfrm>
            <a:off x="5157573" y="2112149"/>
            <a:ext cx="3529228" cy="3416320"/>
          </a:xfrm>
          <a:prstGeom prst="rect">
            <a:avLst/>
          </a:prstGeom>
          <a:solidFill>
            <a:srgbClr val="FF0000"/>
          </a:solidFill>
        </p:spPr>
        <p:txBody>
          <a:bodyPr wrap="square" rtlCol="0">
            <a:spAutoFit/>
          </a:bodyPr>
          <a:lstStyle/>
          <a:p>
            <a:r>
              <a:rPr lang="en-US" sz="2400" dirty="0" smtClean="0">
                <a:latin typeface="Helvetica"/>
              </a:rPr>
              <a:t>Currently we set </a:t>
            </a:r>
            <a:r>
              <a:rPr lang="en-US" sz="2400" dirty="0" err="1" smtClean="0">
                <a:latin typeface="Helvetica"/>
              </a:rPr>
              <a:t>isMultiKey</a:t>
            </a:r>
            <a:r>
              <a:rPr lang="en-US" sz="2400" dirty="0" smtClean="0">
                <a:latin typeface="Helvetica"/>
              </a:rPr>
              <a:t> to true the first time we save a doc where the field is a </a:t>
            </a:r>
            <a:r>
              <a:rPr lang="en-US" sz="2400" dirty="0" err="1" smtClean="0">
                <a:latin typeface="Helvetica"/>
              </a:rPr>
              <a:t>multikey</a:t>
            </a:r>
            <a:r>
              <a:rPr lang="en-US" sz="2400" dirty="0" smtClean="0">
                <a:latin typeface="Helvetica"/>
              </a:rPr>
              <a:t> array.  But when all </a:t>
            </a:r>
            <a:r>
              <a:rPr lang="en-US" sz="2400" dirty="0" err="1" smtClean="0">
                <a:latin typeface="Helvetica"/>
              </a:rPr>
              <a:t>multikey</a:t>
            </a:r>
            <a:r>
              <a:rPr lang="en-US" sz="2400" dirty="0" smtClean="0">
                <a:latin typeface="Helvetica"/>
              </a:rPr>
              <a:t> docs are removed we don’t reset </a:t>
            </a:r>
            <a:r>
              <a:rPr lang="en-US" sz="2400" dirty="0" err="1" smtClean="0">
                <a:latin typeface="Helvetica"/>
              </a:rPr>
              <a:t>isMultiKey</a:t>
            </a:r>
            <a:r>
              <a:rPr lang="en-US" sz="2400" dirty="0" smtClean="0">
                <a:latin typeface="Helvetica"/>
              </a:rPr>
              <a:t>.  This can be improved.</a:t>
            </a:r>
            <a:endParaRPr lang="en-US" sz="2400" dirty="0">
              <a:latin typeface="Helvetica"/>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Update</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err="1" smtClean="0"/>
              <a:t>db.c.find</a:t>
            </a:r>
            <a:r>
              <a:rPr lang="en-US" dirty="0" smtClean="0"/>
              <a:t>( {x:{$gte:4,$lte:7}}, {$set:{x:2}} )</a:t>
            </a:r>
          </a:p>
          <a:p>
            <a:r>
              <a:rPr lang="en-US" dirty="0" smtClean="0"/>
              <a:t>Index {x:1}</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839072" y="3135827"/>
            <a:ext cx="914400" cy="914400"/>
          </a:xfrm>
          <a:prstGeom prst="rect">
            <a:avLst/>
          </a:prstGeom>
          <a:solidFill>
            <a:srgbClr val="FF0000">
              <a:alpha val="89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
        <p:nvSpPr>
          <p:cNvPr id="2" name="Title 1"/>
          <p:cNvSpPr>
            <a:spLocks noGrp="1"/>
          </p:cNvSpPr>
          <p:nvPr>
            <p:ph type="title" idx="4294967295"/>
          </p:nvPr>
        </p:nvSpPr>
        <p:spPr>
          <a:xfrm>
            <a:off x="990600" y="228600"/>
            <a:ext cx="8153400" cy="990600"/>
          </a:xfrm>
        </p:spPr>
        <p:txBody>
          <a:bodyPr/>
          <a:lstStyle/>
          <a:p>
            <a:r>
              <a:rPr lang="en-US" dirty="0" smtClean="0"/>
              <a:t>Update</a:t>
            </a:r>
            <a:endParaRPr lang="en-US" dirty="0"/>
          </a:p>
        </p:txBody>
      </p:sp>
      <p:sp>
        <p:nvSpPr>
          <p:cNvPr id="4" name="Rectangle 3"/>
          <p:cNvSpPr/>
          <p:nvPr/>
        </p:nvSpPr>
        <p:spPr>
          <a:xfrm>
            <a:off x="438272" y="3135827"/>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5" name="Rectangle 4"/>
          <p:cNvSpPr/>
          <p:nvPr/>
        </p:nvSpPr>
        <p:spPr>
          <a:xfrm>
            <a:off x="1352672" y="3135827"/>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6" name="Rectangle 5"/>
          <p:cNvSpPr/>
          <p:nvPr/>
        </p:nvSpPr>
        <p:spPr>
          <a:xfrm>
            <a:off x="2267072" y="3135827"/>
            <a:ext cx="914400" cy="914400"/>
          </a:xfrm>
          <a:prstGeom prst="rect">
            <a:avLst/>
          </a:prstGeom>
          <a:solidFill>
            <a:srgbClr val="FF0000">
              <a:alpha val="34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7" name="Rectangle 6"/>
          <p:cNvSpPr/>
          <p:nvPr/>
        </p:nvSpPr>
        <p:spPr>
          <a:xfrm>
            <a:off x="3181472" y="3135827"/>
            <a:ext cx="914400" cy="914400"/>
          </a:xfrm>
          <a:prstGeom prst="rect">
            <a:avLst/>
          </a:prstGeom>
          <a:solidFill>
            <a:srgbClr val="FF0000">
              <a:alpha val="45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8" name="Rectangle 7"/>
          <p:cNvSpPr/>
          <p:nvPr/>
        </p:nvSpPr>
        <p:spPr>
          <a:xfrm>
            <a:off x="4095872" y="3135827"/>
            <a:ext cx="914400" cy="914400"/>
          </a:xfrm>
          <a:prstGeom prst="rect">
            <a:avLst/>
          </a:prstGeom>
          <a:solidFill>
            <a:srgbClr val="FF0000">
              <a:alpha val="56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9" name="Rectangle 8"/>
          <p:cNvSpPr/>
          <p:nvPr/>
        </p:nvSpPr>
        <p:spPr>
          <a:xfrm>
            <a:off x="5010272" y="3135827"/>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0" name="Rectangle 9"/>
          <p:cNvSpPr/>
          <p:nvPr/>
        </p:nvSpPr>
        <p:spPr>
          <a:xfrm>
            <a:off x="5924672" y="3135827"/>
            <a:ext cx="914400" cy="914400"/>
          </a:xfrm>
          <a:prstGeom prst="rect">
            <a:avLst/>
          </a:prstGeom>
          <a:solidFill>
            <a:srgbClr val="FF0000">
              <a:alpha val="78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12" name="Rectangle 11"/>
          <p:cNvSpPr/>
          <p:nvPr/>
        </p:nvSpPr>
        <p:spPr>
          <a:xfrm>
            <a:off x="7753472" y="3135827"/>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sp>
        <p:nvSpPr>
          <p:cNvPr id="14" name="Rectangle 13"/>
          <p:cNvSpPr/>
          <p:nvPr/>
        </p:nvSpPr>
        <p:spPr>
          <a:xfrm>
            <a:off x="438272" y="1308754"/>
            <a:ext cx="914400" cy="914400"/>
          </a:xfrm>
          <a:prstGeom prst="rect">
            <a:avLst/>
          </a:prstGeom>
          <a:solidFill>
            <a:srgbClr val="FF0000">
              <a:alpha val="45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4</a:t>
            </a:r>
            <a:endParaRPr lang="en-US" sz="4000" dirty="0">
              <a:solidFill>
                <a:schemeClr val="tx1"/>
              </a:solidFill>
              <a:latin typeface="Helvetica"/>
            </a:endParaRPr>
          </a:p>
        </p:txBody>
      </p:sp>
      <p:sp>
        <p:nvSpPr>
          <p:cNvPr id="15" name="TextBox 14"/>
          <p:cNvSpPr txBox="1"/>
          <p:nvPr/>
        </p:nvSpPr>
        <p:spPr>
          <a:xfrm>
            <a:off x="1580965" y="1360586"/>
            <a:ext cx="2306942" cy="830997"/>
          </a:xfrm>
          <a:prstGeom prst="rect">
            <a:avLst/>
          </a:prstGeom>
          <a:noFill/>
        </p:spPr>
        <p:txBody>
          <a:bodyPr wrap="none" rtlCol="0">
            <a:spAutoFit/>
          </a:bodyPr>
          <a:lstStyle/>
          <a:p>
            <a:r>
              <a:rPr lang="en-US" sz="4800" dirty="0" smtClean="0">
                <a:latin typeface="Helvetica"/>
              </a:rPr>
              <a:t>&lt;= ? &lt;=</a:t>
            </a:r>
            <a:endParaRPr lang="en-US" sz="4800" dirty="0">
              <a:latin typeface="Helvetica"/>
            </a:endParaRPr>
          </a:p>
        </p:txBody>
      </p:sp>
      <p:cxnSp>
        <p:nvCxnSpPr>
          <p:cNvPr id="21" name="Straight Arrow Connector 20"/>
          <p:cNvCxnSpPr>
            <a:stCxn id="4" idx="2"/>
          </p:cNvCxnSpPr>
          <p:nvPr/>
        </p:nvCxnSpPr>
        <p:spPr>
          <a:xfrm rot="5400000">
            <a:off x="613409" y="433097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a:off x="1504472"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a:off x="2434412" y="433773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26" idx="0"/>
          </p:cNvCxnSpPr>
          <p:nvPr/>
        </p:nvCxnSpPr>
        <p:spPr>
          <a:xfrm rot="16200000" flipH="1">
            <a:off x="3214780" y="4472573"/>
            <a:ext cx="840544" cy="319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4277698"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5400000">
            <a:off x="6098701" y="4347598"/>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a:off x="7015682" y="434450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a:off x="7906745" y="434140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rot="5400000">
            <a:off x="5187142" y="433097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4095872" y="1308754"/>
            <a:ext cx="914400" cy="914400"/>
          </a:xfrm>
          <a:prstGeom prst="rect">
            <a:avLst/>
          </a:prstGeom>
          <a:solidFill>
            <a:srgbClr val="FF0000">
              <a:alpha val="78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7</a:t>
            </a:r>
            <a:endParaRPr lang="en-US" sz="4000" dirty="0">
              <a:solidFill>
                <a:schemeClr val="tx1"/>
              </a:solidFill>
              <a:latin typeface="Helvetica"/>
            </a:endParaRPr>
          </a:p>
        </p:txBody>
      </p:sp>
      <p:sp>
        <p:nvSpPr>
          <p:cNvPr id="26" name="Rectangle 25"/>
          <p:cNvSpPr/>
          <p:nvPr/>
        </p:nvSpPr>
        <p:spPr>
          <a:xfrm>
            <a:off x="2314857" y="4894440"/>
            <a:ext cx="2643579"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{_id:4,x:4}</a:t>
            </a:r>
            <a:endParaRPr lang="en-US" sz="4000" dirty="0">
              <a:solidFill>
                <a:schemeClr val="tx1"/>
              </a:solidFill>
              <a:latin typeface="Helvetica"/>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8575"/>
            <a:ext cx="8229600" cy="1143000"/>
          </a:xfrm>
        </p:spPr>
        <p:txBody>
          <a:bodyPr/>
          <a:lstStyle/>
          <a:p>
            <a:r>
              <a:rPr lang="en-US" dirty="0" smtClean="0"/>
              <a:t>Update</a:t>
            </a:r>
            <a:endParaRPr lang="en-US" dirty="0"/>
          </a:p>
        </p:txBody>
      </p:sp>
      <p:sp>
        <p:nvSpPr>
          <p:cNvPr id="4" name="Rectangle 3"/>
          <p:cNvSpPr/>
          <p:nvPr/>
        </p:nvSpPr>
        <p:spPr>
          <a:xfrm>
            <a:off x="438272" y="4120635"/>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5" name="Rectangle 4"/>
          <p:cNvSpPr/>
          <p:nvPr/>
        </p:nvSpPr>
        <p:spPr>
          <a:xfrm>
            <a:off x="1352672" y="2513843"/>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6" name="Rectangle 5"/>
          <p:cNvSpPr/>
          <p:nvPr/>
        </p:nvSpPr>
        <p:spPr>
          <a:xfrm>
            <a:off x="2267072" y="4120635"/>
            <a:ext cx="914400" cy="914400"/>
          </a:xfrm>
          <a:prstGeom prst="rect">
            <a:avLst/>
          </a:prstGeom>
          <a:solidFill>
            <a:srgbClr val="FF0000">
              <a:alpha val="34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7" name="Rectangle 6"/>
          <p:cNvSpPr/>
          <p:nvPr/>
        </p:nvSpPr>
        <p:spPr>
          <a:xfrm>
            <a:off x="3181472" y="4120635"/>
            <a:ext cx="914400" cy="914400"/>
          </a:xfrm>
          <a:prstGeom prst="rect">
            <a:avLst/>
          </a:prstGeom>
          <a:solidFill>
            <a:srgbClr val="FF0000">
              <a:alpha val="45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8" name="Rectangle 7"/>
          <p:cNvSpPr/>
          <p:nvPr/>
        </p:nvSpPr>
        <p:spPr>
          <a:xfrm>
            <a:off x="4095872" y="1179169"/>
            <a:ext cx="914400" cy="914400"/>
          </a:xfrm>
          <a:prstGeom prst="rect">
            <a:avLst/>
          </a:prstGeom>
          <a:solidFill>
            <a:srgbClr val="FF0000">
              <a:alpha val="56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9" name="Rectangle 8"/>
          <p:cNvSpPr/>
          <p:nvPr/>
        </p:nvSpPr>
        <p:spPr>
          <a:xfrm>
            <a:off x="5010272" y="4107677"/>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0" name="Rectangle 9"/>
          <p:cNvSpPr/>
          <p:nvPr/>
        </p:nvSpPr>
        <p:spPr>
          <a:xfrm>
            <a:off x="5924672" y="2513843"/>
            <a:ext cx="914400" cy="914400"/>
          </a:xfrm>
          <a:prstGeom prst="rect">
            <a:avLst/>
          </a:prstGeom>
          <a:solidFill>
            <a:srgbClr val="FF0000">
              <a:alpha val="78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11" name="Rectangle 10"/>
          <p:cNvSpPr/>
          <p:nvPr/>
        </p:nvSpPr>
        <p:spPr>
          <a:xfrm>
            <a:off x="6839072" y="4107677"/>
            <a:ext cx="914400" cy="914400"/>
          </a:xfrm>
          <a:prstGeom prst="rect">
            <a:avLst/>
          </a:prstGeom>
          <a:solidFill>
            <a:srgbClr val="FF0000">
              <a:alpha val="89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
        <p:nvSpPr>
          <p:cNvPr id="12" name="Rectangle 11"/>
          <p:cNvSpPr/>
          <p:nvPr/>
        </p:nvSpPr>
        <p:spPr>
          <a:xfrm>
            <a:off x="7753472" y="4107677"/>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cxnSp>
        <p:nvCxnSpPr>
          <p:cNvPr id="16" name="Straight Connector 15"/>
          <p:cNvCxnSpPr>
            <a:stCxn id="4" idx="0"/>
            <a:endCxn id="5" idx="2"/>
          </p:cNvCxnSpPr>
          <p:nvPr/>
        </p:nvCxnSpPr>
        <p:spPr>
          <a:xfrm rot="5400000" flipH="1" flipV="1">
            <a:off x="1006476" y="3317239"/>
            <a:ext cx="692392"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5" idx="0"/>
            <a:endCxn id="8" idx="2"/>
          </p:cNvCxnSpPr>
          <p:nvPr/>
        </p:nvCxnSpPr>
        <p:spPr>
          <a:xfrm rot="5400000" flipH="1" flipV="1">
            <a:off x="2971335" y="932106"/>
            <a:ext cx="420274" cy="2743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2"/>
            <a:endCxn id="10" idx="0"/>
          </p:cNvCxnSpPr>
          <p:nvPr/>
        </p:nvCxnSpPr>
        <p:spPr>
          <a:xfrm rot="16200000" flipH="1">
            <a:off x="5257335" y="1389306"/>
            <a:ext cx="420274" cy="1828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809872" y="3428243"/>
            <a:ext cx="1371600" cy="679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0" idx="2"/>
          </p:cNvCxnSpPr>
          <p:nvPr/>
        </p:nvCxnSpPr>
        <p:spPr>
          <a:xfrm rot="16200000" flipH="1">
            <a:off x="6727955" y="3082160"/>
            <a:ext cx="679434" cy="1371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9" idx="0"/>
            <a:endCxn id="10" idx="2"/>
          </p:cNvCxnSpPr>
          <p:nvPr/>
        </p:nvCxnSpPr>
        <p:spPr>
          <a:xfrm rot="5400000" flipH="1" flipV="1">
            <a:off x="5584955" y="3310760"/>
            <a:ext cx="679434"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5400000">
            <a:off x="614729" y="531577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a:off x="1527807" y="3708987"/>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5400000">
            <a:off x="4271008" y="237431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rot="5400000">
            <a:off x="2440589" y="531578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5400000">
            <a:off x="3285118" y="5379682"/>
            <a:ext cx="71521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rot="5400000">
            <a:off x="6099809" y="3708987"/>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5400000">
            <a:off x="7015021" y="531577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rot="5400000">
            <a:off x="7922132" y="530282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9" idx="2"/>
          </p:cNvCxnSpPr>
          <p:nvPr/>
        </p:nvCxnSpPr>
        <p:spPr>
          <a:xfrm rot="5400000">
            <a:off x="5184224" y="5301637"/>
            <a:ext cx="562808" cy="36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1897477" y="2008445"/>
            <a:ext cx="1925347" cy="294974"/>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1936354" y="3632475"/>
            <a:ext cx="723871" cy="358576"/>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rot="5400000">
            <a:off x="3526018" y="5455221"/>
            <a:ext cx="562807" cy="132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2565779" y="5782924"/>
            <a:ext cx="2643579"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{_id:4,x:4}</a:t>
            </a:r>
            <a:endParaRPr lang="en-US" sz="4000" dirty="0">
              <a:solidFill>
                <a:schemeClr val="tx1"/>
              </a:solidFill>
              <a:latin typeface="Helvetica"/>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8575"/>
            <a:ext cx="8229600" cy="1143000"/>
          </a:xfrm>
        </p:spPr>
        <p:txBody>
          <a:bodyPr/>
          <a:lstStyle/>
          <a:p>
            <a:r>
              <a:rPr lang="en-US" dirty="0" smtClean="0"/>
              <a:t>Update</a:t>
            </a:r>
            <a:endParaRPr lang="en-US" dirty="0"/>
          </a:p>
        </p:txBody>
      </p:sp>
      <p:sp>
        <p:nvSpPr>
          <p:cNvPr id="4" name="Rectangle 3"/>
          <p:cNvSpPr/>
          <p:nvPr/>
        </p:nvSpPr>
        <p:spPr>
          <a:xfrm>
            <a:off x="438272" y="4120635"/>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5" name="Rectangle 4"/>
          <p:cNvSpPr/>
          <p:nvPr/>
        </p:nvSpPr>
        <p:spPr>
          <a:xfrm>
            <a:off x="1352672" y="2513843"/>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6" name="Rectangle 5"/>
          <p:cNvSpPr/>
          <p:nvPr/>
        </p:nvSpPr>
        <p:spPr>
          <a:xfrm>
            <a:off x="2267072" y="4120635"/>
            <a:ext cx="914400" cy="914400"/>
          </a:xfrm>
          <a:prstGeom prst="rect">
            <a:avLst/>
          </a:prstGeom>
          <a:solidFill>
            <a:srgbClr val="FF0000">
              <a:alpha val="34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7" name="Rectangle 6"/>
          <p:cNvSpPr/>
          <p:nvPr/>
        </p:nvSpPr>
        <p:spPr>
          <a:xfrm>
            <a:off x="3181472" y="4120635"/>
            <a:ext cx="914400" cy="914400"/>
          </a:xfrm>
          <a:prstGeom prst="rect">
            <a:avLst/>
          </a:prstGeom>
          <a:solidFill>
            <a:srgbClr val="FF0000">
              <a:alpha val="45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8" name="Rectangle 7"/>
          <p:cNvSpPr/>
          <p:nvPr/>
        </p:nvSpPr>
        <p:spPr>
          <a:xfrm>
            <a:off x="4095872" y="1179169"/>
            <a:ext cx="914400" cy="914400"/>
          </a:xfrm>
          <a:prstGeom prst="rect">
            <a:avLst/>
          </a:prstGeom>
          <a:solidFill>
            <a:srgbClr val="FF0000">
              <a:alpha val="56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9" name="Rectangle 8"/>
          <p:cNvSpPr/>
          <p:nvPr/>
        </p:nvSpPr>
        <p:spPr>
          <a:xfrm>
            <a:off x="5010272" y="4107677"/>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0" name="Rectangle 9"/>
          <p:cNvSpPr/>
          <p:nvPr/>
        </p:nvSpPr>
        <p:spPr>
          <a:xfrm>
            <a:off x="5924672" y="2513843"/>
            <a:ext cx="914400" cy="914400"/>
          </a:xfrm>
          <a:prstGeom prst="rect">
            <a:avLst/>
          </a:prstGeom>
          <a:solidFill>
            <a:srgbClr val="FF0000">
              <a:alpha val="78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11" name="Rectangle 10"/>
          <p:cNvSpPr/>
          <p:nvPr/>
        </p:nvSpPr>
        <p:spPr>
          <a:xfrm>
            <a:off x="6839072" y="4107677"/>
            <a:ext cx="914400" cy="914400"/>
          </a:xfrm>
          <a:prstGeom prst="rect">
            <a:avLst/>
          </a:prstGeom>
          <a:solidFill>
            <a:srgbClr val="FF0000">
              <a:alpha val="89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
        <p:nvSpPr>
          <p:cNvPr id="12" name="Rectangle 11"/>
          <p:cNvSpPr/>
          <p:nvPr/>
        </p:nvSpPr>
        <p:spPr>
          <a:xfrm>
            <a:off x="7753472" y="4107677"/>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cxnSp>
        <p:nvCxnSpPr>
          <p:cNvPr id="16" name="Straight Connector 15"/>
          <p:cNvCxnSpPr>
            <a:stCxn id="4" idx="0"/>
            <a:endCxn id="5" idx="2"/>
          </p:cNvCxnSpPr>
          <p:nvPr/>
        </p:nvCxnSpPr>
        <p:spPr>
          <a:xfrm rot="5400000" flipH="1" flipV="1">
            <a:off x="1006476" y="3317239"/>
            <a:ext cx="692392"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5" idx="0"/>
            <a:endCxn id="8" idx="2"/>
          </p:cNvCxnSpPr>
          <p:nvPr/>
        </p:nvCxnSpPr>
        <p:spPr>
          <a:xfrm rot="5400000" flipH="1" flipV="1">
            <a:off x="2971335" y="932106"/>
            <a:ext cx="420274" cy="2743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2"/>
            <a:endCxn id="10" idx="0"/>
          </p:cNvCxnSpPr>
          <p:nvPr/>
        </p:nvCxnSpPr>
        <p:spPr>
          <a:xfrm rot="16200000" flipH="1">
            <a:off x="5257335" y="1389306"/>
            <a:ext cx="420274" cy="1828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809872" y="3428243"/>
            <a:ext cx="1371600" cy="679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0" idx="2"/>
          </p:cNvCxnSpPr>
          <p:nvPr/>
        </p:nvCxnSpPr>
        <p:spPr>
          <a:xfrm rot="16200000" flipH="1">
            <a:off x="6727955" y="3082160"/>
            <a:ext cx="679434" cy="1371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9" idx="0"/>
            <a:endCxn id="10" idx="2"/>
          </p:cNvCxnSpPr>
          <p:nvPr/>
        </p:nvCxnSpPr>
        <p:spPr>
          <a:xfrm rot="5400000" flipH="1" flipV="1">
            <a:off x="5584955" y="3310760"/>
            <a:ext cx="679434"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5400000">
            <a:off x="614729" y="531577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a:off x="1527807" y="3708987"/>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5400000">
            <a:off x="4271008" y="237431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rot="5400000">
            <a:off x="2440589" y="531578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5400000">
            <a:off x="3262299" y="5402501"/>
            <a:ext cx="760849"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rot="5400000">
            <a:off x="6099809" y="3708987"/>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5400000">
            <a:off x="7015021" y="531577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rot="5400000">
            <a:off x="7922132" y="530282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9" idx="2"/>
          </p:cNvCxnSpPr>
          <p:nvPr/>
        </p:nvCxnSpPr>
        <p:spPr>
          <a:xfrm rot="5400000">
            <a:off x="5184224" y="5301637"/>
            <a:ext cx="562808" cy="36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2565779" y="5782924"/>
            <a:ext cx="2643579"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{_id:4,x:4}</a:t>
            </a:r>
            <a:endParaRPr lang="en-US" sz="4000" dirty="0">
              <a:solidFill>
                <a:schemeClr val="tx1"/>
              </a:solidFill>
              <a:latin typeface="Helvetica"/>
            </a:endParaRPr>
          </a:p>
        </p:txBody>
      </p:sp>
      <p:sp>
        <p:nvSpPr>
          <p:cNvPr id="31" name="Curved Down Arrow 30"/>
          <p:cNvSpPr/>
          <p:nvPr/>
        </p:nvSpPr>
        <p:spPr>
          <a:xfrm>
            <a:off x="2556505" y="3441200"/>
            <a:ext cx="1075575" cy="566928"/>
          </a:xfrm>
          <a:prstGeom prst="curvedDownArrow">
            <a:avLst>
              <a:gd name="adj1" fmla="val 22665"/>
              <a:gd name="adj2" fmla="val 47679"/>
              <a:gd name="adj3" fmla="val 25000"/>
            </a:avLst>
          </a:prstGeom>
          <a:solidFill>
            <a:schemeClr val="tx1"/>
          </a:solidFill>
          <a:ln>
            <a:solidFill>
              <a:schemeClr val="tx1"/>
            </a:solidFill>
          </a:ln>
          <a:effectLst>
            <a:outerShdw blurRad="40000" dist="23000" dir="5400000" rotWithShape="0">
              <a:srgbClr val="000000">
                <a:alpha val="35000"/>
              </a:srgbClr>
            </a:outerShdw>
          </a:effectLst>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8575"/>
            <a:ext cx="8229600" cy="1143000"/>
          </a:xfrm>
        </p:spPr>
        <p:txBody>
          <a:bodyPr/>
          <a:lstStyle/>
          <a:p>
            <a:r>
              <a:rPr lang="en-US" dirty="0" smtClean="0"/>
              <a:t>Update</a:t>
            </a:r>
            <a:endParaRPr lang="en-US" dirty="0"/>
          </a:p>
        </p:txBody>
      </p:sp>
      <p:sp>
        <p:nvSpPr>
          <p:cNvPr id="4" name="Rectangle 3"/>
          <p:cNvSpPr/>
          <p:nvPr/>
        </p:nvSpPr>
        <p:spPr>
          <a:xfrm>
            <a:off x="438272" y="4120635"/>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5" name="Rectangle 4"/>
          <p:cNvSpPr/>
          <p:nvPr/>
        </p:nvSpPr>
        <p:spPr>
          <a:xfrm>
            <a:off x="1352672" y="2513843"/>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6" name="Rectangle 5"/>
          <p:cNvSpPr/>
          <p:nvPr/>
        </p:nvSpPr>
        <p:spPr>
          <a:xfrm>
            <a:off x="2267072" y="4120635"/>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7" name="Rectangle 6"/>
          <p:cNvSpPr/>
          <p:nvPr/>
        </p:nvSpPr>
        <p:spPr>
          <a:xfrm>
            <a:off x="3181472" y="4120635"/>
            <a:ext cx="914400" cy="914400"/>
          </a:xfrm>
          <a:prstGeom prst="rect">
            <a:avLst/>
          </a:prstGeom>
          <a:solidFill>
            <a:srgbClr val="FF0000">
              <a:alpha val="34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8" name="Rectangle 7"/>
          <p:cNvSpPr/>
          <p:nvPr/>
        </p:nvSpPr>
        <p:spPr>
          <a:xfrm>
            <a:off x="4095872" y="1179169"/>
            <a:ext cx="914400" cy="914400"/>
          </a:xfrm>
          <a:prstGeom prst="rect">
            <a:avLst/>
          </a:prstGeom>
          <a:solidFill>
            <a:srgbClr val="FF0000">
              <a:alpha val="56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9" name="Rectangle 8"/>
          <p:cNvSpPr/>
          <p:nvPr/>
        </p:nvSpPr>
        <p:spPr>
          <a:xfrm>
            <a:off x="5010272" y="4107677"/>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0" name="Rectangle 9"/>
          <p:cNvSpPr/>
          <p:nvPr/>
        </p:nvSpPr>
        <p:spPr>
          <a:xfrm>
            <a:off x="5924672" y="2513843"/>
            <a:ext cx="914400" cy="914400"/>
          </a:xfrm>
          <a:prstGeom prst="rect">
            <a:avLst/>
          </a:prstGeom>
          <a:solidFill>
            <a:srgbClr val="FF0000">
              <a:alpha val="78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11" name="Rectangle 10"/>
          <p:cNvSpPr/>
          <p:nvPr/>
        </p:nvSpPr>
        <p:spPr>
          <a:xfrm>
            <a:off x="6839072" y="4107677"/>
            <a:ext cx="914400" cy="914400"/>
          </a:xfrm>
          <a:prstGeom prst="rect">
            <a:avLst/>
          </a:prstGeom>
          <a:solidFill>
            <a:srgbClr val="FF0000">
              <a:alpha val="89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
        <p:nvSpPr>
          <p:cNvPr id="12" name="Rectangle 11"/>
          <p:cNvSpPr/>
          <p:nvPr/>
        </p:nvSpPr>
        <p:spPr>
          <a:xfrm>
            <a:off x="7753472" y="4107677"/>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cxnSp>
        <p:nvCxnSpPr>
          <p:cNvPr id="16" name="Straight Connector 15"/>
          <p:cNvCxnSpPr>
            <a:stCxn id="4" idx="0"/>
            <a:endCxn id="5" idx="2"/>
          </p:cNvCxnSpPr>
          <p:nvPr/>
        </p:nvCxnSpPr>
        <p:spPr>
          <a:xfrm rot="5400000" flipH="1" flipV="1">
            <a:off x="1006476" y="3317239"/>
            <a:ext cx="692392"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5" idx="0"/>
            <a:endCxn id="8" idx="2"/>
          </p:cNvCxnSpPr>
          <p:nvPr/>
        </p:nvCxnSpPr>
        <p:spPr>
          <a:xfrm rot="5400000" flipH="1" flipV="1">
            <a:off x="2971335" y="932106"/>
            <a:ext cx="420274" cy="2743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2"/>
            <a:endCxn id="10" idx="0"/>
          </p:cNvCxnSpPr>
          <p:nvPr/>
        </p:nvCxnSpPr>
        <p:spPr>
          <a:xfrm rot="16200000" flipH="1">
            <a:off x="5257335" y="1389306"/>
            <a:ext cx="420274" cy="1828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809872" y="3428243"/>
            <a:ext cx="1371600" cy="679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0" idx="2"/>
          </p:cNvCxnSpPr>
          <p:nvPr/>
        </p:nvCxnSpPr>
        <p:spPr>
          <a:xfrm rot="16200000" flipH="1">
            <a:off x="6727955" y="3082160"/>
            <a:ext cx="679434" cy="1371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9" idx="0"/>
            <a:endCxn id="10" idx="2"/>
          </p:cNvCxnSpPr>
          <p:nvPr/>
        </p:nvCxnSpPr>
        <p:spPr>
          <a:xfrm rot="5400000" flipH="1" flipV="1">
            <a:off x="5584955" y="3310760"/>
            <a:ext cx="679434"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5400000">
            <a:off x="614729" y="531577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a:off x="1527807" y="3708987"/>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5400000">
            <a:off x="4271008" y="237431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rot="5400000">
            <a:off x="2348708" y="5408981"/>
            <a:ext cx="74789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5400000">
            <a:off x="3362510" y="5303878"/>
            <a:ext cx="562017"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rot="5400000">
            <a:off x="6099809" y="3708987"/>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5400000">
            <a:off x="7015021" y="531577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rot="5400000">
            <a:off x="7922132" y="530282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9" idx="2"/>
          </p:cNvCxnSpPr>
          <p:nvPr/>
        </p:nvCxnSpPr>
        <p:spPr>
          <a:xfrm rot="5400000">
            <a:off x="5184224" y="5301637"/>
            <a:ext cx="562808" cy="36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1464264" y="5782924"/>
            <a:ext cx="2643579"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{_id:4,x:2}</a:t>
            </a:r>
            <a:endParaRPr lang="en-US" sz="4000" dirty="0">
              <a:solidFill>
                <a:schemeClr val="tx1"/>
              </a:solidFill>
              <a:latin typeface="Helvetica"/>
            </a:endParaRPr>
          </a:p>
        </p:txBody>
      </p:sp>
      <p:cxnSp>
        <p:nvCxnSpPr>
          <p:cNvPr id="30" name="Straight Connector 29"/>
          <p:cNvCxnSpPr/>
          <p:nvPr/>
        </p:nvCxnSpPr>
        <p:spPr>
          <a:xfrm>
            <a:off x="2418724" y="3515853"/>
            <a:ext cx="723871" cy="358576"/>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2386811" y="2303383"/>
            <a:ext cx="1925347" cy="294974"/>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rot="5400000">
            <a:off x="4434911" y="2558211"/>
            <a:ext cx="562807" cy="132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Update</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smtClean="0"/>
              <a:t>We track the set of documents that have been updated in the course of the current operation so they are only updated once.</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20975"/>
            <a:ext cx="8229600" cy="1143000"/>
          </a:xfrm>
        </p:spPr>
        <p:txBody>
          <a:bodyPr>
            <a:noAutofit/>
          </a:bodyPr>
          <a:lstStyle/>
          <a:p>
            <a:r>
              <a:rPr lang="en-US" sz="7200" dirty="0" smtClean="0"/>
              <a:t>Compound Key Index Bounds</a:t>
            </a:r>
            <a:endParaRPr lang="en-US" sz="7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47650"/>
            <a:ext cx="8229600" cy="1143000"/>
          </a:xfrm>
        </p:spPr>
        <p:txBody>
          <a:bodyPr/>
          <a:lstStyle/>
          <a:p>
            <a:r>
              <a:rPr lang="en-US" dirty="0" smtClean="0"/>
              <a:t>A Clash of cultures</a:t>
            </a:r>
            <a:endParaRPr lang="en-US" dirty="0"/>
          </a:p>
        </p:txBody>
      </p:sp>
      <p:sp>
        <p:nvSpPr>
          <p:cNvPr id="5" name="TextBox 4"/>
          <p:cNvSpPr txBox="1"/>
          <p:nvPr/>
        </p:nvSpPr>
        <p:spPr>
          <a:xfrm>
            <a:off x="164103" y="1390550"/>
            <a:ext cx="8229600" cy="5262980"/>
          </a:xfrm>
          <a:prstGeom prst="rect">
            <a:avLst/>
          </a:prstGeom>
          <a:noFill/>
        </p:spPr>
        <p:txBody>
          <a:bodyPr wrap="square" rtlCol="0">
            <a:spAutoFit/>
          </a:bodyPr>
          <a:lstStyle/>
          <a:p>
            <a:pPr lvl="1"/>
            <a:r>
              <a:rPr lang="en-US" sz="2800" dirty="0" smtClean="0"/>
              <a:t>ACID:</a:t>
            </a:r>
          </a:p>
          <a:p>
            <a:pPr marL="742950" lvl="1" indent="-285750">
              <a:buFont typeface="Arial"/>
              <a:buChar char="•"/>
            </a:pPr>
            <a:r>
              <a:rPr lang="en-US" sz="2800" dirty="0" smtClean="0"/>
              <a:t>Strong consistency.</a:t>
            </a:r>
            <a:endParaRPr lang="en-US" sz="2800" dirty="0"/>
          </a:p>
          <a:p>
            <a:pPr marL="742950" lvl="1" indent="-285750">
              <a:buFont typeface="Arial"/>
              <a:buChar char="•"/>
            </a:pPr>
            <a:r>
              <a:rPr lang="en-US" sz="2800" dirty="0" smtClean="0"/>
              <a:t>Less availability.</a:t>
            </a:r>
          </a:p>
          <a:p>
            <a:pPr marL="742950" lvl="1" indent="-285750">
              <a:buFont typeface="Arial"/>
              <a:buChar char="•"/>
            </a:pPr>
            <a:r>
              <a:rPr lang="en-US" sz="2800" dirty="0" smtClean="0"/>
              <a:t>Pessimistic concurrency.</a:t>
            </a:r>
          </a:p>
          <a:p>
            <a:pPr marL="742950" lvl="1" indent="-285750">
              <a:buFont typeface="Arial"/>
              <a:buChar char="•"/>
            </a:pPr>
            <a:r>
              <a:rPr lang="en-US" sz="2800" dirty="0" smtClean="0"/>
              <a:t>Complex.</a:t>
            </a:r>
          </a:p>
          <a:p>
            <a:pPr lvl="1"/>
            <a:r>
              <a:rPr lang="en-US" sz="2800" dirty="0" smtClean="0"/>
              <a:t>BASE:</a:t>
            </a:r>
          </a:p>
          <a:p>
            <a:pPr marL="742950" lvl="1" indent="-285750">
              <a:buFont typeface="Arial"/>
              <a:buChar char="•"/>
            </a:pPr>
            <a:r>
              <a:rPr lang="en-US" sz="2800" dirty="0" smtClean="0"/>
              <a:t>Availability is the most important thing. Willing to sacrifice for this (CAP).</a:t>
            </a:r>
          </a:p>
          <a:p>
            <a:pPr marL="742950" lvl="1" indent="-285750">
              <a:buFont typeface="Arial"/>
              <a:buChar char="•"/>
            </a:pPr>
            <a:r>
              <a:rPr lang="en-US" sz="2800" dirty="0" smtClean="0"/>
              <a:t>Weaker consistency (Eventual).</a:t>
            </a:r>
          </a:p>
          <a:p>
            <a:pPr marL="742950" lvl="1" indent="-285750">
              <a:buFont typeface="Arial"/>
              <a:buChar char="•"/>
            </a:pPr>
            <a:r>
              <a:rPr lang="en-US" sz="2800" dirty="0" smtClean="0"/>
              <a:t>Best effort.</a:t>
            </a:r>
          </a:p>
          <a:p>
            <a:pPr marL="742950" lvl="1" indent="-285750">
              <a:buFont typeface="Arial"/>
              <a:buChar char="•"/>
            </a:pPr>
            <a:r>
              <a:rPr lang="en-US" sz="2800" dirty="0" smtClean="0"/>
              <a:t>Simple and fast.</a:t>
            </a:r>
          </a:p>
          <a:p>
            <a:pPr marL="742950" lvl="1" indent="-285750">
              <a:buFont typeface="Arial"/>
              <a:buChar char="•"/>
            </a:pPr>
            <a:r>
              <a:rPr lang="en-US" sz="2800" dirty="0" smtClean="0"/>
              <a:t>Optimistic.</a:t>
            </a:r>
            <a:endParaRPr lang="en-US" sz="2800" dirty="0"/>
          </a:p>
        </p:txBody>
      </p:sp>
    </p:spTree>
    <p:extLst>
      <p:ext uri="{BB962C8B-B14F-4D97-AF65-F5344CB8AC3E}">
        <p14:creationId xmlns:p14="http://schemas.microsoft.com/office/powerpoint/2010/main" xmlns="" val="406259640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Two Equality Bounds</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err="1" smtClean="0"/>
              <a:t>db.c.find</a:t>
            </a:r>
            <a:r>
              <a:rPr lang="en-US" dirty="0" smtClean="0"/>
              <a:t>( {x:5,y:’c’} )</a:t>
            </a:r>
          </a:p>
          <a:p>
            <a:r>
              <a:rPr lang="en-US" dirty="0" smtClean="0"/>
              <a:t>Index {x:1,y:1}</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Two Equality Bounds</a:t>
            </a:r>
            <a:endParaRPr lang="en-US" dirty="0"/>
          </a:p>
        </p:txBody>
      </p:sp>
      <p:sp>
        <p:nvSpPr>
          <p:cNvPr id="15" name="TextBox 14"/>
          <p:cNvSpPr txBox="1"/>
          <p:nvPr/>
        </p:nvSpPr>
        <p:spPr>
          <a:xfrm>
            <a:off x="1451375" y="1360586"/>
            <a:ext cx="527007" cy="830997"/>
          </a:xfrm>
          <a:prstGeom prst="rect">
            <a:avLst/>
          </a:prstGeom>
          <a:noFill/>
        </p:spPr>
        <p:txBody>
          <a:bodyPr wrap="none" rtlCol="0">
            <a:spAutoFit/>
          </a:bodyPr>
          <a:lstStyle/>
          <a:p>
            <a:r>
              <a:rPr lang="en-US" sz="4800" dirty="0" smtClean="0">
                <a:latin typeface="Helvetica"/>
              </a:rPr>
              <a:t>?</a:t>
            </a:r>
            <a:endParaRPr lang="en-US" sz="4800" dirty="0">
              <a:latin typeface="Helvetica"/>
            </a:endParaRPr>
          </a:p>
        </p:txBody>
      </p:sp>
      <p:cxnSp>
        <p:nvCxnSpPr>
          <p:cNvPr id="21" name="Straight Arrow Connector 20"/>
          <p:cNvCxnSpPr/>
          <p:nvPr/>
        </p:nvCxnSpPr>
        <p:spPr>
          <a:xfrm rot="5400000">
            <a:off x="613409" y="433097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a:off x="1504472"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a:off x="2434412" y="433773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a:off x="3351393" y="433464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4277698"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5400000">
            <a:off x="6098701" y="4347598"/>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a:off x="7015682" y="434450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a:off x="7906745" y="434140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3" name="Group 36"/>
          <p:cNvGrpSpPr/>
          <p:nvPr/>
        </p:nvGrpSpPr>
        <p:grpSpPr>
          <a:xfrm>
            <a:off x="470726" y="1154433"/>
            <a:ext cx="920823" cy="1384995"/>
            <a:chOff x="3181472" y="1541996"/>
            <a:chExt cx="920823" cy="1384995"/>
          </a:xfrm>
        </p:grpSpPr>
        <p:grpSp>
          <p:nvGrpSpPr>
            <p:cNvPr id="4" name="Group 35"/>
            <p:cNvGrpSpPr/>
            <p:nvPr/>
          </p:nvGrpSpPr>
          <p:grpSpPr>
            <a:xfrm>
              <a:off x="3181472" y="1541996"/>
              <a:ext cx="914400" cy="1384995"/>
              <a:chOff x="3181472" y="1541996"/>
              <a:chExt cx="914400" cy="1384995"/>
            </a:xfrm>
          </p:grpSpPr>
          <p:sp>
            <p:nvSpPr>
              <p:cNvPr id="31" name="Right Triangle 30"/>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3" name="TextBox 32"/>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5" name="Group 34"/>
            <p:cNvGrpSpPr/>
            <p:nvPr/>
          </p:nvGrpSpPr>
          <p:grpSpPr>
            <a:xfrm>
              <a:off x="3187895" y="1710450"/>
              <a:ext cx="914400" cy="950068"/>
              <a:chOff x="4535631" y="1697492"/>
              <a:chExt cx="914400" cy="950068"/>
            </a:xfrm>
          </p:grpSpPr>
          <p:sp>
            <p:nvSpPr>
              <p:cNvPr id="32" name="Right Triangle 31"/>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999367" y="1878119"/>
                <a:ext cx="450664" cy="769441"/>
              </a:xfrm>
              <a:prstGeom prst="rect">
                <a:avLst/>
              </a:prstGeom>
              <a:noFill/>
            </p:spPr>
            <p:txBody>
              <a:bodyPr wrap="square" rtlCol="0">
                <a:spAutoFit/>
              </a:bodyPr>
              <a:lstStyle/>
              <a:p>
                <a:r>
                  <a:rPr lang="en-US" sz="4400" dirty="0" smtClean="0"/>
                  <a:t>c</a:t>
                </a:r>
                <a:endParaRPr lang="en-US" sz="4400" dirty="0"/>
              </a:p>
            </p:txBody>
          </p:sp>
        </p:grpSp>
      </p:grpSp>
      <p:cxnSp>
        <p:nvCxnSpPr>
          <p:cNvPr id="38" name="Straight Arrow Connector 37"/>
          <p:cNvCxnSpPr/>
          <p:nvPr/>
        </p:nvCxnSpPr>
        <p:spPr>
          <a:xfrm rot="5400000">
            <a:off x="5213756" y="434759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 name="Group 38"/>
          <p:cNvGrpSpPr/>
          <p:nvPr/>
        </p:nvGrpSpPr>
        <p:grpSpPr>
          <a:xfrm>
            <a:off x="418890" y="2981115"/>
            <a:ext cx="920823" cy="1795631"/>
            <a:chOff x="3181472" y="1541996"/>
            <a:chExt cx="920823" cy="1795631"/>
          </a:xfrm>
        </p:grpSpPr>
        <p:grpSp>
          <p:nvGrpSpPr>
            <p:cNvPr id="7" name="Group 35"/>
            <p:cNvGrpSpPr/>
            <p:nvPr/>
          </p:nvGrpSpPr>
          <p:grpSpPr>
            <a:xfrm>
              <a:off x="3181472" y="1541996"/>
              <a:ext cx="914400" cy="1384995"/>
              <a:chOff x="3181472" y="1541996"/>
              <a:chExt cx="914400" cy="1384995"/>
            </a:xfrm>
          </p:grpSpPr>
          <p:sp>
            <p:nvSpPr>
              <p:cNvPr id="44" name="Right Triangle 43"/>
              <p:cNvSpPr/>
              <p:nvPr/>
            </p:nvSpPr>
            <p:spPr>
              <a:xfrm>
                <a:off x="3181472" y="1697492"/>
                <a:ext cx="914400" cy="914400"/>
              </a:xfrm>
              <a:prstGeom prst="rtTriangle">
                <a:avLst/>
              </a:prstGeom>
              <a:solidFill>
                <a:srgbClr val="FF0000">
                  <a:alpha val="12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5" name="TextBox 44"/>
              <p:cNvSpPr txBox="1"/>
              <p:nvPr/>
            </p:nvSpPr>
            <p:spPr>
              <a:xfrm>
                <a:off x="3181472" y="1541996"/>
                <a:ext cx="450664" cy="1384995"/>
              </a:xfrm>
              <a:prstGeom prst="rect">
                <a:avLst/>
              </a:prstGeom>
              <a:noFill/>
            </p:spPr>
            <p:txBody>
              <a:bodyPr wrap="square" rtlCol="0">
                <a:spAutoFit/>
              </a:bodyPr>
              <a:lstStyle/>
              <a:p>
                <a:r>
                  <a:rPr lang="en-US" sz="4400" dirty="0" smtClean="0"/>
                  <a:t>1</a:t>
                </a:r>
                <a:endParaRPr lang="en-US" sz="4000" dirty="0"/>
              </a:p>
            </p:txBody>
          </p:sp>
        </p:grpSp>
        <p:grpSp>
          <p:nvGrpSpPr>
            <p:cNvPr id="8" name="Group 34"/>
            <p:cNvGrpSpPr/>
            <p:nvPr/>
          </p:nvGrpSpPr>
          <p:grpSpPr>
            <a:xfrm>
              <a:off x="3187895" y="1710450"/>
              <a:ext cx="914400" cy="1627177"/>
              <a:chOff x="4535631" y="1697492"/>
              <a:chExt cx="914400" cy="1627177"/>
            </a:xfrm>
          </p:grpSpPr>
          <p:sp>
            <p:nvSpPr>
              <p:cNvPr id="42" name="Right Triangle 41"/>
              <p:cNvSpPr/>
              <p:nvPr/>
            </p:nvSpPr>
            <p:spPr>
              <a:xfrm>
                <a:off x="4535631" y="1697492"/>
                <a:ext cx="914400" cy="914400"/>
              </a:xfrm>
              <a:prstGeom prst="rtTriangle">
                <a:avLst/>
              </a:prstGeom>
              <a:solidFill>
                <a:srgbClr val="0000FF">
                  <a:alpha val="23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4999367" y="1878119"/>
                <a:ext cx="450664" cy="1446550"/>
              </a:xfrm>
              <a:prstGeom prst="rect">
                <a:avLst/>
              </a:prstGeom>
              <a:noFill/>
            </p:spPr>
            <p:txBody>
              <a:bodyPr wrap="square" rtlCol="0">
                <a:spAutoFit/>
              </a:bodyPr>
              <a:lstStyle/>
              <a:p>
                <a:r>
                  <a:rPr lang="en-US" sz="4400" dirty="0" err="1" smtClean="0"/>
                  <a:t>b</a:t>
                </a:r>
                <a:endParaRPr lang="en-US" sz="4400" dirty="0"/>
              </a:p>
            </p:txBody>
          </p:sp>
        </p:grpSp>
      </p:grpSp>
      <p:grpSp>
        <p:nvGrpSpPr>
          <p:cNvPr id="9" name="Group 45"/>
          <p:cNvGrpSpPr/>
          <p:nvPr/>
        </p:nvGrpSpPr>
        <p:grpSpPr>
          <a:xfrm>
            <a:off x="1335871" y="2978019"/>
            <a:ext cx="920823" cy="1795631"/>
            <a:chOff x="3181472" y="1541996"/>
            <a:chExt cx="920823" cy="1795631"/>
          </a:xfrm>
        </p:grpSpPr>
        <p:grpSp>
          <p:nvGrpSpPr>
            <p:cNvPr id="10" name="Group 35"/>
            <p:cNvGrpSpPr/>
            <p:nvPr/>
          </p:nvGrpSpPr>
          <p:grpSpPr>
            <a:xfrm>
              <a:off x="3181472" y="1541996"/>
              <a:ext cx="914400" cy="1384995"/>
              <a:chOff x="3181472" y="1541996"/>
              <a:chExt cx="914400" cy="1384995"/>
            </a:xfrm>
          </p:grpSpPr>
          <p:sp>
            <p:nvSpPr>
              <p:cNvPr id="51" name="Right Triangle 50"/>
              <p:cNvSpPr/>
              <p:nvPr/>
            </p:nvSpPr>
            <p:spPr>
              <a:xfrm>
                <a:off x="3181472" y="1697492"/>
                <a:ext cx="914400" cy="914400"/>
              </a:xfrm>
              <a:prstGeom prst="rtTriangle">
                <a:avLst/>
              </a:prstGeom>
              <a:solidFill>
                <a:srgbClr val="FF0000">
                  <a:alpha val="34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2" name="TextBox 51"/>
              <p:cNvSpPr txBox="1"/>
              <p:nvPr/>
            </p:nvSpPr>
            <p:spPr>
              <a:xfrm>
                <a:off x="3181472" y="1541996"/>
                <a:ext cx="450664" cy="1384995"/>
              </a:xfrm>
              <a:prstGeom prst="rect">
                <a:avLst/>
              </a:prstGeom>
              <a:noFill/>
            </p:spPr>
            <p:txBody>
              <a:bodyPr wrap="square" rtlCol="0">
                <a:spAutoFit/>
              </a:bodyPr>
              <a:lstStyle/>
              <a:p>
                <a:r>
                  <a:rPr lang="en-US" sz="4400" dirty="0" smtClean="0"/>
                  <a:t>3</a:t>
                </a:r>
                <a:endParaRPr lang="en-US" sz="4000" dirty="0"/>
              </a:p>
            </p:txBody>
          </p:sp>
        </p:grpSp>
        <p:grpSp>
          <p:nvGrpSpPr>
            <p:cNvPr id="11" name="Group 34"/>
            <p:cNvGrpSpPr/>
            <p:nvPr/>
          </p:nvGrpSpPr>
          <p:grpSpPr>
            <a:xfrm>
              <a:off x="3187895" y="1710450"/>
              <a:ext cx="914400" cy="1627177"/>
              <a:chOff x="4535631" y="1697492"/>
              <a:chExt cx="914400" cy="1627177"/>
            </a:xfrm>
          </p:grpSpPr>
          <p:sp>
            <p:nvSpPr>
              <p:cNvPr id="49" name="Right Triangle 48"/>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12" name="Group 52"/>
          <p:cNvGrpSpPr/>
          <p:nvPr/>
        </p:nvGrpSpPr>
        <p:grpSpPr>
          <a:xfrm>
            <a:off x="2278770" y="2987881"/>
            <a:ext cx="920823" cy="1384995"/>
            <a:chOff x="3181472" y="1541996"/>
            <a:chExt cx="920823" cy="1384995"/>
          </a:xfrm>
        </p:grpSpPr>
        <p:grpSp>
          <p:nvGrpSpPr>
            <p:cNvPr id="13" name="Group 35"/>
            <p:cNvGrpSpPr/>
            <p:nvPr/>
          </p:nvGrpSpPr>
          <p:grpSpPr>
            <a:xfrm>
              <a:off x="3181472" y="1541996"/>
              <a:ext cx="914400" cy="1384995"/>
              <a:chOff x="3181472" y="1541996"/>
              <a:chExt cx="914400" cy="1384995"/>
            </a:xfrm>
          </p:grpSpPr>
          <p:sp>
            <p:nvSpPr>
              <p:cNvPr id="58" name="Right Triangle 57"/>
              <p:cNvSpPr/>
              <p:nvPr/>
            </p:nvSpPr>
            <p:spPr>
              <a:xfrm>
                <a:off x="3181472" y="1697492"/>
                <a:ext cx="914400" cy="914400"/>
              </a:xfrm>
              <a:prstGeom prst="rtTriangle">
                <a:avLst/>
              </a:prstGeom>
              <a:solidFill>
                <a:srgbClr val="FF0000">
                  <a:alpha val="45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9" name="TextBox 58"/>
              <p:cNvSpPr txBox="1"/>
              <p:nvPr/>
            </p:nvSpPr>
            <p:spPr>
              <a:xfrm>
                <a:off x="3181472" y="1541996"/>
                <a:ext cx="450664" cy="1384995"/>
              </a:xfrm>
              <a:prstGeom prst="rect">
                <a:avLst/>
              </a:prstGeom>
              <a:noFill/>
            </p:spPr>
            <p:txBody>
              <a:bodyPr wrap="square" rtlCol="0">
                <a:spAutoFit/>
              </a:bodyPr>
              <a:lstStyle/>
              <a:p>
                <a:r>
                  <a:rPr lang="en-US" sz="4400" dirty="0" smtClean="0"/>
                  <a:t>4</a:t>
                </a:r>
                <a:endParaRPr lang="en-US" sz="4000" dirty="0"/>
              </a:p>
            </p:txBody>
          </p:sp>
        </p:grpSp>
        <p:grpSp>
          <p:nvGrpSpPr>
            <p:cNvPr id="14" name="Group 34"/>
            <p:cNvGrpSpPr/>
            <p:nvPr/>
          </p:nvGrpSpPr>
          <p:grpSpPr>
            <a:xfrm>
              <a:off x="3187895" y="1710450"/>
              <a:ext cx="914400" cy="950068"/>
              <a:chOff x="4535631" y="1697492"/>
              <a:chExt cx="914400" cy="950068"/>
            </a:xfrm>
          </p:grpSpPr>
          <p:sp>
            <p:nvSpPr>
              <p:cNvPr id="56" name="Right Triangle 55"/>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grpSp>
        <p:nvGrpSpPr>
          <p:cNvPr id="16" name="Group 66"/>
          <p:cNvGrpSpPr/>
          <p:nvPr/>
        </p:nvGrpSpPr>
        <p:grpSpPr>
          <a:xfrm>
            <a:off x="4099773" y="2981689"/>
            <a:ext cx="920823" cy="1795631"/>
            <a:chOff x="3181472" y="1541996"/>
            <a:chExt cx="920823" cy="1795631"/>
          </a:xfrm>
        </p:grpSpPr>
        <p:grpSp>
          <p:nvGrpSpPr>
            <p:cNvPr id="17" name="Group 35"/>
            <p:cNvGrpSpPr/>
            <p:nvPr/>
          </p:nvGrpSpPr>
          <p:grpSpPr>
            <a:xfrm>
              <a:off x="3181472" y="1541996"/>
              <a:ext cx="914400" cy="1384995"/>
              <a:chOff x="3181472" y="1541996"/>
              <a:chExt cx="914400" cy="1384995"/>
            </a:xfrm>
          </p:grpSpPr>
          <p:sp>
            <p:nvSpPr>
              <p:cNvPr id="72" name="Right Triangle 71"/>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73" name="TextBox 72"/>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18" name="Group 34"/>
            <p:cNvGrpSpPr/>
            <p:nvPr/>
          </p:nvGrpSpPr>
          <p:grpSpPr>
            <a:xfrm>
              <a:off x="3187895" y="1710450"/>
              <a:ext cx="914400" cy="1627177"/>
              <a:chOff x="4535631" y="1697492"/>
              <a:chExt cx="914400" cy="1627177"/>
            </a:xfrm>
          </p:grpSpPr>
          <p:sp>
            <p:nvSpPr>
              <p:cNvPr id="70" name="Right Triangle 69"/>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19" name="Group 73"/>
          <p:cNvGrpSpPr/>
          <p:nvPr/>
        </p:nvGrpSpPr>
        <p:grpSpPr>
          <a:xfrm>
            <a:off x="5029713" y="2978593"/>
            <a:ext cx="920823" cy="1384995"/>
            <a:chOff x="3181472" y="1541996"/>
            <a:chExt cx="920823" cy="1384995"/>
          </a:xfrm>
        </p:grpSpPr>
        <p:grpSp>
          <p:nvGrpSpPr>
            <p:cNvPr id="20" name="Group 35"/>
            <p:cNvGrpSpPr/>
            <p:nvPr/>
          </p:nvGrpSpPr>
          <p:grpSpPr>
            <a:xfrm>
              <a:off x="3181472" y="1541996"/>
              <a:ext cx="914400" cy="1384995"/>
              <a:chOff x="3181472" y="1541996"/>
              <a:chExt cx="914400" cy="1384995"/>
            </a:xfrm>
          </p:grpSpPr>
          <p:sp>
            <p:nvSpPr>
              <p:cNvPr id="79" name="Right Triangle 78"/>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80" name="TextBox 79"/>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26" name="Group 34"/>
            <p:cNvGrpSpPr/>
            <p:nvPr/>
          </p:nvGrpSpPr>
          <p:grpSpPr>
            <a:xfrm>
              <a:off x="3187895" y="1710450"/>
              <a:ext cx="914400" cy="950068"/>
              <a:chOff x="4535631" y="1697492"/>
              <a:chExt cx="914400" cy="950068"/>
            </a:xfrm>
          </p:grpSpPr>
          <p:sp>
            <p:nvSpPr>
              <p:cNvPr id="77" name="Right Triangle 76"/>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TextBox 77"/>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grpSp>
        <p:nvGrpSpPr>
          <p:cNvPr id="30" name="Group 80"/>
          <p:cNvGrpSpPr/>
          <p:nvPr/>
        </p:nvGrpSpPr>
        <p:grpSpPr>
          <a:xfrm>
            <a:off x="5959653" y="2988455"/>
            <a:ext cx="920823" cy="1384995"/>
            <a:chOff x="3181472" y="1541996"/>
            <a:chExt cx="920823" cy="1384995"/>
          </a:xfrm>
        </p:grpSpPr>
        <p:grpSp>
          <p:nvGrpSpPr>
            <p:cNvPr id="35" name="Group 35"/>
            <p:cNvGrpSpPr/>
            <p:nvPr/>
          </p:nvGrpSpPr>
          <p:grpSpPr>
            <a:xfrm>
              <a:off x="3181472" y="1541996"/>
              <a:ext cx="914400" cy="1384995"/>
              <a:chOff x="3181472" y="1541996"/>
              <a:chExt cx="914400" cy="1384995"/>
            </a:xfrm>
          </p:grpSpPr>
          <p:sp>
            <p:nvSpPr>
              <p:cNvPr id="86" name="Right Triangle 85"/>
              <p:cNvSpPr/>
              <p:nvPr/>
            </p:nvSpPr>
            <p:spPr>
              <a:xfrm>
                <a:off x="3181472" y="1697492"/>
                <a:ext cx="914400" cy="914400"/>
              </a:xfrm>
              <a:prstGeom prst="rtTriangle">
                <a:avLst/>
              </a:prstGeom>
              <a:solidFill>
                <a:srgbClr val="FF0000">
                  <a:alpha val="67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87" name="TextBox 86"/>
              <p:cNvSpPr txBox="1"/>
              <p:nvPr/>
            </p:nvSpPr>
            <p:spPr>
              <a:xfrm>
                <a:off x="3181472" y="1541996"/>
                <a:ext cx="450664" cy="1384995"/>
              </a:xfrm>
              <a:prstGeom prst="rect">
                <a:avLst/>
              </a:prstGeom>
              <a:noFill/>
            </p:spPr>
            <p:txBody>
              <a:bodyPr wrap="square" rtlCol="0">
                <a:spAutoFit/>
              </a:bodyPr>
              <a:lstStyle/>
              <a:p>
                <a:r>
                  <a:rPr lang="en-US" sz="4400" dirty="0" smtClean="0"/>
                  <a:t>6</a:t>
                </a:r>
                <a:endParaRPr lang="en-US" sz="4000" dirty="0"/>
              </a:p>
            </p:txBody>
          </p:sp>
        </p:grpSp>
        <p:grpSp>
          <p:nvGrpSpPr>
            <p:cNvPr id="36" name="Group 34"/>
            <p:cNvGrpSpPr/>
            <p:nvPr/>
          </p:nvGrpSpPr>
          <p:grpSpPr>
            <a:xfrm>
              <a:off x="3187895" y="1710450"/>
              <a:ext cx="914400" cy="950068"/>
              <a:chOff x="4535631" y="1697492"/>
              <a:chExt cx="914400" cy="950068"/>
            </a:xfrm>
          </p:grpSpPr>
          <p:sp>
            <p:nvSpPr>
              <p:cNvPr id="84" name="Right Triangle 83"/>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TextBox 84"/>
              <p:cNvSpPr txBox="1"/>
              <p:nvPr/>
            </p:nvSpPr>
            <p:spPr>
              <a:xfrm>
                <a:off x="4999367" y="1878119"/>
                <a:ext cx="450664" cy="769441"/>
              </a:xfrm>
              <a:prstGeom prst="rect">
                <a:avLst/>
              </a:prstGeom>
              <a:noFill/>
            </p:spPr>
            <p:txBody>
              <a:bodyPr wrap="square" rtlCol="0">
                <a:spAutoFit/>
              </a:bodyPr>
              <a:lstStyle/>
              <a:p>
                <a:r>
                  <a:rPr lang="en-US" sz="4400" dirty="0" err="1" smtClean="0"/>
                  <a:t>c</a:t>
                </a:r>
                <a:endParaRPr lang="en-US" sz="4400" dirty="0"/>
              </a:p>
            </p:txBody>
          </p:sp>
        </p:grpSp>
      </p:grpSp>
      <p:grpSp>
        <p:nvGrpSpPr>
          <p:cNvPr id="37" name="Group 87"/>
          <p:cNvGrpSpPr/>
          <p:nvPr/>
        </p:nvGrpSpPr>
        <p:grpSpPr>
          <a:xfrm>
            <a:off x="6863675" y="2985359"/>
            <a:ext cx="920823" cy="1384995"/>
            <a:chOff x="3181472" y="1541996"/>
            <a:chExt cx="920823" cy="1384995"/>
          </a:xfrm>
        </p:grpSpPr>
        <p:grpSp>
          <p:nvGrpSpPr>
            <p:cNvPr id="39" name="Group 35"/>
            <p:cNvGrpSpPr/>
            <p:nvPr/>
          </p:nvGrpSpPr>
          <p:grpSpPr>
            <a:xfrm>
              <a:off x="3181472" y="1541996"/>
              <a:ext cx="914400" cy="1384995"/>
              <a:chOff x="3181472" y="1541996"/>
              <a:chExt cx="914400" cy="1384995"/>
            </a:xfrm>
          </p:grpSpPr>
          <p:sp>
            <p:nvSpPr>
              <p:cNvPr id="93" name="Right Triangle 92"/>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94" name="TextBox 93"/>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40" name="Group 34"/>
            <p:cNvGrpSpPr/>
            <p:nvPr/>
          </p:nvGrpSpPr>
          <p:grpSpPr>
            <a:xfrm>
              <a:off x="3187895" y="1710450"/>
              <a:ext cx="914400" cy="950068"/>
              <a:chOff x="4535631" y="1697492"/>
              <a:chExt cx="914400" cy="950068"/>
            </a:xfrm>
          </p:grpSpPr>
          <p:sp>
            <p:nvSpPr>
              <p:cNvPr id="91" name="Right Triangle 90"/>
              <p:cNvSpPr/>
              <p:nvPr/>
            </p:nvSpPr>
            <p:spPr>
              <a:xfrm>
                <a:off x="4535631" y="1697492"/>
                <a:ext cx="914400" cy="914400"/>
              </a:xfrm>
              <a:prstGeom prst="rtTriangle">
                <a:avLst/>
              </a:prstGeom>
              <a:solidFill>
                <a:srgbClr val="0000FF">
                  <a:alpha val="12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TextBox 91"/>
              <p:cNvSpPr txBox="1"/>
              <p:nvPr/>
            </p:nvSpPr>
            <p:spPr>
              <a:xfrm>
                <a:off x="4999367" y="1878119"/>
                <a:ext cx="450664" cy="769441"/>
              </a:xfrm>
              <a:prstGeom prst="rect">
                <a:avLst/>
              </a:prstGeom>
              <a:noFill/>
            </p:spPr>
            <p:txBody>
              <a:bodyPr wrap="square" rtlCol="0">
                <a:spAutoFit/>
              </a:bodyPr>
              <a:lstStyle/>
              <a:p>
                <a:r>
                  <a:rPr lang="en-US" sz="4400" dirty="0" smtClean="0"/>
                  <a:t>a</a:t>
                </a:r>
                <a:endParaRPr lang="en-US" sz="4400" dirty="0"/>
              </a:p>
            </p:txBody>
          </p:sp>
        </p:grpSp>
      </p:grpSp>
      <p:grpSp>
        <p:nvGrpSpPr>
          <p:cNvPr id="41" name="Group 94"/>
          <p:cNvGrpSpPr/>
          <p:nvPr/>
        </p:nvGrpSpPr>
        <p:grpSpPr>
          <a:xfrm>
            <a:off x="7780656" y="2982263"/>
            <a:ext cx="920823" cy="1795631"/>
            <a:chOff x="3181472" y="1541996"/>
            <a:chExt cx="920823" cy="1795631"/>
          </a:xfrm>
        </p:grpSpPr>
        <p:grpSp>
          <p:nvGrpSpPr>
            <p:cNvPr id="46" name="Group 35"/>
            <p:cNvGrpSpPr/>
            <p:nvPr/>
          </p:nvGrpSpPr>
          <p:grpSpPr>
            <a:xfrm>
              <a:off x="3181472" y="1541996"/>
              <a:ext cx="914400" cy="1384995"/>
              <a:chOff x="3181472" y="1541996"/>
              <a:chExt cx="914400" cy="1384995"/>
            </a:xfrm>
          </p:grpSpPr>
          <p:sp>
            <p:nvSpPr>
              <p:cNvPr id="100" name="Right Triangle 99"/>
              <p:cNvSpPr/>
              <p:nvPr/>
            </p:nvSpPr>
            <p:spPr>
              <a:xfrm>
                <a:off x="3181472" y="1697492"/>
                <a:ext cx="914400" cy="914400"/>
              </a:xfrm>
              <a:prstGeom prst="rtTriangle">
                <a:avLst/>
              </a:prstGeom>
              <a:solidFill>
                <a:srgbClr val="FF0000"/>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01" name="TextBox 100"/>
              <p:cNvSpPr txBox="1"/>
              <p:nvPr/>
            </p:nvSpPr>
            <p:spPr>
              <a:xfrm>
                <a:off x="3181472" y="1541996"/>
                <a:ext cx="450664" cy="1384995"/>
              </a:xfrm>
              <a:prstGeom prst="rect">
                <a:avLst/>
              </a:prstGeom>
              <a:noFill/>
            </p:spPr>
            <p:txBody>
              <a:bodyPr wrap="square" rtlCol="0">
                <a:spAutoFit/>
              </a:bodyPr>
              <a:lstStyle/>
              <a:p>
                <a:r>
                  <a:rPr lang="en-US" sz="4400" dirty="0" smtClean="0"/>
                  <a:t>9</a:t>
                </a:r>
                <a:endParaRPr lang="en-US" sz="4000" dirty="0"/>
              </a:p>
            </p:txBody>
          </p:sp>
        </p:grpSp>
        <p:grpSp>
          <p:nvGrpSpPr>
            <p:cNvPr id="47" name="Group 34"/>
            <p:cNvGrpSpPr/>
            <p:nvPr/>
          </p:nvGrpSpPr>
          <p:grpSpPr>
            <a:xfrm>
              <a:off x="3187895" y="1710450"/>
              <a:ext cx="914400" cy="1627177"/>
              <a:chOff x="4535631" y="1697492"/>
              <a:chExt cx="914400" cy="1627177"/>
            </a:xfrm>
          </p:grpSpPr>
          <p:sp>
            <p:nvSpPr>
              <p:cNvPr id="98" name="Right Triangle 97"/>
              <p:cNvSpPr/>
              <p:nvPr/>
            </p:nvSpPr>
            <p:spPr>
              <a:xfrm>
                <a:off x="4535631" y="1697492"/>
                <a:ext cx="914400" cy="914400"/>
              </a:xfrm>
              <a:prstGeom prst="rtTriangle">
                <a:avLst/>
              </a:prstGeom>
              <a:solidFill>
                <a:srgbClr val="0000FF">
                  <a:alpha val="23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TextBox 98"/>
              <p:cNvSpPr txBox="1"/>
              <p:nvPr/>
            </p:nvSpPr>
            <p:spPr>
              <a:xfrm>
                <a:off x="4999367" y="1878119"/>
                <a:ext cx="450664" cy="1446550"/>
              </a:xfrm>
              <a:prstGeom prst="rect">
                <a:avLst/>
              </a:prstGeom>
              <a:noFill/>
            </p:spPr>
            <p:txBody>
              <a:bodyPr wrap="square" rtlCol="0">
                <a:spAutoFit/>
              </a:bodyPr>
              <a:lstStyle/>
              <a:p>
                <a:r>
                  <a:rPr lang="en-US" sz="4400" dirty="0" err="1" smtClean="0"/>
                  <a:t>b</a:t>
                </a:r>
                <a:endParaRPr lang="en-US" sz="4400" dirty="0"/>
              </a:p>
            </p:txBody>
          </p:sp>
        </p:grpSp>
      </p:grpSp>
      <p:grpSp>
        <p:nvGrpSpPr>
          <p:cNvPr id="48" name="Group 108"/>
          <p:cNvGrpSpPr/>
          <p:nvPr/>
        </p:nvGrpSpPr>
        <p:grpSpPr>
          <a:xfrm>
            <a:off x="3193170" y="2988455"/>
            <a:ext cx="920823" cy="1384995"/>
            <a:chOff x="3181472" y="1541996"/>
            <a:chExt cx="920823" cy="1384995"/>
          </a:xfrm>
        </p:grpSpPr>
        <p:grpSp>
          <p:nvGrpSpPr>
            <p:cNvPr id="53" name="Group 35"/>
            <p:cNvGrpSpPr/>
            <p:nvPr/>
          </p:nvGrpSpPr>
          <p:grpSpPr>
            <a:xfrm>
              <a:off x="3181472" y="1541996"/>
              <a:ext cx="914400" cy="1384995"/>
              <a:chOff x="3181472" y="1541996"/>
              <a:chExt cx="914400" cy="1384995"/>
            </a:xfrm>
          </p:grpSpPr>
          <p:sp>
            <p:nvSpPr>
              <p:cNvPr id="114" name="Right Triangle 113"/>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15" name="TextBox 114"/>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54" name="Group 34"/>
            <p:cNvGrpSpPr/>
            <p:nvPr/>
          </p:nvGrpSpPr>
          <p:grpSpPr>
            <a:xfrm>
              <a:off x="3187895" y="1710450"/>
              <a:ext cx="914400" cy="950068"/>
              <a:chOff x="4535631" y="1697492"/>
              <a:chExt cx="914400" cy="950068"/>
            </a:xfrm>
          </p:grpSpPr>
          <p:sp>
            <p:nvSpPr>
              <p:cNvPr id="112" name="Right Triangle 111"/>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4999367" y="1878119"/>
                <a:ext cx="450664" cy="769441"/>
              </a:xfrm>
              <a:prstGeom prst="rect">
                <a:avLst/>
              </a:prstGeom>
              <a:noFill/>
            </p:spPr>
            <p:txBody>
              <a:bodyPr wrap="square" rtlCol="0">
                <a:spAutoFit/>
              </a:bodyPr>
              <a:lstStyle/>
              <a:p>
                <a:r>
                  <a:rPr lang="en-US" sz="4400" dirty="0" smtClean="0"/>
                  <a:t>c</a:t>
                </a:r>
                <a:endParaRPr lang="en-US" sz="4400" dirty="0"/>
              </a:p>
            </p:txBody>
          </p:sp>
        </p:grpSp>
      </p:grpSp>
      <p:sp>
        <p:nvSpPr>
          <p:cNvPr id="116" name="Rectangle 115"/>
          <p:cNvSpPr/>
          <p:nvPr/>
        </p:nvSpPr>
        <p:spPr>
          <a:xfrm>
            <a:off x="3176257" y="3135826"/>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Two Equality Bounds</a:t>
            </a:r>
            <a:endParaRPr lang="en-US" dirty="0"/>
          </a:p>
        </p:txBody>
      </p:sp>
      <p:sp>
        <p:nvSpPr>
          <p:cNvPr id="3" name="Content Placeholder 2"/>
          <p:cNvSpPr>
            <a:spLocks noGrp="1"/>
          </p:cNvSpPr>
          <p:nvPr>
            <p:ph idx="4294967295"/>
          </p:nvPr>
        </p:nvSpPr>
        <p:spPr>
          <a:xfrm>
            <a:off x="0" y="1417638"/>
            <a:ext cx="8229600" cy="5203825"/>
          </a:xfrm>
        </p:spPr>
        <p:txBody>
          <a:bodyPr>
            <a:noAutofit/>
          </a:bodyPr>
          <a:lstStyle/>
          <a:p>
            <a:pPr>
              <a:buNone/>
            </a:pPr>
            <a:r>
              <a:rPr lang="en-US" dirty="0" smtClean="0"/>
              <a:t>	"</a:t>
            </a:r>
            <a:r>
              <a:rPr lang="en-US" dirty="0" err="1" smtClean="0"/>
              <a:t>nscanned</a:t>
            </a:r>
            <a:r>
              <a:rPr lang="en-US" dirty="0" smtClean="0"/>
              <a:t>" : 1,</a:t>
            </a:r>
          </a:p>
          <a:p>
            <a:pPr>
              <a:buNone/>
            </a:pPr>
            <a:r>
              <a:rPr lang="en-US" dirty="0" smtClean="0"/>
              <a:t>	"</a:t>
            </a:r>
            <a:r>
              <a:rPr lang="en-US" dirty="0" err="1" smtClean="0"/>
              <a:t>nscannedObjects</a:t>
            </a:r>
            <a:r>
              <a:rPr lang="en-US" dirty="0" smtClean="0"/>
              <a:t>" : 1,</a:t>
            </a:r>
          </a:p>
          <a:p>
            <a:pPr>
              <a:buNone/>
            </a:pPr>
            <a:r>
              <a:rPr lang="en-US" dirty="0" smtClean="0"/>
              <a:t>	"</a:t>
            </a:r>
            <a:r>
              <a:rPr lang="en-US" dirty="0" err="1" smtClean="0"/>
              <a:t>n</a:t>
            </a:r>
            <a:r>
              <a:rPr lang="en-US" dirty="0" smtClean="0"/>
              <a:t>" : 1,</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Two Equality Bounds</a:t>
            </a:r>
            <a:endParaRPr lang="en-US" dirty="0"/>
          </a:p>
        </p:txBody>
      </p:sp>
      <p:cxnSp>
        <p:nvCxnSpPr>
          <p:cNvPr id="16" name="Straight Connector 15"/>
          <p:cNvCxnSpPr/>
          <p:nvPr/>
        </p:nvCxnSpPr>
        <p:spPr>
          <a:xfrm rot="5400000" flipH="1" flipV="1">
            <a:off x="1006476" y="3693021"/>
            <a:ext cx="692392"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flipV="1">
            <a:off x="2971335" y="1307888"/>
            <a:ext cx="420274" cy="2743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H="1">
            <a:off x="5257335" y="1765088"/>
            <a:ext cx="420274" cy="1828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809872" y="3804025"/>
            <a:ext cx="1371600" cy="679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16200000" flipH="1">
            <a:off x="6727955" y="3457942"/>
            <a:ext cx="679434" cy="1371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flipH="1" flipV="1">
            <a:off x="5584955" y="3686542"/>
            <a:ext cx="679434"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464334" y="1360586"/>
            <a:ext cx="527007" cy="830997"/>
          </a:xfrm>
          <a:prstGeom prst="rect">
            <a:avLst/>
          </a:prstGeom>
          <a:noFill/>
        </p:spPr>
        <p:txBody>
          <a:bodyPr wrap="none" rtlCol="0">
            <a:spAutoFit/>
          </a:bodyPr>
          <a:lstStyle/>
          <a:p>
            <a:r>
              <a:rPr lang="en-US" sz="4800" dirty="0" smtClean="0">
                <a:latin typeface="Helvetica"/>
              </a:rPr>
              <a:t>?</a:t>
            </a:r>
            <a:endParaRPr lang="en-US" sz="4800" dirty="0">
              <a:latin typeface="Helvetica"/>
            </a:endParaRPr>
          </a:p>
        </p:txBody>
      </p:sp>
      <p:cxnSp>
        <p:nvCxnSpPr>
          <p:cNvPr id="34" name="Straight Arrow Connector 33"/>
          <p:cNvCxnSpPr/>
          <p:nvPr/>
        </p:nvCxnSpPr>
        <p:spPr>
          <a:xfrm rot="5400000">
            <a:off x="614729"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a:off x="1527807"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5400000">
            <a:off x="4271008" y="2750095"/>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rot="5400000">
            <a:off x="2440589" y="569156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5400000">
            <a:off x="3360659"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rot="5400000">
            <a:off x="6099809"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5400000">
            <a:off x="7015021"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rot="5400000">
            <a:off x="7922132"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rot="5400000">
            <a:off x="5184224" y="5677419"/>
            <a:ext cx="562808" cy="36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3" name="Group 29"/>
          <p:cNvGrpSpPr/>
          <p:nvPr/>
        </p:nvGrpSpPr>
        <p:grpSpPr>
          <a:xfrm>
            <a:off x="418890" y="4341705"/>
            <a:ext cx="920823" cy="1795631"/>
            <a:chOff x="3181472" y="1541996"/>
            <a:chExt cx="920823" cy="1795631"/>
          </a:xfrm>
        </p:grpSpPr>
        <p:grpSp>
          <p:nvGrpSpPr>
            <p:cNvPr id="4" name="Group 35"/>
            <p:cNvGrpSpPr/>
            <p:nvPr/>
          </p:nvGrpSpPr>
          <p:grpSpPr>
            <a:xfrm>
              <a:off x="3181472" y="1541996"/>
              <a:ext cx="914400" cy="1384995"/>
              <a:chOff x="3181472" y="1541996"/>
              <a:chExt cx="914400" cy="1384995"/>
            </a:xfrm>
          </p:grpSpPr>
          <p:sp>
            <p:nvSpPr>
              <p:cNvPr id="47" name="Right Triangle 46"/>
              <p:cNvSpPr/>
              <p:nvPr/>
            </p:nvSpPr>
            <p:spPr>
              <a:xfrm>
                <a:off x="3181472" y="1697492"/>
                <a:ext cx="914400" cy="914400"/>
              </a:xfrm>
              <a:prstGeom prst="rtTriangle">
                <a:avLst/>
              </a:prstGeom>
              <a:solidFill>
                <a:srgbClr val="FF0000">
                  <a:alpha val="12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8" name="TextBox 47"/>
              <p:cNvSpPr txBox="1"/>
              <p:nvPr/>
            </p:nvSpPr>
            <p:spPr>
              <a:xfrm>
                <a:off x="3181472" y="1541996"/>
                <a:ext cx="450664" cy="1384995"/>
              </a:xfrm>
              <a:prstGeom prst="rect">
                <a:avLst/>
              </a:prstGeom>
              <a:noFill/>
            </p:spPr>
            <p:txBody>
              <a:bodyPr wrap="square" rtlCol="0">
                <a:spAutoFit/>
              </a:bodyPr>
              <a:lstStyle/>
              <a:p>
                <a:r>
                  <a:rPr lang="en-US" sz="4400" dirty="0" smtClean="0"/>
                  <a:t>1</a:t>
                </a:r>
                <a:endParaRPr lang="en-US" sz="4000" dirty="0"/>
              </a:p>
            </p:txBody>
          </p:sp>
        </p:grpSp>
        <p:grpSp>
          <p:nvGrpSpPr>
            <p:cNvPr id="5" name="Group 34"/>
            <p:cNvGrpSpPr/>
            <p:nvPr/>
          </p:nvGrpSpPr>
          <p:grpSpPr>
            <a:xfrm>
              <a:off x="3187895" y="1710450"/>
              <a:ext cx="914400" cy="1627177"/>
              <a:chOff x="4535631" y="1697492"/>
              <a:chExt cx="914400" cy="1627177"/>
            </a:xfrm>
          </p:grpSpPr>
          <p:sp>
            <p:nvSpPr>
              <p:cNvPr id="45" name="Right Triangle 44"/>
              <p:cNvSpPr/>
              <p:nvPr/>
            </p:nvSpPr>
            <p:spPr>
              <a:xfrm>
                <a:off x="4535631" y="1697492"/>
                <a:ext cx="914400" cy="914400"/>
              </a:xfrm>
              <a:prstGeom prst="rtTriangle">
                <a:avLst/>
              </a:prstGeom>
              <a:solidFill>
                <a:srgbClr val="0000FF">
                  <a:alpha val="23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4999367" y="1878119"/>
                <a:ext cx="450664" cy="1446550"/>
              </a:xfrm>
              <a:prstGeom prst="rect">
                <a:avLst/>
              </a:prstGeom>
              <a:noFill/>
            </p:spPr>
            <p:txBody>
              <a:bodyPr wrap="square" rtlCol="0">
                <a:spAutoFit/>
              </a:bodyPr>
              <a:lstStyle/>
              <a:p>
                <a:r>
                  <a:rPr lang="en-US" sz="4400" dirty="0" err="1" smtClean="0"/>
                  <a:t>b</a:t>
                </a:r>
                <a:endParaRPr lang="en-US" sz="4400" dirty="0"/>
              </a:p>
            </p:txBody>
          </p:sp>
        </p:grpSp>
      </p:grpSp>
      <p:grpSp>
        <p:nvGrpSpPr>
          <p:cNvPr id="6" name="Group 48"/>
          <p:cNvGrpSpPr/>
          <p:nvPr/>
        </p:nvGrpSpPr>
        <p:grpSpPr>
          <a:xfrm>
            <a:off x="1335871" y="2718859"/>
            <a:ext cx="920823" cy="1795631"/>
            <a:chOff x="3181472" y="1541996"/>
            <a:chExt cx="920823" cy="1795631"/>
          </a:xfrm>
        </p:grpSpPr>
        <p:grpSp>
          <p:nvGrpSpPr>
            <p:cNvPr id="7" name="Group 35"/>
            <p:cNvGrpSpPr/>
            <p:nvPr/>
          </p:nvGrpSpPr>
          <p:grpSpPr>
            <a:xfrm>
              <a:off x="3181472" y="1541996"/>
              <a:ext cx="914400" cy="1384995"/>
              <a:chOff x="3181472" y="1541996"/>
              <a:chExt cx="914400" cy="1384995"/>
            </a:xfrm>
          </p:grpSpPr>
          <p:sp>
            <p:nvSpPr>
              <p:cNvPr id="54" name="Right Triangle 53"/>
              <p:cNvSpPr/>
              <p:nvPr/>
            </p:nvSpPr>
            <p:spPr>
              <a:xfrm>
                <a:off x="3181472" y="1697492"/>
                <a:ext cx="914400" cy="914400"/>
              </a:xfrm>
              <a:prstGeom prst="rtTriangle">
                <a:avLst/>
              </a:prstGeom>
              <a:solidFill>
                <a:srgbClr val="FF0000">
                  <a:alpha val="34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5" name="TextBox 54"/>
              <p:cNvSpPr txBox="1"/>
              <p:nvPr/>
            </p:nvSpPr>
            <p:spPr>
              <a:xfrm>
                <a:off x="3181472" y="1541996"/>
                <a:ext cx="450664" cy="1384995"/>
              </a:xfrm>
              <a:prstGeom prst="rect">
                <a:avLst/>
              </a:prstGeom>
              <a:noFill/>
            </p:spPr>
            <p:txBody>
              <a:bodyPr wrap="square" rtlCol="0">
                <a:spAutoFit/>
              </a:bodyPr>
              <a:lstStyle/>
              <a:p>
                <a:r>
                  <a:rPr lang="en-US" sz="4400" dirty="0" smtClean="0"/>
                  <a:t>3</a:t>
                </a:r>
                <a:endParaRPr lang="en-US" sz="4000" dirty="0"/>
              </a:p>
            </p:txBody>
          </p:sp>
        </p:grpSp>
        <p:grpSp>
          <p:nvGrpSpPr>
            <p:cNvPr id="8" name="Group 34"/>
            <p:cNvGrpSpPr/>
            <p:nvPr/>
          </p:nvGrpSpPr>
          <p:grpSpPr>
            <a:xfrm>
              <a:off x="3187895" y="1710450"/>
              <a:ext cx="914400" cy="1627177"/>
              <a:chOff x="4535631" y="1697492"/>
              <a:chExt cx="914400" cy="1627177"/>
            </a:xfrm>
          </p:grpSpPr>
          <p:sp>
            <p:nvSpPr>
              <p:cNvPr id="52" name="Right Triangle 51"/>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9" name="Group 55"/>
          <p:cNvGrpSpPr/>
          <p:nvPr/>
        </p:nvGrpSpPr>
        <p:grpSpPr>
          <a:xfrm>
            <a:off x="2278770" y="4348471"/>
            <a:ext cx="920823" cy="1384995"/>
            <a:chOff x="3181472" y="1541996"/>
            <a:chExt cx="920823" cy="1384995"/>
          </a:xfrm>
        </p:grpSpPr>
        <p:grpSp>
          <p:nvGrpSpPr>
            <p:cNvPr id="10" name="Group 35"/>
            <p:cNvGrpSpPr/>
            <p:nvPr/>
          </p:nvGrpSpPr>
          <p:grpSpPr>
            <a:xfrm>
              <a:off x="3181472" y="1541996"/>
              <a:ext cx="914400" cy="1384995"/>
              <a:chOff x="3181472" y="1541996"/>
              <a:chExt cx="914400" cy="1384995"/>
            </a:xfrm>
          </p:grpSpPr>
          <p:sp>
            <p:nvSpPr>
              <p:cNvPr id="61" name="Right Triangle 60"/>
              <p:cNvSpPr/>
              <p:nvPr/>
            </p:nvSpPr>
            <p:spPr>
              <a:xfrm>
                <a:off x="3181472" y="1697492"/>
                <a:ext cx="914400" cy="914400"/>
              </a:xfrm>
              <a:prstGeom prst="rtTriangle">
                <a:avLst/>
              </a:prstGeom>
              <a:solidFill>
                <a:srgbClr val="FF0000">
                  <a:alpha val="45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2" name="TextBox 61"/>
              <p:cNvSpPr txBox="1"/>
              <p:nvPr/>
            </p:nvSpPr>
            <p:spPr>
              <a:xfrm>
                <a:off x="3181472" y="1541996"/>
                <a:ext cx="450664" cy="1384995"/>
              </a:xfrm>
              <a:prstGeom prst="rect">
                <a:avLst/>
              </a:prstGeom>
              <a:noFill/>
            </p:spPr>
            <p:txBody>
              <a:bodyPr wrap="square" rtlCol="0">
                <a:spAutoFit/>
              </a:bodyPr>
              <a:lstStyle/>
              <a:p>
                <a:r>
                  <a:rPr lang="en-US" sz="4400" dirty="0" smtClean="0"/>
                  <a:t>4</a:t>
                </a:r>
                <a:endParaRPr lang="en-US" sz="4000" dirty="0"/>
              </a:p>
            </p:txBody>
          </p:sp>
        </p:grpSp>
        <p:grpSp>
          <p:nvGrpSpPr>
            <p:cNvPr id="11" name="Group 34"/>
            <p:cNvGrpSpPr/>
            <p:nvPr/>
          </p:nvGrpSpPr>
          <p:grpSpPr>
            <a:xfrm>
              <a:off x="3187895" y="1710450"/>
              <a:ext cx="914400" cy="950068"/>
              <a:chOff x="4535631" y="1697492"/>
              <a:chExt cx="914400" cy="950068"/>
            </a:xfrm>
          </p:grpSpPr>
          <p:sp>
            <p:nvSpPr>
              <p:cNvPr id="59" name="Right Triangle 58"/>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TextBox 59"/>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grpSp>
        <p:nvGrpSpPr>
          <p:cNvPr id="12" name="Group 62"/>
          <p:cNvGrpSpPr/>
          <p:nvPr/>
        </p:nvGrpSpPr>
        <p:grpSpPr>
          <a:xfrm>
            <a:off x="3195751" y="4345375"/>
            <a:ext cx="920823" cy="1384995"/>
            <a:chOff x="3181472" y="1541996"/>
            <a:chExt cx="920823" cy="1384995"/>
          </a:xfrm>
        </p:grpSpPr>
        <p:grpSp>
          <p:nvGrpSpPr>
            <p:cNvPr id="13" name="Group 35"/>
            <p:cNvGrpSpPr/>
            <p:nvPr/>
          </p:nvGrpSpPr>
          <p:grpSpPr>
            <a:xfrm>
              <a:off x="3181472" y="1541996"/>
              <a:ext cx="914400" cy="1384995"/>
              <a:chOff x="3181472" y="1541996"/>
              <a:chExt cx="914400" cy="1384995"/>
            </a:xfrm>
          </p:grpSpPr>
          <p:sp>
            <p:nvSpPr>
              <p:cNvPr id="68" name="Right Triangle 67"/>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9" name="TextBox 68"/>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14" name="Group 34"/>
            <p:cNvGrpSpPr/>
            <p:nvPr/>
          </p:nvGrpSpPr>
          <p:grpSpPr>
            <a:xfrm>
              <a:off x="3187895" y="1710450"/>
              <a:ext cx="914400" cy="950068"/>
              <a:chOff x="4535631" y="1697492"/>
              <a:chExt cx="914400" cy="950068"/>
            </a:xfrm>
          </p:grpSpPr>
          <p:sp>
            <p:nvSpPr>
              <p:cNvPr id="66" name="Right Triangle 65"/>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4999367" y="1878119"/>
                <a:ext cx="450664" cy="769441"/>
              </a:xfrm>
              <a:prstGeom prst="rect">
                <a:avLst/>
              </a:prstGeom>
              <a:noFill/>
            </p:spPr>
            <p:txBody>
              <a:bodyPr wrap="square" rtlCol="0">
                <a:spAutoFit/>
              </a:bodyPr>
              <a:lstStyle/>
              <a:p>
                <a:r>
                  <a:rPr lang="en-US" sz="4400" dirty="0" err="1" smtClean="0"/>
                  <a:t>c</a:t>
                </a:r>
                <a:endParaRPr lang="en-US" sz="4400" dirty="0"/>
              </a:p>
            </p:txBody>
          </p:sp>
        </p:grpSp>
      </p:grpSp>
      <p:grpSp>
        <p:nvGrpSpPr>
          <p:cNvPr id="15" name="Group 69"/>
          <p:cNvGrpSpPr/>
          <p:nvPr/>
        </p:nvGrpSpPr>
        <p:grpSpPr>
          <a:xfrm>
            <a:off x="4099773" y="1374897"/>
            <a:ext cx="920823" cy="1795631"/>
            <a:chOff x="3181472" y="1541996"/>
            <a:chExt cx="920823" cy="1795631"/>
          </a:xfrm>
        </p:grpSpPr>
        <p:grpSp>
          <p:nvGrpSpPr>
            <p:cNvPr id="18" name="Group 35"/>
            <p:cNvGrpSpPr/>
            <p:nvPr/>
          </p:nvGrpSpPr>
          <p:grpSpPr>
            <a:xfrm>
              <a:off x="3181472" y="1541996"/>
              <a:ext cx="914400" cy="1384995"/>
              <a:chOff x="3181472" y="1541996"/>
              <a:chExt cx="914400" cy="1384995"/>
            </a:xfrm>
          </p:grpSpPr>
          <p:sp>
            <p:nvSpPr>
              <p:cNvPr id="75" name="Right Triangle 74"/>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76" name="TextBox 75"/>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19" name="Group 34"/>
            <p:cNvGrpSpPr/>
            <p:nvPr/>
          </p:nvGrpSpPr>
          <p:grpSpPr>
            <a:xfrm>
              <a:off x="3187895" y="1710450"/>
              <a:ext cx="914400" cy="1627177"/>
              <a:chOff x="4535631" y="1697492"/>
              <a:chExt cx="914400" cy="1627177"/>
            </a:xfrm>
          </p:grpSpPr>
          <p:sp>
            <p:nvSpPr>
              <p:cNvPr id="73" name="Right Triangle 72"/>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21" name="Group 76"/>
          <p:cNvGrpSpPr/>
          <p:nvPr/>
        </p:nvGrpSpPr>
        <p:grpSpPr>
          <a:xfrm>
            <a:off x="5029713" y="4352141"/>
            <a:ext cx="920823" cy="1384995"/>
            <a:chOff x="3181472" y="1541996"/>
            <a:chExt cx="920823" cy="1384995"/>
          </a:xfrm>
        </p:grpSpPr>
        <p:grpSp>
          <p:nvGrpSpPr>
            <p:cNvPr id="22" name="Group 35"/>
            <p:cNvGrpSpPr/>
            <p:nvPr/>
          </p:nvGrpSpPr>
          <p:grpSpPr>
            <a:xfrm>
              <a:off x="3181472" y="1541996"/>
              <a:ext cx="914400" cy="1384995"/>
              <a:chOff x="3181472" y="1541996"/>
              <a:chExt cx="914400" cy="1384995"/>
            </a:xfrm>
          </p:grpSpPr>
          <p:sp>
            <p:nvSpPr>
              <p:cNvPr id="82" name="Right Triangle 81"/>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83" name="TextBox 82"/>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24" name="Group 34"/>
            <p:cNvGrpSpPr/>
            <p:nvPr/>
          </p:nvGrpSpPr>
          <p:grpSpPr>
            <a:xfrm>
              <a:off x="3187895" y="1710450"/>
              <a:ext cx="914400" cy="950068"/>
              <a:chOff x="4535631" y="1697492"/>
              <a:chExt cx="914400" cy="950068"/>
            </a:xfrm>
          </p:grpSpPr>
          <p:sp>
            <p:nvSpPr>
              <p:cNvPr id="80" name="Right Triangle 79"/>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TextBox 80"/>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grpSp>
        <p:nvGrpSpPr>
          <p:cNvPr id="25" name="Group 83"/>
          <p:cNvGrpSpPr/>
          <p:nvPr/>
        </p:nvGrpSpPr>
        <p:grpSpPr>
          <a:xfrm>
            <a:off x="499855" y="1206443"/>
            <a:ext cx="920823" cy="1384995"/>
            <a:chOff x="3181472" y="1541996"/>
            <a:chExt cx="920823" cy="1384995"/>
          </a:xfrm>
        </p:grpSpPr>
        <p:grpSp>
          <p:nvGrpSpPr>
            <p:cNvPr id="27" name="Group 35"/>
            <p:cNvGrpSpPr/>
            <p:nvPr/>
          </p:nvGrpSpPr>
          <p:grpSpPr>
            <a:xfrm>
              <a:off x="3181472" y="1541996"/>
              <a:ext cx="914400" cy="1384995"/>
              <a:chOff x="3181472" y="1541996"/>
              <a:chExt cx="914400" cy="1384995"/>
            </a:xfrm>
          </p:grpSpPr>
          <p:sp>
            <p:nvSpPr>
              <p:cNvPr id="89" name="Right Triangle 88"/>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90" name="TextBox 89"/>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28" name="Group 34"/>
            <p:cNvGrpSpPr/>
            <p:nvPr/>
          </p:nvGrpSpPr>
          <p:grpSpPr>
            <a:xfrm>
              <a:off x="3187895" y="1710450"/>
              <a:ext cx="914400" cy="950068"/>
              <a:chOff x="4535631" y="1697492"/>
              <a:chExt cx="914400" cy="950068"/>
            </a:xfrm>
          </p:grpSpPr>
          <p:sp>
            <p:nvSpPr>
              <p:cNvPr id="87" name="Right Triangle 86"/>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4999367" y="1878119"/>
                <a:ext cx="450664" cy="769441"/>
              </a:xfrm>
              <a:prstGeom prst="rect">
                <a:avLst/>
              </a:prstGeom>
              <a:noFill/>
            </p:spPr>
            <p:txBody>
              <a:bodyPr wrap="square" rtlCol="0">
                <a:spAutoFit/>
              </a:bodyPr>
              <a:lstStyle/>
              <a:p>
                <a:r>
                  <a:rPr lang="en-US" sz="4400" dirty="0" err="1" smtClean="0"/>
                  <a:t>c</a:t>
                </a:r>
                <a:endParaRPr lang="en-US" sz="4400" dirty="0"/>
              </a:p>
            </p:txBody>
          </p:sp>
        </p:grpSp>
      </p:grpSp>
      <p:sp>
        <p:nvSpPr>
          <p:cNvPr id="91" name="Rectangle 90"/>
          <p:cNvSpPr/>
          <p:nvPr/>
        </p:nvSpPr>
        <p:spPr>
          <a:xfrm>
            <a:off x="3176257" y="4510159"/>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91"/>
          <p:cNvGrpSpPr/>
          <p:nvPr/>
        </p:nvGrpSpPr>
        <p:grpSpPr>
          <a:xfrm>
            <a:off x="5946694" y="2742253"/>
            <a:ext cx="920823" cy="1384995"/>
            <a:chOff x="3181472" y="1541996"/>
            <a:chExt cx="920823" cy="1384995"/>
          </a:xfrm>
        </p:grpSpPr>
        <p:grpSp>
          <p:nvGrpSpPr>
            <p:cNvPr id="31" name="Group 35"/>
            <p:cNvGrpSpPr/>
            <p:nvPr/>
          </p:nvGrpSpPr>
          <p:grpSpPr>
            <a:xfrm>
              <a:off x="3181472" y="1541996"/>
              <a:ext cx="914400" cy="1384995"/>
              <a:chOff x="3181472" y="1541996"/>
              <a:chExt cx="914400" cy="1384995"/>
            </a:xfrm>
          </p:grpSpPr>
          <p:sp>
            <p:nvSpPr>
              <p:cNvPr id="97" name="Right Triangle 96"/>
              <p:cNvSpPr/>
              <p:nvPr/>
            </p:nvSpPr>
            <p:spPr>
              <a:xfrm>
                <a:off x="3181472" y="1697492"/>
                <a:ext cx="914400" cy="914400"/>
              </a:xfrm>
              <a:prstGeom prst="rtTriangle">
                <a:avLst/>
              </a:prstGeom>
              <a:solidFill>
                <a:srgbClr val="FF0000">
                  <a:alpha val="67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98" name="TextBox 97"/>
              <p:cNvSpPr txBox="1"/>
              <p:nvPr/>
            </p:nvSpPr>
            <p:spPr>
              <a:xfrm>
                <a:off x="3181472" y="1541996"/>
                <a:ext cx="450664" cy="1384995"/>
              </a:xfrm>
              <a:prstGeom prst="rect">
                <a:avLst/>
              </a:prstGeom>
              <a:noFill/>
            </p:spPr>
            <p:txBody>
              <a:bodyPr wrap="square" rtlCol="0">
                <a:spAutoFit/>
              </a:bodyPr>
              <a:lstStyle/>
              <a:p>
                <a:r>
                  <a:rPr lang="en-US" sz="4400" dirty="0" smtClean="0"/>
                  <a:t>6</a:t>
                </a:r>
                <a:endParaRPr lang="en-US" sz="4000" dirty="0"/>
              </a:p>
            </p:txBody>
          </p:sp>
        </p:grpSp>
        <p:grpSp>
          <p:nvGrpSpPr>
            <p:cNvPr id="32" name="Group 34"/>
            <p:cNvGrpSpPr/>
            <p:nvPr/>
          </p:nvGrpSpPr>
          <p:grpSpPr>
            <a:xfrm>
              <a:off x="3187895" y="1710450"/>
              <a:ext cx="914400" cy="950068"/>
              <a:chOff x="4535631" y="1697492"/>
              <a:chExt cx="914400" cy="950068"/>
            </a:xfrm>
          </p:grpSpPr>
          <p:sp>
            <p:nvSpPr>
              <p:cNvPr id="95" name="Right Triangle 94"/>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p:cNvSpPr txBox="1"/>
              <p:nvPr/>
            </p:nvSpPr>
            <p:spPr>
              <a:xfrm>
                <a:off x="4999367" y="1878119"/>
                <a:ext cx="450664" cy="769441"/>
              </a:xfrm>
              <a:prstGeom prst="rect">
                <a:avLst/>
              </a:prstGeom>
              <a:noFill/>
            </p:spPr>
            <p:txBody>
              <a:bodyPr wrap="square" rtlCol="0">
                <a:spAutoFit/>
              </a:bodyPr>
              <a:lstStyle/>
              <a:p>
                <a:r>
                  <a:rPr lang="en-US" sz="4400" dirty="0" err="1" smtClean="0"/>
                  <a:t>c</a:t>
                </a:r>
                <a:endParaRPr lang="en-US" sz="4400" dirty="0"/>
              </a:p>
            </p:txBody>
          </p:sp>
        </p:grpSp>
      </p:grpSp>
      <p:grpSp>
        <p:nvGrpSpPr>
          <p:cNvPr id="43" name="Group 98"/>
          <p:cNvGrpSpPr/>
          <p:nvPr/>
        </p:nvGrpSpPr>
        <p:grpSpPr>
          <a:xfrm>
            <a:off x="6863675" y="4332991"/>
            <a:ext cx="920823" cy="1384995"/>
            <a:chOff x="3181472" y="1541996"/>
            <a:chExt cx="920823" cy="1384995"/>
          </a:xfrm>
        </p:grpSpPr>
        <p:grpSp>
          <p:nvGrpSpPr>
            <p:cNvPr id="44" name="Group 35"/>
            <p:cNvGrpSpPr/>
            <p:nvPr/>
          </p:nvGrpSpPr>
          <p:grpSpPr>
            <a:xfrm>
              <a:off x="3181472" y="1541996"/>
              <a:ext cx="914400" cy="1384995"/>
              <a:chOff x="3181472" y="1541996"/>
              <a:chExt cx="914400" cy="1384995"/>
            </a:xfrm>
          </p:grpSpPr>
          <p:sp>
            <p:nvSpPr>
              <p:cNvPr id="104" name="Right Triangle 103"/>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05" name="TextBox 104"/>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49" name="Group 34"/>
            <p:cNvGrpSpPr/>
            <p:nvPr/>
          </p:nvGrpSpPr>
          <p:grpSpPr>
            <a:xfrm>
              <a:off x="3187895" y="1710450"/>
              <a:ext cx="914400" cy="950068"/>
              <a:chOff x="4535631" y="1697492"/>
              <a:chExt cx="914400" cy="950068"/>
            </a:xfrm>
          </p:grpSpPr>
          <p:sp>
            <p:nvSpPr>
              <p:cNvPr id="102" name="Right Triangle 101"/>
              <p:cNvSpPr/>
              <p:nvPr/>
            </p:nvSpPr>
            <p:spPr>
              <a:xfrm>
                <a:off x="4535631" y="1697492"/>
                <a:ext cx="914400" cy="914400"/>
              </a:xfrm>
              <a:prstGeom prst="rtTriangle">
                <a:avLst/>
              </a:prstGeom>
              <a:solidFill>
                <a:srgbClr val="0000FF">
                  <a:alpha val="12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TextBox 102"/>
              <p:cNvSpPr txBox="1"/>
              <p:nvPr/>
            </p:nvSpPr>
            <p:spPr>
              <a:xfrm>
                <a:off x="4999367" y="1878119"/>
                <a:ext cx="450664" cy="769441"/>
              </a:xfrm>
              <a:prstGeom prst="rect">
                <a:avLst/>
              </a:prstGeom>
              <a:noFill/>
            </p:spPr>
            <p:txBody>
              <a:bodyPr wrap="square" rtlCol="0">
                <a:spAutoFit/>
              </a:bodyPr>
              <a:lstStyle/>
              <a:p>
                <a:r>
                  <a:rPr lang="en-US" sz="4400" dirty="0" smtClean="0"/>
                  <a:t>a</a:t>
                </a:r>
                <a:endParaRPr lang="en-US" sz="4400" dirty="0"/>
              </a:p>
            </p:txBody>
          </p:sp>
        </p:grpSp>
      </p:grpSp>
      <p:grpSp>
        <p:nvGrpSpPr>
          <p:cNvPr id="50" name="Group 105"/>
          <p:cNvGrpSpPr/>
          <p:nvPr/>
        </p:nvGrpSpPr>
        <p:grpSpPr>
          <a:xfrm>
            <a:off x="7780656" y="4329895"/>
            <a:ext cx="920823" cy="1795631"/>
            <a:chOff x="3181472" y="1541996"/>
            <a:chExt cx="920823" cy="1795631"/>
          </a:xfrm>
        </p:grpSpPr>
        <p:grpSp>
          <p:nvGrpSpPr>
            <p:cNvPr id="51" name="Group 35"/>
            <p:cNvGrpSpPr/>
            <p:nvPr/>
          </p:nvGrpSpPr>
          <p:grpSpPr>
            <a:xfrm>
              <a:off x="3181472" y="1541996"/>
              <a:ext cx="914400" cy="1384995"/>
              <a:chOff x="3181472" y="1541996"/>
              <a:chExt cx="914400" cy="1384995"/>
            </a:xfrm>
          </p:grpSpPr>
          <p:sp>
            <p:nvSpPr>
              <p:cNvPr id="111" name="Right Triangle 110"/>
              <p:cNvSpPr/>
              <p:nvPr/>
            </p:nvSpPr>
            <p:spPr>
              <a:xfrm>
                <a:off x="3181472" y="1697492"/>
                <a:ext cx="914400" cy="914400"/>
              </a:xfrm>
              <a:prstGeom prst="rtTriangle">
                <a:avLst/>
              </a:prstGeom>
              <a:solidFill>
                <a:srgbClr val="FF0000"/>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12" name="TextBox 111"/>
              <p:cNvSpPr txBox="1"/>
              <p:nvPr/>
            </p:nvSpPr>
            <p:spPr>
              <a:xfrm>
                <a:off x="3181472" y="1541996"/>
                <a:ext cx="450664" cy="1384995"/>
              </a:xfrm>
              <a:prstGeom prst="rect">
                <a:avLst/>
              </a:prstGeom>
              <a:noFill/>
            </p:spPr>
            <p:txBody>
              <a:bodyPr wrap="square" rtlCol="0">
                <a:spAutoFit/>
              </a:bodyPr>
              <a:lstStyle/>
              <a:p>
                <a:r>
                  <a:rPr lang="en-US" sz="4400" dirty="0" smtClean="0"/>
                  <a:t>9</a:t>
                </a:r>
                <a:endParaRPr lang="en-US" sz="4000" dirty="0"/>
              </a:p>
            </p:txBody>
          </p:sp>
        </p:grpSp>
        <p:grpSp>
          <p:nvGrpSpPr>
            <p:cNvPr id="56" name="Group 34"/>
            <p:cNvGrpSpPr/>
            <p:nvPr/>
          </p:nvGrpSpPr>
          <p:grpSpPr>
            <a:xfrm>
              <a:off x="3187895" y="1710450"/>
              <a:ext cx="914400" cy="1627177"/>
              <a:chOff x="4535631" y="1697492"/>
              <a:chExt cx="914400" cy="1627177"/>
            </a:xfrm>
          </p:grpSpPr>
          <p:sp>
            <p:nvSpPr>
              <p:cNvPr id="109" name="Right Triangle 108"/>
              <p:cNvSpPr/>
              <p:nvPr/>
            </p:nvSpPr>
            <p:spPr>
              <a:xfrm>
                <a:off x="4535631" y="1697492"/>
                <a:ext cx="914400" cy="914400"/>
              </a:xfrm>
              <a:prstGeom prst="rtTriangle">
                <a:avLst/>
              </a:prstGeom>
              <a:solidFill>
                <a:srgbClr val="0000FF">
                  <a:alpha val="23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TextBox 109"/>
              <p:cNvSpPr txBox="1"/>
              <p:nvPr/>
            </p:nvSpPr>
            <p:spPr>
              <a:xfrm>
                <a:off x="4999367" y="1878119"/>
                <a:ext cx="450664" cy="1446550"/>
              </a:xfrm>
              <a:prstGeom prst="rect">
                <a:avLst/>
              </a:prstGeom>
              <a:noFill/>
            </p:spPr>
            <p:txBody>
              <a:bodyPr wrap="square" rtlCol="0">
                <a:spAutoFit/>
              </a:bodyPr>
              <a:lstStyle/>
              <a:p>
                <a:r>
                  <a:rPr lang="en-US" sz="4400" dirty="0" err="1" smtClean="0"/>
                  <a:t>b</a:t>
                </a:r>
                <a:endParaRPr lang="en-US" sz="4400" dirty="0"/>
              </a:p>
            </p:txBody>
          </p:sp>
        </p:grpSp>
      </p:grpSp>
      <p:cxnSp>
        <p:nvCxnSpPr>
          <p:cNvPr id="113" name="Straight Connector 112"/>
          <p:cNvCxnSpPr/>
          <p:nvPr/>
        </p:nvCxnSpPr>
        <p:spPr>
          <a:xfrm flipV="1">
            <a:off x="1910436" y="2410143"/>
            <a:ext cx="1925347" cy="294974"/>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1949313" y="4034173"/>
            <a:ext cx="723871" cy="358576"/>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rot="5400000">
            <a:off x="3538977" y="5856919"/>
            <a:ext cx="562807" cy="132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Equality and Set</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err="1" smtClean="0"/>
              <a:t>db.c.find</a:t>
            </a:r>
            <a:r>
              <a:rPr lang="en-US" dirty="0" smtClean="0"/>
              <a:t>( {x:5,y:{$in:[’c’,’f’]}} )</a:t>
            </a:r>
          </a:p>
          <a:p>
            <a:r>
              <a:rPr lang="en-US" dirty="0" smtClean="0"/>
              <a:t>Index {x:1,y:1}</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Equality and Set</a:t>
            </a:r>
            <a:endParaRPr lang="en-US" dirty="0"/>
          </a:p>
        </p:txBody>
      </p:sp>
      <p:sp>
        <p:nvSpPr>
          <p:cNvPr id="15" name="TextBox 14"/>
          <p:cNvSpPr txBox="1"/>
          <p:nvPr/>
        </p:nvSpPr>
        <p:spPr>
          <a:xfrm>
            <a:off x="1451375" y="1360586"/>
            <a:ext cx="355686" cy="830997"/>
          </a:xfrm>
          <a:prstGeom prst="rect">
            <a:avLst/>
          </a:prstGeom>
          <a:noFill/>
        </p:spPr>
        <p:txBody>
          <a:bodyPr wrap="none" rtlCol="0">
            <a:spAutoFit/>
          </a:bodyPr>
          <a:lstStyle/>
          <a:p>
            <a:r>
              <a:rPr lang="en-US" sz="4800" dirty="0" smtClean="0">
                <a:latin typeface="Helvetica"/>
              </a:rPr>
              <a:t>,</a:t>
            </a:r>
            <a:endParaRPr lang="en-US" sz="4800" dirty="0">
              <a:latin typeface="Helvetica"/>
            </a:endParaRPr>
          </a:p>
        </p:txBody>
      </p:sp>
      <p:cxnSp>
        <p:nvCxnSpPr>
          <p:cNvPr id="21" name="Straight Arrow Connector 20"/>
          <p:cNvCxnSpPr/>
          <p:nvPr/>
        </p:nvCxnSpPr>
        <p:spPr>
          <a:xfrm rot="5400000">
            <a:off x="613409" y="433097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a:off x="1504472"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a:off x="2434412" y="433773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a:off x="3351393" y="433464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4277698"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5400000">
            <a:off x="6098701" y="4347598"/>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a:off x="7015682" y="434450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a:off x="7906745" y="434140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3" name="Group 36"/>
          <p:cNvGrpSpPr/>
          <p:nvPr/>
        </p:nvGrpSpPr>
        <p:grpSpPr>
          <a:xfrm>
            <a:off x="470726" y="1154433"/>
            <a:ext cx="920823" cy="1384995"/>
            <a:chOff x="3181472" y="1541996"/>
            <a:chExt cx="920823" cy="1384995"/>
          </a:xfrm>
        </p:grpSpPr>
        <p:grpSp>
          <p:nvGrpSpPr>
            <p:cNvPr id="4" name="Group 35"/>
            <p:cNvGrpSpPr/>
            <p:nvPr/>
          </p:nvGrpSpPr>
          <p:grpSpPr>
            <a:xfrm>
              <a:off x="3181472" y="1541996"/>
              <a:ext cx="914400" cy="1384995"/>
              <a:chOff x="3181472" y="1541996"/>
              <a:chExt cx="914400" cy="1384995"/>
            </a:xfrm>
          </p:grpSpPr>
          <p:sp>
            <p:nvSpPr>
              <p:cNvPr id="31" name="Right Triangle 30"/>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3" name="TextBox 32"/>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5" name="Group 34"/>
            <p:cNvGrpSpPr/>
            <p:nvPr/>
          </p:nvGrpSpPr>
          <p:grpSpPr>
            <a:xfrm>
              <a:off x="3187895" y="1710450"/>
              <a:ext cx="914400" cy="950068"/>
              <a:chOff x="4535631" y="1697492"/>
              <a:chExt cx="914400" cy="950068"/>
            </a:xfrm>
          </p:grpSpPr>
          <p:sp>
            <p:nvSpPr>
              <p:cNvPr id="32" name="Right Triangle 31"/>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999367" y="1878119"/>
                <a:ext cx="450664" cy="769441"/>
              </a:xfrm>
              <a:prstGeom prst="rect">
                <a:avLst/>
              </a:prstGeom>
              <a:noFill/>
            </p:spPr>
            <p:txBody>
              <a:bodyPr wrap="square" rtlCol="0">
                <a:spAutoFit/>
              </a:bodyPr>
              <a:lstStyle/>
              <a:p>
                <a:r>
                  <a:rPr lang="en-US" sz="4400" dirty="0" smtClean="0"/>
                  <a:t>c</a:t>
                </a:r>
                <a:endParaRPr lang="en-US" sz="4400" dirty="0"/>
              </a:p>
            </p:txBody>
          </p:sp>
        </p:grpSp>
      </p:grpSp>
      <p:cxnSp>
        <p:nvCxnSpPr>
          <p:cNvPr id="38" name="Straight Arrow Connector 37"/>
          <p:cNvCxnSpPr/>
          <p:nvPr/>
        </p:nvCxnSpPr>
        <p:spPr>
          <a:xfrm rot="5400000">
            <a:off x="5213756" y="434759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 name="Group 38"/>
          <p:cNvGrpSpPr/>
          <p:nvPr/>
        </p:nvGrpSpPr>
        <p:grpSpPr>
          <a:xfrm>
            <a:off x="418890" y="2981115"/>
            <a:ext cx="920823" cy="1795631"/>
            <a:chOff x="3181472" y="1541996"/>
            <a:chExt cx="920823" cy="1795631"/>
          </a:xfrm>
        </p:grpSpPr>
        <p:grpSp>
          <p:nvGrpSpPr>
            <p:cNvPr id="7" name="Group 35"/>
            <p:cNvGrpSpPr/>
            <p:nvPr/>
          </p:nvGrpSpPr>
          <p:grpSpPr>
            <a:xfrm>
              <a:off x="3181472" y="1541996"/>
              <a:ext cx="914400" cy="1384995"/>
              <a:chOff x="3181472" y="1541996"/>
              <a:chExt cx="914400" cy="1384995"/>
            </a:xfrm>
          </p:grpSpPr>
          <p:sp>
            <p:nvSpPr>
              <p:cNvPr id="44" name="Right Triangle 43"/>
              <p:cNvSpPr/>
              <p:nvPr/>
            </p:nvSpPr>
            <p:spPr>
              <a:xfrm>
                <a:off x="3181472" y="1697492"/>
                <a:ext cx="914400" cy="914400"/>
              </a:xfrm>
              <a:prstGeom prst="rtTriangle">
                <a:avLst/>
              </a:prstGeom>
              <a:solidFill>
                <a:srgbClr val="FF0000">
                  <a:alpha val="12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5" name="TextBox 44"/>
              <p:cNvSpPr txBox="1"/>
              <p:nvPr/>
            </p:nvSpPr>
            <p:spPr>
              <a:xfrm>
                <a:off x="3181472" y="1541996"/>
                <a:ext cx="450664" cy="1384995"/>
              </a:xfrm>
              <a:prstGeom prst="rect">
                <a:avLst/>
              </a:prstGeom>
              <a:noFill/>
            </p:spPr>
            <p:txBody>
              <a:bodyPr wrap="square" rtlCol="0">
                <a:spAutoFit/>
              </a:bodyPr>
              <a:lstStyle/>
              <a:p>
                <a:r>
                  <a:rPr lang="en-US" sz="4400" dirty="0" smtClean="0"/>
                  <a:t>1</a:t>
                </a:r>
                <a:endParaRPr lang="en-US" sz="4000" dirty="0"/>
              </a:p>
            </p:txBody>
          </p:sp>
        </p:grpSp>
        <p:grpSp>
          <p:nvGrpSpPr>
            <p:cNvPr id="8" name="Group 34"/>
            <p:cNvGrpSpPr/>
            <p:nvPr/>
          </p:nvGrpSpPr>
          <p:grpSpPr>
            <a:xfrm>
              <a:off x="3187895" y="1710450"/>
              <a:ext cx="914400" cy="1627177"/>
              <a:chOff x="4535631" y="1697492"/>
              <a:chExt cx="914400" cy="1627177"/>
            </a:xfrm>
          </p:grpSpPr>
          <p:sp>
            <p:nvSpPr>
              <p:cNvPr id="42" name="Right Triangle 41"/>
              <p:cNvSpPr/>
              <p:nvPr/>
            </p:nvSpPr>
            <p:spPr>
              <a:xfrm>
                <a:off x="4535631" y="1697492"/>
                <a:ext cx="914400" cy="914400"/>
              </a:xfrm>
              <a:prstGeom prst="rtTriangle">
                <a:avLst/>
              </a:prstGeom>
              <a:solidFill>
                <a:srgbClr val="0000FF">
                  <a:alpha val="23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4999367" y="1878119"/>
                <a:ext cx="450664" cy="1446550"/>
              </a:xfrm>
              <a:prstGeom prst="rect">
                <a:avLst/>
              </a:prstGeom>
              <a:noFill/>
            </p:spPr>
            <p:txBody>
              <a:bodyPr wrap="square" rtlCol="0">
                <a:spAutoFit/>
              </a:bodyPr>
              <a:lstStyle/>
              <a:p>
                <a:r>
                  <a:rPr lang="en-US" sz="4400" dirty="0" err="1" smtClean="0"/>
                  <a:t>b</a:t>
                </a:r>
                <a:endParaRPr lang="en-US" sz="4400" dirty="0"/>
              </a:p>
            </p:txBody>
          </p:sp>
        </p:grpSp>
      </p:grpSp>
      <p:grpSp>
        <p:nvGrpSpPr>
          <p:cNvPr id="9" name="Group 45"/>
          <p:cNvGrpSpPr/>
          <p:nvPr/>
        </p:nvGrpSpPr>
        <p:grpSpPr>
          <a:xfrm>
            <a:off x="1335871" y="2978019"/>
            <a:ext cx="920823" cy="1795631"/>
            <a:chOff x="3181472" y="1541996"/>
            <a:chExt cx="920823" cy="1795631"/>
          </a:xfrm>
        </p:grpSpPr>
        <p:grpSp>
          <p:nvGrpSpPr>
            <p:cNvPr id="10" name="Group 35"/>
            <p:cNvGrpSpPr/>
            <p:nvPr/>
          </p:nvGrpSpPr>
          <p:grpSpPr>
            <a:xfrm>
              <a:off x="3181472" y="1541996"/>
              <a:ext cx="914400" cy="1384995"/>
              <a:chOff x="3181472" y="1541996"/>
              <a:chExt cx="914400" cy="1384995"/>
            </a:xfrm>
          </p:grpSpPr>
          <p:sp>
            <p:nvSpPr>
              <p:cNvPr id="51" name="Right Triangle 50"/>
              <p:cNvSpPr/>
              <p:nvPr/>
            </p:nvSpPr>
            <p:spPr>
              <a:xfrm>
                <a:off x="3181472" y="1697492"/>
                <a:ext cx="914400" cy="914400"/>
              </a:xfrm>
              <a:prstGeom prst="rtTriangle">
                <a:avLst/>
              </a:prstGeom>
              <a:solidFill>
                <a:srgbClr val="FF0000">
                  <a:alpha val="34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2" name="TextBox 51"/>
              <p:cNvSpPr txBox="1"/>
              <p:nvPr/>
            </p:nvSpPr>
            <p:spPr>
              <a:xfrm>
                <a:off x="3181472" y="1541996"/>
                <a:ext cx="450664" cy="1384995"/>
              </a:xfrm>
              <a:prstGeom prst="rect">
                <a:avLst/>
              </a:prstGeom>
              <a:noFill/>
            </p:spPr>
            <p:txBody>
              <a:bodyPr wrap="square" rtlCol="0">
                <a:spAutoFit/>
              </a:bodyPr>
              <a:lstStyle/>
              <a:p>
                <a:r>
                  <a:rPr lang="en-US" sz="4400" dirty="0" smtClean="0"/>
                  <a:t>3</a:t>
                </a:r>
                <a:endParaRPr lang="en-US" sz="4000" dirty="0"/>
              </a:p>
            </p:txBody>
          </p:sp>
        </p:grpSp>
        <p:grpSp>
          <p:nvGrpSpPr>
            <p:cNvPr id="11" name="Group 34"/>
            <p:cNvGrpSpPr/>
            <p:nvPr/>
          </p:nvGrpSpPr>
          <p:grpSpPr>
            <a:xfrm>
              <a:off x="3187895" y="1710450"/>
              <a:ext cx="914400" cy="1627177"/>
              <a:chOff x="4535631" y="1697492"/>
              <a:chExt cx="914400" cy="1627177"/>
            </a:xfrm>
          </p:grpSpPr>
          <p:sp>
            <p:nvSpPr>
              <p:cNvPr id="49" name="Right Triangle 48"/>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12" name="Group 52"/>
          <p:cNvGrpSpPr/>
          <p:nvPr/>
        </p:nvGrpSpPr>
        <p:grpSpPr>
          <a:xfrm>
            <a:off x="2278770" y="2987881"/>
            <a:ext cx="920823" cy="1384995"/>
            <a:chOff x="3181472" y="1541996"/>
            <a:chExt cx="920823" cy="1384995"/>
          </a:xfrm>
        </p:grpSpPr>
        <p:grpSp>
          <p:nvGrpSpPr>
            <p:cNvPr id="13" name="Group 35"/>
            <p:cNvGrpSpPr/>
            <p:nvPr/>
          </p:nvGrpSpPr>
          <p:grpSpPr>
            <a:xfrm>
              <a:off x="3181472" y="1541996"/>
              <a:ext cx="914400" cy="1384995"/>
              <a:chOff x="3181472" y="1541996"/>
              <a:chExt cx="914400" cy="1384995"/>
            </a:xfrm>
          </p:grpSpPr>
          <p:sp>
            <p:nvSpPr>
              <p:cNvPr id="58" name="Right Triangle 57"/>
              <p:cNvSpPr/>
              <p:nvPr/>
            </p:nvSpPr>
            <p:spPr>
              <a:xfrm>
                <a:off x="3181472" y="1697492"/>
                <a:ext cx="914400" cy="914400"/>
              </a:xfrm>
              <a:prstGeom prst="rtTriangle">
                <a:avLst/>
              </a:prstGeom>
              <a:solidFill>
                <a:srgbClr val="FF0000">
                  <a:alpha val="45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9" name="TextBox 58"/>
              <p:cNvSpPr txBox="1"/>
              <p:nvPr/>
            </p:nvSpPr>
            <p:spPr>
              <a:xfrm>
                <a:off x="3181472" y="1541996"/>
                <a:ext cx="450664" cy="1384995"/>
              </a:xfrm>
              <a:prstGeom prst="rect">
                <a:avLst/>
              </a:prstGeom>
              <a:noFill/>
            </p:spPr>
            <p:txBody>
              <a:bodyPr wrap="square" rtlCol="0">
                <a:spAutoFit/>
              </a:bodyPr>
              <a:lstStyle/>
              <a:p>
                <a:r>
                  <a:rPr lang="en-US" sz="4400" dirty="0" smtClean="0"/>
                  <a:t>4</a:t>
                </a:r>
                <a:endParaRPr lang="en-US" sz="4000" dirty="0"/>
              </a:p>
            </p:txBody>
          </p:sp>
        </p:grpSp>
        <p:grpSp>
          <p:nvGrpSpPr>
            <p:cNvPr id="14" name="Group 34"/>
            <p:cNvGrpSpPr/>
            <p:nvPr/>
          </p:nvGrpSpPr>
          <p:grpSpPr>
            <a:xfrm>
              <a:off x="3187895" y="1710450"/>
              <a:ext cx="914400" cy="950068"/>
              <a:chOff x="4535631" y="1697492"/>
              <a:chExt cx="914400" cy="950068"/>
            </a:xfrm>
          </p:grpSpPr>
          <p:sp>
            <p:nvSpPr>
              <p:cNvPr id="56" name="Right Triangle 55"/>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grpSp>
        <p:nvGrpSpPr>
          <p:cNvPr id="16" name="Group 66"/>
          <p:cNvGrpSpPr/>
          <p:nvPr/>
        </p:nvGrpSpPr>
        <p:grpSpPr>
          <a:xfrm>
            <a:off x="4099773" y="2981689"/>
            <a:ext cx="920823" cy="1795631"/>
            <a:chOff x="3181472" y="1541996"/>
            <a:chExt cx="920823" cy="1795631"/>
          </a:xfrm>
        </p:grpSpPr>
        <p:grpSp>
          <p:nvGrpSpPr>
            <p:cNvPr id="17" name="Group 35"/>
            <p:cNvGrpSpPr/>
            <p:nvPr/>
          </p:nvGrpSpPr>
          <p:grpSpPr>
            <a:xfrm>
              <a:off x="3181472" y="1541996"/>
              <a:ext cx="914400" cy="1384995"/>
              <a:chOff x="3181472" y="1541996"/>
              <a:chExt cx="914400" cy="1384995"/>
            </a:xfrm>
          </p:grpSpPr>
          <p:sp>
            <p:nvSpPr>
              <p:cNvPr id="72" name="Right Triangle 71"/>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73" name="TextBox 72"/>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18" name="Group 34"/>
            <p:cNvGrpSpPr/>
            <p:nvPr/>
          </p:nvGrpSpPr>
          <p:grpSpPr>
            <a:xfrm>
              <a:off x="3187895" y="1710450"/>
              <a:ext cx="914400" cy="1627177"/>
              <a:chOff x="4535631" y="1697492"/>
              <a:chExt cx="914400" cy="1627177"/>
            </a:xfrm>
          </p:grpSpPr>
          <p:sp>
            <p:nvSpPr>
              <p:cNvPr id="70" name="Right Triangle 69"/>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19" name="Group 73"/>
          <p:cNvGrpSpPr/>
          <p:nvPr/>
        </p:nvGrpSpPr>
        <p:grpSpPr>
          <a:xfrm>
            <a:off x="5029713" y="2978593"/>
            <a:ext cx="920823" cy="1384995"/>
            <a:chOff x="3181472" y="1541996"/>
            <a:chExt cx="920823" cy="1384995"/>
          </a:xfrm>
        </p:grpSpPr>
        <p:grpSp>
          <p:nvGrpSpPr>
            <p:cNvPr id="20" name="Group 35"/>
            <p:cNvGrpSpPr/>
            <p:nvPr/>
          </p:nvGrpSpPr>
          <p:grpSpPr>
            <a:xfrm>
              <a:off x="3181472" y="1541996"/>
              <a:ext cx="914400" cy="1384995"/>
              <a:chOff x="3181472" y="1541996"/>
              <a:chExt cx="914400" cy="1384995"/>
            </a:xfrm>
          </p:grpSpPr>
          <p:sp>
            <p:nvSpPr>
              <p:cNvPr id="79" name="Right Triangle 78"/>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80" name="TextBox 79"/>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26" name="Group 34"/>
            <p:cNvGrpSpPr/>
            <p:nvPr/>
          </p:nvGrpSpPr>
          <p:grpSpPr>
            <a:xfrm>
              <a:off x="3187895" y="1710450"/>
              <a:ext cx="914400" cy="950068"/>
              <a:chOff x="4535631" y="1697492"/>
              <a:chExt cx="914400" cy="950068"/>
            </a:xfrm>
          </p:grpSpPr>
          <p:sp>
            <p:nvSpPr>
              <p:cNvPr id="77" name="Right Triangle 76"/>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TextBox 77"/>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grpSp>
        <p:nvGrpSpPr>
          <p:cNvPr id="30" name="Group 80"/>
          <p:cNvGrpSpPr/>
          <p:nvPr/>
        </p:nvGrpSpPr>
        <p:grpSpPr>
          <a:xfrm>
            <a:off x="5959653" y="2988455"/>
            <a:ext cx="920823" cy="1384995"/>
            <a:chOff x="3181472" y="1541996"/>
            <a:chExt cx="920823" cy="1384995"/>
          </a:xfrm>
        </p:grpSpPr>
        <p:grpSp>
          <p:nvGrpSpPr>
            <p:cNvPr id="35" name="Group 35"/>
            <p:cNvGrpSpPr/>
            <p:nvPr/>
          </p:nvGrpSpPr>
          <p:grpSpPr>
            <a:xfrm>
              <a:off x="3181472" y="1541996"/>
              <a:ext cx="914400" cy="1384995"/>
              <a:chOff x="3181472" y="1541996"/>
              <a:chExt cx="914400" cy="1384995"/>
            </a:xfrm>
          </p:grpSpPr>
          <p:sp>
            <p:nvSpPr>
              <p:cNvPr id="86" name="Right Triangle 85"/>
              <p:cNvSpPr/>
              <p:nvPr/>
            </p:nvSpPr>
            <p:spPr>
              <a:xfrm>
                <a:off x="3181472" y="1697492"/>
                <a:ext cx="914400" cy="914400"/>
              </a:xfrm>
              <a:prstGeom prst="rtTriangle">
                <a:avLst/>
              </a:prstGeom>
              <a:solidFill>
                <a:srgbClr val="FF0000">
                  <a:alpha val="67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87" name="TextBox 86"/>
              <p:cNvSpPr txBox="1"/>
              <p:nvPr/>
            </p:nvSpPr>
            <p:spPr>
              <a:xfrm>
                <a:off x="3181472" y="1541996"/>
                <a:ext cx="450664" cy="1384995"/>
              </a:xfrm>
              <a:prstGeom prst="rect">
                <a:avLst/>
              </a:prstGeom>
              <a:noFill/>
            </p:spPr>
            <p:txBody>
              <a:bodyPr wrap="square" rtlCol="0">
                <a:spAutoFit/>
              </a:bodyPr>
              <a:lstStyle/>
              <a:p>
                <a:r>
                  <a:rPr lang="en-US" sz="4400" dirty="0" smtClean="0"/>
                  <a:t>6</a:t>
                </a:r>
                <a:endParaRPr lang="en-US" sz="4000" dirty="0"/>
              </a:p>
            </p:txBody>
          </p:sp>
        </p:grpSp>
        <p:grpSp>
          <p:nvGrpSpPr>
            <p:cNvPr id="36" name="Group 34"/>
            <p:cNvGrpSpPr/>
            <p:nvPr/>
          </p:nvGrpSpPr>
          <p:grpSpPr>
            <a:xfrm>
              <a:off x="3187895" y="1710450"/>
              <a:ext cx="914400" cy="950068"/>
              <a:chOff x="4535631" y="1697492"/>
              <a:chExt cx="914400" cy="950068"/>
            </a:xfrm>
          </p:grpSpPr>
          <p:sp>
            <p:nvSpPr>
              <p:cNvPr id="84" name="Right Triangle 83"/>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TextBox 84"/>
              <p:cNvSpPr txBox="1"/>
              <p:nvPr/>
            </p:nvSpPr>
            <p:spPr>
              <a:xfrm>
                <a:off x="4999367" y="1878119"/>
                <a:ext cx="450664" cy="769441"/>
              </a:xfrm>
              <a:prstGeom prst="rect">
                <a:avLst/>
              </a:prstGeom>
              <a:noFill/>
            </p:spPr>
            <p:txBody>
              <a:bodyPr wrap="square" rtlCol="0">
                <a:spAutoFit/>
              </a:bodyPr>
              <a:lstStyle/>
              <a:p>
                <a:r>
                  <a:rPr lang="en-US" sz="4400" dirty="0" err="1" smtClean="0"/>
                  <a:t>c</a:t>
                </a:r>
                <a:endParaRPr lang="en-US" sz="4400" dirty="0"/>
              </a:p>
            </p:txBody>
          </p:sp>
        </p:grpSp>
      </p:grpSp>
      <p:grpSp>
        <p:nvGrpSpPr>
          <p:cNvPr id="37" name="Group 87"/>
          <p:cNvGrpSpPr/>
          <p:nvPr/>
        </p:nvGrpSpPr>
        <p:grpSpPr>
          <a:xfrm>
            <a:off x="6863675" y="2985359"/>
            <a:ext cx="920823" cy="1384995"/>
            <a:chOff x="3181472" y="1541996"/>
            <a:chExt cx="920823" cy="1384995"/>
          </a:xfrm>
        </p:grpSpPr>
        <p:grpSp>
          <p:nvGrpSpPr>
            <p:cNvPr id="39" name="Group 35"/>
            <p:cNvGrpSpPr/>
            <p:nvPr/>
          </p:nvGrpSpPr>
          <p:grpSpPr>
            <a:xfrm>
              <a:off x="3181472" y="1541996"/>
              <a:ext cx="914400" cy="1384995"/>
              <a:chOff x="3181472" y="1541996"/>
              <a:chExt cx="914400" cy="1384995"/>
            </a:xfrm>
          </p:grpSpPr>
          <p:sp>
            <p:nvSpPr>
              <p:cNvPr id="93" name="Right Triangle 92"/>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94" name="TextBox 93"/>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40" name="Group 34"/>
            <p:cNvGrpSpPr/>
            <p:nvPr/>
          </p:nvGrpSpPr>
          <p:grpSpPr>
            <a:xfrm>
              <a:off x="3187895" y="1710450"/>
              <a:ext cx="914400" cy="950068"/>
              <a:chOff x="4535631" y="1697492"/>
              <a:chExt cx="914400" cy="950068"/>
            </a:xfrm>
          </p:grpSpPr>
          <p:sp>
            <p:nvSpPr>
              <p:cNvPr id="91" name="Right Triangle 90"/>
              <p:cNvSpPr/>
              <p:nvPr/>
            </p:nvSpPr>
            <p:spPr>
              <a:xfrm>
                <a:off x="4535631" y="1697492"/>
                <a:ext cx="914400" cy="914400"/>
              </a:xfrm>
              <a:prstGeom prst="rtTriangle">
                <a:avLst/>
              </a:prstGeom>
              <a:solidFill>
                <a:srgbClr val="0000FF">
                  <a:alpha val="12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TextBox 91"/>
              <p:cNvSpPr txBox="1"/>
              <p:nvPr/>
            </p:nvSpPr>
            <p:spPr>
              <a:xfrm>
                <a:off x="4999367" y="1878119"/>
                <a:ext cx="450664" cy="769441"/>
              </a:xfrm>
              <a:prstGeom prst="rect">
                <a:avLst/>
              </a:prstGeom>
              <a:noFill/>
            </p:spPr>
            <p:txBody>
              <a:bodyPr wrap="square" rtlCol="0">
                <a:spAutoFit/>
              </a:bodyPr>
              <a:lstStyle/>
              <a:p>
                <a:r>
                  <a:rPr lang="en-US" sz="4400" dirty="0" smtClean="0"/>
                  <a:t>a</a:t>
                </a:r>
                <a:endParaRPr lang="en-US" sz="4400" dirty="0"/>
              </a:p>
            </p:txBody>
          </p:sp>
        </p:grpSp>
      </p:grpSp>
      <p:grpSp>
        <p:nvGrpSpPr>
          <p:cNvPr id="41" name="Group 94"/>
          <p:cNvGrpSpPr/>
          <p:nvPr/>
        </p:nvGrpSpPr>
        <p:grpSpPr>
          <a:xfrm>
            <a:off x="7780656" y="2982263"/>
            <a:ext cx="920823" cy="1795631"/>
            <a:chOff x="3181472" y="1541996"/>
            <a:chExt cx="920823" cy="1795631"/>
          </a:xfrm>
        </p:grpSpPr>
        <p:grpSp>
          <p:nvGrpSpPr>
            <p:cNvPr id="46" name="Group 35"/>
            <p:cNvGrpSpPr/>
            <p:nvPr/>
          </p:nvGrpSpPr>
          <p:grpSpPr>
            <a:xfrm>
              <a:off x="3181472" y="1541996"/>
              <a:ext cx="914400" cy="1384995"/>
              <a:chOff x="3181472" y="1541996"/>
              <a:chExt cx="914400" cy="1384995"/>
            </a:xfrm>
          </p:grpSpPr>
          <p:sp>
            <p:nvSpPr>
              <p:cNvPr id="100" name="Right Triangle 99"/>
              <p:cNvSpPr/>
              <p:nvPr/>
            </p:nvSpPr>
            <p:spPr>
              <a:xfrm>
                <a:off x="3181472" y="1697492"/>
                <a:ext cx="914400" cy="914400"/>
              </a:xfrm>
              <a:prstGeom prst="rtTriangle">
                <a:avLst/>
              </a:prstGeom>
              <a:solidFill>
                <a:srgbClr val="FF0000"/>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01" name="TextBox 100"/>
              <p:cNvSpPr txBox="1"/>
              <p:nvPr/>
            </p:nvSpPr>
            <p:spPr>
              <a:xfrm>
                <a:off x="3181472" y="1541996"/>
                <a:ext cx="450664" cy="1384995"/>
              </a:xfrm>
              <a:prstGeom prst="rect">
                <a:avLst/>
              </a:prstGeom>
              <a:noFill/>
            </p:spPr>
            <p:txBody>
              <a:bodyPr wrap="square" rtlCol="0">
                <a:spAutoFit/>
              </a:bodyPr>
              <a:lstStyle/>
              <a:p>
                <a:r>
                  <a:rPr lang="en-US" sz="4400" dirty="0" smtClean="0"/>
                  <a:t>9</a:t>
                </a:r>
                <a:endParaRPr lang="en-US" sz="4000" dirty="0"/>
              </a:p>
            </p:txBody>
          </p:sp>
        </p:grpSp>
        <p:grpSp>
          <p:nvGrpSpPr>
            <p:cNvPr id="47" name="Group 34"/>
            <p:cNvGrpSpPr/>
            <p:nvPr/>
          </p:nvGrpSpPr>
          <p:grpSpPr>
            <a:xfrm>
              <a:off x="3187895" y="1710450"/>
              <a:ext cx="914400" cy="1627177"/>
              <a:chOff x="4535631" y="1697492"/>
              <a:chExt cx="914400" cy="1627177"/>
            </a:xfrm>
          </p:grpSpPr>
          <p:sp>
            <p:nvSpPr>
              <p:cNvPr id="98" name="Right Triangle 97"/>
              <p:cNvSpPr/>
              <p:nvPr/>
            </p:nvSpPr>
            <p:spPr>
              <a:xfrm>
                <a:off x="4535631" y="1697492"/>
                <a:ext cx="914400" cy="914400"/>
              </a:xfrm>
              <a:prstGeom prst="rtTriangle">
                <a:avLst/>
              </a:prstGeom>
              <a:solidFill>
                <a:srgbClr val="0000FF">
                  <a:alpha val="23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TextBox 98"/>
              <p:cNvSpPr txBox="1"/>
              <p:nvPr/>
            </p:nvSpPr>
            <p:spPr>
              <a:xfrm>
                <a:off x="4999367" y="1878119"/>
                <a:ext cx="450664" cy="1446550"/>
              </a:xfrm>
              <a:prstGeom prst="rect">
                <a:avLst/>
              </a:prstGeom>
              <a:noFill/>
            </p:spPr>
            <p:txBody>
              <a:bodyPr wrap="square" rtlCol="0">
                <a:spAutoFit/>
              </a:bodyPr>
              <a:lstStyle/>
              <a:p>
                <a:r>
                  <a:rPr lang="en-US" sz="4400" dirty="0" err="1" smtClean="0"/>
                  <a:t>b</a:t>
                </a:r>
                <a:endParaRPr lang="en-US" sz="4400" dirty="0"/>
              </a:p>
            </p:txBody>
          </p:sp>
        </p:grpSp>
      </p:grpSp>
      <p:grpSp>
        <p:nvGrpSpPr>
          <p:cNvPr id="48" name="Group 108"/>
          <p:cNvGrpSpPr/>
          <p:nvPr/>
        </p:nvGrpSpPr>
        <p:grpSpPr>
          <a:xfrm>
            <a:off x="3193170" y="2988455"/>
            <a:ext cx="920823" cy="1384995"/>
            <a:chOff x="3181472" y="1541996"/>
            <a:chExt cx="920823" cy="1384995"/>
          </a:xfrm>
        </p:grpSpPr>
        <p:grpSp>
          <p:nvGrpSpPr>
            <p:cNvPr id="53" name="Group 35"/>
            <p:cNvGrpSpPr/>
            <p:nvPr/>
          </p:nvGrpSpPr>
          <p:grpSpPr>
            <a:xfrm>
              <a:off x="3181472" y="1541996"/>
              <a:ext cx="914400" cy="1384995"/>
              <a:chOff x="3181472" y="1541996"/>
              <a:chExt cx="914400" cy="1384995"/>
            </a:xfrm>
          </p:grpSpPr>
          <p:sp>
            <p:nvSpPr>
              <p:cNvPr id="114" name="Right Triangle 113"/>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15" name="TextBox 114"/>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54" name="Group 34"/>
            <p:cNvGrpSpPr/>
            <p:nvPr/>
          </p:nvGrpSpPr>
          <p:grpSpPr>
            <a:xfrm>
              <a:off x="3187895" y="1710450"/>
              <a:ext cx="914400" cy="950068"/>
              <a:chOff x="4535631" y="1697492"/>
              <a:chExt cx="914400" cy="950068"/>
            </a:xfrm>
          </p:grpSpPr>
          <p:sp>
            <p:nvSpPr>
              <p:cNvPr id="112" name="Right Triangle 111"/>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4999367" y="1878119"/>
                <a:ext cx="450664" cy="769441"/>
              </a:xfrm>
              <a:prstGeom prst="rect">
                <a:avLst/>
              </a:prstGeom>
              <a:noFill/>
            </p:spPr>
            <p:txBody>
              <a:bodyPr wrap="square" rtlCol="0">
                <a:spAutoFit/>
              </a:bodyPr>
              <a:lstStyle/>
              <a:p>
                <a:r>
                  <a:rPr lang="en-US" sz="4400" dirty="0" smtClean="0"/>
                  <a:t>c</a:t>
                </a:r>
                <a:endParaRPr lang="en-US" sz="4400" dirty="0"/>
              </a:p>
            </p:txBody>
          </p:sp>
        </p:grpSp>
      </p:grpSp>
      <p:sp>
        <p:nvSpPr>
          <p:cNvPr id="102" name="Rectangle 101"/>
          <p:cNvSpPr/>
          <p:nvPr/>
        </p:nvSpPr>
        <p:spPr>
          <a:xfrm>
            <a:off x="3191796" y="3130993"/>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5040618" y="3135826"/>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5" name="Group 73"/>
          <p:cNvGrpSpPr/>
          <p:nvPr/>
        </p:nvGrpSpPr>
        <p:grpSpPr>
          <a:xfrm>
            <a:off x="1874460" y="1167391"/>
            <a:ext cx="920823" cy="1384995"/>
            <a:chOff x="3181472" y="1541996"/>
            <a:chExt cx="920823" cy="1384995"/>
          </a:xfrm>
        </p:grpSpPr>
        <p:grpSp>
          <p:nvGrpSpPr>
            <p:cNvPr id="60" name="Group 35"/>
            <p:cNvGrpSpPr/>
            <p:nvPr/>
          </p:nvGrpSpPr>
          <p:grpSpPr>
            <a:xfrm>
              <a:off x="3181472" y="1541996"/>
              <a:ext cx="914400" cy="1384995"/>
              <a:chOff x="3181472" y="1541996"/>
              <a:chExt cx="914400" cy="1384995"/>
            </a:xfrm>
          </p:grpSpPr>
          <p:sp>
            <p:nvSpPr>
              <p:cNvPr id="109" name="Right Triangle 108"/>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10" name="TextBox 109"/>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61" name="Group 34"/>
            <p:cNvGrpSpPr/>
            <p:nvPr/>
          </p:nvGrpSpPr>
          <p:grpSpPr>
            <a:xfrm>
              <a:off x="3187895" y="1710450"/>
              <a:ext cx="914400" cy="950068"/>
              <a:chOff x="4535631" y="1697492"/>
              <a:chExt cx="914400" cy="950068"/>
            </a:xfrm>
          </p:grpSpPr>
          <p:sp>
            <p:nvSpPr>
              <p:cNvPr id="107" name="Right Triangle 106"/>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TextBox 107"/>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Equality and Set</a:t>
            </a:r>
            <a:endParaRPr lang="en-US" dirty="0"/>
          </a:p>
        </p:txBody>
      </p:sp>
      <p:sp>
        <p:nvSpPr>
          <p:cNvPr id="3" name="Content Placeholder 2"/>
          <p:cNvSpPr>
            <a:spLocks noGrp="1"/>
          </p:cNvSpPr>
          <p:nvPr>
            <p:ph idx="4294967295"/>
          </p:nvPr>
        </p:nvSpPr>
        <p:spPr>
          <a:xfrm>
            <a:off x="0" y="1417638"/>
            <a:ext cx="8229600" cy="5203825"/>
          </a:xfrm>
        </p:spPr>
        <p:txBody>
          <a:bodyPr>
            <a:noAutofit/>
          </a:bodyPr>
          <a:lstStyle/>
          <a:p>
            <a:pPr>
              <a:buNone/>
            </a:pPr>
            <a:r>
              <a:rPr lang="en-US" dirty="0" smtClean="0"/>
              <a:t>	"</a:t>
            </a:r>
            <a:r>
              <a:rPr lang="en-US" dirty="0" err="1" smtClean="0"/>
              <a:t>nscanned</a:t>
            </a:r>
            <a:r>
              <a:rPr lang="en-US" dirty="0" smtClean="0"/>
              <a:t>" : 3,</a:t>
            </a:r>
          </a:p>
          <a:p>
            <a:pPr>
              <a:buNone/>
            </a:pPr>
            <a:r>
              <a:rPr lang="en-US" dirty="0" smtClean="0"/>
              <a:t>	"</a:t>
            </a:r>
            <a:r>
              <a:rPr lang="en-US" dirty="0" err="1" smtClean="0"/>
              <a:t>nscannedObjects</a:t>
            </a:r>
            <a:r>
              <a:rPr lang="en-US" dirty="0" smtClean="0"/>
              <a:t>" : 2,</a:t>
            </a:r>
          </a:p>
          <a:p>
            <a:pPr>
              <a:buNone/>
            </a:pPr>
            <a:r>
              <a:rPr lang="en-US" dirty="0" smtClean="0"/>
              <a:t>	"</a:t>
            </a:r>
            <a:r>
              <a:rPr lang="en-US" dirty="0" err="1" smtClean="0"/>
              <a:t>n</a:t>
            </a:r>
            <a:r>
              <a:rPr lang="en-US" dirty="0" smtClean="0"/>
              <a:t>" : 2,</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Equality and Set</a:t>
            </a:r>
            <a:endParaRPr lang="en-US" dirty="0"/>
          </a:p>
        </p:txBody>
      </p:sp>
      <p:cxnSp>
        <p:nvCxnSpPr>
          <p:cNvPr id="16" name="Straight Connector 15"/>
          <p:cNvCxnSpPr/>
          <p:nvPr/>
        </p:nvCxnSpPr>
        <p:spPr>
          <a:xfrm rot="5400000" flipH="1" flipV="1">
            <a:off x="1006476" y="3693021"/>
            <a:ext cx="692392"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flipV="1">
            <a:off x="2971335" y="1307888"/>
            <a:ext cx="420274" cy="2743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H="1">
            <a:off x="5257335" y="1765088"/>
            <a:ext cx="420274" cy="1828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809872" y="3804025"/>
            <a:ext cx="1371600" cy="679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16200000" flipH="1">
            <a:off x="6727955" y="3457942"/>
            <a:ext cx="679434" cy="1371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flipH="1" flipV="1">
            <a:off x="5584955" y="3686542"/>
            <a:ext cx="679434"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5400000">
            <a:off x="614729"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a:off x="1527807"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5400000">
            <a:off x="4271008" y="2750095"/>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rot="5400000">
            <a:off x="2440589" y="569156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5400000">
            <a:off x="3360659"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rot="5400000">
            <a:off x="6099809"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5400000">
            <a:off x="7015021"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rot="5400000">
            <a:off x="7922132"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rot="5400000">
            <a:off x="5184224" y="5677419"/>
            <a:ext cx="562808" cy="36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3" name="Group 29"/>
          <p:cNvGrpSpPr/>
          <p:nvPr/>
        </p:nvGrpSpPr>
        <p:grpSpPr>
          <a:xfrm>
            <a:off x="418890" y="4341705"/>
            <a:ext cx="920823" cy="1795631"/>
            <a:chOff x="3181472" y="1541996"/>
            <a:chExt cx="920823" cy="1795631"/>
          </a:xfrm>
        </p:grpSpPr>
        <p:grpSp>
          <p:nvGrpSpPr>
            <p:cNvPr id="4" name="Group 35"/>
            <p:cNvGrpSpPr/>
            <p:nvPr/>
          </p:nvGrpSpPr>
          <p:grpSpPr>
            <a:xfrm>
              <a:off x="3181472" y="1541996"/>
              <a:ext cx="914400" cy="1384995"/>
              <a:chOff x="3181472" y="1541996"/>
              <a:chExt cx="914400" cy="1384995"/>
            </a:xfrm>
          </p:grpSpPr>
          <p:sp>
            <p:nvSpPr>
              <p:cNvPr id="47" name="Right Triangle 46"/>
              <p:cNvSpPr/>
              <p:nvPr/>
            </p:nvSpPr>
            <p:spPr>
              <a:xfrm>
                <a:off x="3181472" y="1697492"/>
                <a:ext cx="914400" cy="914400"/>
              </a:xfrm>
              <a:prstGeom prst="rtTriangle">
                <a:avLst/>
              </a:prstGeom>
              <a:solidFill>
                <a:srgbClr val="FF0000">
                  <a:alpha val="12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8" name="TextBox 47"/>
              <p:cNvSpPr txBox="1"/>
              <p:nvPr/>
            </p:nvSpPr>
            <p:spPr>
              <a:xfrm>
                <a:off x="3181472" y="1541996"/>
                <a:ext cx="450664" cy="1384995"/>
              </a:xfrm>
              <a:prstGeom prst="rect">
                <a:avLst/>
              </a:prstGeom>
              <a:noFill/>
            </p:spPr>
            <p:txBody>
              <a:bodyPr wrap="square" rtlCol="0">
                <a:spAutoFit/>
              </a:bodyPr>
              <a:lstStyle/>
              <a:p>
                <a:r>
                  <a:rPr lang="en-US" sz="4400" dirty="0" smtClean="0"/>
                  <a:t>1</a:t>
                </a:r>
                <a:endParaRPr lang="en-US" sz="4000" dirty="0"/>
              </a:p>
            </p:txBody>
          </p:sp>
        </p:grpSp>
        <p:grpSp>
          <p:nvGrpSpPr>
            <p:cNvPr id="5" name="Group 34"/>
            <p:cNvGrpSpPr/>
            <p:nvPr/>
          </p:nvGrpSpPr>
          <p:grpSpPr>
            <a:xfrm>
              <a:off x="3187895" y="1710450"/>
              <a:ext cx="914400" cy="1627177"/>
              <a:chOff x="4535631" y="1697492"/>
              <a:chExt cx="914400" cy="1627177"/>
            </a:xfrm>
          </p:grpSpPr>
          <p:sp>
            <p:nvSpPr>
              <p:cNvPr id="45" name="Right Triangle 44"/>
              <p:cNvSpPr/>
              <p:nvPr/>
            </p:nvSpPr>
            <p:spPr>
              <a:xfrm>
                <a:off x="4535631" y="1697492"/>
                <a:ext cx="914400" cy="914400"/>
              </a:xfrm>
              <a:prstGeom prst="rtTriangle">
                <a:avLst/>
              </a:prstGeom>
              <a:solidFill>
                <a:srgbClr val="0000FF">
                  <a:alpha val="23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4999367" y="1878119"/>
                <a:ext cx="450664" cy="1446550"/>
              </a:xfrm>
              <a:prstGeom prst="rect">
                <a:avLst/>
              </a:prstGeom>
              <a:noFill/>
            </p:spPr>
            <p:txBody>
              <a:bodyPr wrap="square" rtlCol="0">
                <a:spAutoFit/>
              </a:bodyPr>
              <a:lstStyle/>
              <a:p>
                <a:r>
                  <a:rPr lang="en-US" sz="4400" dirty="0" err="1" smtClean="0"/>
                  <a:t>b</a:t>
                </a:r>
                <a:endParaRPr lang="en-US" sz="4400" dirty="0"/>
              </a:p>
            </p:txBody>
          </p:sp>
        </p:grpSp>
      </p:grpSp>
      <p:grpSp>
        <p:nvGrpSpPr>
          <p:cNvPr id="6" name="Group 48"/>
          <p:cNvGrpSpPr/>
          <p:nvPr/>
        </p:nvGrpSpPr>
        <p:grpSpPr>
          <a:xfrm>
            <a:off x="1335871" y="2718859"/>
            <a:ext cx="920823" cy="1795631"/>
            <a:chOff x="3181472" y="1541996"/>
            <a:chExt cx="920823" cy="1795631"/>
          </a:xfrm>
        </p:grpSpPr>
        <p:grpSp>
          <p:nvGrpSpPr>
            <p:cNvPr id="7" name="Group 35"/>
            <p:cNvGrpSpPr/>
            <p:nvPr/>
          </p:nvGrpSpPr>
          <p:grpSpPr>
            <a:xfrm>
              <a:off x="3181472" y="1541996"/>
              <a:ext cx="914400" cy="1384995"/>
              <a:chOff x="3181472" y="1541996"/>
              <a:chExt cx="914400" cy="1384995"/>
            </a:xfrm>
          </p:grpSpPr>
          <p:sp>
            <p:nvSpPr>
              <p:cNvPr id="54" name="Right Triangle 53"/>
              <p:cNvSpPr/>
              <p:nvPr/>
            </p:nvSpPr>
            <p:spPr>
              <a:xfrm>
                <a:off x="3181472" y="1697492"/>
                <a:ext cx="914400" cy="914400"/>
              </a:xfrm>
              <a:prstGeom prst="rtTriangle">
                <a:avLst/>
              </a:prstGeom>
              <a:solidFill>
                <a:srgbClr val="FF0000">
                  <a:alpha val="34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5" name="TextBox 54"/>
              <p:cNvSpPr txBox="1"/>
              <p:nvPr/>
            </p:nvSpPr>
            <p:spPr>
              <a:xfrm>
                <a:off x="3181472" y="1541996"/>
                <a:ext cx="450664" cy="1384995"/>
              </a:xfrm>
              <a:prstGeom prst="rect">
                <a:avLst/>
              </a:prstGeom>
              <a:noFill/>
            </p:spPr>
            <p:txBody>
              <a:bodyPr wrap="square" rtlCol="0">
                <a:spAutoFit/>
              </a:bodyPr>
              <a:lstStyle/>
              <a:p>
                <a:r>
                  <a:rPr lang="en-US" sz="4400" dirty="0" smtClean="0"/>
                  <a:t>3</a:t>
                </a:r>
                <a:endParaRPr lang="en-US" sz="4000" dirty="0"/>
              </a:p>
            </p:txBody>
          </p:sp>
        </p:grpSp>
        <p:grpSp>
          <p:nvGrpSpPr>
            <p:cNvPr id="8" name="Group 34"/>
            <p:cNvGrpSpPr/>
            <p:nvPr/>
          </p:nvGrpSpPr>
          <p:grpSpPr>
            <a:xfrm>
              <a:off x="3187895" y="1710450"/>
              <a:ext cx="914400" cy="1627177"/>
              <a:chOff x="4535631" y="1697492"/>
              <a:chExt cx="914400" cy="1627177"/>
            </a:xfrm>
          </p:grpSpPr>
          <p:sp>
            <p:nvSpPr>
              <p:cNvPr id="52" name="Right Triangle 51"/>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9" name="Group 55"/>
          <p:cNvGrpSpPr/>
          <p:nvPr/>
        </p:nvGrpSpPr>
        <p:grpSpPr>
          <a:xfrm>
            <a:off x="2278770" y="4348471"/>
            <a:ext cx="920823" cy="1384995"/>
            <a:chOff x="3181472" y="1541996"/>
            <a:chExt cx="920823" cy="1384995"/>
          </a:xfrm>
        </p:grpSpPr>
        <p:grpSp>
          <p:nvGrpSpPr>
            <p:cNvPr id="10" name="Group 35"/>
            <p:cNvGrpSpPr/>
            <p:nvPr/>
          </p:nvGrpSpPr>
          <p:grpSpPr>
            <a:xfrm>
              <a:off x="3181472" y="1541996"/>
              <a:ext cx="914400" cy="1384995"/>
              <a:chOff x="3181472" y="1541996"/>
              <a:chExt cx="914400" cy="1384995"/>
            </a:xfrm>
          </p:grpSpPr>
          <p:sp>
            <p:nvSpPr>
              <p:cNvPr id="61" name="Right Triangle 60"/>
              <p:cNvSpPr/>
              <p:nvPr/>
            </p:nvSpPr>
            <p:spPr>
              <a:xfrm>
                <a:off x="3181472" y="1697492"/>
                <a:ext cx="914400" cy="914400"/>
              </a:xfrm>
              <a:prstGeom prst="rtTriangle">
                <a:avLst/>
              </a:prstGeom>
              <a:solidFill>
                <a:srgbClr val="FF0000">
                  <a:alpha val="45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2" name="TextBox 61"/>
              <p:cNvSpPr txBox="1"/>
              <p:nvPr/>
            </p:nvSpPr>
            <p:spPr>
              <a:xfrm>
                <a:off x="3181472" y="1541996"/>
                <a:ext cx="450664" cy="1384995"/>
              </a:xfrm>
              <a:prstGeom prst="rect">
                <a:avLst/>
              </a:prstGeom>
              <a:noFill/>
            </p:spPr>
            <p:txBody>
              <a:bodyPr wrap="square" rtlCol="0">
                <a:spAutoFit/>
              </a:bodyPr>
              <a:lstStyle/>
              <a:p>
                <a:r>
                  <a:rPr lang="en-US" sz="4400" dirty="0" smtClean="0"/>
                  <a:t>4</a:t>
                </a:r>
                <a:endParaRPr lang="en-US" sz="4000" dirty="0"/>
              </a:p>
            </p:txBody>
          </p:sp>
        </p:grpSp>
        <p:grpSp>
          <p:nvGrpSpPr>
            <p:cNvPr id="11" name="Group 34"/>
            <p:cNvGrpSpPr/>
            <p:nvPr/>
          </p:nvGrpSpPr>
          <p:grpSpPr>
            <a:xfrm>
              <a:off x="3187895" y="1710450"/>
              <a:ext cx="914400" cy="950068"/>
              <a:chOff x="4535631" y="1697492"/>
              <a:chExt cx="914400" cy="950068"/>
            </a:xfrm>
          </p:grpSpPr>
          <p:sp>
            <p:nvSpPr>
              <p:cNvPr id="59" name="Right Triangle 58"/>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TextBox 59"/>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grpSp>
        <p:nvGrpSpPr>
          <p:cNvPr id="12" name="Group 62"/>
          <p:cNvGrpSpPr/>
          <p:nvPr/>
        </p:nvGrpSpPr>
        <p:grpSpPr>
          <a:xfrm>
            <a:off x="3195751" y="4345375"/>
            <a:ext cx="920823" cy="1384995"/>
            <a:chOff x="3181472" y="1541996"/>
            <a:chExt cx="920823" cy="1384995"/>
          </a:xfrm>
        </p:grpSpPr>
        <p:grpSp>
          <p:nvGrpSpPr>
            <p:cNvPr id="13" name="Group 35"/>
            <p:cNvGrpSpPr/>
            <p:nvPr/>
          </p:nvGrpSpPr>
          <p:grpSpPr>
            <a:xfrm>
              <a:off x="3181472" y="1541996"/>
              <a:ext cx="914400" cy="1384995"/>
              <a:chOff x="3181472" y="1541996"/>
              <a:chExt cx="914400" cy="1384995"/>
            </a:xfrm>
          </p:grpSpPr>
          <p:sp>
            <p:nvSpPr>
              <p:cNvPr id="68" name="Right Triangle 67"/>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9" name="TextBox 68"/>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14" name="Group 34"/>
            <p:cNvGrpSpPr/>
            <p:nvPr/>
          </p:nvGrpSpPr>
          <p:grpSpPr>
            <a:xfrm>
              <a:off x="3187895" y="1710450"/>
              <a:ext cx="914400" cy="950068"/>
              <a:chOff x="4535631" y="1697492"/>
              <a:chExt cx="914400" cy="950068"/>
            </a:xfrm>
          </p:grpSpPr>
          <p:sp>
            <p:nvSpPr>
              <p:cNvPr id="66" name="Right Triangle 65"/>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4999367" y="1878119"/>
                <a:ext cx="450664" cy="769441"/>
              </a:xfrm>
              <a:prstGeom prst="rect">
                <a:avLst/>
              </a:prstGeom>
              <a:noFill/>
            </p:spPr>
            <p:txBody>
              <a:bodyPr wrap="square" rtlCol="0">
                <a:spAutoFit/>
              </a:bodyPr>
              <a:lstStyle/>
              <a:p>
                <a:r>
                  <a:rPr lang="en-US" sz="4400" dirty="0" err="1" smtClean="0"/>
                  <a:t>c</a:t>
                </a:r>
                <a:endParaRPr lang="en-US" sz="4400" dirty="0"/>
              </a:p>
            </p:txBody>
          </p:sp>
        </p:grpSp>
      </p:grpSp>
      <p:grpSp>
        <p:nvGrpSpPr>
          <p:cNvPr id="15" name="Group 69"/>
          <p:cNvGrpSpPr/>
          <p:nvPr/>
        </p:nvGrpSpPr>
        <p:grpSpPr>
          <a:xfrm>
            <a:off x="4099773" y="1374897"/>
            <a:ext cx="920823" cy="1795631"/>
            <a:chOff x="3181472" y="1541996"/>
            <a:chExt cx="920823" cy="1795631"/>
          </a:xfrm>
        </p:grpSpPr>
        <p:grpSp>
          <p:nvGrpSpPr>
            <p:cNvPr id="18" name="Group 35"/>
            <p:cNvGrpSpPr/>
            <p:nvPr/>
          </p:nvGrpSpPr>
          <p:grpSpPr>
            <a:xfrm>
              <a:off x="3181472" y="1541996"/>
              <a:ext cx="914400" cy="1384995"/>
              <a:chOff x="3181472" y="1541996"/>
              <a:chExt cx="914400" cy="1384995"/>
            </a:xfrm>
          </p:grpSpPr>
          <p:sp>
            <p:nvSpPr>
              <p:cNvPr id="75" name="Right Triangle 74"/>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76" name="TextBox 75"/>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19" name="Group 34"/>
            <p:cNvGrpSpPr/>
            <p:nvPr/>
          </p:nvGrpSpPr>
          <p:grpSpPr>
            <a:xfrm>
              <a:off x="3187895" y="1710450"/>
              <a:ext cx="914400" cy="1627177"/>
              <a:chOff x="4535631" y="1697492"/>
              <a:chExt cx="914400" cy="1627177"/>
            </a:xfrm>
          </p:grpSpPr>
          <p:sp>
            <p:nvSpPr>
              <p:cNvPr id="73" name="Right Triangle 72"/>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21" name="Group 76"/>
          <p:cNvGrpSpPr/>
          <p:nvPr/>
        </p:nvGrpSpPr>
        <p:grpSpPr>
          <a:xfrm>
            <a:off x="5029713" y="4352141"/>
            <a:ext cx="920823" cy="1384995"/>
            <a:chOff x="3181472" y="1541996"/>
            <a:chExt cx="920823" cy="1384995"/>
          </a:xfrm>
        </p:grpSpPr>
        <p:grpSp>
          <p:nvGrpSpPr>
            <p:cNvPr id="22" name="Group 35"/>
            <p:cNvGrpSpPr/>
            <p:nvPr/>
          </p:nvGrpSpPr>
          <p:grpSpPr>
            <a:xfrm>
              <a:off x="3181472" y="1541996"/>
              <a:ext cx="914400" cy="1384995"/>
              <a:chOff x="3181472" y="1541996"/>
              <a:chExt cx="914400" cy="1384995"/>
            </a:xfrm>
          </p:grpSpPr>
          <p:sp>
            <p:nvSpPr>
              <p:cNvPr id="82" name="Right Triangle 81"/>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83" name="TextBox 82"/>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24" name="Group 34"/>
            <p:cNvGrpSpPr/>
            <p:nvPr/>
          </p:nvGrpSpPr>
          <p:grpSpPr>
            <a:xfrm>
              <a:off x="3187895" y="1710450"/>
              <a:ext cx="914400" cy="950068"/>
              <a:chOff x="4535631" y="1697492"/>
              <a:chExt cx="914400" cy="950068"/>
            </a:xfrm>
          </p:grpSpPr>
          <p:sp>
            <p:nvSpPr>
              <p:cNvPr id="80" name="Right Triangle 79"/>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TextBox 80"/>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sp>
        <p:nvSpPr>
          <p:cNvPr id="91" name="Rectangle 90"/>
          <p:cNvSpPr/>
          <p:nvPr/>
        </p:nvSpPr>
        <p:spPr>
          <a:xfrm>
            <a:off x="3176257" y="4510159"/>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 name="Group 91"/>
          <p:cNvGrpSpPr/>
          <p:nvPr/>
        </p:nvGrpSpPr>
        <p:grpSpPr>
          <a:xfrm>
            <a:off x="5946694" y="2742253"/>
            <a:ext cx="920823" cy="1384995"/>
            <a:chOff x="3181472" y="1541996"/>
            <a:chExt cx="920823" cy="1384995"/>
          </a:xfrm>
        </p:grpSpPr>
        <p:grpSp>
          <p:nvGrpSpPr>
            <p:cNvPr id="27" name="Group 35"/>
            <p:cNvGrpSpPr/>
            <p:nvPr/>
          </p:nvGrpSpPr>
          <p:grpSpPr>
            <a:xfrm>
              <a:off x="3181472" y="1541996"/>
              <a:ext cx="914400" cy="1384995"/>
              <a:chOff x="3181472" y="1541996"/>
              <a:chExt cx="914400" cy="1384995"/>
            </a:xfrm>
          </p:grpSpPr>
          <p:sp>
            <p:nvSpPr>
              <p:cNvPr id="97" name="Right Triangle 96"/>
              <p:cNvSpPr/>
              <p:nvPr/>
            </p:nvSpPr>
            <p:spPr>
              <a:xfrm>
                <a:off x="3181472" y="1697492"/>
                <a:ext cx="914400" cy="914400"/>
              </a:xfrm>
              <a:prstGeom prst="rtTriangle">
                <a:avLst/>
              </a:prstGeom>
              <a:solidFill>
                <a:srgbClr val="FF0000">
                  <a:alpha val="67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98" name="TextBox 97"/>
              <p:cNvSpPr txBox="1"/>
              <p:nvPr/>
            </p:nvSpPr>
            <p:spPr>
              <a:xfrm>
                <a:off x="3181472" y="1541996"/>
                <a:ext cx="450664" cy="1384995"/>
              </a:xfrm>
              <a:prstGeom prst="rect">
                <a:avLst/>
              </a:prstGeom>
              <a:noFill/>
            </p:spPr>
            <p:txBody>
              <a:bodyPr wrap="square" rtlCol="0">
                <a:spAutoFit/>
              </a:bodyPr>
              <a:lstStyle/>
              <a:p>
                <a:r>
                  <a:rPr lang="en-US" sz="4400" dirty="0" smtClean="0"/>
                  <a:t>6</a:t>
                </a:r>
                <a:endParaRPr lang="en-US" sz="4000" dirty="0"/>
              </a:p>
            </p:txBody>
          </p:sp>
        </p:grpSp>
        <p:grpSp>
          <p:nvGrpSpPr>
            <p:cNvPr id="28" name="Group 34"/>
            <p:cNvGrpSpPr/>
            <p:nvPr/>
          </p:nvGrpSpPr>
          <p:grpSpPr>
            <a:xfrm>
              <a:off x="3187895" y="1710450"/>
              <a:ext cx="914400" cy="950068"/>
              <a:chOff x="4535631" y="1697492"/>
              <a:chExt cx="914400" cy="950068"/>
            </a:xfrm>
          </p:grpSpPr>
          <p:sp>
            <p:nvSpPr>
              <p:cNvPr id="95" name="Right Triangle 94"/>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p:cNvSpPr txBox="1"/>
              <p:nvPr/>
            </p:nvSpPr>
            <p:spPr>
              <a:xfrm>
                <a:off x="4999367" y="1878119"/>
                <a:ext cx="450664" cy="769441"/>
              </a:xfrm>
              <a:prstGeom prst="rect">
                <a:avLst/>
              </a:prstGeom>
              <a:noFill/>
            </p:spPr>
            <p:txBody>
              <a:bodyPr wrap="square" rtlCol="0">
                <a:spAutoFit/>
              </a:bodyPr>
              <a:lstStyle/>
              <a:p>
                <a:r>
                  <a:rPr lang="en-US" sz="4400" dirty="0" err="1" smtClean="0"/>
                  <a:t>c</a:t>
                </a:r>
                <a:endParaRPr lang="en-US" sz="4400" dirty="0"/>
              </a:p>
            </p:txBody>
          </p:sp>
        </p:grpSp>
      </p:grpSp>
      <p:grpSp>
        <p:nvGrpSpPr>
          <p:cNvPr id="30" name="Group 98"/>
          <p:cNvGrpSpPr/>
          <p:nvPr/>
        </p:nvGrpSpPr>
        <p:grpSpPr>
          <a:xfrm>
            <a:off x="6863675" y="4332991"/>
            <a:ext cx="920823" cy="1384995"/>
            <a:chOff x="3181472" y="1541996"/>
            <a:chExt cx="920823" cy="1384995"/>
          </a:xfrm>
        </p:grpSpPr>
        <p:grpSp>
          <p:nvGrpSpPr>
            <p:cNvPr id="31" name="Group 35"/>
            <p:cNvGrpSpPr/>
            <p:nvPr/>
          </p:nvGrpSpPr>
          <p:grpSpPr>
            <a:xfrm>
              <a:off x="3181472" y="1541996"/>
              <a:ext cx="914400" cy="1384995"/>
              <a:chOff x="3181472" y="1541996"/>
              <a:chExt cx="914400" cy="1384995"/>
            </a:xfrm>
          </p:grpSpPr>
          <p:sp>
            <p:nvSpPr>
              <p:cNvPr id="104" name="Right Triangle 103"/>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05" name="TextBox 104"/>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32" name="Group 34"/>
            <p:cNvGrpSpPr/>
            <p:nvPr/>
          </p:nvGrpSpPr>
          <p:grpSpPr>
            <a:xfrm>
              <a:off x="3187895" y="1710450"/>
              <a:ext cx="914400" cy="950068"/>
              <a:chOff x="4535631" y="1697492"/>
              <a:chExt cx="914400" cy="950068"/>
            </a:xfrm>
          </p:grpSpPr>
          <p:sp>
            <p:nvSpPr>
              <p:cNvPr id="102" name="Right Triangle 101"/>
              <p:cNvSpPr/>
              <p:nvPr/>
            </p:nvSpPr>
            <p:spPr>
              <a:xfrm>
                <a:off x="4535631" y="1697492"/>
                <a:ext cx="914400" cy="914400"/>
              </a:xfrm>
              <a:prstGeom prst="rtTriangle">
                <a:avLst/>
              </a:prstGeom>
              <a:solidFill>
                <a:srgbClr val="0000FF">
                  <a:alpha val="12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TextBox 102"/>
              <p:cNvSpPr txBox="1"/>
              <p:nvPr/>
            </p:nvSpPr>
            <p:spPr>
              <a:xfrm>
                <a:off x="4999367" y="1878119"/>
                <a:ext cx="450664" cy="769441"/>
              </a:xfrm>
              <a:prstGeom prst="rect">
                <a:avLst/>
              </a:prstGeom>
              <a:noFill/>
            </p:spPr>
            <p:txBody>
              <a:bodyPr wrap="square" rtlCol="0">
                <a:spAutoFit/>
              </a:bodyPr>
              <a:lstStyle/>
              <a:p>
                <a:r>
                  <a:rPr lang="en-US" sz="4400" dirty="0" smtClean="0"/>
                  <a:t>a</a:t>
                </a:r>
                <a:endParaRPr lang="en-US" sz="4400" dirty="0"/>
              </a:p>
            </p:txBody>
          </p:sp>
        </p:grpSp>
      </p:grpSp>
      <p:grpSp>
        <p:nvGrpSpPr>
          <p:cNvPr id="33" name="Group 105"/>
          <p:cNvGrpSpPr/>
          <p:nvPr/>
        </p:nvGrpSpPr>
        <p:grpSpPr>
          <a:xfrm>
            <a:off x="7780656" y="4329895"/>
            <a:ext cx="920823" cy="1795631"/>
            <a:chOff x="3181472" y="1541996"/>
            <a:chExt cx="920823" cy="1795631"/>
          </a:xfrm>
        </p:grpSpPr>
        <p:grpSp>
          <p:nvGrpSpPr>
            <p:cNvPr id="43" name="Group 35"/>
            <p:cNvGrpSpPr/>
            <p:nvPr/>
          </p:nvGrpSpPr>
          <p:grpSpPr>
            <a:xfrm>
              <a:off x="3181472" y="1541996"/>
              <a:ext cx="914400" cy="1384995"/>
              <a:chOff x="3181472" y="1541996"/>
              <a:chExt cx="914400" cy="1384995"/>
            </a:xfrm>
          </p:grpSpPr>
          <p:sp>
            <p:nvSpPr>
              <p:cNvPr id="111" name="Right Triangle 110"/>
              <p:cNvSpPr/>
              <p:nvPr/>
            </p:nvSpPr>
            <p:spPr>
              <a:xfrm>
                <a:off x="3181472" y="1697492"/>
                <a:ext cx="914400" cy="914400"/>
              </a:xfrm>
              <a:prstGeom prst="rtTriangle">
                <a:avLst/>
              </a:prstGeom>
              <a:solidFill>
                <a:srgbClr val="FF0000"/>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12" name="TextBox 111"/>
              <p:cNvSpPr txBox="1"/>
              <p:nvPr/>
            </p:nvSpPr>
            <p:spPr>
              <a:xfrm>
                <a:off x="3181472" y="1541996"/>
                <a:ext cx="450664" cy="1384995"/>
              </a:xfrm>
              <a:prstGeom prst="rect">
                <a:avLst/>
              </a:prstGeom>
              <a:noFill/>
            </p:spPr>
            <p:txBody>
              <a:bodyPr wrap="square" rtlCol="0">
                <a:spAutoFit/>
              </a:bodyPr>
              <a:lstStyle/>
              <a:p>
                <a:r>
                  <a:rPr lang="en-US" sz="4400" dirty="0" smtClean="0"/>
                  <a:t>9</a:t>
                </a:r>
                <a:endParaRPr lang="en-US" sz="4000" dirty="0"/>
              </a:p>
            </p:txBody>
          </p:sp>
        </p:grpSp>
        <p:grpSp>
          <p:nvGrpSpPr>
            <p:cNvPr id="44" name="Group 34"/>
            <p:cNvGrpSpPr/>
            <p:nvPr/>
          </p:nvGrpSpPr>
          <p:grpSpPr>
            <a:xfrm>
              <a:off x="3187895" y="1710450"/>
              <a:ext cx="914400" cy="1627177"/>
              <a:chOff x="4535631" y="1697492"/>
              <a:chExt cx="914400" cy="1627177"/>
            </a:xfrm>
          </p:grpSpPr>
          <p:sp>
            <p:nvSpPr>
              <p:cNvPr id="109" name="Right Triangle 108"/>
              <p:cNvSpPr/>
              <p:nvPr/>
            </p:nvSpPr>
            <p:spPr>
              <a:xfrm>
                <a:off x="4535631" y="1697492"/>
                <a:ext cx="914400" cy="914400"/>
              </a:xfrm>
              <a:prstGeom prst="rtTriangle">
                <a:avLst/>
              </a:prstGeom>
              <a:solidFill>
                <a:srgbClr val="0000FF">
                  <a:alpha val="23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TextBox 109"/>
              <p:cNvSpPr txBox="1"/>
              <p:nvPr/>
            </p:nvSpPr>
            <p:spPr>
              <a:xfrm>
                <a:off x="4999367" y="1878119"/>
                <a:ext cx="450664" cy="1446550"/>
              </a:xfrm>
              <a:prstGeom prst="rect">
                <a:avLst/>
              </a:prstGeom>
              <a:noFill/>
            </p:spPr>
            <p:txBody>
              <a:bodyPr wrap="square" rtlCol="0">
                <a:spAutoFit/>
              </a:bodyPr>
              <a:lstStyle/>
              <a:p>
                <a:r>
                  <a:rPr lang="en-US" sz="4400" dirty="0" err="1" smtClean="0"/>
                  <a:t>b</a:t>
                </a:r>
                <a:endParaRPr lang="en-US" sz="4400" dirty="0"/>
              </a:p>
            </p:txBody>
          </p:sp>
        </p:grpSp>
      </p:grpSp>
      <p:cxnSp>
        <p:nvCxnSpPr>
          <p:cNvPr id="113" name="Straight Connector 112"/>
          <p:cNvCxnSpPr/>
          <p:nvPr/>
        </p:nvCxnSpPr>
        <p:spPr>
          <a:xfrm flipV="1">
            <a:off x="1910436" y="2410143"/>
            <a:ext cx="1925347" cy="294974"/>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1949313" y="4034173"/>
            <a:ext cx="723871" cy="358576"/>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rot="5400000">
            <a:off x="3538977" y="5856919"/>
            <a:ext cx="562807" cy="132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3" name="Rectangle 92"/>
          <p:cNvSpPr/>
          <p:nvPr/>
        </p:nvSpPr>
        <p:spPr>
          <a:xfrm>
            <a:off x="5039245" y="4507063"/>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4" name="Straight Connector 93"/>
          <p:cNvCxnSpPr/>
          <p:nvPr/>
        </p:nvCxnSpPr>
        <p:spPr>
          <a:xfrm>
            <a:off x="4705472" y="2621751"/>
            <a:ext cx="996367" cy="228974"/>
          </a:xfrm>
          <a:prstGeom prst="line">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flipV="1">
            <a:off x="5244639" y="3930509"/>
            <a:ext cx="587216" cy="436324"/>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rot="5400000">
            <a:off x="5336624" y="5829819"/>
            <a:ext cx="562808" cy="3688"/>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2418724" y="3930509"/>
            <a:ext cx="723871" cy="358576"/>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flipV="1">
            <a:off x="2386811" y="2679165"/>
            <a:ext cx="1925347" cy="294974"/>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Equality and Range</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err="1" smtClean="0"/>
              <a:t>db.c.find</a:t>
            </a:r>
            <a:r>
              <a:rPr lang="en-US" dirty="0" smtClean="0"/>
              <a:t>( {x:5,y:{$gte:’d’}} )</a:t>
            </a:r>
          </a:p>
          <a:p>
            <a:r>
              <a:rPr lang="en-US" dirty="0" smtClean="0"/>
              <a:t>Index {x:1,y:1}</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Equality and Range</a:t>
            </a:r>
            <a:endParaRPr lang="en-US" dirty="0"/>
          </a:p>
        </p:txBody>
      </p:sp>
      <p:cxnSp>
        <p:nvCxnSpPr>
          <p:cNvPr id="21" name="Straight Arrow Connector 20"/>
          <p:cNvCxnSpPr/>
          <p:nvPr/>
        </p:nvCxnSpPr>
        <p:spPr>
          <a:xfrm rot="5400000">
            <a:off x="613409" y="433097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a:off x="1504472"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a:off x="2434412" y="433773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a:off x="3351393" y="433464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4277698"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5400000">
            <a:off x="6098701" y="4347598"/>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a:off x="7015682" y="434450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a:off x="7906745" y="434140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5400000">
            <a:off x="5213756" y="434759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3" name="Group 38"/>
          <p:cNvGrpSpPr/>
          <p:nvPr/>
        </p:nvGrpSpPr>
        <p:grpSpPr>
          <a:xfrm>
            <a:off x="418890" y="2981115"/>
            <a:ext cx="920823" cy="1795631"/>
            <a:chOff x="3181472" y="1541996"/>
            <a:chExt cx="920823" cy="1795631"/>
          </a:xfrm>
        </p:grpSpPr>
        <p:grpSp>
          <p:nvGrpSpPr>
            <p:cNvPr id="4" name="Group 35"/>
            <p:cNvGrpSpPr/>
            <p:nvPr/>
          </p:nvGrpSpPr>
          <p:grpSpPr>
            <a:xfrm>
              <a:off x="3181472" y="1541996"/>
              <a:ext cx="914400" cy="1384995"/>
              <a:chOff x="3181472" y="1541996"/>
              <a:chExt cx="914400" cy="1384995"/>
            </a:xfrm>
          </p:grpSpPr>
          <p:sp>
            <p:nvSpPr>
              <p:cNvPr id="44" name="Right Triangle 43"/>
              <p:cNvSpPr/>
              <p:nvPr/>
            </p:nvSpPr>
            <p:spPr>
              <a:xfrm>
                <a:off x="3181472" y="1697492"/>
                <a:ext cx="914400" cy="914400"/>
              </a:xfrm>
              <a:prstGeom prst="rtTriangle">
                <a:avLst/>
              </a:prstGeom>
              <a:solidFill>
                <a:srgbClr val="FF0000">
                  <a:alpha val="12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5" name="TextBox 44"/>
              <p:cNvSpPr txBox="1"/>
              <p:nvPr/>
            </p:nvSpPr>
            <p:spPr>
              <a:xfrm>
                <a:off x="3181472" y="1541996"/>
                <a:ext cx="450664" cy="1384995"/>
              </a:xfrm>
              <a:prstGeom prst="rect">
                <a:avLst/>
              </a:prstGeom>
              <a:noFill/>
            </p:spPr>
            <p:txBody>
              <a:bodyPr wrap="square" rtlCol="0">
                <a:spAutoFit/>
              </a:bodyPr>
              <a:lstStyle/>
              <a:p>
                <a:r>
                  <a:rPr lang="en-US" sz="4400" dirty="0" smtClean="0"/>
                  <a:t>1</a:t>
                </a:r>
                <a:endParaRPr lang="en-US" sz="4000" dirty="0"/>
              </a:p>
            </p:txBody>
          </p:sp>
        </p:grpSp>
        <p:grpSp>
          <p:nvGrpSpPr>
            <p:cNvPr id="5" name="Group 34"/>
            <p:cNvGrpSpPr/>
            <p:nvPr/>
          </p:nvGrpSpPr>
          <p:grpSpPr>
            <a:xfrm>
              <a:off x="3187895" y="1710450"/>
              <a:ext cx="914400" cy="1627177"/>
              <a:chOff x="4535631" y="1697492"/>
              <a:chExt cx="914400" cy="1627177"/>
            </a:xfrm>
          </p:grpSpPr>
          <p:sp>
            <p:nvSpPr>
              <p:cNvPr id="42" name="Right Triangle 41"/>
              <p:cNvSpPr/>
              <p:nvPr/>
            </p:nvSpPr>
            <p:spPr>
              <a:xfrm>
                <a:off x="4535631" y="1697492"/>
                <a:ext cx="914400" cy="914400"/>
              </a:xfrm>
              <a:prstGeom prst="rtTriangle">
                <a:avLst/>
              </a:prstGeom>
              <a:solidFill>
                <a:srgbClr val="0000FF">
                  <a:alpha val="23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4999367" y="1878119"/>
                <a:ext cx="450664" cy="1446550"/>
              </a:xfrm>
              <a:prstGeom prst="rect">
                <a:avLst/>
              </a:prstGeom>
              <a:noFill/>
            </p:spPr>
            <p:txBody>
              <a:bodyPr wrap="square" rtlCol="0">
                <a:spAutoFit/>
              </a:bodyPr>
              <a:lstStyle/>
              <a:p>
                <a:r>
                  <a:rPr lang="en-US" sz="4400" dirty="0" err="1" smtClean="0"/>
                  <a:t>b</a:t>
                </a:r>
                <a:endParaRPr lang="en-US" sz="4400" dirty="0"/>
              </a:p>
            </p:txBody>
          </p:sp>
        </p:grpSp>
      </p:grpSp>
      <p:grpSp>
        <p:nvGrpSpPr>
          <p:cNvPr id="6" name="Group 45"/>
          <p:cNvGrpSpPr/>
          <p:nvPr/>
        </p:nvGrpSpPr>
        <p:grpSpPr>
          <a:xfrm>
            <a:off x="1335871" y="2978019"/>
            <a:ext cx="920823" cy="1795631"/>
            <a:chOff x="3181472" y="1541996"/>
            <a:chExt cx="920823" cy="1795631"/>
          </a:xfrm>
        </p:grpSpPr>
        <p:grpSp>
          <p:nvGrpSpPr>
            <p:cNvPr id="7" name="Group 35"/>
            <p:cNvGrpSpPr/>
            <p:nvPr/>
          </p:nvGrpSpPr>
          <p:grpSpPr>
            <a:xfrm>
              <a:off x="3181472" y="1541996"/>
              <a:ext cx="914400" cy="1384995"/>
              <a:chOff x="3181472" y="1541996"/>
              <a:chExt cx="914400" cy="1384995"/>
            </a:xfrm>
          </p:grpSpPr>
          <p:sp>
            <p:nvSpPr>
              <p:cNvPr id="51" name="Right Triangle 50"/>
              <p:cNvSpPr/>
              <p:nvPr/>
            </p:nvSpPr>
            <p:spPr>
              <a:xfrm>
                <a:off x="3181472" y="1697492"/>
                <a:ext cx="914400" cy="914400"/>
              </a:xfrm>
              <a:prstGeom prst="rtTriangle">
                <a:avLst/>
              </a:prstGeom>
              <a:solidFill>
                <a:srgbClr val="FF0000">
                  <a:alpha val="34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2" name="TextBox 51"/>
              <p:cNvSpPr txBox="1"/>
              <p:nvPr/>
            </p:nvSpPr>
            <p:spPr>
              <a:xfrm>
                <a:off x="3181472" y="1541996"/>
                <a:ext cx="450664" cy="1384995"/>
              </a:xfrm>
              <a:prstGeom prst="rect">
                <a:avLst/>
              </a:prstGeom>
              <a:noFill/>
            </p:spPr>
            <p:txBody>
              <a:bodyPr wrap="square" rtlCol="0">
                <a:spAutoFit/>
              </a:bodyPr>
              <a:lstStyle/>
              <a:p>
                <a:r>
                  <a:rPr lang="en-US" sz="4400" dirty="0" smtClean="0"/>
                  <a:t>3</a:t>
                </a:r>
                <a:endParaRPr lang="en-US" sz="4000" dirty="0"/>
              </a:p>
            </p:txBody>
          </p:sp>
        </p:grpSp>
        <p:grpSp>
          <p:nvGrpSpPr>
            <p:cNvPr id="8" name="Group 34"/>
            <p:cNvGrpSpPr/>
            <p:nvPr/>
          </p:nvGrpSpPr>
          <p:grpSpPr>
            <a:xfrm>
              <a:off x="3187895" y="1710450"/>
              <a:ext cx="914400" cy="1627177"/>
              <a:chOff x="4535631" y="1697492"/>
              <a:chExt cx="914400" cy="1627177"/>
            </a:xfrm>
          </p:grpSpPr>
          <p:sp>
            <p:nvSpPr>
              <p:cNvPr id="49" name="Right Triangle 48"/>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9" name="Group 52"/>
          <p:cNvGrpSpPr/>
          <p:nvPr/>
        </p:nvGrpSpPr>
        <p:grpSpPr>
          <a:xfrm>
            <a:off x="2278770" y="2987881"/>
            <a:ext cx="920823" cy="1384995"/>
            <a:chOff x="3181472" y="1541996"/>
            <a:chExt cx="920823" cy="1384995"/>
          </a:xfrm>
        </p:grpSpPr>
        <p:grpSp>
          <p:nvGrpSpPr>
            <p:cNvPr id="10" name="Group 35"/>
            <p:cNvGrpSpPr/>
            <p:nvPr/>
          </p:nvGrpSpPr>
          <p:grpSpPr>
            <a:xfrm>
              <a:off x="3181472" y="1541996"/>
              <a:ext cx="914400" cy="1384995"/>
              <a:chOff x="3181472" y="1541996"/>
              <a:chExt cx="914400" cy="1384995"/>
            </a:xfrm>
          </p:grpSpPr>
          <p:sp>
            <p:nvSpPr>
              <p:cNvPr id="58" name="Right Triangle 57"/>
              <p:cNvSpPr/>
              <p:nvPr/>
            </p:nvSpPr>
            <p:spPr>
              <a:xfrm>
                <a:off x="3181472" y="1697492"/>
                <a:ext cx="914400" cy="914400"/>
              </a:xfrm>
              <a:prstGeom prst="rtTriangle">
                <a:avLst/>
              </a:prstGeom>
              <a:solidFill>
                <a:srgbClr val="FF0000">
                  <a:alpha val="45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9" name="TextBox 58"/>
              <p:cNvSpPr txBox="1"/>
              <p:nvPr/>
            </p:nvSpPr>
            <p:spPr>
              <a:xfrm>
                <a:off x="3181472" y="1541996"/>
                <a:ext cx="450664" cy="1384995"/>
              </a:xfrm>
              <a:prstGeom prst="rect">
                <a:avLst/>
              </a:prstGeom>
              <a:noFill/>
            </p:spPr>
            <p:txBody>
              <a:bodyPr wrap="square" rtlCol="0">
                <a:spAutoFit/>
              </a:bodyPr>
              <a:lstStyle/>
              <a:p>
                <a:r>
                  <a:rPr lang="en-US" sz="4400" dirty="0" smtClean="0"/>
                  <a:t>4</a:t>
                </a:r>
                <a:endParaRPr lang="en-US" sz="4000" dirty="0"/>
              </a:p>
            </p:txBody>
          </p:sp>
        </p:grpSp>
        <p:grpSp>
          <p:nvGrpSpPr>
            <p:cNvPr id="11" name="Group 34"/>
            <p:cNvGrpSpPr/>
            <p:nvPr/>
          </p:nvGrpSpPr>
          <p:grpSpPr>
            <a:xfrm>
              <a:off x="3187895" y="1710450"/>
              <a:ext cx="914400" cy="950068"/>
              <a:chOff x="4535631" y="1697492"/>
              <a:chExt cx="914400" cy="950068"/>
            </a:xfrm>
          </p:grpSpPr>
          <p:sp>
            <p:nvSpPr>
              <p:cNvPr id="56" name="Right Triangle 55"/>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grpSp>
        <p:nvGrpSpPr>
          <p:cNvPr id="12" name="Group 66"/>
          <p:cNvGrpSpPr/>
          <p:nvPr/>
        </p:nvGrpSpPr>
        <p:grpSpPr>
          <a:xfrm>
            <a:off x="4099773" y="2981689"/>
            <a:ext cx="920823" cy="1795631"/>
            <a:chOff x="3181472" y="1541996"/>
            <a:chExt cx="920823" cy="1795631"/>
          </a:xfrm>
        </p:grpSpPr>
        <p:grpSp>
          <p:nvGrpSpPr>
            <p:cNvPr id="13" name="Group 35"/>
            <p:cNvGrpSpPr/>
            <p:nvPr/>
          </p:nvGrpSpPr>
          <p:grpSpPr>
            <a:xfrm>
              <a:off x="3181472" y="1541996"/>
              <a:ext cx="914400" cy="1384995"/>
              <a:chOff x="3181472" y="1541996"/>
              <a:chExt cx="914400" cy="1384995"/>
            </a:xfrm>
          </p:grpSpPr>
          <p:sp>
            <p:nvSpPr>
              <p:cNvPr id="72" name="Right Triangle 71"/>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73" name="TextBox 72"/>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14" name="Group 34"/>
            <p:cNvGrpSpPr/>
            <p:nvPr/>
          </p:nvGrpSpPr>
          <p:grpSpPr>
            <a:xfrm>
              <a:off x="3187895" y="1710450"/>
              <a:ext cx="914400" cy="1627177"/>
              <a:chOff x="4535631" y="1697492"/>
              <a:chExt cx="914400" cy="1627177"/>
            </a:xfrm>
          </p:grpSpPr>
          <p:sp>
            <p:nvSpPr>
              <p:cNvPr id="70" name="Right Triangle 69"/>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15" name="Group 73"/>
          <p:cNvGrpSpPr/>
          <p:nvPr/>
        </p:nvGrpSpPr>
        <p:grpSpPr>
          <a:xfrm>
            <a:off x="5029713" y="2978593"/>
            <a:ext cx="920823" cy="1384995"/>
            <a:chOff x="3181472" y="1541996"/>
            <a:chExt cx="920823" cy="1384995"/>
          </a:xfrm>
        </p:grpSpPr>
        <p:grpSp>
          <p:nvGrpSpPr>
            <p:cNvPr id="16" name="Group 35"/>
            <p:cNvGrpSpPr/>
            <p:nvPr/>
          </p:nvGrpSpPr>
          <p:grpSpPr>
            <a:xfrm>
              <a:off x="3181472" y="1541996"/>
              <a:ext cx="914400" cy="1384995"/>
              <a:chOff x="3181472" y="1541996"/>
              <a:chExt cx="914400" cy="1384995"/>
            </a:xfrm>
          </p:grpSpPr>
          <p:sp>
            <p:nvSpPr>
              <p:cNvPr id="79" name="Right Triangle 78"/>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80" name="TextBox 79"/>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17" name="Group 34"/>
            <p:cNvGrpSpPr/>
            <p:nvPr/>
          </p:nvGrpSpPr>
          <p:grpSpPr>
            <a:xfrm>
              <a:off x="3187895" y="1710450"/>
              <a:ext cx="914400" cy="950068"/>
              <a:chOff x="4535631" y="1697492"/>
              <a:chExt cx="914400" cy="950068"/>
            </a:xfrm>
          </p:grpSpPr>
          <p:sp>
            <p:nvSpPr>
              <p:cNvPr id="77" name="Right Triangle 76"/>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TextBox 77"/>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grpSp>
        <p:nvGrpSpPr>
          <p:cNvPr id="18" name="Group 80"/>
          <p:cNvGrpSpPr/>
          <p:nvPr/>
        </p:nvGrpSpPr>
        <p:grpSpPr>
          <a:xfrm>
            <a:off x="5959653" y="2988455"/>
            <a:ext cx="920823" cy="1384995"/>
            <a:chOff x="3181472" y="1541996"/>
            <a:chExt cx="920823" cy="1384995"/>
          </a:xfrm>
        </p:grpSpPr>
        <p:grpSp>
          <p:nvGrpSpPr>
            <p:cNvPr id="19" name="Group 35"/>
            <p:cNvGrpSpPr/>
            <p:nvPr/>
          </p:nvGrpSpPr>
          <p:grpSpPr>
            <a:xfrm>
              <a:off x="3181472" y="1541996"/>
              <a:ext cx="914400" cy="1384995"/>
              <a:chOff x="3181472" y="1541996"/>
              <a:chExt cx="914400" cy="1384995"/>
            </a:xfrm>
          </p:grpSpPr>
          <p:sp>
            <p:nvSpPr>
              <p:cNvPr id="86" name="Right Triangle 85"/>
              <p:cNvSpPr/>
              <p:nvPr/>
            </p:nvSpPr>
            <p:spPr>
              <a:xfrm>
                <a:off x="3181472" y="1697492"/>
                <a:ext cx="914400" cy="914400"/>
              </a:xfrm>
              <a:prstGeom prst="rtTriangle">
                <a:avLst/>
              </a:prstGeom>
              <a:solidFill>
                <a:srgbClr val="FF0000">
                  <a:alpha val="67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87" name="TextBox 86"/>
              <p:cNvSpPr txBox="1"/>
              <p:nvPr/>
            </p:nvSpPr>
            <p:spPr>
              <a:xfrm>
                <a:off x="3181472" y="1541996"/>
                <a:ext cx="450664" cy="1384995"/>
              </a:xfrm>
              <a:prstGeom prst="rect">
                <a:avLst/>
              </a:prstGeom>
              <a:noFill/>
            </p:spPr>
            <p:txBody>
              <a:bodyPr wrap="square" rtlCol="0">
                <a:spAutoFit/>
              </a:bodyPr>
              <a:lstStyle/>
              <a:p>
                <a:r>
                  <a:rPr lang="en-US" sz="4400" dirty="0" smtClean="0"/>
                  <a:t>6</a:t>
                </a:r>
                <a:endParaRPr lang="en-US" sz="4000" dirty="0"/>
              </a:p>
            </p:txBody>
          </p:sp>
        </p:grpSp>
        <p:grpSp>
          <p:nvGrpSpPr>
            <p:cNvPr id="20" name="Group 34"/>
            <p:cNvGrpSpPr/>
            <p:nvPr/>
          </p:nvGrpSpPr>
          <p:grpSpPr>
            <a:xfrm>
              <a:off x="3187895" y="1710450"/>
              <a:ext cx="914400" cy="950068"/>
              <a:chOff x="4535631" y="1697492"/>
              <a:chExt cx="914400" cy="950068"/>
            </a:xfrm>
          </p:grpSpPr>
          <p:sp>
            <p:nvSpPr>
              <p:cNvPr id="84" name="Right Triangle 83"/>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TextBox 84"/>
              <p:cNvSpPr txBox="1"/>
              <p:nvPr/>
            </p:nvSpPr>
            <p:spPr>
              <a:xfrm>
                <a:off x="4999367" y="1878119"/>
                <a:ext cx="450664" cy="769441"/>
              </a:xfrm>
              <a:prstGeom prst="rect">
                <a:avLst/>
              </a:prstGeom>
              <a:noFill/>
            </p:spPr>
            <p:txBody>
              <a:bodyPr wrap="square" rtlCol="0">
                <a:spAutoFit/>
              </a:bodyPr>
              <a:lstStyle/>
              <a:p>
                <a:r>
                  <a:rPr lang="en-US" sz="4400" dirty="0" err="1" smtClean="0"/>
                  <a:t>c</a:t>
                </a:r>
                <a:endParaRPr lang="en-US" sz="4400" dirty="0"/>
              </a:p>
            </p:txBody>
          </p:sp>
        </p:grpSp>
      </p:grpSp>
      <p:grpSp>
        <p:nvGrpSpPr>
          <p:cNvPr id="26" name="Group 87"/>
          <p:cNvGrpSpPr/>
          <p:nvPr/>
        </p:nvGrpSpPr>
        <p:grpSpPr>
          <a:xfrm>
            <a:off x="6863675" y="2985359"/>
            <a:ext cx="920823" cy="1384995"/>
            <a:chOff x="3181472" y="1541996"/>
            <a:chExt cx="920823" cy="1384995"/>
          </a:xfrm>
        </p:grpSpPr>
        <p:grpSp>
          <p:nvGrpSpPr>
            <p:cNvPr id="30" name="Group 35"/>
            <p:cNvGrpSpPr/>
            <p:nvPr/>
          </p:nvGrpSpPr>
          <p:grpSpPr>
            <a:xfrm>
              <a:off x="3181472" y="1541996"/>
              <a:ext cx="914400" cy="1384995"/>
              <a:chOff x="3181472" y="1541996"/>
              <a:chExt cx="914400" cy="1384995"/>
            </a:xfrm>
          </p:grpSpPr>
          <p:sp>
            <p:nvSpPr>
              <p:cNvPr id="93" name="Right Triangle 92"/>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94" name="TextBox 93"/>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31" name="Group 34"/>
            <p:cNvGrpSpPr/>
            <p:nvPr/>
          </p:nvGrpSpPr>
          <p:grpSpPr>
            <a:xfrm>
              <a:off x="3187895" y="1710450"/>
              <a:ext cx="914400" cy="950068"/>
              <a:chOff x="4535631" y="1697492"/>
              <a:chExt cx="914400" cy="950068"/>
            </a:xfrm>
          </p:grpSpPr>
          <p:sp>
            <p:nvSpPr>
              <p:cNvPr id="91" name="Right Triangle 90"/>
              <p:cNvSpPr/>
              <p:nvPr/>
            </p:nvSpPr>
            <p:spPr>
              <a:xfrm>
                <a:off x="4535631" y="1697492"/>
                <a:ext cx="914400" cy="914400"/>
              </a:xfrm>
              <a:prstGeom prst="rtTriangle">
                <a:avLst/>
              </a:prstGeom>
              <a:solidFill>
                <a:srgbClr val="0000FF">
                  <a:alpha val="12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TextBox 91"/>
              <p:cNvSpPr txBox="1"/>
              <p:nvPr/>
            </p:nvSpPr>
            <p:spPr>
              <a:xfrm>
                <a:off x="4999367" y="1878119"/>
                <a:ext cx="450664" cy="769441"/>
              </a:xfrm>
              <a:prstGeom prst="rect">
                <a:avLst/>
              </a:prstGeom>
              <a:noFill/>
            </p:spPr>
            <p:txBody>
              <a:bodyPr wrap="square" rtlCol="0">
                <a:spAutoFit/>
              </a:bodyPr>
              <a:lstStyle/>
              <a:p>
                <a:r>
                  <a:rPr lang="en-US" sz="4400" dirty="0" smtClean="0"/>
                  <a:t>a</a:t>
                </a:r>
                <a:endParaRPr lang="en-US" sz="4400" dirty="0"/>
              </a:p>
            </p:txBody>
          </p:sp>
        </p:grpSp>
      </p:grpSp>
      <p:grpSp>
        <p:nvGrpSpPr>
          <p:cNvPr id="32" name="Group 94"/>
          <p:cNvGrpSpPr/>
          <p:nvPr/>
        </p:nvGrpSpPr>
        <p:grpSpPr>
          <a:xfrm>
            <a:off x="7780656" y="2982263"/>
            <a:ext cx="920823" cy="1795631"/>
            <a:chOff x="3181472" y="1541996"/>
            <a:chExt cx="920823" cy="1795631"/>
          </a:xfrm>
        </p:grpSpPr>
        <p:grpSp>
          <p:nvGrpSpPr>
            <p:cNvPr id="33" name="Group 35"/>
            <p:cNvGrpSpPr/>
            <p:nvPr/>
          </p:nvGrpSpPr>
          <p:grpSpPr>
            <a:xfrm>
              <a:off x="3181472" y="1541996"/>
              <a:ext cx="914400" cy="1384995"/>
              <a:chOff x="3181472" y="1541996"/>
              <a:chExt cx="914400" cy="1384995"/>
            </a:xfrm>
          </p:grpSpPr>
          <p:sp>
            <p:nvSpPr>
              <p:cNvPr id="100" name="Right Triangle 99"/>
              <p:cNvSpPr/>
              <p:nvPr/>
            </p:nvSpPr>
            <p:spPr>
              <a:xfrm>
                <a:off x="3181472" y="1697492"/>
                <a:ext cx="914400" cy="914400"/>
              </a:xfrm>
              <a:prstGeom prst="rtTriangle">
                <a:avLst/>
              </a:prstGeom>
              <a:solidFill>
                <a:srgbClr val="FF0000"/>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01" name="TextBox 100"/>
              <p:cNvSpPr txBox="1"/>
              <p:nvPr/>
            </p:nvSpPr>
            <p:spPr>
              <a:xfrm>
                <a:off x="3181472" y="1541996"/>
                <a:ext cx="450664" cy="1384995"/>
              </a:xfrm>
              <a:prstGeom prst="rect">
                <a:avLst/>
              </a:prstGeom>
              <a:noFill/>
            </p:spPr>
            <p:txBody>
              <a:bodyPr wrap="square" rtlCol="0">
                <a:spAutoFit/>
              </a:bodyPr>
              <a:lstStyle/>
              <a:p>
                <a:r>
                  <a:rPr lang="en-US" sz="4400" dirty="0" smtClean="0"/>
                  <a:t>9</a:t>
                </a:r>
                <a:endParaRPr lang="en-US" sz="4000" dirty="0"/>
              </a:p>
            </p:txBody>
          </p:sp>
        </p:grpSp>
        <p:grpSp>
          <p:nvGrpSpPr>
            <p:cNvPr id="34" name="Group 34"/>
            <p:cNvGrpSpPr/>
            <p:nvPr/>
          </p:nvGrpSpPr>
          <p:grpSpPr>
            <a:xfrm>
              <a:off x="3187895" y="1710450"/>
              <a:ext cx="914400" cy="1627177"/>
              <a:chOff x="4535631" y="1697492"/>
              <a:chExt cx="914400" cy="1627177"/>
            </a:xfrm>
          </p:grpSpPr>
          <p:sp>
            <p:nvSpPr>
              <p:cNvPr id="98" name="Right Triangle 97"/>
              <p:cNvSpPr/>
              <p:nvPr/>
            </p:nvSpPr>
            <p:spPr>
              <a:xfrm>
                <a:off x="4535631" y="1697492"/>
                <a:ext cx="914400" cy="914400"/>
              </a:xfrm>
              <a:prstGeom prst="rtTriangle">
                <a:avLst/>
              </a:prstGeom>
              <a:solidFill>
                <a:srgbClr val="0000FF">
                  <a:alpha val="23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TextBox 98"/>
              <p:cNvSpPr txBox="1"/>
              <p:nvPr/>
            </p:nvSpPr>
            <p:spPr>
              <a:xfrm>
                <a:off x="4999367" y="1878119"/>
                <a:ext cx="450664" cy="1446550"/>
              </a:xfrm>
              <a:prstGeom prst="rect">
                <a:avLst/>
              </a:prstGeom>
              <a:noFill/>
            </p:spPr>
            <p:txBody>
              <a:bodyPr wrap="square" rtlCol="0">
                <a:spAutoFit/>
              </a:bodyPr>
              <a:lstStyle/>
              <a:p>
                <a:r>
                  <a:rPr lang="en-US" sz="4400" dirty="0" err="1" smtClean="0"/>
                  <a:t>b</a:t>
                </a:r>
                <a:endParaRPr lang="en-US" sz="4400" dirty="0"/>
              </a:p>
            </p:txBody>
          </p:sp>
        </p:grpSp>
      </p:grpSp>
      <p:grpSp>
        <p:nvGrpSpPr>
          <p:cNvPr id="35" name="Group 108"/>
          <p:cNvGrpSpPr/>
          <p:nvPr/>
        </p:nvGrpSpPr>
        <p:grpSpPr>
          <a:xfrm>
            <a:off x="3193170" y="2988455"/>
            <a:ext cx="920823" cy="1384995"/>
            <a:chOff x="3181472" y="1541996"/>
            <a:chExt cx="920823" cy="1384995"/>
          </a:xfrm>
        </p:grpSpPr>
        <p:grpSp>
          <p:nvGrpSpPr>
            <p:cNvPr id="36" name="Group 35"/>
            <p:cNvGrpSpPr/>
            <p:nvPr/>
          </p:nvGrpSpPr>
          <p:grpSpPr>
            <a:xfrm>
              <a:off x="3181472" y="1541996"/>
              <a:ext cx="914400" cy="1384995"/>
              <a:chOff x="3181472" y="1541996"/>
              <a:chExt cx="914400" cy="1384995"/>
            </a:xfrm>
          </p:grpSpPr>
          <p:sp>
            <p:nvSpPr>
              <p:cNvPr id="114" name="Right Triangle 113"/>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15" name="TextBox 114"/>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37" name="Group 34"/>
            <p:cNvGrpSpPr/>
            <p:nvPr/>
          </p:nvGrpSpPr>
          <p:grpSpPr>
            <a:xfrm>
              <a:off x="3187895" y="1710450"/>
              <a:ext cx="914400" cy="950068"/>
              <a:chOff x="4535631" y="1697492"/>
              <a:chExt cx="914400" cy="950068"/>
            </a:xfrm>
          </p:grpSpPr>
          <p:sp>
            <p:nvSpPr>
              <p:cNvPr id="112" name="Right Triangle 111"/>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4999367" y="1878119"/>
                <a:ext cx="450664" cy="769441"/>
              </a:xfrm>
              <a:prstGeom prst="rect">
                <a:avLst/>
              </a:prstGeom>
              <a:noFill/>
            </p:spPr>
            <p:txBody>
              <a:bodyPr wrap="square" rtlCol="0">
                <a:spAutoFit/>
              </a:bodyPr>
              <a:lstStyle/>
              <a:p>
                <a:r>
                  <a:rPr lang="en-US" sz="4400" dirty="0" smtClean="0"/>
                  <a:t>c</a:t>
                </a:r>
                <a:endParaRPr lang="en-US" sz="4400" dirty="0"/>
              </a:p>
            </p:txBody>
          </p:sp>
        </p:grpSp>
      </p:grpSp>
      <p:sp>
        <p:nvSpPr>
          <p:cNvPr id="102" name="Rectangle 101"/>
          <p:cNvSpPr/>
          <p:nvPr/>
        </p:nvSpPr>
        <p:spPr>
          <a:xfrm>
            <a:off x="4111885" y="3130993"/>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5040618" y="3135826"/>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TextBox 94"/>
          <p:cNvSpPr txBox="1"/>
          <p:nvPr/>
        </p:nvSpPr>
        <p:spPr>
          <a:xfrm>
            <a:off x="1464334" y="1360586"/>
            <a:ext cx="2306942" cy="830997"/>
          </a:xfrm>
          <a:prstGeom prst="rect">
            <a:avLst/>
          </a:prstGeom>
          <a:noFill/>
        </p:spPr>
        <p:txBody>
          <a:bodyPr wrap="none" rtlCol="0">
            <a:spAutoFit/>
          </a:bodyPr>
          <a:lstStyle/>
          <a:p>
            <a:r>
              <a:rPr lang="en-US" sz="4800" dirty="0" smtClean="0">
                <a:latin typeface="Helvetica"/>
              </a:rPr>
              <a:t>&lt;= ? &lt;= </a:t>
            </a:r>
            <a:endParaRPr lang="en-US" sz="4800" dirty="0">
              <a:latin typeface="Helvetica"/>
            </a:endParaRPr>
          </a:p>
        </p:txBody>
      </p:sp>
      <p:grpSp>
        <p:nvGrpSpPr>
          <p:cNvPr id="39" name="Group 95"/>
          <p:cNvGrpSpPr/>
          <p:nvPr/>
        </p:nvGrpSpPr>
        <p:grpSpPr>
          <a:xfrm>
            <a:off x="499855" y="1206443"/>
            <a:ext cx="920823" cy="1795631"/>
            <a:chOff x="3181472" y="1541996"/>
            <a:chExt cx="920823" cy="1795631"/>
          </a:xfrm>
        </p:grpSpPr>
        <p:grpSp>
          <p:nvGrpSpPr>
            <p:cNvPr id="40" name="Group 35"/>
            <p:cNvGrpSpPr/>
            <p:nvPr/>
          </p:nvGrpSpPr>
          <p:grpSpPr>
            <a:xfrm>
              <a:off x="3181472" y="1541996"/>
              <a:ext cx="914400" cy="1384995"/>
              <a:chOff x="3181472" y="1541996"/>
              <a:chExt cx="914400" cy="1384995"/>
            </a:xfrm>
          </p:grpSpPr>
          <p:sp>
            <p:nvSpPr>
              <p:cNvPr id="111" name="Right Triangle 110"/>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16" name="TextBox 115"/>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41" name="Group 34"/>
            <p:cNvGrpSpPr/>
            <p:nvPr/>
          </p:nvGrpSpPr>
          <p:grpSpPr>
            <a:xfrm>
              <a:off x="3187895" y="1710450"/>
              <a:ext cx="914400" cy="1627177"/>
              <a:chOff x="4535631" y="1697492"/>
              <a:chExt cx="914400" cy="1627177"/>
            </a:xfrm>
          </p:grpSpPr>
          <p:sp>
            <p:nvSpPr>
              <p:cNvPr id="105" name="Right Triangle 104"/>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TextBox 105"/>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46" name="Group 80"/>
          <p:cNvGrpSpPr/>
          <p:nvPr/>
        </p:nvGrpSpPr>
        <p:grpSpPr>
          <a:xfrm>
            <a:off x="3805878" y="1185708"/>
            <a:ext cx="1237001" cy="1384995"/>
            <a:chOff x="3181472" y="1541996"/>
            <a:chExt cx="1237001" cy="1384995"/>
          </a:xfrm>
        </p:grpSpPr>
        <p:grpSp>
          <p:nvGrpSpPr>
            <p:cNvPr id="47" name="Group 35"/>
            <p:cNvGrpSpPr/>
            <p:nvPr/>
          </p:nvGrpSpPr>
          <p:grpSpPr>
            <a:xfrm>
              <a:off x="3181472" y="1541996"/>
              <a:ext cx="914400" cy="1384995"/>
              <a:chOff x="3181472" y="1541996"/>
              <a:chExt cx="914400" cy="1384995"/>
            </a:xfrm>
          </p:grpSpPr>
          <p:sp>
            <p:nvSpPr>
              <p:cNvPr id="122" name="Right Triangle 121"/>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23" name="TextBox 122"/>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48" name="Group 34"/>
            <p:cNvGrpSpPr/>
            <p:nvPr/>
          </p:nvGrpSpPr>
          <p:grpSpPr>
            <a:xfrm>
              <a:off x="3187895" y="1710450"/>
              <a:ext cx="1230578" cy="946815"/>
              <a:chOff x="4535631" y="1697492"/>
              <a:chExt cx="1230578" cy="946815"/>
            </a:xfrm>
          </p:grpSpPr>
          <p:sp>
            <p:nvSpPr>
              <p:cNvPr id="120" name="Right Triangle 119"/>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TextBox 120"/>
              <p:cNvSpPr txBox="1"/>
              <p:nvPr/>
            </p:nvSpPr>
            <p:spPr>
              <a:xfrm>
                <a:off x="4879101" y="2059531"/>
                <a:ext cx="887108" cy="584776"/>
              </a:xfrm>
              <a:prstGeom prst="rect">
                <a:avLst/>
              </a:prstGeom>
              <a:noFill/>
            </p:spPr>
            <p:txBody>
              <a:bodyPr wrap="square" rtlCol="0">
                <a:spAutoFit/>
              </a:bodyPr>
              <a:lstStyle/>
              <a:p>
                <a:r>
                  <a:rPr lang="en-US" sz="1600" dirty="0" smtClean="0"/>
                  <a:t>max string</a:t>
                </a:r>
                <a:endParaRPr lang="en-US" sz="1600" dirty="0"/>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Distributed Transactions</a:t>
            </a:r>
            <a:endParaRPr lang="en-US" dirty="0"/>
          </a:p>
        </p:txBody>
      </p:sp>
      <p:sp>
        <p:nvSpPr>
          <p:cNvPr id="3" name="Content Placeholder 2"/>
          <p:cNvSpPr>
            <a:spLocks noGrp="1"/>
          </p:cNvSpPr>
          <p:nvPr>
            <p:ph sz="quarter" idx="4294967295"/>
          </p:nvPr>
        </p:nvSpPr>
        <p:spPr>
          <a:xfrm>
            <a:off x="990600" y="1549400"/>
            <a:ext cx="8153400" cy="5308600"/>
          </a:xfrm>
        </p:spPr>
        <p:txBody>
          <a:bodyPr/>
          <a:lstStyle/>
          <a:p>
            <a:r>
              <a:rPr lang="en-US" dirty="0" smtClean="0"/>
              <a:t>Two phase commit.</a:t>
            </a:r>
          </a:p>
          <a:p>
            <a:pPr lvl="1"/>
            <a:r>
              <a:rPr lang="en-US" sz="1800" dirty="0" smtClean="0"/>
              <a:t>Starbucks doesn’t use two phase commit by </a:t>
            </a:r>
            <a:r>
              <a:rPr lang="en-US" sz="1800" dirty="0" err="1" smtClean="0"/>
              <a:t>Gregor</a:t>
            </a:r>
            <a:r>
              <a:rPr lang="en-US" sz="1800" dirty="0" smtClean="0"/>
              <a:t> </a:t>
            </a:r>
            <a:r>
              <a:rPr lang="en-US" sz="1800" dirty="0" err="1" smtClean="0"/>
              <a:t>Hophe</a:t>
            </a:r>
            <a:r>
              <a:rPr lang="en-US" sz="1800" dirty="0" smtClean="0"/>
              <a:t>.</a:t>
            </a:r>
          </a:p>
          <a:p>
            <a:r>
              <a:rPr lang="en-US" dirty="0" smtClean="0"/>
              <a:t>Possible failures</a:t>
            </a:r>
            <a:endParaRPr lang="en-US" dirty="0"/>
          </a:p>
          <a:p>
            <a:pPr lvl="1"/>
            <a:r>
              <a:rPr lang="en-US" sz="1800" dirty="0"/>
              <a:t>Network </a:t>
            </a:r>
            <a:r>
              <a:rPr lang="en-US" sz="1800" dirty="0" smtClean="0"/>
              <a:t>errors.</a:t>
            </a:r>
            <a:endParaRPr lang="en-US" sz="1800" dirty="0"/>
          </a:p>
          <a:p>
            <a:pPr lvl="1"/>
            <a:r>
              <a:rPr lang="en-US" sz="1800" dirty="0"/>
              <a:t>Node </a:t>
            </a:r>
            <a:r>
              <a:rPr lang="en-US" sz="1800" dirty="0" smtClean="0"/>
              <a:t>errors.</a:t>
            </a:r>
            <a:endParaRPr lang="en-US" sz="1800" dirty="0"/>
          </a:p>
          <a:p>
            <a:pPr lvl="1"/>
            <a:r>
              <a:rPr lang="en-US" sz="1800" dirty="0"/>
              <a:t>Database </a:t>
            </a:r>
            <a:r>
              <a:rPr lang="en-US" sz="1800" dirty="0" smtClean="0"/>
              <a:t>errors.</a:t>
            </a:r>
            <a:endParaRPr lang="en-US" sz="1800" dirty="0"/>
          </a:p>
          <a:p>
            <a:pPr marL="365760" lvl="1" indent="0">
              <a:buNone/>
            </a:pPr>
            <a:endParaRPr lang="en-US" sz="1800" dirty="0" smtClean="0"/>
          </a:p>
          <a:p>
            <a:pPr marL="365760" lvl="1" indent="0">
              <a:buNone/>
            </a:pPr>
            <a:endParaRPr lang="en-US" sz="1800" dirty="0" smtClean="0"/>
          </a:p>
        </p:txBody>
      </p:sp>
      <p:sp>
        <p:nvSpPr>
          <p:cNvPr id="4" name="Rectangle 3"/>
          <p:cNvSpPr/>
          <p:nvPr/>
        </p:nvSpPr>
        <p:spPr>
          <a:xfrm>
            <a:off x="1272430" y="4608911"/>
            <a:ext cx="1138989" cy="445530"/>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Coordinator</a:t>
            </a:r>
            <a:endParaRPr lang="en-US" sz="1400" dirty="0">
              <a:solidFill>
                <a:schemeClr val="tx1"/>
              </a:solidFill>
            </a:endParaRPr>
          </a:p>
        </p:txBody>
      </p:sp>
      <p:sp>
        <p:nvSpPr>
          <p:cNvPr id="5" name="Flowchart: Magnetic Disk 4"/>
          <p:cNvSpPr/>
          <p:nvPr/>
        </p:nvSpPr>
        <p:spPr>
          <a:xfrm>
            <a:off x="171366" y="5653497"/>
            <a:ext cx="694177" cy="850232"/>
          </a:xfrm>
          <a:prstGeom prst="flowChartMagneticDisk">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lowchart: Magnetic Disk 5"/>
          <p:cNvSpPr/>
          <p:nvPr/>
        </p:nvSpPr>
        <p:spPr>
          <a:xfrm>
            <a:off x="1494839" y="5653497"/>
            <a:ext cx="694177" cy="850232"/>
          </a:xfrm>
          <a:prstGeom prst="flowChartMagneticDisk">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lowchart: Magnetic Disk 6"/>
          <p:cNvSpPr/>
          <p:nvPr/>
        </p:nvSpPr>
        <p:spPr>
          <a:xfrm>
            <a:off x="2758511" y="5653497"/>
            <a:ext cx="694177" cy="850232"/>
          </a:xfrm>
          <a:prstGeom prst="flowChartMagneticDisk">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a:stCxn id="4" idx="2"/>
            <a:endCxn id="5" idx="1"/>
          </p:cNvCxnSpPr>
          <p:nvPr/>
        </p:nvCxnSpPr>
        <p:spPr>
          <a:xfrm flipH="1">
            <a:off x="518455" y="5054441"/>
            <a:ext cx="1323470" cy="599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2"/>
            <a:endCxn id="6" idx="1"/>
          </p:cNvCxnSpPr>
          <p:nvPr/>
        </p:nvCxnSpPr>
        <p:spPr>
          <a:xfrm>
            <a:off x="1841925" y="5054441"/>
            <a:ext cx="3" cy="599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4" idx="2"/>
            <a:endCxn id="7" idx="1"/>
          </p:cNvCxnSpPr>
          <p:nvPr/>
        </p:nvCxnSpPr>
        <p:spPr>
          <a:xfrm>
            <a:off x="1841925" y="5054441"/>
            <a:ext cx="1263675" cy="599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1785777" y="4942146"/>
            <a:ext cx="118131" cy="112295"/>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459389" y="6062569"/>
            <a:ext cx="118131" cy="112295"/>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782860" y="6054546"/>
            <a:ext cx="118131" cy="112295"/>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3046533" y="6070590"/>
            <a:ext cx="118131" cy="112295"/>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371082" y="4375171"/>
            <a:ext cx="801823" cy="307777"/>
          </a:xfrm>
          <a:prstGeom prst="rect">
            <a:avLst/>
          </a:prstGeom>
          <a:noFill/>
        </p:spPr>
        <p:txBody>
          <a:bodyPr wrap="none" rtlCol="0">
            <a:spAutoFit/>
          </a:bodyPr>
          <a:lstStyle/>
          <a:p>
            <a:r>
              <a:rPr lang="en-US" sz="1400" dirty="0" smtClean="0"/>
              <a:t>Commit</a:t>
            </a:r>
          </a:p>
        </p:txBody>
      </p:sp>
      <p:sp>
        <p:nvSpPr>
          <p:cNvPr id="29" name="TextBox 28"/>
          <p:cNvSpPr txBox="1"/>
          <p:nvPr/>
        </p:nvSpPr>
        <p:spPr>
          <a:xfrm>
            <a:off x="3452688" y="5718356"/>
            <a:ext cx="1745991" cy="307777"/>
          </a:xfrm>
          <a:prstGeom prst="rect">
            <a:avLst/>
          </a:prstGeom>
          <a:noFill/>
        </p:spPr>
        <p:txBody>
          <a:bodyPr wrap="none" rtlCol="0">
            <a:spAutoFit/>
          </a:bodyPr>
          <a:lstStyle/>
          <a:p>
            <a:r>
              <a:rPr lang="en-US" sz="1400" dirty="0" smtClean="0"/>
              <a:t>Complete operation</a:t>
            </a:r>
            <a:endParaRPr lang="en-US" sz="1400" dirty="0"/>
          </a:p>
        </p:txBody>
      </p:sp>
      <p:sp>
        <p:nvSpPr>
          <p:cNvPr id="30" name="TextBox 29"/>
          <p:cNvSpPr txBox="1"/>
          <p:nvPr/>
        </p:nvSpPr>
        <p:spPr>
          <a:xfrm>
            <a:off x="3463045" y="6081465"/>
            <a:ext cx="1300356" cy="307777"/>
          </a:xfrm>
          <a:prstGeom prst="rect">
            <a:avLst/>
          </a:prstGeom>
          <a:noFill/>
        </p:spPr>
        <p:txBody>
          <a:bodyPr wrap="none" rtlCol="0">
            <a:spAutoFit/>
          </a:bodyPr>
          <a:lstStyle/>
          <a:p>
            <a:r>
              <a:rPr lang="en-US" sz="1400" dirty="0" smtClean="0"/>
              <a:t>Release locks</a:t>
            </a:r>
            <a:endParaRPr lang="en-US" sz="1400" dirty="0"/>
          </a:p>
        </p:txBody>
      </p:sp>
      <p:sp>
        <p:nvSpPr>
          <p:cNvPr id="31" name="TextBox 30"/>
          <p:cNvSpPr txBox="1"/>
          <p:nvPr/>
        </p:nvSpPr>
        <p:spPr>
          <a:xfrm>
            <a:off x="2761735" y="5013364"/>
            <a:ext cx="1250663" cy="307777"/>
          </a:xfrm>
          <a:prstGeom prst="rect">
            <a:avLst/>
          </a:prstGeom>
          <a:noFill/>
        </p:spPr>
        <p:txBody>
          <a:bodyPr wrap="none" rtlCol="0">
            <a:spAutoFit/>
          </a:bodyPr>
          <a:lstStyle/>
          <a:p>
            <a:r>
              <a:rPr lang="en-US" sz="1400" dirty="0" smtClean="0"/>
              <a:t>Acknowledge</a:t>
            </a:r>
            <a:endParaRPr lang="en-US" sz="1400" dirty="0"/>
          </a:p>
        </p:txBody>
      </p:sp>
      <p:cxnSp>
        <p:nvCxnSpPr>
          <p:cNvPr id="34" name="Straight Arrow Connector 33"/>
          <p:cNvCxnSpPr>
            <a:stCxn id="7" idx="1"/>
            <a:endCxn id="4" idx="2"/>
          </p:cNvCxnSpPr>
          <p:nvPr/>
        </p:nvCxnSpPr>
        <p:spPr>
          <a:xfrm flipH="1" flipV="1">
            <a:off x="1841925" y="5054441"/>
            <a:ext cx="1263675" cy="599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6" idx="1"/>
            <a:endCxn id="4" idx="2"/>
          </p:cNvCxnSpPr>
          <p:nvPr/>
        </p:nvCxnSpPr>
        <p:spPr>
          <a:xfrm flipH="1" flipV="1">
            <a:off x="1841925" y="5054441"/>
            <a:ext cx="3" cy="599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5" idx="1"/>
            <a:endCxn id="4" idx="2"/>
          </p:cNvCxnSpPr>
          <p:nvPr/>
        </p:nvCxnSpPr>
        <p:spPr>
          <a:xfrm flipV="1">
            <a:off x="518455" y="5054441"/>
            <a:ext cx="1323470" cy="599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669420" y="4388693"/>
            <a:ext cx="872355" cy="307777"/>
          </a:xfrm>
          <a:prstGeom prst="rect">
            <a:avLst/>
          </a:prstGeom>
          <a:noFill/>
        </p:spPr>
        <p:txBody>
          <a:bodyPr wrap="none" rtlCol="0">
            <a:spAutoFit/>
          </a:bodyPr>
          <a:lstStyle/>
          <a:p>
            <a:r>
              <a:rPr lang="en-US" sz="1400" dirty="0" smtClean="0"/>
              <a:t>Rollback</a:t>
            </a:r>
            <a:endParaRPr lang="en-US" sz="1400" dirty="0"/>
          </a:p>
        </p:txBody>
      </p:sp>
      <p:sp>
        <p:nvSpPr>
          <p:cNvPr id="40" name="TextBox 39"/>
          <p:cNvSpPr txBox="1"/>
          <p:nvPr/>
        </p:nvSpPr>
        <p:spPr>
          <a:xfrm>
            <a:off x="4013284" y="3312741"/>
            <a:ext cx="5130716" cy="2031325"/>
          </a:xfrm>
          <a:prstGeom prst="rect">
            <a:avLst/>
          </a:prstGeom>
          <a:noFill/>
        </p:spPr>
        <p:txBody>
          <a:bodyPr wrap="square" rtlCol="0">
            <a:spAutoFit/>
          </a:bodyPr>
          <a:lstStyle/>
          <a:p>
            <a:r>
              <a:rPr lang="en-US" b="1" dirty="0" smtClean="0"/>
              <a:t>Problems</a:t>
            </a:r>
            <a:r>
              <a:rPr lang="en-US" dirty="0" smtClean="0"/>
              <a:t>:</a:t>
            </a:r>
          </a:p>
          <a:p>
            <a:r>
              <a:rPr lang="en-US" dirty="0" smtClean="0"/>
              <a:t>Locking the entire cluster if one node is down</a:t>
            </a:r>
          </a:p>
          <a:p>
            <a:r>
              <a:rPr lang="en-US" dirty="0" smtClean="0"/>
              <a:t>Possible to implement timeouts.</a:t>
            </a:r>
          </a:p>
          <a:p>
            <a:r>
              <a:rPr lang="en-US" dirty="0" smtClean="0"/>
              <a:t>Possible to use Quorum.</a:t>
            </a:r>
          </a:p>
          <a:p>
            <a:r>
              <a:rPr lang="en-US" dirty="0" smtClean="0"/>
              <a:t>Quorum: in a distributed environment, if there is</a:t>
            </a:r>
          </a:p>
          <a:p>
            <a:r>
              <a:rPr lang="en-US" dirty="0"/>
              <a:t>p</a:t>
            </a:r>
            <a:r>
              <a:rPr lang="en-US" dirty="0" smtClean="0"/>
              <a:t>artition, then the nodes vote to commit or rollback.</a:t>
            </a:r>
          </a:p>
        </p:txBody>
      </p:sp>
    </p:spTree>
    <p:extLst>
      <p:ext uri="{BB962C8B-B14F-4D97-AF65-F5344CB8AC3E}">
        <p14:creationId xmlns:p14="http://schemas.microsoft.com/office/powerpoint/2010/main" xmlns="" val="406457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5" grpId="0" animBg="1"/>
      <p:bldP spid="26" grpId="0" animBg="1"/>
      <p:bldP spid="27" grpId="0" animBg="1"/>
      <p:bldP spid="28" grpId="0"/>
      <p:bldP spid="29" grpId="0"/>
      <p:bldP spid="30" grpId="0"/>
      <p:bldP spid="31" grpId="0"/>
      <p:bldP spid="39" grpId="0"/>
      <p:bldP spid="40" grpId="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Equality and Range</a:t>
            </a:r>
            <a:endParaRPr lang="en-US" dirty="0"/>
          </a:p>
        </p:txBody>
      </p:sp>
      <p:sp>
        <p:nvSpPr>
          <p:cNvPr id="3" name="Content Placeholder 2"/>
          <p:cNvSpPr>
            <a:spLocks noGrp="1"/>
          </p:cNvSpPr>
          <p:nvPr>
            <p:ph idx="4294967295"/>
          </p:nvPr>
        </p:nvSpPr>
        <p:spPr>
          <a:xfrm>
            <a:off x="0" y="1417638"/>
            <a:ext cx="8229600" cy="5203825"/>
          </a:xfrm>
        </p:spPr>
        <p:txBody>
          <a:bodyPr>
            <a:noAutofit/>
          </a:bodyPr>
          <a:lstStyle/>
          <a:p>
            <a:pPr>
              <a:buNone/>
            </a:pPr>
            <a:r>
              <a:rPr lang="en-US" dirty="0" smtClean="0"/>
              <a:t>	"</a:t>
            </a:r>
            <a:r>
              <a:rPr lang="en-US" dirty="0" err="1" smtClean="0"/>
              <a:t>nscanned</a:t>
            </a:r>
            <a:r>
              <a:rPr lang="en-US" dirty="0" smtClean="0"/>
              <a:t>" : 2,</a:t>
            </a:r>
          </a:p>
          <a:p>
            <a:pPr>
              <a:buNone/>
            </a:pPr>
            <a:r>
              <a:rPr lang="en-US" dirty="0" smtClean="0"/>
              <a:t>	"</a:t>
            </a:r>
            <a:r>
              <a:rPr lang="en-US" dirty="0" err="1" smtClean="0"/>
              <a:t>nscannedObjects</a:t>
            </a:r>
            <a:r>
              <a:rPr lang="en-US" dirty="0" smtClean="0"/>
              <a:t>" : 2,</a:t>
            </a:r>
          </a:p>
          <a:p>
            <a:pPr>
              <a:buNone/>
            </a:pPr>
            <a:r>
              <a:rPr lang="en-US" dirty="0" smtClean="0"/>
              <a:t>	"</a:t>
            </a:r>
            <a:r>
              <a:rPr lang="en-US" dirty="0" err="1" smtClean="0"/>
              <a:t>n</a:t>
            </a:r>
            <a:r>
              <a:rPr lang="en-US" dirty="0" smtClean="0"/>
              <a:t>" : 2,</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Equality and Range</a:t>
            </a:r>
            <a:endParaRPr lang="en-US" dirty="0"/>
          </a:p>
        </p:txBody>
      </p:sp>
      <p:cxnSp>
        <p:nvCxnSpPr>
          <p:cNvPr id="16" name="Straight Connector 15"/>
          <p:cNvCxnSpPr/>
          <p:nvPr/>
        </p:nvCxnSpPr>
        <p:spPr>
          <a:xfrm rot="5400000" flipH="1" flipV="1">
            <a:off x="1006476" y="3693021"/>
            <a:ext cx="692392"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flipV="1">
            <a:off x="2971335" y="1307888"/>
            <a:ext cx="420274" cy="2743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H="1">
            <a:off x="5257335" y="1765088"/>
            <a:ext cx="420274" cy="1828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809872" y="3804025"/>
            <a:ext cx="1371600" cy="679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16200000" flipH="1">
            <a:off x="6727955" y="3457942"/>
            <a:ext cx="679434" cy="1371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flipH="1" flipV="1">
            <a:off x="5584955" y="3686542"/>
            <a:ext cx="679434"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5400000">
            <a:off x="614729"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a:off x="1527807"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5400000">
            <a:off x="4271008" y="2750095"/>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rot="5400000">
            <a:off x="2440589" y="569156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5400000">
            <a:off x="3360659"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rot="5400000">
            <a:off x="6099809"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5400000">
            <a:off x="7015021"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rot="5400000">
            <a:off x="7922132"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rot="5400000">
            <a:off x="5184224" y="5677419"/>
            <a:ext cx="562808" cy="36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3" name="Group 29"/>
          <p:cNvGrpSpPr/>
          <p:nvPr/>
        </p:nvGrpSpPr>
        <p:grpSpPr>
          <a:xfrm>
            <a:off x="418890" y="4341705"/>
            <a:ext cx="920823" cy="1795631"/>
            <a:chOff x="3181472" y="1541996"/>
            <a:chExt cx="920823" cy="1795631"/>
          </a:xfrm>
        </p:grpSpPr>
        <p:grpSp>
          <p:nvGrpSpPr>
            <p:cNvPr id="4" name="Group 35"/>
            <p:cNvGrpSpPr/>
            <p:nvPr/>
          </p:nvGrpSpPr>
          <p:grpSpPr>
            <a:xfrm>
              <a:off x="3181472" y="1541996"/>
              <a:ext cx="914400" cy="1384995"/>
              <a:chOff x="3181472" y="1541996"/>
              <a:chExt cx="914400" cy="1384995"/>
            </a:xfrm>
          </p:grpSpPr>
          <p:sp>
            <p:nvSpPr>
              <p:cNvPr id="47" name="Right Triangle 46"/>
              <p:cNvSpPr/>
              <p:nvPr/>
            </p:nvSpPr>
            <p:spPr>
              <a:xfrm>
                <a:off x="3181472" y="1697492"/>
                <a:ext cx="914400" cy="914400"/>
              </a:xfrm>
              <a:prstGeom prst="rtTriangle">
                <a:avLst/>
              </a:prstGeom>
              <a:solidFill>
                <a:srgbClr val="FF0000">
                  <a:alpha val="12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8" name="TextBox 47"/>
              <p:cNvSpPr txBox="1"/>
              <p:nvPr/>
            </p:nvSpPr>
            <p:spPr>
              <a:xfrm>
                <a:off x="3181472" y="1541996"/>
                <a:ext cx="450664" cy="1384995"/>
              </a:xfrm>
              <a:prstGeom prst="rect">
                <a:avLst/>
              </a:prstGeom>
              <a:noFill/>
            </p:spPr>
            <p:txBody>
              <a:bodyPr wrap="square" rtlCol="0">
                <a:spAutoFit/>
              </a:bodyPr>
              <a:lstStyle/>
              <a:p>
                <a:r>
                  <a:rPr lang="en-US" sz="4400" dirty="0" smtClean="0"/>
                  <a:t>1</a:t>
                </a:r>
                <a:endParaRPr lang="en-US" sz="4000" dirty="0"/>
              </a:p>
            </p:txBody>
          </p:sp>
        </p:grpSp>
        <p:grpSp>
          <p:nvGrpSpPr>
            <p:cNvPr id="5" name="Group 34"/>
            <p:cNvGrpSpPr/>
            <p:nvPr/>
          </p:nvGrpSpPr>
          <p:grpSpPr>
            <a:xfrm>
              <a:off x="3187895" y="1710450"/>
              <a:ext cx="914400" cy="1627177"/>
              <a:chOff x="4535631" y="1697492"/>
              <a:chExt cx="914400" cy="1627177"/>
            </a:xfrm>
          </p:grpSpPr>
          <p:sp>
            <p:nvSpPr>
              <p:cNvPr id="45" name="Right Triangle 44"/>
              <p:cNvSpPr/>
              <p:nvPr/>
            </p:nvSpPr>
            <p:spPr>
              <a:xfrm>
                <a:off x="4535631" y="1697492"/>
                <a:ext cx="914400" cy="914400"/>
              </a:xfrm>
              <a:prstGeom prst="rtTriangle">
                <a:avLst/>
              </a:prstGeom>
              <a:solidFill>
                <a:srgbClr val="0000FF">
                  <a:alpha val="23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4999367" y="1878119"/>
                <a:ext cx="450664" cy="1446550"/>
              </a:xfrm>
              <a:prstGeom prst="rect">
                <a:avLst/>
              </a:prstGeom>
              <a:noFill/>
            </p:spPr>
            <p:txBody>
              <a:bodyPr wrap="square" rtlCol="0">
                <a:spAutoFit/>
              </a:bodyPr>
              <a:lstStyle/>
              <a:p>
                <a:r>
                  <a:rPr lang="en-US" sz="4400" dirty="0" err="1" smtClean="0"/>
                  <a:t>b</a:t>
                </a:r>
                <a:endParaRPr lang="en-US" sz="4400" dirty="0"/>
              </a:p>
            </p:txBody>
          </p:sp>
        </p:grpSp>
      </p:grpSp>
      <p:grpSp>
        <p:nvGrpSpPr>
          <p:cNvPr id="6" name="Group 48"/>
          <p:cNvGrpSpPr/>
          <p:nvPr/>
        </p:nvGrpSpPr>
        <p:grpSpPr>
          <a:xfrm>
            <a:off x="1335871" y="2718859"/>
            <a:ext cx="920823" cy="1795631"/>
            <a:chOff x="3181472" y="1541996"/>
            <a:chExt cx="920823" cy="1795631"/>
          </a:xfrm>
        </p:grpSpPr>
        <p:grpSp>
          <p:nvGrpSpPr>
            <p:cNvPr id="7" name="Group 35"/>
            <p:cNvGrpSpPr/>
            <p:nvPr/>
          </p:nvGrpSpPr>
          <p:grpSpPr>
            <a:xfrm>
              <a:off x="3181472" y="1541996"/>
              <a:ext cx="914400" cy="1384995"/>
              <a:chOff x="3181472" y="1541996"/>
              <a:chExt cx="914400" cy="1384995"/>
            </a:xfrm>
          </p:grpSpPr>
          <p:sp>
            <p:nvSpPr>
              <p:cNvPr id="54" name="Right Triangle 53"/>
              <p:cNvSpPr/>
              <p:nvPr/>
            </p:nvSpPr>
            <p:spPr>
              <a:xfrm>
                <a:off x="3181472" y="1697492"/>
                <a:ext cx="914400" cy="914400"/>
              </a:xfrm>
              <a:prstGeom prst="rtTriangle">
                <a:avLst/>
              </a:prstGeom>
              <a:solidFill>
                <a:srgbClr val="FF0000">
                  <a:alpha val="34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5" name="TextBox 54"/>
              <p:cNvSpPr txBox="1"/>
              <p:nvPr/>
            </p:nvSpPr>
            <p:spPr>
              <a:xfrm>
                <a:off x="3181472" y="1541996"/>
                <a:ext cx="450664" cy="1384995"/>
              </a:xfrm>
              <a:prstGeom prst="rect">
                <a:avLst/>
              </a:prstGeom>
              <a:noFill/>
            </p:spPr>
            <p:txBody>
              <a:bodyPr wrap="square" rtlCol="0">
                <a:spAutoFit/>
              </a:bodyPr>
              <a:lstStyle/>
              <a:p>
                <a:r>
                  <a:rPr lang="en-US" sz="4400" dirty="0" smtClean="0"/>
                  <a:t>3</a:t>
                </a:r>
                <a:endParaRPr lang="en-US" sz="4000" dirty="0"/>
              </a:p>
            </p:txBody>
          </p:sp>
        </p:grpSp>
        <p:grpSp>
          <p:nvGrpSpPr>
            <p:cNvPr id="8" name="Group 34"/>
            <p:cNvGrpSpPr/>
            <p:nvPr/>
          </p:nvGrpSpPr>
          <p:grpSpPr>
            <a:xfrm>
              <a:off x="3187895" y="1710450"/>
              <a:ext cx="914400" cy="1627177"/>
              <a:chOff x="4535631" y="1697492"/>
              <a:chExt cx="914400" cy="1627177"/>
            </a:xfrm>
          </p:grpSpPr>
          <p:sp>
            <p:nvSpPr>
              <p:cNvPr id="52" name="Right Triangle 51"/>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9" name="Group 55"/>
          <p:cNvGrpSpPr/>
          <p:nvPr/>
        </p:nvGrpSpPr>
        <p:grpSpPr>
          <a:xfrm>
            <a:off x="2278770" y="4348471"/>
            <a:ext cx="920823" cy="1384995"/>
            <a:chOff x="3181472" y="1541996"/>
            <a:chExt cx="920823" cy="1384995"/>
          </a:xfrm>
        </p:grpSpPr>
        <p:grpSp>
          <p:nvGrpSpPr>
            <p:cNvPr id="10" name="Group 35"/>
            <p:cNvGrpSpPr/>
            <p:nvPr/>
          </p:nvGrpSpPr>
          <p:grpSpPr>
            <a:xfrm>
              <a:off x="3181472" y="1541996"/>
              <a:ext cx="914400" cy="1384995"/>
              <a:chOff x="3181472" y="1541996"/>
              <a:chExt cx="914400" cy="1384995"/>
            </a:xfrm>
          </p:grpSpPr>
          <p:sp>
            <p:nvSpPr>
              <p:cNvPr id="61" name="Right Triangle 60"/>
              <p:cNvSpPr/>
              <p:nvPr/>
            </p:nvSpPr>
            <p:spPr>
              <a:xfrm>
                <a:off x="3181472" y="1697492"/>
                <a:ext cx="914400" cy="914400"/>
              </a:xfrm>
              <a:prstGeom prst="rtTriangle">
                <a:avLst/>
              </a:prstGeom>
              <a:solidFill>
                <a:srgbClr val="FF0000">
                  <a:alpha val="45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2" name="TextBox 61"/>
              <p:cNvSpPr txBox="1"/>
              <p:nvPr/>
            </p:nvSpPr>
            <p:spPr>
              <a:xfrm>
                <a:off x="3181472" y="1541996"/>
                <a:ext cx="450664" cy="1384995"/>
              </a:xfrm>
              <a:prstGeom prst="rect">
                <a:avLst/>
              </a:prstGeom>
              <a:noFill/>
            </p:spPr>
            <p:txBody>
              <a:bodyPr wrap="square" rtlCol="0">
                <a:spAutoFit/>
              </a:bodyPr>
              <a:lstStyle/>
              <a:p>
                <a:r>
                  <a:rPr lang="en-US" sz="4400" dirty="0" smtClean="0"/>
                  <a:t>4</a:t>
                </a:r>
                <a:endParaRPr lang="en-US" sz="4000" dirty="0"/>
              </a:p>
            </p:txBody>
          </p:sp>
        </p:grpSp>
        <p:grpSp>
          <p:nvGrpSpPr>
            <p:cNvPr id="11" name="Group 34"/>
            <p:cNvGrpSpPr/>
            <p:nvPr/>
          </p:nvGrpSpPr>
          <p:grpSpPr>
            <a:xfrm>
              <a:off x="3187895" y="1710450"/>
              <a:ext cx="914400" cy="950068"/>
              <a:chOff x="4535631" y="1697492"/>
              <a:chExt cx="914400" cy="950068"/>
            </a:xfrm>
          </p:grpSpPr>
          <p:sp>
            <p:nvSpPr>
              <p:cNvPr id="59" name="Right Triangle 58"/>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TextBox 59"/>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grpSp>
        <p:nvGrpSpPr>
          <p:cNvPr id="12" name="Group 62"/>
          <p:cNvGrpSpPr/>
          <p:nvPr/>
        </p:nvGrpSpPr>
        <p:grpSpPr>
          <a:xfrm>
            <a:off x="3195751" y="4345375"/>
            <a:ext cx="920823" cy="1384995"/>
            <a:chOff x="3181472" y="1541996"/>
            <a:chExt cx="920823" cy="1384995"/>
          </a:xfrm>
        </p:grpSpPr>
        <p:grpSp>
          <p:nvGrpSpPr>
            <p:cNvPr id="13" name="Group 35"/>
            <p:cNvGrpSpPr/>
            <p:nvPr/>
          </p:nvGrpSpPr>
          <p:grpSpPr>
            <a:xfrm>
              <a:off x="3181472" y="1541996"/>
              <a:ext cx="914400" cy="1384995"/>
              <a:chOff x="3181472" y="1541996"/>
              <a:chExt cx="914400" cy="1384995"/>
            </a:xfrm>
          </p:grpSpPr>
          <p:sp>
            <p:nvSpPr>
              <p:cNvPr id="68" name="Right Triangle 67"/>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9" name="TextBox 68"/>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14" name="Group 34"/>
            <p:cNvGrpSpPr/>
            <p:nvPr/>
          </p:nvGrpSpPr>
          <p:grpSpPr>
            <a:xfrm>
              <a:off x="3187895" y="1710450"/>
              <a:ext cx="914400" cy="950068"/>
              <a:chOff x="4535631" y="1697492"/>
              <a:chExt cx="914400" cy="950068"/>
            </a:xfrm>
          </p:grpSpPr>
          <p:sp>
            <p:nvSpPr>
              <p:cNvPr id="66" name="Right Triangle 65"/>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4999367" y="1878119"/>
                <a:ext cx="450664" cy="769441"/>
              </a:xfrm>
              <a:prstGeom prst="rect">
                <a:avLst/>
              </a:prstGeom>
              <a:noFill/>
            </p:spPr>
            <p:txBody>
              <a:bodyPr wrap="square" rtlCol="0">
                <a:spAutoFit/>
              </a:bodyPr>
              <a:lstStyle/>
              <a:p>
                <a:r>
                  <a:rPr lang="en-US" sz="4400" dirty="0" err="1" smtClean="0"/>
                  <a:t>c</a:t>
                </a:r>
                <a:endParaRPr lang="en-US" sz="4400" dirty="0"/>
              </a:p>
            </p:txBody>
          </p:sp>
        </p:grpSp>
      </p:grpSp>
      <p:grpSp>
        <p:nvGrpSpPr>
          <p:cNvPr id="15" name="Group 69"/>
          <p:cNvGrpSpPr/>
          <p:nvPr/>
        </p:nvGrpSpPr>
        <p:grpSpPr>
          <a:xfrm>
            <a:off x="4099773" y="1374897"/>
            <a:ext cx="920823" cy="1795631"/>
            <a:chOff x="3181472" y="1541996"/>
            <a:chExt cx="920823" cy="1795631"/>
          </a:xfrm>
        </p:grpSpPr>
        <p:grpSp>
          <p:nvGrpSpPr>
            <p:cNvPr id="18" name="Group 35"/>
            <p:cNvGrpSpPr/>
            <p:nvPr/>
          </p:nvGrpSpPr>
          <p:grpSpPr>
            <a:xfrm>
              <a:off x="3181472" y="1541996"/>
              <a:ext cx="914400" cy="1384995"/>
              <a:chOff x="3181472" y="1541996"/>
              <a:chExt cx="914400" cy="1384995"/>
            </a:xfrm>
          </p:grpSpPr>
          <p:sp>
            <p:nvSpPr>
              <p:cNvPr id="75" name="Right Triangle 74"/>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76" name="TextBox 75"/>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19" name="Group 34"/>
            <p:cNvGrpSpPr/>
            <p:nvPr/>
          </p:nvGrpSpPr>
          <p:grpSpPr>
            <a:xfrm>
              <a:off x="3187895" y="1710450"/>
              <a:ext cx="914400" cy="1627177"/>
              <a:chOff x="4535631" y="1697492"/>
              <a:chExt cx="914400" cy="1627177"/>
            </a:xfrm>
          </p:grpSpPr>
          <p:sp>
            <p:nvSpPr>
              <p:cNvPr id="73" name="Right Triangle 72"/>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21" name="Group 76"/>
          <p:cNvGrpSpPr/>
          <p:nvPr/>
        </p:nvGrpSpPr>
        <p:grpSpPr>
          <a:xfrm>
            <a:off x="5029713" y="4352141"/>
            <a:ext cx="920823" cy="1384995"/>
            <a:chOff x="3181472" y="1541996"/>
            <a:chExt cx="920823" cy="1384995"/>
          </a:xfrm>
        </p:grpSpPr>
        <p:grpSp>
          <p:nvGrpSpPr>
            <p:cNvPr id="22" name="Group 35"/>
            <p:cNvGrpSpPr/>
            <p:nvPr/>
          </p:nvGrpSpPr>
          <p:grpSpPr>
            <a:xfrm>
              <a:off x="3181472" y="1541996"/>
              <a:ext cx="914400" cy="1384995"/>
              <a:chOff x="3181472" y="1541996"/>
              <a:chExt cx="914400" cy="1384995"/>
            </a:xfrm>
          </p:grpSpPr>
          <p:sp>
            <p:nvSpPr>
              <p:cNvPr id="82" name="Right Triangle 81"/>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83" name="TextBox 82"/>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24" name="Group 34"/>
            <p:cNvGrpSpPr/>
            <p:nvPr/>
          </p:nvGrpSpPr>
          <p:grpSpPr>
            <a:xfrm>
              <a:off x="3187895" y="1710450"/>
              <a:ext cx="914400" cy="950068"/>
              <a:chOff x="4535631" y="1697492"/>
              <a:chExt cx="914400" cy="950068"/>
            </a:xfrm>
          </p:grpSpPr>
          <p:sp>
            <p:nvSpPr>
              <p:cNvPr id="80" name="Right Triangle 79"/>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TextBox 80"/>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sp>
        <p:nvSpPr>
          <p:cNvPr id="91" name="Rectangle 90"/>
          <p:cNvSpPr/>
          <p:nvPr/>
        </p:nvSpPr>
        <p:spPr>
          <a:xfrm>
            <a:off x="4095872" y="1543351"/>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 name="Group 91"/>
          <p:cNvGrpSpPr/>
          <p:nvPr/>
        </p:nvGrpSpPr>
        <p:grpSpPr>
          <a:xfrm>
            <a:off x="5946694" y="2742253"/>
            <a:ext cx="920823" cy="1384995"/>
            <a:chOff x="3181472" y="1541996"/>
            <a:chExt cx="920823" cy="1384995"/>
          </a:xfrm>
        </p:grpSpPr>
        <p:grpSp>
          <p:nvGrpSpPr>
            <p:cNvPr id="27" name="Group 35"/>
            <p:cNvGrpSpPr/>
            <p:nvPr/>
          </p:nvGrpSpPr>
          <p:grpSpPr>
            <a:xfrm>
              <a:off x="3181472" y="1541996"/>
              <a:ext cx="914400" cy="1384995"/>
              <a:chOff x="3181472" y="1541996"/>
              <a:chExt cx="914400" cy="1384995"/>
            </a:xfrm>
          </p:grpSpPr>
          <p:sp>
            <p:nvSpPr>
              <p:cNvPr id="97" name="Right Triangle 96"/>
              <p:cNvSpPr/>
              <p:nvPr/>
            </p:nvSpPr>
            <p:spPr>
              <a:xfrm>
                <a:off x="3181472" y="1697492"/>
                <a:ext cx="914400" cy="914400"/>
              </a:xfrm>
              <a:prstGeom prst="rtTriangle">
                <a:avLst/>
              </a:prstGeom>
              <a:solidFill>
                <a:srgbClr val="FF0000">
                  <a:alpha val="67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98" name="TextBox 97"/>
              <p:cNvSpPr txBox="1"/>
              <p:nvPr/>
            </p:nvSpPr>
            <p:spPr>
              <a:xfrm>
                <a:off x="3181472" y="1541996"/>
                <a:ext cx="450664" cy="1384995"/>
              </a:xfrm>
              <a:prstGeom prst="rect">
                <a:avLst/>
              </a:prstGeom>
              <a:noFill/>
            </p:spPr>
            <p:txBody>
              <a:bodyPr wrap="square" rtlCol="0">
                <a:spAutoFit/>
              </a:bodyPr>
              <a:lstStyle/>
              <a:p>
                <a:r>
                  <a:rPr lang="en-US" sz="4400" dirty="0" smtClean="0"/>
                  <a:t>6</a:t>
                </a:r>
                <a:endParaRPr lang="en-US" sz="4000" dirty="0"/>
              </a:p>
            </p:txBody>
          </p:sp>
        </p:grpSp>
        <p:grpSp>
          <p:nvGrpSpPr>
            <p:cNvPr id="28" name="Group 34"/>
            <p:cNvGrpSpPr/>
            <p:nvPr/>
          </p:nvGrpSpPr>
          <p:grpSpPr>
            <a:xfrm>
              <a:off x="3187895" y="1710450"/>
              <a:ext cx="914400" cy="950068"/>
              <a:chOff x="4535631" y="1697492"/>
              <a:chExt cx="914400" cy="950068"/>
            </a:xfrm>
          </p:grpSpPr>
          <p:sp>
            <p:nvSpPr>
              <p:cNvPr id="95" name="Right Triangle 94"/>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p:cNvSpPr txBox="1"/>
              <p:nvPr/>
            </p:nvSpPr>
            <p:spPr>
              <a:xfrm>
                <a:off x="4999367" y="1878119"/>
                <a:ext cx="450664" cy="769441"/>
              </a:xfrm>
              <a:prstGeom prst="rect">
                <a:avLst/>
              </a:prstGeom>
              <a:noFill/>
            </p:spPr>
            <p:txBody>
              <a:bodyPr wrap="square" rtlCol="0">
                <a:spAutoFit/>
              </a:bodyPr>
              <a:lstStyle/>
              <a:p>
                <a:r>
                  <a:rPr lang="en-US" sz="4400" dirty="0" err="1" smtClean="0"/>
                  <a:t>c</a:t>
                </a:r>
                <a:endParaRPr lang="en-US" sz="4400" dirty="0"/>
              </a:p>
            </p:txBody>
          </p:sp>
        </p:grpSp>
      </p:grpSp>
      <p:grpSp>
        <p:nvGrpSpPr>
          <p:cNvPr id="30" name="Group 98"/>
          <p:cNvGrpSpPr/>
          <p:nvPr/>
        </p:nvGrpSpPr>
        <p:grpSpPr>
          <a:xfrm>
            <a:off x="6863675" y="4332991"/>
            <a:ext cx="920823" cy="1384995"/>
            <a:chOff x="3181472" y="1541996"/>
            <a:chExt cx="920823" cy="1384995"/>
          </a:xfrm>
        </p:grpSpPr>
        <p:grpSp>
          <p:nvGrpSpPr>
            <p:cNvPr id="31" name="Group 35"/>
            <p:cNvGrpSpPr/>
            <p:nvPr/>
          </p:nvGrpSpPr>
          <p:grpSpPr>
            <a:xfrm>
              <a:off x="3181472" y="1541996"/>
              <a:ext cx="914400" cy="1384995"/>
              <a:chOff x="3181472" y="1541996"/>
              <a:chExt cx="914400" cy="1384995"/>
            </a:xfrm>
          </p:grpSpPr>
          <p:sp>
            <p:nvSpPr>
              <p:cNvPr id="104" name="Right Triangle 103"/>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05" name="TextBox 104"/>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32" name="Group 34"/>
            <p:cNvGrpSpPr/>
            <p:nvPr/>
          </p:nvGrpSpPr>
          <p:grpSpPr>
            <a:xfrm>
              <a:off x="3187895" y="1710450"/>
              <a:ext cx="914400" cy="950068"/>
              <a:chOff x="4535631" y="1697492"/>
              <a:chExt cx="914400" cy="950068"/>
            </a:xfrm>
          </p:grpSpPr>
          <p:sp>
            <p:nvSpPr>
              <p:cNvPr id="102" name="Right Triangle 101"/>
              <p:cNvSpPr/>
              <p:nvPr/>
            </p:nvSpPr>
            <p:spPr>
              <a:xfrm>
                <a:off x="4535631" y="1697492"/>
                <a:ext cx="914400" cy="914400"/>
              </a:xfrm>
              <a:prstGeom prst="rtTriangle">
                <a:avLst/>
              </a:prstGeom>
              <a:solidFill>
                <a:srgbClr val="0000FF">
                  <a:alpha val="12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TextBox 102"/>
              <p:cNvSpPr txBox="1"/>
              <p:nvPr/>
            </p:nvSpPr>
            <p:spPr>
              <a:xfrm>
                <a:off x="4999367" y="1878119"/>
                <a:ext cx="450664" cy="769441"/>
              </a:xfrm>
              <a:prstGeom prst="rect">
                <a:avLst/>
              </a:prstGeom>
              <a:noFill/>
            </p:spPr>
            <p:txBody>
              <a:bodyPr wrap="square" rtlCol="0">
                <a:spAutoFit/>
              </a:bodyPr>
              <a:lstStyle/>
              <a:p>
                <a:r>
                  <a:rPr lang="en-US" sz="4400" dirty="0" smtClean="0"/>
                  <a:t>a</a:t>
                </a:r>
                <a:endParaRPr lang="en-US" sz="4400" dirty="0"/>
              </a:p>
            </p:txBody>
          </p:sp>
        </p:grpSp>
      </p:grpSp>
      <p:grpSp>
        <p:nvGrpSpPr>
          <p:cNvPr id="33" name="Group 105"/>
          <p:cNvGrpSpPr/>
          <p:nvPr/>
        </p:nvGrpSpPr>
        <p:grpSpPr>
          <a:xfrm>
            <a:off x="7780656" y="4329895"/>
            <a:ext cx="920823" cy="1795631"/>
            <a:chOff x="3181472" y="1541996"/>
            <a:chExt cx="920823" cy="1795631"/>
          </a:xfrm>
        </p:grpSpPr>
        <p:grpSp>
          <p:nvGrpSpPr>
            <p:cNvPr id="43" name="Group 35"/>
            <p:cNvGrpSpPr/>
            <p:nvPr/>
          </p:nvGrpSpPr>
          <p:grpSpPr>
            <a:xfrm>
              <a:off x="3181472" y="1541996"/>
              <a:ext cx="914400" cy="1384995"/>
              <a:chOff x="3181472" y="1541996"/>
              <a:chExt cx="914400" cy="1384995"/>
            </a:xfrm>
          </p:grpSpPr>
          <p:sp>
            <p:nvSpPr>
              <p:cNvPr id="111" name="Right Triangle 110"/>
              <p:cNvSpPr/>
              <p:nvPr/>
            </p:nvSpPr>
            <p:spPr>
              <a:xfrm>
                <a:off x="3181472" y="1697492"/>
                <a:ext cx="914400" cy="914400"/>
              </a:xfrm>
              <a:prstGeom prst="rtTriangle">
                <a:avLst/>
              </a:prstGeom>
              <a:solidFill>
                <a:srgbClr val="FF0000"/>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12" name="TextBox 111"/>
              <p:cNvSpPr txBox="1"/>
              <p:nvPr/>
            </p:nvSpPr>
            <p:spPr>
              <a:xfrm>
                <a:off x="3181472" y="1541996"/>
                <a:ext cx="450664" cy="1384995"/>
              </a:xfrm>
              <a:prstGeom prst="rect">
                <a:avLst/>
              </a:prstGeom>
              <a:noFill/>
            </p:spPr>
            <p:txBody>
              <a:bodyPr wrap="square" rtlCol="0">
                <a:spAutoFit/>
              </a:bodyPr>
              <a:lstStyle/>
              <a:p>
                <a:r>
                  <a:rPr lang="en-US" sz="4400" dirty="0" smtClean="0"/>
                  <a:t>9</a:t>
                </a:r>
                <a:endParaRPr lang="en-US" sz="4000" dirty="0"/>
              </a:p>
            </p:txBody>
          </p:sp>
        </p:grpSp>
        <p:grpSp>
          <p:nvGrpSpPr>
            <p:cNvPr id="44" name="Group 34"/>
            <p:cNvGrpSpPr/>
            <p:nvPr/>
          </p:nvGrpSpPr>
          <p:grpSpPr>
            <a:xfrm>
              <a:off x="3187895" y="1710450"/>
              <a:ext cx="914400" cy="1627177"/>
              <a:chOff x="4535631" y="1697492"/>
              <a:chExt cx="914400" cy="1627177"/>
            </a:xfrm>
          </p:grpSpPr>
          <p:sp>
            <p:nvSpPr>
              <p:cNvPr id="109" name="Right Triangle 108"/>
              <p:cNvSpPr/>
              <p:nvPr/>
            </p:nvSpPr>
            <p:spPr>
              <a:xfrm>
                <a:off x="4535631" y="1697492"/>
                <a:ext cx="914400" cy="914400"/>
              </a:xfrm>
              <a:prstGeom prst="rtTriangle">
                <a:avLst/>
              </a:prstGeom>
              <a:solidFill>
                <a:srgbClr val="0000FF">
                  <a:alpha val="23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TextBox 109"/>
              <p:cNvSpPr txBox="1"/>
              <p:nvPr/>
            </p:nvSpPr>
            <p:spPr>
              <a:xfrm>
                <a:off x="4999367" y="1878119"/>
                <a:ext cx="450664" cy="1446550"/>
              </a:xfrm>
              <a:prstGeom prst="rect">
                <a:avLst/>
              </a:prstGeom>
              <a:noFill/>
            </p:spPr>
            <p:txBody>
              <a:bodyPr wrap="square" rtlCol="0">
                <a:spAutoFit/>
              </a:bodyPr>
              <a:lstStyle/>
              <a:p>
                <a:r>
                  <a:rPr lang="en-US" sz="4400" dirty="0" err="1" smtClean="0"/>
                  <a:t>b</a:t>
                </a:r>
                <a:endParaRPr lang="en-US" sz="4400" dirty="0"/>
              </a:p>
            </p:txBody>
          </p:sp>
        </p:grpSp>
      </p:grpSp>
      <p:cxnSp>
        <p:nvCxnSpPr>
          <p:cNvPr id="115" name="Straight Arrow Connector 114"/>
          <p:cNvCxnSpPr/>
          <p:nvPr/>
        </p:nvCxnSpPr>
        <p:spPr>
          <a:xfrm rot="5400000">
            <a:off x="4423408" y="2999603"/>
            <a:ext cx="562807" cy="132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3" name="Rectangle 92"/>
          <p:cNvSpPr/>
          <p:nvPr/>
        </p:nvSpPr>
        <p:spPr>
          <a:xfrm>
            <a:off x="5039245" y="4507063"/>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4" name="Straight Connector 93"/>
          <p:cNvCxnSpPr/>
          <p:nvPr/>
        </p:nvCxnSpPr>
        <p:spPr>
          <a:xfrm>
            <a:off x="4705472" y="2621751"/>
            <a:ext cx="996367" cy="228974"/>
          </a:xfrm>
          <a:prstGeom prst="line">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flipV="1">
            <a:off x="5244639" y="3930509"/>
            <a:ext cx="587216" cy="436324"/>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rot="5400000">
            <a:off x="5336624" y="5829819"/>
            <a:ext cx="562808" cy="3688"/>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Two Set Bounds</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err="1" smtClean="0"/>
              <a:t>db.c.find</a:t>
            </a:r>
            <a:r>
              <a:rPr lang="en-US" dirty="0" smtClean="0"/>
              <a:t>( {x:{$in:[5,9]},y:{$in:[’c’,’f’]}} )</a:t>
            </a:r>
          </a:p>
          <a:p>
            <a:r>
              <a:rPr lang="en-US" dirty="0" smtClean="0"/>
              <a:t>Index {x:1,y:1}</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Two Set Bounds</a:t>
            </a:r>
            <a:endParaRPr lang="en-US" dirty="0"/>
          </a:p>
        </p:txBody>
      </p:sp>
      <p:sp>
        <p:nvSpPr>
          <p:cNvPr id="15" name="TextBox 14"/>
          <p:cNvSpPr txBox="1"/>
          <p:nvPr/>
        </p:nvSpPr>
        <p:spPr>
          <a:xfrm>
            <a:off x="1451375" y="1360586"/>
            <a:ext cx="355686" cy="830997"/>
          </a:xfrm>
          <a:prstGeom prst="rect">
            <a:avLst/>
          </a:prstGeom>
          <a:noFill/>
        </p:spPr>
        <p:txBody>
          <a:bodyPr wrap="none" rtlCol="0">
            <a:spAutoFit/>
          </a:bodyPr>
          <a:lstStyle/>
          <a:p>
            <a:r>
              <a:rPr lang="en-US" sz="4800" dirty="0" smtClean="0">
                <a:latin typeface="Helvetica"/>
              </a:rPr>
              <a:t>,</a:t>
            </a:r>
            <a:endParaRPr lang="en-US" sz="4800" dirty="0">
              <a:latin typeface="Helvetica"/>
            </a:endParaRPr>
          </a:p>
        </p:txBody>
      </p:sp>
      <p:cxnSp>
        <p:nvCxnSpPr>
          <p:cNvPr id="21" name="Straight Arrow Connector 20"/>
          <p:cNvCxnSpPr/>
          <p:nvPr/>
        </p:nvCxnSpPr>
        <p:spPr>
          <a:xfrm rot="5400000">
            <a:off x="613409" y="433097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a:off x="1504472"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a:off x="2434412" y="433773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a:off x="3351393" y="433464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4277698"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5400000">
            <a:off x="6098701" y="4347598"/>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a:off x="7015682" y="434450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a:off x="7906745" y="434140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3" name="Group 36"/>
          <p:cNvGrpSpPr/>
          <p:nvPr/>
        </p:nvGrpSpPr>
        <p:grpSpPr>
          <a:xfrm>
            <a:off x="470726" y="1154433"/>
            <a:ext cx="920823" cy="1384995"/>
            <a:chOff x="3181472" y="1541996"/>
            <a:chExt cx="920823" cy="1384995"/>
          </a:xfrm>
        </p:grpSpPr>
        <p:grpSp>
          <p:nvGrpSpPr>
            <p:cNvPr id="4" name="Group 35"/>
            <p:cNvGrpSpPr/>
            <p:nvPr/>
          </p:nvGrpSpPr>
          <p:grpSpPr>
            <a:xfrm>
              <a:off x="3181472" y="1541996"/>
              <a:ext cx="914400" cy="1384995"/>
              <a:chOff x="3181472" y="1541996"/>
              <a:chExt cx="914400" cy="1384995"/>
            </a:xfrm>
          </p:grpSpPr>
          <p:sp>
            <p:nvSpPr>
              <p:cNvPr id="31" name="Right Triangle 30"/>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3" name="TextBox 32"/>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5" name="Group 34"/>
            <p:cNvGrpSpPr/>
            <p:nvPr/>
          </p:nvGrpSpPr>
          <p:grpSpPr>
            <a:xfrm>
              <a:off x="3187895" y="1710450"/>
              <a:ext cx="914400" cy="950068"/>
              <a:chOff x="4535631" y="1697492"/>
              <a:chExt cx="914400" cy="950068"/>
            </a:xfrm>
          </p:grpSpPr>
          <p:sp>
            <p:nvSpPr>
              <p:cNvPr id="32" name="Right Triangle 31"/>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999367" y="1878119"/>
                <a:ext cx="450664" cy="769441"/>
              </a:xfrm>
              <a:prstGeom prst="rect">
                <a:avLst/>
              </a:prstGeom>
              <a:noFill/>
            </p:spPr>
            <p:txBody>
              <a:bodyPr wrap="square" rtlCol="0">
                <a:spAutoFit/>
              </a:bodyPr>
              <a:lstStyle/>
              <a:p>
                <a:r>
                  <a:rPr lang="en-US" sz="4400" dirty="0" smtClean="0"/>
                  <a:t>c</a:t>
                </a:r>
                <a:endParaRPr lang="en-US" sz="4400" dirty="0"/>
              </a:p>
            </p:txBody>
          </p:sp>
        </p:grpSp>
      </p:grpSp>
      <p:cxnSp>
        <p:nvCxnSpPr>
          <p:cNvPr id="38" name="Straight Arrow Connector 37"/>
          <p:cNvCxnSpPr/>
          <p:nvPr/>
        </p:nvCxnSpPr>
        <p:spPr>
          <a:xfrm rot="5400000">
            <a:off x="5213756" y="434759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 name="Group 38"/>
          <p:cNvGrpSpPr/>
          <p:nvPr/>
        </p:nvGrpSpPr>
        <p:grpSpPr>
          <a:xfrm>
            <a:off x="418890" y="2981115"/>
            <a:ext cx="920823" cy="1795631"/>
            <a:chOff x="3181472" y="1541996"/>
            <a:chExt cx="920823" cy="1795631"/>
          </a:xfrm>
        </p:grpSpPr>
        <p:grpSp>
          <p:nvGrpSpPr>
            <p:cNvPr id="7" name="Group 35"/>
            <p:cNvGrpSpPr/>
            <p:nvPr/>
          </p:nvGrpSpPr>
          <p:grpSpPr>
            <a:xfrm>
              <a:off x="3181472" y="1541996"/>
              <a:ext cx="914400" cy="1384995"/>
              <a:chOff x="3181472" y="1541996"/>
              <a:chExt cx="914400" cy="1384995"/>
            </a:xfrm>
          </p:grpSpPr>
          <p:sp>
            <p:nvSpPr>
              <p:cNvPr id="44" name="Right Triangle 43"/>
              <p:cNvSpPr/>
              <p:nvPr/>
            </p:nvSpPr>
            <p:spPr>
              <a:xfrm>
                <a:off x="3181472" y="1697492"/>
                <a:ext cx="914400" cy="914400"/>
              </a:xfrm>
              <a:prstGeom prst="rtTriangle">
                <a:avLst/>
              </a:prstGeom>
              <a:solidFill>
                <a:srgbClr val="FF0000">
                  <a:alpha val="12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5" name="TextBox 44"/>
              <p:cNvSpPr txBox="1"/>
              <p:nvPr/>
            </p:nvSpPr>
            <p:spPr>
              <a:xfrm>
                <a:off x="3181472" y="1541996"/>
                <a:ext cx="450664" cy="1384995"/>
              </a:xfrm>
              <a:prstGeom prst="rect">
                <a:avLst/>
              </a:prstGeom>
              <a:noFill/>
            </p:spPr>
            <p:txBody>
              <a:bodyPr wrap="square" rtlCol="0">
                <a:spAutoFit/>
              </a:bodyPr>
              <a:lstStyle/>
              <a:p>
                <a:r>
                  <a:rPr lang="en-US" sz="4400" dirty="0" smtClean="0"/>
                  <a:t>1</a:t>
                </a:r>
                <a:endParaRPr lang="en-US" sz="4000" dirty="0"/>
              </a:p>
            </p:txBody>
          </p:sp>
        </p:grpSp>
        <p:grpSp>
          <p:nvGrpSpPr>
            <p:cNvPr id="8" name="Group 34"/>
            <p:cNvGrpSpPr/>
            <p:nvPr/>
          </p:nvGrpSpPr>
          <p:grpSpPr>
            <a:xfrm>
              <a:off x="3187895" y="1710450"/>
              <a:ext cx="914400" cy="1627177"/>
              <a:chOff x="4535631" y="1697492"/>
              <a:chExt cx="914400" cy="1627177"/>
            </a:xfrm>
          </p:grpSpPr>
          <p:sp>
            <p:nvSpPr>
              <p:cNvPr id="42" name="Right Triangle 41"/>
              <p:cNvSpPr/>
              <p:nvPr/>
            </p:nvSpPr>
            <p:spPr>
              <a:xfrm>
                <a:off x="4535631" y="1697492"/>
                <a:ext cx="914400" cy="914400"/>
              </a:xfrm>
              <a:prstGeom prst="rtTriangle">
                <a:avLst/>
              </a:prstGeom>
              <a:solidFill>
                <a:srgbClr val="0000FF">
                  <a:alpha val="23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4999367" y="1878119"/>
                <a:ext cx="450664" cy="1446550"/>
              </a:xfrm>
              <a:prstGeom prst="rect">
                <a:avLst/>
              </a:prstGeom>
              <a:noFill/>
            </p:spPr>
            <p:txBody>
              <a:bodyPr wrap="square" rtlCol="0">
                <a:spAutoFit/>
              </a:bodyPr>
              <a:lstStyle/>
              <a:p>
                <a:r>
                  <a:rPr lang="en-US" sz="4400" dirty="0" err="1" smtClean="0"/>
                  <a:t>b</a:t>
                </a:r>
                <a:endParaRPr lang="en-US" sz="4400" dirty="0"/>
              </a:p>
            </p:txBody>
          </p:sp>
        </p:grpSp>
      </p:grpSp>
      <p:grpSp>
        <p:nvGrpSpPr>
          <p:cNvPr id="9" name="Group 45"/>
          <p:cNvGrpSpPr/>
          <p:nvPr/>
        </p:nvGrpSpPr>
        <p:grpSpPr>
          <a:xfrm>
            <a:off x="1335871" y="2978019"/>
            <a:ext cx="920823" cy="1795631"/>
            <a:chOff x="3181472" y="1541996"/>
            <a:chExt cx="920823" cy="1795631"/>
          </a:xfrm>
        </p:grpSpPr>
        <p:grpSp>
          <p:nvGrpSpPr>
            <p:cNvPr id="10" name="Group 35"/>
            <p:cNvGrpSpPr/>
            <p:nvPr/>
          </p:nvGrpSpPr>
          <p:grpSpPr>
            <a:xfrm>
              <a:off x="3181472" y="1541996"/>
              <a:ext cx="914400" cy="1384995"/>
              <a:chOff x="3181472" y="1541996"/>
              <a:chExt cx="914400" cy="1384995"/>
            </a:xfrm>
          </p:grpSpPr>
          <p:sp>
            <p:nvSpPr>
              <p:cNvPr id="51" name="Right Triangle 50"/>
              <p:cNvSpPr/>
              <p:nvPr/>
            </p:nvSpPr>
            <p:spPr>
              <a:xfrm>
                <a:off x="3181472" y="1697492"/>
                <a:ext cx="914400" cy="914400"/>
              </a:xfrm>
              <a:prstGeom prst="rtTriangle">
                <a:avLst/>
              </a:prstGeom>
              <a:solidFill>
                <a:srgbClr val="FF0000">
                  <a:alpha val="34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2" name="TextBox 51"/>
              <p:cNvSpPr txBox="1"/>
              <p:nvPr/>
            </p:nvSpPr>
            <p:spPr>
              <a:xfrm>
                <a:off x="3181472" y="1541996"/>
                <a:ext cx="450664" cy="1384995"/>
              </a:xfrm>
              <a:prstGeom prst="rect">
                <a:avLst/>
              </a:prstGeom>
              <a:noFill/>
            </p:spPr>
            <p:txBody>
              <a:bodyPr wrap="square" rtlCol="0">
                <a:spAutoFit/>
              </a:bodyPr>
              <a:lstStyle/>
              <a:p>
                <a:r>
                  <a:rPr lang="en-US" sz="4400" dirty="0" smtClean="0"/>
                  <a:t>3</a:t>
                </a:r>
                <a:endParaRPr lang="en-US" sz="4000" dirty="0"/>
              </a:p>
            </p:txBody>
          </p:sp>
        </p:grpSp>
        <p:grpSp>
          <p:nvGrpSpPr>
            <p:cNvPr id="11" name="Group 34"/>
            <p:cNvGrpSpPr/>
            <p:nvPr/>
          </p:nvGrpSpPr>
          <p:grpSpPr>
            <a:xfrm>
              <a:off x="3187895" y="1710450"/>
              <a:ext cx="914400" cy="1627177"/>
              <a:chOff x="4535631" y="1697492"/>
              <a:chExt cx="914400" cy="1627177"/>
            </a:xfrm>
          </p:grpSpPr>
          <p:sp>
            <p:nvSpPr>
              <p:cNvPr id="49" name="Right Triangle 48"/>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12" name="Group 52"/>
          <p:cNvGrpSpPr/>
          <p:nvPr/>
        </p:nvGrpSpPr>
        <p:grpSpPr>
          <a:xfrm>
            <a:off x="2278770" y="2987881"/>
            <a:ext cx="920823" cy="1384995"/>
            <a:chOff x="3181472" y="1541996"/>
            <a:chExt cx="920823" cy="1384995"/>
          </a:xfrm>
        </p:grpSpPr>
        <p:grpSp>
          <p:nvGrpSpPr>
            <p:cNvPr id="13" name="Group 35"/>
            <p:cNvGrpSpPr/>
            <p:nvPr/>
          </p:nvGrpSpPr>
          <p:grpSpPr>
            <a:xfrm>
              <a:off x="3181472" y="1541996"/>
              <a:ext cx="914400" cy="1384995"/>
              <a:chOff x="3181472" y="1541996"/>
              <a:chExt cx="914400" cy="1384995"/>
            </a:xfrm>
          </p:grpSpPr>
          <p:sp>
            <p:nvSpPr>
              <p:cNvPr id="58" name="Right Triangle 57"/>
              <p:cNvSpPr/>
              <p:nvPr/>
            </p:nvSpPr>
            <p:spPr>
              <a:xfrm>
                <a:off x="3181472" y="1697492"/>
                <a:ext cx="914400" cy="914400"/>
              </a:xfrm>
              <a:prstGeom prst="rtTriangle">
                <a:avLst/>
              </a:prstGeom>
              <a:solidFill>
                <a:srgbClr val="FF0000">
                  <a:alpha val="45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9" name="TextBox 58"/>
              <p:cNvSpPr txBox="1"/>
              <p:nvPr/>
            </p:nvSpPr>
            <p:spPr>
              <a:xfrm>
                <a:off x="3181472" y="1541996"/>
                <a:ext cx="450664" cy="1384995"/>
              </a:xfrm>
              <a:prstGeom prst="rect">
                <a:avLst/>
              </a:prstGeom>
              <a:noFill/>
            </p:spPr>
            <p:txBody>
              <a:bodyPr wrap="square" rtlCol="0">
                <a:spAutoFit/>
              </a:bodyPr>
              <a:lstStyle/>
              <a:p>
                <a:r>
                  <a:rPr lang="en-US" sz="4400" dirty="0" smtClean="0"/>
                  <a:t>4</a:t>
                </a:r>
                <a:endParaRPr lang="en-US" sz="4000" dirty="0"/>
              </a:p>
            </p:txBody>
          </p:sp>
        </p:grpSp>
        <p:grpSp>
          <p:nvGrpSpPr>
            <p:cNvPr id="14" name="Group 34"/>
            <p:cNvGrpSpPr/>
            <p:nvPr/>
          </p:nvGrpSpPr>
          <p:grpSpPr>
            <a:xfrm>
              <a:off x="3187895" y="1710450"/>
              <a:ext cx="914400" cy="950068"/>
              <a:chOff x="4535631" y="1697492"/>
              <a:chExt cx="914400" cy="950068"/>
            </a:xfrm>
          </p:grpSpPr>
          <p:sp>
            <p:nvSpPr>
              <p:cNvPr id="56" name="Right Triangle 55"/>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grpSp>
        <p:nvGrpSpPr>
          <p:cNvPr id="16" name="Group 66"/>
          <p:cNvGrpSpPr/>
          <p:nvPr/>
        </p:nvGrpSpPr>
        <p:grpSpPr>
          <a:xfrm>
            <a:off x="4099773" y="2981689"/>
            <a:ext cx="920823" cy="1795631"/>
            <a:chOff x="3181472" y="1541996"/>
            <a:chExt cx="920823" cy="1795631"/>
          </a:xfrm>
        </p:grpSpPr>
        <p:grpSp>
          <p:nvGrpSpPr>
            <p:cNvPr id="17" name="Group 35"/>
            <p:cNvGrpSpPr/>
            <p:nvPr/>
          </p:nvGrpSpPr>
          <p:grpSpPr>
            <a:xfrm>
              <a:off x="3181472" y="1541996"/>
              <a:ext cx="914400" cy="1384995"/>
              <a:chOff x="3181472" y="1541996"/>
              <a:chExt cx="914400" cy="1384995"/>
            </a:xfrm>
          </p:grpSpPr>
          <p:sp>
            <p:nvSpPr>
              <p:cNvPr id="72" name="Right Triangle 71"/>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73" name="TextBox 72"/>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18" name="Group 34"/>
            <p:cNvGrpSpPr/>
            <p:nvPr/>
          </p:nvGrpSpPr>
          <p:grpSpPr>
            <a:xfrm>
              <a:off x="3187895" y="1710450"/>
              <a:ext cx="914400" cy="1627177"/>
              <a:chOff x="4535631" y="1697492"/>
              <a:chExt cx="914400" cy="1627177"/>
            </a:xfrm>
          </p:grpSpPr>
          <p:sp>
            <p:nvSpPr>
              <p:cNvPr id="70" name="Right Triangle 69"/>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19" name="Group 73"/>
          <p:cNvGrpSpPr/>
          <p:nvPr/>
        </p:nvGrpSpPr>
        <p:grpSpPr>
          <a:xfrm>
            <a:off x="5029713" y="2978593"/>
            <a:ext cx="920823" cy="1384995"/>
            <a:chOff x="3181472" y="1541996"/>
            <a:chExt cx="920823" cy="1384995"/>
          </a:xfrm>
        </p:grpSpPr>
        <p:grpSp>
          <p:nvGrpSpPr>
            <p:cNvPr id="20" name="Group 35"/>
            <p:cNvGrpSpPr/>
            <p:nvPr/>
          </p:nvGrpSpPr>
          <p:grpSpPr>
            <a:xfrm>
              <a:off x="3181472" y="1541996"/>
              <a:ext cx="914400" cy="1384995"/>
              <a:chOff x="3181472" y="1541996"/>
              <a:chExt cx="914400" cy="1384995"/>
            </a:xfrm>
          </p:grpSpPr>
          <p:sp>
            <p:nvSpPr>
              <p:cNvPr id="79" name="Right Triangle 78"/>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80" name="TextBox 79"/>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26" name="Group 34"/>
            <p:cNvGrpSpPr/>
            <p:nvPr/>
          </p:nvGrpSpPr>
          <p:grpSpPr>
            <a:xfrm>
              <a:off x="3187895" y="1710450"/>
              <a:ext cx="914400" cy="950068"/>
              <a:chOff x="4535631" y="1697492"/>
              <a:chExt cx="914400" cy="950068"/>
            </a:xfrm>
          </p:grpSpPr>
          <p:sp>
            <p:nvSpPr>
              <p:cNvPr id="77" name="Right Triangle 76"/>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TextBox 77"/>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grpSp>
        <p:nvGrpSpPr>
          <p:cNvPr id="30" name="Group 80"/>
          <p:cNvGrpSpPr/>
          <p:nvPr/>
        </p:nvGrpSpPr>
        <p:grpSpPr>
          <a:xfrm>
            <a:off x="5959653" y="2988455"/>
            <a:ext cx="920823" cy="1384995"/>
            <a:chOff x="3181472" y="1541996"/>
            <a:chExt cx="920823" cy="1384995"/>
          </a:xfrm>
        </p:grpSpPr>
        <p:grpSp>
          <p:nvGrpSpPr>
            <p:cNvPr id="35" name="Group 35"/>
            <p:cNvGrpSpPr/>
            <p:nvPr/>
          </p:nvGrpSpPr>
          <p:grpSpPr>
            <a:xfrm>
              <a:off x="3181472" y="1541996"/>
              <a:ext cx="914400" cy="1384995"/>
              <a:chOff x="3181472" y="1541996"/>
              <a:chExt cx="914400" cy="1384995"/>
            </a:xfrm>
          </p:grpSpPr>
          <p:sp>
            <p:nvSpPr>
              <p:cNvPr id="86" name="Right Triangle 85"/>
              <p:cNvSpPr/>
              <p:nvPr/>
            </p:nvSpPr>
            <p:spPr>
              <a:xfrm>
                <a:off x="3181472" y="1697492"/>
                <a:ext cx="914400" cy="914400"/>
              </a:xfrm>
              <a:prstGeom prst="rtTriangle">
                <a:avLst/>
              </a:prstGeom>
              <a:solidFill>
                <a:srgbClr val="FF0000">
                  <a:alpha val="67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87" name="TextBox 86"/>
              <p:cNvSpPr txBox="1"/>
              <p:nvPr/>
            </p:nvSpPr>
            <p:spPr>
              <a:xfrm>
                <a:off x="3181472" y="1541996"/>
                <a:ext cx="450664" cy="1384995"/>
              </a:xfrm>
              <a:prstGeom prst="rect">
                <a:avLst/>
              </a:prstGeom>
              <a:noFill/>
            </p:spPr>
            <p:txBody>
              <a:bodyPr wrap="square" rtlCol="0">
                <a:spAutoFit/>
              </a:bodyPr>
              <a:lstStyle/>
              <a:p>
                <a:r>
                  <a:rPr lang="en-US" sz="4400" dirty="0" smtClean="0"/>
                  <a:t>6</a:t>
                </a:r>
                <a:endParaRPr lang="en-US" sz="4000" dirty="0"/>
              </a:p>
            </p:txBody>
          </p:sp>
        </p:grpSp>
        <p:grpSp>
          <p:nvGrpSpPr>
            <p:cNvPr id="36" name="Group 34"/>
            <p:cNvGrpSpPr/>
            <p:nvPr/>
          </p:nvGrpSpPr>
          <p:grpSpPr>
            <a:xfrm>
              <a:off x="3187895" y="1710450"/>
              <a:ext cx="914400" cy="950068"/>
              <a:chOff x="4535631" y="1697492"/>
              <a:chExt cx="914400" cy="950068"/>
            </a:xfrm>
          </p:grpSpPr>
          <p:sp>
            <p:nvSpPr>
              <p:cNvPr id="84" name="Right Triangle 83"/>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TextBox 84"/>
              <p:cNvSpPr txBox="1"/>
              <p:nvPr/>
            </p:nvSpPr>
            <p:spPr>
              <a:xfrm>
                <a:off x="4999367" y="1878119"/>
                <a:ext cx="450664" cy="769441"/>
              </a:xfrm>
              <a:prstGeom prst="rect">
                <a:avLst/>
              </a:prstGeom>
              <a:noFill/>
            </p:spPr>
            <p:txBody>
              <a:bodyPr wrap="square" rtlCol="0">
                <a:spAutoFit/>
              </a:bodyPr>
              <a:lstStyle/>
              <a:p>
                <a:r>
                  <a:rPr lang="en-US" sz="4400" dirty="0" err="1" smtClean="0"/>
                  <a:t>c</a:t>
                </a:r>
                <a:endParaRPr lang="en-US" sz="4400" dirty="0"/>
              </a:p>
            </p:txBody>
          </p:sp>
        </p:grpSp>
      </p:grpSp>
      <p:grpSp>
        <p:nvGrpSpPr>
          <p:cNvPr id="37" name="Group 87"/>
          <p:cNvGrpSpPr/>
          <p:nvPr/>
        </p:nvGrpSpPr>
        <p:grpSpPr>
          <a:xfrm>
            <a:off x="6863675" y="2985359"/>
            <a:ext cx="920823" cy="1384995"/>
            <a:chOff x="3181472" y="1541996"/>
            <a:chExt cx="920823" cy="1384995"/>
          </a:xfrm>
        </p:grpSpPr>
        <p:grpSp>
          <p:nvGrpSpPr>
            <p:cNvPr id="39" name="Group 35"/>
            <p:cNvGrpSpPr/>
            <p:nvPr/>
          </p:nvGrpSpPr>
          <p:grpSpPr>
            <a:xfrm>
              <a:off x="3181472" y="1541996"/>
              <a:ext cx="914400" cy="1384995"/>
              <a:chOff x="3181472" y="1541996"/>
              <a:chExt cx="914400" cy="1384995"/>
            </a:xfrm>
          </p:grpSpPr>
          <p:sp>
            <p:nvSpPr>
              <p:cNvPr id="93" name="Right Triangle 92"/>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94" name="TextBox 93"/>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40" name="Group 34"/>
            <p:cNvGrpSpPr/>
            <p:nvPr/>
          </p:nvGrpSpPr>
          <p:grpSpPr>
            <a:xfrm>
              <a:off x="3187895" y="1710450"/>
              <a:ext cx="914400" cy="950068"/>
              <a:chOff x="4535631" y="1697492"/>
              <a:chExt cx="914400" cy="950068"/>
            </a:xfrm>
          </p:grpSpPr>
          <p:sp>
            <p:nvSpPr>
              <p:cNvPr id="91" name="Right Triangle 90"/>
              <p:cNvSpPr/>
              <p:nvPr/>
            </p:nvSpPr>
            <p:spPr>
              <a:xfrm>
                <a:off x="4535631" y="1697492"/>
                <a:ext cx="914400" cy="914400"/>
              </a:xfrm>
              <a:prstGeom prst="rtTriangle">
                <a:avLst/>
              </a:prstGeom>
              <a:solidFill>
                <a:srgbClr val="0000FF">
                  <a:alpha val="12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TextBox 91"/>
              <p:cNvSpPr txBox="1"/>
              <p:nvPr/>
            </p:nvSpPr>
            <p:spPr>
              <a:xfrm>
                <a:off x="4999367" y="1878119"/>
                <a:ext cx="450664" cy="769441"/>
              </a:xfrm>
              <a:prstGeom prst="rect">
                <a:avLst/>
              </a:prstGeom>
              <a:noFill/>
            </p:spPr>
            <p:txBody>
              <a:bodyPr wrap="square" rtlCol="0">
                <a:spAutoFit/>
              </a:bodyPr>
              <a:lstStyle/>
              <a:p>
                <a:r>
                  <a:rPr lang="en-US" sz="4400" dirty="0" smtClean="0"/>
                  <a:t>a</a:t>
                </a:r>
                <a:endParaRPr lang="en-US" sz="4400" dirty="0"/>
              </a:p>
            </p:txBody>
          </p:sp>
        </p:grpSp>
      </p:grpSp>
      <p:grpSp>
        <p:nvGrpSpPr>
          <p:cNvPr id="41" name="Group 94"/>
          <p:cNvGrpSpPr/>
          <p:nvPr/>
        </p:nvGrpSpPr>
        <p:grpSpPr>
          <a:xfrm>
            <a:off x="7780656" y="2982263"/>
            <a:ext cx="920823" cy="1384995"/>
            <a:chOff x="3181472" y="1541996"/>
            <a:chExt cx="920823" cy="1384995"/>
          </a:xfrm>
        </p:grpSpPr>
        <p:grpSp>
          <p:nvGrpSpPr>
            <p:cNvPr id="46" name="Group 35"/>
            <p:cNvGrpSpPr/>
            <p:nvPr/>
          </p:nvGrpSpPr>
          <p:grpSpPr>
            <a:xfrm>
              <a:off x="3181472" y="1541996"/>
              <a:ext cx="914400" cy="1384995"/>
              <a:chOff x="3181472" y="1541996"/>
              <a:chExt cx="914400" cy="1384995"/>
            </a:xfrm>
          </p:grpSpPr>
          <p:sp>
            <p:nvSpPr>
              <p:cNvPr id="100" name="Right Triangle 99"/>
              <p:cNvSpPr/>
              <p:nvPr/>
            </p:nvSpPr>
            <p:spPr>
              <a:xfrm>
                <a:off x="3181472" y="1697492"/>
                <a:ext cx="914400" cy="914400"/>
              </a:xfrm>
              <a:prstGeom prst="rtTriangle">
                <a:avLst/>
              </a:prstGeom>
              <a:solidFill>
                <a:srgbClr val="FF0000"/>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01" name="TextBox 100"/>
              <p:cNvSpPr txBox="1"/>
              <p:nvPr/>
            </p:nvSpPr>
            <p:spPr>
              <a:xfrm>
                <a:off x="3181472" y="1541996"/>
                <a:ext cx="450664" cy="1384995"/>
              </a:xfrm>
              <a:prstGeom prst="rect">
                <a:avLst/>
              </a:prstGeom>
              <a:noFill/>
            </p:spPr>
            <p:txBody>
              <a:bodyPr wrap="square" rtlCol="0">
                <a:spAutoFit/>
              </a:bodyPr>
              <a:lstStyle/>
              <a:p>
                <a:r>
                  <a:rPr lang="en-US" sz="4400" dirty="0" smtClean="0"/>
                  <a:t>9</a:t>
                </a:r>
                <a:endParaRPr lang="en-US" sz="4000" dirty="0"/>
              </a:p>
            </p:txBody>
          </p:sp>
        </p:grpSp>
        <p:grpSp>
          <p:nvGrpSpPr>
            <p:cNvPr id="47" name="Group 34"/>
            <p:cNvGrpSpPr/>
            <p:nvPr/>
          </p:nvGrpSpPr>
          <p:grpSpPr>
            <a:xfrm>
              <a:off x="3187895" y="1710450"/>
              <a:ext cx="914400" cy="950068"/>
              <a:chOff x="4535631" y="1697492"/>
              <a:chExt cx="914400" cy="950068"/>
            </a:xfrm>
          </p:grpSpPr>
          <p:sp>
            <p:nvSpPr>
              <p:cNvPr id="98" name="Right Triangle 97"/>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TextBox 98"/>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grpSp>
        <p:nvGrpSpPr>
          <p:cNvPr id="48" name="Group 108"/>
          <p:cNvGrpSpPr/>
          <p:nvPr/>
        </p:nvGrpSpPr>
        <p:grpSpPr>
          <a:xfrm>
            <a:off x="3193170" y="2988455"/>
            <a:ext cx="920823" cy="1384995"/>
            <a:chOff x="3181472" y="1541996"/>
            <a:chExt cx="920823" cy="1384995"/>
          </a:xfrm>
        </p:grpSpPr>
        <p:grpSp>
          <p:nvGrpSpPr>
            <p:cNvPr id="53" name="Group 35"/>
            <p:cNvGrpSpPr/>
            <p:nvPr/>
          </p:nvGrpSpPr>
          <p:grpSpPr>
            <a:xfrm>
              <a:off x="3181472" y="1541996"/>
              <a:ext cx="914400" cy="1384995"/>
              <a:chOff x="3181472" y="1541996"/>
              <a:chExt cx="914400" cy="1384995"/>
            </a:xfrm>
          </p:grpSpPr>
          <p:sp>
            <p:nvSpPr>
              <p:cNvPr id="114" name="Right Triangle 113"/>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15" name="TextBox 114"/>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54" name="Group 34"/>
            <p:cNvGrpSpPr/>
            <p:nvPr/>
          </p:nvGrpSpPr>
          <p:grpSpPr>
            <a:xfrm>
              <a:off x="3187895" y="1710450"/>
              <a:ext cx="914400" cy="950068"/>
              <a:chOff x="4535631" y="1697492"/>
              <a:chExt cx="914400" cy="950068"/>
            </a:xfrm>
          </p:grpSpPr>
          <p:sp>
            <p:nvSpPr>
              <p:cNvPr id="112" name="Right Triangle 111"/>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4999367" y="1878119"/>
                <a:ext cx="450664" cy="769441"/>
              </a:xfrm>
              <a:prstGeom prst="rect">
                <a:avLst/>
              </a:prstGeom>
              <a:noFill/>
            </p:spPr>
            <p:txBody>
              <a:bodyPr wrap="square" rtlCol="0">
                <a:spAutoFit/>
              </a:bodyPr>
              <a:lstStyle/>
              <a:p>
                <a:r>
                  <a:rPr lang="en-US" sz="4400" dirty="0" smtClean="0"/>
                  <a:t>c</a:t>
                </a:r>
                <a:endParaRPr lang="en-US" sz="4400" dirty="0"/>
              </a:p>
            </p:txBody>
          </p:sp>
        </p:grpSp>
      </p:grpSp>
      <p:sp>
        <p:nvSpPr>
          <p:cNvPr id="102" name="Rectangle 101"/>
          <p:cNvSpPr/>
          <p:nvPr/>
        </p:nvSpPr>
        <p:spPr>
          <a:xfrm>
            <a:off x="3191796" y="3130993"/>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5040618" y="3135826"/>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5" name="Group 73"/>
          <p:cNvGrpSpPr/>
          <p:nvPr/>
        </p:nvGrpSpPr>
        <p:grpSpPr>
          <a:xfrm>
            <a:off x="1874460" y="1167391"/>
            <a:ext cx="920823" cy="1384995"/>
            <a:chOff x="3181472" y="1541996"/>
            <a:chExt cx="920823" cy="1384995"/>
          </a:xfrm>
        </p:grpSpPr>
        <p:grpSp>
          <p:nvGrpSpPr>
            <p:cNvPr id="60" name="Group 35"/>
            <p:cNvGrpSpPr/>
            <p:nvPr/>
          </p:nvGrpSpPr>
          <p:grpSpPr>
            <a:xfrm>
              <a:off x="3181472" y="1541996"/>
              <a:ext cx="914400" cy="1384995"/>
              <a:chOff x="3181472" y="1541996"/>
              <a:chExt cx="914400" cy="1384995"/>
            </a:xfrm>
          </p:grpSpPr>
          <p:sp>
            <p:nvSpPr>
              <p:cNvPr id="109" name="Right Triangle 108"/>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10" name="TextBox 109"/>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61" name="Group 34"/>
            <p:cNvGrpSpPr/>
            <p:nvPr/>
          </p:nvGrpSpPr>
          <p:grpSpPr>
            <a:xfrm>
              <a:off x="3187895" y="1710450"/>
              <a:ext cx="914400" cy="950068"/>
              <a:chOff x="4535631" y="1697492"/>
              <a:chExt cx="914400" cy="950068"/>
            </a:xfrm>
          </p:grpSpPr>
          <p:sp>
            <p:nvSpPr>
              <p:cNvPr id="107" name="Right Triangle 106"/>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TextBox 107"/>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sp>
        <p:nvSpPr>
          <p:cNvPr id="95" name="TextBox 94"/>
          <p:cNvSpPr txBox="1"/>
          <p:nvPr/>
        </p:nvSpPr>
        <p:spPr>
          <a:xfrm>
            <a:off x="4234452" y="1357490"/>
            <a:ext cx="355686" cy="830997"/>
          </a:xfrm>
          <a:prstGeom prst="rect">
            <a:avLst/>
          </a:prstGeom>
          <a:noFill/>
        </p:spPr>
        <p:txBody>
          <a:bodyPr wrap="none" rtlCol="0">
            <a:spAutoFit/>
          </a:bodyPr>
          <a:lstStyle/>
          <a:p>
            <a:r>
              <a:rPr lang="en-US" sz="4800" dirty="0" smtClean="0">
                <a:latin typeface="Helvetica"/>
              </a:rPr>
              <a:t>,</a:t>
            </a:r>
            <a:endParaRPr lang="en-US" sz="4800" dirty="0">
              <a:latin typeface="Helvetica"/>
            </a:endParaRPr>
          </a:p>
        </p:txBody>
      </p:sp>
      <p:grpSp>
        <p:nvGrpSpPr>
          <p:cNvPr id="62" name="Group 36"/>
          <p:cNvGrpSpPr/>
          <p:nvPr/>
        </p:nvGrpSpPr>
        <p:grpSpPr>
          <a:xfrm>
            <a:off x="3253803" y="1151337"/>
            <a:ext cx="920823" cy="1384995"/>
            <a:chOff x="3181472" y="1541996"/>
            <a:chExt cx="920823" cy="1384995"/>
          </a:xfrm>
        </p:grpSpPr>
        <p:grpSp>
          <p:nvGrpSpPr>
            <p:cNvPr id="63" name="Group 35"/>
            <p:cNvGrpSpPr/>
            <p:nvPr/>
          </p:nvGrpSpPr>
          <p:grpSpPr>
            <a:xfrm>
              <a:off x="3181472" y="1541996"/>
              <a:ext cx="914400" cy="1384995"/>
              <a:chOff x="3181472" y="1541996"/>
              <a:chExt cx="914400" cy="1384995"/>
            </a:xfrm>
          </p:grpSpPr>
          <p:sp>
            <p:nvSpPr>
              <p:cNvPr id="111" name="Right Triangle 110"/>
              <p:cNvSpPr/>
              <p:nvPr/>
            </p:nvSpPr>
            <p:spPr>
              <a:xfrm>
                <a:off x="3181472" y="1697492"/>
                <a:ext cx="914400" cy="914400"/>
              </a:xfrm>
              <a:prstGeom prst="rtTriangle">
                <a:avLst/>
              </a:prstGeom>
              <a:solidFill>
                <a:srgbClr val="FF0000"/>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16" name="TextBox 115"/>
              <p:cNvSpPr txBox="1"/>
              <p:nvPr/>
            </p:nvSpPr>
            <p:spPr>
              <a:xfrm>
                <a:off x="3181472" y="1541996"/>
                <a:ext cx="450664" cy="1384995"/>
              </a:xfrm>
              <a:prstGeom prst="rect">
                <a:avLst/>
              </a:prstGeom>
              <a:noFill/>
            </p:spPr>
            <p:txBody>
              <a:bodyPr wrap="square" rtlCol="0">
                <a:spAutoFit/>
              </a:bodyPr>
              <a:lstStyle/>
              <a:p>
                <a:r>
                  <a:rPr lang="en-US" sz="4400" dirty="0" smtClean="0"/>
                  <a:t>9</a:t>
                </a:r>
                <a:endParaRPr lang="en-US" sz="4000" dirty="0"/>
              </a:p>
            </p:txBody>
          </p:sp>
        </p:grpSp>
        <p:grpSp>
          <p:nvGrpSpPr>
            <p:cNvPr id="64" name="Group 34"/>
            <p:cNvGrpSpPr/>
            <p:nvPr/>
          </p:nvGrpSpPr>
          <p:grpSpPr>
            <a:xfrm>
              <a:off x="3187895" y="1710450"/>
              <a:ext cx="914400" cy="950068"/>
              <a:chOff x="4535631" y="1697492"/>
              <a:chExt cx="914400" cy="950068"/>
            </a:xfrm>
          </p:grpSpPr>
          <p:sp>
            <p:nvSpPr>
              <p:cNvPr id="105" name="Right Triangle 104"/>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TextBox 105"/>
              <p:cNvSpPr txBox="1"/>
              <p:nvPr/>
            </p:nvSpPr>
            <p:spPr>
              <a:xfrm>
                <a:off x="4999367" y="1878119"/>
                <a:ext cx="450664" cy="769441"/>
              </a:xfrm>
              <a:prstGeom prst="rect">
                <a:avLst/>
              </a:prstGeom>
              <a:noFill/>
            </p:spPr>
            <p:txBody>
              <a:bodyPr wrap="square" rtlCol="0">
                <a:spAutoFit/>
              </a:bodyPr>
              <a:lstStyle/>
              <a:p>
                <a:r>
                  <a:rPr lang="en-US" sz="4400" dirty="0" smtClean="0"/>
                  <a:t>c</a:t>
                </a:r>
                <a:endParaRPr lang="en-US" sz="4400" dirty="0"/>
              </a:p>
            </p:txBody>
          </p:sp>
        </p:grpSp>
      </p:grpSp>
      <p:grpSp>
        <p:nvGrpSpPr>
          <p:cNvPr id="65" name="Group 73"/>
          <p:cNvGrpSpPr/>
          <p:nvPr/>
        </p:nvGrpSpPr>
        <p:grpSpPr>
          <a:xfrm>
            <a:off x="4657537" y="1164295"/>
            <a:ext cx="920823" cy="1384995"/>
            <a:chOff x="3181472" y="1541996"/>
            <a:chExt cx="920823" cy="1384995"/>
          </a:xfrm>
        </p:grpSpPr>
        <p:grpSp>
          <p:nvGrpSpPr>
            <p:cNvPr id="66" name="Group 35"/>
            <p:cNvGrpSpPr/>
            <p:nvPr/>
          </p:nvGrpSpPr>
          <p:grpSpPr>
            <a:xfrm>
              <a:off x="3181472" y="1541996"/>
              <a:ext cx="914400" cy="1384995"/>
              <a:chOff x="3181472" y="1541996"/>
              <a:chExt cx="914400" cy="1384995"/>
            </a:xfrm>
          </p:grpSpPr>
          <p:sp>
            <p:nvSpPr>
              <p:cNvPr id="122" name="Right Triangle 121"/>
              <p:cNvSpPr/>
              <p:nvPr/>
            </p:nvSpPr>
            <p:spPr>
              <a:xfrm>
                <a:off x="3181472" y="1697492"/>
                <a:ext cx="914400" cy="914400"/>
              </a:xfrm>
              <a:prstGeom prst="rtTriangle">
                <a:avLst/>
              </a:prstGeom>
              <a:solidFill>
                <a:srgbClr val="FF0000"/>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23" name="TextBox 122"/>
              <p:cNvSpPr txBox="1"/>
              <p:nvPr/>
            </p:nvSpPr>
            <p:spPr>
              <a:xfrm>
                <a:off x="3181472" y="1541996"/>
                <a:ext cx="450664" cy="1384995"/>
              </a:xfrm>
              <a:prstGeom prst="rect">
                <a:avLst/>
              </a:prstGeom>
              <a:noFill/>
            </p:spPr>
            <p:txBody>
              <a:bodyPr wrap="square" rtlCol="0">
                <a:spAutoFit/>
              </a:bodyPr>
              <a:lstStyle/>
              <a:p>
                <a:r>
                  <a:rPr lang="en-US" sz="4400" dirty="0" smtClean="0"/>
                  <a:t>9</a:t>
                </a:r>
                <a:endParaRPr lang="en-US" sz="4000" dirty="0"/>
              </a:p>
            </p:txBody>
          </p:sp>
        </p:grpSp>
        <p:grpSp>
          <p:nvGrpSpPr>
            <p:cNvPr id="67" name="Group 34"/>
            <p:cNvGrpSpPr/>
            <p:nvPr/>
          </p:nvGrpSpPr>
          <p:grpSpPr>
            <a:xfrm>
              <a:off x="3187895" y="1710450"/>
              <a:ext cx="914400" cy="950068"/>
              <a:chOff x="4535631" y="1697492"/>
              <a:chExt cx="914400" cy="950068"/>
            </a:xfrm>
          </p:grpSpPr>
          <p:sp>
            <p:nvSpPr>
              <p:cNvPr id="120" name="Right Triangle 119"/>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TextBox 120"/>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sp>
        <p:nvSpPr>
          <p:cNvPr id="124" name="TextBox 123"/>
          <p:cNvSpPr txBox="1"/>
          <p:nvPr/>
        </p:nvSpPr>
        <p:spPr>
          <a:xfrm>
            <a:off x="2847839" y="1357490"/>
            <a:ext cx="355686" cy="830997"/>
          </a:xfrm>
          <a:prstGeom prst="rect">
            <a:avLst/>
          </a:prstGeom>
          <a:noFill/>
        </p:spPr>
        <p:txBody>
          <a:bodyPr wrap="none" rtlCol="0">
            <a:spAutoFit/>
          </a:bodyPr>
          <a:lstStyle/>
          <a:p>
            <a:r>
              <a:rPr lang="en-US" sz="4800" dirty="0" smtClean="0">
                <a:latin typeface="Helvetica"/>
              </a:rPr>
              <a:t>,</a:t>
            </a:r>
            <a:endParaRPr lang="en-US" sz="4800" dirty="0">
              <a:latin typeface="Helvetica"/>
            </a:endParaRPr>
          </a:p>
        </p:txBody>
      </p:sp>
      <p:sp>
        <p:nvSpPr>
          <p:cNvPr id="125" name="Rectangle 124"/>
          <p:cNvSpPr/>
          <p:nvPr/>
        </p:nvSpPr>
        <p:spPr>
          <a:xfrm>
            <a:off x="7771859" y="3132730"/>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Two Set Bounds</a:t>
            </a:r>
            <a:endParaRPr lang="en-US" dirty="0"/>
          </a:p>
        </p:txBody>
      </p:sp>
      <p:sp>
        <p:nvSpPr>
          <p:cNvPr id="3" name="Content Placeholder 2"/>
          <p:cNvSpPr>
            <a:spLocks noGrp="1"/>
          </p:cNvSpPr>
          <p:nvPr>
            <p:ph idx="4294967295"/>
          </p:nvPr>
        </p:nvSpPr>
        <p:spPr>
          <a:xfrm>
            <a:off x="0" y="1417638"/>
            <a:ext cx="8229600" cy="5203825"/>
          </a:xfrm>
        </p:spPr>
        <p:txBody>
          <a:bodyPr>
            <a:noAutofit/>
          </a:bodyPr>
          <a:lstStyle/>
          <a:p>
            <a:pPr>
              <a:buNone/>
            </a:pPr>
            <a:r>
              <a:rPr lang="en-US" dirty="0" smtClean="0"/>
              <a:t>	"</a:t>
            </a:r>
            <a:r>
              <a:rPr lang="en-US" dirty="0" err="1" smtClean="0"/>
              <a:t>nscanned</a:t>
            </a:r>
            <a:r>
              <a:rPr lang="en-US" dirty="0" smtClean="0"/>
              <a:t>" : 5,</a:t>
            </a:r>
          </a:p>
          <a:p>
            <a:pPr>
              <a:buNone/>
            </a:pPr>
            <a:r>
              <a:rPr lang="en-US" dirty="0" smtClean="0"/>
              <a:t>	"</a:t>
            </a:r>
            <a:r>
              <a:rPr lang="en-US" dirty="0" err="1" smtClean="0"/>
              <a:t>nscannedObjects</a:t>
            </a:r>
            <a:r>
              <a:rPr lang="en-US" dirty="0" smtClean="0"/>
              <a:t>" : 3,</a:t>
            </a:r>
          </a:p>
          <a:p>
            <a:pPr>
              <a:buNone/>
            </a:pPr>
            <a:r>
              <a:rPr lang="en-US" dirty="0" smtClean="0"/>
              <a:t>	"</a:t>
            </a:r>
            <a:r>
              <a:rPr lang="en-US" dirty="0" err="1" smtClean="0"/>
              <a:t>n</a:t>
            </a:r>
            <a:r>
              <a:rPr lang="en-US" dirty="0" smtClean="0"/>
              <a:t>" : 3,</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Two Set Bounds</a:t>
            </a:r>
            <a:endParaRPr lang="en-US" dirty="0"/>
          </a:p>
        </p:txBody>
      </p:sp>
      <p:cxnSp>
        <p:nvCxnSpPr>
          <p:cNvPr id="16" name="Straight Connector 15"/>
          <p:cNvCxnSpPr/>
          <p:nvPr/>
        </p:nvCxnSpPr>
        <p:spPr>
          <a:xfrm rot="5400000" flipH="1" flipV="1">
            <a:off x="1006476" y="3693021"/>
            <a:ext cx="692392"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flipV="1">
            <a:off x="2971335" y="1307888"/>
            <a:ext cx="420274" cy="2743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H="1">
            <a:off x="5257335" y="1765088"/>
            <a:ext cx="420274" cy="1828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809872" y="3804025"/>
            <a:ext cx="1371600" cy="679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16200000" flipH="1">
            <a:off x="6727955" y="3457942"/>
            <a:ext cx="679434" cy="1371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flipH="1" flipV="1">
            <a:off x="5584955" y="3686542"/>
            <a:ext cx="679434"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5400000">
            <a:off x="614729"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a:off x="1527807"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5400000">
            <a:off x="4271008" y="2750095"/>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rot="5400000">
            <a:off x="2440589" y="569156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5400000">
            <a:off x="3360659"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rot="5400000">
            <a:off x="6099809"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5400000">
            <a:off x="7015021"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rot="5400000">
            <a:off x="7922132"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rot="5400000">
            <a:off x="5184224" y="5677419"/>
            <a:ext cx="562808" cy="36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3" name="Group 29"/>
          <p:cNvGrpSpPr/>
          <p:nvPr/>
        </p:nvGrpSpPr>
        <p:grpSpPr>
          <a:xfrm>
            <a:off x="418890" y="4341705"/>
            <a:ext cx="920823" cy="1795631"/>
            <a:chOff x="3181472" y="1541996"/>
            <a:chExt cx="920823" cy="1795631"/>
          </a:xfrm>
        </p:grpSpPr>
        <p:grpSp>
          <p:nvGrpSpPr>
            <p:cNvPr id="4" name="Group 35"/>
            <p:cNvGrpSpPr/>
            <p:nvPr/>
          </p:nvGrpSpPr>
          <p:grpSpPr>
            <a:xfrm>
              <a:off x="3181472" y="1541996"/>
              <a:ext cx="914400" cy="1384995"/>
              <a:chOff x="3181472" y="1541996"/>
              <a:chExt cx="914400" cy="1384995"/>
            </a:xfrm>
          </p:grpSpPr>
          <p:sp>
            <p:nvSpPr>
              <p:cNvPr id="47" name="Right Triangle 46"/>
              <p:cNvSpPr/>
              <p:nvPr/>
            </p:nvSpPr>
            <p:spPr>
              <a:xfrm>
                <a:off x="3181472" y="1697492"/>
                <a:ext cx="914400" cy="914400"/>
              </a:xfrm>
              <a:prstGeom prst="rtTriangle">
                <a:avLst/>
              </a:prstGeom>
              <a:solidFill>
                <a:srgbClr val="FF0000">
                  <a:alpha val="12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8" name="TextBox 47"/>
              <p:cNvSpPr txBox="1"/>
              <p:nvPr/>
            </p:nvSpPr>
            <p:spPr>
              <a:xfrm>
                <a:off x="3181472" y="1541996"/>
                <a:ext cx="450664" cy="1384995"/>
              </a:xfrm>
              <a:prstGeom prst="rect">
                <a:avLst/>
              </a:prstGeom>
              <a:noFill/>
            </p:spPr>
            <p:txBody>
              <a:bodyPr wrap="square" rtlCol="0">
                <a:spAutoFit/>
              </a:bodyPr>
              <a:lstStyle/>
              <a:p>
                <a:r>
                  <a:rPr lang="en-US" sz="4400" dirty="0" smtClean="0"/>
                  <a:t>1</a:t>
                </a:r>
                <a:endParaRPr lang="en-US" sz="4000" dirty="0"/>
              </a:p>
            </p:txBody>
          </p:sp>
        </p:grpSp>
        <p:grpSp>
          <p:nvGrpSpPr>
            <p:cNvPr id="5" name="Group 34"/>
            <p:cNvGrpSpPr/>
            <p:nvPr/>
          </p:nvGrpSpPr>
          <p:grpSpPr>
            <a:xfrm>
              <a:off x="3187895" y="1710450"/>
              <a:ext cx="914400" cy="1627177"/>
              <a:chOff x="4535631" y="1697492"/>
              <a:chExt cx="914400" cy="1627177"/>
            </a:xfrm>
          </p:grpSpPr>
          <p:sp>
            <p:nvSpPr>
              <p:cNvPr id="45" name="Right Triangle 44"/>
              <p:cNvSpPr/>
              <p:nvPr/>
            </p:nvSpPr>
            <p:spPr>
              <a:xfrm>
                <a:off x="4535631" y="1697492"/>
                <a:ext cx="914400" cy="914400"/>
              </a:xfrm>
              <a:prstGeom prst="rtTriangle">
                <a:avLst/>
              </a:prstGeom>
              <a:solidFill>
                <a:srgbClr val="0000FF">
                  <a:alpha val="23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4999367" y="1878119"/>
                <a:ext cx="450664" cy="1446550"/>
              </a:xfrm>
              <a:prstGeom prst="rect">
                <a:avLst/>
              </a:prstGeom>
              <a:noFill/>
            </p:spPr>
            <p:txBody>
              <a:bodyPr wrap="square" rtlCol="0">
                <a:spAutoFit/>
              </a:bodyPr>
              <a:lstStyle/>
              <a:p>
                <a:r>
                  <a:rPr lang="en-US" sz="4400" dirty="0" err="1" smtClean="0"/>
                  <a:t>b</a:t>
                </a:r>
                <a:endParaRPr lang="en-US" sz="4400" dirty="0"/>
              </a:p>
            </p:txBody>
          </p:sp>
        </p:grpSp>
      </p:grpSp>
      <p:grpSp>
        <p:nvGrpSpPr>
          <p:cNvPr id="6" name="Group 48"/>
          <p:cNvGrpSpPr/>
          <p:nvPr/>
        </p:nvGrpSpPr>
        <p:grpSpPr>
          <a:xfrm>
            <a:off x="1335871" y="2718859"/>
            <a:ext cx="920823" cy="1795631"/>
            <a:chOff x="3181472" y="1541996"/>
            <a:chExt cx="920823" cy="1795631"/>
          </a:xfrm>
        </p:grpSpPr>
        <p:grpSp>
          <p:nvGrpSpPr>
            <p:cNvPr id="7" name="Group 35"/>
            <p:cNvGrpSpPr/>
            <p:nvPr/>
          </p:nvGrpSpPr>
          <p:grpSpPr>
            <a:xfrm>
              <a:off x="3181472" y="1541996"/>
              <a:ext cx="914400" cy="1384995"/>
              <a:chOff x="3181472" y="1541996"/>
              <a:chExt cx="914400" cy="1384995"/>
            </a:xfrm>
          </p:grpSpPr>
          <p:sp>
            <p:nvSpPr>
              <p:cNvPr id="54" name="Right Triangle 53"/>
              <p:cNvSpPr/>
              <p:nvPr/>
            </p:nvSpPr>
            <p:spPr>
              <a:xfrm>
                <a:off x="3181472" y="1697492"/>
                <a:ext cx="914400" cy="914400"/>
              </a:xfrm>
              <a:prstGeom prst="rtTriangle">
                <a:avLst/>
              </a:prstGeom>
              <a:solidFill>
                <a:srgbClr val="FF0000">
                  <a:alpha val="34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5" name="TextBox 54"/>
              <p:cNvSpPr txBox="1"/>
              <p:nvPr/>
            </p:nvSpPr>
            <p:spPr>
              <a:xfrm>
                <a:off x="3181472" y="1541996"/>
                <a:ext cx="450664" cy="1384995"/>
              </a:xfrm>
              <a:prstGeom prst="rect">
                <a:avLst/>
              </a:prstGeom>
              <a:noFill/>
            </p:spPr>
            <p:txBody>
              <a:bodyPr wrap="square" rtlCol="0">
                <a:spAutoFit/>
              </a:bodyPr>
              <a:lstStyle/>
              <a:p>
                <a:r>
                  <a:rPr lang="en-US" sz="4400" dirty="0" smtClean="0"/>
                  <a:t>3</a:t>
                </a:r>
                <a:endParaRPr lang="en-US" sz="4000" dirty="0"/>
              </a:p>
            </p:txBody>
          </p:sp>
        </p:grpSp>
        <p:grpSp>
          <p:nvGrpSpPr>
            <p:cNvPr id="8" name="Group 34"/>
            <p:cNvGrpSpPr/>
            <p:nvPr/>
          </p:nvGrpSpPr>
          <p:grpSpPr>
            <a:xfrm>
              <a:off x="3187895" y="1710450"/>
              <a:ext cx="914400" cy="1627177"/>
              <a:chOff x="4535631" y="1697492"/>
              <a:chExt cx="914400" cy="1627177"/>
            </a:xfrm>
          </p:grpSpPr>
          <p:sp>
            <p:nvSpPr>
              <p:cNvPr id="52" name="Right Triangle 51"/>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9" name="Group 55"/>
          <p:cNvGrpSpPr/>
          <p:nvPr/>
        </p:nvGrpSpPr>
        <p:grpSpPr>
          <a:xfrm>
            <a:off x="2278770" y="4348471"/>
            <a:ext cx="920823" cy="1384995"/>
            <a:chOff x="3181472" y="1541996"/>
            <a:chExt cx="920823" cy="1384995"/>
          </a:xfrm>
        </p:grpSpPr>
        <p:grpSp>
          <p:nvGrpSpPr>
            <p:cNvPr id="10" name="Group 35"/>
            <p:cNvGrpSpPr/>
            <p:nvPr/>
          </p:nvGrpSpPr>
          <p:grpSpPr>
            <a:xfrm>
              <a:off x="3181472" y="1541996"/>
              <a:ext cx="914400" cy="1384995"/>
              <a:chOff x="3181472" y="1541996"/>
              <a:chExt cx="914400" cy="1384995"/>
            </a:xfrm>
          </p:grpSpPr>
          <p:sp>
            <p:nvSpPr>
              <p:cNvPr id="61" name="Right Triangle 60"/>
              <p:cNvSpPr/>
              <p:nvPr/>
            </p:nvSpPr>
            <p:spPr>
              <a:xfrm>
                <a:off x="3181472" y="1697492"/>
                <a:ext cx="914400" cy="914400"/>
              </a:xfrm>
              <a:prstGeom prst="rtTriangle">
                <a:avLst/>
              </a:prstGeom>
              <a:solidFill>
                <a:srgbClr val="FF0000">
                  <a:alpha val="45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2" name="TextBox 61"/>
              <p:cNvSpPr txBox="1"/>
              <p:nvPr/>
            </p:nvSpPr>
            <p:spPr>
              <a:xfrm>
                <a:off x="3181472" y="1541996"/>
                <a:ext cx="450664" cy="1384995"/>
              </a:xfrm>
              <a:prstGeom prst="rect">
                <a:avLst/>
              </a:prstGeom>
              <a:noFill/>
            </p:spPr>
            <p:txBody>
              <a:bodyPr wrap="square" rtlCol="0">
                <a:spAutoFit/>
              </a:bodyPr>
              <a:lstStyle/>
              <a:p>
                <a:r>
                  <a:rPr lang="en-US" sz="4400" dirty="0" smtClean="0"/>
                  <a:t>4</a:t>
                </a:r>
                <a:endParaRPr lang="en-US" sz="4000" dirty="0"/>
              </a:p>
            </p:txBody>
          </p:sp>
        </p:grpSp>
        <p:grpSp>
          <p:nvGrpSpPr>
            <p:cNvPr id="11" name="Group 34"/>
            <p:cNvGrpSpPr/>
            <p:nvPr/>
          </p:nvGrpSpPr>
          <p:grpSpPr>
            <a:xfrm>
              <a:off x="3187895" y="1710450"/>
              <a:ext cx="914400" cy="950068"/>
              <a:chOff x="4535631" y="1697492"/>
              <a:chExt cx="914400" cy="950068"/>
            </a:xfrm>
          </p:grpSpPr>
          <p:sp>
            <p:nvSpPr>
              <p:cNvPr id="59" name="Right Triangle 58"/>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TextBox 59"/>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grpSp>
        <p:nvGrpSpPr>
          <p:cNvPr id="12" name="Group 62"/>
          <p:cNvGrpSpPr/>
          <p:nvPr/>
        </p:nvGrpSpPr>
        <p:grpSpPr>
          <a:xfrm>
            <a:off x="3195751" y="4345375"/>
            <a:ext cx="920823" cy="1384995"/>
            <a:chOff x="3181472" y="1541996"/>
            <a:chExt cx="920823" cy="1384995"/>
          </a:xfrm>
        </p:grpSpPr>
        <p:grpSp>
          <p:nvGrpSpPr>
            <p:cNvPr id="13" name="Group 35"/>
            <p:cNvGrpSpPr/>
            <p:nvPr/>
          </p:nvGrpSpPr>
          <p:grpSpPr>
            <a:xfrm>
              <a:off x="3181472" y="1541996"/>
              <a:ext cx="914400" cy="1384995"/>
              <a:chOff x="3181472" y="1541996"/>
              <a:chExt cx="914400" cy="1384995"/>
            </a:xfrm>
          </p:grpSpPr>
          <p:sp>
            <p:nvSpPr>
              <p:cNvPr id="68" name="Right Triangle 67"/>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9" name="TextBox 68"/>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14" name="Group 34"/>
            <p:cNvGrpSpPr/>
            <p:nvPr/>
          </p:nvGrpSpPr>
          <p:grpSpPr>
            <a:xfrm>
              <a:off x="3187895" y="1710450"/>
              <a:ext cx="914400" cy="950068"/>
              <a:chOff x="4535631" y="1697492"/>
              <a:chExt cx="914400" cy="950068"/>
            </a:xfrm>
          </p:grpSpPr>
          <p:sp>
            <p:nvSpPr>
              <p:cNvPr id="66" name="Right Triangle 65"/>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4999367" y="1878119"/>
                <a:ext cx="450664" cy="769441"/>
              </a:xfrm>
              <a:prstGeom prst="rect">
                <a:avLst/>
              </a:prstGeom>
              <a:noFill/>
            </p:spPr>
            <p:txBody>
              <a:bodyPr wrap="square" rtlCol="0">
                <a:spAutoFit/>
              </a:bodyPr>
              <a:lstStyle/>
              <a:p>
                <a:r>
                  <a:rPr lang="en-US" sz="4400" dirty="0" err="1" smtClean="0"/>
                  <a:t>c</a:t>
                </a:r>
                <a:endParaRPr lang="en-US" sz="4400" dirty="0"/>
              </a:p>
            </p:txBody>
          </p:sp>
        </p:grpSp>
      </p:grpSp>
      <p:grpSp>
        <p:nvGrpSpPr>
          <p:cNvPr id="15" name="Group 69"/>
          <p:cNvGrpSpPr/>
          <p:nvPr/>
        </p:nvGrpSpPr>
        <p:grpSpPr>
          <a:xfrm>
            <a:off x="4099773" y="1374897"/>
            <a:ext cx="920823" cy="1795631"/>
            <a:chOff x="3181472" y="1541996"/>
            <a:chExt cx="920823" cy="1795631"/>
          </a:xfrm>
        </p:grpSpPr>
        <p:grpSp>
          <p:nvGrpSpPr>
            <p:cNvPr id="18" name="Group 35"/>
            <p:cNvGrpSpPr/>
            <p:nvPr/>
          </p:nvGrpSpPr>
          <p:grpSpPr>
            <a:xfrm>
              <a:off x="3181472" y="1541996"/>
              <a:ext cx="914400" cy="1384995"/>
              <a:chOff x="3181472" y="1541996"/>
              <a:chExt cx="914400" cy="1384995"/>
            </a:xfrm>
          </p:grpSpPr>
          <p:sp>
            <p:nvSpPr>
              <p:cNvPr id="75" name="Right Triangle 74"/>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76" name="TextBox 75"/>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19" name="Group 34"/>
            <p:cNvGrpSpPr/>
            <p:nvPr/>
          </p:nvGrpSpPr>
          <p:grpSpPr>
            <a:xfrm>
              <a:off x="3187895" y="1710450"/>
              <a:ext cx="914400" cy="1627177"/>
              <a:chOff x="4535631" y="1697492"/>
              <a:chExt cx="914400" cy="1627177"/>
            </a:xfrm>
          </p:grpSpPr>
          <p:sp>
            <p:nvSpPr>
              <p:cNvPr id="73" name="Right Triangle 72"/>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21" name="Group 76"/>
          <p:cNvGrpSpPr/>
          <p:nvPr/>
        </p:nvGrpSpPr>
        <p:grpSpPr>
          <a:xfrm>
            <a:off x="5029713" y="4352141"/>
            <a:ext cx="920823" cy="1384995"/>
            <a:chOff x="3181472" y="1541996"/>
            <a:chExt cx="920823" cy="1384995"/>
          </a:xfrm>
        </p:grpSpPr>
        <p:grpSp>
          <p:nvGrpSpPr>
            <p:cNvPr id="22" name="Group 35"/>
            <p:cNvGrpSpPr/>
            <p:nvPr/>
          </p:nvGrpSpPr>
          <p:grpSpPr>
            <a:xfrm>
              <a:off x="3181472" y="1541996"/>
              <a:ext cx="914400" cy="1384995"/>
              <a:chOff x="3181472" y="1541996"/>
              <a:chExt cx="914400" cy="1384995"/>
            </a:xfrm>
          </p:grpSpPr>
          <p:sp>
            <p:nvSpPr>
              <p:cNvPr id="82" name="Right Triangle 81"/>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83" name="TextBox 82"/>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24" name="Group 34"/>
            <p:cNvGrpSpPr/>
            <p:nvPr/>
          </p:nvGrpSpPr>
          <p:grpSpPr>
            <a:xfrm>
              <a:off x="3187895" y="1710450"/>
              <a:ext cx="914400" cy="950068"/>
              <a:chOff x="4535631" y="1697492"/>
              <a:chExt cx="914400" cy="950068"/>
            </a:xfrm>
          </p:grpSpPr>
          <p:sp>
            <p:nvSpPr>
              <p:cNvPr id="80" name="Right Triangle 79"/>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TextBox 80"/>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sp>
        <p:nvSpPr>
          <p:cNvPr id="91" name="Rectangle 90"/>
          <p:cNvSpPr/>
          <p:nvPr/>
        </p:nvSpPr>
        <p:spPr>
          <a:xfrm>
            <a:off x="3176257" y="4510159"/>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 name="Group 91"/>
          <p:cNvGrpSpPr/>
          <p:nvPr/>
        </p:nvGrpSpPr>
        <p:grpSpPr>
          <a:xfrm>
            <a:off x="5946694" y="2742253"/>
            <a:ext cx="920823" cy="1384995"/>
            <a:chOff x="3181472" y="1541996"/>
            <a:chExt cx="920823" cy="1384995"/>
          </a:xfrm>
        </p:grpSpPr>
        <p:grpSp>
          <p:nvGrpSpPr>
            <p:cNvPr id="27" name="Group 35"/>
            <p:cNvGrpSpPr/>
            <p:nvPr/>
          </p:nvGrpSpPr>
          <p:grpSpPr>
            <a:xfrm>
              <a:off x="3181472" y="1541996"/>
              <a:ext cx="914400" cy="1384995"/>
              <a:chOff x="3181472" y="1541996"/>
              <a:chExt cx="914400" cy="1384995"/>
            </a:xfrm>
          </p:grpSpPr>
          <p:sp>
            <p:nvSpPr>
              <p:cNvPr id="97" name="Right Triangle 96"/>
              <p:cNvSpPr/>
              <p:nvPr/>
            </p:nvSpPr>
            <p:spPr>
              <a:xfrm>
                <a:off x="3181472" y="1697492"/>
                <a:ext cx="914400" cy="914400"/>
              </a:xfrm>
              <a:prstGeom prst="rtTriangle">
                <a:avLst/>
              </a:prstGeom>
              <a:solidFill>
                <a:srgbClr val="FF0000">
                  <a:alpha val="67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98" name="TextBox 97"/>
              <p:cNvSpPr txBox="1"/>
              <p:nvPr/>
            </p:nvSpPr>
            <p:spPr>
              <a:xfrm>
                <a:off x="3181472" y="1541996"/>
                <a:ext cx="450664" cy="1384995"/>
              </a:xfrm>
              <a:prstGeom prst="rect">
                <a:avLst/>
              </a:prstGeom>
              <a:noFill/>
            </p:spPr>
            <p:txBody>
              <a:bodyPr wrap="square" rtlCol="0">
                <a:spAutoFit/>
              </a:bodyPr>
              <a:lstStyle/>
              <a:p>
                <a:r>
                  <a:rPr lang="en-US" sz="4400" dirty="0" smtClean="0"/>
                  <a:t>6</a:t>
                </a:r>
                <a:endParaRPr lang="en-US" sz="4000" dirty="0"/>
              </a:p>
            </p:txBody>
          </p:sp>
        </p:grpSp>
        <p:grpSp>
          <p:nvGrpSpPr>
            <p:cNvPr id="28" name="Group 34"/>
            <p:cNvGrpSpPr/>
            <p:nvPr/>
          </p:nvGrpSpPr>
          <p:grpSpPr>
            <a:xfrm>
              <a:off x="3187895" y="1710450"/>
              <a:ext cx="914400" cy="950068"/>
              <a:chOff x="4535631" y="1697492"/>
              <a:chExt cx="914400" cy="950068"/>
            </a:xfrm>
          </p:grpSpPr>
          <p:sp>
            <p:nvSpPr>
              <p:cNvPr id="95" name="Right Triangle 94"/>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p:cNvSpPr txBox="1"/>
              <p:nvPr/>
            </p:nvSpPr>
            <p:spPr>
              <a:xfrm>
                <a:off x="4999367" y="1878119"/>
                <a:ext cx="450664" cy="769441"/>
              </a:xfrm>
              <a:prstGeom prst="rect">
                <a:avLst/>
              </a:prstGeom>
              <a:noFill/>
            </p:spPr>
            <p:txBody>
              <a:bodyPr wrap="square" rtlCol="0">
                <a:spAutoFit/>
              </a:bodyPr>
              <a:lstStyle/>
              <a:p>
                <a:r>
                  <a:rPr lang="en-US" sz="4400" dirty="0" err="1" smtClean="0"/>
                  <a:t>c</a:t>
                </a:r>
                <a:endParaRPr lang="en-US" sz="4400" dirty="0"/>
              </a:p>
            </p:txBody>
          </p:sp>
        </p:grpSp>
      </p:grpSp>
      <p:grpSp>
        <p:nvGrpSpPr>
          <p:cNvPr id="30" name="Group 98"/>
          <p:cNvGrpSpPr/>
          <p:nvPr/>
        </p:nvGrpSpPr>
        <p:grpSpPr>
          <a:xfrm>
            <a:off x="6863675" y="4332991"/>
            <a:ext cx="920823" cy="1384995"/>
            <a:chOff x="3181472" y="1541996"/>
            <a:chExt cx="920823" cy="1384995"/>
          </a:xfrm>
        </p:grpSpPr>
        <p:grpSp>
          <p:nvGrpSpPr>
            <p:cNvPr id="31" name="Group 35"/>
            <p:cNvGrpSpPr/>
            <p:nvPr/>
          </p:nvGrpSpPr>
          <p:grpSpPr>
            <a:xfrm>
              <a:off x="3181472" y="1541996"/>
              <a:ext cx="914400" cy="1384995"/>
              <a:chOff x="3181472" y="1541996"/>
              <a:chExt cx="914400" cy="1384995"/>
            </a:xfrm>
          </p:grpSpPr>
          <p:sp>
            <p:nvSpPr>
              <p:cNvPr id="104" name="Right Triangle 103"/>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05" name="TextBox 104"/>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32" name="Group 34"/>
            <p:cNvGrpSpPr/>
            <p:nvPr/>
          </p:nvGrpSpPr>
          <p:grpSpPr>
            <a:xfrm>
              <a:off x="3187895" y="1710450"/>
              <a:ext cx="914400" cy="950068"/>
              <a:chOff x="4535631" y="1697492"/>
              <a:chExt cx="914400" cy="950068"/>
            </a:xfrm>
          </p:grpSpPr>
          <p:sp>
            <p:nvSpPr>
              <p:cNvPr id="102" name="Right Triangle 101"/>
              <p:cNvSpPr/>
              <p:nvPr/>
            </p:nvSpPr>
            <p:spPr>
              <a:xfrm>
                <a:off x="4535631" y="1697492"/>
                <a:ext cx="914400" cy="914400"/>
              </a:xfrm>
              <a:prstGeom prst="rtTriangle">
                <a:avLst/>
              </a:prstGeom>
              <a:solidFill>
                <a:srgbClr val="0000FF">
                  <a:alpha val="12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TextBox 102"/>
              <p:cNvSpPr txBox="1"/>
              <p:nvPr/>
            </p:nvSpPr>
            <p:spPr>
              <a:xfrm>
                <a:off x="4999367" y="1878119"/>
                <a:ext cx="450664" cy="769441"/>
              </a:xfrm>
              <a:prstGeom prst="rect">
                <a:avLst/>
              </a:prstGeom>
              <a:noFill/>
            </p:spPr>
            <p:txBody>
              <a:bodyPr wrap="square" rtlCol="0">
                <a:spAutoFit/>
              </a:bodyPr>
              <a:lstStyle/>
              <a:p>
                <a:r>
                  <a:rPr lang="en-US" sz="4400" dirty="0" smtClean="0"/>
                  <a:t>a</a:t>
                </a:r>
                <a:endParaRPr lang="en-US" sz="4400" dirty="0"/>
              </a:p>
            </p:txBody>
          </p:sp>
        </p:grpSp>
      </p:grpSp>
      <p:grpSp>
        <p:nvGrpSpPr>
          <p:cNvPr id="33" name="Group 105"/>
          <p:cNvGrpSpPr/>
          <p:nvPr/>
        </p:nvGrpSpPr>
        <p:grpSpPr>
          <a:xfrm>
            <a:off x="7780656" y="4329895"/>
            <a:ext cx="920823" cy="1384995"/>
            <a:chOff x="3181472" y="1541996"/>
            <a:chExt cx="920823" cy="1384995"/>
          </a:xfrm>
        </p:grpSpPr>
        <p:grpSp>
          <p:nvGrpSpPr>
            <p:cNvPr id="43" name="Group 35"/>
            <p:cNvGrpSpPr/>
            <p:nvPr/>
          </p:nvGrpSpPr>
          <p:grpSpPr>
            <a:xfrm>
              <a:off x="3181472" y="1541996"/>
              <a:ext cx="914400" cy="1384995"/>
              <a:chOff x="3181472" y="1541996"/>
              <a:chExt cx="914400" cy="1384995"/>
            </a:xfrm>
          </p:grpSpPr>
          <p:sp>
            <p:nvSpPr>
              <p:cNvPr id="111" name="Right Triangle 110"/>
              <p:cNvSpPr/>
              <p:nvPr/>
            </p:nvSpPr>
            <p:spPr>
              <a:xfrm>
                <a:off x="3181472" y="1697492"/>
                <a:ext cx="914400" cy="914400"/>
              </a:xfrm>
              <a:prstGeom prst="rtTriangle">
                <a:avLst/>
              </a:prstGeom>
              <a:solidFill>
                <a:srgbClr val="FF0000"/>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12" name="TextBox 111"/>
              <p:cNvSpPr txBox="1"/>
              <p:nvPr/>
            </p:nvSpPr>
            <p:spPr>
              <a:xfrm>
                <a:off x="3181472" y="1541996"/>
                <a:ext cx="450664" cy="1384995"/>
              </a:xfrm>
              <a:prstGeom prst="rect">
                <a:avLst/>
              </a:prstGeom>
              <a:noFill/>
            </p:spPr>
            <p:txBody>
              <a:bodyPr wrap="square" rtlCol="0">
                <a:spAutoFit/>
              </a:bodyPr>
              <a:lstStyle/>
              <a:p>
                <a:r>
                  <a:rPr lang="en-US" sz="4400" dirty="0" smtClean="0"/>
                  <a:t>9</a:t>
                </a:r>
                <a:endParaRPr lang="en-US" sz="4000" dirty="0"/>
              </a:p>
            </p:txBody>
          </p:sp>
        </p:grpSp>
        <p:grpSp>
          <p:nvGrpSpPr>
            <p:cNvPr id="44" name="Group 34"/>
            <p:cNvGrpSpPr/>
            <p:nvPr/>
          </p:nvGrpSpPr>
          <p:grpSpPr>
            <a:xfrm>
              <a:off x="3187895" y="1710450"/>
              <a:ext cx="914400" cy="950068"/>
              <a:chOff x="4535631" y="1697492"/>
              <a:chExt cx="914400" cy="950068"/>
            </a:xfrm>
          </p:grpSpPr>
          <p:sp>
            <p:nvSpPr>
              <p:cNvPr id="109" name="Right Triangle 108"/>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TextBox 109"/>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cxnSp>
        <p:nvCxnSpPr>
          <p:cNvPr id="113" name="Straight Connector 112"/>
          <p:cNvCxnSpPr/>
          <p:nvPr/>
        </p:nvCxnSpPr>
        <p:spPr>
          <a:xfrm flipV="1">
            <a:off x="1910436" y="2410143"/>
            <a:ext cx="1925347" cy="294974"/>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1949313" y="4034173"/>
            <a:ext cx="723871" cy="358576"/>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rot="5400000">
            <a:off x="3538977" y="5856919"/>
            <a:ext cx="562807" cy="132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3" name="Rectangle 92"/>
          <p:cNvSpPr/>
          <p:nvPr/>
        </p:nvSpPr>
        <p:spPr>
          <a:xfrm>
            <a:off x="5039245" y="4507063"/>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4" name="Straight Connector 93"/>
          <p:cNvCxnSpPr/>
          <p:nvPr/>
        </p:nvCxnSpPr>
        <p:spPr>
          <a:xfrm>
            <a:off x="4705472" y="2621751"/>
            <a:ext cx="996367" cy="228974"/>
          </a:xfrm>
          <a:prstGeom prst="line">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flipV="1">
            <a:off x="5244639" y="3930509"/>
            <a:ext cx="587216" cy="436324"/>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rot="5400000">
            <a:off x="5336624" y="5829819"/>
            <a:ext cx="562808" cy="3688"/>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2418724" y="3930509"/>
            <a:ext cx="723871" cy="358576"/>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flipV="1">
            <a:off x="2386811" y="2679165"/>
            <a:ext cx="1925347" cy="294974"/>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rot="5400000">
            <a:off x="8101046" y="5855735"/>
            <a:ext cx="562808" cy="3688"/>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5822800" y="4034174"/>
            <a:ext cx="484895" cy="332659"/>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6896070" y="3930509"/>
            <a:ext cx="723871" cy="358576"/>
          </a:xfrm>
          <a:prstGeom prst="line">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1" name="Rectangle 120"/>
          <p:cNvSpPr/>
          <p:nvPr/>
        </p:nvSpPr>
        <p:spPr>
          <a:xfrm>
            <a:off x="7757527" y="4503967"/>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Set and Range</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err="1" smtClean="0"/>
              <a:t>db.c.find</a:t>
            </a:r>
            <a:r>
              <a:rPr lang="en-US" dirty="0" smtClean="0"/>
              <a:t>( {x:{$in:[5,9]},y:{$lte:’d’}} )</a:t>
            </a:r>
          </a:p>
          <a:p>
            <a:r>
              <a:rPr lang="en-US" dirty="0" smtClean="0"/>
              <a:t>Index {x:1,y:1}</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Set and Range</a:t>
            </a:r>
            <a:endParaRPr lang="en-US" dirty="0"/>
          </a:p>
        </p:txBody>
      </p:sp>
      <p:sp>
        <p:nvSpPr>
          <p:cNvPr id="15" name="TextBox 14"/>
          <p:cNvSpPr txBox="1"/>
          <p:nvPr/>
        </p:nvSpPr>
        <p:spPr>
          <a:xfrm>
            <a:off x="1451375" y="1360586"/>
            <a:ext cx="1964901" cy="830997"/>
          </a:xfrm>
          <a:prstGeom prst="rect">
            <a:avLst/>
          </a:prstGeom>
          <a:noFill/>
        </p:spPr>
        <p:txBody>
          <a:bodyPr wrap="none" rtlCol="0">
            <a:spAutoFit/>
          </a:bodyPr>
          <a:lstStyle/>
          <a:p>
            <a:r>
              <a:rPr lang="en-US" sz="4800" dirty="0" smtClean="0">
                <a:latin typeface="Helvetica"/>
              </a:rPr>
              <a:t>&lt;=?&lt;=</a:t>
            </a:r>
            <a:endParaRPr lang="en-US" sz="4800" dirty="0">
              <a:latin typeface="Helvetica"/>
            </a:endParaRPr>
          </a:p>
        </p:txBody>
      </p:sp>
      <p:cxnSp>
        <p:nvCxnSpPr>
          <p:cNvPr id="21" name="Straight Arrow Connector 20"/>
          <p:cNvCxnSpPr/>
          <p:nvPr/>
        </p:nvCxnSpPr>
        <p:spPr>
          <a:xfrm rot="5400000">
            <a:off x="613409" y="433097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a:off x="1504472"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a:off x="2434412" y="433773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a:off x="3351393" y="433464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4277698"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5400000">
            <a:off x="6098701" y="4347598"/>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a:off x="7015682" y="434450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a:off x="7906745" y="434140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3" name="Group 36"/>
          <p:cNvGrpSpPr/>
          <p:nvPr/>
        </p:nvGrpSpPr>
        <p:grpSpPr>
          <a:xfrm>
            <a:off x="470726" y="1154433"/>
            <a:ext cx="959700" cy="1384995"/>
            <a:chOff x="3181472" y="1541996"/>
            <a:chExt cx="959700" cy="1384995"/>
          </a:xfrm>
        </p:grpSpPr>
        <p:grpSp>
          <p:nvGrpSpPr>
            <p:cNvPr id="4" name="Group 35"/>
            <p:cNvGrpSpPr/>
            <p:nvPr/>
          </p:nvGrpSpPr>
          <p:grpSpPr>
            <a:xfrm>
              <a:off x="3181472" y="1541996"/>
              <a:ext cx="914400" cy="1384995"/>
              <a:chOff x="3181472" y="1541996"/>
              <a:chExt cx="914400" cy="1384995"/>
            </a:xfrm>
          </p:grpSpPr>
          <p:sp>
            <p:nvSpPr>
              <p:cNvPr id="31" name="Right Triangle 30"/>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3" name="TextBox 32"/>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5" name="Group 34"/>
            <p:cNvGrpSpPr/>
            <p:nvPr/>
          </p:nvGrpSpPr>
          <p:grpSpPr>
            <a:xfrm>
              <a:off x="3187895" y="1710450"/>
              <a:ext cx="953277" cy="917664"/>
              <a:chOff x="4535631" y="1697492"/>
              <a:chExt cx="953277" cy="917664"/>
            </a:xfrm>
          </p:grpSpPr>
          <p:sp>
            <p:nvSpPr>
              <p:cNvPr id="32" name="Right Triangle 31"/>
              <p:cNvSpPr/>
              <p:nvPr/>
            </p:nvSpPr>
            <p:spPr>
              <a:xfrm>
                <a:off x="4535631" y="1697492"/>
                <a:ext cx="914400" cy="914400"/>
              </a:xfrm>
              <a:prstGeom prst="rtTriangle">
                <a:avLst/>
              </a:prstGeom>
              <a:solidFill>
                <a:srgbClr val="0000FF">
                  <a:alpha val="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574508" y="1968825"/>
                <a:ext cx="914400" cy="646331"/>
              </a:xfrm>
              <a:prstGeom prst="rect">
                <a:avLst/>
              </a:prstGeom>
              <a:noFill/>
            </p:spPr>
            <p:txBody>
              <a:bodyPr wrap="square" rtlCol="0">
                <a:spAutoFit/>
              </a:bodyPr>
              <a:lstStyle/>
              <a:p>
                <a:pPr algn="r"/>
                <a:r>
                  <a:rPr lang="en-US" dirty="0" smtClean="0"/>
                  <a:t>min</a:t>
                </a:r>
              </a:p>
              <a:p>
                <a:pPr algn="r"/>
                <a:r>
                  <a:rPr lang="en-US" dirty="0" smtClean="0"/>
                  <a:t>string</a:t>
                </a:r>
                <a:endParaRPr lang="en-US" dirty="0"/>
              </a:p>
            </p:txBody>
          </p:sp>
        </p:grpSp>
      </p:grpSp>
      <p:cxnSp>
        <p:nvCxnSpPr>
          <p:cNvPr id="38" name="Straight Arrow Connector 37"/>
          <p:cNvCxnSpPr/>
          <p:nvPr/>
        </p:nvCxnSpPr>
        <p:spPr>
          <a:xfrm rot="5400000">
            <a:off x="5213756" y="434759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 name="Group 38"/>
          <p:cNvGrpSpPr/>
          <p:nvPr/>
        </p:nvGrpSpPr>
        <p:grpSpPr>
          <a:xfrm>
            <a:off x="418890" y="2981115"/>
            <a:ext cx="920823" cy="1795631"/>
            <a:chOff x="3181472" y="1541996"/>
            <a:chExt cx="920823" cy="1795631"/>
          </a:xfrm>
        </p:grpSpPr>
        <p:grpSp>
          <p:nvGrpSpPr>
            <p:cNvPr id="7" name="Group 35"/>
            <p:cNvGrpSpPr/>
            <p:nvPr/>
          </p:nvGrpSpPr>
          <p:grpSpPr>
            <a:xfrm>
              <a:off x="3181472" y="1541996"/>
              <a:ext cx="914400" cy="1384995"/>
              <a:chOff x="3181472" y="1541996"/>
              <a:chExt cx="914400" cy="1384995"/>
            </a:xfrm>
          </p:grpSpPr>
          <p:sp>
            <p:nvSpPr>
              <p:cNvPr id="44" name="Right Triangle 43"/>
              <p:cNvSpPr/>
              <p:nvPr/>
            </p:nvSpPr>
            <p:spPr>
              <a:xfrm>
                <a:off x="3181472" y="1697492"/>
                <a:ext cx="914400" cy="914400"/>
              </a:xfrm>
              <a:prstGeom prst="rtTriangle">
                <a:avLst/>
              </a:prstGeom>
              <a:solidFill>
                <a:srgbClr val="FF0000">
                  <a:alpha val="12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5" name="TextBox 44"/>
              <p:cNvSpPr txBox="1"/>
              <p:nvPr/>
            </p:nvSpPr>
            <p:spPr>
              <a:xfrm>
                <a:off x="3181472" y="1541996"/>
                <a:ext cx="450664" cy="1384995"/>
              </a:xfrm>
              <a:prstGeom prst="rect">
                <a:avLst/>
              </a:prstGeom>
              <a:noFill/>
            </p:spPr>
            <p:txBody>
              <a:bodyPr wrap="square" rtlCol="0">
                <a:spAutoFit/>
              </a:bodyPr>
              <a:lstStyle/>
              <a:p>
                <a:r>
                  <a:rPr lang="en-US" sz="4400" dirty="0" smtClean="0"/>
                  <a:t>1</a:t>
                </a:r>
                <a:endParaRPr lang="en-US" sz="4000" dirty="0"/>
              </a:p>
            </p:txBody>
          </p:sp>
        </p:grpSp>
        <p:grpSp>
          <p:nvGrpSpPr>
            <p:cNvPr id="8" name="Group 34"/>
            <p:cNvGrpSpPr/>
            <p:nvPr/>
          </p:nvGrpSpPr>
          <p:grpSpPr>
            <a:xfrm>
              <a:off x="3187895" y="1710450"/>
              <a:ext cx="914400" cy="1627177"/>
              <a:chOff x="4535631" y="1697492"/>
              <a:chExt cx="914400" cy="1627177"/>
            </a:xfrm>
          </p:grpSpPr>
          <p:sp>
            <p:nvSpPr>
              <p:cNvPr id="42" name="Right Triangle 41"/>
              <p:cNvSpPr/>
              <p:nvPr/>
            </p:nvSpPr>
            <p:spPr>
              <a:xfrm>
                <a:off x="4535631" y="1697492"/>
                <a:ext cx="914400" cy="914400"/>
              </a:xfrm>
              <a:prstGeom prst="rtTriangle">
                <a:avLst/>
              </a:prstGeom>
              <a:solidFill>
                <a:srgbClr val="0000FF">
                  <a:alpha val="23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4999367" y="1878119"/>
                <a:ext cx="450664" cy="1446550"/>
              </a:xfrm>
              <a:prstGeom prst="rect">
                <a:avLst/>
              </a:prstGeom>
              <a:noFill/>
            </p:spPr>
            <p:txBody>
              <a:bodyPr wrap="square" rtlCol="0">
                <a:spAutoFit/>
              </a:bodyPr>
              <a:lstStyle/>
              <a:p>
                <a:r>
                  <a:rPr lang="en-US" sz="4400" dirty="0" err="1" smtClean="0"/>
                  <a:t>b</a:t>
                </a:r>
                <a:endParaRPr lang="en-US" sz="4400" dirty="0"/>
              </a:p>
            </p:txBody>
          </p:sp>
        </p:grpSp>
      </p:grpSp>
      <p:grpSp>
        <p:nvGrpSpPr>
          <p:cNvPr id="9" name="Group 45"/>
          <p:cNvGrpSpPr/>
          <p:nvPr/>
        </p:nvGrpSpPr>
        <p:grpSpPr>
          <a:xfrm>
            <a:off x="1335871" y="2978019"/>
            <a:ext cx="920823" cy="1795631"/>
            <a:chOff x="3181472" y="1541996"/>
            <a:chExt cx="920823" cy="1795631"/>
          </a:xfrm>
        </p:grpSpPr>
        <p:grpSp>
          <p:nvGrpSpPr>
            <p:cNvPr id="10" name="Group 35"/>
            <p:cNvGrpSpPr/>
            <p:nvPr/>
          </p:nvGrpSpPr>
          <p:grpSpPr>
            <a:xfrm>
              <a:off x="3181472" y="1541996"/>
              <a:ext cx="914400" cy="1384995"/>
              <a:chOff x="3181472" y="1541996"/>
              <a:chExt cx="914400" cy="1384995"/>
            </a:xfrm>
          </p:grpSpPr>
          <p:sp>
            <p:nvSpPr>
              <p:cNvPr id="51" name="Right Triangle 50"/>
              <p:cNvSpPr/>
              <p:nvPr/>
            </p:nvSpPr>
            <p:spPr>
              <a:xfrm>
                <a:off x="3181472" y="1697492"/>
                <a:ext cx="914400" cy="914400"/>
              </a:xfrm>
              <a:prstGeom prst="rtTriangle">
                <a:avLst/>
              </a:prstGeom>
              <a:solidFill>
                <a:srgbClr val="FF0000">
                  <a:alpha val="34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2" name="TextBox 51"/>
              <p:cNvSpPr txBox="1"/>
              <p:nvPr/>
            </p:nvSpPr>
            <p:spPr>
              <a:xfrm>
                <a:off x="3181472" y="1541996"/>
                <a:ext cx="450664" cy="1384995"/>
              </a:xfrm>
              <a:prstGeom prst="rect">
                <a:avLst/>
              </a:prstGeom>
              <a:noFill/>
            </p:spPr>
            <p:txBody>
              <a:bodyPr wrap="square" rtlCol="0">
                <a:spAutoFit/>
              </a:bodyPr>
              <a:lstStyle/>
              <a:p>
                <a:r>
                  <a:rPr lang="en-US" sz="4400" dirty="0" smtClean="0"/>
                  <a:t>3</a:t>
                </a:r>
                <a:endParaRPr lang="en-US" sz="4000" dirty="0"/>
              </a:p>
            </p:txBody>
          </p:sp>
        </p:grpSp>
        <p:grpSp>
          <p:nvGrpSpPr>
            <p:cNvPr id="11" name="Group 34"/>
            <p:cNvGrpSpPr/>
            <p:nvPr/>
          </p:nvGrpSpPr>
          <p:grpSpPr>
            <a:xfrm>
              <a:off x="3187895" y="1710450"/>
              <a:ext cx="914400" cy="1627177"/>
              <a:chOff x="4535631" y="1697492"/>
              <a:chExt cx="914400" cy="1627177"/>
            </a:xfrm>
          </p:grpSpPr>
          <p:sp>
            <p:nvSpPr>
              <p:cNvPr id="49" name="Right Triangle 48"/>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12" name="Group 52"/>
          <p:cNvGrpSpPr/>
          <p:nvPr/>
        </p:nvGrpSpPr>
        <p:grpSpPr>
          <a:xfrm>
            <a:off x="2278770" y="2987881"/>
            <a:ext cx="920823" cy="1384995"/>
            <a:chOff x="3181472" y="1541996"/>
            <a:chExt cx="920823" cy="1384995"/>
          </a:xfrm>
        </p:grpSpPr>
        <p:grpSp>
          <p:nvGrpSpPr>
            <p:cNvPr id="13" name="Group 35"/>
            <p:cNvGrpSpPr/>
            <p:nvPr/>
          </p:nvGrpSpPr>
          <p:grpSpPr>
            <a:xfrm>
              <a:off x="3181472" y="1541996"/>
              <a:ext cx="914400" cy="1384995"/>
              <a:chOff x="3181472" y="1541996"/>
              <a:chExt cx="914400" cy="1384995"/>
            </a:xfrm>
          </p:grpSpPr>
          <p:sp>
            <p:nvSpPr>
              <p:cNvPr id="58" name="Right Triangle 57"/>
              <p:cNvSpPr/>
              <p:nvPr/>
            </p:nvSpPr>
            <p:spPr>
              <a:xfrm>
                <a:off x="3181472" y="1697492"/>
                <a:ext cx="914400" cy="914400"/>
              </a:xfrm>
              <a:prstGeom prst="rtTriangle">
                <a:avLst/>
              </a:prstGeom>
              <a:solidFill>
                <a:srgbClr val="FF0000">
                  <a:alpha val="45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9" name="TextBox 58"/>
              <p:cNvSpPr txBox="1"/>
              <p:nvPr/>
            </p:nvSpPr>
            <p:spPr>
              <a:xfrm>
                <a:off x="3181472" y="1541996"/>
                <a:ext cx="450664" cy="1384995"/>
              </a:xfrm>
              <a:prstGeom prst="rect">
                <a:avLst/>
              </a:prstGeom>
              <a:noFill/>
            </p:spPr>
            <p:txBody>
              <a:bodyPr wrap="square" rtlCol="0">
                <a:spAutoFit/>
              </a:bodyPr>
              <a:lstStyle/>
              <a:p>
                <a:r>
                  <a:rPr lang="en-US" sz="4400" dirty="0" smtClean="0"/>
                  <a:t>4</a:t>
                </a:r>
                <a:endParaRPr lang="en-US" sz="4000" dirty="0"/>
              </a:p>
            </p:txBody>
          </p:sp>
        </p:grpSp>
        <p:grpSp>
          <p:nvGrpSpPr>
            <p:cNvPr id="14" name="Group 34"/>
            <p:cNvGrpSpPr/>
            <p:nvPr/>
          </p:nvGrpSpPr>
          <p:grpSpPr>
            <a:xfrm>
              <a:off x="3187895" y="1710450"/>
              <a:ext cx="914400" cy="950068"/>
              <a:chOff x="4535631" y="1697492"/>
              <a:chExt cx="914400" cy="950068"/>
            </a:xfrm>
          </p:grpSpPr>
          <p:sp>
            <p:nvSpPr>
              <p:cNvPr id="56" name="Right Triangle 55"/>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grpSp>
        <p:nvGrpSpPr>
          <p:cNvPr id="16" name="Group 66"/>
          <p:cNvGrpSpPr/>
          <p:nvPr/>
        </p:nvGrpSpPr>
        <p:grpSpPr>
          <a:xfrm>
            <a:off x="4099773" y="2981689"/>
            <a:ext cx="920823" cy="1795631"/>
            <a:chOff x="3181472" y="1541996"/>
            <a:chExt cx="920823" cy="1795631"/>
          </a:xfrm>
        </p:grpSpPr>
        <p:grpSp>
          <p:nvGrpSpPr>
            <p:cNvPr id="17" name="Group 35"/>
            <p:cNvGrpSpPr/>
            <p:nvPr/>
          </p:nvGrpSpPr>
          <p:grpSpPr>
            <a:xfrm>
              <a:off x="3181472" y="1541996"/>
              <a:ext cx="914400" cy="1384995"/>
              <a:chOff x="3181472" y="1541996"/>
              <a:chExt cx="914400" cy="1384995"/>
            </a:xfrm>
          </p:grpSpPr>
          <p:sp>
            <p:nvSpPr>
              <p:cNvPr id="72" name="Right Triangle 71"/>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73" name="TextBox 72"/>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18" name="Group 34"/>
            <p:cNvGrpSpPr/>
            <p:nvPr/>
          </p:nvGrpSpPr>
          <p:grpSpPr>
            <a:xfrm>
              <a:off x="3187895" y="1710450"/>
              <a:ext cx="914400" cy="1627177"/>
              <a:chOff x="4535631" y="1697492"/>
              <a:chExt cx="914400" cy="1627177"/>
            </a:xfrm>
          </p:grpSpPr>
          <p:sp>
            <p:nvSpPr>
              <p:cNvPr id="70" name="Right Triangle 69"/>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19" name="Group 73"/>
          <p:cNvGrpSpPr/>
          <p:nvPr/>
        </p:nvGrpSpPr>
        <p:grpSpPr>
          <a:xfrm>
            <a:off x="5029713" y="2978593"/>
            <a:ext cx="920823" cy="1384995"/>
            <a:chOff x="3181472" y="1541996"/>
            <a:chExt cx="920823" cy="1384995"/>
          </a:xfrm>
        </p:grpSpPr>
        <p:grpSp>
          <p:nvGrpSpPr>
            <p:cNvPr id="20" name="Group 35"/>
            <p:cNvGrpSpPr/>
            <p:nvPr/>
          </p:nvGrpSpPr>
          <p:grpSpPr>
            <a:xfrm>
              <a:off x="3181472" y="1541996"/>
              <a:ext cx="914400" cy="1384995"/>
              <a:chOff x="3181472" y="1541996"/>
              <a:chExt cx="914400" cy="1384995"/>
            </a:xfrm>
          </p:grpSpPr>
          <p:sp>
            <p:nvSpPr>
              <p:cNvPr id="79" name="Right Triangle 78"/>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80" name="TextBox 79"/>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26" name="Group 34"/>
            <p:cNvGrpSpPr/>
            <p:nvPr/>
          </p:nvGrpSpPr>
          <p:grpSpPr>
            <a:xfrm>
              <a:off x="3187895" y="1710450"/>
              <a:ext cx="914400" cy="950068"/>
              <a:chOff x="4535631" y="1697492"/>
              <a:chExt cx="914400" cy="950068"/>
            </a:xfrm>
          </p:grpSpPr>
          <p:sp>
            <p:nvSpPr>
              <p:cNvPr id="77" name="Right Triangle 76"/>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TextBox 77"/>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grpSp>
        <p:nvGrpSpPr>
          <p:cNvPr id="30" name="Group 80"/>
          <p:cNvGrpSpPr/>
          <p:nvPr/>
        </p:nvGrpSpPr>
        <p:grpSpPr>
          <a:xfrm>
            <a:off x="5959653" y="2988455"/>
            <a:ext cx="920823" cy="1384995"/>
            <a:chOff x="3181472" y="1541996"/>
            <a:chExt cx="920823" cy="1384995"/>
          </a:xfrm>
        </p:grpSpPr>
        <p:grpSp>
          <p:nvGrpSpPr>
            <p:cNvPr id="35" name="Group 35"/>
            <p:cNvGrpSpPr/>
            <p:nvPr/>
          </p:nvGrpSpPr>
          <p:grpSpPr>
            <a:xfrm>
              <a:off x="3181472" y="1541996"/>
              <a:ext cx="914400" cy="1384995"/>
              <a:chOff x="3181472" y="1541996"/>
              <a:chExt cx="914400" cy="1384995"/>
            </a:xfrm>
          </p:grpSpPr>
          <p:sp>
            <p:nvSpPr>
              <p:cNvPr id="86" name="Right Triangle 85"/>
              <p:cNvSpPr/>
              <p:nvPr/>
            </p:nvSpPr>
            <p:spPr>
              <a:xfrm>
                <a:off x="3181472" y="1697492"/>
                <a:ext cx="914400" cy="914400"/>
              </a:xfrm>
              <a:prstGeom prst="rtTriangle">
                <a:avLst/>
              </a:prstGeom>
              <a:solidFill>
                <a:srgbClr val="FF0000">
                  <a:alpha val="67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87" name="TextBox 86"/>
              <p:cNvSpPr txBox="1"/>
              <p:nvPr/>
            </p:nvSpPr>
            <p:spPr>
              <a:xfrm>
                <a:off x="3181472" y="1541996"/>
                <a:ext cx="450664" cy="1384995"/>
              </a:xfrm>
              <a:prstGeom prst="rect">
                <a:avLst/>
              </a:prstGeom>
              <a:noFill/>
            </p:spPr>
            <p:txBody>
              <a:bodyPr wrap="square" rtlCol="0">
                <a:spAutoFit/>
              </a:bodyPr>
              <a:lstStyle/>
              <a:p>
                <a:r>
                  <a:rPr lang="en-US" sz="4400" dirty="0" smtClean="0"/>
                  <a:t>6</a:t>
                </a:r>
                <a:endParaRPr lang="en-US" sz="4000" dirty="0"/>
              </a:p>
            </p:txBody>
          </p:sp>
        </p:grpSp>
        <p:grpSp>
          <p:nvGrpSpPr>
            <p:cNvPr id="36" name="Group 34"/>
            <p:cNvGrpSpPr/>
            <p:nvPr/>
          </p:nvGrpSpPr>
          <p:grpSpPr>
            <a:xfrm>
              <a:off x="3187895" y="1710450"/>
              <a:ext cx="914400" cy="950068"/>
              <a:chOff x="4535631" y="1697492"/>
              <a:chExt cx="914400" cy="950068"/>
            </a:xfrm>
          </p:grpSpPr>
          <p:sp>
            <p:nvSpPr>
              <p:cNvPr id="84" name="Right Triangle 83"/>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TextBox 84"/>
              <p:cNvSpPr txBox="1"/>
              <p:nvPr/>
            </p:nvSpPr>
            <p:spPr>
              <a:xfrm>
                <a:off x="4999367" y="1878119"/>
                <a:ext cx="450664" cy="769441"/>
              </a:xfrm>
              <a:prstGeom prst="rect">
                <a:avLst/>
              </a:prstGeom>
              <a:noFill/>
            </p:spPr>
            <p:txBody>
              <a:bodyPr wrap="square" rtlCol="0">
                <a:spAutoFit/>
              </a:bodyPr>
              <a:lstStyle/>
              <a:p>
                <a:r>
                  <a:rPr lang="en-US" sz="4400" dirty="0" err="1" smtClean="0"/>
                  <a:t>c</a:t>
                </a:r>
                <a:endParaRPr lang="en-US" sz="4400" dirty="0"/>
              </a:p>
            </p:txBody>
          </p:sp>
        </p:grpSp>
      </p:grpSp>
      <p:grpSp>
        <p:nvGrpSpPr>
          <p:cNvPr id="37" name="Group 87"/>
          <p:cNvGrpSpPr/>
          <p:nvPr/>
        </p:nvGrpSpPr>
        <p:grpSpPr>
          <a:xfrm>
            <a:off x="6863675" y="2985359"/>
            <a:ext cx="920823" cy="1384995"/>
            <a:chOff x="3181472" y="1541996"/>
            <a:chExt cx="920823" cy="1384995"/>
          </a:xfrm>
        </p:grpSpPr>
        <p:grpSp>
          <p:nvGrpSpPr>
            <p:cNvPr id="39" name="Group 35"/>
            <p:cNvGrpSpPr/>
            <p:nvPr/>
          </p:nvGrpSpPr>
          <p:grpSpPr>
            <a:xfrm>
              <a:off x="3181472" y="1541996"/>
              <a:ext cx="914400" cy="1384995"/>
              <a:chOff x="3181472" y="1541996"/>
              <a:chExt cx="914400" cy="1384995"/>
            </a:xfrm>
          </p:grpSpPr>
          <p:sp>
            <p:nvSpPr>
              <p:cNvPr id="93" name="Right Triangle 92"/>
              <p:cNvSpPr/>
              <p:nvPr/>
            </p:nvSpPr>
            <p:spPr>
              <a:xfrm>
                <a:off x="3181472" y="1697492"/>
                <a:ext cx="914400" cy="914400"/>
              </a:xfrm>
              <a:prstGeom prst="rtTriangle">
                <a:avLst/>
              </a:prstGeom>
              <a:solidFill>
                <a:srgbClr val="FF0000"/>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94" name="TextBox 93"/>
              <p:cNvSpPr txBox="1"/>
              <p:nvPr/>
            </p:nvSpPr>
            <p:spPr>
              <a:xfrm>
                <a:off x="3181472" y="1541996"/>
                <a:ext cx="450664" cy="1384995"/>
              </a:xfrm>
              <a:prstGeom prst="rect">
                <a:avLst/>
              </a:prstGeom>
              <a:noFill/>
            </p:spPr>
            <p:txBody>
              <a:bodyPr wrap="square" rtlCol="0">
                <a:spAutoFit/>
              </a:bodyPr>
              <a:lstStyle/>
              <a:p>
                <a:r>
                  <a:rPr lang="en-US" sz="4400" dirty="0" smtClean="0"/>
                  <a:t>9</a:t>
                </a:r>
                <a:endParaRPr lang="en-US" sz="4000" dirty="0"/>
              </a:p>
            </p:txBody>
          </p:sp>
        </p:grpSp>
        <p:grpSp>
          <p:nvGrpSpPr>
            <p:cNvPr id="40" name="Group 34"/>
            <p:cNvGrpSpPr/>
            <p:nvPr/>
          </p:nvGrpSpPr>
          <p:grpSpPr>
            <a:xfrm>
              <a:off x="3187895" y="1710450"/>
              <a:ext cx="914400" cy="950068"/>
              <a:chOff x="4535631" y="1697492"/>
              <a:chExt cx="914400" cy="950068"/>
            </a:xfrm>
          </p:grpSpPr>
          <p:sp>
            <p:nvSpPr>
              <p:cNvPr id="91" name="Right Triangle 90"/>
              <p:cNvSpPr/>
              <p:nvPr/>
            </p:nvSpPr>
            <p:spPr>
              <a:xfrm>
                <a:off x="4535631" y="1697492"/>
                <a:ext cx="914400" cy="914400"/>
              </a:xfrm>
              <a:prstGeom prst="rtTriangle">
                <a:avLst/>
              </a:prstGeom>
              <a:solidFill>
                <a:srgbClr val="0000FF">
                  <a:alpha val="12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TextBox 91"/>
              <p:cNvSpPr txBox="1"/>
              <p:nvPr/>
            </p:nvSpPr>
            <p:spPr>
              <a:xfrm>
                <a:off x="4999367" y="1878119"/>
                <a:ext cx="450664" cy="769441"/>
              </a:xfrm>
              <a:prstGeom prst="rect">
                <a:avLst/>
              </a:prstGeom>
              <a:noFill/>
            </p:spPr>
            <p:txBody>
              <a:bodyPr wrap="square" rtlCol="0">
                <a:spAutoFit/>
              </a:bodyPr>
              <a:lstStyle/>
              <a:p>
                <a:r>
                  <a:rPr lang="en-US" sz="4400" dirty="0" smtClean="0"/>
                  <a:t>a</a:t>
                </a:r>
                <a:endParaRPr lang="en-US" sz="4400" dirty="0"/>
              </a:p>
            </p:txBody>
          </p:sp>
        </p:grpSp>
      </p:grpSp>
      <p:grpSp>
        <p:nvGrpSpPr>
          <p:cNvPr id="41" name="Group 94"/>
          <p:cNvGrpSpPr/>
          <p:nvPr/>
        </p:nvGrpSpPr>
        <p:grpSpPr>
          <a:xfrm>
            <a:off x="7780656" y="2982263"/>
            <a:ext cx="920823" cy="1384995"/>
            <a:chOff x="3181472" y="1541996"/>
            <a:chExt cx="920823" cy="1384995"/>
          </a:xfrm>
        </p:grpSpPr>
        <p:grpSp>
          <p:nvGrpSpPr>
            <p:cNvPr id="46" name="Group 35"/>
            <p:cNvGrpSpPr/>
            <p:nvPr/>
          </p:nvGrpSpPr>
          <p:grpSpPr>
            <a:xfrm>
              <a:off x="3181472" y="1541996"/>
              <a:ext cx="914400" cy="1384995"/>
              <a:chOff x="3181472" y="1541996"/>
              <a:chExt cx="914400" cy="1384995"/>
            </a:xfrm>
          </p:grpSpPr>
          <p:sp>
            <p:nvSpPr>
              <p:cNvPr id="100" name="Right Triangle 99"/>
              <p:cNvSpPr/>
              <p:nvPr/>
            </p:nvSpPr>
            <p:spPr>
              <a:xfrm>
                <a:off x="3181472" y="1697492"/>
                <a:ext cx="914400" cy="914400"/>
              </a:xfrm>
              <a:prstGeom prst="rtTriangle">
                <a:avLst/>
              </a:prstGeom>
              <a:solidFill>
                <a:srgbClr val="FF0000"/>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01" name="TextBox 100"/>
              <p:cNvSpPr txBox="1"/>
              <p:nvPr/>
            </p:nvSpPr>
            <p:spPr>
              <a:xfrm>
                <a:off x="3181472" y="1541996"/>
                <a:ext cx="450664" cy="1384995"/>
              </a:xfrm>
              <a:prstGeom prst="rect">
                <a:avLst/>
              </a:prstGeom>
              <a:noFill/>
            </p:spPr>
            <p:txBody>
              <a:bodyPr wrap="square" rtlCol="0">
                <a:spAutoFit/>
              </a:bodyPr>
              <a:lstStyle/>
              <a:p>
                <a:r>
                  <a:rPr lang="en-US" sz="4400" dirty="0" smtClean="0"/>
                  <a:t>9</a:t>
                </a:r>
                <a:endParaRPr lang="en-US" sz="4000" dirty="0"/>
              </a:p>
            </p:txBody>
          </p:sp>
        </p:grpSp>
        <p:grpSp>
          <p:nvGrpSpPr>
            <p:cNvPr id="47" name="Group 34"/>
            <p:cNvGrpSpPr/>
            <p:nvPr/>
          </p:nvGrpSpPr>
          <p:grpSpPr>
            <a:xfrm>
              <a:off x="3187895" y="1710450"/>
              <a:ext cx="914400" cy="950068"/>
              <a:chOff x="4535631" y="1697492"/>
              <a:chExt cx="914400" cy="950068"/>
            </a:xfrm>
          </p:grpSpPr>
          <p:sp>
            <p:nvSpPr>
              <p:cNvPr id="98" name="Right Triangle 97"/>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TextBox 98"/>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grpSp>
        <p:nvGrpSpPr>
          <p:cNvPr id="48" name="Group 108"/>
          <p:cNvGrpSpPr/>
          <p:nvPr/>
        </p:nvGrpSpPr>
        <p:grpSpPr>
          <a:xfrm>
            <a:off x="3193170" y="2988455"/>
            <a:ext cx="920823" cy="1384995"/>
            <a:chOff x="3181472" y="1541996"/>
            <a:chExt cx="920823" cy="1384995"/>
          </a:xfrm>
        </p:grpSpPr>
        <p:grpSp>
          <p:nvGrpSpPr>
            <p:cNvPr id="53" name="Group 35"/>
            <p:cNvGrpSpPr/>
            <p:nvPr/>
          </p:nvGrpSpPr>
          <p:grpSpPr>
            <a:xfrm>
              <a:off x="3181472" y="1541996"/>
              <a:ext cx="914400" cy="1384995"/>
              <a:chOff x="3181472" y="1541996"/>
              <a:chExt cx="914400" cy="1384995"/>
            </a:xfrm>
          </p:grpSpPr>
          <p:sp>
            <p:nvSpPr>
              <p:cNvPr id="114" name="Right Triangle 113"/>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15" name="TextBox 114"/>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54" name="Group 34"/>
            <p:cNvGrpSpPr/>
            <p:nvPr/>
          </p:nvGrpSpPr>
          <p:grpSpPr>
            <a:xfrm>
              <a:off x="3187895" y="1710450"/>
              <a:ext cx="914400" cy="950068"/>
              <a:chOff x="4535631" y="1697492"/>
              <a:chExt cx="914400" cy="950068"/>
            </a:xfrm>
          </p:grpSpPr>
          <p:sp>
            <p:nvSpPr>
              <p:cNvPr id="112" name="Right Triangle 111"/>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4999367" y="1878119"/>
                <a:ext cx="450664" cy="769441"/>
              </a:xfrm>
              <a:prstGeom prst="rect">
                <a:avLst/>
              </a:prstGeom>
              <a:noFill/>
            </p:spPr>
            <p:txBody>
              <a:bodyPr wrap="square" rtlCol="0">
                <a:spAutoFit/>
              </a:bodyPr>
              <a:lstStyle/>
              <a:p>
                <a:r>
                  <a:rPr lang="en-US" sz="4400" dirty="0" smtClean="0"/>
                  <a:t>c</a:t>
                </a:r>
                <a:endParaRPr lang="en-US" sz="4400" dirty="0"/>
              </a:p>
            </p:txBody>
          </p:sp>
        </p:grpSp>
      </p:grpSp>
      <p:sp>
        <p:nvSpPr>
          <p:cNvPr id="102" name="Rectangle 101"/>
          <p:cNvSpPr/>
          <p:nvPr/>
        </p:nvSpPr>
        <p:spPr>
          <a:xfrm>
            <a:off x="3191796" y="3130993"/>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4107570" y="3135826"/>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5" name="Group 73"/>
          <p:cNvGrpSpPr/>
          <p:nvPr/>
        </p:nvGrpSpPr>
        <p:grpSpPr>
          <a:xfrm>
            <a:off x="3455458" y="1167391"/>
            <a:ext cx="920823" cy="1795631"/>
            <a:chOff x="3181472" y="1541996"/>
            <a:chExt cx="920823" cy="1795631"/>
          </a:xfrm>
        </p:grpSpPr>
        <p:grpSp>
          <p:nvGrpSpPr>
            <p:cNvPr id="60" name="Group 35"/>
            <p:cNvGrpSpPr/>
            <p:nvPr/>
          </p:nvGrpSpPr>
          <p:grpSpPr>
            <a:xfrm>
              <a:off x="3181472" y="1541996"/>
              <a:ext cx="914400" cy="1384995"/>
              <a:chOff x="3181472" y="1541996"/>
              <a:chExt cx="914400" cy="1384995"/>
            </a:xfrm>
          </p:grpSpPr>
          <p:sp>
            <p:nvSpPr>
              <p:cNvPr id="109" name="Right Triangle 108"/>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10" name="TextBox 109"/>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61" name="Group 34"/>
            <p:cNvGrpSpPr/>
            <p:nvPr/>
          </p:nvGrpSpPr>
          <p:grpSpPr>
            <a:xfrm>
              <a:off x="3187895" y="1710450"/>
              <a:ext cx="914400" cy="1627177"/>
              <a:chOff x="4535631" y="1697492"/>
              <a:chExt cx="914400" cy="1627177"/>
            </a:xfrm>
          </p:grpSpPr>
          <p:sp>
            <p:nvSpPr>
              <p:cNvPr id="107" name="Right Triangle 106"/>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TextBox 107"/>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62" name="Group 73"/>
          <p:cNvGrpSpPr/>
          <p:nvPr/>
        </p:nvGrpSpPr>
        <p:grpSpPr>
          <a:xfrm>
            <a:off x="7780656" y="1164295"/>
            <a:ext cx="920823" cy="1795631"/>
            <a:chOff x="3181472" y="1541996"/>
            <a:chExt cx="920823" cy="1795631"/>
          </a:xfrm>
        </p:grpSpPr>
        <p:grpSp>
          <p:nvGrpSpPr>
            <p:cNvPr id="63" name="Group 35"/>
            <p:cNvGrpSpPr/>
            <p:nvPr/>
          </p:nvGrpSpPr>
          <p:grpSpPr>
            <a:xfrm>
              <a:off x="3181472" y="1541996"/>
              <a:ext cx="914400" cy="1384995"/>
              <a:chOff x="3181472" y="1541996"/>
              <a:chExt cx="914400" cy="1384995"/>
            </a:xfrm>
          </p:grpSpPr>
          <p:sp>
            <p:nvSpPr>
              <p:cNvPr id="122" name="Right Triangle 121"/>
              <p:cNvSpPr/>
              <p:nvPr/>
            </p:nvSpPr>
            <p:spPr>
              <a:xfrm>
                <a:off x="3181472" y="1697492"/>
                <a:ext cx="914400" cy="914400"/>
              </a:xfrm>
              <a:prstGeom prst="rtTriangle">
                <a:avLst/>
              </a:prstGeom>
              <a:solidFill>
                <a:srgbClr val="FF0000"/>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23" name="TextBox 122"/>
              <p:cNvSpPr txBox="1"/>
              <p:nvPr/>
            </p:nvSpPr>
            <p:spPr>
              <a:xfrm>
                <a:off x="3181472" y="1541996"/>
                <a:ext cx="450664" cy="1384995"/>
              </a:xfrm>
              <a:prstGeom prst="rect">
                <a:avLst/>
              </a:prstGeom>
              <a:noFill/>
            </p:spPr>
            <p:txBody>
              <a:bodyPr wrap="square" rtlCol="0">
                <a:spAutoFit/>
              </a:bodyPr>
              <a:lstStyle/>
              <a:p>
                <a:r>
                  <a:rPr lang="en-US" sz="4400" dirty="0" smtClean="0"/>
                  <a:t>9</a:t>
                </a:r>
                <a:endParaRPr lang="en-US" sz="4000" dirty="0"/>
              </a:p>
            </p:txBody>
          </p:sp>
        </p:grpSp>
        <p:grpSp>
          <p:nvGrpSpPr>
            <p:cNvPr id="64" name="Group 34"/>
            <p:cNvGrpSpPr/>
            <p:nvPr/>
          </p:nvGrpSpPr>
          <p:grpSpPr>
            <a:xfrm>
              <a:off x="3187895" y="1710450"/>
              <a:ext cx="914400" cy="1627177"/>
              <a:chOff x="4535631" y="1697492"/>
              <a:chExt cx="914400" cy="1627177"/>
            </a:xfrm>
          </p:grpSpPr>
          <p:sp>
            <p:nvSpPr>
              <p:cNvPr id="120" name="Right Triangle 119"/>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TextBox 120"/>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sp>
        <p:nvSpPr>
          <p:cNvPr id="124" name="TextBox 123"/>
          <p:cNvSpPr txBox="1"/>
          <p:nvPr/>
        </p:nvSpPr>
        <p:spPr>
          <a:xfrm>
            <a:off x="4428837" y="1357490"/>
            <a:ext cx="355686" cy="830997"/>
          </a:xfrm>
          <a:prstGeom prst="rect">
            <a:avLst/>
          </a:prstGeom>
          <a:noFill/>
        </p:spPr>
        <p:txBody>
          <a:bodyPr wrap="none" rtlCol="0">
            <a:spAutoFit/>
          </a:bodyPr>
          <a:lstStyle/>
          <a:p>
            <a:r>
              <a:rPr lang="en-US" sz="4800" dirty="0" smtClean="0">
                <a:latin typeface="Helvetica"/>
              </a:rPr>
              <a:t>,</a:t>
            </a:r>
            <a:endParaRPr lang="en-US" sz="4800" dirty="0">
              <a:latin typeface="Helvetica"/>
            </a:endParaRPr>
          </a:p>
        </p:txBody>
      </p:sp>
      <p:sp>
        <p:nvSpPr>
          <p:cNvPr id="125" name="Rectangle 124"/>
          <p:cNvSpPr/>
          <p:nvPr/>
        </p:nvSpPr>
        <p:spPr>
          <a:xfrm>
            <a:off x="6864729" y="3132730"/>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5" name="Group 36"/>
          <p:cNvGrpSpPr/>
          <p:nvPr/>
        </p:nvGrpSpPr>
        <p:grpSpPr>
          <a:xfrm>
            <a:off x="4795924" y="1167391"/>
            <a:ext cx="959700" cy="1384995"/>
            <a:chOff x="3181472" y="1541996"/>
            <a:chExt cx="959700" cy="1384995"/>
          </a:xfrm>
        </p:grpSpPr>
        <p:grpSp>
          <p:nvGrpSpPr>
            <p:cNvPr id="66" name="Group 35"/>
            <p:cNvGrpSpPr/>
            <p:nvPr/>
          </p:nvGrpSpPr>
          <p:grpSpPr>
            <a:xfrm>
              <a:off x="3181472" y="1541996"/>
              <a:ext cx="914400" cy="1384995"/>
              <a:chOff x="3181472" y="1541996"/>
              <a:chExt cx="914400" cy="1384995"/>
            </a:xfrm>
          </p:grpSpPr>
          <p:sp>
            <p:nvSpPr>
              <p:cNvPr id="129" name="Right Triangle 128"/>
              <p:cNvSpPr/>
              <p:nvPr/>
            </p:nvSpPr>
            <p:spPr>
              <a:xfrm>
                <a:off x="3181472" y="1697492"/>
                <a:ext cx="914400" cy="914400"/>
              </a:xfrm>
              <a:prstGeom prst="rtTriangle">
                <a:avLst/>
              </a:prstGeom>
              <a:solidFill>
                <a:srgbClr val="FF0000"/>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0" name="TextBox 129"/>
              <p:cNvSpPr txBox="1"/>
              <p:nvPr/>
            </p:nvSpPr>
            <p:spPr>
              <a:xfrm>
                <a:off x="3181472" y="1541996"/>
                <a:ext cx="450664" cy="1384995"/>
              </a:xfrm>
              <a:prstGeom prst="rect">
                <a:avLst/>
              </a:prstGeom>
              <a:noFill/>
            </p:spPr>
            <p:txBody>
              <a:bodyPr wrap="square" rtlCol="0">
                <a:spAutoFit/>
              </a:bodyPr>
              <a:lstStyle/>
              <a:p>
                <a:r>
                  <a:rPr lang="en-US" sz="4400" dirty="0" smtClean="0"/>
                  <a:t>9</a:t>
                </a:r>
                <a:endParaRPr lang="en-US" sz="4000" dirty="0"/>
              </a:p>
            </p:txBody>
          </p:sp>
        </p:grpSp>
        <p:grpSp>
          <p:nvGrpSpPr>
            <p:cNvPr id="67" name="Group 34"/>
            <p:cNvGrpSpPr/>
            <p:nvPr/>
          </p:nvGrpSpPr>
          <p:grpSpPr>
            <a:xfrm>
              <a:off x="3187895" y="1710450"/>
              <a:ext cx="953277" cy="917664"/>
              <a:chOff x="4535631" y="1697492"/>
              <a:chExt cx="953277" cy="917664"/>
            </a:xfrm>
          </p:grpSpPr>
          <p:sp>
            <p:nvSpPr>
              <p:cNvPr id="127" name="Right Triangle 126"/>
              <p:cNvSpPr/>
              <p:nvPr/>
            </p:nvSpPr>
            <p:spPr>
              <a:xfrm>
                <a:off x="4535631" y="1697492"/>
                <a:ext cx="914400" cy="914400"/>
              </a:xfrm>
              <a:prstGeom prst="rtTriangle">
                <a:avLst/>
              </a:prstGeom>
              <a:solidFill>
                <a:srgbClr val="0000FF">
                  <a:alpha val="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4574508" y="1968825"/>
                <a:ext cx="914400" cy="646331"/>
              </a:xfrm>
              <a:prstGeom prst="rect">
                <a:avLst/>
              </a:prstGeom>
              <a:noFill/>
            </p:spPr>
            <p:txBody>
              <a:bodyPr wrap="square" rtlCol="0">
                <a:spAutoFit/>
              </a:bodyPr>
              <a:lstStyle/>
              <a:p>
                <a:pPr algn="r"/>
                <a:r>
                  <a:rPr lang="en-US" dirty="0" smtClean="0"/>
                  <a:t>min</a:t>
                </a:r>
              </a:p>
              <a:p>
                <a:pPr algn="r"/>
                <a:r>
                  <a:rPr lang="en-US" dirty="0" smtClean="0"/>
                  <a:t>string</a:t>
                </a:r>
                <a:endParaRPr lang="en-US" dirty="0"/>
              </a:p>
            </p:txBody>
          </p:sp>
        </p:grpSp>
      </p:grpSp>
      <p:sp>
        <p:nvSpPr>
          <p:cNvPr id="131" name="TextBox 130"/>
          <p:cNvSpPr txBox="1"/>
          <p:nvPr/>
        </p:nvSpPr>
        <p:spPr>
          <a:xfrm>
            <a:off x="5772555" y="1370680"/>
            <a:ext cx="1964901" cy="830997"/>
          </a:xfrm>
          <a:prstGeom prst="rect">
            <a:avLst/>
          </a:prstGeom>
          <a:noFill/>
        </p:spPr>
        <p:txBody>
          <a:bodyPr wrap="none" rtlCol="0">
            <a:spAutoFit/>
          </a:bodyPr>
          <a:lstStyle/>
          <a:p>
            <a:r>
              <a:rPr lang="en-US" sz="4800" dirty="0" smtClean="0">
                <a:latin typeface="Helvetica"/>
              </a:rPr>
              <a:t>&lt;=?&lt;=</a:t>
            </a:r>
            <a:endParaRPr lang="en-US" sz="4800" dirty="0">
              <a:latin typeface="Helvetica"/>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Set and Range</a:t>
            </a:r>
            <a:endParaRPr lang="en-US" dirty="0"/>
          </a:p>
        </p:txBody>
      </p:sp>
      <p:sp>
        <p:nvSpPr>
          <p:cNvPr id="3" name="Content Placeholder 2"/>
          <p:cNvSpPr>
            <a:spLocks noGrp="1"/>
          </p:cNvSpPr>
          <p:nvPr>
            <p:ph idx="4294967295"/>
          </p:nvPr>
        </p:nvSpPr>
        <p:spPr>
          <a:xfrm>
            <a:off x="0" y="1417638"/>
            <a:ext cx="8229600" cy="5203825"/>
          </a:xfrm>
        </p:spPr>
        <p:txBody>
          <a:bodyPr>
            <a:noAutofit/>
          </a:bodyPr>
          <a:lstStyle/>
          <a:p>
            <a:pPr>
              <a:buNone/>
            </a:pPr>
            <a:r>
              <a:rPr lang="en-US" dirty="0" smtClean="0"/>
              <a:t>	"</a:t>
            </a:r>
            <a:r>
              <a:rPr lang="en-US" dirty="0" err="1" smtClean="0"/>
              <a:t>nscanned</a:t>
            </a:r>
            <a:r>
              <a:rPr lang="en-US" dirty="0" smtClean="0"/>
              <a:t>" : 5,</a:t>
            </a:r>
          </a:p>
          <a:p>
            <a:pPr>
              <a:buNone/>
            </a:pPr>
            <a:r>
              <a:rPr lang="en-US" dirty="0" smtClean="0"/>
              <a:t>	"</a:t>
            </a:r>
            <a:r>
              <a:rPr lang="en-US" dirty="0" err="1" smtClean="0"/>
              <a:t>nscannedObjects</a:t>
            </a:r>
            <a:r>
              <a:rPr lang="en-US" dirty="0" smtClean="0"/>
              <a:t>" : 3,</a:t>
            </a:r>
          </a:p>
          <a:p>
            <a:pPr>
              <a:buNone/>
            </a:pPr>
            <a:r>
              <a:rPr lang="en-US" dirty="0" smtClean="0"/>
              <a:t>	"</a:t>
            </a:r>
            <a:r>
              <a:rPr lang="en-US" dirty="0" err="1" smtClean="0"/>
              <a:t>n</a:t>
            </a:r>
            <a:r>
              <a:rPr lang="en-US" dirty="0" smtClean="0"/>
              <a:t>" : 3,</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Range and Equality</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err="1" smtClean="0"/>
              <a:t>db.c.find</a:t>
            </a:r>
            <a:r>
              <a:rPr lang="en-US" dirty="0" smtClean="0"/>
              <a:t>( {x:{$gte:4},y:’c’} )</a:t>
            </a:r>
          </a:p>
          <a:p>
            <a:r>
              <a:rPr lang="en-US" dirty="0" smtClean="0"/>
              <a:t>Index {x:1,y:1}</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Consistent Hashing</a:t>
            </a:r>
            <a:endParaRPr lang="en-US" dirty="0"/>
          </a:p>
        </p:txBody>
      </p:sp>
      <p:sp>
        <p:nvSpPr>
          <p:cNvPr id="3" name="Content Placeholder 2"/>
          <p:cNvSpPr>
            <a:spLocks noGrp="1"/>
          </p:cNvSpPr>
          <p:nvPr>
            <p:ph sz="quarter" idx="4294967295"/>
          </p:nvPr>
        </p:nvSpPr>
        <p:spPr>
          <a:xfrm>
            <a:off x="990600" y="1600200"/>
            <a:ext cx="8153400" cy="5257800"/>
          </a:xfrm>
        </p:spPr>
        <p:txBody>
          <a:bodyPr>
            <a:normAutofit/>
          </a:bodyPr>
          <a:lstStyle/>
          <a:p>
            <a:r>
              <a:rPr lang="en-US" dirty="0" smtClean="0"/>
              <a:t>Solves Partitioning Problem.</a:t>
            </a:r>
          </a:p>
          <a:p>
            <a:r>
              <a:rPr lang="en-US" dirty="0" smtClean="0"/>
              <a:t>Consistent Hashing, </a:t>
            </a:r>
            <a:r>
              <a:rPr lang="en-US" dirty="0" err="1" smtClean="0"/>
              <a:t>Memcahced</a:t>
            </a:r>
            <a:r>
              <a:rPr lang="en-US" dirty="0" smtClean="0"/>
              <a:t>.</a:t>
            </a:r>
            <a:endParaRPr lang="en-US" dirty="0"/>
          </a:p>
          <a:p>
            <a:pPr lvl="1"/>
            <a:r>
              <a:rPr lang="en-US" sz="1800" dirty="0"/>
              <a:t>servers = [s1, s2, s3, s4, s5]</a:t>
            </a:r>
          </a:p>
          <a:p>
            <a:pPr lvl="1"/>
            <a:r>
              <a:rPr lang="en-US" sz="1800" dirty="0" err="1"/>
              <a:t>serverToSendData</a:t>
            </a:r>
            <a:r>
              <a:rPr lang="en-US" sz="1800" dirty="0"/>
              <a:t> = servers[hash(data) % </a:t>
            </a:r>
            <a:r>
              <a:rPr lang="en-US" sz="1800" dirty="0" err="1"/>
              <a:t>servers.length</a:t>
            </a:r>
            <a:r>
              <a:rPr lang="en-US" sz="1800" dirty="0"/>
              <a:t>]</a:t>
            </a:r>
          </a:p>
          <a:p>
            <a:r>
              <a:rPr lang="en-US" dirty="0" smtClean="0"/>
              <a:t>A New Hope</a:t>
            </a:r>
          </a:p>
          <a:p>
            <a:pPr lvl="1"/>
            <a:r>
              <a:rPr lang="en-US" dirty="0" smtClean="0"/>
              <a:t>Continuum Approach.</a:t>
            </a:r>
          </a:p>
          <a:p>
            <a:pPr lvl="2"/>
            <a:r>
              <a:rPr lang="en-US" sz="2100" dirty="0" smtClean="0"/>
              <a:t>Virtual Nodes in a cycle.</a:t>
            </a:r>
          </a:p>
          <a:p>
            <a:pPr lvl="2"/>
            <a:r>
              <a:rPr lang="en-US" sz="2100" dirty="0" smtClean="0"/>
              <a:t>Hash both objects and caches.</a:t>
            </a:r>
          </a:p>
          <a:p>
            <a:pPr lvl="2"/>
            <a:r>
              <a:rPr lang="en-US" sz="2100" dirty="0" smtClean="0"/>
              <a:t>Easy Replication.</a:t>
            </a:r>
          </a:p>
          <a:p>
            <a:pPr lvl="3"/>
            <a:r>
              <a:rPr lang="en-US" sz="1800" dirty="0" smtClean="0"/>
              <a:t>Eventually Consistent.</a:t>
            </a:r>
          </a:p>
          <a:p>
            <a:pPr lvl="2"/>
            <a:r>
              <a:rPr lang="en-US" sz="2100" dirty="0" smtClean="0"/>
              <a:t>What happens if nodes fail?</a:t>
            </a:r>
          </a:p>
          <a:p>
            <a:pPr lvl="2"/>
            <a:r>
              <a:rPr lang="en-US" sz="2100" dirty="0" smtClean="0"/>
              <a:t>How do you add nodes?</a:t>
            </a:r>
            <a:endParaRPr lang="en-US" sz="2100" dirty="0"/>
          </a:p>
          <a:p>
            <a:pPr marL="0" indent="0">
              <a:buNone/>
            </a:pPr>
            <a:endParaRPr lang="en-US" dirty="0"/>
          </a:p>
        </p:txBody>
      </p:sp>
      <p:pic>
        <p:nvPicPr>
          <p:cNvPr id="3074" name="Picture 2" descr="C:\Users\firat\Desktop\consistent_hashing_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648866" y="3539168"/>
            <a:ext cx="3009900" cy="30353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9298042"/>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Range and Equality</a:t>
            </a:r>
            <a:endParaRPr lang="en-US" dirty="0"/>
          </a:p>
        </p:txBody>
      </p:sp>
      <p:sp>
        <p:nvSpPr>
          <p:cNvPr id="15" name="TextBox 14"/>
          <p:cNvSpPr txBox="1"/>
          <p:nvPr/>
        </p:nvSpPr>
        <p:spPr>
          <a:xfrm>
            <a:off x="425313" y="1380374"/>
            <a:ext cx="1416974" cy="830997"/>
          </a:xfrm>
          <a:prstGeom prst="rect">
            <a:avLst/>
          </a:prstGeom>
          <a:noFill/>
        </p:spPr>
        <p:txBody>
          <a:bodyPr wrap="none" rtlCol="0">
            <a:spAutoFit/>
          </a:bodyPr>
          <a:lstStyle/>
          <a:p>
            <a:r>
              <a:rPr lang="en-US" sz="4800" dirty="0" smtClean="0">
                <a:latin typeface="Helvetica"/>
              </a:rPr>
              <a:t>? &gt;=</a:t>
            </a:r>
            <a:endParaRPr lang="en-US" sz="4800" dirty="0">
              <a:latin typeface="Helvetica"/>
            </a:endParaRPr>
          </a:p>
        </p:txBody>
      </p:sp>
      <p:cxnSp>
        <p:nvCxnSpPr>
          <p:cNvPr id="21" name="Straight Arrow Connector 20"/>
          <p:cNvCxnSpPr/>
          <p:nvPr/>
        </p:nvCxnSpPr>
        <p:spPr>
          <a:xfrm rot="5400000">
            <a:off x="613409" y="433097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a:off x="1504472"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a:off x="2434412" y="433773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a:off x="3351393" y="433464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4277698"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5400000">
            <a:off x="6098701" y="4347598"/>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a:off x="7015682" y="434450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a:off x="7906745" y="434140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3" name="Group 35"/>
          <p:cNvGrpSpPr/>
          <p:nvPr/>
        </p:nvGrpSpPr>
        <p:grpSpPr>
          <a:xfrm>
            <a:off x="2012847" y="1154433"/>
            <a:ext cx="914400" cy="1384995"/>
            <a:chOff x="3181472" y="1541996"/>
            <a:chExt cx="914400" cy="1384995"/>
          </a:xfrm>
        </p:grpSpPr>
        <p:sp>
          <p:nvSpPr>
            <p:cNvPr id="31" name="Right Triangle 30"/>
            <p:cNvSpPr/>
            <p:nvPr/>
          </p:nvSpPr>
          <p:spPr>
            <a:xfrm>
              <a:off x="3181472" y="1697492"/>
              <a:ext cx="914400" cy="914400"/>
            </a:xfrm>
            <a:prstGeom prst="rtTriangle">
              <a:avLst/>
            </a:prstGeom>
            <a:solidFill>
              <a:srgbClr val="FF0000">
                <a:alpha val="45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3" name="TextBox 32"/>
            <p:cNvSpPr txBox="1"/>
            <p:nvPr/>
          </p:nvSpPr>
          <p:spPr>
            <a:xfrm>
              <a:off x="3181472" y="1541996"/>
              <a:ext cx="450664" cy="1384995"/>
            </a:xfrm>
            <a:prstGeom prst="rect">
              <a:avLst/>
            </a:prstGeom>
            <a:noFill/>
          </p:spPr>
          <p:txBody>
            <a:bodyPr wrap="square" rtlCol="0">
              <a:spAutoFit/>
            </a:bodyPr>
            <a:lstStyle/>
            <a:p>
              <a:r>
                <a:rPr lang="en-US" sz="4400" dirty="0" smtClean="0"/>
                <a:t>4</a:t>
              </a:r>
              <a:endParaRPr lang="en-US" sz="4000" dirty="0"/>
            </a:p>
          </p:txBody>
        </p:sp>
      </p:grpSp>
      <p:cxnSp>
        <p:nvCxnSpPr>
          <p:cNvPr id="38" name="Straight Arrow Connector 37"/>
          <p:cNvCxnSpPr/>
          <p:nvPr/>
        </p:nvCxnSpPr>
        <p:spPr>
          <a:xfrm rot="5400000">
            <a:off x="5213756" y="434759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4" name="Group 38"/>
          <p:cNvGrpSpPr/>
          <p:nvPr/>
        </p:nvGrpSpPr>
        <p:grpSpPr>
          <a:xfrm>
            <a:off x="418890" y="2981115"/>
            <a:ext cx="920823" cy="1795631"/>
            <a:chOff x="3181472" y="1541996"/>
            <a:chExt cx="920823" cy="1795631"/>
          </a:xfrm>
        </p:grpSpPr>
        <p:grpSp>
          <p:nvGrpSpPr>
            <p:cNvPr id="5" name="Group 35"/>
            <p:cNvGrpSpPr/>
            <p:nvPr/>
          </p:nvGrpSpPr>
          <p:grpSpPr>
            <a:xfrm>
              <a:off x="3181472" y="1541996"/>
              <a:ext cx="914400" cy="1384995"/>
              <a:chOff x="3181472" y="1541996"/>
              <a:chExt cx="914400" cy="1384995"/>
            </a:xfrm>
          </p:grpSpPr>
          <p:sp>
            <p:nvSpPr>
              <p:cNvPr id="44" name="Right Triangle 43"/>
              <p:cNvSpPr/>
              <p:nvPr/>
            </p:nvSpPr>
            <p:spPr>
              <a:xfrm>
                <a:off x="3181472" y="1697492"/>
                <a:ext cx="914400" cy="914400"/>
              </a:xfrm>
              <a:prstGeom prst="rtTriangle">
                <a:avLst/>
              </a:prstGeom>
              <a:solidFill>
                <a:srgbClr val="FF0000">
                  <a:alpha val="12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5" name="TextBox 44"/>
              <p:cNvSpPr txBox="1"/>
              <p:nvPr/>
            </p:nvSpPr>
            <p:spPr>
              <a:xfrm>
                <a:off x="3181472" y="1541996"/>
                <a:ext cx="450664" cy="1384995"/>
              </a:xfrm>
              <a:prstGeom prst="rect">
                <a:avLst/>
              </a:prstGeom>
              <a:noFill/>
            </p:spPr>
            <p:txBody>
              <a:bodyPr wrap="square" rtlCol="0">
                <a:spAutoFit/>
              </a:bodyPr>
              <a:lstStyle/>
              <a:p>
                <a:r>
                  <a:rPr lang="en-US" sz="4400" dirty="0" smtClean="0"/>
                  <a:t>1</a:t>
                </a:r>
                <a:endParaRPr lang="en-US" sz="4000" dirty="0"/>
              </a:p>
            </p:txBody>
          </p:sp>
        </p:grpSp>
        <p:grpSp>
          <p:nvGrpSpPr>
            <p:cNvPr id="6" name="Group 34"/>
            <p:cNvGrpSpPr/>
            <p:nvPr/>
          </p:nvGrpSpPr>
          <p:grpSpPr>
            <a:xfrm>
              <a:off x="3187895" y="1710450"/>
              <a:ext cx="914400" cy="1627177"/>
              <a:chOff x="4535631" y="1697492"/>
              <a:chExt cx="914400" cy="1627177"/>
            </a:xfrm>
          </p:grpSpPr>
          <p:sp>
            <p:nvSpPr>
              <p:cNvPr id="42" name="Right Triangle 41"/>
              <p:cNvSpPr/>
              <p:nvPr/>
            </p:nvSpPr>
            <p:spPr>
              <a:xfrm>
                <a:off x="4535631" y="1697492"/>
                <a:ext cx="914400" cy="914400"/>
              </a:xfrm>
              <a:prstGeom prst="rtTriangle">
                <a:avLst/>
              </a:prstGeom>
              <a:solidFill>
                <a:srgbClr val="0000FF">
                  <a:alpha val="23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4999367" y="1878119"/>
                <a:ext cx="450664" cy="1446550"/>
              </a:xfrm>
              <a:prstGeom prst="rect">
                <a:avLst/>
              </a:prstGeom>
              <a:noFill/>
            </p:spPr>
            <p:txBody>
              <a:bodyPr wrap="square" rtlCol="0">
                <a:spAutoFit/>
              </a:bodyPr>
              <a:lstStyle/>
              <a:p>
                <a:r>
                  <a:rPr lang="en-US" sz="4400" dirty="0" err="1" smtClean="0"/>
                  <a:t>b</a:t>
                </a:r>
                <a:endParaRPr lang="en-US" sz="4400" dirty="0"/>
              </a:p>
            </p:txBody>
          </p:sp>
        </p:grpSp>
      </p:grpSp>
      <p:grpSp>
        <p:nvGrpSpPr>
          <p:cNvPr id="7" name="Group 45"/>
          <p:cNvGrpSpPr/>
          <p:nvPr/>
        </p:nvGrpSpPr>
        <p:grpSpPr>
          <a:xfrm>
            <a:off x="1335871" y="2978019"/>
            <a:ext cx="920823" cy="1795631"/>
            <a:chOff x="3181472" y="1541996"/>
            <a:chExt cx="920823" cy="1795631"/>
          </a:xfrm>
        </p:grpSpPr>
        <p:grpSp>
          <p:nvGrpSpPr>
            <p:cNvPr id="8" name="Group 35"/>
            <p:cNvGrpSpPr/>
            <p:nvPr/>
          </p:nvGrpSpPr>
          <p:grpSpPr>
            <a:xfrm>
              <a:off x="3181472" y="1541996"/>
              <a:ext cx="914400" cy="1384995"/>
              <a:chOff x="3181472" y="1541996"/>
              <a:chExt cx="914400" cy="1384995"/>
            </a:xfrm>
          </p:grpSpPr>
          <p:sp>
            <p:nvSpPr>
              <p:cNvPr id="51" name="Right Triangle 50"/>
              <p:cNvSpPr/>
              <p:nvPr/>
            </p:nvSpPr>
            <p:spPr>
              <a:xfrm>
                <a:off x="3181472" y="1697492"/>
                <a:ext cx="914400" cy="914400"/>
              </a:xfrm>
              <a:prstGeom prst="rtTriangle">
                <a:avLst/>
              </a:prstGeom>
              <a:solidFill>
                <a:srgbClr val="FF0000">
                  <a:alpha val="34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2" name="TextBox 51"/>
              <p:cNvSpPr txBox="1"/>
              <p:nvPr/>
            </p:nvSpPr>
            <p:spPr>
              <a:xfrm>
                <a:off x="3181472" y="1541996"/>
                <a:ext cx="450664" cy="1384995"/>
              </a:xfrm>
              <a:prstGeom prst="rect">
                <a:avLst/>
              </a:prstGeom>
              <a:noFill/>
            </p:spPr>
            <p:txBody>
              <a:bodyPr wrap="square" rtlCol="0">
                <a:spAutoFit/>
              </a:bodyPr>
              <a:lstStyle/>
              <a:p>
                <a:r>
                  <a:rPr lang="en-US" sz="4400" dirty="0" smtClean="0"/>
                  <a:t>3</a:t>
                </a:r>
                <a:endParaRPr lang="en-US" sz="4000" dirty="0"/>
              </a:p>
            </p:txBody>
          </p:sp>
        </p:grpSp>
        <p:grpSp>
          <p:nvGrpSpPr>
            <p:cNvPr id="9" name="Group 34"/>
            <p:cNvGrpSpPr/>
            <p:nvPr/>
          </p:nvGrpSpPr>
          <p:grpSpPr>
            <a:xfrm>
              <a:off x="3187895" y="1710450"/>
              <a:ext cx="914400" cy="1627177"/>
              <a:chOff x="4535631" y="1697492"/>
              <a:chExt cx="914400" cy="1627177"/>
            </a:xfrm>
          </p:grpSpPr>
          <p:sp>
            <p:nvSpPr>
              <p:cNvPr id="49" name="Right Triangle 48"/>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10" name="Group 52"/>
          <p:cNvGrpSpPr/>
          <p:nvPr/>
        </p:nvGrpSpPr>
        <p:grpSpPr>
          <a:xfrm>
            <a:off x="2278770" y="2987881"/>
            <a:ext cx="920823" cy="1384995"/>
            <a:chOff x="3181472" y="1541996"/>
            <a:chExt cx="920823" cy="1384995"/>
          </a:xfrm>
        </p:grpSpPr>
        <p:grpSp>
          <p:nvGrpSpPr>
            <p:cNvPr id="11" name="Group 35"/>
            <p:cNvGrpSpPr/>
            <p:nvPr/>
          </p:nvGrpSpPr>
          <p:grpSpPr>
            <a:xfrm>
              <a:off x="3181472" y="1541996"/>
              <a:ext cx="914400" cy="1384995"/>
              <a:chOff x="3181472" y="1541996"/>
              <a:chExt cx="914400" cy="1384995"/>
            </a:xfrm>
          </p:grpSpPr>
          <p:sp>
            <p:nvSpPr>
              <p:cNvPr id="58" name="Right Triangle 57"/>
              <p:cNvSpPr/>
              <p:nvPr/>
            </p:nvSpPr>
            <p:spPr>
              <a:xfrm>
                <a:off x="3181472" y="1697492"/>
                <a:ext cx="914400" cy="914400"/>
              </a:xfrm>
              <a:prstGeom prst="rtTriangle">
                <a:avLst/>
              </a:prstGeom>
              <a:solidFill>
                <a:srgbClr val="FF0000">
                  <a:alpha val="45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9" name="TextBox 58"/>
              <p:cNvSpPr txBox="1"/>
              <p:nvPr/>
            </p:nvSpPr>
            <p:spPr>
              <a:xfrm>
                <a:off x="3181472" y="1541996"/>
                <a:ext cx="450664" cy="1384995"/>
              </a:xfrm>
              <a:prstGeom prst="rect">
                <a:avLst/>
              </a:prstGeom>
              <a:noFill/>
            </p:spPr>
            <p:txBody>
              <a:bodyPr wrap="square" rtlCol="0">
                <a:spAutoFit/>
              </a:bodyPr>
              <a:lstStyle/>
              <a:p>
                <a:r>
                  <a:rPr lang="en-US" sz="4400" dirty="0" smtClean="0"/>
                  <a:t>4</a:t>
                </a:r>
                <a:endParaRPr lang="en-US" sz="4000" dirty="0"/>
              </a:p>
            </p:txBody>
          </p:sp>
        </p:grpSp>
        <p:grpSp>
          <p:nvGrpSpPr>
            <p:cNvPr id="12" name="Group 34"/>
            <p:cNvGrpSpPr/>
            <p:nvPr/>
          </p:nvGrpSpPr>
          <p:grpSpPr>
            <a:xfrm>
              <a:off x="3187895" y="1710450"/>
              <a:ext cx="914400" cy="950068"/>
              <a:chOff x="4535631" y="1697492"/>
              <a:chExt cx="914400" cy="950068"/>
            </a:xfrm>
          </p:grpSpPr>
          <p:sp>
            <p:nvSpPr>
              <p:cNvPr id="56" name="Right Triangle 55"/>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grpSp>
        <p:nvGrpSpPr>
          <p:cNvPr id="13" name="Group 66"/>
          <p:cNvGrpSpPr/>
          <p:nvPr/>
        </p:nvGrpSpPr>
        <p:grpSpPr>
          <a:xfrm>
            <a:off x="4099773" y="2981689"/>
            <a:ext cx="920823" cy="1795631"/>
            <a:chOff x="3181472" y="1541996"/>
            <a:chExt cx="920823" cy="1795631"/>
          </a:xfrm>
        </p:grpSpPr>
        <p:grpSp>
          <p:nvGrpSpPr>
            <p:cNvPr id="14" name="Group 35"/>
            <p:cNvGrpSpPr/>
            <p:nvPr/>
          </p:nvGrpSpPr>
          <p:grpSpPr>
            <a:xfrm>
              <a:off x="3181472" y="1541996"/>
              <a:ext cx="914400" cy="1384995"/>
              <a:chOff x="3181472" y="1541996"/>
              <a:chExt cx="914400" cy="1384995"/>
            </a:xfrm>
          </p:grpSpPr>
          <p:sp>
            <p:nvSpPr>
              <p:cNvPr id="72" name="Right Triangle 71"/>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73" name="TextBox 72"/>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16" name="Group 34"/>
            <p:cNvGrpSpPr/>
            <p:nvPr/>
          </p:nvGrpSpPr>
          <p:grpSpPr>
            <a:xfrm>
              <a:off x="3187895" y="1710450"/>
              <a:ext cx="914400" cy="1627177"/>
              <a:chOff x="4535631" y="1697492"/>
              <a:chExt cx="914400" cy="1627177"/>
            </a:xfrm>
          </p:grpSpPr>
          <p:sp>
            <p:nvSpPr>
              <p:cNvPr id="70" name="Right Triangle 69"/>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17" name="Group 80"/>
          <p:cNvGrpSpPr/>
          <p:nvPr/>
        </p:nvGrpSpPr>
        <p:grpSpPr>
          <a:xfrm>
            <a:off x="5039564" y="2988455"/>
            <a:ext cx="920823" cy="1384995"/>
            <a:chOff x="3181472" y="1541996"/>
            <a:chExt cx="920823" cy="1384995"/>
          </a:xfrm>
        </p:grpSpPr>
        <p:grpSp>
          <p:nvGrpSpPr>
            <p:cNvPr id="18" name="Group 35"/>
            <p:cNvGrpSpPr/>
            <p:nvPr/>
          </p:nvGrpSpPr>
          <p:grpSpPr>
            <a:xfrm>
              <a:off x="3181472" y="1541996"/>
              <a:ext cx="914400" cy="1384995"/>
              <a:chOff x="3181472" y="1541996"/>
              <a:chExt cx="914400" cy="1384995"/>
            </a:xfrm>
          </p:grpSpPr>
          <p:sp>
            <p:nvSpPr>
              <p:cNvPr id="86" name="Right Triangle 85"/>
              <p:cNvSpPr/>
              <p:nvPr/>
            </p:nvSpPr>
            <p:spPr>
              <a:xfrm>
                <a:off x="3181472" y="1697492"/>
                <a:ext cx="914400" cy="914400"/>
              </a:xfrm>
              <a:prstGeom prst="rtTriangle">
                <a:avLst/>
              </a:prstGeom>
              <a:solidFill>
                <a:srgbClr val="FF0000">
                  <a:alpha val="67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87" name="TextBox 86"/>
              <p:cNvSpPr txBox="1"/>
              <p:nvPr/>
            </p:nvSpPr>
            <p:spPr>
              <a:xfrm>
                <a:off x="3181472" y="1541996"/>
                <a:ext cx="450664" cy="1384995"/>
              </a:xfrm>
              <a:prstGeom prst="rect">
                <a:avLst/>
              </a:prstGeom>
              <a:noFill/>
            </p:spPr>
            <p:txBody>
              <a:bodyPr wrap="square" rtlCol="0">
                <a:spAutoFit/>
              </a:bodyPr>
              <a:lstStyle/>
              <a:p>
                <a:r>
                  <a:rPr lang="en-US" sz="4400" dirty="0" smtClean="0"/>
                  <a:t>6</a:t>
                </a:r>
                <a:endParaRPr lang="en-US" sz="4000" dirty="0"/>
              </a:p>
            </p:txBody>
          </p:sp>
        </p:grpSp>
        <p:grpSp>
          <p:nvGrpSpPr>
            <p:cNvPr id="19" name="Group 34"/>
            <p:cNvGrpSpPr/>
            <p:nvPr/>
          </p:nvGrpSpPr>
          <p:grpSpPr>
            <a:xfrm>
              <a:off x="3187895" y="1710450"/>
              <a:ext cx="914400" cy="950068"/>
              <a:chOff x="4535631" y="1697492"/>
              <a:chExt cx="914400" cy="950068"/>
            </a:xfrm>
          </p:grpSpPr>
          <p:sp>
            <p:nvSpPr>
              <p:cNvPr id="84" name="Right Triangle 83"/>
              <p:cNvSpPr/>
              <p:nvPr/>
            </p:nvSpPr>
            <p:spPr>
              <a:xfrm>
                <a:off x="4535631" y="1697492"/>
                <a:ext cx="914400" cy="914400"/>
              </a:xfrm>
              <a:prstGeom prst="rtTriangle">
                <a:avLst/>
              </a:prstGeom>
              <a:solidFill>
                <a:srgbClr val="0000FF">
                  <a:alpha val="12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TextBox 84"/>
              <p:cNvSpPr txBox="1"/>
              <p:nvPr/>
            </p:nvSpPr>
            <p:spPr>
              <a:xfrm>
                <a:off x="4999367" y="1878119"/>
                <a:ext cx="450664" cy="769441"/>
              </a:xfrm>
              <a:prstGeom prst="rect">
                <a:avLst/>
              </a:prstGeom>
              <a:noFill/>
            </p:spPr>
            <p:txBody>
              <a:bodyPr wrap="square" rtlCol="0">
                <a:spAutoFit/>
              </a:bodyPr>
              <a:lstStyle/>
              <a:p>
                <a:r>
                  <a:rPr lang="en-US" sz="4400" dirty="0" smtClean="0"/>
                  <a:t>a</a:t>
                </a:r>
                <a:endParaRPr lang="en-US" sz="4400" dirty="0"/>
              </a:p>
            </p:txBody>
          </p:sp>
        </p:grpSp>
      </p:grpSp>
      <p:grpSp>
        <p:nvGrpSpPr>
          <p:cNvPr id="20" name="Group 87"/>
          <p:cNvGrpSpPr/>
          <p:nvPr/>
        </p:nvGrpSpPr>
        <p:grpSpPr>
          <a:xfrm>
            <a:off x="5943586" y="2985359"/>
            <a:ext cx="920823" cy="1795631"/>
            <a:chOff x="3181472" y="1541996"/>
            <a:chExt cx="920823" cy="1795631"/>
          </a:xfrm>
        </p:grpSpPr>
        <p:grpSp>
          <p:nvGrpSpPr>
            <p:cNvPr id="26" name="Group 35"/>
            <p:cNvGrpSpPr/>
            <p:nvPr/>
          </p:nvGrpSpPr>
          <p:grpSpPr>
            <a:xfrm>
              <a:off x="3181472" y="1541996"/>
              <a:ext cx="914400" cy="1384995"/>
              <a:chOff x="3181472" y="1541996"/>
              <a:chExt cx="914400" cy="1384995"/>
            </a:xfrm>
          </p:grpSpPr>
          <p:sp>
            <p:nvSpPr>
              <p:cNvPr id="93" name="Right Triangle 92"/>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94" name="TextBox 93"/>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30" name="Group 34"/>
            <p:cNvGrpSpPr/>
            <p:nvPr/>
          </p:nvGrpSpPr>
          <p:grpSpPr>
            <a:xfrm>
              <a:off x="3187895" y="1710450"/>
              <a:ext cx="914400" cy="1627177"/>
              <a:chOff x="4535631" y="1697492"/>
              <a:chExt cx="914400" cy="1627177"/>
            </a:xfrm>
          </p:grpSpPr>
          <p:sp>
            <p:nvSpPr>
              <p:cNvPr id="91" name="Right Triangle 90"/>
              <p:cNvSpPr/>
              <p:nvPr/>
            </p:nvSpPr>
            <p:spPr>
              <a:xfrm>
                <a:off x="4535631" y="1697492"/>
                <a:ext cx="914400" cy="914400"/>
              </a:xfrm>
              <a:prstGeom prst="rtTriangle">
                <a:avLst/>
              </a:prstGeom>
              <a:solidFill>
                <a:srgbClr val="0000FF">
                  <a:alpha val="78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TextBox 91"/>
              <p:cNvSpPr txBox="1"/>
              <p:nvPr/>
            </p:nvSpPr>
            <p:spPr>
              <a:xfrm>
                <a:off x="4999367" y="1878119"/>
                <a:ext cx="450664" cy="1446550"/>
              </a:xfrm>
              <a:prstGeom prst="rect">
                <a:avLst/>
              </a:prstGeom>
              <a:noFill/>
            </p:spPr>
            <p:txBody>
              <a:bodyPr wrap="square" rtlCol="0">
                <a:spAutoFit/>
              </a:bodyPr>
              <a:lstStyle/>
              <a:p>
                <a:r>
                  <a:rPr lang="en-US" sz="4400" dirty="0" err="1" smtClean="0"/>
                  <a:t>e</a:t>
                </a:r>
                <a:endParaRPr lang="en-US" sz="4400" dirty="0"/>
              </a:p>
            </p:txBody>
          </p:sp>
        </p:grpSp>
      </p:grpSp>
      <p:grpSp>
        <p:nvGrpSpPr>
          <p:cNvPr id="32" name="Group 94"/>
          <p:cNvGrpSpPr/>
          <p:nvPr/>
        </p:nvGrpSpPr>
        <p:grpSpPr>
          <a:xfrm>
            <a:off x="7741779" y="2982263"/>
            <a:ext cx="920823" cy="1384995"/>
            <a:chOff x="3181472" y="1541996"/>
            <a:chExt cx="920823" cy="1384995"/>
          </a:xfrm>
        </p:grpSpPr>
        <p:grpSp>
          <p:nvGrpSpPr>
            <p:cNvPr id="34" name="Group 35"/>
            <p:cNvGrpSpPr/>
            <p:nvPr/>
          </p:nvGrpSpPr>
          <p:grpSpPr>
            <a:xfrm>
              <a:off x="3181472" y="1541996"/>
              <a:ext cx="914400" cy="1384995"/>
              <a:chOff x="3181472" y="1541996"/>
              <a:chExt cx="914400" cy="1384995"/>
            </a:xfrm>
          </p:grpSpPr>
          <p:sp>
            <p:nvSpPr>
              <p:cNvPr id="100" name="Right Triangle 99"/>
              <p:cNvSpPr/>
              <p:nvPr/>
            </p:nvSpPr>
            <p:spPr>
              <a:xfrm>
                <a:off x="3181472" y="1697492"/>
                <a:ext cx="914400" cy="914400"/>
              </a:xfrm>
              <a:prstGeom prst="rtTriangle">
                <a:avLst/>
              </a:prstGeom>
              <a:solidFill>
                <a:srgbClr val="FF0000"/>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01" name="TextBox 100"/>
              <p:cNvSpPr txBox="1"/>
              <p:nvPr/>
            </p:nvSpPr>
            <p:spPr>
              <a:xfrm>
                <a:off x="3181472" y="1541996"/>
                <a:ext cx="450664" cy="1384995"/>
              </a:xfrm>
              <a:prstGeom prst="rect">
                <a:avLst/>
              </a:prstGeom>
              <a:noFill/>
            </p:spPr>
            <p:txBody>
              <a:bodyPr wrap="square" rtlCol="0">
                <a:spAutoFit/>
              </a:bodyPr>
              <a:lstStyle/>
              <a:p>
                <a:r>
                  <a:rPr lang="en-US" sz="4400" dirty="0" smtClean="0"/>
                  <a:t>9</a:t>
                </a:r>
                <a:endParaRPr lang="en-US" sz="4000" dirty="0"/>
              </a:p>
            </p:txBody>
          </p:sp>
        </p:grpSp>
        <p:grpSp>
          <p:nvGrpSpPr>
            <p:cNvPr id="35" name="Group 34"/>
            <p:cNvGrpSpPr/>
            <p:nvPr/>
          </p:nvGrpSpPr>
          <p:grpSpPr>
            <a:xfrm>
              <a:off x="3187895" y="1710450"/>
              <a:ext cx="914400" cy="950068"/>
              <a:chOff x="4535631" y="1697492"/>
              <a:chExt cx="914400" cy="950068"/>
            </a:xfrm>
          </p:grpSpPr>
          <p:sp>
            <p:nvSpPr>
              <p:cNvPr id="98" name="Right Triangle 97"/>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TextBox 98"/>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grpSp>
        <p:nvGrpSpPr>
          <p:cNvPr id="36" name="Group 108"/>
          <p:cNvGrpSpPr/>
          <p:nvPr/>
        </p:nvGrpSpPr>
        <p:grpSpPr>
          <a:xfrm>
            <a:off x="3193170" y="2988455"/>
            <a:ext cx="920823" cy="1384995"/>
            <a:chOff x="3181472" y="1541996"/>
            <a:chExt cx="920823" cy="1384995"/>
          </a:xfrm>
        </p:grpSpPr>
        <p:grpSp>
          <p:nvGrpSpPr>
            <p:cNvPr id="37" name="Group 35"/>
            <p:cNvGrpSpPr/>
            <p:nvPr/>
          </p:nvGrpSpPr>
          <p:grpSpPr>
            <a:xfrm>
              <a:off x="3181472" y="1541996"/>
              <a:ext cx="914400" cy="1384995"/>
              <a:chOff x="3181472" y="1541996"/>
              <a:chExt cx="914400" cy="1384995"/>
            </a:xfrm>
          </p:grpSpPr>
          <p:sp>
            <p:nvSpPr>
              <p:cNvPr id="114" name="Right Triangle 113"/>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15" name="TextBox 114"/>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39" name="Group 34"/>
            <p:cNvGrpSpPr/>
            <p:nvPr/>
          </p:nvGrpSpPr>
          <p:grpSpPr>
            <a:xfrm>
              <a:off x="3187895" y="1710450"/>
              <a:ext cx="914400" cy="950068"/>
              <a:chOff x="4535631" y="1697492"/>
              <a:chExt cx="914400" cy="950068"/>
            </a:xfrm>
          </p:grpSpPr>
          <p:sp>
            <p:nvSpPr>
              <p:cNvPr id="112" name="Right Triangle 111"/>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4999367" y="1878119"/>
                <a:ext cx="450664" cy="769441"/>
              </a:xfrm>
              <a:prstGeom prst="rect">
                <a:avLst/>
              </a:prstGeom>
              <a:noFill/>
            </p:spPr>
            <p:txBody>
              <a:bodyPr wrap="square" rtlCol="0">
                <a:spAutoFit/>
              </a:bodyPr>
              <a:lstStyle/>
              <a:p>
                <a:r>
                  <a:rPr lang="en-US" sz="4400" dirty="0" smtClean="0"/>
                  <a:t>c</a:t>
                </a:r>
                <a:endParaRPr lang="en-US" sz="4400" dirty="0"/>
              </a:p>
            </p:txBody>
          </p:sp>
        </p:grpSp>
      </p:grpSp>
      <p:sp>
        <p:nvSpPr>
          <p:cNvPr id="102" name="Rectangle 101"/>
          <p:cNvSpPr/>
          <p:nvPr/>
        </p:nvSpPr>
        <p:spPr>
          <a:xfrm>
            <a:off x="3191796" y="3130993"/>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0" name="Group 34"/>
          <p:cNvGrpSpPr/>
          <p:nvPr/>
        </p:nvGrpSpPr>
        <p:grpSpPr>
          <a:xfrm>
            <a:off x="4024807" y="1319791"/>
            <a:ext cx="914400" cy="950068"/>
            <a:chOff x="4535631" y="1697492"/>
            <a:chExt cx="914400" cy="950068"/>
          </a:xfrm>
        </p:grpSpPr>
        <p:sp>
          <p:nvSpPr>
            <p:cNvPr id="105" name="Right Triangle 104"/>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TextBox 105"/>
            <p:cNvSpPr txBox="1"/>
            <p:nvPr/>
          </p:nvSpPr>
          <p:spPr>
            <a:xfrm>
              <a:off x="4999367" y="1878119"/>
              <a:ext cx="450664" cy="769441"/>
            </a:xfrm>
            <a:prstGeom prst="rect">
              <a:avLst/>
            </a:prstGeom>
            <a:noFill/>
          </p:spPr>
          <p:txBody>
            <a:bodyPr wrap="square" rtlCol="0">
              <a:spAutoFit/>
            </a:bodyPr>
            <a:lstStyle/>
            <a:p>
              <a:r>
                <a:rPr lang="en-US" sz="4400" dirty="0" smtClean="0"/>
                <a:t>c</a:t>
              </a:r>
              <a:endParaRPr lang="en-US" sz="4400" dirty="0"/>
            </a:p>
          </p:txBody>
        </p:sp>
      </p:grpSp>
      <p:sp>
        <p:nvSpPr>
          <p:cNvPr id="124" name="TextBox 123"/>
          <p:cNvSpPr txBox="1"/>
          <p:nvPr/>
        </p:nvSpPr>
        <p:spPr>
          <a:xfrm>
            <a:off x="2847839" y="1357490"/>
            <a:ext cx="1211690" cy="830997"/>
          </a:xfrm>
          <a:prstGeom prst="rect">
            <a:avLst/>
          </a:prstGeom>
          <a:noFill/>
        </p:spPr>
        <p:txBody>
          <a:bodyPr wrap="none" rtlCol="0">
            <a:spAutoFit/>
          </a:bodyPr>
          <a:lstStyle/>
          <a:p>
            <a:r>
              <a:rPr lang="en-US" sz="4800" dirty="0" smtClean="0">
                <a:latin typeface="Helvetica"/>
              </a:rPr>
              <a:t>and</a:t>
            </a:r>
            <a:endParaRPr lang="en-US" sz="4800" dirty="0">
              <a:latin typeface="Helvetica"/>
            </a:endParaRPr>
          </a:p>
        </p:txBody>
      </p:sp>
      <p:sp>
        <p:nvSpPr>
          <p:cNvPr id="117" name="TextBox 116"/>
          <p:cNvSpPr txBox="1"/>
          <p:nvPr/>
        </p:nvSpPr>
        <p:spPr>
          <a:xfrm>
            <a:off x="5060720" y="1354394"/>
            <a:ext cx="527007" cy="830997"/>
          </a:xfrm>
          <a:prstGeom prst="rect">
            <a:avLst/>
          </a:prstGeom>
          <a:noFill/>
        </p:spPr>
        <p:txBody>
          <a:bodyPr wrap="none" rtlCol="0">
            <a:spAutoFit/>
          </a:bodyPr>
          <a:lstStyle/>
          <a:p>
            <a:r>
              <a:rPr lang="en-US" sz="4800" dirty="0" smtClean="0">
                <a:latin typeface="Helvetica"/>
              </a:rPr>
              <a:t>?</a:t>
            </a:r>
            <a:endParaRPr lang="en-US" sz="4800" dirty="0">
              <a:latin typeface="Helvetica"/>
            </a:endParaRPr>
          </a:p>
        </p:txBody>
      </p:sp>
      <p:grpSp>
        <p:nvGrpSpPr>
          <p:cNvPr id="41" name="Group 87"/>
          <p:cNvGrpSpPr/>
          <p:nvPr/>
        </p:nvGrpSpPr>
        <p:grpSpPr>
          <a:xfrm>
            <a:off x="6808731" y="2982263"/>
            <a:ext cx="920823" cy="1384995"/>
            <a:chOff x="3181472" y="1541996"/>
            <a:chExt cx="920823" cy="1384995"/>
          </a:xfrm>
        </p:grpSpPr>
        <p:grpSp>
          <p:nvGrpSpPr>
            <p:cNvPr id="46" name="Group 35"/>
            <p:cNvGrpSpPr/>
            <p:nvPr/>
          </p:nvGrpSpPr>
          <p:grpSpPr>
            <a:xfrm>
              <a:off x="3181472" y="1541996"/>
              <a:ext cx="914400" cy="1384995"/>
              <a:chOff x="3181472" y="1541996"/>
              <a:chExt cx="914400" cy="1384995"/>
            </a:xfrm>
          </p:grpSpPr>
          <p:sp>
            <p:nvSpPr>
              <p:cNvPr id="129" name="Right Triangle 128"/>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0" name="TextBox 129"/>
              <p:cNvSpPr txBox="1"/>
              <p:nvPr/>
            </p:nvSpPr>
            <p:spPr>
              <a:xfrm>
                <a:off x="3181472" y="1541996"/>
                <a:ext cx="450664" cy="1384995"/>
              </a:xfrm>
              <a:prstGeom prst="rect">
                <a:avLst/>
              </a:prstGeom>
              <a:noFill/>
            </p:spPr>
            <p:txBody>
              <a:bodyPr wrap="square" rtlCol="0">
                <a:spAutoFit/>
              </a:bodyPr>
              <a:lstStyle/>
              <a:p>
                <a:r>
                  <a:rPr lang="en-US" sz="4400" dirty="0" smtClean="0"/>
                  <a:t>8</a:t>
                </a:r>
                <a:endParaRPr lang="en-US" sz="4000" dirty="0"/>
              </a:p>
            </p:txBody>
          </p:sp>
        </p:grpSp>
        <p:grpSp>
          <p:nvGrpSpPr>
            <p:cNvPr id="47" name="Group 34"/>
            <p:cNvGrpSpPr/>
            <p:nvPr/>
          </p:nvGrpSpPr>
          <p:grpSpPr>
            <a:xfrm>
              <a:off x="3187895" y="1710450"/>
              <a:ext cx="914400" cy="950068"/>
              <a:chOff x="4535631" y="1697492"/>
              <a:chExt cx="914400" cy="950068"/>
            </a:xfrm>
          </p:grpSpPr>
          <p:sp>
            <p:nvSpPr>
              <p:cNvPr id="127" name="Right Triangle 126"/>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4999367" y="1878119"/>
                <a:ext cx="450664" cy="769441"/>
              </a:xfrm>
              <a:prstGeom prst="rect">
                <a:avLst/>
              </a:prstGeom>
              <a:noFill/>
            </p:spPr>
            <p:txBody>
              <a:bodyPr wrap="square" rtlCol="0">
                <a:spAutoFit/>
              </a:bodyPr>
              <a:lstStyle/>
              <a:p>
                <a:r>
                  <a:rPr lang="en-US" sz="4400" dirty="0" err="1" smtClean="0"/>
                  <a:t>c</a:t>
                </a:r>
                <a:endParaRPr lang="en-US" sz="4400" dirty="0"/>
              </a:p>
            </p:txBody>
          </p:sp>
        </p:grpSp>
      </p:grpSp>
      <p:sp>
        <p:nvSpPr>
          <p:cNvPr id="125" name="Rectangle 124"/>
          <p:cNvSpPr/>
          <p:nvPr/>
        </p:nvSpPr>
        <p:spPr>
          <a:xfrm>
            <a:off x="6799934" y="3119772"/>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Range and Equality</a:t>
            </a:r>
            <a:endParaRPr lang="en-US" dirty="0"/>
          </a:p>
        </p:txBody>
      </p:sp>
      <p:sp>
        <p:nvSpPr>
          <p:cNvPr id="3" name="Content Placeholder 2"/>
          <p:cNvSpPr>
            <a:spLocks noGrp="1"/>
          </p:cNvSpPr>
          <p:nvPr>
            <p:ph idx="4294967295"/>
          </p:nvPr>
        </p:nvSpPr>
        <p:spPr>
          <a:xfrm>
            <a:off x="0" y="1417638"/>
            <a:ext cx="8229600" cy="5203825"/>
          </a:xfrm>
        </p:spPr>
        <p:txBody>
          <a:bodyPr>
            <a:noAutofit/>
          </a:bodyPr>
          <a:lstStyle/>
          <a:p>
            <a:pPr>
              <a:buNone/>
            </a:pPr>
            <a:r>
              <a:rPr lang="en-US" dirty="0" smtClean="0"/>
              <a:t>	"</a:t>
            </a:r>
            <a:r>
              <a:rPr lang="en-US" dirty="0" err="1" smtClean="0"/>
              <a:t>nscanned</a:t>
            </a:r>
            <a:r>
              <a:rPr lang="en-US" dirty="0" smtClean="0"/>
              <a:t>" : 7,</a:t>
            </a:r>
          </a:p>
          <a:p>
            <a:pPr>
              <a:buNone/>
            </a:pPr>
            <a:r>
              <a:rPr lang="en-US" dirty="0" smtClean="0"/>
              <a:t>	"</a:t>
            </a:r>
            <a:r>
              <a:rPr lang="en-US" dirty="0" err="1" smtClean="0"/>
              <a:t>nscannedObjects</a:t>
            </a:r>
            <a:r>
              <a:rPr lang="en-US" dirty="0" smtClean="0"/>
              <a:t>" : 2,</a:t>
            </a:r>
          </a:p>
          <a:p>
            <a:pPr>
              <a:buNone/>
            </a:pPr>
            <a:r>
              <a:rPr lang="en-US" dirty="0" smtClean="0"/>
              <a:t>	"</a:t>
            </a:r>
            <a:r>
              <a:rPr lang="en-US" dirty="0" err="1" smtClean="0"/>
              <a:t>n</a:t>
            </a:r>
            <a:r>
              <a:rPr lang="en-US" dirty="0" smtClean="0"/>
              <a:t>" : 2,</a:t>
            </a:r>
          </a:p>
        </p:txBody>
      </p:sp>
      <p:sp>
        <p:nvSpPr>
          <p:cNvPr id="4" name="TextBox 3"/>
          <p:cNvSpPr txBox="1"/>
          <p:nvPr/>
        </p:nvSpPr>
        <p:spPr>
          <a:xfrm>
            <a:off x="5701853" y="2798913"/>
            <a:ext cx="2984947" cy="1569660"/>
          </a:xfrm>
          <a:prstGeom prst="rect">
            <a:avLst/>
          </a:prstGeom>
          <a:solidFill>
            <a:srgbClr val="FF0000"/>
          </a:solidFill>
        </p:spPr>
        <p:txBody>
          <a:bodyPr wrap="square" rtlCol="0">
            <a:spAutoFit/>
          </a:bodyPr>
          <a:lstStyle/>
          <a:p>
            <a:r>
              <a:rPr lang="en-US" sz="2400" dirty="0" smtClean="0">
                <a:latin typeface="Helvetica"/>
              </a:rPr>
              <a:t>High </a:t>
            </a:r>
            <a:r>
              <a:rPr lang="en-US" sz="2400" dirty="0" err="1" smtClean="0">
                <a:latin typeface="Helvetica"/>
              </a:rPr>
              <a:t>nscanned</a:t>
            </a:r>
            <a:r>
              <a:rPr lang="en-US" sz="2400" dirty="0" smtClean="0">
                <a:latin typeface="Helvetica"/>
              </a:rPr>
              <a:t> because every distinct value of </a:t>
            </a:r>
            <a:r>
              <a:rPr lang="en-US" sz="2400" dirty="0" err="1" smtClean="0">
                <a:latin typeface="Helvetica"/>
              </a:rPr>
              <a:t>x</a:t>
            </a:r>
            <a:r>
              <a:rPr lang="en-US" sz="2400" dirty="0" smtClean="0">
                <a:latin typeface="Helvetica"/>
              </a:rPr>
              <a:t> must be checked.</a:t>
            </a:r>
            <a:endParaRPr lang="en-US" sz="2400" dirty="0">
              <a:latin typeface="Helvetica"/>
            </a:endParaRPr>
          </a:p>
        </p:txBody>
      </p:sp>
      <p:cxnSp>
        <p:nvCxnSpPr>
          <p:cNvPr id="5" name="Straight Arrow Connector 4"/>
          <p:cNvCxnSpPr/>
          <p:nvPr/>
        </p:nvCxnSpPr>
        <p:spPr>
          <a:xfrm rot="10800000">
            <a:off x="4250464" y="2798915"/>
            <a:ext cx="1218138" cy="751567"/>
          </a:xfrm>
          <a:prstGeom prst="straightConnector1">
            <a:avLst/>
          </a:prstGeom>
          <a:ln w="5080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Range and Equality</a:t>
            </a:r>
            <a:endParaRPr lang="en-US" dirty="0"/>
          </a:p>
        </p:txBody>
      </p:sp>
      <p:cxnSp>
        <p:nvCxnSpPr>
          <p:cNvPr id="16" name="Straight Connector 15"/>
          <p:cNvCxnSpPr/>
          <p:nvPr/>
        </p:nvCxnSpPr>
        <p:spPr>
          <a:xfrm rot="5400000" flipH="1" flipV="1">
            <a:off x="1006476" y="3693021"/>
            <a:ext cx="692392"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flipV="1">
            <a:off x="2971335" y="1307888"/>
            <a:ext cx="420274" cy="2743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H="1">
            <a:off x="5257335" y="1765088"/>
            <a:ext cx="420274" cy="1828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809872" y="3804025"/>
            <a:ext cx="1371600" cy="679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16200000" flipH="1">
            <a:off x="6727955" y="3457942"/>
            <a:ext cx="679434" cy="1371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flipH="1" flipV="1">
            <a:off x="5584955" y="3686542"/>
            <a:ext cx="679434"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5400000">
            <a:off x="614729"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a:off x="1527807"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5400000">
            <a:off x="4271008" y="2750095"/>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rot="5400000">
            <a:off x="2440589" y="569156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5400000">
            <a:off x="3360659"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rot="5400000">
            <a:off x="6099809"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5400000">
            <a:off x="7015021"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rot="5400000">
            <a:off x="7922132"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rot="5400000">
            <a:off x="5184224" y="5677419"/>
            <a:ext cx="562808" cy="36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3" name="Group 29"/>
          <p:cNvGrpSpPr/>
          <p:nvPr/>
        </p:nvGrpSpPr>
        <p:grpSpPr>
          <a:xfrm>
            <a:off x="418890" y="4341705"/>
            <a:ext cx="920823" cy="1795631"/>
            <a:chOff x="3181472" y="1541996"/>
            <a:chExt cx="920823" cy="1795631"/>
          </a:xfrm>
        </p:grpSpPr>
        <p:grpSp>
          <p:nvGrpSpPr>
            <p:cNvPr id="4" name="Group 35"/>
            <p:cNvGrpSpPr/>
            <p:nvPr/>
          </p:nvGrpSpPr>
          <p:grpSpPr>
            <a:xfrm>
              <a:off x="3181472" y="1541996"/>
              <a:ext cx="914400" cy="1384995"/>
              <a:chOff x="3181472" y="1541996"/>
              <a:chExt cx="914400" cy="1384995"/>
            </a:xfrm>
          </p:grpSpPr>
          <p:sp>
            <p:nvSpPr>
              <p:cNvPr id="47" name="Right Triangle 46"/>
              <p:cNvSpPr/>
              <p:nvPr/>
            </p:nvSpPr>
            <p:spPr>
              <a:xfrm>
                <a:off x="3181472" y="1697492"/>
                <a:ext cx="914400" cy="914400"/>
              </a:xfrm>
              <a:prstGeom prst="rtTriangle">
                <a:avLst/>
              </a:prstGeom>
              <a:solidFill>
                <a:srgbClr val="FF0000">
                  <a:alpha val="12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8" name="TextBox 47"/>
              <p:cNvSpPr txBox="1"/>
              <p:nvPr/>
            </p:nvSpPr>
            <p:spPr>
              <a:xfrm>
                <a:off x="3181472" y="1541996"/>
                <a:ext cx="450664" cy="1384995"/>
              </a:xfrm>
              <a:prstGeom prst="rect">
                <a:avLst/>
              </a:prstGeom>
              <a:noFill/>
            </p:spPr>
            <p:txBody>
              <a:bodyPr wrap="square" rtlCol="0">
                <a:spAutoFit/>
              </a:bodyPr>
              <a:lstStyle/>
              <a:p>
                <a:r>
                  <a:rPr lang="en-US" sz="4400" dirty="0" smtClean="0"/>
                  <a:t>1</a:t>
                </a:r>
                <a:endParaRPr lang="en-US" sz="4000" dirty="0"/>
              </a:p>
            </p:txBody>
          </p:sp>
        </p:grpSp>
        <p:grpSp>
          <p:nvGrpSpPr>
            <p:cNvPr id="5" name="Group 34"/>
            <p:cNvGrpSpPr/>
            <p:nvPr/>
          </p:nvGrpSpPr>
          <p:grpSpPr>
            <a:xfrm>
              <a:off x="3187895" y="1710450"/>
              <a:ext cx="914400" cy="1627177"/>
              <a:chOff x="4535631" y="1697492"/>
              <a:chExt cx="914400" cy="1627177"/>
            </a:xfrm>
          </p:grpSpPr>
          <p:sp>
            <p:nvSpPr>
              <p:cNvPr id="45" name="Right Triangle 44"/>
              <p:cNvSpPr/>
              <p:nvPr/>
            </p:nvSpPr>
            <p:spPr>
              <a:xfrm>
                <a:off x="4535631" y="1697492"/>
                <a:ext cx="914400" cy="914400"/>
              </a:xfrm>
              <a:prstGeom prst="rtTriangle">
                <a:avLst/>
              </a:prstGeom>
              <a:solidFill>
                <a:srgbClr val="0000FF">
                  <a:alpha val="23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4999367" y="1878119"/>
                <a:ext cx="450664" cy="1446550"/>
              </a:xfrm>
              <a:prstGeom prst="rect">
                <a:avLst/>
              </a:prstGeom>
              <a:noFill/>
            </p:spPr>
            <p:txBody>
              <a:bodyPr wrap="square" rtlCol="0">
                <a:spAutoFit/>
              </a:bodyPr>
              <a:lstStyle/>
              <a:p>
                <a:r>
                  <a:rPr lang="en-US" sz="4400" dirty="0" err="1" smtClean="0"/>
                  <a:t>b</a:t>
                </a:r>
                <a:endParaRPr lang="en-US" sz="4400" dirty="0"/>
              </a:p>
            </p:txBody>
          </p:sp>
        </p:grpSp>
      </p:grpSp>
      <p:grpSp>
        <p:nvGrpSpPr>
          <p:cNvPr id="6" name="Group 48"/>
          <p:cNvGrpSpPr/>
          <p:nvPr/>
        </p:nvGrpSpPr>
        <p:grpSpPr>
          <a:xfrm>
            <a:off x="1335871" y="2718859"/>
            <a:ext cx="920823" cy="1795631"/>
            <a:chOff x="3181472" y="1541996"/>
            <a:chExt cx="920823" cy="1795631"/>
          </a:xfrm>
        </p:grpSpPr>
        <p:grpSp>
          <p:nvGrpSpPr>
            <p:cNvPr id="7" name="Group 35"/>
            <p:cNvGrpSpPr/>
            <p:nvPr/>
          </p:nvGrpSpPr>
          <p:grpSpPr>
            <a:xfrm>
              <a:off x="3181472" y="1541996"/>
              <a:ext cx="914400" cy="1384995"/>
              <a:chOff x="3181472" y="1541996"/>
              <a:chExt cx="914400" cy="1384995"/>
            </a:xfrm>
          </p:grpSpPr>
          <p:sp>
            <p:nvSpPr>
              <p:cNvPr id="54" name="Right Triangle 53"/>
              <p:cNvSpPr/>
              <p:nvPr/>
            </p:nvSpPr>
            <p:spPr>
              <a:xfrm>
                <a:off x="3181472" y="1697492"/>
                <a:ext cx="914400" cy="914400"/>
              </a:xfrm>
              <a:prstGeom prst="rtTriangle">
                <a:avLst/>
              </a:prstGeom>
              <a:solidFill>
                <a:srgbClr val="FF0000">
                  <a:alpha val="34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5" name="TextBox 54"/>
              <p:cNvSpPr txBox="1"/>
              <p:nvPr/>
            </p:nvSpPr>
            <p:spPr>
              <a:xfrm>
                <a:off x="3181472" y="1541996"/>
                <a:ext cx="450664" cy="1384995"/>
              </a:xfrm>
              <a:prstGeom prst="rect">
                <a:avLst/>
              </a:prstGeom>
              <a:noFill/>
            </p:spPr>
            <p:txBody>
              <a:bodyPr wrap="square" rtlCol="0">
                <a:spAutoFit/>
              </a:bodyPr>
              <a:lstStyle/>
              <a:p>
                <a:r>
                  <a:rPr lang="en-US" sz="4400" dirty="0" smtClean="0"/>
                  <a:t>3</a:t>
                </a:r>
                <a:endParaRPr lang="en-US" sz="4000" dirty="0"/>
              </a:p>
            </p:txBody>
          </p:sp>
        </p:grpSp>
        <p:grpSp>
          <p:nvGrpSpPr>
            <p:cNvPr id="8" name="Group 34"/>
            <p:cNvGrpSpPr/>
            <p:nvPr/>
          </p:nvGrpSpPr>
          <p:grpSpPr>
            <a:xfrm>
              <a:off x="3187895" y="1710450"/>
              <a:ext cx="914400" cy="1627177"/>
              <a:chOff x="4535631" y="1697492"/>
              <a:chExt cx="914400" cy="1627177"/>
            </a:xfrm>
          </p:grpSpPr>
          <p:sp>
            <p:nvSpPr>
              <p:cNvPr id="52" name="Right Triangle 51"/>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9" name="Group 55"/>
          <p:cNvGrpSpPr/>
          <p:nvPr/>
        </p:nvGrpSpPr>
        <p:grpSpPr>
          <a:xfrm>
            <a:off x="2278770" y="4348471"/>
            <a:ext cx="920823" cy="1384995"/>
            <a:chOff x="3181472" y="1541996"/>
            <a:chExt cx="920823" cy="1384995"/>
          </a:xfrm>
        </p:grpSpPr>
        <p:grpSp>
          <p:nvGrpSpPr>
            <p:cNvPr id="10" name="Group 35"/>
            <p:cNvGrpSpPr/>
            <p:nvPr/>
          </p:nvGrpSpPr>
          <p:grpSpPr>
            <a:xfrm>
              <a:off x="3181472" y="1541996"/>
              <a:ext cx="914400" cy="1384995"/>
              <a:chOff x="3181472" y="1541996"/>
              <a:chExt cx="914400" cy="1384995"/>
            </a:xfrm>
          </p:grpSpPr>
          <p:sp>
            <p:nvSpPr>
              <p:cNvPr id="61" name="Right Triangle 60"/>
              <p:cNvSpPr/>
              <p:nvPr/>
            </p:nvSpPr>
            <p:spPr>
              <a:xfrm>
                <a:off x="3181472" y="1697492"/>
                <a:ext cx="914400" cy="914400"/>
              </a:xfrm>
              <a:prstGeom prst="rtTriangle">
                <a:avLst/>
              </a:prstGeom>
              <a:solidFill>
                <a:srgbClr val="FF0000">
                  <a:alpha val="45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2" name="TextBox 61"/>
              <p:cNvSpPr txBox="1"/>
              <p:nvPr/>
            </p:nvSpPr>
            <p:spPr>
              <a:xfrm>
                <a:off x="3181472" y="1541996"/>
                <a:ext cx="450664" cy="1384995"/>
              </a:xfrm>
              <a:prstGeom prst="rect">
                <a:avLst/>
              </a:prstGeom>
              <a:noFill/>
            </p:spPr>
            <p:txBody>
              <a:bodyPr wrap="square" rtlCol="0">
                <a:spAutoFit/>
              </a:bodyPr>
              <a:lstStyle/>
              <a:p>
                <a:r>
                  <a:rPr lang="en-US" sz="4400" dirty="0" smtClean="0"/>
                  <a:t>4</a:t>
                </a:r>
                <a:endParaRPr lang="en-US" sz="4000" dirty="0"/>
              </a:p>
            </p:txBody>
          </p:sp>
        </p:grpSp>
        <p:grpSp>
          <p:nvGrpSpPr>
            <p:cNvPr id="11" name="Group 34"/>
            <p:cNvGrpSpPr/>
            <p:nvPr/>
          </p:nvGrpSpPr>
          <p:grpSpPr>
            <a:xfrm>
              <a:off x="3187895" y="1710450"/>
              <a:ext cx="914400" cy="950068"/>
              <a:chOff x="4535631" y="1697492"/>
              <a:chExt cx="914400" cy="950068"/>
            </a:xfrm>
          </p:grpSpPr>
          <p:sp>
            <p:nvSpPr>
              <p:cNvPr id="59" name="Right Triangle 58"/>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TextBox 59"/>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grpSp>
        <p:nvGrpSpPr>
          <p:cNvPr id="12" name="Group 62"/>
          <p:cNvGrpSpPr/>
          <p:nvPr/>
        </p:nvGrpSpPr>
        <p:grpSpPr>
          <a:xfrm>
            <a:off x="3195751" y="4345375"/>
            <a:ext cx="920823" cy="1384995"/>
            <a:chOff x="3181472" y="1541996"/>
            <a:chExt cx="920823" cy="1384995"/>
          </a:xfrm>
        </p:grpSpPr>
        <p:grpSp>
          <p:nvGrpSpPr>
            <p:cNvPr id="13" name="Group 35"/>
            <p:cNvGrpSpPr/>
            <p:nvPr/>
          </p:nvGrpSpPr>
          <p:grpSpPr>
            <a:xfrm>
              <a:off x="3181472" y="1541996"/>
              <a:ext cx="914400" cy="1384995"/>
              <a:chOff x="3181472" y="1541996"/>
              <a:chExt cx="914400" cy="1384995"/>
            </a:xfrm>
          </p:grpSpPr>
          <p:sp>
            <p:nvSpPr>
              <p:cNvPr id="68" name="Right Triangle 67"/>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9" name="TextBox 68"/>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14" name="Group 34"/>
            <p:cNvGrpSpPr/>
            <p:nvPr/>
          </p:nvGrpSpPr>
          <p:grpSpPr>
            <a:xfrm>
              <a:off x="3187895" y="1710450"/>
              <a:ext cx="914400" cy="950068"/>
              <a:chOff x="4535631" y="1697492"/>
              <a:chExt cx="914400" cy="950068"/>
            </a:xfrm>
          </p:grpSpPr>
          <p:sp>
            <p:nvSpPr>
              <p:cNvPr id="66" name="Right Triangle 65"/>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4999367" y="1878119"/>
                <a:ext cx="450664" cy="769441"/>
              </a:xfrm>
              <a:prstGeom prst="rect">
                <a:avLst/>
              </a:prstGeom>
              <a:noFill/>
            </p:spPr>
            <p:txBody>
              <a:bodyPr wrap="square" rtlCol="0">
                <a:spAutoFit/>
              </a:bodyPr>
              <a:lstStyle/>
              <a:p>
                <a:r>
                  <a:rPr lang="en-US" sz="4400" dirty="0" err="1" smtClean="0"/>
                  <a:t>c</a:t>
                </a:r>
                <a:endParaRPr lang="en-US" sz="4400" dirty="0"/>
              </a:p>
            </p:txBody>
          </p:sp>
        </p:grpSp>
      </p:grpSp>
      <p:grpSp>
        <p:nvGrpSpPr>
          <p:cNvPr id="15" name="Group 69"/>
          <p:cNvGrpSpPr/>
          <p:nvPr/>
        </p:nvGrpSpPr>
        <p:grpSpPr>
          <a:xfrm>
            <a:off x="4099773" y="1374897"/>
            <a:ext cx="920823" cy="1795631"/>
            <a:chOff x="3181472" y="1541996"/>
            <a:chExt cx="920823" cy="1795631"/>
          </a:xfrm>
        </p:grpSpPr>
        <p:grpSp>
          <p:nvGrpSpPr>
            <p:cNvPr id="18" name="Group 35"/>
            <p:cNvGrpSpPr/>
            <p:nvPr/>
          </p:nvGrpSpPr>
          <p:grpSpPr>
            <a:xfrm>
              <a:off x="3181472" y="1541996"/>
              <a:ext cx="914400" cy="1384995"/>
              <a:chOff x="3181472" y="1541996"/>
              <a:chExt cx="914400" cy="1384995"/>
            </a:xfrm>
          </p:grpSpPr>
          <p:sp>
            <p:nvSpPr>
              <p:cNvPr id="75" name="Right Triangle 74"/>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76" name="TextBox 75"/>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19" name="Group 34"/>
            <p:cNvGrpSpPr/>
            <p:nvPr/>
          </p:nvGrpSpPr>
          <p:grpSpPr>
            <a:xfrm>
              <a:off x="3187895" y="1710450"/>
              <a:ext cx="914400" cy="1627177"/>
              <a:chOff x="4535631" y="1697492"/>
              <a:chExt cx="914400" cy="1627177"/>
            </a:xfrm>
          </p:grpSpPr>
          <p:sp>
            <p:nvSpPr>
              <p:cNvPr id="73" name="Right Triangle 72"/>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sp>
        <p:nvSpPr>
          <p:cNvPr id="91" name="Rectangle 90"/>
          <p:cNvSpPr/>
          <p:nvPr/>
        </p:nvSpPr>
        <p:spPr>
          <a:xfrm>
            <a:off x="3176257" y="4510159"/>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5"/>
          <p:cNvGrpSpPr/>
          <p:nvPr/>
        </p:nvGrpSpPr>
        <p:grpSpPr>
          <a:xfrm>
            <a:off x="7780656" y="4329895"/>
            <a:ext cx="920823" cy="1384995"/>
            <a:chOff x="3181472" y="1541996"/>
            <a:chExt cx="920823" cy="1384995"/>
          </a:xfrm>
        </p:grpSpPr>
        <p:grpSp>
          <p:nvGrpSpPr>
            <p:cNvPr id="22" name="Group 35"/>
            <p:cNvGrpSpPr/>
            <p:nvPr/>
          </p:nvGrpSpPr>
          <p:grpSpPr>
            <a:xfrm>
              <a:off x="3181472" y="1541996"/>
              <a:ext cx="914400" cy="1384995"/>
              <a:chOff x="3181472" y="1541996"/>
              <a:chExt cx="914400" cy="1384995"/>
            </a:xfrm>
          </p:grpSpPr>
          <p:sp>
            <p:nvSpPr>
              <p:cNvPr id="111" name="Right Triangle 110"/>
              <p:cNvSpPr/>
              <p:nvPr/>
            </p:nvSpPr>
            <p:spPr>
              <a:xfrm>
                <a:off x="3181472" y="1697492"/>
                <a:ext cx="914400" cy="914400"/>
              </a:xfrm>
              <a:prstGeom prst="rtTriangle">
                <a:avLst/>
              </a:prstGeom>
              <a:solidFill>
                <a:srgbClr val="FF0000"/>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12" name="TextBox 111"/>
              <p:cNvSpPr txBox="1"/>
              <p:nvPr/>
            </p:nvSpPr>
            <p:spPr>
              <a:xfrm>
                <a:off x="3181472" y="1541996"/>
                <a:ext cx="450664" cy="1384995"/>
              </a:xfrm>
              <a:prstGeom prst="rect">
                <a:avLst/>
              </a:prstGeom>
              <a:noFill/>
            </p:spPr>
            <p:txBody>
              <a:bodyPr wrap="square" rtlCol="0">
                <a:spAutoFit/>
              </a:bodyPr>
              <a:lstStyle/>
              <a:p>
                <a:r>
                  <a:rPr lang="en-US" sz="4400" dirty="0" smtClean="0"/>
                  <a:t>9</a:t>
                </a:r>
                <a:endParaRPr lang="en-US" sz="4000" dirty="0"/>
              </a:p>
            </p:txBody>
          </p:sp>
        </p:grpSp>
        <p:grpSp>
          <p:nvGrpSpPr>
            <p:cNvPr id="24" name="Group 34"/>
            <p:cNvGrpSpPr/>
            <p:nvPr/>
          </p:nvGrpSpPr>
          <p:grpSpPr>
            <a:xfrm>
              <a:off x="3187895" y="1710450"/>
              <a:ext cx="914400" cy="950068"/>
              <a:chOff x="4535631" y="1697492"/>
              <a:chExt cx="914400" cy="950068"/>
            </a:xfrm>
          </p:grpSpPr>
          <p:sp>
            <p:nvSpPr>
              <p:cNvPr id="109" name="Right Triangle 108"/>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TextBox 109"/>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cxnSp>
        <p:nvCxnSpPr>
          <p:cNvPr id="113" name="Straight Connector 112"/>
          <p:cNvCxnSpPr/>
          <p:nvPr/>
        </p:nvCxnSpPr>
        <p:spPr>
          <a:xfrm flipV="1">
            <a:off x="1910436" y="2410143"/>
            <a:ext cx="1925347" cy="294974"/>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1949313" y="4034173"/>
            <a:ext cx="723871" cy="358576"/>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rot="5400000">
            <a:off x="3538977" y="5856919"/>
            <a:ext cx="562807" cy="132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4705472" y="2621751"/>
            <a:ext cx="996367" cy="228974"/>
          </a:xfrm>
          <a:prstGeom prst="line">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flipV="1">
            <a:off x="5244639" y="3930509"/>
            <a:ext cx="587216" cy="436324"/>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2418724" y="3930509"/>
            <a:ext cx="723871" cy="358576"/>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flipV="1">
            <a:off x="2386811" y="2679165"/>
            <a:ext cx="1925347" cy="294974"/>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rot="5400000">
            <a:off x="7167998" y="5855735"/>
            <a:ext cx="562808" cy="3688"/>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5822800" y="4034174"/>
            <a:ext cx="484895" cy="332659"/>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6896070" y="3930509"/>
            <a:ext cx="723871" cy="358576"/>
          </a:xfrm>
          <a:prstGeom prst="line">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25" name="Group 80"/>
          <p:cNvGrpSpPr/>
          <p:nvPr/>
        </p:nvGrpSpPr>
        <p:grpSpPr>
          <a:xfrm>
            <a:off x="5026605" y="4336087"/>
            <a:ext cx="920823" cy="1384995"/>
            <a:chOff x="3181472" y="1541996"/>
            <a:chExt cx="920823" cy="1384995"/>
          </a:xfrm>
        </p:grpSpPr>
        <p:grpSp>
          <p:nvGrpSpPr>
            <p:cNvPr id="27" name="Group 35"/>
            <p:cNvGrpSpPr/>
            <p:nvPr/>
          </p:nvGrpSpPr>
          <p:grpSpPr>
            <a:xfrm>
              <a:off x="3181472" y="1541996"/>
              <a:ext cx="914400" cy="1384995"/>
              <a:chOff x="3181472" y="1541996"/>
              <a:chExt cx="914400" cy="1384995"/>
            </a:xfrm>
          </p:grpSpPr>
          <p:sp>
            <p:nvSpPr>
              <p:cNvPr id="122" name="Right Triangle 121"/>
              <p:cNvSpPr/>
              <p:nvPr/>
            </p:nvSpPr>
            <p:spPr>
              <a:xfrm>
                <a:off x="3181472" y="1697492"/>
                <a:ext cx="914400" cy="914400"/>
              </a:xfrm>
              <a:prstGeom prst="rtTriangle">
                <a:avLst/>
              </a:prstGeom>
              <a:solidFill>
                <a:srgbClr val="FF0000">
                  <a:alpha val="67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23" name="TextBox 122"/>
              <p:cNvSpPr txBox="1"/>
              <p:nvPr/>
            </p:nvSpPr>
            <p:spPr>
              <a:xfrm>
                <a:off x="3181472" y="1541996"/>
                <a:ext cx="450664" cy="1384995"/>
              </a:xfrm>
              <a:prstGeom prst="rect">
                <a:avLst/>
              </a:prstGeom>
              <a:noFill/>
            </p:spPr>
            <p:txBody>
              <a:bodyPr wrap="square" rtlCol="0">
                <a:spAutoFit/>
              </a:bodyPr>
              <a:lstStyle/>
              <a:p>
                <a:r>
                  <a:rPr lang="en-US" sz="4400" dirty="0" smtClean="0"/>
                  <a:t>6</a:t>
                </a:r>
                <a:endParaRPr lang="en-US" sz="4000" dirty="0"/>
              </a:p>
            </p:txBody>
          </p:sp>
        </p:grpSp>
        <p:grpSp>
          <p:nvGrpSpPr>
            <p:cNvPr id="28" name="Group 34"/>
            <p:cNvGrpSpPr/>
            <p:nvPr/>
          </p:nvGrpSpPr>
          <p:grpSpPr>
            <a:xfrm>
              <a:off x="3187895" y="1710450"/>
              <a:ext cx="914400" cy="950068"/>
              <a:chOff x="4535631" y="1697492"/>
              <a:chExt cx="914400" cy="950068"/>
            </a:xfrm>
          </p:grpSpPr>
          <p:sp>
            <p:nvSpPr>
              <p:cNvPr id="118" name="Right Triangle 117"/>
              <p:cNvSpPr/>
              <p:nvPr/>
            </p:nvSpPr>
            <p:spPr>
              <a:xfrm>
                <a:off x="4535631" y="1697492"/>
                <a:ext cx="914400" cy="914400"/>
              </a:xfrm>
              <a:prstGeom prst="rtTriangle">
                <a:avLst/>
              </a:prstGeom>
              <a:solidFill>
                <a:srgbClr val="0000FF">
                  <a:alpha val="12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TextBox 119"/>
              <p:cNvSpPr txBox="1"/>
              <p:nvPr/>
            </p:nvSpPr>
            <p:spPr>
              <a:xfrm>
                <a:off x="4999367" y="1878119"/>
                <a:ext cx="450664" cy="769441"/>
              </a:xfrm>
              <a:prstGeom prst="rect">
                <a:avLst/>
              </a:prstGeom>
              <a:noFill/>
            </p:spPr>
            <p:txBody>
              <a:bodyPr wrap="square" rtlCol="0">
                <a:spAutoFit/>
              </a:bodyPr>
              <a:lstStyle/>
              <a:p>
                <a:r>
                  <a:rPr lang="en-US" sz="4400" dirty="0" smtClean="0"/>
                  <a:t>a</a:t>
                </a:r>
                <a:endParaRPr lang="en-US" sz="4400" dirty="0"/>
              </a:p>
            </p:txBody>
          </p:sp>
        </p:grpSp>
      </p:grpSp>
      <p:grpSp>
        <p:nvGrpSpPr>
          <p:cNvPr id="30" name="Group 87"/>
          <p:cNvGrpSpPr/>
          <p:nvPr/>
        </p:nvGrpSpPr>
        <p:grpSpPr>
          <a:xfrm>
            <a:off x="5943586" y="2739157"/>
            <a:ext cx="920823" cy="1795631"/>
            <a:chOff x="3181472" y="1541996"/>
            <a:chExt cx="920823" cy="1795631"/>
          </a:xfrm>
        </p:grpSpPr>
        <p:grpSp>
          <p:nvGrpSpPr>
            <p:cNvPr id="31" name="Group 35"/>
            <p:cNvGrpSpPr/>
            <p:nvPr/>
          </p:nvGrpSpPr>
          <p:grpSpPr>
            <a:xfrm>
              <a:off x="3181472" y="1541996"/>
              <a:ext cx="914400" cy="1384995"/>
              <a:chOff x="3181472" y="1541996"/>
              <a:chExt cx="914400" cy="1384995"/>
            </a:xfrm>
          </p:grpSpPr>
          <p:sp>
            <p:nvSpPr>
              <p:cNvPr id="129" name="Right Triangle 128"/>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0" name="TextBox 129"/>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32" name="Group 34"/>
            <p:cNvGrpSpPr/>
            <p:nvPr/>
          </p:nvGrpSpPr>
          <p:grpSpPr>
            <a:xfrm>
              <a:off x="3187895" y="1710450"/>
              <a:ext cx="914400" cy="1627177"/>
              <a:chOff x="4535631" y="1697492"/>
              <a:chExt cx="914400" cy="1627177"/>
            </a:xfrm>
          </p:grpSpPr>
          <p:sp>
            <p:nvSpPr>
              <p:cNvPr id="127" name="Right Triangle 126"/>
              <p:cNvSpPr/>
              <p:nvPr/>
            </p:nvSpPr>
            <p:spPr>
              <a:xfrm>
                <a:off x="4535631" y="1697492"/>
                <a:ext cx="914400" cy="914400"/>
              </a:xfrm>
              <a:prstGeom prst="rtTriangle">
                <a:avLst/>
              </a:prstGeom>
              <a:solidFill>
                <a:srgbClr val="0000FF">
                  <a:alpha val="78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4999367" y="1878119"/>
                <a:ext cx="450664" cy="1446550"/>
              </a:xfrm>
              <a:prstGeom prst="rect">
                <a:avLst/>
              </a:prstGeom>
              <a:noFill/>
            </p:spPr>
            <p:txBody>
              <a:bodyPr wrap="square" rtlCol="0">
                <a:spAutoFit/>
              </a:bodyPr>
              <a:lstStyle/>
              <a:p>
                <a:r>
                  <a:rPr lang="en-US" sz="4400" dirty="0" err="1" smtClean="0"/>
                  <a:t>e</a:t>
                </a:r>
                <a:endParaRPr lang="en-US" sz="4400" dirty="0"/>
              </a:p>
            </p:txBody>
          </p:sp>
        </p:grpSp>
      </p:grpSp>
      <p:grpSp>
        <p:nvGrpSpPr>
          <p:cNvPr id="33" name="Group 87"/>
          <p:cNvGrpSpPr/>
          <p:nvPr/>
        </p:nvGrpSpPr>
        <p:grpSpPr>
          <a:xfrm>
            <a:off x="6808731" y="4342853"/>
            <a:ext cx="920823" cy="1384995"/>
            <a:chOff x="3181472" y="1541996"/>
            <a:chExt cx="920823" cy="1384995"/>
          </a:xfrm>
        </p:grpSpPr>
        <p:grpSp>
          <p:nvGrpSpPr>
            <p:cNvPr id="43" name="Group 35"/>
            <p:cNvGrpSpPr/>
            <p:nvPr/>
          </p:nvGrpSpPr>
          <p:grpSpPr>
            <a:xfrm>
              <a:off x="3181472" y="1541996"/>
              <a:ext cx="914400" cy="1384995"/>
              <a:chOff x="3181472" y="1541996"/>
              <a:chExt cx="914400" cy="1384995"/>
            </a:xfrm>
          </p:grpSpPr>
          <p:sp>
            <p:nvSpPr>
              <p:cNvPr id="136" name="Right Triangle 135"/>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7" name="TextBox 136"/>
              <p:cNvSpPr txBox="1"/>
              <p:nvPr/>
            </p:nvSpPr>
            <p:spPr>
              <a:xfrm>
                <a:off x="3181472" y="1541996"/>
                <a:ext cx="450664" cy="1384995"/>
              </a:xfrm>
              <a:prstGeom prst="rect">
                <a:avLst/>
              </a:prstGeom>
              <a:noFill/>
            </p:spPr>
            <p:txBody>
              <a:bodyPr wrap="square" rtlCol="0">
                <a:spAutoFit/>
              </a:bodyPr>
              <a:lstStyle/>
              <a:p>
                <a:r>
                  <a:rPr lang="en-US" sz="4400" dirty="0" smtClean="0"/>
                  <a:t>8</a:t>
                </a:r>
                <a:endParaRPr lang="en-US" sz="4000" dirty="0"/>
              </a:p>
            </p:txBody>
          </p:sp>
        </p:grpSp>
        <p:grpSp>
          <p:nvGrpSpPr>
            <p:cNvPr id="44" name="Group 34"/>
            <p:cNvGrpSpPr/>
            <p:nvPr/>
          </p:nvGrpSpPr>
          <p:grpSpPr>
            <a:xfrm>
              <a:off x="3187895" y="1710450"/>
              <a:ext cx="914400" cy="950068"/>
              <a:chOff x="4535631" y="1697492"/>
              <a:chExt cx="914400" cy="950068"/>
            </a:xfrm>
          </p:grpSpPr>
          <p:sp>
            <p:nvSpPr>
              <p:cNvPr id="134" name="Right Triangle 133"/>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TextBox 134"/>
              <p:cNvSpPr txBox="1"/>
              <p:nvPr/>
            </p:nvSpPr>
            <p:spPr>
              <a:xfrm>
                <a:off x="4999367" y="1878119"/>
                <a:ext cx="450664" cy="769441"/>
              </a:xfrm>
              <a:prstGeom prst="rect">
                <a:avLst/>
              </a:prstGeom>
              <a:noFill/>
            </p:spPr>
            <p:txBody>
              <a:bodyPr wrap="square" rtlCol="0">
                <a:spAutoFit/>
              </a:bodyPr>
              <a:lstStyle/>
              <a:p>
                <a:r>
                  <a:rPr lang="en-US" sz="4400" dirty="0" err="1" smtClean="0"/>
                  <a:t>c</a:t>
                </a:r>
                <a:endParaRPr lang="en-US" sz="4400" dirty="0"/>
              </a:p>
            </p:txBody>
          </p:sp>
        </p:grpSp>
      </p:grpSp>
      <p:sp>
        <p:nvSpPr>
          <p:cNvPr id="121" name="Rectangle 120"/>
          <p:cNvSpPr/>
          <p:nvPr/>
        </p:nvSpPr>
        <p:spPr>
          <a:xfrm>
            <a:off x="6824479" y="4503967"/>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8" name="Straight Connector 137"/>
          <p:cNvCxnSpPr/>
          <p:nvPr/>
        </p:nvCxnSpPr>
        <p:spPr>
          <a:xfrm>
            <a:off x="7529228" y="4625494"/>
            <a:ext cx="551488" cy="1588"/>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Range and Equality</a:t>
            </a:r>
            <a:endParaRPr lang="en-US" dirty="0"/>
          </a:p>
        </p:txBody>
      </p:sp>
      <p:cxnSp>
        <p:nvCxnSpPr>
          <p:cNvPr id="16" name="Straight Connector 15"/>
          <p:cNvCxnSpPr/>
          <p:nvPr/>
        </p:nvCxnSpPr>
        <p:spPr>
          <a:xfrm rot="5400000" flipH="1" flipV="1">
            <a:off x="1006476" y="3693021"/>
            <a:ext cx="692392"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flipV="1">
            <a:off x="2971335" y="1307888"/>
            <a:ext cx="420274" cy="2743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H="1">
            <a:off x="5257335" y="1765088"/>
            <a:ext cx="420274" cy="1828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809872" y="3804025"/>
            <a:ext cx="1371600" cy="679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16200000" flipH="1">
            <a:off x="6727955" y="3457942"/>
            <a:ext cx="679434" cy="1371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flipH="1" flipV="1">
            <a:off x="5584955" y="3686542"/>
            <a:ext cx="679434"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5400000">
            <a:off x="614729"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a:off x="1527807"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5400000">
            <a:off x="4271008" y="2750095"/>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rot="5400000">
            <a:off x="2440589" y="569156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5400000">
            <a:off x="3360659"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rot="5400000">
            <a:off x="6099809"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5400000">
            <a:off x="7015021"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rot="5400000">
            <a:off x="7922132"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rot="5400000">
            <a:off x="5184224" y="5677419"/>
            <a:ext cx="562808" cy="36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3" name="Group 29"/>
          <p:cNvGrpSpPr/>
          <p:nvPr/>
        </p:nvGrpSpPr>
        <p:grpSpPr>
          <a:xfrm>
            <a:off x="418890" y="4341705"/>
            <a:ext cx="920823" cy="1795631"/>
            <a:chOff x="3181472" y="1541996"/>
            <a:chExt cx="920823" cy="1795631"/>
          </a:xfrm>
        </p:grpSpPr>
        <p:grpSp>
          <p:nvGrpSpPr>
            <p:cNvPr id="4" name="Group 35"/>
            <p:cNvGrpSpPr/>
            <p:nvPr/>
          </p:nvGrpSpPr>
          <p:grpSpPr>
            <a:xfrm>
              <a:off x="3181472" y="1541996"/>
              <a:ext cx="914400" cy="1384995"/>
              <a:chOff x="3181472" y="1541996"/>
              <a:chExt cx="914400" cy="1384995"/>
            </a:xfrm>
          </p:grpSpPr>
          <p:sp>
            <p:nvSpPr>
              <p:cNvPr id="47" name="Right Triangle 46"/>
              <p:cNvSpPr/>
              <p:nvPr/>
            </p:nvSpPr>
            <p:spPr>
              <a:xfrm>
                <a:off x="3181472" y="1697492"/>
                <a:ext cx="914400" cy="914400"/>
              </a:xfrm>
              <a:prstGeom prst="rtTriangle">
                <a:avLst/>
              </a:prstGeom>
              <a:solidFill>
                <a:srgbClr val="FF0000">
                  <a:alpha val="12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8" name="TextBox 47"/>
              <p:cNvSpPr txBox="1"/>
              <p:nvPr/>
            </p:nvSpPr>
            <p:spPr>
              <a:xfrm>
                <a:off x="3181472" y="1541996"/>
                <a:ext cx="450664" cy="1384995"/>
              </a:xfrm>
              <a:prstGeom prst="rect">
                <a:avLst/>
              </a:prstGeom>
              <a:noFill/>
            </p:spPr>
            <p:txBody>
              <a:bodyPr wrap="square" rtlCol="0">
                <a:spAutoFit/>
              </a:bodyPr>
              <a:lstStyle/>
              <a:p>
                <a:r>
                  <a:rPr lang="en-US" sz="4400" dirty="0" smtClean="0"/>
                  <a:t>1</a:t>
                </a:r>
                <a:endParaRPr lang="en-US" sz="4000" dirty="0"/>
              </a:p>
            </p:txBody>
          </p:sp>
        </p:grpSp>
        <p:grpSp>
          <p:nvGrpSpPr>
            <p:cNvPr id="5" name="Group 34"/>
            <p:cNvGrpSpPr/>
            <p:nvPr/>
          </p:nvGrpSpPr>
          <p:grpSpPr>
            <a:xfrm>
              <a:off x="3187895" y="1710450"/>
              <a:ext cx="914400" cy="1627177"/>
              <a:chOff x="4535631" y="1697492"/>
              <a:chExt cx="914400" cy="1627177"/>
            </a:xfrm>
          </p:grpSpPr>
          <p:sp>
            <p:nvSpPr>
              <p:cNvPr id="45" name="Right Triangle 44"/>
              <p:cNvSpPr/>
              <p:nvPr/>
            </p:nvSpPr>
            <p:spPr>
              <a:xfrm>
                <a:off x="4535631" y="1697492"/>
                <a:ext cx="914400" cy="914400"/>
              </a:xfrm>
              <a:prstGeom prst="rtTriangle">
                <a:avLst/>
              </a:prstGeom>
              <a:solidFill>
                <a:srgbClr val="0000FF">
                  <a:alpha val="23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4999367" y="1878119"/>
                <a:ext cx="450664" cy="1446550"/>
              </a:xfrm>
              <a:prstGeom prst="rect">
                <a:avLst/>
              </a:prstGeom>
              <a:noFill/>
            </p:spPr>
            <p:txBody>
              <a:bodyPr wrap="square" rtlCol="0">
                <a:spAutoFit/>
              </a:bodyPr>
              <a:lstStyle/>
              <a:p>
                <a:r>
                  <a:rPr lang="en-US" sz="4400" dirty="0" err="1" smtClean="0"/>
                  <a:t>b</a:t>
                </a:r>
                <a:endParaRPr lang="en-US" sz="4400" dirty="0"/>
              </a:p>
            </p:txBody>
          </p:sp>
        </p:grpSp>
      </p:grpSp>
      <p:grpSp>
        <p:nvGrpSpPr>
          <p:cNvPr id="6" name="Group 48"/>
          <p:cNvGrpSpPr/>
          <p:nvPr/>
        </p:nvGrpSpPr>
        <p:grpSpPr>
          <a:xfrm>
            <a:off x="1335871" y="2718859"/>
            <a:ext cx="920823" cy="1795631"/>
            <a:chOff x="3181472" y="1541996"/>
            <a:chExt cx="920823" cy="1795631"/>
          </a:xfrm>
        </p:grpSpPr>
        <p:grpSp>
          <p:nvGrpSpPr>
            <p:cNvPr id="7" name="Group 35"/>
            <p:cNvGrpSpPr/>
            <p:nvPr/>
          </p:nvGrpSpPr>
          <p:grpSpPr>
            <a:xfrm>
              <a:off x="3181472" y="1541996"/>
              <a:ext cx="914400" cy="1384995"/>
              <a:chOff x="3181472" y="1541996"/>
              <a:chExt cx="914400" cy="1384995"/>
            </a:xfrm>
          </p:grpSpPr>
          <p:sp>
            <p:nvSpPr>
              <p:cNvPr id="54" name="Right Triangle 53"/>
              <p:cNvSpPr/>
              <p:nvPr/>
            </p:nvSpPr>
            <p:spPr>
              <a:xfrm>
                <a:off x="3181472" y="1697492"/>
                <a:ext cx="914400" cy="914400"/>
              </a:xfrm>
              <a:prstGeom prst="rtTriangle">
                <a:avLst/>
              </a:prstGeom>
              <a:solidFill>
                <a:srgbClr val="FF0000">
                  <a:alpha val="34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5" name="TextBox 54"/>
              <p:cNvSpPr txBox="1"/>
              <p:nvPr/>
            </p:nvSpPr>
            <p:spPr>
              <a:xfrm>
                <a:off x="3181472" y="1541996"/>
                <a:ext cx="450664" cy="1384995"/>
              </a:xfrm>
              <a:prstGeom prst="rect">
                <a:avLst/>
              </a:prstGeom>
              <a:noFill/>
            </p:spPr>
            <p:txBody>
              <a:bodyPr wrap="square" rtlCol="0">
                <a:spAutoFit/>
              </a:bodyPr>
              <a:lstStyle/>
              <a:p>
                <a:r>
                  <a:rPr lang="en-US" sz="4400" dirty="0" smtClean="0"/>
                  <a:t>3</a:t>
                </a:r>
                <a:endParaRPr lang="en-US" sz="4000" dirty="0"/>
              </a:p>
            </p:txBody>
          </p:sp>
        </p:grpSp>
        <p:grpSp>
          <p:nvGrpSpPr>
            <p:cNvPr id="8" name="Group 34"/>
            <p:cNvGrpSpPr/>
            <p:nvPr/>
          </p:nvGrpSpPr>
          <p:grpSpPr>
            <a:xfrm>
              <a:off x="3187895" y="1710450"/>
              <a:ext cx="914400" cy="1627177"/>
              <a:chOff x="4535631" y="1697492"/>
              <a:chExt cx="914400" cy="1627177"/>
            </a:xfrm>
          </p:grpSpPr>
          <p:sp>
            <p:nvSpPr>
              <p:cNvPr id="52" name="Right Triangle 51"/>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9" name="Group 55"/>
          <p:cNvGrpSpPr/>
          <p:nvPr/>
        </p:nvGrpSpPr>
        <p:grpSpPr>
          <a:xfrm>
            <a:off x="2278770" y="4348471"/>
            <a:ext cx="920823" cy="1384995"/>
            <a:chOff x="3181472" y="1541996"/>
            <a:chExt cx="920823" cy="1384995"/>
          </a:xfrm>
        </p:grpSpPr>
        <p:grpSp>
          <p:nvGrpSpPr>
            <p:cNvPr id="10" name="Group 35"/>
            <p:cNvGrpSpPr/>
            <p:nvPr/>
          </p:nvGrpSpPr>
          <p:grpSpPr>
            <a:xfrm>
              <a:off x="3181472" y="1541996"/>
              <a:ext cx="914400" cy="1384995"/>
              <a:chOff x="3181472" y="1541996"/>
              <a:chExt cx="914400" cy="1384995"/>
            </a:xfrm>
          </p:grpSpPr>
          <p:sp>
            <p:nvSpPr>
              <p:cNvPr id="61" name="Right Triangle 60"/>
              <p:cNvSpPr/>
              <p:nvPr/>
            </p:nvSpPr>
            <p:spPr>
              <a:xfrm>
                <a:off x="3181472" y="1697492"/>
                <a:ext cx="914400" cy="914400"/>
              </a:xfrm>
              <a:prstGeom prst="rtTriangle">
                <a:avLst/>
              </a:prstGeom>
              <a:solidFill>
                <a:srgbClr val="FF0000">
                  <a:alpha val="45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2" name="TextBox 61"/>
              <p:cNvSpPr txBox="1"/>
              <p:nvPr/>
            </p:nvSpPr>
            <p:spPr>
              <a:xfrm>
                <a:off x="3181472" y="1541996"/>
                <a:ext cx="450664" cy="1384995"/>
              </a:xfrm>
              <a:prstGeom prst="rect">
                <a:avLst/>
              </a:prstGeom>
              <a:noFill/>
            </p:spPr>
            <p:txBody>
              <a:bodyPr wrap="square" rtlCol="0">
                <a:spAutoFit/>
              </a:bodyPr>
              <a:lstStyle/>
              <a:p>
                <a:r>
                  <a:rPr lang="en-US" sz="4400" dirty="0" smtClean="0"/>
                  <a:t>4</a:t>
                </a:r>
                <a:endParaRPr lang="en-US" sz="4000" dirty="0"/>
              </a:p>
            </p:txBody>
          </p:sp>
        </p:grpSp>
        <p:grpSp>
          <p:nvGrpSpPr>
            <p:cNvPr id="11" name="Group 34"/>
            <p:cNvGrpSpPr/>
            <p:nvPr/>
          </p:nvGrpSpPr>
          <p:grpSpPr>
            <a:xfrm>
              <a:off x="3187895" y="1710450"/>
              <a:ext cx="914400" cy="950068"/>
              <a:chOff x="4535631" y="1697492"/>
              <a:chExt cx="914400" cy="950068"/>
            </a:xfrm>
          </p:grpSpPr>
          <p:sp>
            <p:nvSpPr>
              <p:cNvPr id="59" name="Right Triangle 58"/>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TextBox 59"/>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grpSp>
        <p:nvGrpSpPr>
          <p:cNvPr id="12" name="Group 62"/>
          <p:cNvGrpSpPr/>
          <p:nvPr/>
        </p:nvGrpSpPr>
        <p:grpSpPr>
          <a:xfrm>
            <a:off x="3195751" y="4345375"/>
            <a:ext cx="920823" cy="1384995"/>
            <a:chOff x="3181472" y="1541996"/>
            <a:chExt cx="920823" cy="1384995"/>
          </a:xfrm>
        </p:grpSpPr>
        <p:grpSp>
          <p:nvGrpSpPr>
            <p:cNvPr id="13" name="Group 35"/>
            <p:cNvGrpSpPr/>
            <p:nvPr/>
          </p:nvGrpSpPr>
          <p:grpSpPr>
            <a:xfrm>
              <a:off x="3181472" y="1541996"/>
              <a:ext cx="914400" cy="1384995"/>
              <a:chOff x="3181472" y="1541996"/>
              <a:chExt cx="914400" cy="1384995"/>
            </a:xfrm>
          </p:grpSpPr>
          <p:sp>
            <p:nvSpPr>
              <p:cNvPr id="68" name="Right Triangle 67"/>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9" name="TextBox 68"/>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14" name="Group 34"/>
            <p:cNvGrpSpPr/>
            <p:nvPr/>
          </p:nvGrpSpPr>
          <p:grpSpPr>
            <a:xfrm>
              <a:off x="3187895" y="1710450"/>
              <a:ext cx="914400" cy="950068"/>
              <a:chOff x="4535631" y="1697492"/>
              <a:chExt cx="914400" cy="950068"/>
            </a:xfrm>
          </p:grpSpPr>
          <p:sp>
            <p:nvSpPr>
              <p:cNvPr id="66" name="Right Triangle 65"/>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4999367" y="1878119"/>
                <a:ext cx="450664" cy="769441"/>
              </a:xfrm>
              <a:prstGeom prst="rect">
                <a:avLst/>
              </a:prstGeom>
              <a:noFill/>
            </p:spPr>
            <p:txBody>
              <a:bodyPr wrap="square" rtlCol="0">
                <a:spAutoFit/>
              </a:bodyPr>
              <a:lstStyle/>
              <a:p>
                <a:r>
                  <a:rPr lang="en-US" sz="4400" dirty="0" err="1" smtClean="0"/>
                  <a:t>c</a:t>
                </a:r>
                <a:endParaRPr lang="en-US" sz="4400" dirty="0"/>
              </a:p>
            </p:txBody>
          </p:sp>
        </p:grpSp>
      </p:grpSp>
      <p:grpSp>
        <p:nvGrpSpPr>
          <p:cNvPr id="15" name="Group 69"/>
          <p:cNvGrpSpPr/>
          <p:nvPr/>
        </p:nvGrpSpPr>
        <p:grpSpPr>
          <a:xfrm>
            <a:off x="4099773" y="1374897"/>
            <a:ext cx="920823" cy="1795631"/>
            <a:chOff x="3181472" y="1541996"/>
            <a:chExt cx="920823" cy="1795631"/>
          </a:xfrm>
        </p:grpSpPr>
        <p:grpSp>
          <p:nvGrpSpPr>
            <p:cNvPr id="18" name="Group 35"/>
            <p:cNvGrpSpPr/>
            <p:nvPr/>
          </p:nvGrpSpPr>
          <p:grpSpPr>
            <a:xfrm>
              <a:off x="3181472" y="1541996"/>
              <a:ext cx="914400" cy="1384995"/>
              <a:chOff x="3181472" y="1541996"/>
              <a:chExt cx="914400" cy="1384995"/>
            </a:xfrm>
          </p:grpSpPr>
          <p:sp>
            <p:nvSpPr>
              <p:cNvPr id="75" name="Right Triangle 74"/>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76" name="TextBox 75"/>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19" name="Group 34"/>
            <p:cNvGrpSpPr/>
            <p:nvPr/>
          </p:nvGrpSpPr>
          <p:grpSpPr>
            <a:xfrm>
              <a:off x="3187895" y="1710450"/>
              <a:ext cx="914400" cy="1627177"/>
              <a:chOff x="4535631" y="1697492"/>
              <a:chExt cx="914400" cy="1627177"/>
            </a:xfrm>
          </p:grpSpPr>
          <p:sp>
            <p:nvSpPr>
              <p:cNvPr id="73" name="Right Triangle 72"/>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sp>
        <p:nvSpPr>
          <p:cNvPr id="91" name="Rectangle 90"/>
          <p:cNvSpPr/>
          <p:nvPr/>
        </p:nvSpPr>
        <p:spPr>
          <a:xfrm>
            <a:off x="3176257" y="4510159"/>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5"/>
          <p:cNvGrpSpPr/>
          <p:nvPr/>
        </p:nvGrpSpPr>
        <p:grpSpPr>
          <a:xfrm>
            <a:off x="7780656" y="4329895"/>
            <a:ext cx="920823" cy="1384995"/>
            <a:chOff x="3181472" y="1541996"/>
            <a:chExt cx="920823" cy="1384995"/>
          </a:xfrm>
        </p:grpSpPr>
        <p:grpSp>
          <p:nvGrpSpPr>
            <p:cNvPr id="22" name="Group 35"/>
            <p:cNvGrpSpPr/>
            <p:nvPr/>
          </p:nvGrpSpPr>
          <p:grpSpPr>
            <a:xfrm>
              <a:off x="3181472" y="1541996"/>
              <a:ext cx="914400" cy="1384995"/>
              <a:chOff x="3181472" y="1541996"/>
              <a:chExt cx="914400" cy="1384995"/>
            </a:xfrm>
          </p:grpSpPr>
          <p:sp>
            <p:nvSpPr>
              <p:cNvPr id="111" name="Right Triangle 110"/>
              <p:cNvSpPr/>
              <p:nvPr/>
            </p:nvSpPr>
            <p:spPr>
              <a:xfrm>
                <a:off x="3181472" y="1697492"/>
                <a:ext cx="914400" cy="914400"/>
              </a:xfrm>
              <a:prstGeom prst="rtTriangle">
                <a:avLst/>
              </a:prstGeom>
              <a:solidFill>
                <a:srgbClr val="FF0000"/>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12" name="TextBox 111"/>
              <p:cNvSpPr txBox="1"/>
              <p:nvPr/>
            </p:nvSpPr>
            <p:spPr>
              <a:xfrm>
                <a:off x="3181472" y="1541996"/>
                <a:ext cx="450664" cy="1384995"/>
              </a:xfrm>
              <a:prstGeom prst="rect">
                <a:avLst/>
              </a:prstGeom>
              <a:noFill/>
            </p:spPr>
            <p:txBody>
              <a:bodyPr wrap="square" rtlCol="0">
                <a:spAutoFit/>
              </a:bodyPr>
              <a:lstStyle/>
              <a:p>
                <a:r>
                  <a:rPr lang="en-US" sz="4400" dirty="0" smtClean="0"/>
                  <a:t>9</a:t>
                </a:r>
                <a:endParaRPr lang="en-US" sz="4000" dirty="0"/>
              </a:p>
            </p:txBody>
          </p:sp>
        </p:grpSp>
        <p:grpSp>
          <p:nvGrpSpPr>
            <p:cNvPr id="24" name="Group 34"/>
            <p:cNvGrpSpPr/>
            <p:nvPr/>
          </p:nvGrpSpPr>
          <p:grpSpPr>
            <a:xfrm>
              <a:off x="3187895" y="1710450"/>
              <a:ext cx="914400" cy="950068"/>
              <a:chOff x="4535631" y="1697492"/>
              <a:chExt cx="914400" cy="950068"/>
            </a:xfrm>
          </p:grpSpPr>
          <p:sp>
            <p:nvSpPr>
              <p:cNvPr id="109" name="Right Triangle 108"/>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TextBox 109"/>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cxnSp>
        <p:nvCxnSpPr>
          <p:cNvPr id="113" name="Straight Connector 112"/>
          <p:cNvCxnSpPr/>
          <p:nvPr/>
        </p:nvCxnSpPr>
        <p:spPr>
          <a:xfrm flipV="1">
            <a:off x="1910436" y="2410143"/>
            <a:ext cx="1925347" cy="294974"/>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1949313" y="4034173"/>
            <a:ext cx="723871" cy="358576"/>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rot="5400000">
            <a:off x="3538977" y="5856919"/>
            <a:ext cx="562807" cy="132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4705472" y="2621751"/>
            <a:ext cx="996367" cy="228974"/>
          </a:xfrm>
          <a:prstGeom prst="line">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flipV="1">
            <a:off x="5244639" y="3930509"/>
            <a:ext cx="587216" cy="436324"/>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2418724" y="3930509"/>
            <a:ext cx="723871" cy="358576"/>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flipV="1">
            <a:off x="2386811" y="2679165"/>
            <a:ext cx="1925347" cy="294974"/>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rot="5400000">
            <a:off x="7167998" y="5855735"/>
            <a:ext cx="562808" cy="3688"/>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5822800" y="4034174"/>
            <a:ext cx="484895" cy="332659"/>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6896070" y="3930509"/>
            <a:ext cx="723871" cy="358576"/>
          </a:xfrm>
          <a:prstGeom prst="line">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25" name="Group 80"/>
          <p:cNvGrpSpPr/>
          <p:nvPr/>
        </p:nvGrpSpPr>
        <p:grpSpPr>
          <a:xfrm>
            <a:off x="5026605" y="4336087"/>
            <a:ext cx="920823" cy="1384995"/>
            <a:chOff x="3181472" y="1541996"/>
            <a:chExt cx="920823" cy="1384995"/>
          </a:xfrm>
        </p:grpSpPr>
        <p:grpSp>
          <p:nvGrpSpPr>
            <p:cNvPr id="27" name="Group 35"/>
            <p:cNvGrpSpPr/>
            <p:nvPr/>
          </p:nvGrpSpPr>
          <p:grpSpPr>
            <a:xfrm>
              <a:off x="3181472" y="1541996"/>
              <a:ext cx="914400" cy="1384995"/>
              <a:chOff x="3181472" y="1541996"/>
              <a:chExt cx="914400" cy="1384995"/>
            </a:xfrm>
          </p:grpSpPr>
          <p:sp>
            <p:nvSpPr>
              <p:cNvPr id="122" name="Right Triangle 121"/>
              <p:cNvSpPr/>
              <p:nvPr/>
            </p:nvSpPr>
            <p:spPr>
              <a:xfrm>
                <a:off x="3181472" y="1697492"/>
                <a:ext cx="914400" cy="914400"/>
              </a:xfrm>
              <a:prstGeom prst="rtTriangle">
                <a:avLst/>
              </a:prstGeom>
              <a:solidFill>
                <a:srgbClr val="FF0000">
                  <a:alpha val="67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23" name="TextBox 122"/>
              <p:cNvSpPr txBox="1"/>
              <p:nvPr/>
            </p:nvSpPr>
            <p:spPr>
              <a:xfrm>
                <a:off x="3181472" y="1541996"/>
                <a:ext cx="450664" cy="1384995"/>
              </a:xfrm>
              <a:prstGeom prst="rect">
                <a:avLst/>
              </a:prstGeom>
              <a:noFill/>
            </p:spPr>
            <p:txBody>
              <a:bodyPr wrap="square" rtlCol="0">
                <a:spAutoFit/>
              </a:bodyPr>
              <a:lstStyle/>
              <a:p>
                <a:r>
                  <a:rPr lang="en-US" sz="4400" dirty="0" smtClean="0"/>
                  <a:t>6</a:t>
                </a:r>
                <a:endParaRPr lang="en-US" sz="4000" dirty="0"/>
              </a:p>
            </p:txBody>
          </p:sp>
        </p:grpSp>
        <p:grpSp>
          <p:nvGrpSpPr>
            <p:cNvPr id="28" name="Group 34"/>
            <p:cNvGrpSpPr/>
            <p:nvPr/>
          </p:nvGrpSpPr>
          <p:grpSpPr>
            <a:xfrm>
              <a:off x="3187895" y="1710450"/>
              <a:ext cx="914400" cy="950068"/>
              <a:chOff x="4535631" y="1697492"/>
              <a:chExt cx="914400" cy="950068"/>
            </a:xfrm>
          </p:grpSpPr>
          <p:sp>
            <p:nvSpPr>
              <p:cNvPr id="118" name="Right Triangle 117"/>
              <p:cNvSpPr/>
              <p:nvPr/>
            </p:nvSpPr>
            <p:spPr>
              <a:xfrm>
                <a:off x="4535631" y="1697492"/>
                <a:ext cx="914400" cy="914400"/>
              </a:xfrm>
              <a:prstGeom prst="rtTriangle">
                <a:avLst/>
              </a:prstGeom>
              <a:solidFill>
                <a:srgbClr val="0000FF">
                  <a:alpha val="12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TextBox 119"/>
              <p:cNvSpPr txBox="1"/>
              <p:nvPr/>
            </p:nvSpPr>
            <p:spPr>
              <a:xfrm>
                <a:off x="4999367" y="1878119"/>
                <a:ext cx="450664" cy="769441"/>
              </a:xfrm>
              <a:prstGeom prst="rect">
                <a:avLst/>
              </a:prstGeom>
              <a:noFill/>
            </p:spPr>
            <p:txBody>
              <a:bodyPr wrap="square" rtlCol="0">
                <a:spAutoFit/>
              </a:bodyPr>
              <a:lstStyle/>
              <a:p>
                <a:r>
                  <a:rPr lang="en-US" sz="4400" dirty="0" smtClean="0"/>
                  <a:t>a</a:t>
                </a:r>
                <a:endParaRPr lang="en-US" sz="4400" dirty="0"/>
              </a:p>
            </p:txBody>
          </p:sp>
        </p:grpSp>
      </p:grpSp>
      <p:grpSp>
        <p:nvGrpSpPr>
          <p:cNvPr id="30" name="Group 87"/>
          <p:cNvGrpSpPr/>
          <p:nvPr/>
        </p:nvGrpSpPr>
        <p:grpSpPr>
          <a:xfrm>
            <a:off x="5943586" y="2739157"/>
            <a:ext cx="920823" cy="1795631"/>
            <a:chOff x="3181472" y="1541996"/>
            <a:chExt cx="920823" cy="1795631"/>
          </a:xfrm>
        </p:grpSpPr>
        <p:grpSp>
          <p:nvGrpSpPr>
            <p:cNvPr id="31" name="Group 35"/>
            <p:cNvGrpSpPr/>
            <p:nvPr/>
          </p:nvGrpSpPr>
          <p:grpSpPr>
            <a:xfrm>
              <a:off x="3181472" y="1541996"/>
              <a:ext cx="914400" cy="1384995"/>
              <a:chOff x="3181472" y="1541996"/>
              <a:chExt cx="914400" cy="1384995"/>
            </a:xfrm>
          </p:grpSpPr>
          <p:sp>
            <p:nvSpPr>
              <p:cNvPr id="129" name="Right Triangle 128"/>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0" name="TextBox 129"/>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32" name="Group 34"/>
            <p:cNvGrpSpPr/>
            <p:nvPr/>
          </p:nvGrpSpPr>
          <p:grpSpPr>
            <a:xfrm>
              <a:off x="3187895" y="1710450"/>
              <a:ext cx="914400" cy="1627177"/>
              <a:chOff x="4535631" y="1697492"/>
              <a:chExt cx="914400" cy="1627177"/>
            </a:xfrm>
          </p:grpSpPr>
          <p:sp>
            <p:nvSpPr>
              <p:cNvPr id="127" name="Right Triangle 126"/>
              <p:cNvSpPr/>
              <p:nvPr/>
            </p:nvSpPr>
            <p:spPr>
              <a:xfrm>
                <a:off x="4535631" y="1697492"/>
                <a:ext cx="914400" cy="914400"/>
              </a:xfrm>
              <a:prstGeom prst="rtTriangle">
                <a:avLst/>
              </a:prstGeom>
              <a:solidFill>
                <a:srgbClr val="0000FF">
                  <a:alpha val="78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4999367" y="1878119"/>
                <a:ext cx="450664" cy="1446550"/>
              </a:xfrm>
              <a:prstGeom prst="rect">
                <a:avLst/>
              </a:prstGeom>
              <a:noFill/>
            </p:spPr>
            <p:txBody>
              <a:bodyPr wrap="square" rtlCol="0">
                <a:spAutoFit/>
              </a:bodyPr>
              <a:lstStyle/>
              <a:p>
                <a:r>
                  <a:rPr lang="en-US" sz="4400" dirty="0" err="1" smtClean="0"/>
                  <a:t>e</a:t>
                </a:r>
                <a:endParaRPr lang="en-US" sz="4400" dirty="0"/>
              </a:p>
            </p:txBody>
          </p:sp>
        </p:grpSp>
      </p:grpSp>
      <p:grpSp>
        <p:nvGrpSpPr>
          <p:cNvPr id="33" name="Group 87"/>
          <p:cNvGrpSpPr/>
          <p:nvPr/>
        </p:nvGrpSpPr>
        <p:grpSpPr>
          <a:xfrm>
            <a:off x="6808731" y="4342853"/>
            <a:ext cx="920823" cy="1384995"/>
            <a:chOff x="3181472" y="1541996"/>
            <a:chExt cx="920823" cy="1384995"/>
          </a:xfrm>
        </p:grpSpPr>
        <p:grpSp>
          <p:nvGrpSpPr>
            <p:cNvPr id="43" name="Group 35"/>
            <p:cNvGrpSpPr/>
            <p:nvPr/>
          </p:nvGrpSpPr>
          <p:grpSpPr>
            <a:xfrm>
              <a:off x="3181472" y="1541996"/>
              <a:ext cx="914400" cy="1384995"/>
              <a:chOff x="3181472" y="1541996"/>
              <a:chExt cx="914400" cy="1384995"/>
            </a:xfrm>
          </p:grpSpPr>
          <p:sp>
            <p:nvSpPr>
              <p:cNvPr id="136" name="Right Triangle 135"/>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7" name="TextBox 136"/>
              <p:cNvSpPr txBox="1"/>
              <p:nvPr/>
            </p:nvSpPr>
            <p:spPr>
              <a:xfrm>
                <a:off x="3181472" y="1541996"/>
                <a:ext cx="450664" cy="1384995"/>
              </a:xfrm>
              <a:prstGeom prst="rect">
                <a:avLst/>
              </a:prstGeom>
              <a:noFill/>
            </p:spPr>
            <p:txBody>
              <a:bodyPr wrap="square" rtlCol="0">
                <a:spAutoFit/>
              </a:bodyPr>
              <a:lstStyle/>
              <a:p>
                <a:r>
                  <a:rPr lang="en-US" sz="4400" dirty="0" smtClean="0"/>
                  <a:t>8</a:t>
                </a:r>
                <a:endParaRPr lang="en-US" sz="4000" dirty="0"/>
              </a:p>
            </p:txBody>
          </p:sp>
        </p:grpSp>
        <p:grpSp>
          <p:nvGrpSpPr>
            <p:cNvPr id="44" name="Group 34"/>
            <p:cNvGrpSpPr/>
            <p:nvPr/>
          </p:nvGrpSpPr>
          <p:grpSpPr>
            <a:xfrm>
              <a:off x="3187895" y="1710450"/>
              <a:ext cx="914400" cy="950068"/>
              <a:chOff x="4535631" y="1697492"/>
              <a:chExt cx="914400" cy="950068"/>
            </a:xfrm>
          </p:grpSpPr>
          <p:sp>
            <p:nvSpPr>
              <p:cNvPr id="134" name="Right Triangle 133"/>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TextBox 134"/>
              <p:cNvSpPr txBox="1"/>
              <p:nvPr/>
            </p:nvSpPr>
            <p:spPr>
              <a:xfrm>
                <a:off x="4999367" y="1878119"/>
                <a:ext cx="450664" cy="769441"/>
              </a:xfrm>
              <a:prstGeom prst="rect">
                <a:avLst/>
              </a:prstGeom>
              <a:noFill/>
            </p:spPr>
            <p:txBody>
              <a:bodyPr wrap="square" rtlCol="0">
                <a:spAutoFit/>
              </a:bodyPr>
              <a:lstStyle/>
              <a:p>
                <a:r>
                  <a:rPr lang="en-US" sz="4400" dirty="0" err="1" smtClean="0"/>
                  <a:t>c</a:t>
                </a:r>
                <a:endParaRPr lang="en-US" sz="4400" dirty="0"/>
              </a:p>
            </p:txBody>
          </p:sp>
        </p:grpSp>
      </p:grpSp>
      <p:sp>
        <p:nvSpPr>
          <p:cNvPr id="121" name="Rectangle 120"/>
          <p:cNvSpPr/>
          <p:nvPr/>
        </p:nvSpPr>
        <p:spPr>
          <a:xfrm>
            <a:off x="6824479" y="4503967"/>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676939" y="1656626"/>
            <a:ext cx="4143979" cy="220653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TextBox 92"/>
          <p:cNvSpPr txBox="1"/>
          <p:nvPr/>
        </p:nvSpPr>
        <p:spPr>
          <a:xfrm>
            <a:off x="1342294" y="2122781"/>
            <a:ext cx="2984947" cy="1200328"/>
          </a:xfrm>
          <a:prstGeom prst="rect">
            <a:avLst/>
          </a:prstGeom>
          <a:solidFill>
            <a:srgbClr val="FF0000"/>
          </a:solidFill>
        </p:spPr>
        <p:txBody>
          <a:bodyPr wrap="square" rtlCol="0">
            <a:spAutoFit/>
          </a:bodyPr>
          <a:lstStyle/>
          <a:p>
            <a:r>
              <a:rPr lang="en-US" sz="2400" dirty="0" smtClean="0">
                <a:latin typeface="Helvetica"/>
              </a:rPr>
              <a:t>Every distinct value of </a:t>
            </a:r>
            <a:r>
              <a:rPr lang="en-US" sz="2400" dirty="0" err="1" smtClean="0">
                <a:latin typeface="Helvetica"/>
              </a:rPr>
              <a:t>x</a:t>
            </a:r>
            <a:r>
              <a:rPr lang="en-US" sz="2400" dirty="0" smtClean="0">
                <a:latin typeface="Helvetica"/>
              </a:rPr>
              <a:t> must be checked.</a:t>
            </a:r>
            <a:endParaRPr lang="en-US" sz="2400" dirty="0">
              <a:latin typeface="Helvetica"/>
            </a:endParaRPr>
          </a:p>
        </p:txBody>
      </p:sp>
      <p:cxnSp>
        <p:nvCxnSpPr>
          <p:cNvPr id="95" name="Straight Arrow Connector 94"/>
          <p:cNvCxnSpPr/>
          <p:nvPr/>
        </p:nvCxnSpPr>
        <p:spPr>
          <a:xfrm>
            <a:off x="3485897" y="3323109"/>
            <a:ext cx="1528275" cy="965976"/>
          </a:xfrm>
          <a:prstGeom prst="straightConnector1">
            <a:avLst/>
          </a:prstGeom>
          <a:ln w="508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7529228" y="4625494"/>
            <a:ext cx="551488" cy="1588"/>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Range and Set</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err="1" smtClean="0"/>
              <a:t>db.c.find</a:t>
            </a:r>
            <a:r>
              <a:rPr lang="en-US" dirty="0" smtClean="0"/>
              <a:t>( {x:{$gte:4},y:{$in:[’c’,’a’]}} )</a:t>
            </a:r>
          </a:p>
          <a:p>
            <a:r>
              <a:rPr lang="en-US" dirty="0" smtClean="0"/>
              <a:t>Index {x:1,y:1}</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Range and Set</a:t>
            </a:r>
            <a:endParaRPr lang="en-US" dirty="0"/>
          </a:p>
        </p:txBody>
      </p:sp>
      <p:sp>
        <p:nvSpPr>
          <p:cNvPr id="15" name="TextBox 14"/>
          <p:cNvSpPr txBox="1"/>
          <p:nvPr/>
        </p:nvSpPr>
        <p:spPr>
          <a:xfrm>
            <a:off x="425313" y="1380374"/>
            <a:ext cx="1416974" cy="830997"/>
          </a:xfrm>
          <a:prstGeom prst="rect">
            <a:avLst/>
          </a:prstGeom>
          <a:noFill/>
        </p:spPr>
        <p:txBody>
          <a:bodyPr wrap="none" rtlCol="0">
            <a:spAutoFit/>
          </a:bodyPr>
          <a:lstStyle/>
          <a:p>
            <a:r>
              <a:rPr lang="en-US" sz="4800" dirty="0" smtClean="0">
                <a:latin typeface="Helvetica"/>
              </a:rPr>
              <a:t>? &gt;=</a:t>
            </a:r>
            <a:endParaRPr lang="en-US" sz="4800" dirty="0">
              <a:latin typeface="Helvetica"/>
            </a:endParaRPr>
          </a:p>
        </p:txBody>
      </p:sp>
      <p:cxnSp>
        <p:nvCxnSpPr>
          <p:cNvPr id="21" name="Straight Arrow Connector 20"/>
          <p:cNvCxnSpPr/>
          <p:nvPr/>
        </p:nvCxnSpPr>
        <p:spPr>
          <a:xfrm rot="5400000">
            <a:off x="613409" y="433097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a:off x="1504472"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a:off x="2434412" y="433773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a:off x="3351393" y="433464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4277698"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5400000">
            <a:off x="6098701" y="4347598"/>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a:off x="7015682" y="434450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a:off x="7906745" y="434140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3" name="Group 35"/>
          <p:cNvGrpSpPr/>
          <p:nvPr/>
        </p:nvGrpSpPr>
        <p:grpSpPr>
          <a:xfrm>
            <a:off x="2012847" y="1154433"/>
            <a:ext cx="914400" cy="1384995"/>
            <a:chOff x="3181472" y="1541996"/>
            <a:chExt cx="914400" cy="1384995"/>
          </a:xfrm>
        </p:grpSpPr>
        <p:sp>
          <p:nvSpPr>
            <p:cNvPr id="31" name="Right Triangle 30"/>
            <p:cNvSpPr/>
            <p:nvPr/>
          </p:nvSpPr>
          <p:spPr>
            <a:xfrm>
              <a:off x="3181472" y="1697492"/>
              <a:ext cx="914400" cy="914400"/>
            </a:xfrm>
            <a:prstGeom prst="rtTriangle">
              <a:avLst/>
            </a:prstGeom>
            <a:solidFill>
              <a:srgbClr val="FF0000">
                <a:alpha val="45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3" name="TextBox 32"/>
            <p:cNvSpPr txBox="1"/>
            <p:nvPr/>
          </p:nvSpPr>
          <p:spPr>
            <a:xfrm>
              <a:off x="3181472" y="1541996"/>
              <a:ext cx="450664" cy="1384995"/>
            </a:xfrm>
            <a:prstGeom prst="rect">
              <a:avLst/>
            </a:prstGeom>
            <a:noFill/>
          </p:spPr>
          <p:txBody>
            <a:bodyPr wrap="square" rtlCol="0">
              <a:spAutoFit/>
            </a:bodyPr>
            <a:lstStyle/>
            <a:p>
              <a:r>
                <a:rPr lang="en-US" sz="4400" dirty="0" smtClean="0"/>
                <a:t>4</a:t>
              </a:r>
              <a:endParaRPr lang="en-US" sz="4000" dirty="0"/>
            </a:p>
          </p:txBody>
        </p:sp>
      </p:grpSp>
      <p:cxnSp>
        <p:nvCxnSpPr>
          <p:cNvPr id="38" name="Straight Arrow Connector 37"/>
          <p:cNvCxnSpPr/>
          <p:nvPr/>
        </p:nvCxnSpPr>
        <p:spPr>
          <a:xfrm rot="5400000">
            <a:off x="5213756" y="434759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4" name="Group 38"/>
          <p:cNvGrpSpPr/>
          <p:nvPr/>
        </p:nvGrpSpPr>
        <p:grpSpPr>
          <a:xfrm>
            <a:off x="418890" y="2981115"/>
            <a:ext cx="920823" cy="1795631"/>
            <a:chOff x="3181472" y="1541996"/>
            <a:chExt cx="920823" cy="1795631"/>
          </a:xfrm>
        </p:grpSpPr>
        <p:grpSp>
          <p:nvGrpSpPr>
            <p:cNvPr id="5" name="Group 35"/>
            <p:cNvGrpSpPr/>
            <p:nvPr/>
          </p:nvGrpSpPr>
          <p:grpSpPr>
            <a:xfrm>
              <a:off x="3181472" y="1541996"/>
              <a:ext cx="914400" cy="1384995"/>
              <a:chOff x="3181472" y="1541996"/>
              <a:chExt cx="914400" cy="1384995"/>
            </a:xfrm>
          </p:grpSpPr>
          <p:sp>
            <p:nvSpPr>
              <p:cNvPr id="44" name="Right Triangle 43"/>
              <p:cNvSpPr/>
              <p:nvPr/>
            </p:nvSpPr>
            <p:spPr>
              <a:xfrm>
                <a:off x="3181472" y="1697492"/>
                <a:ext cx="914400" cy="914400"/>
              </a:xfrm>
              <a:prstGeom prst="rtTriangle">
                <a:avLst/>
              </a:prstGeom>
              <a:solidFill>
                <a:srgbClr val="FF0000">
                  <a:alpha val="12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5" name="TextBox 44"/>
              <p:cNvSpPr txBox="1"/>
              <p:nvPr/>
            </p:nvSpPr>
            <p:spPr>
              <a:xfrm>
                <a:off x="3181472" y="1541996"/>
                <a:ext cx="450664" cy="1384995"/>
              </a:xfrm>
              <a:prstGeom prst="rect">
                <a:avLst/>
              </a:prstGeom>
              <a:noFill/>
            </p:spPr>
            <p:txBody>
              <a:bodyPr wrap="square" rtlCol="0">
                <a:spAutoFit/>
              </a:bodyPr>
              <a:lstStyle/>
              <a:p>
                <a:r>
                  <a:rPr lang="en-US" sz="4400" dirty="0" smtClean="0"/>
                  <a:t>1</a:t>
                </a:r>
                <a:endParaRPr lang="en-US" sz="4000" dirty="0"/>
              </a:p>
            </p:txBody>
          </p:sp>
        </p:grpSp>
        <p:grpSp>
          <p:nvGrpSpPr>
            <p:cNvPr id="6" name="Group 34"/>
            <p:cNvGrpSpPr/>
            <p:nvPr/>
          </p:nvGrpSpPr>
          <p:grpSpPr>
            <a:xfrm>
              <a:off x="3187895" y="1710450"/>
              <a:ext cx="914400" cy="1627177"/>
              <a:chOff x="4535631" y="1697492"/>
              <a:chExt cx="914400" cy="1627177"/>
            </a:xfrm>
          </p:grpSpPr>
          <p:sp>
            <p:nvSpPr>
              <p:cNvPr id="42" name="Right Triangle 41"/>
              <p:cNvSpPr/>
              <p:nvPr/>
            </p:nvSpPr>
            <p:spPr>
              <a:xfrm>
                <a:off x="4535631" y="1697492"/>
                <a:ext cx="914400" cy="914400"/>
              </a:xfrm>
              <a:prstGeom prst="rtTriangle">
                <a:avLst/>
              </a:prstGeom>
              <a:solidFill>
                <a:srgbClr val="0000FF">
                  <a:alpha val="23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4999367" y="1878119"/>
                <a:ext cx="450664" cy="1446550"/>
              </a:xfrm>
              <a:prstGeom prst="rect">
                <a:avLst/>
              </a:prstGeom>
              <a:noFill/>
            </p:spPr>
            <p:txBody>
              <a:bodyPr wrap="square" rtlCol="0">
                <a:spAutoFit/>
              </a:bodyPr>
              <a:lstStyle/>
              <a:p>
                <a:r>
                  <a:rPr lang="en-US" sz="4400" dirty="0" err="1" smtClean="0"/>
                  <a:t>b</a:t>
                </a:r>
                <a:endParaRPr lang="en-US" sz="4400" dirty="0"/>
              </a:p>
            </p:txBody>
          </p:sp>
        </p:grpSp>
      </p:grpSp>
      <p:grpSp>
        <p:nvGrpSpPr>
          <p:cNvPr id="7" name="Group 45"/>
          <p:cNvGrpSpPr/>
          <p:nvPr/>
        </p:nvGrpSpPr>
        <p:grpSpPr>
          <a:xfrm>
            <a:off x="1335871" y="2978019"/>
            <a:ext cx="920823" cy="1795631"/>
            <a:chOff x="3181472" y="1541996"/>
            <a:chExt cx="920823" cy="1795631"/>
          </a:xfrm>
        </p:grpSpPr>
        <p:grpSp>
          <p:nvGrpSpPr>
            <p:cNvPr id="8" name="Group 35"/>
            <p:cNvGrpSpPr/>
            <p:nvPr/>
          </p:nvGrpSpPr>
          <p:grpSpPr>
            <a:xfrm>
              <a:off x="3181472" y="1541996"/>
              <a:ext cx="914400" cy="1384995"/>
              <a:chOff x="3181472" y="1541996"/>
              <a:chExt cx="914400" cy="1384995"/>
            </a:xfrm>
          </p:grpSpPr>
          <p:sp>
            <p:nvSpPr>
              <p:cNvPr id="51" name="Right Triangle 50"/>
              <p:cNvSpPr/>
              <p:nvPr/>
            </p:nvSpPr>
            <p:spPr>
              <a:xfrm>
                <a:off x="3181472" y="1697492"/>
                <a:ext cx="914400" cy="914400"/>
              </a:xfrm>
              <a:prstGeom prst="rtTriangle">
                <a:avLst/>
              </a:prstGeom>
              <a:solidFill>
                <a:srgbClr val="FF0000">
                  <a:alpha val="34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2" name="TextBox 51"/>
              <p:cNvSpPr txBox="1"/>
              <p:nvPr/>
            </p:nvSpPr>
            <p:spPr>
              <a:xfrm>
                <a:off x="3181472" y="1541996"/>
                <a:ext cx="450664" cy="1384995"/>
              </a:xfrm>
              <a:prstGeom prst="rect">
                <a:avLst/>
              </a:prstGeom>
              <a:noFill/>
            </p:spPr>
            <p:txBody>
              <a:bodyPr wrap="square" rtlCol="0">
                <a:spAutoFit/>
              </a:bodyPr>
              <a:lstStyle/>
              <a:p>
                <a:r>
                  <a:rPr lang="en-US" sz="4400" dirty="0" smtClean="0"/>
                  <a:t>3</a:t>
                </a:r>
                <a:endParaRPr lang="en-US" sz="4000" dirty="0"/>
              </a:p>
            </p:txBody>
          </p:sp>
        </p:grpSp>
        <p:grpSp>
          <p:nvGrpSpPr>
            <p:cNvPr id="9" name="Group 34"/>
            <p:cNvGrpSpPr/>
            <p:nvPr/>
          </p:nvGrpSpPr>
          <p:grpSpPr>
            <a:xfrm>
              <a:off x="3187895" y="1710450"/>
              <a:ext cx="914400" cy="1627177"/>
              <a:chOff x="4535631" y="1697492"/>
              <a:chExt cx="914400" cy="1627177"/>
            </a:xfrm>
          </p:grpSpPr>
          <p:sp>
            <p:nvSpPr>
              <p:cNvPr id="49" name="Right Triangle 48"/>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10" name="Group 52"/>
          <p:cNvGrpSpPr/>
          <p:nvPr/>
        </p:nvGrpSpPr>
        <p:grpSpPr>
          <a:xfrm>
            <a:off x="2278770" y="2987881"/>
            <a:ext cx="920823" cy="1384995"/>
            <a:chOff x="3181472" y="1541996"/>
            <a:chExt cx="920823" cy="1384995"/>
          </a:xfrm>
        </p:grpSpPr>
        <p:grpSp>
          <p:nvGrpSpPr>
            <p:cNvPr id="11" name="Group 35"/>
            <p:cNvGrpSpPr/>
            <p:nvPr/>
          </p:nvGrpSpPr>
          <p:grpSpPr>
            <a:xfrm>
              <a:off x="3181472" y="1541996"/>
              <a:ext cx="914400" cy="1384995"/>
              <a:chOff x="3181472" y="1541996"/>
              <a:chExt cx="914400" cy="1384995"/>
            </a:xfrm>
          </p:grpSpPr>
          <p:sp>
            <p:nvSpPr>
              <p:cNvPr id="58" name="Right Triangle 57"/>
              <p:cNvSpPr/>
              <p:nvPr/>
            </p:nvSpPr>
            <p:spPr>
              <a:xfrm>
                <a:off x="3181472" y="1697492"/>
                <a:ext cx="914400" cy="914400"/>
              </a:xfrm>
              <a:prstGeom prst="rtTriangle">
                <a:avLst/>
              </a:prstGeom>
              <a:solidFill>
                <a:srgbClr val="FF0000">
                  <a:alpha val="45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9" name="TextBox 58"/>
              <p:cNvSpPr txBox="1"/>
              <p:nvPr/>
            </p:nvSpPr>
            <p:spPr>
              <a:xfrm>
                <a:off x="3181472" y="1541996"/>
                <a:ext cx="450664" cy="1384995"/>
              </a:xfrm>
              <a:prstGeom prst="rect">
                <a:avLst/>
              </a:prstGeom>
              <a:noFill/>
            </p:spPr>
            <p:txBody>
              <a:bodyPr wrap="square" rtlCol="0">
                <a:spAutoFit/>
              </a:bodyPr>
              <a:lstStyle/>
              <a:p>
                <a:r>
                  <a:rPr lang="en-US" sz="4400" dirty="0" smtClean="0"/>
                  <a:t>4</a:t>
                </a:r>
                <a:endParaRPr lang="en-US" sz="4000" dirty="0"/>
              </a:p>
            </p:txBody>
          </p:sp>
        </p:grpSp>
        <p:grpSp>
          <p:nvGrpSpPr>
            <p:cNvPr id="12" name="Group 34"/>
            <p:cNvGrpSpPr/>
            <p:nvPr/>
          </p:nvGrpSpPr>
          <p:grpSpPr>
            <a:xfrm>
              <a:off x="3187895" y="1710450"/>
              <a:ext cx="914400" cy="950068"/>
              <a:chOff x="4535631" y="1697492"/>
              <a:chExt cx="914400" cy="950068"/>
            </a:xfrm>
          </p:grpSpPr>
          <p:sp>
            <p:nvSpPr>
              <p:cNvPr id="56" name="Right Triangle 55"/>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grpSp>
        <p:nvGrpSpPr>
          <p:cNvPr id="13" name="Group 66"/>
          <p:cNvGrpSpPr/>
          <p:nvPr/>
        </p:nvGrpSpPr>
        <p:grpSpPr>
          <a:xfrm>
            <a:off x="4099773" y="2981689"/>
            <a:ext cx="920823" cy="1795631"/>
            <a:chOff x="3181472" y="1541996"/>
            <a:chExt cx="920823" cy="1795631"/>
          </a:xfrm>
        </p:grpSpPr>
        <p:grpSp>
          <p:nvGrpSpPr>
            <p:cNvPr id="14" name="Group 35"/>
            <p:cNvGrpSpPr/>
            <p:nvPr/>
          </p:nvGrpSpPr>
          <p:grpSpPr>
            <a:xfrm>
              <a:off x="3181472" y="1541996"/>
              <a:ext cx="914400" cy="1384995"/>
              <a:chOff x="3181472" y="1541996"/>
              <a:chExt cx="914400" cy="1384995"/>
            </a:xfrm>
          </p:grpSpPr>
          <p:sp>
            <p:nvSpPr>
              <p:cNvPr id="72" name="Right Triangle 71"/>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73" name="TextBox 72"/>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16" name="Group 34"/>
            <p:cNvGrpSpPr/>
            <p:nvPr/>
          </p:nvGrpSpPr>
          <p:grpSpPr>
            <a:xfrm>
              <a:off x="3187895" y="1710450"/>
              <a:ext cx="914400" cy="1627177"/>
              <a:chOff x="4535631" y="1697492"/>
              <a:chExt cx="914400" cy="1627177"/>
            </a:xfrm>
          </p:grpSpPr>
          <p:sp>
            <p:nvSpPr>
              <p:cNvPr id="70" name="Right Triangle 69"/>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17" name="Group 80"/>
          <p:cNvGrpSpPr/>
          <p:nvPr/>
        </p:nvGrpSpPr>
        <p:grpSpPr>
          <a:xfrm>
            <a:off x="5039564" y="2988455"/>
            <a:ext cx="920823" cy="1384995"/>
            <a:chOff x="3181472" y="1541996"/>
            <a:chExt cx="920823" cy="1384995"/>
          </a:xfrm>
        </p:grpSpPr>
        <p:grpSp>
          <p:nvGrpSpPr>
            <p:cNvPr id="18" name="Group 35"/>
            <p:cNvGrpSpPr/>
            <p:nvPr/>
          </p:nvGrpSpPr>
          <p:grpSpPr>
            <a:xfrm>
              <a:off x="3181472" y="1541996"/>
              <a:ext cx="914400" cy="1384995"/>
              <a:chOff x="3181472" y="1541996"/>
              <a:chExt cx="914400" cy="1384995"/>
            </a:xfrm>
          </p:grpSpPr>
          <p:sp>
            <p:nvSpPr>
              <p:cNvPr id="86" name="Right Triangle 85"/>
              <p:cNvSpPr/>
              <p:nvPr/>
            </p:nvSpPr>
            <p:spPr>
              <a:xfrm>
                <a:off x="3181472" y="1697492"/>
                <a:ext cx="914400" cy="914400"/>
              </a:xfrm>
              <a:prstGeom prst="rtTriangle">
                <a:avLst/>
              </a:prstGeom>
              <a:solidFill>
                <a:srgbClr val="FF0000">
                  <a:alpha val="67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87" name="TextBox 86"/>
              <p:cNvSpPr txBox="1"/>
              <p:nvPr/>
            </p:nvSpPr>
            <p:spPr>
              <a:xfrm>
                <a:off x="3181472" y="1541996"/>
                <a:ext cx="450664" cy="1384995"/>
              </a:xfrm>
              <a:prstGeom prst="rect">
                <a:avLst/>
              </a:prstGeom>
              <a:noFill/>
            </p:spPr>
            <p:txBody>
              <a:bodyPr wrap="square" rtlCol="0">
                <a:spAutoFit/>
              </a:bodyPr>
              <a:lstStyle/>
              <a:p>
                <a:r>
                  <a:rPr lang="en-US" sz="4400" dirty="0" smtClean="0"/>
                  <a:t>6</a:t>
                </a:r>
                <a:endParaRPr lang="en-US" sz="4000" dirty="0"/>
              </a:p>
            </p:txBody>
          </p:sp>
        </p:grpSp>
        <p:grpSp>
          <p:nvGrpSpPr>
            <p:cNvPr id="19" name="Group 34"/>
            <p:cNvGrpSpPr/>
            <p:nvPr/>
          </p:nvGrpSpPr>
          <p:grpSpPr>
            <a:xfrm>
              <a:off x="3187895" y="1710450"/>
              <a:ext cx="914400" cy="950068"/>
              <a:chOff x="4535631" y="1697492"/>
              <a:chExt cx="914400" cy="950068"/>
            </a:xfrm>
          </p:grpSpPr>
          <p:sp>
            <p:nvSpPr>
              <p:cNvPr id="84" name="Right Triangle 83"/>
              <p:cNvSpPr/>
              <p:nvPr/>
            </p:nvSpPr>
            <p:spPr>
              <a:xfrm>
                <a:off x="4535631" y="1697492"/>
                <a:ext cx="914400" cy="914400"/>
              </a:xfrm>
              <a:prstGeom prst="rtTriangle">
                <a:avLst/>
              </a:prstGeom>
              <a:solidFill>
                <a:srgbClr val="0000FF">
                  <a:alpha val="12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TextBox 84"/>
              <p:cNvSpPr txBox="1"/>
              <p:nvPr/>
            </p:nvSpPr>
            <p:spPr>
              <a:xfrm>
                <a:off x="4999367" y="1878119"/>
                <a:ext cx="450664" cy="769441"/>
              </a:xfrm>
              <a:prstGeom prst="rect">
                <a:avLst/>
              </a:prstGeom>
              <a:noFill/>
            </p:spPr>
            <p:txBody>
              <a:bodyPr wrap="square" rtlCol="0">
                <a:spAutoFit/>
              </a:bodyPr>
              <a:lstStyle/>
              <a:p>
                <a:r>
                  <a:rPr lang="en-US" sz="4400" dirty="0" smtClean="0"/>
                  <a:t>a</a:t>
                </a:r>
                <a:endParaRPr lang="en-US" sz="4400" dirty="0"/>
              </a:p>
            </p:txBody>
          </p:sp>
        </p:grpSp>
      </p:grpSp>
      <p:grpSp>
        <p:nvGrpSpPr>
          <p:cNvPr id="20" name="Group 87"/>
          <p:cNvGrpSpPr/>
          <p:nvPr/>
        </p:nvGrpSpPr>
        <p:grpSpPr>
          <a:xfrm>
            <a:off x="5943586" y="2985359"/>
            <a:ext cx="920823" cy="1795631"/>
            <a:chOff x="3181472" y="1541996"/>
            <a:chExt cx="920823" cy="1795631"/>
          </a:xfrm>
        </p:grpSpPr>
        <p:grpSp>
          <p:nvGrpSpPr>
            <p:cNvPr id="26" name="Group 35"/>
            <p:cNvGrpSpPr/>
            <p:nvPr/>
          </p:nvGrpSpPr>
          <p:grpSpPr>
            <a:xfrm>
              <a:off x="3181472" y="1541996"/>
              <a:ext cx="914400" cy="1384995"/>
              <a:chOff x="3181472" y="1541996"/>
              <a:chExt cx="914400" cy="1384995"/>
            </a:xfrm>
          </p:grpSpPr>
          <p:sp>
            <p:nvSpPr>
              <p:cNvPr id="93" name="Right Triangle 92"/>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94" name="TextBox 93"/>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30" name="Group 34"/>
            <p:cNvGrpSpPr/>
            <p:nvPr/>
          </p:nvGrpSpPr>
          <p:grpSpPr>
            <a:xfrm>
              <a:off x="3187895" y="1710450"/>
              <a:ext cx="914400" cy="1627177"/>
              <a:chOff x="4535631" y="1697492"/>
              <a:chExt cx="914400" cy="1627177"/>
            </a:xfrm>
          </p:grpSpPr>
          <p:sp>
            <p:nvSpPr>
              <p:cNvPr id="91" name="Right Triangle 90"/>
              <p:cNvSpPr/>
              <p:nvPr/>
            </p:nvSpPr>
            <p:spPr>
              <a:xfrm>
                <a:off x="4535631" y="1697492"/>
                <a:ext cx="914400" cy="914400"/>
              </a:xfrm>
              <a:prstGeom prst="rtTriangle">
                <a:avLst/>
              </a:prstGeom>
              <a:solidFill>
                <a:srgbClr val="0000FF">
                  <a:alpha val="78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TextBox 91"/>
              <p:cNvSpPr txBox="1"/>
              <p:nvPr/>
            </p:nvSpPr>
            <p:spPr>
              <a:xfrm>
                <a:off x="4999367" y="1878119"/>
                <a:ext cx="450664" cy="1446550"/>
              </a:xfrm>
              <a:prstGeom prst="rect">
                <a:avLst/>
              </a:prstGeom>
              <a:noFill/>
            </p:spPr>
            <p:txBody>
              <a:bodyPr wrap="square" rtlCol="0">
                <a:spAutoFit/>
              </a:bodyPr>
              <a:lstStyle/>
              <a:p>
                <a:r>
                  <a:rPr lang="en-US" sz="4400" dirty="0" err="1" smtClean="0"/>
                  <a:t>e</a:t>
                </a:r>
                <a:endParaRPr lang="en-US" sz="4400" dirty="0"/>
              </a:p>
            </p:txBody>
          </p:sp>
        </p:grpSp>
      </p:grpSp>
      <p:grpSp>
        <p:nvGrpSpPr>
          <p:cNvPr id="32" name="Group 94"/>
          <p:cNvGrpSpPr/>
          <p:nvPr/>
        </p:nvGrpSpPr>
        <p:grpSpPr>
          <a:xfrm>
            <a:off x="7741779" y="2982263"/>
            <a:ext cx="920823" cy="1384995"/>
            <a:chOff x="3181472" y="1541996"/>
            <a:chExt cx="920823" cy="1384995"/>
          </a:xfrm>
        </p:grpSpPr>
        <p:grpSp>
          <p:nvGrpSpPr>
            <p:cNvPr id="34" name="Group 35"/>
            <p:cNvGrpSpPr/>
            <p:nvPr/>
          </p:nvGrpSpPr>
          <p:grpSpPr>
            <a:xfrm>
              <a:off x="3181472" y="1541996"/>
              <a:ext cx="914400" cy="1384995"/>
              <a:chOff x="3181472" y="1541996"/>
              <a:chExt cx="914400" cy="1384995"/>
            </a:xfrm>
          </p:grpSpPr>
          <p:sp>
            <p:nvSpPr>
              <p:cNvPr id="100" name="Right Triangle 99"/>
              <p:cNvSpPr/>
              <p:nvPr/>
            </p:nvSpPr>
            <p:spPr>
              <a:xfrm>
                <a:off x="3181472" y="1697492"/>
                <a:ext cx="914400" cy="914400"/>
              </a:xfrm>
              <a:prstGeom prst="rtTriangle">
                <a:avLst/>
              </a:prstGeom>
              <a:solidFill>
                <a:srgbClr val="FF0000"/>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01" name="TextBox 100"/>
              <p:cNvSpPr txBox="1"/>
              <p:nvPr/>
            </p:nvSpPr>
            <p:spPr>
              <a:xfrm>
                <a:off x="3181472" y="1541996"/>
                <a:ext cx="450664" cy="1384995"/>
              </a:xfrm>
              <a:prstGeom prst="rect">
                <a:avLst/>
              </a:prstGeom>
              <a:noFill/>
            </p:spPr>
            <p:txBody>
              <a:bodyPr wrap="square" rtlCol="0">
                <a:spAutoFit/>
              </a:bodyPr>
              <a:lstStyle/>
              <a:p>
                <a:r>
                  <a:rPr lang="en-US" sz="4400" dirty="0" smtClean="0"/>
                  <a:t>9</a:t>
                </a:r>
                <a:endParaRPr lang="en-US" sz="4000" dirty="0"/>
              </a:p>
            </p:txBody>
          </p:sp>
        </p:grpSp>
        <p:grpSp>
          <p:nvGrpSpPr>
            <p:cNvPr id="35" name="Group 34"/>
            <p:cNvGrpSpPr/>
            <p:nvPr/>
          </p:nvGrpSpPr>
          <p:grpSpPr>
            <a:xfrm>
              <a:off x="3187895" y="1710450"/>
              <a:ext cx="914400" cy="950068"/>
              <a:chOff x="4535631" y="1697492"/>
              <a:chExt cx="914400" cy="950068"/>
            </a:xfrm>
          </p:grpSpPr>
          <p:sp>
            <p:nvSpPr>
              <p:cNvPr id="98" name="Right Triangle 97"/>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TextBox 98"/>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grpSp>
        <p:nvGrpSpPr>
          <p:cNvPr id="36" name="Group 108"/>
          <p:cNvGrpSpPr/>
          <p:nvPr/>
        </p:nvGrpSpPr>
        <p:grpSpPr>
          <a:xfrm>
            <a:off x="3193170" y="2988455"/>
            <a:ext cx="920823" cy="1384995"/>
            <a:chOff x="3181472" y="1541996"/>
            <a:chExt cx="920823" cy="1384995"/>
          </a:xfrm>
        </p:grpSpPr>
        <p:grpSp>
          <p:nvGrpSpPr>
            <p:cNvPr id="37" name="Group 35"/>
            <p:cNvGrpSpPr/>
            <p:nvPr/>
          </p:nvGrpSpPr>
          <p:grpSpPr>
            <a:xfrm>
              <a:off x="3181472" y="1541996"/>
              <a:ext cx="914400" cy="1384995"/>
              <a:chOff x="3181472" y="1541996"/>
              <a:chExt cx="914400" cy="1384995"/>
            </a:xfrm>
          </p:grpSpPr>
          <p:sp>
            <p:nvSpPr>
              <p:cNvPr id="114" name="Right Triangle 113"/>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15" name="TextBox 114"/>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39" name="Group 34"/>
            <p:cNvGrpSpPr/>
            <p:nvPr/>
          </p:nvGrpSpPr>
          <p:grpSpPr>
            <a:xfrm>
              <a:off x="3187895" y="1710450"/>
              <a:ext cx="914400" cy="950068"/>
              <a:chOff x="4535631" y="1697492"/>
              <a:chExt cx="914400" cy="950068"/>
            </a:xfrm>
          </p:grpSpPr>
          <p:sp>
            <p:nvSpPr>
              <p:cNvPr id="112" name="Right Triangle 111"/>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4999367" y="1878119"/>
                <a:ext cx="450664" cy="769441"/>
              </a:xfrm>
              <a:prstGeom prst="rect">
                <a:avLst/>
              </a:prstGeom>
              <a:noFill/>
            </p:spPr>
            <p:txBody>
              <a:bodyPr wrap="square" rtlCol="0">
                <a:spAutoFit/>
              </a:bodyPr>
              <a:lstStyle/>
              <a:p>
                <a:r>
                  <a:rPr lang="en-US" sz="4400" dirty="0" smtClean="0"/>
                  <a:t>c</a:t>
                </a:r>
                <a:endParaRPr lang="en-US" sz="4400" dirty="0"/>
              </a:p>
            </p:txBody>
          </p:sp>
        </p:grpSp>
      </p:grpSp>
      <p:sp>
        <p:nvSpPr>
          <p:cNvPr id="102" name="Rectangle 101"/>
          <p:cNvSpPr/>
          <p:nvPr/>
        </p:nvSpPr>
        <p:spPr>
          <a:xfrm>
            <a:off x="3191796" y="3130993"/>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0" name="Group 34"/>
          <p:cNvGrpSpPr/>
          <p:nvPr/>
        </p:nvGrpSpPr>
        <p:grpSpPr>
          <a:xfrm>
            <a:off x="4089602" y="1319791"/>
            <a:ext cx="914400" cy="950068"/>
            <a:chOff x="4535631" y="1697492"/>
            <a:chExt cx="914400" cy="950068"/>
          </a:xfrm>
        </p:grpSpPr>
        <p:sp>
          <p:nvSpPr>
            <p:cNvPr id="105" name="Right Triangle 104"/>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TextBox 105"/>
            <p:cNvSpPr txBox="1"/>
            <p:nvPr/>
          </p:nvSpPr>
          <p:spPr>
            <a:xfrm>
              <a:off x="4999367" y="1878119"/>
              <a:ext cx="450664" cy="769441"/>
            </a:xfrm>
            <a:prstGeom prst="rect">
              <a:avLst/>
            </a:prstGeom>
            <a:noFill/>
          </p:spPr>
          <p:txBody>
            <a:bodyPr wrap="square" rtlCol="0">
              <a:spAutoFit/>
            </a:bodyPr>
            <a:lstStyle/>
            <a:p>
              <a:r>
                <a:rPr lang="en-US" sz="4400" dirty="0" smtClean="0"/>
                <a:t>c</a:t>
              </a:r>
              <a:endParaRPr lang="en-US" sz="4400" dirty="0"/>
            </a:p>
          </p:txBody>
        </p:sp>
      </p:grpSp>
      <p:sp>
        <p:nvSpPr>
          <p:cNvPr id="124" name="TextBox 123"/>
          <p:cNvSpPr txBox="1"/>
          <p:nvPr/>
        </p:nvSpPr>
        <p:spPr>
          <a:xfrm>
            <a:off x="2847839" y="1357490"/>
            <a:ext cx="1211690" cy="830997"/>
          </a:xfrm>
          <a:prstGeom prst="rect">
            <a:avLst/>
          </a:prstGeom>
          <a:noFill/>
        </p:spPr>
        <p:txBody>
          <a:bodyPr wrap="none" rtlCol="0">
            <a:spAutoFit/>
          </a:bodyPr>
          <a:lstStyle/>
          <a:p>
            <a:r>
              <a:rPr lang="en-US" sz="4800" dirty="0" smtClean="0">
                <a:latin typeface="Helvetica"/>
              </a:rPr>
              <a:t>and</a:t>
            </a:r>
            <a:endParaRPr lang="en-US" sz="4800" dirty="0">
              <a:latin typeface="Helvetica"/>
            </a:endParaRPr>
          </a:p>
        </p:txBody>
      </p:sp>
      <p:sp>
        <p:nvSpPr>
          <p:cNvPr id="117" name="TextBox 116"/>
          <p:cNvSpPr txBox="1"/>
          <p:nvPr/>
        </p:nvSpPr>
        <p:spPr>
          <a:xfrm>
            <a:off x="5125515" y="1354394"/>
            <a:ext cx="355686" cy="830997"/>
          </a:xfrm>
          <a:prstGeom prst="rect">
            <a:avLst/>
          </a:prstGeom>
          <a:noFill/>
        </p:spPr>
        <p:txBody>
          <a:bodyPr wrap="none" rtlCol="0">
            <a:spAutoFit/>
          </a:bodyPr>
          <a:lstStyle/>
          <a:p>
            <a:r>
              <a:rPr lang="en-US" sz="4800" dirty="0" smtClean="0">
                <a:latin typeface="Helvetica"/>
              </a:rPr>
              <a:t>,</a:t>
            </a:r>
            <a:endParaRPr lang="en-US" sz="4800" dirty="0">
              <a:latin typeface="Helvetica"/>
            </a:endParaRPr>
          </a:p>
        </p:txBody>
      </p:sp>
      <p:grpSp>
        <p:nvGrpSpPr>
          <p:cNvPr id="41" name="Group 87"/>
          <p:cNvGrpSpPr/>
          <p:nvPr/>
        </p:nvGrpSpPr>
        <p:grpSpPr>
          <a:xfrm>
            <a:off x="6808731" y="2982263"/>
            <a:ext cx="920823" cy="1384995"/>
            <a:chOff x="3181472" y="1541996"/>
            <a:chExt cx="920823" cy="1384995"/>
          </a:xfrm>
        </p:grpSpPr>
        <p:grpSp>
          <p:nvGrpSpPr>
            <p:cNvPr id="46" name="Group 35"/>
            <p:cNvGrpSpPr/>
            <p:nvPr/>
          </p:nvGrpSpPr>
          <p:grpSpPr>
            <a:xfrm>
              <a:off x="3181472" y="1541996"/>
              <a:ext cx="914400" cy="1384995"/>
              <a:chOff x="3181472" y="1541996"/>
              <a:chExt cx="914400" cy="1384995"/>
            </a:xfrm>
          </p:grpSpPr>
          <p:sp>
            <p:nvSpPr>
              <p:cNvPr id="129" name="Right Triangle 128"/>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0" name="TextBox 129"/>
              <p:cNvSpPr txBox="1"/>
              <p:nvPr/>
            </p:nvSpPr>
            <p:spPr>
              <a:xfrm>
                <a:off x="3181472" y="1541996"/>
                <a:ext cx="450664" cy="1384995"/>
              </a:xfrm>
              <a:prstGeom prst="rect">
                <a:avLst/>
              </a:prstGeom>
              <a:noFill/>
            </p:spPr>
            <p:txBody>
              <a:bodyPr wrap="square" rtlCol="0">
                <a:spAutoFit/>
              </a:bodyPr>
              <a:lstStyle/>
              <a:p>
                <a:r>
                  <a:rPr lang="en-US" sz="4400" dirty="0" smtClean="0"/>
                  <a:t>8</a:t>
                </a:r>
                <a:endParaRPr lang="en-US" sz="4000" dirty="0"/>
              </a:p>
            </p:txBody>
          </p:sp>
        </p:grpSp>
        <p:grpSp>
          <p:nvGrpSpPr>
            <p:cNvPr id="47" name="Group 34"/>
            <p:cNvGrpSpPr/>
            <p:nvPr/>
          </p:nvGrpSpPr>
          <p:grpSpPr>
            <a:xfrm>
              <a:off x="3187895" y="1710450"/>
              <a:ext cx="914400" cy="950068"/>
              <a:chOff x="4535631" y="1697492"/>
              <a:chExt cx="914400" cy="950068"/>
            </a:xfrm>
          </p:grpSpPr>
          <p:sp>
            <p:nvSpPr>
              <p:cNvPr id="127" name="Right Triangle 126"/>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4999367" y="1878119"/>
                <a:ext cx="450664" cy="769441"/>
              </a:xfrm>
              <a:prstGeom prst="rect">
                <a:avLst/>
              </a:prstGeom>
              <a:noFill/>
            </p:spPr>
            <p:txBody>
              <a:bodyPr wrap="square" rtlCol="0">
                <a:spAutoFit/>
              </a:bodyPr>
              <a:lstStyle/>
              <a:p>
                <a:r>
                  <a:rPr lang="en-US" sz="4400" dirty="0" err="1" smtClean="0"/>
                  <a:t>c</a:t>
                </a:r>
                <a:endParaRPr lang="en-US" sz="4400" dirty="0"/>
              </a:p>
            </p:txBody>
          </p:sp>
        </p:grpSp>
      </p:grpSp>
      <p:sp>
        <p:nvSpPr>
          <p:cNvPr id="125" name="Rectangle 124"/>
          <p:cNvSpPr/>
          <p:nvPr/>
        </p:nvSpPr>
        <p:spPr>
          <a:xfrm>
            <a:off x="6799934" y="3119772"/>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8" name="Group 34"/>
          <p:cNvGrpSpPr/>
          <p:nvPr/>
        </p:nvGrpSpPr>
        <p:grpSpPr>
          <a:xfrm>
            <a:off x="5486066" y="1329653"/>
            <a:ext cx="914400" cy="950068"/>
            <a:chOff x="4535631" y="1697492"/>
            <a:chExt cx="914400" cy="950068"/>
          </a:xfrm>
        </p:grpSpPr>
        <p:sp>
          <p:nvSpPr>
            <p:cNvPr id="89" name="Right Triangle 88"/>
            <p:cNvSpPr/>
            <p:nvPr/>
          </p:nvSpPr>
          <p:spPr>
            <a:xfrm>
              <a:off x="4535631" y="1697492"/>
              <a:ext cx="914400" cy="914400"/>
            </a:xfrm>
            <a:prstGeom prst="rtTriangle">
              <a:avLst/>
            </a:prstGeom>
            <a:solidFill>
              <a:srgbClr val="0000FF">
                <a:alpha val="12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TextBox 89"/>
            <p:cNvSpPr txBox="1"/>
            <p:nvPr/>
          </p:nvSpPr>
          <p:spPr>
            <a:xfrm>
              <a:off x="4999367" y="1878119"/>
              <a:ext cx="450664" cy="769441"/>
            </a:xfrm>
            <a:prstGeom prst="rect">
              <a:avLst/>
            </a:prstGeom>
            <a:noFill/>
          </p:spPr>
          <p:txBody>
            <a:bodyPr wrap="square" rtlCol="0">
              <a:spAutoFit/>
            </a:bodyPr>
            <a:lstStyle/>
            <a:p>
              <a:r>
                <a:rPr lang="en-US" sz="4400" dirty="0" smtClean="0"/>
                <a:t>a</a:t>
              </a:r>
              <a:endParaRPr lang="en-US" sz="4400" dirty="0"/>
            </a:p>
          </p:txBody>
        </p:sp>
      </p:grpSp>
      <p:sp>
        <p:nvSpPr>
          <p:cNvPr id="95" name="Rectangle 94"/>
          <p:cNvSpPr/>
          <p:nvPr/>
        </p:nvSpPr>
        <p:spPr>
          <a:xfrm>
            <a:off x="5015907" y="3140855"/>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Range and Set</a:t>
            </a:r>
            <a:endParaRPr lang="en-US" dirty="0"/>
          </a:p>
        </p:txBody>
      </p:sp>
      <p:sp>
        <p:nvSpPr>
          <p:cNvPr id="3" name="Content Placeholder 2"/>
          <p:cNvSpPr>
            <a:spLocks noGrp="1"/>
          </p:cNvSpPr>
          <p:nvPr>
            <p:ph idx="4294967295"/>
          </p:nvPr>
        </p:nvSpPr>
        <p:spPr>
          <a:xfrm>
            <a:off x="0" y="1417638"/>
            <a:ext cx="8229600" cy="5203825"/>
          </a:xfrm>
        </p:spPr>
        <p:txBody>
          <a:bodyPr>
            <a:noAutofit/>
          </a:bodyPr>
          <a:lstStyle/>
          <a:p>
            <a:pPr>
              <a:buNone/>
            </a:pPr>
            <a:r>
              <a:rPr lang="en-US" dirty="0" smtClean="0"/>
              <a:t>	"</a:t>
            </a:r>
            <a:r>
              <a:rPr lang="en-US" dirty="0" err="1" smtClean="0"/>
              <a:t>nscanned</a:t>
            </a:r>
            <a:r>
              <a:rPr lang="en-US" dirty="0" smtClean="0"/>
              <a:t>" : 7,</a:t>
            </a:r>
          </a:p>
          <a:p>
            <a:pPr>
              <a:buNone/>
            </a:pPr>
            <a:r>
              <a:rPr lang="en-US" dirty="0" smtClean="0"/>
              <a:t>	"</a:t>
            </a:r>
            <a:r>
              <a:rPr lang="en-US" dirty="0" err="1" smtClean="0"/>
              <a:t>nscannedObjects</a:t>
            </a:r>
            <a:r>
              <a:rPr lang="en-US" dirty="0" smtClean="0"/>
              <a:t>" : 3,</a:t>
            </a:r>
          </a:p>
          <a:p>
            <a:pPr>
              <a:buNone/>
            </a:pPr>
            <a:r>
              <a:rPr lang="en-US" dirty="0" smtClean="0"/>
              <a:t>	"</a:t>
            </a:r>
            <a:r>
              <a:rPr lang="en-US" dirty="0" err="1" smtClean="0"/>
              <a:t>n</a:t>
            </a:r>
            <a:r>
              <a:rPr lang="en-US" dirty="0" smtClean="0"/>
              <a:t>" : 3,</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Range and Set</a:t>
            </a:r>
            <a:endParaRPr lang="en-US" dirty="0"/>
          </a:p>
        </p:txBody>
      </p:sp>
      <p:cxnSp>
        <p:nvCxnSpPr>
          <p:cNvPr id="16" name="Straight Connector 15"/>
          <p:cNvCxnSpPr/>
          <p:nvPr/>
        </p:nvCxnSpPr>
        <p:spPr>
          <a:xfrm rot="5400000" flipH="1" flipV="1">
            <a:off x="1006476" y="3693021"/>
            <a:ext cx="692392"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flipV="1">
            <a:off x="2971335" y="1307888"/>
            <a:ext cx="420274" cy="2743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H="1">
            <a:off x="5257335" y="1765088"/>
            <a:ext cx="420274" cy="1828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809872" y="3804025"/>
            <a:ext cx="1371600" cy="679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16200000" flipH="1">
            <a:off x="6727955" y="3457942"/>
            <a:ext cx="679434" cy="1371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flipH="1" flipV="1">
            <a:off x="5584955" y="3686542"/>
            <a:ext cx="679434"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5400000">
            <a:off x="614729"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a:off x="1527807"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5400000">
            <a:off x="4271008" y="2750095"/>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rot="5400000">
            <a:off x="2440589" y="569156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5400000">
            <a:off x="3360659"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rot="5400000">
            <a:off x="6099809"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5400000">
            <a:off x="7015021"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rot="5400000">
            <a:off x="7922132"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rot="5400000">
            <a:off x="5184224" y="5677419"/>
            <a:ext cx="562808" cy="36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3" name="Group 29"/>
          <p:cNvGrpSpPr/>
          <p:nvPr/>
        </p:nvGrpSpPr>
        <p:grpSpPr>
          <a:xfrm>
            <a:off x="418890" y="4341705"/>
            <a:ext cx="920823" cy="1795631"/>
            <a:chOff x="3181472" y="1541996"/>
            <a:chExt cx="920823" cy="1795631"/>
          </a:xfrm>
        </p:grpSpPr>
        <p:grpSp>
          <p:nvGrpSpPr>
            <p:cNvPr id="4" name="Group 35"/>
            <p:cNvGrpSpPr/>
            <p:nvPr/>
          </p:nvGrpSpPr>
          <p:grpSpPr>
            <a:xfrm>
              <a:off x="3181472" y="1541996"/>
              <a:ext cx="914400" cy="1384995"/>
              <a:chOff x="3181472" y="1541996"/>
              <a:chExt cx="914400" cy="1384995"/>
            </a:xfrm>
          </p:grpSpPr>
          <p:sp>
            <p:nvSpPr>
              <p:cNvPr id="47" name="Right Triangle 46"/>
              <p:cNvSpPr/>
              <p:nvPr/>
            </p:nvSpPr>
            <p:spPr>
              <a:xfrm>
                <a:off x="3181472" y="1697492"/>
                <a:ext cx="914400" cy="914400"/>
              </a:xfrm>
              <a:prstGeom prst="rtTriangle">
                <a:avLst/>
              </a:prstGeom>
              <a:solidFill>
                <a:srgbClr val="FF0000">
                  <a:alpha val="12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8" name="TextBox 47"/>
              <p:cNvSpPr txBox="1"/>
              <p:nvPr/>
            </p:nvSpPr>
            <p:spPr>
              <a:xfrm>
                <a:off x="3181472" y="1541996"/>
                <a:ext cx="450664" cy="1384995"/>
              </a:xfrm>
              <a:prstGeom prst="rect">
                <a:avLst/>
              </a:prstGeom>
              <a:noFill/>
            </p:spPr>
            <p:txBody>
              <a:bodyPr wrap="square" rtlCol="0">
                <a:spAutoFit/>
              </a:bodyPr>
              <a:lstStyle/>
              <a:p>
                <a:r>
                  <a:rPr lang="en-US" sz="4400" dirty="0" smtClean="0"/>
                  <a:t>1</a:t>
                </a:r>
                <a:endParaRPr lang="en-US" sz="4000" dirty="0"/>
              </a:p>
            </p:txBody>
          </p:sp>
        </p:grpSp>
        <p:grpSp>
          <p:nvGrpSpPr>
            <p:cNvPr id="5" name="Group 34"/>
            <p:cNvGrpSpPr/>
            <p:nvPr/>
          </p:nvGrpSpPr>
          <p:grpSpPr>
            <a:xfrm>
              <a:off x="3187895" y="1710450"/>
              <a:ext cx="914400" cy="1627177"/>
              <a:chOff x="4535631" y="1697492"/>
              <a:chExt cx="914400" cy="1627177"/>
            </a:xfrm>
          </p:grpSpPr>
          <p:sp>
            <p:nvSpPr>
              <p:cNvPr id="45" name="Right Triangle 44"/>
              <p:cNvSpPr/>
              <p:nvPr/>
            </p:nvSpPr>
            <p:spPr>
              <a:xfrm>
                <a:off x="4535631" y="1697492"/>
                <a:ext cx="914400" cy="914400"/>
              </a:xfrm>
              <a:prstGeom prst="rtTriangle">
                <a:avLst/>
              </a:prstGeom>
              <a:solidFill>
                <a:srgbClr val="0000FF">
                  <a:alpha val="23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4999367" y="1878119"/>
                <a:ext cx="450664" cy="1446550"/>
              </a:xfrm>
              <a:prstGeom prst="rect">
                <a:avLst/>
              </a:prstGeom>
              <a:noFill/>
            </p:spPr>
            <p:txBody>
              <a:bodyPr wrap="square" rtlCol="0">
                <a:spAutoFit/>
              </a:bodyPr>
              <a:lstStyle/>
              <a:p>
                <a:r>
                  <a:rPr lang="en-US" sz="4400" dirty="0" err="1" smtClean="0"/>
                  <a:t>b</a:t>
                </a:r>
                <a:endParaRPr lang="en-US" sz="4400" dirty="0"/>
              </a:p>
            </p:txBody>
          </p:sp>
        </p:grpSp>
      </p:grpSp>
      <p:grpSp>
        <p:nvGrpSpPr>
          <p:cNvPr id="6" name="Group 48"/>
          <p:cNvGrpSpPr/>
          <p:nvPr/>
        </p:nvGrpSpPr>
        <p:grpSpPr>
          <a:xfrm>
            <a:off x="1335871" y="2718859"/>
            <a:ext cx="920823" cy="1795631"/>
            <a:chOff x="3181472" y="1541996"/>
            <a:chExt cx="920823" cy="1795631"/>
          </a:xfrm>
        </p:grpSpPr>
        <p:grpSp>
          <p:nvGrpSpPr>
            <p:cNvPr id="7" name="Group 35"/>
            <p:cNvGrpSpPr/>
            <p:nvPr/>
          </p:nvGrpSpPr>
          <p:grpSpPr>
            <a:xfrm>
              <a:off x="3181472" y="1541996"/>
              <a:ext cx="914400" cy="1384995"/>
              <a:chOff x="3181472" y="1541996"/>
              <a:chExt cx="914400" cy="1384995"/>
            </a:xfrm>
          </p:grpSpPr>
          <p:sp>
            <p:nvSpPr>
              <p:cNvPr id="54" name="Right Triangle 53"/>
              <p:cNvSpPr/>
              <p:nvPr/>
            </p:nvSpPr>
            <p:spPr>
              <a:xfrm>
                <a:off x="3181472" y="1697492"/>
                <a:ext cx="914400" cy="914400"/>
              </a:xfrm>
              <a:prstGeom prst="rtTriangle">
                <a:avLst/>
              </a:prstGeom>
              <a:solidFill>
                <a:srgbClr val="FF0000">
                  <a:alpha val="34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5" name="TextBox 54"/>
              <p:cNvSpPr txBox="1"/>
              <p:nvPr/>
            </p:nvSpPr>
            <p:spPr>
              <a:xfrm>
                <a:off x="3181472" y="1541996"/>
                <a:ext cx="450664" cy="1384995"/>
              </a:xfrm>
              <a:prstGeom prst="rect">
                <a:avLst/>
              </a:prstGeom>
              <a:noFill/>
            </p:spPr>
            <p:txBody>
              <a:bodyPr wrap="square" rtlCol="0">
                <a:spAutoFit/>
              </a:bodyPr>
              <a:lstStyle/>
              <a:p>
                <a:r>
                  <a:rPr lang="en-US" sz="4400" dirty="0" smtClean="0"/>
                  <a:t>3</a:t>
                </a:r>
                <a:endParaRPr lang="en-US" sz="4000" dirty="0"/>
              </a:p>
            </p:txBody>
          </p:sp>
        </p:grpSp>
        <p:grpSp>
          <p:nvGrpSpPr>
            <p:cNvPr id="8" name="Group 34"/>
            <p:cNvGrpSpPr/>
            <p:nvPr/>
          </p:nvGrpSpPr>
          <p:grpSpPr>
            <a:xfrm>
              <a:off x="3187895" y="1710450"/>
              <a:ext cx="914400" cy="1627177"/>
              <a:chOff x="4535631" y="1697492"/>
              <a:chExt cx="914400" cy="1627177"/>
            </a:xfrm>
          </p:grpSpPr>
          <p:sp>
            <p:nvSpPr>
              <p:cNvPr id="52" name="Right Triangle 51"/>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9" name="Group 55"/>
          <p:cNvGrpSpPr/>
          <p:nvPr/>
        </p:nvGrpSpPr>
        <p:grpSpPr>
          <a:xfrm>
            <a:off x="2278770" y="4348471"/>
            <a:ext cx="920823" cy="1384995"/>
            <a:chOff x="3181472" y="1541996"/>
            <a:chExt cx="920823" cy="1384995"/>
          </a:xfrm>
        </p:grpSpPr>
        <p:grpSp>
          <p:nvGrpSpPr>
            <p:cNvPr id="10" name="Group 35"/>
            <p:cNvGrpSpPr/>
            <p:nvPr/>
          </p:nvGrpSpPr>
          <p:grpSpPr>
            <a:xfrm>
              <a:off x="3181472" y="1541996"/>
              <a:ext cx="914400" cy="1384995"/>
              <a:chOff x="3181472" y="1541996"/>
              <a:chExt cx="914400" cy="1384995"/>
            </a:xfrm>
          </p:grpSpPr>
          <p:sp>
            <p:nvSpPr>
              <p:cNvPr id="61" name="Right Triangle 60"/>
              <p:cNvSpPr/>
              <p:nvPr/>
            </p:nvSpPr>
            <p:spPr>
              <a:xfrm>
                <a:off x="3181472" y="1697492"/>
                <a:ext cx="914400" cy="914400"/>
              </a:xfrm>
              <a:prstGeom prst="rtTriangle">
                <a:avLst/>
              </a:prstGeom>
              <a:solidFill>
                <a:srgbClr val="FF0000">
                  <a:alpha val="45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2" name="TextBox 61"/>
              <p:cNvSpPr txBox="1"/>
              <p:nvPr/>
            </p:nvSpPr>
            <p:spPr>
              <a:xfrm>
                <a:off x="3181472" y="1541996"/>
                <a:ext cx="450664" cy="1384995"/>
              </a:xfrm>
              <a:prstGeom prst="rect">
                <a:avLst/>
              </a:prstGeom>
              <a:noFill/>
            </p:spPr>
            <p:txBody>
              <a:bodyPr wrap="square" rtlCol="0">
                <a:spAutoFit/>
              </a:bodyPr>
              <a:lstStyle/>
              <a:p>
                <a:r>
                  <a:rPr lang="en-US" sz="4400" dirty="0" smtClean="0"/>
                  <a:t>4</a:t>
                </a:r>
                <a:endParaRPr lang="en-US" sz="4000" dirty="0"/>
              </a:p>
            </p:txBody>
          </p:sp>
        </p:grpSp>
        <p:grpSp>
          <p:nvGrpSpPr>
            <p:cNvPr id="11" name="Group 34"/>
            <p:cNvGrpSpPr/>
            <p:nvPr/>
          </p:nvGrpSpPr>
          <p:grpSpPr>
            <a:xfrm>
              <a:off x="3187895" y="1710450"/>
              <a:ext cx="914400" cy="950068"/>
              <a:chOff x="4535631" y="1697492"/>
              <a:chExt cx="914400" cy="950068"/>
            </a:xfrm>
          </p:grpSpPr>
          <p:sp>
            <p:nvSpPr>
              <p:cNvPr id="59" name="Right Triangle 58"/>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TextBox 59"/>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grpSp>
        <p:nvGrpSpPr>
          <p:cNvPr id="12" name="Group 62"/>
          <p:cNvGrpSpPr/>
          <p:nvPr/>
        </p:nvGrpSpPr>
        <p:grpSpPr>
          <a:xfrm>
            <a:off x="3195751" y="4345375"/>
            <a:ext cx="920823" cy="1384995"/>
            <a:chOff x="3181472" y="1541996"/>
            <a:chExt cx="920823" cy="1384995"/>
          </a:xfrm>
        </p:grpSpPr>
        <p:grpSp>
          <p:nvGrpSpPr>
            <p:cNvPr id="13" name="Group 35"/>
            <p:cNvGrpSpPr/>
            <p:nvPr/>
          </p:nvGrpSpPr>
          <p:grpSpPr>
            <a:xfrm>
              <a:off x="3181472" y="1541996"/>
              <a:ext cx="914400" cy="1384995"/>
              <a:chOff x="3181472" y="1541996"/>
              <a:chExt cx="914400" cy="1384995"/>
            </a:xfrm>
          </p:grpSpPr>
          <p:sp>
            <p:nvSpPr>
              <p:cNvPr id="68" name="Right Triangle 67"/>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9" name="TextBox 68"/>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14" name="Group 34"/>
            <p:cNvGrpSpPr/>
            <p:nvPr/>
          </p:nvGrpSpPr>
          <p:grpSpPr>
            <a:xfrm>
              <a:off x="3187895" y="1710450"/>
              <a:ext cx="914400" cy="950068"/>
              <a:chOff x="4535631" y="1697492"/>
              <a:chExt cx="914400" cy="950068"/>
            </a:xfrm>
          </p:grpSpPr>
          <p:sp>
            <p:nvSpPr>
              <p:cNvPr id="66" name="Right Triangle 65"/>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4999367" y="1878119"/>
                <a:ext cx="450664" cy="769441"/>
              </a:xfrm>
              <a:prstGeom prst="rect">
                <a:avLst/>
              </a:prstGeom>
              <a:noFill/>
            </p:spPr>
            <p:txBody>
              <a:bodyPr wrap="square" rtlCol="0">
                <a:spAutoFit/>
              </a:bodyPr>
              <a:lstStyle/>
              <a:p>
                <a:r>
                  <a:rPr lang="en-US" sz="4400" dirty="0" err="1" smtClean="0"/>
                  <a:t>c</a:t>
                </a:r>
                <a:endParaRPr lang="en-US" sz="4400" dirty="0"/>
              </a:p>
            </p:txBody>
          </p:sp>
        </p:grpSp>
      </p:grpSp>
      <p:grpSp>
        <p:nvGrpSpPr>
          <p:cNvPr id="15" name="Group 69"/>
          <p:cNvGrpSpPr/>
          <p:nvPr/>
        </p:nvGrpSpPr>
        <p:grpSpPr>
          <a:xfrm>
            <a:off x="4099773" y="1374897"/>
            <a:ext cx="920823" cy="1795631"/>
            <a:chOff x="3181472" y="1541996"/>
            <a:chExt cx="920823" cy="1795631"/>
          </a:xfrm>
        </p:grpSpPr>
        <p:grpSp>
          <p:nvGrpSpPr>
            <p:cNvPr id="18" name="Group 35"/>
            <p:cNvGrpSpPr/>
            <p:nvPr/>
          </p:nvGrpSpPr>
          <p:grpSpPr>
            <a:xfrm>
              <a:off x="3181472" y="1541996"/>
              <a:ext cx="914400" cy="1384995"/>
              <a:chOff x="3181472" y="1541996"/>
              <a:chExt cx="914400" cy="1384995"/>
            </a:xfrm>
          </p:grpSpPr>
          <p:sp>
            <p:nvSpPr>
              <p:cNvPr id="75" name="Right Triangle 74"/>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76" name="TextBox 75"/>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19" name="Group 34"/>
            <p:cNvGrpSpPr/>
            <p:nvPr/>
          </p:nvGrpSpPr>
          <p:grpSpPr>
            <a:xfrm>
              <a:off x="3187895" y="1710450"/>
              <a:ext cx="914400" cy="1627177"/>
              <a:chOff x="4535631" y="1697492"/>
              <a:chExt cx="914400" cy="1627177"/>
            </a:xfrm>
          </p:grpSpPr>
          <p:sp>
            <p:nvSpPr>
              <p:cNvPr id="73" name="Right Triangle 72"/>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sp>
        <p:nvSpPr>
          <p:cNvPr id="91" name="Rectangle 90"/>
          <p:cNvSpPr/>
          <p:nvPr/>
        </p:nvSpPr>
        <p:spPr>
          <a:xfrm>
            <a:off x="3176257" y="4510159"/>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5"/>
          <p:cNvGrpSpPr/>
          <p:nvPr/>
        </p:nvGrpSpPr>
        <p:grpSpPr>
          <a:xfrm>
            <a:off x="7780656" y="4329895"/>
            <a:ext cx="920823" cy="1384995"/>
            <a:chOff x="3181472" y="1541996"/>
            <a:chExt cx="920823" cy="1384995"/>
          </a:xfrm>
        </p:grpSpPr>
        <p:grpSp>
          <p:nvGrpSpPr>
            <p:cNvPr id="22" name="Group 35"/>
            <p:cNvGrpSpPr/>
            <p:nvPr/>
          </p:nvGrpSpPr>
          <p:grpSpPr>
            <a:xfrm>
              <a:off x="3181472" y="1541996"/>
              <a:ext cx="914400" cy="1384995"/>
              <a:chOff x="3181472" y="1541996"/>
              <a:chExt cx="914400" cy="1384995"/>
            </a:xfrm>
          </p:grpSpPr>
          <p:sp>
            <p:nvSpPr>
              <p:cNvPr id="111" name="Right Triangle 110"/>
              <p:cNvSpPr/>
              <p:nvPr/>
            </p:nvSpPr>
            <p:spPr>
              <a:xfrm>
                <a:off x="3181472" y="1697492"/>
                <a:ext cx="914400" cy="914400"/>
              </a:xfrm>
              <a:prstGeom prst="rtTriangle">
                <a:avLst/>
              </a:prstGeom>
              <a:solidFill>
                <a:srgbClr val="FF0000"/>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12" name="TextBox 111"/>
              <p:cNvSpPr txBox="1"/>
              <p:nvPr/>
            </p:nvSpPr>
            <p:spPr>
              <a:xfrm>
                <a:off x="3181472" y="1541996"/>
                <a:ext cx="450664" cy="1384995"/>
              </a:xfrm>
              <a:prstGeom prst="rect">
                <a:avLst/>
              </a:prstGeom>
              <a:noFill/>
            </p:spPr>
            <p:txBody>
              <a:bodyPr wrap="square" rtlCol="0">
                <a:spAutoFit/>
              </a:bodyPr>
              <a:lstStyle/>
              <a:p>
                <a:r>
                  <a:rPr lang="en-US" sz="4400" dirty="0" smtClean="0"/>
                  <a:t>9</a:t>
                </a:r>
                <a:endParaRPr lang="en-US" sz="4000" dirty="0"/>
              </a:p>
            </p:txBody>
          </p:sp>
        </p:grpSp>
        <p:grpSp>
          <p:nvGrpSpPr>
            <p:cNvPr id="24" name="Group 34"/>
            <p:cNvGrpSpPr/>
            <p:nvPr/>
          </p:nvGrpSpPr>
          <p:grpSpPr>
            <a:xfrm>
              <a:off x="3187895" y="1710450"/>
              <a:ext cx="914400" cy="950068"/>
              <a:chOff x="4535631" y="1697492"/>
              <a:chExt cx="914400" cy="950068"/>
            </a:xfrm>
          </p:grpSpPr>
          <p:sp>
            <p:nvSpPr>
              <p:cNvPr id="109" name="Right Triangle 108"/>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TextBox 109"/>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cxnSp>
        <p:nvCxnSpPr>
          <p:cNvPr id="113" name="Straight Connector 112"/>
          <p:cNvCxnSpPr/>
          <p:nvPr/>
        </p:nvCxnSpPr>
        <p:spPr>
          <a:xfrm flipV="1">
            <a:off x="1910436" y="2410143"/>
            <a:ext cx="1925347" cy="294974"/>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1949313" y="4034173"/>
            <a:ext cx="723871" cy="358576"/>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rot="5400000">
            <a:off x="3538977" y="5856919"/>
            <a:ext cx="562807" cy="132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4705472" y="2621751"/>
            <a:ext cx="996367" cy="228974"/>
          </a:xfrm>
          <a:prstGeom prst="line">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flipV="1">
            <a:off x="5244639" y="3930509"/>
            <a:ext cx="587216" cy="436324"/>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2418724" y="3930509"/>
            <a:ext cx="723871" cy="358576"/>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flipV="1">
            <a:off x="2386811" y="2679165"/>
            <a:ext cx="1925347" cy="294974"/>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rot="5400000">
            <a:off x="7167998" y="5855735"/>
            <a:ext cx="562808" cy="3688"/>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5822800" y="4034174"/>
            <a:ext cx="484895" cy="332659"/>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6896070" y="3930509"/>
            <a:ext cx="723871" cy="358576"/>
          </a:xfrm>
          <a:prstGeom prst="line">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25" name="Group 80"/>
          <p:cNvGrpSpPr/>
          <p:nvPr/>
        </p:nvGrpSpPr>
        <p:grpSpPr>
          <a:xfrm>
            <a:off x="5026605" y="4336087"/>
            <a:ext cx="920823" cy="1384995"/>
            <a:chOff x="3181472" y="1541996"/>
            <a:chExt cx="920823" cy="1384995"/>
          </a:xfrm>
        </p:grpSpPr>
        <p:grpSp>
          <p:nvGrpSpPr>
            <p:cNvPr id="27" name="Group 35"/>
            <p:cNvGrpSpPr/>
            <p:nvPr/>
          </p:nvGrpSpPr>
          <p:grpSpPr>
            <a:xfrm>
              <a:off x="3181472" y="1541996"/>
              <a:ext cx="914400" cy="1384995"/>
              <a:chOff x="3181472" y="1541996"/>
              <a:chExt cx="914400" cy="1384995"/>
            </a:xfrm>
          </p:grpSpPr>
          <p:sp>
            <p:nvSpPr>
              <p:cNvPr id="122" name="Right Triangle 121"/>
              <p:cNvSpPr/>
              <p:nvPr/>
            </p:nvSpPr>
            <p:spPr>
              <a:xfrm>
                <a:off x="3181472" y="1697492"/>
                <a:ext cx="914400" cy="914400"/>
              </a:xfrm>
              <a:prstGeom prst="rtTriangle">
                <a:avLst/>
              </a:prstGeom>
              <a:solidFill>
                <a:srgbClr val="FF0000">
                  <a:alpha val="67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23" name="TextBox 122"/>
              <p:cNvSpPr txBox="1"/>
              <p:nvPr/>
            </p:nvSpPr>
            <p:spPr>
              <a:xfrm>
                <a:off x="3181472" y="1541996"/>
                <a:ext cx="450664" cy="1384995"/>
              </a:xfrm>
              <a:prstGeom prst="rect">
                <a:avLst/>
              </a:prstGeom>
              <a:noFill/>
            </p:spPr>
            <p:txBody>
              <a:bodyPr wrap="square" rtlCol="0">
                <a:spAutoFit/>
              </a:bodyPr>
              <a:lstStyle/>
              <a:p>
                <a:r>
                  <a:rPr lang="en-US" sz="4400" dirty="0" smtClean="0"/>
                  <a:t>6</a:t>
                </a:r>
                <a:endParaRPr lang="en-US" sz="4000" dirty="0"/>
              </a:p>
            </p:txBody>
          </p:sp>
        </p:grpSp>
        <p:grpSp>
          <p:nvGrpSpPr>
            <p:cNvPr id="28" name="Group 34"/>
            <p:cNvGrpSpPr/>
            <p:nvPr/>
          </p:nvGrpSpPr>
          <p:grpSpPr>
            <a:xfrm>
              <a:off x="3187895" y="1710450"/>
              <a:ext cx="914400" cy="950068"/>
              <a:chOff x="4535631" y="1697492"/>
              <a:chExt cx="914400" cy="950068"/>
            </a:xfrm>
          </p:grpSpPr>
          <p:sp>
            <p:nvSpPr>
              <p:cNvPr id="118" name="Right Triangle 117"/>
              <p:cNvSpPr/>
              <p:nvPr/>
            </p:nvSpPr>
            <p:spPr>
              <a:xfrm>
                <a:off x="4535631" y="1697492"/>
                <a:ext cx="914400" cy="914400"/>
              </a:xfrm>
              <a:prstGeom prst="rtTriangle">
                <a:avLst/>
              </a:prstGeom>
              <a:solidFill>
                <a:srgbClr val="0000FF">
                  <a:alpha val="12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TextBox 119"/>
              <p:cNvSpPr txBox="1"/>
              <p:nvPr/>
            </p:nvSpPr>
            <p:spPr>
              <a:xfrm>
                <a:off x="4999367" y="1878119"/>
                <a:ext cx="450664" cy="769441"/>
              </a:xfrm>
              <a:prstGeom prst="rect">
                <a:avLst/>
              </a:prstGeom>
              <a:noFill/>
            </p:spPr>
            <p:txBody>
              <a:bodyPr wrap="square" rtlCol="0">
                <a:spAutoFit/>
              </a:bodyPr>
              <a:lstStyle/>
              <a:p>
                <a:r>
                  <a:rPr lang="en-US" sz="4400" dirty="0" smtClean="0"/>
                  <a:t>a</a:t>
                </a:r>
                <a:endParaRPr lang="en-US" sz="4400" dirty="0"/>
              </a:p>
            </p:txBody>
          </p:sp>
        </p:grpSp>
      </p:grpSp>
      <p:grpSp>
        <p:nvGrpSpPr>
          <p:cNvPr id="30" name="Group 87"/>
          <p:cNvGrpSpPr/>
          <p:nvPr/>
        </p:nvGrpSpPr>
        <p:grpSpPr>
          <a:xfrm>
            <a:off x="5943586" y="2739157"/>
            <a:ext cx="920823" cy="1795631"/>
            <a:chOff x="3181472" y="1541996"/>
            <a:chExt cx="920823" cy="1795631"/>
          </a:xfrm>
        </p:grpSpPr>
        <p:grpSp>
          <p:nvGrpSpPr>
            <p:cNvPr id="31" name="Group 35"/>
            <p:cNvGrpSpPr/>
            <p:nvPr/>
          </p:nvGrpSpPr>
          <p:grpSpPr>
            <a:xfrm>
              <a:off x="3181472" y="1541996"/>
              <a:ext cx="914400" cy="1384995"/>
              <a:chOff x="3181472" y="1541996"/>
              <a:chExt cx="914400" cy="1384995"/>
            </a:xfrm>
          </p:grpSpPr>
          <p:sp>
            <p:nvSpPr>
              <p:cNvPr id="129" name="Right Triangle 128"/>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0" name="TextBox 129"/>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32" name="Group 34"/>
            <p:cNvGrpSpPr/>
            <p:nvPr/>
          </p:nvGrpSpPr>
          <p:grpSpPr>
            <a:xfrm>
              <a:off x="3187895" y="1710450"/>
              <a:ext cx="914400" cy="1627177"/>
              <a:chOff x="4535631" y="1697492"/>
              <a:chExt cx="914400" cy="1627177"/>
            </a:xfrm>
          </p:grpSpPr>
          <p:sp>
            <p:nvSpPr>
              <p:cNvPr id="127" name="Right Triangle 126"/>
              <p:cNvSpPr/>
              <p:nvPr/>
            </p:nvSpPr>
            <p:spPr>
              <a:xfrm>
                <a:off x="4535631" y="1697492"/>
                <a:ext cx="914400" cy="914400"/>
              </a:xfrm>
              <a:prstGeom prst="rtTriangle">
                <a:avLst/>
              </a:prstGeom>
              <a:solidFill>
                <a:srgbClr val="0000FF">
                  <a:alpha val="78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4999367" y="1878119"/>
                <a:ext cx="450664" cy="1446550"/>
              </a:xfrm>
              <a:prstGeom prst="rect">
                <a:avLst/>
              </a:prstGeom>
              <a:noFill/>
            </p:spPr>
            <p:txBody>
              <a:bodyPr wrap="square" rtlCol="0">
                <a:spAutoFit/>
              </a:bodyPr>
              <a:lstStyle/>
              <a:p>
                <a:r>
                  <a:rPr lang="en-US" sz="4400" dirty="0" err="1" smtClean="0"/>
                  <a:t>e</a:t>
                </a:r>
                <a:endParaRPr lang="en-US" sz="4400" dirty="0"/>
              </a:p>
            </p:txBody>
          </p:sp>
        </p:grpSp>
      </p:grpSp>
      <p:grpSp>
        <p:nvGrpSpPr>
          <p:cNvPr id="33" name="Group 87"/>
          <p:cNvGrpSpPr/>
          <p:nvPr/>
        </p:nvGrpSpPr>
        <p:grpSpPr>
          <a:xfrm>
            <a:off x="6808731" y="4342853"/>
            <a:ext cx="920823" cy="1384995"/>
            <a:chOff x="3181472" y="1541996"/>
            <a:chExt cx="920823" cy="1384995"/>
          </a:xfrm>
        </p:grpSpPr>
        <p:grpSp>
          <p:nvGrpSpPr>
            <p:cNvPr id="43" name="Group 35"/>
            <p:cNvGrpSpPr/>
            <p:nvPr/>
          </p:nvGrpSpPr>
          <p:grpSpPr>
            <a:xfrm>
              <a:off x="3181472" y="1541996"/>
              <a:ext cx="914400" cy="1384995"/>
              <a:chOff x="3181472" y="1541996"/>
              <a:chExt cx="914400" cy="1384995"/>
            </a:xfrm>
          </p:grpSpPr>
          <p:sp>
            <p:nvSpPr>
              <p:cNvPr id="136" name="Right Triangle 135"/>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7" name="TextBox 136"/>
              <p:cNvSpPr txBox="1"/>
              <p:nvPr/>
            </p:nvSpPr>
            <p:spPr>
              <a:xfrm>
                <a:off x="3181472" y="1541996"/>
                <a:ext cx="450664" cy="1384995"/>
              </a:xfrm>
              <a:prstGeom prst="rect">
                <a:avLst/>
              </a:prstGeom>
              <a:noFill/>
            </p:spPr>
            <p:txBody>
              <a:bodyPr wrap="square" rtlCol="0">
                <a:spAutoFit/>
              </a:bodyPr>
              <a:lstStyle/>
              <a:p>
                <a:r>
                  <a:rPr lang="en-US" sz="4400" dirty="0" smtClean="0"/>
                  <a:t>8</a:t>
                </a:r>
                <a:endParaRPr lang="en-US" sz="4000" dirty="0"/>
              </a:p>
            </p:txBody>
          </p:sp>
        </p:grpSp>
        <p:grpSp>
          <p:nvGrpSpPr>
            <p:cNvPr id="44" name="Group 34"/>
            <p:cNvGrpSpPr/>
            <p:nvPr/>
          </p:nvGrpSpPr>
          <p:grpSpPr>
            <a:xfrm>
              <a:off x="3187895" y="1710450"/>
              <a:ext cx="914400" cy="950068"/>
              <a:chOff x="4535631" y="1697492"/>
              <a:chExt cx="914400" cy="950068"/>
            </a:xfrm>
          </p:grpSpPr>
          <p:sp>
            <p:nvSpPr>
              <p:cNvPr id="134" name="Right Triangle 133"/>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TextBox 134"/>
              <p:cNvSpPr txBox="1"/>
              <p:nvPr/>
            </p:nvSpPr>
            <p:spPr>
              <a:xfrm>
                <a:off x="4999367" y="1878119"/>
                <a:ext cx="450664" cy="769441"/>
              </a:xfrm>
              <a:prstGeom prst="rect">
                <a:avLst/>
              </a:prstGeom>
              <a:noFill/>
            </p:spPr>
            <p:txBody>
              <a:bodyPr wrap="square" rtlCol="0">
                <a:spAutoFit/>
              </a:bodyPr>
              <a:lstStyle/>
              <a:p>
                <a:r>
                  <a:rPr lang="en-US" sz="4400" dirty="0" err="1" smtClean="0"/>
                  <a:t>c</a:t>
                </a:r>
                <a:endParaRPr lang="en-US" sz="4400" dirty="0"/>
              </a:p>
            </p:txBody>
          </p:sp>
        </p:grpSp>
      </p:grpSp>
      <p:sp>
        <p:nvSpPr>
          <p:cNvPr id="121" name="Rectangle 120"/>
          <p:cNvSpPr/>
          <p:nvPr/>
        </p:nvSpPr>
        <p:spPr>
          <a:xfrm>
            <a:off x="6824479" y="4503967"/>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8" name="Straight Connector 137"/>
          <p:cNvCxnSpPr/>
          <p:nvPr/>
        </p:nvCxnSpPr>
        <p:spPr>
          <a:xfrm>
            <a:off x="7529228" y="4625494"/>
            <a:ext cx="551488" cy="1588"/>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5020070" y="4500871"/>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6" name="Straight Arrow Connector 95"/>
          <p:cNvCxnSpPr/>
          <p:nvPr/>
        </p:nvCxnSpPr>
        <p:spPr>
          <a:xfrm rot="5400000">
            <a:off x="5363589" y="5865597"/>
            <a:ext cx="562808" cy="3688"/>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Range and Set</a:t>
            </a:r>
            <a:endParaRPr lang="en-US" dirty="0"/>
          </a:p>
        </p:txBody>
      </p:sp>
      <p:cxnSp>
        <p:nvCxnSpPr>
          <p:cNvPr id="16" name="Straight Connector 15"/>
          <p:cNvCxnSpPr/>
          <p:nvPr/>
        </p:nvCxnSpPr>
        <p:spPr>
          <a:xfrm rot="5400000" flipH="1" flipV="1">
            <a:off x="1006476" y="3693021"/>
            <a:ext cx="692392"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flipV="1">
            <a:off x="2971335" y="1307888"/>
            <a:ext cx="420274" cy="2743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H="1">
            <a:off x="5257335" y="1765088"/>
            <a:ext cx="420274" cy="1828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809872" y="3804025"/>
            <a:ext cx="1371600" cy="679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16200000" flipH="1">
            <a:off x="6727955" y="3457942"/>
            <a:ext cx="679434" cy="1371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flipH="1" flipV="1">
            <a:off x="5584955" y="3686542"/>
            <a:ext cx="679434"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5400000">
            <a:off x="614729"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a:off x="1527807"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5400000">
            <a:off x="4271008" y="2750095"/>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rot="5400000">
            <a:off x="2440589" y="569156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5400000">
            <a:off x="3360659"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rot="5400000">
            <a:off x="6099809"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5400000">
            <a:off x="7015021"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rot="5400000">
            <a:off x="7922132"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rot="5400000">
            <a:off x="5184224" y="5677419"/>
            <a:ext cx="562808" cy="36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3" name="Group 29"/>
          <p:cNvGrpSpPr/>
          <p:nvPr/>
        </p:nvGrpSpPr>
        <p:grpSpPr>
          <a:xfrm>
            <a:off x="418890" y="4341705"/>
            <a:ext cx="920823" cy="1795631"/>
            <a:chOff x="3181472" y="1541996"/>
            <a:chExt cx="920823" cy="1795631"/>
          </a:xfrm>
        </p:grpSpPr>
        <p:grpSp>
          <p:nvGrpSpPr>
            <p:cNvPr id="4" name="Group 35"/>
            <p:cNvGrpSpPr/>
            <p:nvPr/>
          </p:nvGrpSpPr>
          <p:grpSpPr>
            <a:xfrm>
              <a:off x="3181472" y="1541996"/>
              <a:ext cx="914400" cy="1384995"/>
              <a:chOff x="3181472" y="1541996"/>
              <a:chExt cx="914400" cy="1384995"/>
            </a:xfrm>
          </p:grpSpPr>
          <p:sp>
            <p:nvSpPr>
              <p:cNvPr id="47" name="Right Triangle 46"/>
              <p:cNvSpPr/>
              <p:nvPr/>
            </p:nvSpPr>
            <p:spPr>
              <a:xfrm>
                <a:off x="3181472" y="1697492"/>
                <a:ext cx="914400" cy="914400"/>
              </a:xfrm>
              <a:prstGeom prst="rtTriangle">
                <a:avLst/>
              </a:prstGeom>
              <a:solidFill>
                <a:srgbClr val="FF0000">
                  <a:alpha val="12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8" name="TextBox 47"/>
              <p:cNvSpPr txBox="1"/>
              <p:nvPr/>
            </p:nvSpPr>
            <p:spPr>
              <a:xfrm>
                <a:off x="3181472" y="1541996"/>
                <a:ext cx="450664" cy="1384995"/>
              </a:xfrm>
              <a:prstGeom prst="rect">
                <a:avLst/>
              </a:prstGeom>
              <a:noFill/>
            </p:spPr>
            <p:txBody>
              <a:bodyPr wrap="square" rtlCol="0">
                <a:spAutoFit/>
              </a:bodyPr>
              <a:lstStyle/>
              <a:p>
                <a:r>
                  <a:rPr lang="en-US" sz="4400" dirty="0" smtClean="0"/>
                  <a:t>1</a:t>
                </a:r>
                <a:endParaRPr lang="en-US" sz="4000" dirty="0"/>
              </a:p>
            </p:txBody>
          </p:sp>
        </p:grpSp>
        <p:grpSp>
          <p:nvGrpSpPr>
            <p:cNvPr id="5" name="Group 34"/>
            <p:cNvGrpSpPr/>
            <p:nvPr/>
          </p:nvGrpSpPr>
          <p:grpSpPr>
            <a:xfrm>
              <a:off x="3187895" y="1710450"/>
              <a:ext cx="914400" cy="1627177"/>
              <a:chOff x="4535631" y="1697492"/>
              <a:chExt cx="914400" cy="1627177"/>
            </a:xfrm>
          </p:grpSpPr>
          <p:sp>
            <p:nvSpPr>
              <p:cNvPr id="45" name="Right Triangle 44"/>
              <p:cNvSpPr/>
              <p:nvPr/>
            </p:nvSpPr>
            <p:spPr>
              <a:xfrm>
                <a:off x="4535631" y="1697492"/>
                <a:ext cx="914400" cy="914400"/>
              </a:xfrm>
              <a:prstGeom prst="rtTriangle">
                <a:avLst/>
              </a:prstGeom>
              <a:solidFill>
                <a:srgbClr val="0000FF">
                  <a:alpha val="23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4999367" y="1878119"/>
                <a:ext cx="450664" cy="1446550"/>
              </a:xfrm>
              <a:prstGeom prst="rect">
                <a:avLst/>
              </a:prstGeom>
              <a:noFill/>
            </p:spPr>
            <p:txBody>
              <a:bodyPr wrap="square" rtlCol="0">
                <a:spAutoFit/>
              </a:bodyPr>
              <a:lstStyle/>
              <a:p>
                <a:r>
                  <a:rPr lang="en-US" sz="4400" dirty="0" err="1" smtClean="0"/>
                  <a:t>b</a:t>
                </a:r>
                <a:endParaRPr lang="en-US" sz="4400" dirty="0"/>
              </a:p>
            </p:txBody>
          </p:sp>
        </p:grpSp>
      </p:grpSp>
      <p:grpSp>
        <p:nvGrpSpPr>
          <p:cNvPr id="6" name="Group 48"/>
          <p:cNvGrpSpPr/>
          <p:nvPr/>
        </p:nvGrpSpPr>
        <p:grpSpPr>
          <a:xfrm>
            <a:off x="1335871" y="2718859"/>
            <a:ext cx="920823" cy="1795631"/>
            <a:chOff x="3181472" y="1541996"/>
            <a:chExt cx="920823" cy="1795631"/>
          </a:xfrm>
        </p:grpSpPr>
        <p:grpSp>
          <p:nvGrpSpPr>
            <p:cNvPr id="7" name="Group 35"/>
            <p:cNvGrpSpPr/>
            <p:nvPr/>
          </p:nvGrpSpPr>
          <p:grpSpPr>
            <a:xfrm>
              <a:off x="3181472" y="1541996"/>
              <a:ext cx="914400" cy="1384995"/>
              <a:chOff x="3181472" y="1541996"/>
              <a:chExt cx="914400" cy="1384995"/>
            </a:xfrm>
          </p:grpSpPr>
          <p:sp>
            <p:nvSpPr>
              <p:cNvPr id="54" name="Right Triangle 53"/>
              <p:cNvSpPr/>
              <p:nvPr/>
            </p:nvSpPr>
            <p:spPr>
              <a:xfrm>
                <a:off x="3181472" y="1697492"/>
                <a:ext cx="914400" cy="914400"/>
              </a:xfrm>
              <a:prstGeom prst="rtTriangle">
                <a:avLst/>
              </a:prstGeom>
              <a:solidFill>
                <a:srgbClr val="FF0000">
                  <a:alpha val="34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5" name="TextBox 54"/>
              <p:cNvSpPr txBox="1"/>
              <p:nvPr/>
            </p:nvSpPr>
            <p:spPr>
              <a:xfrm>
                <a:off x="3181472" y="1541996"/>
                <a:ext cx="450664" cy="1384995"/>
              </a:xfrm>
              <a:prstGeom prst="rect">
                <a:avLst/>
              </a:prstGeom>
              <a:noFill/>
            </p:spPr>
            <p:txBody>
              <a:bodyPr wrap="square" rtlCol="0">
                <a:spAutoFit/>
              </a:bodyPr>
              <a:lstStyle/>
              <a:p>
                <a:r>
                  <a:rPr lang="en-US" sz="4400" dirty="0" smtClean="0"/>
                  <a:t>3</a:t>
                </a:r>
                <a:endParaRPr lang="en-US" sz="4000" dirty="0"/>
              </a:p>
            </p:txBody>
          </p:sp>
        </p:grpSp>
        <p:grpSp>
          <p:nvGrpSpPr>
            <p:cNvPr id="8" name="Group 34"/>
            <p:cNvGrpSpPr/>
            <p:nvPr/>
          </p:nvGrpSpPr>
          <p:grpSpPr>
            <a:xfrm>
              <a:off x="3187895" y="1710450"/>
              <a:ext cx="914400" cy="1627177"/>
              <a:chOff x="4535631" y="1697492"/>
              <a:chExt cx="914400" cy="1627177"/>
            </a:xfrm>
          </p:grpSpPr>
          <p:sp>
            <p:nvSpPr>
              <p:cNvPr id="52" name="Right Triangle 51"/>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9" name="Group 55"/>
          <p:cNvGrpSpPr/>
          <p:nvPr/>
        </p:nvGrpSpPr>
        <p:grpSpPr>
          <a:xfrm>
            <a:off x="2278770" y="4348471"/>
            <a:ext cx="920823" cy="1384995"/>
            <a:chOff x="3181472" y="1541996"/>
            <a:chExt cx="920823" cy="1384995"/>
          </a:xfrm>
        </p:grpSpPr>
        <p:grpSp>
          <p:nvGrpSpPr>
            <p:cNvPr id="10" name="Group 35"/>
            <p:cNvGrpSpPr/>
            <p:nvPr/>
          </p:nvGrpSpPr>
          <p:grpSpPr>
            <a:xfrm>
              <a:off x="3181472" y="1541996"/>
              <a:ext cx="914400" cy="1384995"/>
              <a:chOff x="3181472" y="1541996"/>
              <a:chExt cx="914400" cy="1384995"/>
            </a:xfrm>
          </p:grpSpPr>
          <p:sp>
            <p:nvSpPr>
              <p:cNvPr id="61" name="Right Triangle 60"/>
              <p:cNvSpPr/>
              <p:nvPr/>
            </p:nvSpPr>
            <p:spPr>
              <a:xfrm>
                <a:off x="3181472" y="1697492"/>
                <a:ext cx="914400" cy="914400"/>
              </a:xfrm>
              <a:prstGeom prst="rtTriangle">
                <a:avLst/>
              </a:prstGeom>
              <a:solidFill>
                <a:srgbClr val="FF0000">
                  <a:alpha val="45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2" name="TextBox 61"/>
              <p:cNvSpPr txBox="1"/>
              <p:nvPr/>
            </p:nvSpPr>
            <p:spPr>
              <a:xfrm>
                <a:off x="3181472" y="1541996"/>
                <a:ext cx="450664" cy="1384995"/>
              </a:xfrm>
              <a:prstGeom prst="rect">
                <a:avLst/>
              </a:prstGeom>
              <a:noFill/>
            </p:spPr>
            <p:txBody>
              <a:bodyPr wrap="square" rtlCol="0">
                <a:spAutoFit/>
              </a:bodyPr>
              <a:lstStyle/>
              <a:p>
                <a:r>
                  <a:rPr lang="en-US" sz="4400" dirty="0" smtClean="0"/>
                  <a:t>4</a:t>
                </a:r>
                <a:endParaRPr lang="en-US" sz="4000" dirty="0"/>
              </a:p>
            </p:txBody>
          </p:sp>
        </p:grpSp>
        <p:grpSp>
          <p:nvGrpSpPr>
            <p:cNvPr id="11" name="Group 34"/>
            <p:cNvGrpSpPr/>
            <p:nvPr/>
          </p:nvGrpSpPr>
          <p:grpSpPr>
            <a:xfrm>
              <a:off x="3187895" y="1710450"/>
              <a:ext cx="914400" cy="950068"/>
              <a:chOff x="4535631" y="1697492"/>
              <a:chExt cx="914400" cy="950068"/>
            </a:xfrm>
          </p:grpSpPr>
          <p:sp>
            <p:nvSpPr>
              <p:cNvPr id="59" name="Right Triangle 58"/>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TextBox 59"/>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grpSp>
        <p:nvGrpSpPr>
          <p:cNvPr id="12" name="Group 62"/>
          <p:cNvGrpSpPr/>
          <p:nvPr/>
        </p:nvGrpSpPr>
        <p:grpSpPr>
          <a:xfrm>
            <a:off x="3195751" y="4345375"/>
            <a:ext cx="920823" cy="1384995"/>
            <a:chOff x="3181472" y="1541996"/>
            <a:chExt cx="920823" cy="1384995"/>
          </a:xfrm>
        </p:grpSpPr>
        <p:grpSp>
          <p:nvGrpSpPr>
            <p:cNvPr id="13" name="Group 35"/>
            <p:cNvGrpSpPr/>
            <p:nvPr/>
          </p:nvGrpSpPr>
          <p:grpSpPr>
            <a:xfrm>
              <a:off x="3181472" y="1541996"/>
              <a:ext cx="914400" cy="1384995"/>
              <a:chOff x="3181472" y="1541996"/>
              <a:chExt cx="914400" cy="1384995"/>
            </a:xfrm>
          </p:grpSpPr>
          <p:sp>
            <p:nvSpPr>
              <p:cNvPr id="68" name="Right Triangle 67"/>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9" name="TextBox 68"/>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14" name="Group 34"/>
            <p:cNvGrpSpPr/>
            <p:nvPr/>
          </p:nvGrpSpPr>
          <p:grpSpPr>
            <a:xfrm>
              <a:off x="3187895" y="1710450"/>
              <a:ext cx="914400" cy="950068"/>
              <a:chOff x="4535631" y="1697492"/>
              <a:chExt cx="914400" cy="950068"/>
            </a:xfrm>
          </p:grpSpPr>
          <p:sp>
            <p:nvSpPr>
              <p:cNvPr id="66" name="Right Triangle 65"/>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4999367" y="1878119"/>
                <a:ext cx="450664" cy="769441"/>
              </a:xfrm>
              <a:prstGeom prst="rect">
                <a:avLst/>
              </a:prstGeom>
              <a:noFill/>
            </p:spPr>
            <p:txBody>
              <a:bodyPr wrap="square" rtlCol="0">
                <a:spAutoFit/>
              </a:bodyPr>
              <a:lstStyle/>
              <a:p>
                <a:r>
                  <a:rPr lang="en-US" sz="4400" dirty="0" err="1" smtClean="0"/>
                  <a:t>c</a:t>
                </a:r>
                <a:endParaRPr lang="en-US" sz="4400" dirty="0"/>
              </a:p>
            </p:txBody>
          </p:sp>
        </p:grpSp>
      </p:grpSp>
      <p:grpSp>
        <p:nvGrpSpPr>
          <p:cNvPr id="15" name="Group 69"/>
          <p:cNvGrpSpPr/>
          <p:nvPr/>
        </p:nvGrpSpPr>
        <p:grpSpPr>
          <a:xfrm>
            <a:off x="4099773" y="1374897"/>
            <a:ext cx="920823" cy="1795631"/>
            <a:chOff x="3181472" y="1541996"/>
            <a:chExt cx="920823" cy="1795631"/>
          </a:xfrm>
        </p:grpSpPr>
        <p:grpSp>
          <p:nvGrpSpPr>
            <p:cNvPr id="18" name="Group 35"/>
            <p:cNvGrpSpPr/>
            <p:nvPr/>
          </p:nvGrpSpPr>
          <p:grpSpPr>
            <a:xfrm>
              <a:off x="3181472" y="1541996"/>
              <a:ext cx="914400" cy="1384995"/>
              <a:chOff x="3181472" y="1541996"/>
              <a:chExt cx="914400" cy="1384995"/>
            </a:xfrm>
          </p:grpSpPr>
          <p:sp>
            <p:nvSpPr>
              <p:cNvPr id="75" name="Right Triangle 74"/>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76" name="TextBox 75"/>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19" name="Group 34"/>
            <p:cNvGrpSpPr/>
            <p:nvPr/>
          </p:nvGrpSpPr>
          <p:grpSpPr>
            <a:xfrm>
              <a:off x="3187895" y="1710450"/>
              <a:ext cx="914400" cy="1627177"/>
              <a:chOff x="4535631" y="1697492"/>
              <a:chExt cx="914400" cy="1627177"/>
            </a:xfrm>
          </p:grpSpPr>
          <p:sp>
            <p:nvSpPr>
              <p:cNvPr id="73" name="Right Triangle 72"/>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sp>
        <p:nvSpPr>
          <p:cNvPr id="91" name="Rectangle 90"/>
          <p:cNvSpPr/>
          <p:nvPr/>
        </p:nvSpPr>
        <p:spPr>
          <a:xfrm>
            <a:off x="3176257" y="4510159"/>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5"/>
          <p:cNvGrpSpPr/>
          <p:nvPr/>
        </p:nvGrpSpPr>
        <p:grpSpPr>
          <a:xfrm>
            <a:off x="7780656" y="4329895"/>
            <a:ext cx="920823" cy="1384995"/>
            <a:chOff x="3181472" y="1541996"/>
            <a:chExt cx="920823" cy="1384995"/>
          </a:xfrm>
        </p:grpSpPr>
        <p:grpSp>
          <p:nvGrpSpPr>
            <p:cNvPr id="22" name="Group 35"/>
            <p:cNvGrpSpPr/>
            <p:nvPr/>
          </p:nvGrpSpPr>
          <p:grpSpPr>
            <a:xfrm>
              <a:off x="3181472" y="1541996"/>
              <a:ext cx="914400" cy="1384995"/>
              <a:chOff x="3181472" y="1541996"/>
              <a:chExt cx="914400" cy="1384995"/>
            </a:xfrm>
          </p:grpSpPr>
          <p:sp>
            <p:nvSpPr>
              <p:cNvPr id="111" name="Right Triangle 110"/>
              <p:cNvSpPr/>
              <p:nvPr/>
            </p:nvSpPr>
            <p:spPr>
              <a:xfrm>
                <a:off x="3181472" y="1697492"/>
                <a:ext cx="914400" cy="914400"/>
              </a:xfrm>
              <a:prstGeom prst="rtTriangle">
                <a:avLst/>
              </a:prstGeom>
              <a:solidFill>
                <a:srgbClr val="FF0000"/>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12" name="TextBox 111"/>
              <p:cNvSpPr txBox="1"/>
              <p:nvPr/>
            </p:nvSpPr>
            <p:spPr>
              <a:xfrm>
                <a:off x="3181472" y="1541996"/>
                <a:ext cx="450664" cy="1384995"/>
              </a:xfrm>
              <a:prstGeom prst="rect">
                <a:avLst/>
              </a:prstGeom>
              <a:noFill/>
            </p:spPr>
            <p:txBody>
              <a:bodyPr wrap="square" rtlCol="0">
                <a:spAutoFit/>
              </a:bodyPr>
              <a:lstStyle/>
              <a:p>
                <a:r>
                  <a:rPr lang="en-US" sz="4400" dirty="0" smtClean="0"/>
                  <a:t>9</a:t>
                </a:r>
                <a:endParaRPr lang="en-US" sz="4000" dirty="0"/>
              </a:p>
            </p:txBody>
          </p:sp>
        </p:grpSp>
        <p:grpSp>
          <p:nvGrpSpPr>
            <p:cNvPr id="24" name="Group 34"/>
            <p:cNvGrpSpPr/>
            <p:nvPr/>
          </p:nvGrpSpPr>
          <p:grpSpPr>
            <a:xfrm>
              <a:off x="3187895" y="1710450"/>
              <a:ext cx="914400" cy="950068"/>
              <a:chOff x="4535631" y="1697492"/>
              <a:chExt cx="914400" cy="950068"/>
            </a:xfrm>
          </p:grpSpPr>
          <p:sp>
            <p:nvSpPr>
              <p:cNvPr id="109" name="Right Triangle 108"/>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TextBox 109"/>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cxnSp>
        <p:nvCxnSpPr>
          <p:cNvPr id="113" name="Straight Connector 112"/>
          <p:cNvCxnSpPr/>
          <p:nvPr/>
        </p:nvCxnSpPr>
        <p:spPr>
          <a:xfrm flipV="1">
            <a:off x="1910436" y="2410143"/>
            <a:ext cx="1925347" cy="294974"/>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1949313" y="4034173"/>
            <a:ext cx="723871" cy="358576"/>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rot="5400000">
            <a:off x="3538977" y="5856919"/>
            <a:ext cx="562807" cy="132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4705472" y="2621751"/>
            <a:ext cx="996367" cy="228974"/>
          </a:xfrm>
          <a:prstGeom prst="line">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flipV="1">
            <a:off x="5244639" y="3930509"/>
            <a:ext cx="587216" cy="436324"/>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2418724" y="3930509"/>
            <a:ext cx="723871" cy="358576"/>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flipV="1">
            <a:off x="2386811" y="2679165"/>
            <a:ext cx="1925347" cy="294974"/>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rot="5400000">
            <a:off x="7167998" y="5855735"/>
            <a:ext cx="562808" cy="3688"/>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5822800" y="4034174"/>
            <a:ext cx="484895" cy="332659"/>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6896070" y="3930509"/>
            <a:ext cx="723871" cy="358576"/>
          </a:xfrm>
          <a:prstGeom prst="line">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25" name="Group 80"/>
          <p:cNvGrpSpPr/>
          <p:nvPr/>
        </p:nvGrpSpPr>
        <p:grpSpPr>
          <a:xfrm>
            <a:off x="5026605" y="4336087"/>
            <a:ext cx="920823" cy="1384995"/>
            <a:chOff x="3181472" y="1541996"/>
            <a:chExt cx="920823" cy="1384995"/>
          </a:xfrm>
        </p:grpSpPr>
        <p:grpSp>
          <p:nvGrpSpPr>
            <p:cNvPr id="27" name="Group 35"/>
            <p:cNvGrpSpPr/>
            <p:nvPr/>
          </p:nvGrpSpPr>
          <p:grpSpPr>
            <a:xfrm>
              <a:off x="3181472" y="1541996"/>
              <a:ext cx="914400" cy="1384995"/>
              <a:chOff x="3181472" y="1541996"/>
              <a:chExt cx="914400" cy="1384995"/>
            </a:xfrm>
          </p:grpSpPr>
          <p:sp>
            <p:nvSpPr>
              <p:cNvPr id="122" name="Right Triangle 121"/>
              <p:cNvSpPr/>
              <p:nvPr/>
            </p:nvSpPr>
            <p:spPr>
              <a:xfrm>
                <a:off x="3181472" y="1697492"/>
                <a:ext cx="914400" cy="914400"/>
              </a:xfrm>
              <a:prstGeom prst="rtTriangle">
                <a:avLst/>
              </a:prstGeom>
              <a:solidFill>
                <a:srgbClr val="FF0000">
                  <a:alpha val="67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23" name="TextBox 122"/>
              <p:cNvSpPr txBox="1"/>
              <p:nvPr/>
            </p:nvSpPr>
            <p:spPr>
              <a:xfrm>
                <a:off x="3181472" y="1541996"/>
                <a:ext cx="450664" cy="1384995"/>
              </a:xfrm>
              <a:prstGeom prst="rect">
                <a:avLst/>
              </a:prstGeom>
              <a:noFill/>
            </p:spPr>
            <p:txBody>
              <a:bodyPr wrap="square" rtlCol="0">
                <a:spAutoFit/>
              </a:bodyPr>
              <a:lstStyle/>
              <a:p>
                <a:r>
                  <a:rPr lang="en-US" sz="4400" dirty="0" smtClean="0"/>
                  <a:t>6</a:t>
                </a:r>
                <a:endParaRPr lang="en-US" sz="4000" dirty="0"/>
              </a:p>
            </p:txBody>
          </p:sp>
        </p:grpSp>
        <p:grpSp>
          <p:nvGrpSpPr>
            <p:cNvPr id="28" name="Group 34"/>
            <p:cNvGrpSpPr/>
            <p:nvPr/>
          </p:nvGrpSpPr>
          <p:grpSpPr>
            <a:xfrm>
              <a:off x="3187895" y="1710450"/>
              <a:ext cx="914400" cy="950068"/>
              <a:chOff x="4535631" y="1697492"/>
              <a:chExt cx="914400" cy="950068"/>
            </a:xfrm>
          </p:grpSpPr>
          <p:sp>
            <p:nvSpPr>
              <p:cNvPr id="118" name="Right Triangle 117"/>
              <p:cNvSpPr/>
              <p:nvPr/>
            </p:nvSpPr>
            <p:spPr>
              <a:xfrm>
                <a:off x="4535631" y="1697492"/>
                <a:ext cx="914400" cy="914400"/>
              </a:xfrm>
              <a:prstGeom prst="rtTriangle">
                <a:avLst/>
              </a:prstGeom>
              <a:solidFill>
                <a:srgbClr val="0000FF">
                  <a:alpha val="12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TextBox 119"/>
              <p:cNvSpPr txBox="1"/>
              <p:nvPr/>
            </p:nvSpPr>
            <p:spPr>
              <a:xfrm>
                <a:off x="4999367" y="1878119"/>
                <a:ext cx="450664" cy="769441"/>
              </a:xfrm>
              <a:prstGeom prst="rect">
                <a:avLst/>
              </a:prstGeom>
              <a:noFill/>
            </p:spPr>
            <p:txBody>
              <a:bodyPr wrap="square" rtlCol="0">
                <a:spAutoFit/>
              </a:bodyPr>
              <a:lstStyle/>
              <a:p>
                <a:r>
                  <a:rPr lang="en-US" sz="4400" dirty="0" smtClean="0"/>
                  <a:t>a</a:t>
                </a:r>
                <a:endParaRPr lang="en-US" sz="4400" dirty="0"/>
              </a:p>
            </p:txBody>
          </p:sp>
        </p:grpSp>
      </p:grpSp>
      <p:grpSp>
        <p:nvGrpSpPr>
          <p:cNvPr id="30" name="Group 87"/>
          <p:cNvGrpSpPr/>
          <p:nvPr/>
        </p:nvGrpSpPr>
        <p:grpSpPr>
          <a:xfrm>
            <a:off x="5943586" y="2739157"/>
            <a:ext cx="920823" cy="1795631"/>
            <a:chOff x="3181472" y="1541996"/>
            <a:chExt cx="920823" cy="1795631"/>
          </a:xfrm>
        </p:grpSpPr>
        <p:grpSp>
          <p:nvGrpSpPr>
            <p:cNvPr id="31" name="Group 35"/>
            <p:cNvGrpSpPr/>
            <p:nvPr/>
          </p:nvGrpSpPr>
          <p:grpSpPr>
            <a:xfrm>
              <a:off x="3181472" y="1541996"/>
              <a:ext cx="914400" cy="1384995"/>
              <a:chOff x="3181472" y="1541996"/>
              <a:chExt cx="914400" cy="1384995"/>
            </a:xfrm>
          </p:grpSpPr>
          <p:sp>
            <p:nvSpPr>
              <p:cNvPr id="129" name="Right Triangle 128"/>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0" name="TextBox 129"/>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32" name="Group 34"/>
            <p:cNvGrpSpPr/>
            <p:nvPr/>
          </p:nvGrpSpPr>
          <p:grpSpPr>
            <a:xfrm>
              <a:off x="3187895" y="1710450"/>
              <a:ext cx="914400" cy="1627177"/>
              <a:chOff x="4535631" y="1697492"/>
              <a:chExt cx="914400" cy="1627177"/>
            </a:xfrm>
          </p:grpSpPr>
          <p:sp>
            <p:nvSpPr>
              <p:cNvPr id="127" name="Right Triangle 126"/>
              <p:cNvSpPr/>
              <p:nvPr/>
            </p:nvSpPr>
            <p:spPr>
              <a:xfrm>
                <a:off x="4535631" y="1697492"/>
                <a:ext cx="914400" cy="914400"/>
              </a:xfrm>
              <a:prstGeom prst="rtTriangle">
                <a:avLst/>
              </a:prstGeom>
              <a:solidFill>
                <a:srgbClr val="0000FF">
                  <a:alpha val="78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4999367" y="1878119"/>
                <a:ext cx="450664" cy="1446550"/>
              </a:xfrm>
              <a:prstGeom prst="rect">
                <a:avLst/>
              </a:prstGeom>
              <a:noFill/>
            </p:spPr>
            <p:txBody>
              <a:bodyPr wrap="square" rtlCol="0">
                <a:spAutoFit/>
              </a:bodyPr>
              <a:lstStyle/>
              <a:p>
                <a:r>
                  <a:rPr lang="en-US" sz="4400" dirty="0" err="1" smtClean="0"/>
                  <a:t>e</a:t>
                </a:r>
                <a:endParaRPr lang="en-US" sz="4400" dirty="0"/>
              </a:p>
            </p:txBody>
          </p:sp>
        </p:grpSp>
      </p:grpSp>
      <p:grpSp>
        <p:nvGrpSpPr>
          <p:cNvPr id="33" name="Group 87"/>
          <p:cNvGrpSpPr/>
          <p:nvPr/>
        </p:nvGrpSpPr>
        <p:grpSpPr>
          <a:xfrm>
            <a:off x="6808731" y="4342853"/>
            <a:ext cx="920823" cy="1384995"/>
            <a:chOff x="3181472" y="1541996"/>
            <a:chExt cx="920823" cy="1384995"/>
          </a:xfrm>
        </p:grpSpPr>
        <p:grpSp>
          <p:nvGrpSpPr>
            <p:cNvPr id="43" name="Group 35"/>
            <p:cNvGrpSpPr/>
            <p:nvPr/>
          </p:nvGrpSpPr>
          <p:grpSpPr>
            <a:xfrm>
              <a:off x="3181472" y="1541996"/>
              <a:ext cx="914400" cy="1384995"/>
              <a:chOff x="3181472" y="1541996"/>
              <a:chExt cx="914400" cy="1384995"/>
            </a:xfrm>
          </p:grpSpPr>
          <p:sp>
            <p:nvSpPr>
              <p:cNvPr id="136" name="Right Triangle 135"/>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7" name="TextBox 136"/>
              <p:cNvSpPr txBox="1"/>
              <p:nvPr/>
            </p:nvSpPr>
            <p:spPr>
              <a:xfrm>
                <a:off x="3181472" y="1541996"/>
                <a:ext cx="450664" cy="1384995"/>
              </a:xfrm>
              <a:prstGeom prst="rect">
                <a:avLst/>
              </a:prstGeom>
              <a:noFill/>
            </p:spPr>
            <p:txBody>
              <a:bodyPr wrap="square" rtlCol="0">
                <a:spAutoFit/>
              </a:bodyPr>
              <a:lstStyle/>
              <a:p>
                <a:r>
                  <a:rPr lang="en-US" sz="4400" dirty="0" smtClean="0"/>
                  <a:t>8</a:t>
                </a:r>
                <a:endParaRPr lang="en-US" sz="4000" dirty="0"/>
              </a:p>
            </p:txBody>
          </p:sp>
        </p:grpSp>
        <p:grpSp>
          <p:nvGrpSpPr>
            <p:cNvPr id="44" name="Group 34"/>
            <p:cNvGrpSpPr/>
            <p:nvPr/>
          </p:nvGrpSpPr>
          <p:grpSpPr>
            <a:xfrm>
              <a:off x="3187895" y="1710450"/>
              <a:ext cx="914400" cy="950068"/>
              <a:chOff x="4535631" y="1697492"/>
              <a:chExt cx="914400" cy="950068"/>
            </a:xfrm>
          </p:grpSpPr>
          <p:sp>
            <p:nvSpPr>
              <p:cNvPr id="134" name="Right Triangle 133"/>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TextBox 134"/>
              <p:cNvSpPr txBox="1"/>
              <p:nvPr/>
            </p:nvSpPr>
            <p:spPr>
              <a:xfrm>
                <a:off x="4999367" y="1878119"/>
                <a:ext cx="450664" cy="769441"/>
              </a:xfrm>
              <a:prstGeom prst="rect">
                <a:avLst/>
              </a:prstGeom>
              <a:noFill/>
            </p:spPr>
            <p:txBody>
              <a:bodyPr wrap="square" rtlCol="0">
                <a:spAutoFit/>
              </a:bodyPr>
              <a:lstStyle/>
              <a:p>
                <a:r>
                  <a:rPr lang="en-US" sz="4400" dirty="0" err="1" smtClean="0"/>
                  <a:t>c</a:t>
                </a:r>
                <a:endParaRPr lang="en-US" sz="4400" dirty="0"/>
              </a:p>
            </p:txBody>
          </p:sp>
        </p:grpSp>
      </p:grpSp>
      <p:sp>
        <p:nvSpPr>
          <p:cNvPr id="121" name="Rectangle 120"/>
          <p:cNvSpPr/>
          <p:nvPr/>
        </p:nvSpPr>
        <p:spPr>
          <a:xfrm>
            <a:off x="6824479" y="4503967"/>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8" name="Straight Connector 137"/>
          <p:cNvCxnSpPr/>
          <p:nvPr/>
        </p:nvCxnSpPr>
        <p:spPr>
          <a:xfrm>
            <a:off x="7529228" y="4625494"/>
            <a:ext cx="551488" cy="1588"/>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5020070" y="4500871"/>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6" name="Straight Arrow Connector 95"/>
          <p:cNvCxnSpPr/>
          <p:nvPr/>
        </p:nvCxnSpPr>
        <p:spPr>
          <a:xfrm rot="5400000">
            <a:off x="5363589" y="5865597"/>
            <a:ext cx="562808" cy="3688"/>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7" name="Rectangle 96"/>
          <p:cNvSpPr/>
          <p:nvPr/>
        </p:nvSpPr>
        <p:spPr>
          <a:xfrm>
            <a:off x="676939" y="1656626"/>
            <a:ext cx="4143979" cy="220653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1342294" y="1993201"/>
            <a:ext cx="2984947" cy="1569660"/>
          </a:xfrm>
          <a:prstGeom prst="rect">
            <a:avLst/>
          </a:prstGeom>
          <a:solidFill>
            <a:srgbClr val="FF0000"/>
          </a:solidFill>
        </p:spPr>
        <p:txBody>
          <a:bodyPr wrap="square" rtlCol="0">
            <a:spAutoFit/>
          </a:bodyPr>
          <a:lstStyle/>
          <a:p>
            <a:r>
              <a:rPr lang="en-US" sz="2400" dirty="0" smtClean="0">
                <a:latin typeface="Helvetica"/>
              </a:rPr>
              <a:t>Every distinct value of </a:t>
            </a:r>
            <a:r>
              <a:rPr lang="en-US" sz="2400" dirty="0" err="1" smtClean="0">
                <a:latin typeface="Helvetica"/>
              </a:rPr>
              <a:t>x</a:t>
            </a:r>
            <a:r>
              <a:rPr lang="en-US" sz="2400" dirty="0" smtClean="0">
                <a:latin typeface="Helvetica"/>
              </a:rPr>
              <a:t> must be checked for </a:t>
            </a:r>
            <a:r>
              <a:rPr lang="en-US" sz="2400" dirty="0" err="1" smtClean="0">
                <a:latin typeface="Helvetica"/>
              </a:rPr>
              <a:t>y</a:t>
            </a:r>
            <a:r>
              <a:rPr lang="en-US" sz="2400" dirty="0" smtClean="0">
                <a:latin typeface="Helvetica"/>
              </a:rPr>
              <a:t> values ‘a’ and ‘</a:t>
            </a:r>
            <a:r>
              <a:rPr lang="en-US" sz="2400" dirty="0" err="1" smtClean="0">
                <a:latin typeface="Helvetica"/>
              </a:rPr>
              <a:t>c</a:t>
            </a:r>
            <a:r>
              <a:rPr lang="en-US" sz="2400" dirty="0" smtClean="0">
                <a:latin typeface="Helvetica"/>
              </a:rPr>
              <a:t>’.</a:t>
            </a:r>
            <a:endParaRPr lang="en-US" sz="2400" dirty="0">
              <a:latin typeface="Helvetica"/>
            </a:endParaRPr>
          </a:p>
        </p:txBody>
      </p:sp>
      <p:cxnSp>
        <p:nvCxnSpPr>
          <p:cNvPr id="100" name="Straight Arrow Connector 99"/>
          <p:cNvCxnSpPr/>
          <p:nvPr/>
        </p:nvCxnSpPr>
        <p:spPr>
          <a:xfrm>
            <a:off x="3485897" y="3323109"/>
            <a:ext cx="2157252" cy="239752"/>
          </a:xfrm>
          <a:prstGeom prst="straightConnector1">
            <a:avLst/>
          </a:prstGeom>
          <a:ln w="5080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Two Ranges (2D Box)</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err="1" smtClean="0"/>
              <a:t>db.c.find</a:t>
            </a:r>
            <a:r>
              <a:rPr lang="en-US" dirty="0" smtClean="0"/>
              <a:t>( {x:{$gte:3,$lte:7},y:{$gte:’c’,$lte:’f’}} )</a:t>
            </a:r>
          </a:p>
          <a:p>
            <a:r>
              <a:rPr lang="en-US" dirty="0" smtClean="0"/>
              <a:t>Index {x:1,y:1}</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Concurrency models</a:t>
            </a:r>
            <a:endParaRPr lang="en-US" dirty="0"/>
          </a:p>
        </p:txBody>
      </p:sp>
      <p:sp>
        <p:nvSpPr>
          <p:cNvPr id="3" name="Content Placeholder 2"/>
          <p:cNvSpPr>
            <a:spLocks noGrp="1"/>
          </p:cNvSpPr>
          <p:nvPr>
            <p:ph sz="quarter" idx="4294967295"/>
          </p:nvPr>
        </p:nvSpPr>
        <p:spPr>
          <a:xfrm>
            <a:off x="990600" y="1600200"/>
            <a:ext cx="8153400" cy="4495800"/>
          </a:xfrm>
        </p:spPr>
        <p:txBody>
          <a:bodyPr/>
          <a:lstStyle/>
          <a:p>
            <a:r>
              <a:rPr lang="en-US" dirty="0" smtClean="0"/>
              <a:t>Optimistic concurrency.</a:t>
            </a:r>
          </a:p>
          <a:p>
            <a:r>
              <a:rPr lang="en-US" dirty="0" smtClean="0"/>
              <a:t>Pessimistic concurrency.</a:t>
            </a:r>
          </a:p>
          <a:p>
            <a:r>
              <a:rPr lang="en-US" dirty="0" smtClean="0"/>
              <a:t>MVCC.</a:t>
            </a:r>
          </a:p>
        </p:txBody>
      </p:sp>
      <p:pic>
        <p:nvPicPr>
          <p:cNvPr id="2050" name="Picture 2" descr="C:\Users\firat\Desktop\mvcc.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72126" y="3134597"/>
            <a:ext cx="5687344" cy="34266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00555482"/>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Two Ranges (2D Box)</a:t>
            </a:r>
            <a:endParaRPr lang="en-US" dirty="0"/>
          </a:p>
        </p:txBody>
      </p:sp>
      <p:cxnSp>
        <p:nvCxnSpPr>
          <p:cNvPr id="150" name="Straight Connector 149"/>
          <p:cNvCxnSpPr/>
          <p:nvPr/>
        </p:nvCxnSpPr>
        <p:spPr>
          <a:xfrm>
            <a:off x="751604" y="5975207"/>
            <a:ext cx="7580853" cy="1588"/>
          </a:xfrm>
          <a:prstGeom prst="line">
            <a:avLst/>
          </a:prstGeom>
          <a:ln w="76200">
            <a:gradFill flip="none" rotWithShape="1">
              <a:gsLst>
                <a:gs pos="0">
                  <a:schemeClr val="bg1"/>
                </a:gs>
                <a:gs pos="100000">
                  <a:srgbClr val="FF0000"/>
                </a:gs>
              </a:gsLst>
              <a:lin ang="0" scaled="1"/>
              <a:tileRect/>
            </a:gradFill>
          </a:ln>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7671568" y="5908828"/>
            <a:ext cx="532630" cy="707886"/>
          </a:xfrm>
          <a:prstGeom prst="rect">
            <a:avLst/>
          </a:prstGeom>
          <a:noFill/>
        </p:spPr>
        <p:txBody>
          <a:bodyPr wrap="none" rtlCol="0">
            <a:spAutoFit/>
          </a:bodyPr>
          <a:lstStyle/>
          <a:p>
            <a:r>
              <a:rPr lang="en-US" sz="4000" i="1" dirty="0" err="1" smtClean="0"/>
              <a:t>x</a:t>
            </a:r>
            <a:endParaRPr lang="en-US" sz="4000" i="1" dirty="0"/>
          </a:p>
        </p:txBody>
      </p:sp>
      <p:cxnSp>
        <p:nvCxnSpPr>
          <p:cNvPr id="157" name="Straight Connector 156"/>
          <p:cNvCxnSpPr/>
          <p:nvPr/>
        </p:nvCxnSpPr>
        <p:spPr>
          <a:xfrm rot="5400000" flipH="1" flipV="1">
            <a:off x="-1587307" y="3569917"/>
            <a:ext cx="4677822" cy="1588"/>
          </a:xfrm>
          <a:prstGeom prst="line">
            <a:avLst/>
          </a:prstGeom>
          <a:ln>
            <a:gradFill flip="none" rotWithShape="1">
              <a:gsLst>
                <a:gs pos="0">
                  <a:schemeClr val="bg1"/>
                </a:gs>
                <a:gs pos="100000">
                  <a:srgbClr val="0000FF"/>
                </a:gs>
              </a:gsLst>
              <a:lin ang="0" scaled="1"/>
              <a:tileRect/>
            </a:gradFill>
          </a:ln>
        </p:spPr>
        <p:style>
          <a:lnRef idx="2">
            <a:schemeClr val="accent1"/>
          </a:lnRef>
          <a:fillRef idx="0">
            <a:schemeClr val="accent1"/>
          </a:fillRef>
          <a:effectRef idx="1">
            <a:schemeClr val="accent1"/>
          </a:effectRef>
          <a:fontRef idx="minor">
            <a:schemeClr val="tx1"/>
          </a:fontRef>
        </p:style>
      </p:cxnSp>
      <p:sp>
        <p:nvSpPr>
          <p:cNvPr id="158" name="TextBox 157"/>
          <p:cNvSpPr txBox="1"/>
          <p:nvPr/>
        </p:nvSpPr>
        <p:spPr>
          <a:xfrm>
            <a:off x="168467" y="1192926"/>
            <a:ext cx="539894" cy="707886"/>
          </a:xfrm>
          <a:prstGeom prst="rect">
            <a:avLst/>
          </a:prstGeom>
          <a:noFill/>
        </p:spPr>
        <p:txBody>
          <a:bodyPr wrap="none" rtlCol="0">
            <a:spAutoFit/>
          </a:bodyPr>
          <a:lstStyle/>
          <a:p>
            <a:r>
              <a:rPr lang="en-US" sz="4000" i="1" dirty="0" err="1" smtClean="0"/>
              <a:t>y</a:t>
            </a:r>
            <a:endParaRPr lang="en-US" sz="4000" i="1" dirty="0"/>
          </a:p>
        </p:txBody>
      </p:sp>
      <p:sp>
        <p:nvSpPr>
          <p:cNvPr id="161" name="TextBox 160"/>
          <p:cNvSpPr txBox="1"/>
          <p:nvPr/>
        </p:nvSpPr>
        <p:spPr>
          <a:xfrm>
            <a:off x="1216173" y="6018980"/>
            <a:ext cx="392656" cy="584776"/>
          </a:xfrm>
          <a:prstGeom prst="rect">
            <a:avLst/>
          </a:prstGeom>
          <a:noFill/>
        </p:spPr>
        <p:txBody>
          <a:bodyPr wrap="none" rtlCol="0">
            <a:spAutoFit/>
          </a:bodyPr>
          <a:lstStyle/>
          <a:p>
            <a:r>
              <a:rPr lang="en-US" sz="3200" dirty="0" smtClean="0"/>
              <a:t>3</a:t>
            </a:r>
            <a:endParaRPr lang="en-US" sz="3200" dirty="0"/>
          </a:p>
        </p:txBody>
      </p:sp>
      <p:sp>
        <p:nvSpPr>
          <p:cNvPr id="162" name="TextBox 161"/>
          <p:cNvSpPr txBox="1"/>
          <p:nvPr/>
        </p:nvSpPr>
        <p:spPr>
          <a:xfrm>
            <a:off x="5259295" y="5993064"/>
            <a:ext cx="392656" cy="584776"/>
          </a:xfrm>
          <a:prstGeom prst="rect">
            <a:avLst/>
          </a:prstGeom>
          <a:noFill/>
        </p:spPr>
        <p:txBody>
          <a:bodyPr wrap="none" rtlCol="0">
            <a:spAutoFit/>
          </a:bodyPr>
          <a:lstStyle/>
          <a:p>
            <a:r>
              <a:rPr lang="en-US" sz="3200" dirty="0" smtClean="0"/>
              <a:t>7</a:t>
            </a:r>
            <a:endParaRPr lang="en-US" sz="3200" dirty="0"/>
          </a:p>
        </p:txBody>
      </p:sp>
      <p:cxnSp>
        <p:nvCxnSpPr>
          <p:cNvPr id="164" name="Straight Connector 163"/>
          <p:cNvCxnSpPr/>
          <p:nvPr/>
        </p:nvCxnSpPr>
        <p:spPr>
          <a:xfrm rot="5400000">
            <a:off x="1160217" y="5928663"/>
            <a:ext cx="478651"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rot="5400000">
            <a:off x="5217093" y="5895076"/>
            <a:ext cx="478651"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8" name="TextBox 167"/>
          <p:cNvSpPr txBox="1"/>
          <p:nvPr/>
        </p:nvSpPr>
        <p:spPr>
          <a:xfrm>
            <a:off x="168467" y="5032894"/>
            <a:ext cx="358191" cy="584776"/>
          </a:xfrm>
          <a:prstGeom prst="rect">
            <a:avLst/>
          </a:prstGeom>
          <a:noFill/>
        </p:spPr>
        <p:txBody>
          <a:bodyPr wrap="none" rtlCol="0">
            <a:spAutoFit/>
          </a:bodyPr>
          <a:lstStyle/>
          <a:p>
            <a:r>
              <a:rPr lang="en-US" sz="3200" dirty="0" err="1" smtClean="0"/>
              <a:t>c</a:t>
            </a:r>
            <a:endParaRPr lang="en-US" sz="3200" dirty="0"/>
          </a:p>
        </p:txBody>
      </p:sp>
      <p:sp>
        <p:nvSpPr>
          <p:cNvPr id="169" name="TextBox 168"/>
          <p:cNvSpPr txBox="1"/>
          <p:nvPr/>
        </p:nvSpPr>
        <p:spPr>
          <a:xfrm>
            <a:off x="196077" y="1810106"/>
            <a:ext cx="312906" cy="584776"/>
          </a:xfrm>
          <a:prstGeom prst="rect">
            <a:avLst/>
          </a:prstGeom>
          <a:noFill/>
        </p:spPr>
        <p:txBody>
          <a:bodyPr wrap="none" rtlCol="0">
            <a:spAutoFit/>
          </a:bodyPr>
          <a:lstStyle/>
          <a:p>
            <a:r>
              <a:rPr lang="en-US" sz="3200" dirty="0" err="1" smtClean="0"/>
              <a:t>f</a:t>
            </a:r>
            <a:endParaRPr lang="en-US" sz="3200" dirty="0"/>
          </a:p>
        </p:txBody>
      </p:sp>
      <p:cxnSp>
        <p:nvCxnSpPr>
          <p:cNvPr id="176" name="Straight Connector 175"/>
          <p:cNvCxnSpPr/>
          <p:nvPr/>
        </p:nvCxnSpPr>
        <p:spPr>
          <a:xfrm>
            <a:off x="568737" y="5388923"/>
            <a:ext cx="579498"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568737" y="2099189"/>
            <a:ext cx="579498"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59" name="Rectangle 158"/>
          <p:cNvSpPr/>
          <p:nvPr/>
        </p:nvSpPr>
        <p:spPr>
          <a:xfrm>
            <a:off x="1399542" y="2099189"/>
            <a:ext cx="4056081" cy="3291322"/>
          </a:xfrm>
          <a:prstGeom prst="rect">
            <a:avLst/>
          </a:prstGeom>
          <a:solidFill>
            <a:schemeClr val="accent6">
              <a:lumMod val="60000"/>
              <a:lumOff val="40000"/>
              <a:alpha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smtClean="0">
                <a:solidFill>
                  <a:schemeClr val="tx1"/>
                </a:solidFill>
              </a:rPr>
              <a:t>{</a:t>
            </a:r>
            <a:r>
              <a:rPr lang="en-US" sz="4400" dirty="0" err="1" smtClean="0">
                <a:solidFill>
                  <a:schemeClr val="tx1"/>
                </a:solidFill>
              </a:rPr>
              <a:t>x</a:t>
            </a:r>
            <a:r>
              <a:rPr lang="en-US" sz="4400" dirty="0" smtClean="0">
                <a:solidFill>
                  <a:schemeClr val="tx1"/>
                </a:solidFill>
              </a:rPr>
              <a:t>:</a:t>
            </a:r>
          </a:p>
          <a:p>
            <a:pPr algn="ctr"/>
            <a:r>
              <a:rPr lang="en-US" sz="4400" dirty="0" smtClean="0">
                <a:solidFill>
                  <a:schemeClr val="tx1"/>
                </a:solidFill>
              </a:rPr>
              <a:t>{$gte:3,$lte:7},</a:t>
            </a:r>
          </a:p>
          <a:p>
            <a:pPr algn="ctr"/>
            <a:r>
              <a:rPr lang="en-US" sz="4400" dirty="0" err="1" smtClean="0">
                <a:solidFill>
                  <a:schemeClr val="tx1"/>
                </a:solidFill>
              </a:rPr>
              <a:t>y</a:t>
            </a:r>
            <a:r>
              <a:rPr lang="en-US" sz="4400" dirty="0" smtClean="0">
                <a:solidFill>
                  <a:schemeClr val="tx1"/>
                </a:solidFill>
              </a:rPr>
              <a:t>:</a:t>
            </a:r>
          </a:p>
          <a:p>
            <a:pPr algn="ctr"/>
            <a:r>
              <a:rPr lang="en-US" sz="4400" dirty="0" smtClean="0">
                <a:solidFill>
                  <a:schemeClr val="tx1"/>
                </a:solidFill>
              </a:rPr>
              <a:t>{$gte:’c’,$lte:’f’}}</a:t>
            </a:r>
            <a:endParaRPr lang="en-US" sz="4400" dirty="0">
              <a:solidFill>
                <a:schemeClr val="tx1"/>
              </a:solidFill>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Two Ranges (2D Box)</a:t>
            </a:r>
            <a:endParaRPr lang="en-US" dirty="0"/>
          </a:p>
        </p:txBody>
      </p:sp>
      <p:sp>
        <p:nvSpPr>
          <p:cNvPr id="15" name="TextBox 14"/>
          <p:cNvSpPr txBox="1"/>
          <p:nvPr/>
        </p:nvSpPr>
        <p:spPr>
          <a:xfrm>
            <a:off x="1073263" y="1380374"/>
            <a:ext cx="1964901" cy="830997"/>
          </a:xfrm>
          <a:prstGeom prst="rect">
            <a:avLst/>
          </a:prstGeom>
          <a:noFill/>
        </p:spPr>
        <p:txBody>
          <a:bodyPr wrap="none" rtlCol="0">
            <a:spAutoFit/>
          </a:bodyPr>
          <a:lstStyle/>
          <a:p>
            <a:r>
              <a:rPr lang="en-US" sz="4800" dirty="0" smtClean="0">
                <a:latin typeface="Helvetica"/>
              </a:rPr>
              <a:t>&lt;=?&lt;=</a:t>
            </a:r>
            <a:endParaRPr lang="en-US" sz="4800" dirty="0">
              <a:latin typeface="Helvetica"/>
            </a:endParaRPr>
          </a:p>
        </p:txBody>
      </p:sp>
      <p:cxnSp>
        <p:nvCxnSpPr>
          <p:cNvPr id="21" name="Straight Arrow Connector 20"/>
          <p:cNvCxnSpPr/>
          <p:nvPr/>
        </p:nvCxnSpPr>
        <p:spPr>
          <a:xfrm rot="5400000">
            <a:off x="613409" y="433097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a:off x="1504472"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a:off x="2434412" y="433773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a:off x="3351393" y="433464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4277698"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5400000">
            <a:off x="6098701" y="4347598"/>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a:off x="7015682" y="434450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a:off x="7906745" y="434140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3" name="Group 35"/>
          <p:cNvGrpSpPr/>
          <p:nvPr/>
        </p:nvGrpSpPr>
        <p:grpSpPr>
          <a:xfrm>
            <a:off x="3075485" y="1154433"/>
            <a:ext cx="914400" cy="1384995"/>
            <a:chOff x="3181472" y="1541996"/>
            <a:chExt cx="914400" cy="1384995"/>
          </a:xfrm>
        </p:grpSpPr>
        <p:sp>
          <p:nvSpPr>
            <p:cNvPr id="31" name="Right Triangle 30"/>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3" name="TextBox 32"/>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cxnSp>
        <p:nvCxnSpPr>
          <p:cNvPr id="38" name="Straight Arrow Connector 37"/>
          <p:cNvCxnSpPr/>
          <p:nvPr/>
        </p:nvCxnSpPr>
        <p:spPr>
          <a:xfrm rot="5400000">
            <a:off x="5213756" y="434759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4" name="Group 38"/>
          <p:cNvGrpSpPr/>
          <p:nvPr/>
        </p:nvGrpSpPr>
        <p:grpSpPr>
          <a:xfrm>
            <a:off x="418890" y="2981115"/>
            <a:ext cx="920823" cy="1795631"/>
            <a:chOff x="3181472" y="1541996"/>
            <a:chExt cx="920823" cy="1795631"/>
          </a:xfrm>
        </p:grpSpPr>
        <p:grpSp>
          <p:nvGrpSpPr>
            <p:cNvPr id="5" name="Group 35"/>
            <p:cNvGrpSpPr/>
            <p:nvPr/>
          </p:nvGrpSpPr>
          <p:grpSpPr>
            <a:xfrm>
              <a:off x="3181472" y="1541996"/>
              <a:ext cx="914400" cy="1384995"/>
              <a:chOff x="3181472" y="1541996"/>
              <a:chExt cx="914400" cy="1384995"/>
            </a:xfrm>
          </p:grpSpPr>
          <p:sp>
            <p:nvSpPr>
              <p:cNvPr id="44" name="Right Triangle 43"/>
              <p:cNvSpPr/>
              <p:nvPr/>
            </p:nvSpPr>
            <p:spPr>
              <a:xfrm>
                <a:off x="3181472" y="1697492"/>
                <a:ext cx="914400" cy="914400"/>
              </a:xfrm>
              <a:prstGeom prst="rtTriangle">
                <a:avLst/>
              </a:prstGeom>
              <a:solidFill>
                <a:srgbClr val="FF0000">
                  <a:alpha val="12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5" name="TextBox 44"/>
              <p:cNvSpPr txBox="1"/>
              <p:nvPr/>
            </p:nvSpPr>
            <p:spPr>
              <a:xfrm>
                <a:off x="3181472" y="1541996"/>
                <a:ext cx="450664" cy="1384995"/>
              </a:xfrm>
              <a:prstGeom prst="rect">
                <a:avLst/>
              </a:prstGeom>
              <a:noFill/>
            </p:spPr>
            <p:txBody>
              <a:bodyPr wrap="square" rtlCol="0">
                <a:spAutoFit/>
              </a:bodyPr>
              <a:lstStyle/>
              <a:p>
                <a:r>
                  <a:rPr lang="en-US" sz="4400" dirty="0" smtClean="0"/>
                  <a:t>1</a:t>
                </a:r>
                <a:endParaRPr lang="en-US" sz="4000" dirty="0"/>
              </a:p>
            </p:txBody>
          </p:sp>
        </p:grpSp>
        <p:grpSp>
          <p:nvGrpSpPr>
            <p:cNvPr id="6" name="Group 34"/>
            <p:cNvGrpSpPr/>
            <p:nvPr/>
          </p:nvGrpSpPr>
          <p:grpSpPr>
            <a:xfrm>
              <a:off x="3187895" y="1710450"/>
              <a:ext cx="914400" cy="1627177"/>
              <a:chOff x="4535631" y="1697492"/>
              <a:chExt cx="914400" cy="1627177"/>
            </a:xfrm>
          </p:grpSpPr>
          <p:sp>
            <p:nvSpPr>
              <p:cNvPr id="42" name="Right Triangle 41"/>
              <p:cNvSpPr/>
              <p:nvPr/>
            </p:nvSpPr>
            <p:spPr>
              <a:xfrm>
                <a:off x="4535631" y="1697492"/>
                <a:ext cx="914400" cy="914400"/>
              </a:xfrm>
              <a:prstGeom prst="rtTriangle">
                <a:avLst/>
              </a:prstGeom>
              <a:solidFill>
                <a:srgbClr val="0000FF">
                  <a:alpha val="23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4999367" y="1878119"/>
                <a:ext cx="450664" cy="1446550"/>
              </a:xfrm>
              <a:prstGeom prst="rect">
                <a:avLst/>
              </a:prstGeom>
              <a:noFill/>
            </p:spPr>
            <p:txBody>
              <a:bodyPr wrap="square" rtlCol="0">
                <a:spAutoFit/>
              </a:bodyPr>
              <a:lstStyle/>
              <a:p>
                <a:r>
                  <a:rPr lang="en-US" sz="4400" dirty="0" err="1" smtClean="0"/>
                  <a:t>b</a:t>
                </a:r>
                <a:endParaRPr lang="en-US" sz="4400" dirty="0"/>
              </a:p>
            </p:txBody>
          </p:sp>
        </p:grpSp>
      </p:grpSp>
      <p:grpSp>
        <p:nvGrpSpPr>
          <p:cNvPr id="7" name="Group 45"/>
          <p:cNvGrpSpPr/>
          <p:nvPr/>
        </p:nvGrpSpPr>
        <p:grpSpPr>
          <a:xfrm>
            <a:off x="1335871" y="2978019"/>
            <a:ext cx="920823" cy="1795631"/>
            <a:chOff x="3181472" y="1541996"/>
            <a:chExt cx="920823" cy="1795631"/>
          </a:xfrm>
        </p:grpSpPr>
        <p:grpSp>
          <p:nvGrpSpPr>
            <p:cNvPr id="8" name="Group 35"/>
            <p:cNvGrpSpPr/>
            <p:nvPr/>
          </p:nvGrpSpPr>
          <p:grpSpPr>
            <a:xfrm>
              <a:off x="3181472" y="1541996"/>
              <a:ext cx="914400" cy="1384995"/>
              <a:chOff x="3181472" y="1541996"/>
              <a:chExt cx="914400" cy="1384995"/>
            </a:xfrm>
          </p:grpSpPr>
          <p:sp>
            <p:nvSpPr>
              <p:cNvPr id="51" name="Right Triangle 50"/>
              <p:cNvSpPr/>
              <p:nvPr/>
            </p:nvSpPr>
            <p:spPr>
              <a:xfrm>
                <a:off x="3181472" y="1697492"/>
                <a:ext cx="914400" cy="914400"/>
              </a:xfrm>
              <a:prstGeom prst="rtTriangle">
                <a:avLst/>
              </a:prstGeom>
              <a:solidFill>
                <a:srgbClr val="FF0000">
                  <a:alpha val="34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2" name="TextBox 51"/>
              <p:cNvSpPr txBox="1"/>
              <p:nvPr/>
            </p:nvSpPr>
            <p:spPr>
              <a:xfrm>
                <a:off x="3181472" y="1541996"/>
                <a:ext cx="450664" cy="1384995"/>
              </a:xfrm>
              <a:prstGeom prst="rect">
                <a:avLst/>
              </a:prstGeom>
              <a:noFill/>
            </p:spPr>
            <p:txBody>
              <a:bodyPr wrap="square" rtlCol="0">
                <a:spAutoFit/>
              </a:bodyPr>
              <a:lstStyle/>
              <a:p>
                <a:r>
                  <a:rPr lang="en-US" sz="4400" dirty="0" smtClean="0"/>
                  <a:t>3</a:t>
                </a:r>
                <a:endParaRPr lang="en-US" sz="4000" dirty="0"/>
              </a:p>
            </p:txBody>
          </p:sp>
        </p:grpSp>
        <p:grpSp>
          <p:nvGrpSpPr>
            <p:cNvPr id="9" name="Group 34"/>
            <p:cNvGrpSpPr/>
            <p:nvPr/>
          </p:nvGrpSpPr>
          <p:grpSpPr>
            <a:xfrm>
              <a:off x="3187895" y="1710450"/>
              <a:ext cx="914400" cy="1627177"/>
              <a:chOff x="4535631" y="1697492"/>
              <a:chExt cx="914400" cy="1627177"/>
            </a:xfrm>
          </p:grpSpPr>
          <p:sp>
            <p:nvSpPr>
              <p:cNvPr id="49" name="Right Triangle 48"/>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10" name="Group 52"/>
          <p:cNvGrpSpPr/>
          <p:nvPr/>
        </p:nvGrpSpPr>
        <p:grpSpPr>
          <a:xfrm>
            <a:off x="2278770" y="2987881"/>
            <a:ext cx="920823" cy="1384995"/>
            <a:chOff x="3181472" y="1541996"/>
            <a:chExt cx="920823" cy="1384995"/>
          </a:xfrm>
        </p:grpSpPr>
        <p:grpSp>
          <p:nvGrpSpPr>
            <p:cNvPr id="11" name="Group 35"/>
            <p:cNvGrpSpPr/>
            <p:nvPr/>
          </p:nvGrpSpPr>
          <p:grpSpPr>
            <a:xfrm>
              <a:off x="3181472" y="1541996"/>
              <a:ext cx="914400" cy="1384995"/>
              <a:chOff x="3181472" y="1541996"/>
              <a:chExt cx="914400" cy="1384995"/>
            </a:xfrm>
          </p:grpSpPr>
          <p:sp>
            <p:nvSpPr>
              <p:cNvPr id="58" name="Right Triangle 57"/>
              <p:cNvSpPr/>
              <p:nvPr/>
            </p:nvSpPr>
            <p:spPr>
              <a:xfrm>
                <a:off x="3181472" y="1697492"/>
                <a:ext cx="914400" cy="914400"/>
              </a:xfrm>
              <a:prstGeom prst="rtTriangle">
                <a:avLst/>
              </a:prstGeom>
              <a:solidFill>
                <a:srgbClr val="FF0000">
                  <a:alpha val="45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9" name="TextBox 58"/>
              <p:cNvSpPr txBox="1"/>
              <p:nvPr/>
            </p:nvSpPr>
            <p:spPr>
              <a:xfrm>
                <a:off x="3181472" y="1541996"/>
                <a:ext cx="450664" cy="1384995"/>
              </a:xfrm>
              <a:prstGeom prst="rect">
                <a:avLst/>
              </a:prstGeom>
              <a:noFill/>
            </p:spPr>
            <p:txBody>
              <a:bodyPr wrap="square" rtlCol="0">
                <a:spAutoFit/>
              </a:bodyPr>
              <a:lstStyle/>
              <a:p>
                <a:r>
                  <a:rPr lang="en-US" sz="4400" dirty="0" smtClean="0"/>
                  <a:t>4</a:t>
                </a:r>
                <a:endParaRPr lang="en-US" sz="4000" dirty="0"/>
              </a:p>
            </p:txBody>
          </p:sp>
        </p:grpSp>
        <p:grpSp>
          <p:nvGrpSpPr>
            <p:cNvPr id="12" name="Group 34"/>
            <p:cNvGrpSpPr/>
            <p:nvPr/>
          </p:nvGrpSpPr>
          <p:grpSpPr>
            <a:xfrm>
              <a:off x="3187895" y="1710450"/>
              <a:ext cx="914400" cy="950068"/>
              <a:chOff x="4535631" y="1697492"/>
              <a:chExt cx="914400" cy="950068"/>
            </a:xfrm>
          </p:grpSpPr>
          <p:sp>
            <p:nvSpPr>
              <p:cNvPr id="56" name="Right Triangle 55"/>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grpSp>
        <p:nvGrpSpPr>
          <p:cNvPr id="13" name="Group 66"/>
          <p:cNvGrpSpPr/>
          <p:nvPr/>
        </p:nvGrpSpPr>
        <p:grpSpPr>
          <a:xfrm>
            <a:off x="4099773" y="2981689"/>
            <a:ext cx="920823" cy="1795631"/>
            <a:chOff x="3181472" y="1541996"/>
            <a:chExt cx="920823" cy="1795631"/>
          </a:xfrm>
        </p:grpSpPr>
        <p:grpSp>
          <p:nvGrpSpPr>
            <p:cNvPr id="14" name="Group 35"/>
            <p:cNvGrpSpPr/>
            <p:nvPr/>
          </p:nvGrpSpPr>
          <p:grpSpPr>
            <a:xfrm>
              <a:off x="3181472" y="1541996"/>
              <a:ext cx="914400" cy="1384995"/>
              <a:chOff x="3181472" y="1541996"/>
              <a:chExt cx="914400" cy="1384995"/>
            </a:xfrm>
          </p:grpSpPr>
          <p:sp>
            <p:nvSpPr>
              <p:cNvPr id="72" name="Right Triangle 71"/>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73" name="TextBox 72"/>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16" name="Group 34"/>
            <p:cNvGrpSpPr/>
            <p:nvPr/>
          </p:nvGrpSpPr>
          <p:grpSpPr>
            <a:xfrm>
              <a:off x="3187895" y="1710450"/>
              <a:ext cx="914400" cy="1627177"/>
              <a:chOff x="4535631" y="1697492"/>
              <a:chExt cx="914400" cy="1627177"/>
            </a:xfrm>
          </p:grpSpPr>
          <p:sp>
            <p:nvSpPr>
              <p:cNvPr id="70" name="Right Triangle 69"/>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17" name="Group 80"/>
          <p:cNvGrpSpPr/>
          <p:nvPr/>
        </p:nvGrpSpPr>
        <p:grpSpPr>
          <a:xfrm>
            <a:off x="5039564" y="2988455"/>
            <a:ext cx="920823" cy="1384995"/>
            <a:chOff x="3181472" y="1541996"/>
            <a:chExt cx="920823" cy="1384995"/>
          </a:xfrm>
        </p:grpSpPr>
        <p:grpSp>
          <p:nvGrpSpPr>
            <p:cNvPr id="18" name="Group 35"/>
            <p:cNvGrpSpPr/>
            <p:nvPr/>
          </p:nvGrpSpPr>
          <p:grpSpPr>
            <a:xfrm>
              <a:off x="3181472" y="1541996"/>
              <a:ext cx="914400" cy="1384995"/>
              <a:chOff x="3181472" y="1541996"/>
              <a:chExt cx="914400" cy="1384995"/>
            </a:xfrm>
          </p:grpSpPr>
          <p:sp>
            <p:nvSpPr>
              <p:cNvPr id="86" name="Right Triangle 85"/>
              <p:cNvSpPr/>
              <p:nvPr/>
            </p:nvSpPr>
            <p:spPr>
              <a:xfrm>
                <a:off x="3181472" y="1697492"/>
                <a:ext cx="914400" cy="914400"/>
              </a:xfrm>
              <a:prstGeom prst="rtTriangle">
                <a:avLst/>
              </a:prstGeom>
              <a:solidFill>
                <a:srgbClr val="FF0000">
                  <a:alpha val="67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87" name="TextBox 86"/>
              <p:cNvSpPr txBox="1"/>
              <p:nvPr/>
            </p:nvSpPr>
            <p:spPr>
              <a:xfrm>
                <a:off x="3181472" y="1541996"/>
                <a:ext cx="450664" cy="1384995"/>
              </a:xfrm>
              <a:prstGeom prst="rect">
                <a:avLst/>
              </a:prstGeom>
              <a:noFill/>
            </p:spPr>
            <p:txBody>
              <a:bodyPr wrap="square" rtlCol="0">
                <a:spAutoFit/>
              </a:bodyPr>
              <a:lstStyle/>
              <a:p>
                <a:r>
                  <a:rPr lang="en-US" sz="4400" dirty="0" smtClean="0"/>
                  <a:t>6</a:t>
                </a:r>
                <a:endParaRPr lang="en-US" sz="4000" dirty="0"/>
              </a:p>
            </p:txBody>
          </p:sp>
        </p:grpSp>
        <p:grpSp>
          <p:nvGrpSpPr>
            <p:cNvPr id="19" name="Group 34"/>
            <p:cNvGrpSpPr/>
            <p:nvPr/>
          </p:nvGrpSpPr>
          <p:grpSpPr>
            <a:xfrm>
              <a:off x="3187895" y="1710450"/>
              <a:ext cx="914400" cy="950068"/>
              <a:chOff x="4535631" y="1697492"/>
              <a:chExt cx="914400" cy="950068"/>
            </a:xfrm>
          </p:grpSpPr>
          <p:sp>
            <p:nvSpPr>
              <p:cNvPr id="84" name="Right Triangle 83"/>
              <p:cNvSpPr/>
              <p:nvPr/>
            </p:nvSpPr>
            <p:spPr>
              <a:xfrm>
                <a:off x="4535631" y="1697492"/>
                <a:ext cx="914400" cy="914400"/>
              </a:xfrm>
              <a:prstGeom prst="rtTriangle">
                <a:avLst/>
              </a:prstGeom>
              <a:solidFill>
                <a:srgbClr val="0000FF">
                  <a:alpha val="12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TextBox 84"/>
              <p:cNvSpPr txBox="1"/>
              <p:nvPr/>
            </p:nvSpPr>
            <p:spPr>
              <a:xfrm>
                <a:off x="4999367" y="1878119"/>
                <a:ext cx="450664" cy="769441"/>
              </a:xfrm>
              <a:prstGeom prst="rect">
                <a:avLst/>
              </a:prstGeom>
              <a:noFill/>
            </p:spPr>
            <p:txBody>
              <a:bodyPr wrap="square" rtlCol="0">
                <a:spAutoFit/>
              </a:bodyPr>
              <a:lstStyle/>
              <a:p>
                <a:r>
                  <a:rPr lang="en-US" sz="4400" dirty="0" smtClean="0"/>
                  <a:t>a</a:t>
                </a:r>
                <a:endParaRPr lang="en-US" sz="4400" dirty="0"/>
              </a:p>
            </p:txBody>
          </p:sp>
        </p:grpSp>
      </p:grpSp>
      <p:grpSp>
        <p:nvGrpSpPr>
          <p:cNvPr id="20" name="Group 87"/>
          <p:cNvGrpSpPr/>
          <p:nvPr/>
        </p:nvGrpSpPr>
        <p:grpSpPr>
          <a:xfrm>
            <a:off x="5943586" y="2985359"/>
            <a:ext cx="920823" cy="1795631"/>
            <a:chOff x="3181472" y="1541996"/>
            <a:chExt cx="920823" cy="1795631"/>
          </a:xfrm>
        </p:grpSpPr>
        <p:grpSp>
          <p:nvGrpSpPr>
            <p:cNvPr id="26" name="Group 35"/>
            <p:cNvGrpSpPr/>
            <p:nvPr/>
          </p:nvGrpSpPr>
          <p:grpSpPr>
            <a:xfrm>
              <a:off x="3181472" y="1541996"/>
              <a:ext cx="914400" cy="1384995"/>
              <a:chOff x="3181472" y="1541996"/>
              <a:chExt cx="914400" cy="1384995"/>
            </a:xfrm>
          </p:grpSpPr>
          <p:sp>
            <p:nvSpPr>
              <p:cNvPr id="93" name="Right Triangle 92"/>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94" name="TextBox 93"/>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30" name="Group 34"/>
            <p:cNvGrpSpPr/>
            <p:nvPr/>
          </p:nvGrpSpPr>
          <p:grpSpPr>
            <a:xfrm>
              <a:off x="3187895" y="1710450"/>
              <a:ext cx="914400" cy="1627177"/>
              <a:chOff x="4535631" y="1697492"/>
              <a:chExt cx="914400" cy="1627177"/>
            </a:xfrm>
          </p:grpSpPr>
          <p:sp>
            <p:nvSpPr>
              <p:cNvPr id="91" name="Right Triangle 90"/>
              <p:cNvSpPr/>
              <p:nvPr/>
            </p:nvSpPr>
            <p:spPr>
              <a:xfrm>
                <a:off x="4535631" y="1697492"/>
                <a:ext cx="914400" cy="914400"/>
              </a:xfrm>
              <a:prstGeom prst="rtTriangle">
                <a:avLst/>
              </a:prstGeom>
              <a:solidFill>
                <a:srgbClr val="0000FF">
                  <a:alpha val="78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TextBox 91"/>
              <p:cNvSpPr txBox="1"/>
              <p:nvPr/>
            </p:nvSpPr>
            <p:spPr>
              <a:xfrm>
                <a:off x="4999367" y="1878119"/>
                <a:ext cx="450664" cy="1446550"/>
              </a:xfrm>
              <a:prstGeom prst="rect">
                <a:avLst/>
              </a:prstGeom>
              <a:noFill/>
            </p:spPr>
            <p:txBody>
              <a:bodyPr wrap="square" rtlCol="0">
                <a:spAutoFit/>
              </a:bodyPr>
              <a:lstStyle/>
              <a:p>
                <a:r>
                  <a:rPr lang="en-US" sz="4400" dirty="0" err="1" smtClean="0"/>
                  <a:t>e</a:t>
                </a:r>
                <a:endParaRPr lang="en-US" sz="4400" dirty="0"/>
              </a:p>
            </p:txBody>
          </p:sp>
        </p:grpSp>
      </p:grpSp>
      <p:grpSp>
        <p:nvGrpSpPr>
          <p:cNvPr id="32" name="Group 94"/>
          <p:cNvGrpSpPr/>
          <p:nvPr/>
        </p:nvGrpSpPr>
        <p:grpSpPr>
          <a:xfrm>
            <a:off x="7741779" y="2982263"/>
            <a:ext cx="920823" cy="1384995"/>
            <a:chOff x="3181472" y="1541996"/>
            <a:chExt cx="920823" cy="1384995"/>
          </a:xfrm>
        </p:grpSpPr>
        <p:grpSp>
          <p:nvGrpSpPr>
            <p:cNvPr id="34" name="Group 35"/>
            <p:cNvGrpSpPr/>
            <p:nvPr/>
          </p:nvGrpSpPr>
          <p:grpSpPr>
            <a:xfrm>
              <a:off x="3181472" y="1541996"/>
              <a:ext cx="914400" cy="1384995"/>
              <a:chOff x="3181472" y="1541996"/>
              <a:chExt cx="914400" cy="1384995"/>
            </a:xfrm>
          </p:grpSpPr>
          <p:sp>
            <p:nvSpPr>
              <p:cNvPr id="100" name="Right Triangle 99"/>
              <p:cNvSpPr/>
              <p:nvPr/>
            </p:nvSpPr>
            <p:spPr>
              <a:xfrm>
                <a:off x="3181472" y="1697492"/>
                <a:ext cx="914400" cy="914400"/>
              </a:xfrm>
              <a:prstGeom prst="rtTriangle">
                <a:avLst/>
              </a:prstGeom>
              <a:solidFill>
                <a:srgbClr val="FF0000"/>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01" name="TextBox 100"/>
              <p:cNvSpPr txBox="1"/>
              <p:nvPr/>
            </p:nvSpPr>
            <p:spPr>
              <a:xfrm>
                <a:off x="3181472" y="1541996"/>
                <a:ext cx="450664" cy="1384995"/>
              </a:xfrm>
              <a:prstGeom prst="rect">
                <a:avLst/>
              </a:prstGeom>
              <a:noFill/>
            </p:spPr>
            <p:txBody>
              <a:bodyPr wrap="square" rtlCol="0">
                <a:spAutoFit/>
              </a:bodyPr>
              <a:lstStyle/>
              <a:p>
                <a:r>
                  <a:rPr lang="en-US" sz="4400" dirty="0" smtClean="0"/>
                  <a:t>9</a:t>
                </a:r>
                <a:endParaRPr lang="en-US" sz="4000" dirty="0"/>
              </a:p>
            </p:txBody>
          </p:sp>
        </p:grpSp>
        <p:grpSp>
          <p:nvGrpSpPr>
            <p:cNvPr id="35" name="Group 34"/>
            <p:cNvGrpSpPr/>
            <p:nvPr/>
          </p:nvGrpSpPr>
          <p:grpSpPr>
            <a:xfrm>
              <a:off x="3187895" y="1710450"/>
              <a:ext cx="914400" cy="950068"/>
              <a:chOff x="4535631" y="1697492"/>
              <a:chExt cx="914400" cy="950068"/>
            </a:xfrm>
          </p:grpSpPr>
          <p:sp>
            <p:nvSpPr>
              <p:cNvPr id="98" name="Right Triangle 97"/>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TextBox 98"/>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grpSp>
        <p:nvGrpSpPr>
          <p:cNvPr id="36" name="Group 108"/>
          <p:cNvGrpSpPr/>
          <p:nvPr/>
        </p:nvGrpSpPr>
        <p:grpSpPr>
          <a:xfrm>
            <a:off x="3193170" y="2988455"/>
            <a:ext cx="920823" cy="1384995"/>
            <a:chOff x="3181472" y="1541996"/>
            <a:chExt cx="920823" cy="1384995"/>
          </a:xfrm>
        </p:grpSpPr>
        <p:grpSp>
          <p:nvGrpSpPr>
            <p:cNvPr id="37" name="Group 35"/>
            <p:cNvGrpSpPr/>
            <p:nvPr/>
          </p:nvGrpSpPr>
          <p:grpSpPr>
            <a:xfrm>
              <a:off x="3181472" y="1541996"/>
              <a:ext cx="914400" cy="1384995"/>
              <a:chOff x="3181472" y="1541996"/>
              <a:chExt cx="914400" cy="1384995"/>
            </a:xfrm>
          </p:grpSpPr>
          <p:sp>
            <p:nvSpPr>
              <p:cNvPr id="114" name="Right Triangle 113"/>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15" name="TextBox 114"/>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39" name="Group 34"/>
            <p:cNvGrpSpPr/>
            <p:nvPr/>
          </p:nvGrpSpPr>
          <p:grpSpPr>
            <a:xfrm>
              <a:off x="3187895" y="1710450"/>
              <a:ext cx="914400" cy="950068"/>
              <a:chOff x="4535631" y="1697492"/>
              <a:chExt cx="914400" cy="950068"/>
            </a:xfrm>
          </p:grpSpPr>
          <p:sp>
            <p:nvSpPr>
              <p:cNvPr id="112" name="Right Triangle 111"/>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4999367" y="1878119"/>
                <a:ext cx="450664" cy="769441"/>
              </a:xfrm>
              <a:prstGeom prst="rect">
                <a:avLst/>
              </a:prstGeom>
              <a:noFill/>
            </p:spPr>
            <p:txBody>
              <a:bodyPr wrap="square" rtlCol="0">
                <a:spAutoFit/>
              </a:bodyPr>
              <a:lstStyle/>
              <a:p>
                <a:r>
                  <a:rPr lang="en-US" sz="4400" dirty="0" smtClean="0"/>
                  <a:t>c</a:t>
                </a:r>
                <a:endParaRPr lang="en-US" sz="4400" dirty="0"/>
              </a:p>
            </p:txBody>
          </p:sp>
        </p:grpSp>
      </p:grpSp>
      <p:sp>
        <p:nvSpPr>
          <p:cNvPr id="102" name="Rectangle 101"/>
          <p:cNvSpPr/>
          <p:nvPr/>
        </p:nvSpPr>
        <p:spPr>
          <a:xfrm>
            <a:off x="1351618" y="3130993"/>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0" name="Group 34"/>
          <p:cNvGrpSpPr/>
          <p:nvPr/>
        </p:nvGrpSpPr>
        <p:grpSpPr>
          <a:xfrm>
            <a:off x="4467594" y="1329653"/>
            <a:ext cx="914400" cy="950068"/>
            <a:chOff x="4535631" y="1697492"/>
            <a:chExt cx="914400" cy="950068"/>
          </a:xfrm>
        </p:grpSpPr>
        <p:sp>
          <p:nvSpPr>
            <p:cNvPr id="105" name="Right Triangle 104"/>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TextBox 105"/>
            <p:cNvSpPr txBox="1"/>
            <p:nvPr/>
          </p:nvSpPr>
          <p:spPr>
            <a:xfrm>
              <a:off x="4999367" y="1878119"/>
              <a:ext cx="450664" cy="769441"/>
            </a:xfrm>
            <a:prstGeom prst="rect">
              <a:avLst/>
            </a:prstGeom>
            <a:noFill/>
          </p:spPr>
          <p:txBody>
            <a:bodyPr wrap="square" rtlCol="0">
              <a:spAutoFit/>
            </a:bodyPr>
            <a:lstStyle/>
            <a:p>
              <a:r>
                <a:rPr lang="en-US" sz="4400" dirty="0" smtClean="0"/>
                <a:t>c</a:t>
              </a:r>
              <a:endParaRPr lang="en-US" sz="4400" dirty="0"/>
            </a:p>
          </p:txBody>
        </p:sp>
      </p:grpSp>
      <p:sp>
        <p:nvSpPr>
          <p:cNvPr id="124" name="TextBox 123"/>
          <p:cNvSpPr txBox="1"/>
          <p:nvPr/>
        </p:nvSpPr>
        <p:spPr>
          <a:xfrm>
            <a:off x="3899699" y="1367352"/>
            <a:ext cx="595235" cy="830997"/>
          </a:xfrm>
          <a:prstGeom prst="rect">
            <a:avLst/>
          </a:prstGeom>
          <a:noFill/>
        </p:spPr>
        <p:txBody>
          <a:bodyPr wrap="none" rtlCol="0">
            <a:spAutoFit/>
          </a:bodyPr>
          <a:lstStyle/>
          <a:p>
            <a:r>
              <a:rPr lang="en-US" sz="4800" dirty="0" smtClean="0">
                <a:latin typeface="Helvetica"/>
              </a:rPr>
              <a:t>&amp;</a:t>
            </a:r>
            <a:endParaRPr lang="en-US" sz="4800" dirty="0">
              <a:latin typeface="Helvetica"/>
            </a:endParaRPr>
          </a:p>
        </p:txBody>
      </p:sp>
      <p:grpSp>
        <p:nvGrpSpPr>
          <p:cNvPr id="41" name="Group 87"/>
          <p:cNvGrpSpPr/>
          <p:nvPr/>
        </p:nvGrpSpPr>
        <p:grpSpPr>
          <a:xfrm>
            <a:off x="6808731" y="2982263"/>
            <a:ext cx="920823" cy="1384995"/>
            <a:chOff x="3181472" y="1541996"/>
            <a:chExt cx="920823" cy="1384995"/>
          </a:xfrm>
        </p:grpSpPr>
        <p:grpSp>
          <p:nvGrpSpPr>
            <p:cNvPr id="46" name="Group 35"/>
            <p:cNvGrpSpPr/>
            <p:nvPr/>
          </p:nvGrpSpPr>
          <p:grpSpPr>
            <a:xfrm>
              <a:off x="3181472" y="1541996"/>
              <a:ext cx="914400" cy="1384995"/>
              <a:chOff x="3181472" y="1541996"/>
              <a:chExt cx="914400" cy="1384995"/>
            </a:xfrm>
          </p:grpSpPr>
          <p:sp>
            <p:nvSpPr>
              <p:cNvPr id="129" name="Right Triangle 128"/>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0" name="TextBox 129"/>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47" name="Group 34"/>
            <p:cNvGrpSpPr/>
            <p:nvPr/>
          </p:nvGrpSpPr>
          <p:grpSpPr>
            <a:xfrm>
              <a:off x="3187895" y="1710450"/>
              <a:ext cx="914400" cy="950068"/>
              <a:chOff x="4535631" y="1697492"/>
              <a:chExt cx="914400" cy="950068"/>
            </a:xfrm>
          </p:grpSpPr>
          <p:sp>
            <p:nvSpPr>
              <p:cNvPr id="127" name="Right Triangle 126"/>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sp>
        <p:nvSpPr>
          <p:cNvPr id="125" name="Rectangle 124"/>
          <p:cNvSpPr/>
          <p:nvPr/>
        </p:nvSpPr>
        <p:spPr>
          <a:xfrm>
            <a:off x="5931681" y="3119772"/>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8" name="Group 34"/>
          <p:cNvGrpSpPr/>
          <p:nvPr/>
        </p:nvGrpSpPr>
        <p:grpSpPr>
          <a:xfrm>
            <a:off x="7302507" y="1339515"/>
            <a:ext cx="914400" cy="950068"/>
            <a:chOff x="4535631" y="1697492"/>
            <a:chExt cx="914400" cy="950068"/>
          </a:xfrm>
        </p:grpSpPr>
        <p:sp>
          <p:nvSpPr>
            <p:cNvPr id="89" name="Right Triangle 88"/>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TextBox 89"/>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nvGrpSpPr>
          <p:cNvPr id="53" name="Group 35"/>
          <p:cNvGrpSpPr/>
          <p:nvPr/>
        </p:nvGrpSpPr>
        <p:grpSpPr>
          <a:xfrm>
            <a:off x="493743" y="1164295"/>
            <a:ext cx="914400" cy="1384995"/>
            <a:chOff x="3181472" y="1541996"/>
            <a:chExt cx="914400" cy="1384995"/>
          </a:xfrm>
        </p:grpSpPr>
        <p:sp>
          <p:nvSpPr>
            <p:cNvPr id="97" name="Right Triangle 96"/>
            <p:cNvSpPr/>
            <p:nvPr/>
          </p:nvSpPr>
          <p:spPr>
            <a:xfrm>
              <a:off x="3181472" y="1697492"/>
              <a:ext cx="914400" cy="914400"/>
            </a:xfrm>
            <a:prstGeom prst="rtTriangle">
              <a:avLst/>
            </a:prstGeom>
            <a:solidFill>
              <a:srgbClr val="FF0000">
                <a:alpha val="34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03" name="TextBox 102"/>
            <p:cNvSpPr txBox="1"/>
            <p:nvPr/>
          </p:nvSpPr>
          <p:spPr>
            <a:xfrm>
              <a:off x="3181472" y="1541996"/>
              <a:ext cx="450664" cy="1384995"/>
            </a:xfrm>
            <a:prstGeom prst="rect">
              <a:avLst/>
            </a:prstGeom>
            <a:noFill/>
          </p:spPr>
          <p:txBody>
            <a:bodyPr wrap="square" rtlCol="0">
              <a:spAutoFit/>
            </a:bodyPr>
            <a:lstStyle/>
            <a:p>
              <a:r>
                <a:rPr lang="en-US" sz="4400" dirty="0" smtClean="0"/>
                <a:t>3</a:t>
              </a:r>
              <a:endParaRPr lang="en-US" sz="4000" dirty="0"/>
            </a:p>
          </p:txBody>
        </p:sp>
      </p:grpSp>
      <p:sp>
        <p:nvSpPr>
          <p:cNvPr id="104" name="TextBox 103"/>
          <p:cNvSpPr txBox="1"/>
          <p:nvPr/>
        </p:nvSpPr>
        <p:spPr>
          <a:xfrm>
            <a:off x="5431294" y="1367416"/>
            <a:ext cx="1964901" cy="830997"/>
          </a:xfrm>
          <a:prstGeom prst="rect">
            <a:avLst/>
          </a:prstGeom>
          <a:noFill/>
        </p:spPr>
        <p:txBody>
          <a:bodyPr wrap="none" rtlCol="0">
            <a:spAutoFit/>
          </a:bodyPr>
          <a:lstStyle/>
          <a:p>
            <a:r>
              <a:rPr lang="en-US" sz="4800" dirty="0" smtClean="0">
                <a:latin typeface="Helvetica"/>
              </a:rPr>
              <a:t>&lt;=?&lt;=</a:t>
            </a:r>
            <a:endParaRPr lang="en-US" sz="4800" dirty="0">
              <a:latin typeface="Helvetica"/>
            </a:endParaRPr>
          </a:p>
        </p:txBody>
      </p:sp>
      <p:sp>
        <p:nvSpPr>
          <p:cNvPr id="107" name="Rectangle 106"/>
          <p:cNvSpPr/>
          <p:nvPr/>
        </p:nvSpPr>
        <p:spPr>
          <a:xfrm>
            <a:off x="3175729" y="3127897"/>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ectangle 107"/>
          <p:cNvSpPr/>
          <p:nvPr/>
        </p:nvSpPr>
        <p:spPr>
          <a:xfrm>
            <a:off x="4092710" y="3124801"/>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Two Ranges (2D Box)</a:t>
            </a:r>
            <a:endParaRPr lang="en-US" dirty="0"/>
          </a:p>
        </p:txBody>
      </p:sp>
      <p:sp>
        <p:nvSpPr>
          <p:cNvPr id="3" name="Content Placeholder 2"/>
          <p:cNvSpPr>
            <a:spLocks noGrp="1"/>
          </p:cNvSpPr>
          <p:nvPr>
            <p:ph idx="4294967295"/>
          </p:nvPr>
        </p:nvSpPr>
        <p:spPr>
          <a:xfrm>
            <a:off x="0" y="1417638"/>
            <a:ext cx="8229600" cy="5203825"/>
          </a:xfrm>
        </p:spPr>
        <p:txBody>
          <a:bodyPr>
            <a:noAutofit/>
          </a:bodyPr>
          <a:lstStyle/>
          <a:p>
            <a:pPr>
              <a:buNone/>
            </a:pPr>
            <a:r>
              <a:rPr lang="en-US" dirty="0" smtClean="0"/>
              <a:t>	"</a:t>
            </a:r>
            <a:r>
              <a:rPr lang="en-US" dirty="0" err="1" smtClean="0"/>
              <a:t>nscanned</a:t>
            </a:r>
            <a:r>
              <a:rPr lang="en-US" dirty="0" smtClean="0"/>
              <a:t>" : 6,</a:t>
            </a:r>
          </a:p>
          <a:p>
            <a:pPr>
              <a:buNone/>
            </a:pPr>
            <a:r>
              <a:rPr lang="en-US" dirty="0" smtClean="0"/>
              <a:t>	"</a:t>
            </a:r>
            <a:r>
              <a:rPr lang="en-US" dirty="0" err="1" smtClean="0"/>
              <a:t>nscannedObjects</a:t>
            </a:r>
            <a:r>
              <a:rPr lang="en-US" dirty="0" smtClean="0"/>
              <a:t>" : 4,</a:t>
            </a:r>
          </a:p>
          <a:p>
            <a:pPr>
              <a:buNone/>
            </a:pPr>
            <a:r>
              <a:rPr lang="en-US" dirty="0" smtClean="0"/>
              <a:t>	"</a:t>
            </a:r>
            <a:r>
              <a:rPr lang="en-US" dirty="0" err="1" smtClean="0"/>
              <a:t>n</a:t>
            </a:r>
            <a:r>
              <a:rPr lang="en-US" dirty="0" smtClean="0"/>
              <a:t>" : 4,</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Two Ranges (2D Box)</a:t>
            </a:r>
            <a:endParaRPr lang="en-US" dirty="0"/>
          </a:p>
        </p:txBody>
      </p:sp>
      <p:cxnSp>
        <p:nvCxnSpPr>
          <p:cNvPr id="16" name="Straight Connector 15"/>
          <p:cNvCxnSpPr/>
          <p:nvPr/>
        </p:nvCxnSpPr>
        <p:spPr>
          <a:xfrm rot="5400000" flipH="1" flipV="1">
            <a:off x="1006476" y="3693021"/>
            <a:ext cx="692392"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flipV="1">
            <a:off x="2971335" y="1307888"/>
            <a:ext cx="420274" cy="2743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H="1">
            <a:off x="5257335" y="1765088"/>
            <a:ext cx="420274" cy="1828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809872" y="3804025"/>
            <a:ext cx="1371600" cy="679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16200000" flipH="1">
            <a:off x="6727955" y="3457942"/>
            <a:ext cx="679434" cy="1371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flipH="1" flipV="1">
            <a:off x="5584955" y="3686542"/>
            <a:ext cx="679434"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5400000">
            <a:off x="614729"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a:off x="1527807"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5400000">
            <a:off x="4271008" y="2750095"/>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rot="5400000">
            <a:off x="2440589" y="569156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5400000">
            <a:off x="3360659"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rot="5400000">
            <a:off x="6099809"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5400000">
            <a:off x="7015021"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rot="5400000">
            <a:off x="7922132"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rot="5400000">
            <a:off x="5184224" y="5677419"/>
            <a:ext cx="562808" cy="36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3" name="Group 29"/>
          <p:cNvGrpSpPr/>
          <p:nvPr/>
        </p:nvGrpSpPr>
        <p:grpSpPr>
          <a:xfrm>
            <a:off x="418890" y="4341705"/>
            <a:ext cx="920823" cy="1795631"/>
            <a:chOff x="3181472" y="1541996"/>
            <a:chExt cx="920823" cy="1795631"/>
          </a:xfrm>
        </p:grpSpPr>
        <p:grpSp>
          <p:nvGrpSpPr>
            <p:cNvPr id="4" name="Group 35"/>
            <p:cNvGrpSpPr/>
            <p:nvPr/>
          </p:nvGrpSpPr>
          <p:grpSpPr>
            <a:xfrm>
              <a:off x="3181472" y="1541996"/>
              <a:ext cx="914400" cy="1384995"/>
              <a:chOff x="3181472" y="1541996"/>
              <a:chExt cx="914400" cy="1384995"/>
            </a:xfrm>
          </p:grpSpPr>
          <p:sp>
            <p:nvSpPr>
              <p:cNvPr id="47" name="Right Triangle 46"/>
              <p:cNvSpPr/>
              <p:nvPr/>
            </p:nvSpPr>
            <p:spPr>
              <a:xfrm>
                <a:off x="3181472" y="1697492"/>
                <a:ext cx="914400" cy="914400"/>
              </a:xfrm>
              <a:prstGeom prst="rtTriangle">
                <a:avLst/>
              </a:prstGeom>
              <a:solidFill>
                <a:srgbClr val="FF0000">
                  <a:alpha val="12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8" name="TextBox 47"/>
              <p:cNvSpPr txBox="1"/>
              <p:nvPr/>
            </p:nvSpPr>
            <p:spPr>
              <a:xfrm>
                <a:off x="3181472" y="1541996"/>
                <a:ext cx="450664" cy="1384995"/>
              </a:xfrm>
              <a:prstGeom prst="rect">
                <a:avLst/>
              </a:prstGeom>
              <a:noFill/>
            </p:spPr>
            <p:txBody>
              <a:bodyPr wrap="square" rtlCol="0">
                <a:spAutoFit/>
              </a:bodyPr>
              <a:lstStyle/>
              <a:p>
                <a:r>
                  <a:rPr lang="en-US" sz="4400" dirty="0" smtClean="0"/>
                  <a:t>1</a:t>
                </a:r>
                <a:endParaRPr lang="en-US" sz="4000" dirty="0"/>
              </a:p>
            </p:txBody>
          </p:sp>
        </p:grpSp>
        <p:grpSp>
          <p:nvGrpSpPr>
            <p:cNvPr id="5" name="Group 34"/>
            <p:cNvGrpSpPr/>
            <p:nvPr/>
          </p:nvGrpSpPr>
          <p:grpSpPr>
            <a:xfrm>
              <a:off x="3187895" y="1710450"/>
              <a:ext cx="914400" cy="1627177"/>
              <a:chOff x="4535631" y="1697492"/>
              <a:chExt cx="914400" cy="1627177"/>
            </a:xfrm>
          </p:grpSpPr>
          <p:sp>
            <p:nvSpPr>
              <p:cNvPr id="45" name="Right Triangle 44"/>
              <p:cNvSpPr/>
              <p:nvPr/>
            </p:nvSpPr>
            <p:spPr>
              <a:xfrm>
                <a:off x="4535631" y="1697492"/>
                <a:ext cx="914400" cy="914400"/>
              </a:xfrm>
              <a:prstGeom prst="rtTriangle">
                <a:avLst/>
              </a:prstGeom>
              <a:solidFill>
                <a:srgbClr val="0000FF">
                  <a:alpha val="23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4999367" y="1878119"/>
                <a:ext cx="450664" cy="1446550"/>
              </a:xfrm>
              <a:prstGeom prst="rect">
                <a:avLst/>
              </a:prstGeom>
              <a:noFill/>
            </p:spPr>
            <p:txBody>
              <a:bodyPr wrap="square" rtlCol="0">
                <a:spAutoFit/>
              </a:bodyPr>
              <a:lstStyle/>
              <a:p>
                <a:r>
                  <a:rPr lang="en-US" sz="4400" dirty="0" err="1" smtClean="0"/>
                  <a:t>b</a:t>
                </a:r>
                <a:endParaRPr lang="en-US" sz="4400" dirty="0"/>
              </a:p>
            </p:txBody>
          </p:sp>
        </p:grpSp>
      </p:grpSp>
      <p:grpSp>
        <p:nvGrpSpPr>
          <p:cNvPr id="6" name="Group 48"/>
          <p:cNvGrpSpPr/>
          <p:nvPr/>
        </p:nvGrpSpPr>
        <p:grpSpPr>
          <a:xfrm>
            <a:off x="1335871" y="2718859"/>
            <a:ext cx="920823" cy="1795631"/>
            <a:chOff x="3181472" y="1541996"/>
            <a:chExt cx="920823" cy="1795631"/>
          </a:xfrm>
        </p:grpSpPr>
        <p:grpSp>
          <p:nvGrpSpPr>
            <p:cNvPr id="7" name="Group 35"/>
            <p:cNvGrpSpPr/>
            <p:nvPr/>
          </p:nvGrpSpPr>
          <p:grpSpPr>
            <a:xfrm>
              <a:off x="3181472" y="1541996"/>
              <a:ext cx="914400" cy="1384995"/>
              <a:chOff x="3181472" y="1541996"/>
              <a:chExt cx="914400" cy="1384995"/>
            </a:xfrm>
          </p:grpSpPr>
          <p:sp>
            <p:nvSpPr>
              <p:cNvPr id="54" name="Right Triangle 53"/>
              <p:cNvSpPr/>
              <p:nvPr/>
            </p:nvSpPr>
            <p:spPr>
              <a:xfrm>
                <a:off x="3181472" y="1697492"/>
                <a:ext cx="914400" cy="914400"/>
              </a:xfrm>
              <a:prstGeom prst="rtTriangle">
                <a:avLst/>
              </a:prstGeom>
              <a:solidFill>
                <a:srgbClr val="FF0000">
                  <a:alpha val="34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5" name="TextBox 54"/>
              <p:cNvSpPr txBox="1"/>
              <p:nvPr/>
            </p:nvSpPr>
            <p:spPr>
              <a:xfrm>
                <a:off x="3181472" y="1541996"/>
                <a:ext cx="450664" cy="1384995"/>
              </a:xfrm>
              <a:prstGeom prst="rect">
                <a:avLst/>
              </a:prstGeom>
              <a:noFill/>
            </p:spPr>
            <p:txBody>
              <a:bodyPr wrap="square" rtlCol="0">
                <a:spAutoFit/>
              </a:bodyPr>
              <a:lstStyle/>
              <a:p>
                <a:r>
                  <a:rPr lang="en-US" sz="4400" dirty="0" smtClean="0"/>
                  <a:t>3</a:t>
                </a:r>
                <a:endParaRPr lang="en-US" sz="4000" dirty="0"/>
              </a:p>
            </p:txBody>
          </p:sp>
        </p:grpSp>
        <p:grpSp>
          <p:nvGrpSpPr>
            <p:cNvPr id="8" name="Group 34"/>
            <p:cNvGrpSpPr/>
            <p:nvPr/>
          </p:nvGrpSpPr>
          <p:grpSpPr>
            <a:xfrm>
              <a:off x="3187895" y="1710450"/>
              <a:ext cx="914400" cy="1627177"/>
              <a:chOff x="4535631" y="1697492"/>
              <a:chExt cx="914400" cy="1627177"/>
            </a:xfrm>
          </p:grpSpPr>
          <p:sp>
            <p:nvSpPr>
              <p:cNvPr id="52" name="Right Triangle 51"/>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9" name="Group 55"/>
          <p:cNvGrpSpPr/>
          <p:nvPr/>
        </p:nvGrpSpPr>
        <p:grpSpPr>
          <a:xfrm>
            <a:off x="2278770" y="4348471"/>
            <a:ext cx="920823" cy="1384995"/>
            <a:chOff x="3181472" y="1541996"/>
            <a:chExt cx="920823" cy="1384995"/>
          </a:xfrm>
        </p:grpSpPr>
        <p:grpSp>
          <p:nvGrpSpPr>
            <p:cNvPr id="10" name="Group 35"/>
            <p:cNvGrpSpPr/>
            <p:nvPr/>
          </p:nvGrpSpPr>
          <p:grpSpPr>
            <a:xfrm>
              <a:off x="3181472" y="1541996"/>
              <a:ext cx="914400" cy="1384995"/>
              <a:chOff x="3181472" y="1541996"/>
              <a:chExt cx="914400" cy="1384995"/>
            </a:xfrm>
          </p:grpSpPr>
          <p:sp>
            <p:nvSpPr>
              <p:cNvPr id="61" name="Right Triangle 60"/>
              <p:cNvSpPr/>
              <p:nvPr/>
            </p:nvSpPr>
            <p:spPr>
              <a:xfrm>
                <a:off x="3181472" y="1697492"/>
                <a:ext cx="914400" cy="914400"/>
              </a:xfrm>
              <a:prstGeom prst="rtTriangle">
                <a:avLst/>
              </a:prstGeom>
              <a:solidFill>
                <a:srgbClr val="FF0000">
                  <a:alpha val="45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2" name="TextBox 61"/>
              <p:cNvSpPr txBox="1"/>
              <p:nvPr/>
            </p:nvSpPr>
            <p:spPr>
              <a:xfrm>
                <a:off x="3181472" y="1541996"/>
                <a:ext cx="450664" cy="1384995"/>
              </a:xfrm>
              <a:prstGeom prst="rect">
                <a:avLst/>
              </a:prstGeom>
              <a:noFill/>
            </p:spPr>
            <p:txBody>
              <a:bodyPr wrap="square" rtlCol="0">
                <a:spAutoFit/>
              </a:bodyPr>
              <a:lstStyle/>
              <a:p>
                <a:r>
                  <a:rPr lang="en-US" sz="4400" dirty="0" smtClean="0"/>
                  <a:t>4</a:t>
                </a:r>
                <a:endParaRPr lang="en-US" sz="4000" dirty="0"/>
              </a:p>
            </p:txBody>
          </p:sp>
        </p:grpSp>
        <p:grpSp>
          <p:nvGrpSpPr>
            <p:cNvPr id="11" name="Group 34"/>
            <p:cNvGrpSpPr/>
            <p:nvPr/>
          </p:nvGrpSpPr>
          <p:grpSpPr>
            <a:xfrm>
              <a:off x="3187895" y="1710450"/>
              <a:ext cx="914400" cy="950068"/>
              <a:chOff x="4535631" y="1697492"/>
              <a:chExt cx="914400" cy="950068"/>
            </a:xfrm>
          </p:grpSpPr>
          <p:sp>
            <p:nvSpPr>
              <p:cNvPr id="59" name="Right Triangle 58"/>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TextBox 59"/>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grpSp>
        <p:nvGrpSpPr>
          <p:cNvPr id="12" name="Group 62"/>
          <p:cNvGrpSpPr/>
          <p:nvPr/>
        </p:nvGrpSpPr>
        <p:grpSpPr>
          <a:xfrm>
            <a:off x="3195751" y="4345375"/>
            <a:ext cx="920823" cy="1384995"/>
            <a:chOff x="3181472" y="1541996"/>
            <a:chExt cx="920823" cy="1384995"/>
          </a:xfrm>
        </p:grpSpPr>
        <p:grpSp>
          <p:nvGrpSpPr>
            <p:cNvPr id="13" name="Group 35"/>
            <p:cNvGrpSpPr/>
            <p:nvPr/>
          </p:nvGrpSpPr>
          <p:grpSpPr>
            <a:xfrm>
              <a:off x="3181472" y="1541996"/>
              <a:ext cx="914400" cy="1384995"/>
              <a:chOff x="3181472" y="1541996"/>
              <a:chExt cx="914400" cy="1384995"/>
            </a:xfrm>
          </p:grpSpPr>
          <p:sp>
            <p:nvSpPr>
              <p:cNvPr id="68" name="Right Triangle 67"/>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9" name="TextBox 68"/>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14" name="Group 34"/>
            <p:cNvGrpSpPr/>
            <p:nvPr/>
          </p:nvGrpSpPr>
          <p:grpSpPr>
            <a:xfrm>
              <a:off x="3187895" y="1710450"/>
              <a:ext cx="914400" cy="950068"/>
              <a:chOff x="4535631" y="1697492"/>
              <a:chExt cx="914400" cy="950068"/>
            </a:xfrm>
          </p:grpSpPr>
          <p:sp>
            <p:nvSpPr>
              <p:cNvPr id="66" name="Right Triangle 65"/>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4999367" y="1878119"/>
                <a:ext cx="450664" cy="769441"/>
              </a:xfrm>
              <a:prstGeom prst="rect">
                <a:avLst/>
              </a:prstGeom>
              <a:noFill/>
            </p:spPr>
            <p:txBody>
              <a:bodyPr wrap="square" rtlCol="0">
                <a:spAutoFit/>
              </a:bodyPr>
              <a:lstStyle/>
              <a:p>
                <a:r>
                  <a:rPr lang="en-US" sz="4400" dirty="0" err="1" smtClean="0"/>
                  <a:t>c</a:t>
                </a:r>
                <a:endParaRPr lang="en-US" sz="4400" dirty="0"/>
              </a:p>
            </p:txBody>
          </p:sp>
        </p:grpSp>
      </p:grpSp>
      <p:grpSp>
        <p:nvGrpSpPr>
          <p:cNvPr id="15" name="Group 69"/>
          <p:cNvGrpSpPr/>
          <p:nvPr/>
        </p:nvGrpSpPr>
        <p:grpSpPr>
          <a:xfrm>
            <a:off x="4099773" y="1374897"/>
            <a:ext cx="920823" cy="1795631"/>
            <a:chOff x="3181472" y="1541996"/>
            <a:chExt cx="920823" cy="1795631"/>
          </a:xfrm>
        </p:grpSpPr>
        <p:grpSp>
          <p:nvGrpSpPr>
            <p:cNvPr id="18" name="Group 35"/>
            <p:cNvGrpSpPr/>
            <p:nvPr/>
          </p:nvGrpSpPr>
          <p:grpSpPr>
            <a:xfrm>
              <a:off x="3181472" y="1541996"/>
              <a:ext cx="914400" cy="1384995"/>
              <a:chOff x="3181472" y="1541996"/>
              <a:chExt cx="914400" cy="1384995"/>
            </a:xfrm>
          </p:grpSpPr>
          <p:sp>
            <p:nvSpPr>
              <p:cNvPr id="75" name="Right Triangle 74"/>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76" name="TextBox 75"/>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19" name="Group 34"/>
            <p:cNvGrpSpPr/>
            <p:nvPr/>
          </p:nvGrpSpPr>
          <p:grpSpPr>
            <a:xfrm>
              <a:off x="3187895" y="1710450"/>
              <a:ext cx="914400" cy="1627177"/>
              <a:chOff x="4535631" y="1697492"/>
              <a:chExt cx="914400" cy="1627177"/>
            </a:xfrm>
          </p:grpSpPr>
          <p:sp>
            <p:nvSpPr>
              <p:cNvPr id="73" name="Right Triangle 72"/>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sp>
        <p:nvSpPr>
          <p:cNvPr id="91" name="Rectangle 90"/>
          <p:cNvSpPr/>
          <p:nvPr/>
        </p:nvSpPr>
        <p:spPr>
          <a:xfrm>
            <a:off x="3176257" y="4510159"/>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5"/>
          <p:cNvGrpSpPr/>
          <p:nvPr/>
        </p:nvGrpSpPr>
        <p:grpSpPr>
          <a:xfrm>
            <a:off x="7780656" y="4329895"/>
            <a:ext cx="920823" cy="1384995"/>
            <a:chOff x="3181472" y="1541996"/>
            <a:chExt cx="920823" cy="1384995"/>
          </a:xfrm>
        </p:grpSpPr>
        <p:grpSp>
          <p:nvGrpSpPr>
            <p:cNvPr id="22" name="Group 35"/>
            <p:cNvGrpSpPr/>
            <p:nvPr/>
          </p:nvGrpSpPr>
          <p:grpSpPr>
            <a:xfrm>
              <a:off x="3181472" y="1541996"/>
              <a:ext cx="914400" cy="1384995"/>
              <a:chOff x="3181472" y="1541996"/>
              <a:chExt cx="914400" cy="1384995"/>
            </a:xfrm>
          </p:grpSpPr>
          <p:sp>
            <p:nvSpPr>
              <p:cNvPr id="111" name="Right Triangle 110"/>
              <p:cNvSpPr/>
              <p:nvPr/>
            </p:nvSpPr>
            <p:spPr>
              <a:xfrm>
                <a:off x="3181472" y="1697492"/>
                <a:ext cx="914400" cy="914400"/>
              </a:xfrm>
              <a:prstGeom prst="rtTriangle">
                <a:avLst/>
              </a:prstGeom>
              <a:solidFill>
                <a:srgbClr val="FF0000"/>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12" name="TextBox 111"/>
              <p:cNvSpPr txBox="1"/>
              <p:nvPr/>
            </p:nvSpPr>
            <p:spPr>
              <a:xfrm>
                <a:off x="3181472" y="1541996"/>
                <a:ext cx="450664" cy="1384995"/>
              </a:xfrm>
              <a:prstGeom prst="rect">
                <a:avLst/>
              </a:prstGeom>
              <a:noFill/>
            </p:spPr>
            <p:txBody>
              <a:bodyPr wrap="square" rtlCol="0">
                <a:spAutoFit/>
              </a:bodyPr>
              <a:lstStyle/>
              <a:p>
                <a:r>
                  <a:rPr lang="en-US" sz="4400" dirty="0" smtClean="0"/>
                  <a:t>9</a:t>
                </a:r>
                <a:endParaRPr lang="en-US" sz="4000" dirty="0"/>
              </a:p>
            </p:txBody>
          </p:sp>
        </p:grpSp>
        <p:grpSp>
          <p:nvGrpSpPr>
            <p:cNvPr id="24" name="Group 34"/>
            <p:cNvGrpSpPr/>
            <p:nvPr/>
          </p:nvGrpSpPr>
          <p:grpSpPr>
            <a:xfrm>
              <a:off x="3187895" y="1710450"/>
              <a:ext cx="914400" cy="950068"/>
              <a:chOff x="4535631" y="1697492"/>
              <a:chExt cx="914400" cy="950068"/>
            </a:xfrm>
          </p:grpSpPr>
          <p:sp>
            <p:nvSpPr>
              <p:cNvPr id="109" name="Right Triangle 108"/>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TextBox 109"/>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cxnSp>
        <p:nvCxnSpPr>
          <p:cNvPr id="113" name="Straight Connector 112"/>
          <p:cNvCxnSpPr/>
          <p:nvPr/>
        </p:nvCxnSpPr>
        <p:spPr>
          <a:xfrm flipV="1">
            <a:off x="1910436" y="2410143"/>
            <a:ext cx="1925347" cy="294974"/>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1949313" y="4034173"/>
            <a:ext cx="723871" cy="358576"/>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rot="5400000">
            <a:off x="3538977" y="5856919"/>
            <a:ext cx="562807" cy="132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4705472" y="2621751"/>
            <a:ext cx="996367" cy="228974"/>
          </a:xfrm>
          <a:prstGeom prst="line">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flipV="1">
            <a:off x="5244639" y="3930509"/>
            <a:ext cx="587216" cy="436324"/>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2418724" y="3930509"/>
            <a:ext cx="723871" cy="358576"/>
          </a:xfrm>
          <a:prstGeom prst="line">
            <a:avLst/>
          </a:prstGeom>
          <a:ln w="762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flipV="1">
            <a:off x="2386811" y="2679165"/>
            <a:ext cx="1925347" cy="294974"/>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5822800" y="4034174"/>
            <a:ext cx="484895" cy="332659"/>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25" name="Group 80"/>
          <p:cNvGrpSpPr/>
          <p:nvPr/>
        </p:nvGrpSpPr>
        <p:grpSpPr>
          <a:xfrm>
            <a:off x="5026605" y="4336087"/>
            <a:ext cx="920823" cy="1384995"/>
            <a:chOff x="3181472" y="1541996"/>
            <a:chExt cx="920823" cy="1384995"/>
          </a:xfrm>
        </p:grpSpPr>
        <p:grpSp>
          <p:nvGrpSpPr>
            <p:cNvPr id="27" name="Group 35"/>
            <p:cNvGrpSpPr/>
            <p:nvPr/>
          </p:nvGrpSpPr>
          <p:grpSpPr>
            <a:xfrm>
              <a:off x="3181472" y="1541996"/>
              <a:ext cx="914400" cy="1384995"/>
              <a:chOff x="3181472" y="1541996"/>
              <a:chExt cx="914400" cy="1384995"/>
            </a:xfrm>
          </p:grpSpPr>
          <p:sp>
            <p:nvSpPr>
              <p:cNvPr id="122" name="Right Triangle 121"/>
              <p:cNvSpPr/>
              <p:nvPr/>
            </p:nvSpPr>
            <p:spPr>
              <a:xfrm>
                <a:off x="3181472" y="1697492"/>
                <a:ext cx="914400" cy="914400"/>
              </a:xfrm>
              <a:prstGeom prst="rtTriangle">
                <a:avLst/>
              </a:prstGeom>
              <a:solidFill>
                <a:srgbClr val="FF0000">
                  <a:alpha val="67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23" name="TextBox 122"/>
              <p:cNvSpPr txBox="1"/>
              <p:nvPr/>
            </p:nvSpPr>
            <p:spPr>
              <a:xfrm>
                <a:off x="3181472" y="1541996"/>
                <a:ext cx="450664" cy="1384995"/>
              </a:xfrm>
              <a:prstGeom prst="rect">
                <a:avLst/>
              </a:prstGeom>
              <a:noFill/>
            </p:spPr>
            <p:txBody>
              <a:bodyPr wrap="square" rtlCol="0">
                <a:spAutoFit/>
              </a:bodyPr>
              <a:lstStyle/>
              <a:p>
                <a:r>
                  <a:rPr lang="en-US" sz="4400" dirty="0" smtClean="0"/>
                  <a:t>6</a:t>
                </a:r>
                <a:endParaRPr lang="en-US" sz="4000" dirty="0"/>
              </a:p>
            </p:txBody>
          </p:sp>
        </p:grpSp>
        <p:grpSp>
          <p:nvGrpSpPr>
            <p:cNvPr id="28" name="Group 34"/>
            <p:cNvGrpSpPr/>
            <p:nvPr/>
          </p:nvGrpSpPr>
          <p:grpSpPr>
            <a:xfrm>
              <a:off x="3187895" y="1710450"/>
              <a:ext cx="914400" cy="950068"/>
              <a:chOff x="4535631" y="1697492"/>
              <a:chExt cx="914400" cy="950068"/>
            </a:xfrm>
          </p:grpSpPr>
          <p:sp>
            <p:nvSpPr>
              <p:cNvPr id="118" name="Right Triangle 117"/>
              <p:cNvSpPr/>
              <p:nvPr/>
            </p:nvSpPr>
            <p:spPr>
              <a:xfrm>
                <a:off x="4535631" y="1697492"/>
                <a:ext cx="914400" cy="914400"/>
              </a:xfrm>
              <a:prstGeom prst="rtTriangle">
                <a:avLst/>
              </a:prstGeom>
              <a:solidFill>
                <a:srgbClr val="0000FF">
                  <a:alpha val="12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TextBox 119"/>
              <p:cNvSpPr txBox="1"/>
              <p:nvPr/>
            </p:nvSpPr>
            <p:spPr>
              <a:xfrm>
                <a:off x="4999367" y="1878119"/>
                <a:ext cx="450664" cy="769441"/>
              </a:xfrm>
              <a:prstGeom prst="rect">
                <a:avLst/>
              </a:prstGeom>
              <a:noFill/>
            </p:spPr>
            <p:txBody>
              <a:bodyPr wrap="square" rtlCol="0">
                <a:spAutoFit/>
              </a:bodyPr>
              <a:lstStyle/>
              <a:p>
                <a:r>
                  <a:rPr lang="en-US" sz="4400" dirty="0" smtClean="0"/>
                  <a:t>a</a:t>
                </a:r>
                <a:endParaRPr lang="en-US" sz="4400" dirty="0"/>
              </a:p>
            </p:txBody>
          </p:sp>
        </p:grpSp>
      </p:grpSp>
      <p:grpSp>
        <p:nvGrpSpPr>
          <p:cNvPr id="30" name="Group 87"/>
          <p:cNvGrpSpPr/>
          <p:nvPr/>
        </p:nvGrpSpPr>
        <p:grpSpPr>
          <a:xfrm>
            <a:off x="5943586" y="2739157"/>
            <a:ext cx="920823" cy="1795631"/>
            <a:chOff x="3181472" y="1541996"/>
            <a:chExt cx="920823" cy="1795631"/>
          </a:xfrm>
        </p:grpSpPr>
        <p:grpSp>
          <p:nvGrpSpPr>
            <p:cNvPr id="31" name="Group 35"/>
            <p:cNvGrpSpPr/>
            <p:nvPr/>
          </p:nvGrpSpPr>
          <p:grpSpPr>
            <a:xfrm>
              <a:off x="3181472" y="1541996"/>
              <a:ext cx="914400" cy="1384995"/>
              <a:chOff x="3181472" y="1541996"/>
              <a:chExt cx="914400" cy="1384995"/>
            </a:xfrm>
          </p:grpSpPr>
          <p:sp>
            <p:nvSpPr>
              <p:cNvPr id="129" name="Right Triangle 128"/>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0" name="TextBox 129"/>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32" name="Group 34"/>
            <p:cNvGrpSpPr/>
            <p:nvPr/>
          </p:nvGrpSpPr>
          <p:grpSpPr>
            <a:xfrm>
              <a:off x="3187895" y="1710450"/>
              <a:ext cx="914400" cy="1627177"/>
              <a:chOff x="4535631" y="1697492"/>
              <a:chExt cx="914400" cy="1627177"/>
            </a:xfrm>
          </p:grpSpPr>
          <p:sp>
            <p:nvSpPr>
              <p:cNvPr id="127" name="Right Triangle 126"/>
              <p:cNvSpPr/>
              <p:nvPr/>
            </p:nvSpPr>
            <p:spPr>
              <a:xfrm>
                <a:off x="4535631" y="1697492"/>
                <a:ext cx="914400" cy="914400"/>
              </a:xfrm>
              <a:prstGeom prst="rtTriangle">
                <a:avLst/>
              </a:prstGeom>
              <a:solidFill>
                <a:srgbClr val="0000FF">
                  <a:alpha val="78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4999367" y="1878119"/>
                <a:ext cx="450664" cy="1446550"/>
              </a:xfrm>
              <a:prstGeom prst="rect">
                <a:avLst/>
              </a:prstGeom>
              <a:noFill/>
            </p:spPr>
            <p:txBody>
              <a:bodyPr wrap="square" rtlCol="0">
                <a:spAutoFit/>
              </a:bodyPr>
              <a:lstStyle/>
              <a:p>
                <a:r>
                  <a:rPr lang="en-US" sz="4400" dirty="0" err="1" smtClean="0"/>
                  <a:t>e</a:t>
                </a:r>
                <a:endParaRPr lang="en-US" sz="4400" dirty="0"/>
              </a:p>
            </p:txBody>
          </p:sp>
        </p:grpSp>
      </p:grpSp>
      <p:grpSp>
        <p:nvGrpSpPr>
          <p:cNvPr id="33" name="Group 87"/>
          <p:cNvGrpSpPr/>
          <p:nvPr/>
        </p:nvGrpSpPr>
        <p:grpSpPr>
          <a:xfrm>
            <a:off x="6808731" y="4342853"/>
            <a:ext cx="920823" cy="1384995"/>
            <a:chOff x="3181472" y="1541996"/>
            <a:chExt cx="920823" cy="1384995"/>
          </a:xfrm>
        </p:grpSpPr>
        <p:grpSp>
          <p:nvGrpSpPr>
            <p:cNvPr id="43" name="Group 35"/>
            <p:cNvGrpSpPr/>
            <p:nvPr/>
          </p:nvGrpSpPr>
          <p:grpSpPr>
            <a:xfrm>
              <a:off x="3181472" y="1541996"/>
              <a:ext cx="914400" cy="1384995"/>
              <a:chOff x="3181472" y="1541996"/>
              <a:chExt cx="914400" cy="1384995"/>
            </a:xfrm>
          </p:grpSpPr>
          <p:sp>
            <p:nvSpPr>
              <p:cNvPr id="136" name="Right Triangle 135"/>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7" name="TextBox 136"/>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44" name="Group 34"/>
            <p:cNvGrpSpPr/>
            <p:nvPr/>
          </p:nvGrpSpPr>
          <p:grpSpPr>
            <a:xfrm>
              <a:off x="3187895" y="1710450"/>
              <a:ext cx="914400" cy="950068"/>
              <a:chOff x="4535631" y="1697492"/>
              <a:chExt cx="914400" cy="950068"/>
            </a:xfrm>
          </p:grpSpPr>
          <p:sp>
            <p:nvSpPr>
              <p:cNvPr id="134" name="Right Triangle 133"/>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TextBox 134"/>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sp>
        <p:nvSpPr>
          <p:cNvPr id="95" name="Rectangle 94"/>
          <p:cNvSpPr/>
          <p:nvPr/>
        </p:nvSpPr>
        <p:spPr>
          <a:xfrm>
            <a:off x="5956545" y="2874355"/>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6" name="Straight Arrow Connector 95"/>
          <p:cNvCxnSpPr/>
          <p:nvPr/>
        </p:nvCxnSpPr>
        <p:spPr>
          <a:xfrm rot="5400000">
            <a:off x="6312743" y="4251540"/>
            <a:ext cx="562808" cy="3688"/>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rot="5400000">
            <a:off x="1668569" y="4482799"/>
            <a:ext cx="562807" cy="132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2866851" y="4677388"/>
            <a:ext cx="551488" cy="1588"/>
          </a:xfrm>
          <a:prstGeom prst="line">
            <a:avLst/>
          </a:prstGeom>
          <a:ln w="7620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00" name="Rectangle 99"/>
          <p:cNvSpPr/>
          <p:nvPr/>
        </p:nvSpPr>
        <p:spPr>
          <a:xfrm>
            <a:off x="1329335" y="2874355"/>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p:cNvSpPr/>
          <p:nvPr/>
        </p:nvSpPr>
        <p:spPr>
          <a:xfrm>
            <a:off x="4118628" y="1530393"/>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3" name="Straight Arrow Connector 102"/>
          <p:cNvCxnSpPr/>
          <p:nvPr/>
        </p:nvCxnSpPr>
        <p:spPr>
          <a:xfrm rot="5400000">
            <a:off x="4424730" y="3067280"/>
            <a:ext cx="562807" cy="132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Two Ranges (2D Box)</a:t>
            </a:r>
            <a:endParaRPr lang="en-US" dirty="0"/>
          </a:p>
        </p:txBody>
      </p:sp>
      <p:sp>
        <p:nvSpPr>
          <p:cNvPr id="15" name="TextBox 14"/>
          <p:cNvSpPr txBox="1"/>
          <p:nvPr/>
        </p:nvSpPr>
        <p:spPr>
          <a:xfrm>
            <a:off x="3075485" y="2800782"/>
            <a:ext cx="1964901" cy="830997"/>
          </a:xfrm>
          <a:prstGeom prst="rect">
            <a:avLst/>
          </a:prstGeom>
          <a:noFill/>
        </p:spPr>
        <p:txBody>
          <a:bodyPr wrap="none" rtlCol="0">
            <a:spAutoFit/>
          </a:bodyPr>
          <a:lstStyle/>
          <a:p>
            <a:r>
              <a:rPr lang="en-US" sz="4800" dirty="0" smtClean="0">
                <a:latin typeface="Helvetica"/>
              </a:rPr>
              <a:t>&lt;=?&lt;=</a:t>
            </a:r>
            <a:endParaRPr lang="en-US" sz="4800" dirty="0">
              <a:latin typeface="Helvetica"/>
            </a:endParaRPr>
          </a:p>
        </p:txBody>
      </p:sp>
      <p:grpSp>
        <p:nvGrpSpPr>
          <p:cNvPr id="3" name="Group 35"/>
          <p:cNvGrpSpPr/>
          <p:nvPr/>
        </p:nvGrpSpPr>
        <p:grpSpPr>
          <a:xfrm>
            <a:off x="5077707" y="2574841"/>
            <a:ext cx="914400" cy="1384995"/>
            <a:chOff x="3181472" y="1541996"/>
            <a:chExt cx="914400" cy="1384995"/>
          </a:xfrm>
        </p:grpSpPr>
        <p:sp>
          <p:nvSpPr>
            <p:cNvPr id="31" name="Right Triangle 30"/>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3" name="TextBox 32"/>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4" name="Group 34"/>
          <p:cNvGrpSpPr/>
          <p:nvPr/>
        </p:nvGrpSpPr>
        <p:grpSpPr>
          <a:xfrm>
            <a:off x="2374225" y="4863116"/>
            <a:ext cx="914400" cy="950068"/>
            <a:chOff x="4535631" y="1697492"/>
            <a:chExt cx="914400" cy="950068"/>
          </a:xfrm>
        </p:grpSpPr>
        <p:sp>
          <p:nvSpPr>
            <p:cNvPr id="105" name="Right Triangle 104"/>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TextBox 105"/>
            <p:cNvSpPr txBox="1"/>
            <p:nvPr/>
          </p:nvSpPr>
          <p:spPr>
            <a:xfrm>
              <a:off x="4999367" y="1878119"/>
              <a:ext cx="450664" cy="769441"/>
            </a:xfrm>
            <a:prstGeom prst="rect">
              <a:avLst/>
            </a:prstGeom>
            <a:noFill/>
          </p:spPr>
          <p:txBody>
            <a:bodyPr wrap="square" rtlCol="0">
              <a:spAutoFit/>
            </a:bodyPr>
            <a:lstStyle/>
            <a:p>
              <a:r>
                <a:rPr lang="en-US" sz="4400" dirty="0" smtClean="0"/>
                <a:t>c</a:t>
              </a:r>
              <a:endParaRPr lang="en-US" sz="4400" dirty="0"/>
            </a:p>
          </p:txBody>
        </p:sp>
      </p:grpSp>
      <p:grpSp>
        <p:nvGrpSpPr>
          <p:cNvPr id="5" name="Group 34"/>
          <p:cNvGrpSpPr/>
          <p:nvPr/>
        </p:nvGrpSpPr>
        <p:grpSpPr>
          <a:xfrm>
            <a:off x="5209138" y="4872978"/>
            <a:ext cx="914400" cy="950068"/>
            <a:chOff x="4535631" y="1697492"/>
            <a:chExt cx="914400" cy="950068"/>
          </a:xfrm>
        </p:grpSpPr>
        <p:sp>
          <p:nvSpPr>
            <p:cNvPr id="89" name="Right Triangle 88"/>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TextBox 89"/>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nvGrpSpPr>
          <p:cNvPr id="6" name="Group 35"/>
          <p:cNvGrpSpPr/>
          <p:nvPr/>
        </p:nvGrpSpPr>
        <p:grpSpPr>
          <a:xfrm>
            <a:off x="2495965" y="2584703"/>
            <a:ext cx="914400" cy="1384995"/>
            <a:chOff x="3181472" y="1541996"/>
            <a:chExt cx="914400" cy="1384995"/>
          </a:xfrm>
        </p:grpSpPr>
        <p:sp>
          <p:nvSpPr>
            <p:cNvPr id="97" name="Right Triangle 96"/>
            <p:cNvSpPr/>
            <p:nvPr/>
          </p:nvSpPr>
          <p:spPr>
            <a:xfrm>
              <a:off x="3181472" y="1697492"/>
              <a:ext cx="914400" cy="914400"/>
            </a:xfrm>
            <a:prstGeom prst="rtTriangle">
              <a:avLst/>
            </a:prstGeom>
            <a:solidFill>
              <a:srgbClr val="FF0000">
                <a:alpha val="34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03" name="TextBox 102"/>
            <p:cNvSpPr txBox="1"/>
            <p:nvPr/>
          </p:nvSpPr>
          <p:spPr>
            <a:xfrm>
              <a:off x="3181472" y="1541996"/>
              <a:ext cx="450664" cy="1384995"/>
            </a:xfrm>
            <a:prstGeom prst="rect">
              <a:avLst/>
            </a:prstGeom>
            <a:noFill/>
          </p:spPr>
          <p:txBody>
            <a:bodyPr wrap="square" rtlCol="0">
              <a:spAutoFit/>
            </a:bodyPr>
            <a:lstStyle/>
            <a:p>
              <a:r>
                <a:rPr lang="en-US" sz="4400" dirty="0" smtClean="0"/>
                <a:t>3</a:t>
              </a:r>
              <a:endParaRPr lang="en-US" sz="4000" dirty="0"/>
            </a:p>
          </p:txBody>
        </p:sp>
      </p:grpSp>
      <p:sp>
        <p:nvSpPr>
          <p:cNvPr id="104" name="TextBox 103"/>
          <p:cNvSpPr txBox="1"/>
          <p:nvPr/>
        </p:nvSpPr>
        <p:spPr>
          <a:xfrm>
            <a:off x="3337925" y="4900879"/>
            <a:ext cx="1964901" cy="830997"/>
          </a:xfrm>
          <a:prstGeom prst="rect">
            <a:avLst/>
          </a:prstGeom>
          <a:noFill/>
        </p:spPr>
        <p:txBody>
          <a:bodyPr wrap="none" rtlCol="0">
            <a:spAutoFit/>
          </a:bodyPr>
          <a:lstStyle/>
          <a:p>
            <a:r>
              <a:rPr lang="en-US" sz="4800" dirty="0" smtClean="0">
                <a:latin typeface="Helvetica"/>
              </a:rPr>
              <a:t>&lt;=?&lt;=</a:t>
            </a:r>
            <a:endParaRPr lang="en-US" sz="4800" dirty="0">
              <a:latin typeface="Helvetica"/>
            </a:endParaRPr>
          </a:p>
        </p:txBody>
      </p:sp>
      <p:sp>
        <p:nvSpPr>
          <p:cNvPr id="95" name="TextBox 94"/>
          <p:cNvSpPr txBox="1"/>
          <p:nvPr/>
        </p:nvSpPr>
        <p:spPr>
          <a:xfrm>
            <a:off x="1477297" y="1610069"/>
            <a:ext cx="6207228" cy="461665"/>
          </a:xfrm>
          <a:prstGeom prst="rect">
            <a:avLst/>
          </a:prstGeom>
          <a:solidFill>
            <a:srgbClr val="FF0000"/>
          </a:solidFill>
        </p:spPr>
        <p:txBody>
          <a:bodyPr wrap="square" rtlCol="0">
            <a:spAutoFit/>
          </a:bodyPr>
          <a:lstStyle/>
          <a:p>
            <a:pPr algn="ctr"/>
            <a:r>
              <a:rPr lang="en-US" sz="2400" dirty="0" smtClean="0">
                <a:latin typeface="Helvetica"/>
              </a:rPr>
              <a:t>For every distinct value of </a:t>
            </a:r>
            <a:r>
              <a:rPr lang="en-US" sz="2400" dirty="0" err="1" smtClean="0">
                <a:latin typeface="Helvetica"/>
              </a:rPr>
              <a:t>x</a:t>
            </a:r>
            <a:r>
              <a:rPr lang="en-US" sz="2400" dirty="0" smtClean="0">
                <a:latin typeface="Helvetica"/>
              </a:rPr>
              <a:t> in this range</a:t>
            </a:r>
            <a:endParaRPr lang="en-US" sz="2400" dirty="0">
              <a:latin typeface="Helvetica"/>
            </a:endParaRPr>
          </a:p>
        </p:txBody>
      </p:sp>
      <p:sp>
        <p:nvSpPr>
          <p:cNvPr id="96" name="TextBox 95"/>
          <p:cNvSpPr txBox="1"/>
          <p:nvPr/>
        </p:nvSpPr>
        <p:spPr>
          <a:xfrm>
            <a:off x="1477297" y="4011668"/>
            <a:ext cx="6207228" cy="461665"/>
          </a:xfrm>
          <a:prstGeom prst="rect">
            <a:avLst/>
          </a:prstGeom>
          <a:solidFill>
            <a:srgbClr val="FF0000"/>
          </a:solidFill>
        </p:spPr>
        <p:txBody>
          <a:bodyPr wrap="square" rtlCol="0">
            <a:spAutoFit/>
          </a:bodyPr>
          <a:lstStyle/>
          <a:p>
            <a:pPr algn="ctr"/>
            <a:r>
              <a:rPr lang="en-US" sz="2400" dirty="0" smtClean="0">
                <a:latin typeface="Helvetica"/>
              </a:rPr>
              <a:t>Scan for every value of </a:t>
            </a:r>
            <a:r>
              <a:rPr lang="en-US" sz="2400" dirty="0" err="1" smtClean="0">
                <a:latin typeface="Helvetica"/>
              </a:rPr>
              <a:t>y</a:t>
            </a:r>
            <a:r>
              <a:rPr lang="en-US" sz="2400" dirty="0" smtClean="0">
                <a:latin typeface="Helvetica"/>
              </a:rPr>
              <a:t> in this range</a:t>
            </a:r>
            <a:endParaRPr lang="en-US" sz="2400" dirty="0">
              <a:latin typeface="Helvetica"/>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20975"/>
            <a:ext cx="8229600" cy="1143000"/>
          </a:xfrm>
        </p:spPr>
        <p:txBody>
          <a:bodyPr>
            <a:noAutofit/>
          </a:bodyPr>
          <a:lstStyle/>
          <a:p>
            <a:r>
              <a:rPr lang="en-US" sz="7200" dirty="0" smtClean="0"/>
              <a:t>$or</a:t>
            </a:r>
            <a:endParaRPr lang="en-US" sz="7200"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Disjoint $or Criteria</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err="1" smtClean="0"/>
              <a:t>db.c.find</a:t>
            </a:r>
            <a:r>
              <a:rPr lang="en-US" dirty="0" smtClean="0"/>
              <a:t>( {$or:[{x:5},{y:’d’}]} )</a:t>
            </a:r>
          </a:p>
          <a:p>
            <a:r>
              <a:rPr lang="en-US" dirty="0" smtClean="0"/>
              <a:t>Indexes {x:1}, {y:1}</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Disjoint $or Criteria</a:t>
            </a:r>
            <a:endParaRPr lang="en-US" dirty="0"/>
          </a:p>
        </p:txBody>
      </p:sp>
      <p:sp>
        <p:nvSpPr>
          <p:cNvPr id="15" name="TextBox 14"/>
          <p:cNvSpPr txBox="1"/>
          <p:nvPr/>
        </p:nvSpPr>
        <p:spPr>
          <a:xfrm>
            <a:off x="1371320" y="1328542"/>
            <a:ext cx="527007" cy="830997"/>
          </a:xfrm>
          <a:prstGeom prst="rect">
            <a:avLst/>
          </a:prstGeom>
          <a:noFill/>
        </p:spPr>
        <p:txBody>
          <a:bodyPr wrap="none" rtlCol="0">
            <a:spAutoFit/>
          </a:bodyPr>
          <a:lstStyle/>
          <a:p>
            <a:r>
              <a:rPr lang="en-US" sz="4800" dirty="0" smtClean="0">
                <a:latin typeface="Helvetica"/>
              </a:rPr>
              <a:t>?</a:t>
            </a:r>
            <a:endParaRPr lang="en-US" sz="4800" dirty="0">
              <a:latin typeface="Helvetica"/>
            </a:endParaRPr>
          </a:p>
        </p:txBody>
      </p:sp>
      <p:grpSp>
        <p:nvGrpSpPr>
          <p:cNvPr id="3" name="Group 38"/>
          <p:cNvGrpSpPr/>
          <p:nvPr/>
        </p:nvGrpSpPr>
        <p:grpSpPr>
          <a:xfrm>
            <a:off x="418890" y="2385047"/>
            <a:ext cx="920823" cy="1795631"/>
            <a:chOff x="3181472" y="1541996"/>
            <a:chExt cx="920823" cy="1795631"/>
          </a:xfrm>
        </p:grpSpPr>
        <p:grpSp>
          <p:nvGrpSpPr>
            <p:cNvPr id="4" name="Group 35"/>
            <p:cNvGrpSpPr/>
            <p:nvPr/>
          </p:nvGrpSpPr>
          <p:grpSpPr>
            <a:xfrm>
              <a:off x="3181472" y="1541996"/>
              <a:ext cx="914400" cy="1384995"/>
              <a:chOff x="3181472" y="1541996"/>
              <a:chExt cx="914400" cy="1384995"/>
            </a:xfrm>
          </p:grpSpPr>
          <p:sp>
            <p:nvSpPr>
              <p:cNvPr id="44" name="Right Triangle 43"/>
              <p:cNvSpPr/>
              <p:nvPr/>
            </p:nvSpPr>
            <p:spPr>
              <a:xfrm>
                <a:off x="3181472" y="1697492"/>
                <a:ext cx="914400" cy="914400"/>
              </a:xfrm>
              <a:prstGeom prst="rtTriangle">
                <a:avLst/>
              </a:prstGeom>
              <a:solidFill>
                <a:srgbClr val="FF0000">
                  <a:alpha val="12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5" name="TextBox 44"/>
              <p:cNvSpPr txBox="1"/>
              <p:nvPr/>
            </p:nvSpPr>
            <p:spPr>
              <a:xfrm>
                <a:off x="3181472" y="1541996"/>
                <a:ext cx="450664" cy="1384995"/>
              </a:xfrm>
              <a:prstGeom prst="rect">
                <a:avLst/>
              </a:prstGeom>
              <a:noFill/>
            </p:spPr>
            <p:txBody>
              <a:bodyPr wrap="square" rtlCol="0">
                <a:spAutoFit/>
              </a:bodyPr>
              <a:lstStyle/>
              <a:p>
                <a:r>
                  <a:rPr lang="en-US" sz="4400" dirty="0" smtClean="0"/>
                  <a:t>1</a:t>
                </a:r>
                <a:endParaRPr lang="en-US" sz="4000" dirty="0"/>
              </a:p>
            </p:txBody>
          </p:sp>
        </p:grpSp>
        <p:grpSp>
          <p:nvGrpSpPr>
            <p:cNvPr id="5" name="Group 34"/>
            <p:cNvGrpSpPr/>
            <p:nvPr/>
          </p:nvGrpSpPr>
          <p:grpSpPr>
            <a:xfrm>
              <a:off x="3187895" y="1710450"/>
              <a:ext cx="914400" cy="1627177"/>
              <a:chOff x="4535631" y="1697492"/>
              <a:chExt cx="914400" cy="1627177"/>
            </a:xfrm>
          </p:grpSpPr>
          <p:sp>
            <p:nvSpPr>
              <p:cNvPr id="42" name="Right Triangle 41"/>
              <p:cNvSpPr/>
              <p:nvPr/>
            </p:nvSpPr>
            <p:spPr>
              <a:xfrm>
                <a:off x="4535631" y="1697492"/>
                <a:ext cx="914400" cy="914400"/>
              </a:xfrm>
              <a:prstGeom prst="rtTriangle">
                <a:avLst/>
              </a:prstGeom>
              <a:solidFill>
                <a:srgbClr val="0000FF">
                  <a:alpha val="23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4999367" y="1878119"/>
                <a:ext cx="450664" cy="1446550"/>
              </a:xfrm>
              <a:prstGeom prst="rect">
                <a:avLst/>
              </a:prstGeom>
              <a:noFill/>
            </p:spPr>
            <p:txBody>
              <a:bodyPr wrap="square" rtlCol="0">
                <a:spAutoFit/>
              </a:bodyPr>
              <a:lstStyle/>
              <a:p>
                <a:r>
                  <a:rPr lang="en-US" sz="4400" dirty="0" err="1" smtClean="0"/>
                  <a:t>b</a:t>
                </a:r>
                <a:endParaRPr lang="en-US" sz="4400" dirty="0"/>
              </a:p>
            </p:txBody>
          </p:sp>
        </p:grpSp>
      </p:grpSp>
      <p:grpSp>
        <p:nvGrpSpPr>
          <p:cNvPr id="6" name="Group 45"/>
          <p:cNvGrpSpPr/>
          <p:nvPr/>
        </p:nvGrpSpPr>
        <p:grpSpPr>
          <a:xfrm>
            <a:off x="1335871" y="2381951"/>
            <a:ext cx="920823" cy="1795631"/>
            <a:chOff x="3181472" y="1541996"/>
            <a:chExt cx="920823" cy="1795631"/>
          </a:xfrm>
        </p:grpSpPr>
        <p:grpSp>
          <p:nvGrpSpPr>
            <p:cNvPr id="7" name="Group 35"/>
            <p:cNvGrpSpPr/>
            <p:nvPr/>
          </p:nvGrpSpPr>
          <p:grpSpPr>
            <a:xfrm>
              <a:off x="3181472" y="1541996"/>
              <a:ext cx="914400" cy="1384995"/>
              <a:chOff x="3181472" y="1541996"/>
              <a:chExt cx="914400" cy="1384995"/>
            </a:xfrm>
          </p:grpSpPr>
          <p:sp>
            <p:nvSpPr>
              <p:cNvPr id="51" name="Right Triangle 50"/>
              <p:cNvSpPr/>
              <p:nvPr/>
            </p:nvSpPr>
            <p:spPr>
              <a:xfrm>
                <a:off x="3181472" y="1697492"/>
                <a:ext cx="914400" cy="914400"/>
              </a:xfrm>
              <a:prstGeom prst="rtTriangle">
                <a:avLst/>
              </a:prstGeom>
              <a:solidFill>
                <a:srgbClr val="FF0000">
                  <a:alpha val="34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2" name="TextBox 51"/>
              <p:cNvSpPr txBox="1"/>
              <p:nvPr/>
            </p:nvSpPr>
            <p:spPr>
              <a:xfrm>
                <a:off x="3181472" y="1541996"/>
                <a:ext cx="450664" cy="1384995"/>
              </a:xfrm>
              <a:prstGeom prst="rect">
                <a:avLst/>
              </a:prstGeom>
              <a:noFill/>
            </p:spPr>
            <p:txBody>
              <a:bodyPr wrap="square" rtlCol="0">
                <a:spAutoFit/>
              </a:bodyPr>
              <a:lstStyle/>
              <a:p>
                <a:r>
                  <a:rPr lang="en-US" sz="4400" dirty="0" smtClean="0"/>
                  <a:t>3</a:t>
                </a:r>
                <a:endParaRPr lang="en-US" sz="4000" dirty="0"/>
              </a:p>
            </p:txBody>
          </p:sp>
        </p:grpSp>
        <p:grpSp>
          <p:nvGrpSpPr>
            <p:cNvPr id="8" name="Group 34"/>
            <p:cNvGrpSpPr/>
            <p:nvPr/>
          </p:nvGrpSpPr>
          <p:grpSpPr>
            <a:xfrm>
              <a:off x="3187895" y="1710450"/>
              <a:ext cx="914400" cy="1627177"/>
              <a:chOff x="4535631" y="1697492"/>
              <a:chExt cx="914400" cy="1627177"/>
            </a:xfrm>
          </p:grpSpPr>
          <p:sp>
            <p:nvSpPr>
              <p:cNvPr id="49" name="Right Triangle 48"/>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9" name="Group 52"/>
          <p:cNvGrpSpPr/>
          <p:nvPr/>
        </p:nvGrpSpPr>
        <p:grpSpPr>
          <a:xfrm>
            <a:off x="2278770" y="2391813"/>
            <a:ext cx="920823" cy="1384995"/>
            <a:chOff x="3181472" y="1541996"/>
            <a:chExt cx="920823" cy="1384995"/>
          </a:xfrm>
        </p:grpSpPr>
        <p:grpSp>
          <p:nvGrpSpPr>
            <p:cNvPr id="10" name="Group 35"/>
            <p:cNvGrpSpPr/>
            <p:nvPr/>
          </p:nvGrpSpPr>
          <p:grpSpPr>
            <a:xfrm>
              <a:off x="3181472" y="1541996"/>
              <a:ext cx="914400" cy="1384995"/>
              <a:chOff x="3181472" y="1541996"/>
              <a:chExt cx="914400" cy="1384995"/>
            </a:xfrm>
          </p:grpSpPr>
          <p:sp>
            <p:nvSpPr>
              <p:cNvPr id="58" name="Right Triangle 57"/>
              <p:cNvSpPr/>
              <p:nvPr/>
            </p:nvSpPr>
            <p:spPr>
              <a:xfrm>
                <a:off x="3181472" y="1697492"/>
                <a:ext cx="914400" cy="914400"/>
              </a:xfrm>
              <a:prstGeom prst="rtTriangle">
                <a:avLst/>
              </a:prstGeom>
              <a:solidFill>
                <a:srgbClr val="FF0000">
                  <a:alpha val="45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9" name="TextBox 58"/>
              <p:cNvSpPr txBox="1"/>
              <p:nvPr/>
            </p:nvSpPr>
            <p:spPr>
              <a:xfrm>
                <a:off x="3181472" y="1541996"/>
                <a:ext cx="450664" cy="1384995"/>
              </a:xfrm>
              <a:prstGeom prst="rect">
                <a:avLst/>
              </a:prstGeom>
              <a:noFill/>
            </p:spPr>
            <p:txBody>
              <a:bodyPr wrap="square" rtlCol="0">
                <a:spAutoFit/>
              </a:bodyPr>
              <a:lstStyle/>
              <a:p>
                <a:r>
                  <a:rPr lang="en-US" sz="4400" dirty="0" smtClean="0"/>
                  <a:t>4</a:t>
                </a:r>
                <a:endParaRPr lang="en-US" sz="4000" dirty="0"/>
              </a:p>
            </p:txBody>
          </p:sp>
        </p:grpSp>
        <p:grpSp>
          <p:nvGrpSpPr>
            <p:cNvPr id="11" name="Group 34"/>
            <p:cNvGrpSpPr/>
            <p:nvPr/>
          </p:nvGrpSpPr>
          <p:grpSpPr>
            <a:xfrm>
              <a:off x="3187895" y="1710450"/>
              <a:ext cx="914400" cy="950068"/>
              <a:chOff x="4535631" y="1697492"/>
              <a:chExt cx="914400" cy="950068"/>
            </a:xfrm>
          </p:grpSpPr>
          <p:sp>
            <p:nvSpPr>
              <p:cNvPr id="56" name="Right Triangle 55"/>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grpSp>
        <p:nvGrpSpPr>
          <p:cNvPr id="12" name="Group 66"/>
          <p:cNvGrpSpPr/>
          <p:nvPr/>
        </p:nvGrpSpPr>
        <p:grpSpPr>
          <a:xfrm>
            <a:off x="4099773" y="2385621"/>
            <a:ext cx="920823" cy="1795631"/>
            <a:chOff x="3181472" y="1541996"/>
            <a:chExt cx="920823" cy="1795631"/>
          </a:xfrm>
        </p:grpSpPr>
        <p:grpSp>
          <p:nvGrpSpPr>
            <p:cNvPr id="13" name="Group 35"/>
            <p:cNvGrpSpPr/>
            <p:nvPr/>
          </p:nvGrpSpPr>
          <p:grpSpPr>
            <a:xfrm>
              <a:off x="3181472" y="1541996"/>
              <a:ext cx="914400" cy="1384995"/>
              <a:chOff x="3181472" y="1541996"/>
              <a:chExt cx="914400" cy="1384995"/>
            </a:xfrm>
          </p:grpSpPr>
          <p:sp>
            <p:nvSpPr>
              <p:cNvPr id="72" name="Right Triangle 71"/>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73" name="TextBox 72"/>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14" name="Group 34"/>
            <p:cNvGrpSpPr/>
            <p:nvPr/>
          </p:nvGrpSpPr>
          <p:grpSpPr>
            <a:xfrm>
              <a:off x="3187895" y="1710450"/>
              <a:ext cx="914400" cy="1627177"/>
              <a:chOff x="4535631" y="1697492"/>
              <a:chExt cx="914400" cy="1627177"/>
            </a:xfrm>
          </p:grpSpPr>
          <p:sp>
            <p:nvSpPr>
              <p:cNvPr id="70" name="Right Triangle 69"/>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16" name="Group 80"/>
          <p:cNvGrpSpPr/>
          <p:nvPr/>
        </p:nvGrpSpPr>
        <p:grpSpPr>
          <a:xfrm>
            <a:off x="5039564" y="2392387"/>
            <a:ext cx="920823" cy="1384995"/>
            <a:chOff x="3181472" y="1541996"/>
            <a:chExt cx="920823" cy="1384995"/>
          </a:xfrm>
        </p:grpSpPr>
        <p:grpSp>
          <p:nvGrpSpPr>
            <p:cNvPr id="17" name="Group 35"/>
            <p:cNvGrpSpPr/>
            <p:nvPr/>
          </p:nvGrpSpPr>
          <p:grpSpPr>
            <a:xfrm>
              <a:off x="3181472" y="1541996"/>
              <a:ext cx="914400" cy="1384995"/>
              <a:chOff x="3181472" y="1541996"/>
              <a:chExt cx="914400" cy="1384995"/>
            </a:xfrm>
          </p:grpSpPr>
          <p:sp>
            <p:nvSpPr>
              <p:cNvPr id="86" name="Right Triangle 85"/>
              <p:cNvSpPr/>
              <p:nvPr/>
            </p:nvSpPr>
            <p:spPr>
              <a:xfrm>
                <a:off x="3181472" y="1697492"/>
                <a:ext cx="914400" cy="914400"/>
              </a:xfrm>
              <a:prstGeom prst="rtTriangle">
                <a:avLst/>
              </a:prstGeom>
              <a:solidFill>
                <a:srgbClr val="FF0000">
                  <a:alpha val="67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87" name="TextBox 86"/>
              <p:cNvSpPr txBox="1"/>
              <p:nvPr/>
            </p:nvSpPr>
            <p:spPr>
              <a:xfrm>
                <a:off x="3181472" y="1541996"/>
                <a:ext cx="450664" cy="1384995"/>
              </a:xfrm>
              <a:prstGeom prst="rect">
                <a:avLst/>
              </a:prstGeom>
              <a:noFill/>
            </p:spPr>
            <p:txBody>
              <a:bodyPr wrap="square" rtlCol="0">
                <a:spAutoFit/>
              </a:bodyPr>
              <a:lstStyle/>
              <a:p>
                <a:r>
                  <a:rPr lang="en-US" sz="4400" dirty="0" smtClean="0"/>
                  <a:t>6</a:t>
                </a:r>
                <a:endParaRPr lang="en-US" sz="4000" dirty="0"/>
              </a:p>
            </p:txBody>
          </p:sp>
        </p:grpSp>
        <p:grpSp>
          <p:nvGrpSpPr>
            <p:cNvPr id="18" name="Group 34"/>
            <p:cNvGrpSpPr/>
            <p:nvPr/>
          </p:nvGrpSpPr>
          <p:grpSpPr>
            <a:xfrm>
              <a:off x="3187895" y="1710450"/>
              <a:ext cx="914400" cy="950068"/>
              <a:chOff x="4535631" y="1697492"/>
              <a:chExt cx="914400" cy="950068"/>
            </a:xfrm>
          </p:grpSpPr>
          <p:sp>
            <p:nvSpPr>
              <p:cNvPr id="84" name="Right Triangle 83"/>
              <p:cNvSpPr/>
              <p:nvPr/>
            </p:nvSpPr>
            <p:spPr>
              <a:xfrm>
                <a:off x="4535631" y="1697492"/>
                <a:ext cx="914400" cy="914400"/>
              </a:xfrm>
              <a:prstGeom prst="rtTriangle">
                <a:avLst/>
              </a:prstGeom>
              <a:solidFill>
                <a:srgbClr val="0000FF">
                  <a:alpha val="12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TextBox 84"/>
              <p:cNvSpPr txBox="1"/>
              <p:nvPr/>
            </p:nvSpPr>
            <p:spPr>
              <a:xfrm>
                <a:off x="4999367" y="1878119"/>
                <a:ext cx="450664" cy="769441"/>
              </a:xfrm>
              <a:prstGeom prst="rect">
                <a:avLst/>
              </a:prstGeom>
              <a:noFill/>
            </p:spPr>
            <p:txBody>
              <a:bodyPr wrap="square" rtlCol="0">
                <a:spAutoFit/>
              </a:bodyPr>
              <a:lstStyle/>
              <a:p>
                <a:r>
                  <a:rPr lang="en-US" sz="4400" dirty="0" smtClean="0"/>
                  <a:t>a</a:t>
                </a:r>
                <a:endParaRPr lang="en-US" sz="4400" dirty="0"/>
              </a:p>
            </p:txBody>
          </p:sp>
        </p:grpSp>
      </p:grpSp>
      <p:grpSp>
        <p:nvGrpSpPr>
          <p:cNvPr id="19" name="Group 87"/>
          <p:cNvGrpSpPr/>
          <p:nvPr/>
        </p:nvGrpSpPr>
        <p:grpSpPr>
          <a:xfrm>
            <a:off x="5943586" y="2389291"/>
            <a:ext cx="920823" cy="1795631"/>
            <a:chOff x="3181472" y="1541996"/>
            <a:chExt cx="920823" cy="1795631"/>
          </a:xfrm>
        </p:grpSpPr>
        <p:grpSp>
          <p:nvGrpSpPr>
            <p:cNvPr id="20" name="Group 35"/>
            <p:cNvGrpSpPr/>
            <p:nvPr/>
          </p:nvGrpSpPr>
          <p:grpSpPr>
            <a:xfrm>
              <a:off x="3181472" y="1541996"/>
              <a:ext cx="914400" cy="1384995"/>
              <a:chOff x="3181472" y="1541996"/>
              <a:chExt cx="914400" cy="1384995"/>
            </a:xfrm>
          </p:grpSpPr>
          <p:sp>
            <p:nvSpPr>
              <p:cNvPr id="93" name="Right Triangle 92"/>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94" name="TextBox 93"/>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21" name="Group 34"/>
            <p:cNvGrpSpPr/>
            <p:nvPr/>
          </p:nvGrpSpPr>
          <p:grpSpPr>
            <a:xfrm>
              <a:off x="3187895" y="1710450"/>
              <a:ext cx="914400" cy="1627177"/>
              <a:chOff x="4535631" y="1697492"/>
              <a:chExt cx="914400" cy="1627177"/>
            </a:xfrm>
          </p:grpSpPr>
          <p:sp>
            <p:nvSpPr>
              <p:cNvPr id="91" name="Right Triangle 90"/>
              <p:cNvSpPr/>
              <p:nvPr/>
            </p:nvSpPr>
            <p:spPr>
              <a:xfrm>
                <a:off x="4535631" y="1697492"/>
                <a:ext cx="914400" cy="914400"/>
              </a:xfrm>
              <a:prstGeom prst="rtTriangle">
                <a:avLst/>
              </a:prstGeom>
              <a:solidFill>
                <a:srgbClr val="0000FF">
                  <a:alpha val="78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TextBox 91"/>
              <p:cNvSpPr txBox="1"/>
              <p:nvPr/>
            </p:nvSpPr>
            <p:spPr>
              <a:xfrm>
                <a:off x="4999367" y="1878119"/>
                <a:ext cx="450664" cy="1446550"/>
              </a:xfrm>
              <a:prstGeom prst="rect">
                <a:avLst/>
              </a:prstGeom>
              <a:noFill/>
            </p:spPr>
            <p:txBody>
              <a:bodyPr wrap="square" rtlCol="0">
                <a:spAutoFit/>
              </a:bodyPr>
              <a:lstStyle/>
              <a:p>
                <a:r>
                  <a:rPr lang="en-US" sz="4400" dirty="0" err="1" smtClean="0"/>
                  <a:t>e</a:t>
                </a:r>
                <a:endParaRPr lang="en-US" sz="4400" dirty="0"/>
              </a:p>
            </p:txBody>
          </p:sp>
        </p:grpSp>
      </p:grpSp>
      <p:grpSp>
        <p:nvGrpSpPr>
          <p:cNvPr id="22" name="Group 94"/>
          <p:cNvGrpSpPr/>
          <p:nvPr/>
        </p:nvGrpSpPr>
        <p:grpSpPr>
          <a:xfrm>
            <a:off x="7741779" y="2386195"/>
            <a:ext cx="920823" cy="1384995"/>
            <a:chOff x="3181472" y="1541996"/>
            <a:chExt cx="920823" cy="1384995"/>
          </a:xfrm>
        </p:grpSpPr>
        <p:grpSp>
          <p:nvGrpSpPr>
            <p:cNvPr id="23" name="Group 35"/>
            <p:cNvGrpSpPr/>
            <p:nvPr/>
          </p:nvGrpSpPr>
          <p:grpSpPr>
            <a:xfrm>
              <a:off x="3181472" y="1541996"/>
              <a:ext cx="914400" cy="1384995"/>
              <a:chOff x="3181472" y="1541996"/>
              <a:chExt cx="914400" cy="1384995"/>
            </a:xfrm>
          </p:grpSpPr>
          <p:sp>
            <p:nvSpPr>
              <p:cNvPr id="100" name="Right Triangle 99"/>
              <p:cNvSpPr/>
              <p:nvPr/>
            </p:nvSpPr>
            <p:spPr>
              <a:xfrm>
                <a:off x="3181472" y="1697492"/>
                <a:ext cx="914400" cy="914400"/>
              </a:xfrm>
              <a:prstGeom prst="rtTriangle">
                <a:avLst/>
              </a:prstGeom>
              <a:solidFill>
                <a:srgbClr val="FF0000"/>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01" name="TextBox 100"/>
              <p:cNvSpPr txBox="1"/>
              <p:nvPr/>
            </p:nvSpPr>
            <p:spPr>
              <a:xfrm>
                <a:off x="3181472" y="1541996"/>
                <a:ext cx="450664" cy="1384995"/>
              </a:xfrm>
              <a:prstGeom prst="rect">
                <a:avLst/>
              </a:prstGeom>
              <a:noFill/>
            </p:spPr>
            <p:txBody>
              <a:bodyPr wrap="square" rtlCol="0">
                <a:spAutoFit/>
              </a:bodyPr>
              <a:lstStyle/>
              <a:p>
                <a:r>
                  <a:rPr lang="en-US" sz="4400" dirty="0" smtClean="0"/>
                  <a:t>9</a:t>
                </a:r>
                <a:endParaRPr lang="en-US" sz="4000" dirty="0"/>
              </a:p>
            </p:txBody>
          </p:sp>
        </p:grpSp>
        <p:grpSp>
          <p:nvGrpSpPr>
            <p:cNvPr id="24" name="Group 34"/>
            <p:cNvGrpSpPr/>
            <p:nvPr/>
          </p:nvGrpSpPr>
          <p:grpSpPr>
            <a:xfrm>
              <a:off x="3187895" y="1710450"/>
              <a:ext cx="914400" cy="950068"/>
              <a:chOff x="4535631" y="1697492"/>
              <a:chExt cx="914400" cy="950068"/>
            </a:xfrm>
          </p:grpSpPr>
          <p:sp>
            <p:nvSpPr>
              <p:cNvPr id="98" name="Right Triangle 97"/>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TextBox 98"/>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grpSp>
        <p:nvGrpSpPr>
          <p:cNvPr id="25" name="Group 108"/>
          <p:cNvGrpSpPr/>
          <p:nvPr/>
        </p:nvGrpSpPr>
        <p:grpSpPr>
          <a:xfrm>
            <a:off x="3193170" y="2392387"/>
            <a:ext cx="920823" cy="1384995"/>
            <a:chOff x="3181472" y="1541996"/>
            <a:chExt cx="920823" cy="1384995"/>
          </a:xfrm>
        </p:grpSpPr>
        <p:grpSp>
          <p:nvGrpSpPr>
            <p:cNvPr id="26" name="Group 35"/>
            <p:cNvGrpSpPr/>
            <p:nvPr/>
          </p:nvGrpSpPr>
          <p:grpSpPr>
            <a:xfrm>
              <a:off x="3181472" y="1541996"/>
              <a:ext cx="914400" cy="1384995"/>
              <a:chOff x="3181472" y="1541996"/>
              <a:chExt cx="914400" cy="1384995"/>
            </a:xfrm>
          </p:grpSpPr>
          <p:sp>
            <p:nvSpPr>
              <p:cNvPr id="114" name="Right Triangle 113"/>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15" name="TextBox 114"/>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27" name="Group 34"/>
            <p:cNvGrpSpPr/>
            <p:nvPr/>
          </p:nvGrpSpPr>
          <p:grpSpPr>
            <a:xfrm>
              <a:off x="3187895" y="1710450"/>
              <a:ext cx="914400" cy="950068"/>
              <a:chOff x="4535631" y="1697492"/>
              <a:chExt cx="914400" cy="950068"/>
            </a:xfrm>
          </p:grpSpPr>
          <p:sp>
            <p:nvSpPr>
              <p:cNvPr id="112" name="Right Triangle 111"/>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4999367" y="1878119"/>
                <a:ext cx="450664" cy="769441"/>
              </a:xfrm>
              <a:prstGeom prst="rect">
                <a:avLst/>
              </a:prstGeom>
              <a:noFill/>
            </p:spPr>
            <p:txBody>
              <a:bodyPr wrap="square" rtlCol="0">
                <a:spAutoFit/>
              </a:bodyPr>
              <a:lstStyle/>
              <a:p>
                <a:r>
                  <a:rPr lang="en-US" sz="4400" dirty="0" smtClean="0"/>
                  <a:t>c</a:t>
                </a:r>
                <a:endParaRPr lang="en-US" sz="4400" dirty="0"/>
              </a:p>
            </p:txBody>
          </p:sp>
        </p:grpSp>
      </p:grpSp>
      <p:grpSp>
        <p:nvGrpSpPr>
          <p:cNvPr id="28" name="Group 34"/>
          <p:cNvGrpSpPr/>
          <p:nvPr/>
        </p:nvGrpSpPr>
        <p:grpSpPr>
          <a:xfrm>
            <a:off x="459221" y="3799809"/>
            <a:ext cx="914400" cy="1627177"/>
            <a:chOff x="4535631" y="1697492"/>
            <a:chExt cx="914400" cy="1627177"/>
          </a:xfrm>
        </p:grpSpPr>
        <p:sp>
          <p:nvSpPr>
            <p:cNvPr id="105" name="Right Triangle 104"/>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TextBox 105"/>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nvGrpSpPr>
          <p:cNvPr id="29" name="Group 87"/>
          <p:cNvGrpSpPr/>
          <p:nvPr/>
        </p:nvGrpSpPr>
        <p:grpSpPr>
          <a:xfrm>
            <a:off x="6808731" y="2386195"/>
            <a:ext cx="920823" cy="1384995"/>
            <a:chOff x="3181472" y="1541996"/>
            <a:chExt cx="920823" cy="1384995"/>
          </a:xfrm>
        </p:grpSpPr>
        <p:grpSp>
          <p:nvGrpSpPr>
            <p:cNvPr id="30" name="Group 35"/>
            <p:cNvGrpSpPr/>
            <p:nvPr/>
          </p:nvGrpSpPr>
          <p:grpSpPr>
            <a:xfrm>
              <a:off x="3181472" y="1541996"/>
              <a:ext cx="914400" cy="1384995"/>
              <a:chOff x="3181472" y="1541996"/>
              <a:chExt cx="914400" cy="1384995"/>
            </a:xfrm>
          </p:grpSpPr>
          <p:sp>
            <p:nvSpPr>
              <p:cNvPr id="129" name="Right Triangle 128"/>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0" name="TextBox 129"/>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31" name="Group 34"/>
            <p:cNvGrpSpPr/>
            <p:nvPr/>
          </p:nvGrpSpPr>
          <p:grpSpPr>
            <a:xfrm>
              <a:off x="3187895" y="1710450"/>
              <a:ext cx="914400" cy="950068"/>
              <a:chOff x="4535631" y="1697492"/>
              <a:chExt cx="914400" cy="950068"/>
            </a:xfrm>
          </p:grpSpPr>
          <p:sp>
            <p:nvSpPr>
              <p:cNvPr id="127" name="Right Triangle 126"/>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grpSp>
        <p:nvGrpSpPr>
          <p:cNvPr id="32" name="Group 35"/>
          <p:cNvGrpSpPr/>
          <p:nvPr/>
        </p:nvGrpSpPr>
        <p:grpSpPr>
          <a:xfrm>
            <a:off x="493743" y="1164295"/>
            <a:ext cx="914400" cy="1384995"/>
            <a:chOff x="3181472" y="1541996"/>
            <a:chExt cx="914400" cy="1384995"/>
          </a:xfrm>
        </p:grpSpPr>
        <p:sp>
          <p:nvSpPr>
            <p:cNvPr id="97" name="Right Triangle 96"/>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03" name="TextBox 102"/>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sp>
        <p:nvSpPr>
          <p:cNvPr id="107" name="Rectangle 106"/>
          <p:cNvSpPr/>
          <p:nvPr/>
        </p:nvSpPr>
        <p:spPr>
          <a:xfrm>
            <a:off x="3175729" y="2531829"/>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ectangle 107"/>
          <p:cNvSpPr/>
          <p:nvPr/>
        </p:nvSpPr>
        <p:spPr>
          <a:xfrm>
            <a:off x="4092710" y="2528733"/>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TextBox 94"/>
          <p:cNvSpPr txBox="1"/>
          <p:nvPr/>
        </p:nvSpPr>
        <p:spPr>
          <a:xfrm>
            <a:off x="1401561" y="3851641"/>
            <a:ext cx="527007" cy="830997"/>
          </a:xfrm>
          <a:prstGeom prst="rect">
            <a:avLst/>
          </a:prstGeom>
          <a:noFill/>
        </p:spPr>
        <p:txBody>
          <a:bodyPr wrap="none" rtlCol="0">
            <a:spAutoFit/>
          </a:bodyPr>
          <a:lstStyle/>
          <a:p>
            <a:r>
              <a:rPr lang="en-US" sz="4800" dirty="0" smtClean="0">
                <a:latin typeface="Helvetica"/>
              </a:rPr>
              <a:t>?</a:t>
            </a:r>
            <a:endParaRPr lang="en-US" sz="4800" dirty="0">
              <a:latin typeface="Helvetica"/>
            </a:endParaRPr>
          </a:p>
        </p:txBody>
      </p:sp>
      <p:grpSp>
        <p:nvGrpSpPr>
          <p:cNvPr id="33" name="Group 38"/>
          <p:cNvGrpSpPr/>
          <p:nvPr/>
        </p:nvGrpSpPr>
        <p:grpSpPr>
          <a:xfrm>
            <a:off x="1246123" y="4800953"/>
            <a:ext cx="920823" cy="1795631"/>
            <a:chOff x="3181472" y="1541996"/>
            <a:chExt cx="920823" cy="1795631"/>
          </a:xfrm>
        </p:grpSpPr>
        <p:grpSp>
          <p:nvGrpSpPr>
            <p:cNvPr id="34" name="Group 35"/>
            <p:cNvGrpSpPr/>
            <p:nvPr/>
          </p:nvGrpSpPr>
          <p:grpSpPr>
            <a:xfrm>
              <a:off x="3181472" y="1541996"/>
              <a:ext cx="914400" cy="1384995"/>
              <a:chOff x="3181472" y="1541996"/>
              <a:chExt cx="914400" cy="1384995"/>
            </a:xfrm>
          </p:grpSpPr>
          <p:sp>
            <p:nvSpPr>
              <p:cNvPr id="117" name="Right Triangle 116"/>
              <p:cNvSpPr/>
              <p:nvPr/>
            </p:nvSpPr>
            <p:spPr>
              <a:xfrm>
                <a:off x="3181472" y="1697492"/>
                <a:ext cx="914400" cy="914400"/>
              </a:xfrm>
              <a:prstGeom prst="rtTriangle">
                <a:avLst/>
              </a:prstGeom>
              <a:solidFill>
                <a:srgbClr val="FF0000">
                  <a:alpha val="12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18" name="TextBox 117"/>
              <p:cNvSpPr txBox="1"/>
              <p:nvPr/>
            </p:nvSpPr>
            <p:spPr>
              <a:xfrm>
                <a:off x="3181472" y="1541996"/>
                <a:ext cx="450664" cy="1384995"/>
              </a:xfrm>
              <a:prstGeom prst="rect">
                <a:avLst/>
              </a:prstGeom>
              <a:noFill/>
            </p:spPr>
            <p:txBody>
              <a:bodyPr wrap="square" rtlCol="0">
                <a:spAutoFit/>
              </a:bodyPr>
              <a:lstStyle/>
              <a:p>
                <a:r>
                  <a:rPr lang="en-US" sz="4400" dirty="0" smtClean="0"/>
                  <a:t>1</a:t>
                </a:r>
                <a:endParaRPr lang="en-US" sz="4000" dirty="0"/>
              </a:p>
            </p:txBody>
          </p:sp>
        </p:grpSp>
        <p:grpSp>
          <p:nvGrpSpPr>
            <p:cNvPr id="35" name="Group 34"/>
            <p:cNvGrpSpPr/>
            <p:nvPr/>
          </p:nvGrpSpPr>
          <p:grpSpPr>
            <a:xfrm>
              <a:off x="3187895" y="1710450"/>
              <a:ext cx="914400" cy="1627177"/>
              <a:chOff x="4535631" y="1697492"/>
              <a:chExt cx="914400" cy="1627177"/>
            </a:xfrm>
          </p:grpSpPr>
          <p:sp>
            <p:nvSpPr>
              <p:cNvPr id="111" name="Right Triangle 110"/>
              <p:cNvSpPr/>
              <p:nvPr/>
            </p:nvSpPr>
            <p:spPr>
              <a:xfrm>
                <a:off x="4535631" y="1697492"/>
                <a:ext cx="914400" cy="914400"/>
              </a:xfrm>
              <a:prstGeom prst="rtTriangle">
                <a:avLst/>
              </a:prstGeom>
              <a:solidFill>
                <a:srgbClr val="0000FF">
                  <a:alpha val="23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TextBox 115"/>
              <p:cNvSpPr txBox="1"/>
              <p:nvPr/>
            </p:nvSpPr>
            <p:spPr>
              <a:xfrm>
                <a:off x="4999367" y="1878119"/>
                <a:ext cx="450664" cy="1446550"/>
              </a:xfrm>
              <a:prstGeom prst="rect">
                <a:avLst/>
              </a:prstGeom>
              <a:noFill/>
            </p:spPr>
            <p:txBody>
              <a:bodyPr wrap="square" rtlCol="0">
                <a:spAutoFit/>
              </a:bodyPr>
              <a:lstStyle/>
              <a:p>
                <a:r>
                  <a:rPr lang="en-US" sz="4400" dirty="0" err="1" smtClean="0"/>
                  <a:t>b</a:t>
                </a:r>
                <a:endParaRPr lang="en-US" sz="4400" dirty="0"/>
              </a:p>
            </p:txBody>
          </p:sp>
        </p:grpSp>
      </p:grpSp>
      <p:grpSp>
        <p:nvGrpSpPr>
          <p:cNvPr id="36" name="Group 45"/>
          <p:cNvGrpSpPr/>
          <p:nvPr/>
        </p:nvGrpSpPr>
        <p:grpSpPr>
          <a:xfrm>
            <a:off x="4051906" y="4795865"/>
            <a:ext cx="920823" cy="1795631"/>
            <a:chOff x="3181472" y="1541996"/>
            <a:chExt cx="920823" cy="1795631"/>
          </a:xfrm>
        </p:grpSpPr>
        <p:grpSp>
          <p:nvGrpSpPr>
            <p:cNvPr id="37" name="Group 35"/>
            <p:cNvGrpSpPr/>
            <p:nvPr/>
          </p:nvGrpSpPr>
          <p:grpSpPr>
            <a:xfrm>
              <a:off x="3181472" y="1541996"/>
              <a:ext cx="914400" cy="1384995"/>
              <a:chOff x="3181472" y="1541996"/>
              <a:chExt cx="914400" cy="1384995"/>
            </a:xfrm>
          </p:grpSpPr>
          <p:sp>
            <p:nvSpPr>
              <p:cNvPr id="126" name="Right Triangle 125"/>
              <p:cNvSpPr/>
              <p:nvPr/>
            </p:nvSpPr>
            <p:spPr>
              <a:xfrm>
                <a:off x="3181472" y="1697492"/>
                <a:ext cx="914400" cy="914400"/>
              </a:xfrm>
              <a:prstGeom prst="rtTriangle">
                <a:avLst/>
              </a:prstGeom>
              <a:solidFill>
                <a:srgbClr val="FF0000">
                  <a:alpha val="34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1" name="TextBox 130"/>
              <p:cNvSpPr txBox="1"/>
              <p:nvPr/>
            </p:nvSpPr>
            <p:spPr>
              <a:xfrm>
                <a:off x="3181472" y="1541996"/>
                <a:ext cx="450664" cy="1384995"/>
              </a:xfrm>
              <a:prstGeom prst="rect">
                <a:avLst/>
              </a:prstGeom>
              <a:noFill/>
            </p:spPr>
            <p:txBody>
              <a:bodyPr wrap="square" rtlCol="0">
                <a:spAutoFit/>
              </a:bodyPr>
              <a:lstStyle/>
              <a:p>
                <a:r>
                  <a:rPr lang="en-US" sz="4400" dirty="0" smtClean="0"/>
                  <a:t>3</a:t>
                </a:r>
                <a:endParaRPr lang="en-US" sz="4000" dirty="0"/>
              </a:p>
            </p:txBody>
          </p:sp>
        </p:grpSp>
        <p:grpSp>
          <p:nvGrpSpPr>
            <p:cNvPr id="38" name="Group 34"/>
            <p:cNvGrpSpPr/>
            <p:nvPr/>
          </p:nvGrpSpPr>
          <p:grpSpPr>
            <a:xfrm>
              <a:off x="3187895" y="1710450"/>
              <a:ext cx="914400" cy="1627177"/>
              <a:chOff x="4535631" y="1697492"/>
              <a:chExt cx="914400" cy="1627177"/>
            </a:xfrm>
          </p:grpSpPr>
          <p:sp>
            <p:nvSpPr>
              <p:cNvPr id="122" name="Right Triangle 121"/>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TextBox 122"/>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39" name="Group 52"/>
          <p:cNvGrpSpPr/>
          <p:nvPr/>
        </p:nvGrpSpPr>
        <p:grpSpPr>
          <a:xfrm>
            <a:off x="6872349" y="4802101"/>
            <a:ext cx="920823" cy="1384995"/>
            <a:chOff x="3181472" y="1541996"/>
            <a:chExt cx="920823" cy="1384995"/>
          </a:xfrm>
        </p:grpSpPr>
        <p:grpSp>
          <p:nvGrpSpPr>
            <p:cNvPr id="40" name="Group 35"/>
            <p:cNvGrpSpPr/>
            <p:nvPr/>
          </p:nvGrpSpPr>
          <p:grpSpPr>
            <a:xfrm>
              <a:off x="3181472" y="1541996"/>
              <a:ext cx="914400" cy="1384995"/>
              <a:chOff x="3181472" y="1541996"/>
              <a:chExt cx="914400" cy="1384995"/>
            </a:xfrm>
          </p:grpSpPr>
          <p:sp>
            <p:nvSpPr>
              <p:cNvPr id="137" name="Right Triangle 136"/>
              <p:cNvSpPr/>
              <p:nvPr/>
            </p:nvSpPr>
            <p:spPr>
              <a:xfrm>
                <a:off x="3181472" y="1697492"/>
                <a:ext cx="914400" cy="914400"/>
              </a:xfrm>
              <a:prstGeom prst="rtTriangle">
                <a:avLst/>
              </a:prstGeom>
              <a:solidFill>
                <a:srgbClr val="FF0000">
                  <a:alpha val="45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8" name="TextBox 137"/>
              <p:cNvSpPr txBox="1"/>
              <p:nvPr/>
            </p:nvSpPr>
            <p:spPr>
              <a:xfrm>
                <a:off x="3181472" y="1541996"/>
                <a:ext cx="450664" cy="1384995"/>
              </a:xfrm>
              <a:prstGeom prst="rect">
                <a:avLst/>
              </a:prstGeom>
              <a:noFill/>
            </p:spPr>
            <p:txBody>
              <a:bodyPr wrap="square" rtlCol="0">
                <a:spAutoFit/>
              </a:bodyPr>
              <a:lstStyle/>
              <a:p>
                <a:r>
                  <a:rPr lang="en-US" sz="4400" dirty="0" smtClean="0"/>
                  <a:t>4</a:t>
                </a:r>
                <a:endParaRPr lang="en-US" sz="4000" dirty="0"/>
              </a:p>
            </p:txBody>
          </p:sp>
        </p:grpSp>
        <p:grpSp>
          <p:nvGrpSpPr>
            <p:cNvPr id="41" name="Group 34"/>
            <p:cNvGrpSpPr/>
            <p:nvPr/>
          </p:nvGrpSpPr>
          <p:grpSpPr>
            <a:xfrm>
              <a:off x="3187895" y="1710450"/>
              <a:ext cx="914400" cy="950068"/>
              <a:chOff x="4535631" y="1697492"/>
              <a:chExt cx="914400" cy="950068"/>
            </a:xfrm>
          </p:grpSpPr>
          <p:sp>
            <p:nvSpPr>
              <p:cNvPr id="135" name="Right Triangle 134"/>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TextBox 135"/>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grpSp>
        <p:nvGrpSpPr>
          <p:cNvPr id="46" name="Group 66"/>
          <p:cNvGrpSpPr/>
          <p:nvPr/>
        </p:nvGrpSpPr>
        <p:grpSpPr>
          <a:xfrm>
            <a:off x="3124547" y="4791957"/>
            <a:ext cx="920823" cy="1795631"/>
            <a:chOff x="3181472" y="1541996"/>
            <a:chExt cx="920823" cy="1795631"/>
          </a:xfrm>
        </p:grpSpPr>
        <p:grpSp>
          <p:nvGrpSpPr>
            <p:cNvPr id="47" name="Group 35"/>
            <p:cNvGrpSpPr/>
            <p:nvPr/>
          </p:nvGrpSpPr>
          <p:grpSpPr>
            <a:xfrm>
              <a:off x="3181472" y="1541996"/>
              <a:ext cx="914400" cy="1384995"/>
              <a:chOff x="3181472" y="1541996"/>
              <a:chExt cx="914400" cy="1384995"/>
            </a:xfrm>
          </p:grpSpPr>
          <p:sp>
            <p:nvSpPr>
              <p:cNvPr id="144" name="Right Triangle 143"/>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5" name="TextBox 144"/>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48" name="Group 34"/>
            <p:cNvGrpSpPr/>
            <p:nvPr/>
          </p:nvGrpSpPr>
          <p:grpSpPr>
            <a:xfrm>
              <a:off x="3187895" y="1710450"/>
              <a:ext cx="914400" cy="1627177"/>
              <a:chOff x="4535631" y="1697492"/>
              <a:chExt cx="914400" cy="1627177"/>
            </a:xfrm>
          </p:grpSpPr>
          <p:sp>
            <p:nvSpPr>
              <p:cNvPr id="142" name="Right Triangle 141"/>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TextBox 142"/>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53" name="Group 80"/>
          <p:cNvGrpSpPr/>
          <p:nvPr/>
        </p:nvGrpSpPr>
        <p:grpSpPr>
          <a:xfrm>
            <a:off x="325300" y="4797857"/>
            <a:ext cx="920823" cy="1384995"/>
            <a:chOff x="3181472" y="1541996"/>
            <a:chExt cx="920823" cy="1384995"/>
          </a:xfrm>
        </p:grpSpPr>
        <p:grpSp>
          <p:nvGrpSpPr>
            <p:cNvPr id="54" name="Group 35"/>
            <p:cNvGrpSpPr/>
            <p:nvPr/>
          </p:nvGrpSpPr>
          <p:grpSpPr>
            <a:xfrm>
              <a:off x="3181472" y="1541996"/>
              <a:ext cx="914400" cy="1384995"/>
              <a:chOff x="3181472" y="1541996"/>
              <a:chExt cx="914400" cy="1384995"/>
            </a:xfrm>
          </p:grpSpPr>
          <p:sp>
            <p:nvSpPr>
              <p:cNvPr id="151" name="Right Triangle 150"/>
              <p:cNvSpPr/>
              <p:nvPr/>
            </p:nvSpPr>
            <p:spPr>
              <a:xfrm>
                <a:off x="3181472" y="1697492"/>
                <a:ext cx="914400" cy="914400"/>
              </a:xfrm>
              <a:prstGeom prst="rtTriangle">
                <a:avLst/>
              </a:prstGeom>
              <a:solidFill>
                <a:srgbClr val="FF0000">
                  <a:alpha val="67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2" name="TextBox 151"/>
              <p:cNvSpPr txBox="1"/>
              <p:nvPr/>
            </p:nvSpPr>
            <p:spPr>
              <a:xfrm>
                <a:off x="3181472" y="1541996"/>
                <a:ext cx="450664" cy="1384995"/>
              </a:xfrm>
              <a:prstGeom prst="rect">
                <a:avLst/>
              </a:prstGeom>
              <a:noFill/>
            </p:spPr>
            <p:txBody>
              <a:bodyPr wrap="square" rtlCol="0">
                <a:spAutoFit/>
              </a:bodyPr>
              <a:lstStyle/>
              <a:p>
                <a:r>
                  <a:rPr lang="en-US" sz="4400" dirty="0" smtClean="0"/>
                  <a:t>6</a:t>
                </a:r>
                <a:endParaRPr lang="en-US" sz="4000" dirty="0"/>
              </a:p>
            </p:txBody>
          </p:sp>
        </p:grpSp>
        <p:grpSp>
          <p:nvGrpSpPr>
            <p:cNvPr id="55" name="Group 34"/>
            <p:cNvGrpSpPr/>
            <p:nvPr/>
          </p:nvGrpSpPr>
          <p:grpSpPr>
            <a:xfrm>
              <a:off x="3187895" y="1710450"/>
              <a:ext cx="914400" cy="950068"/>
              <a:chOff x="4535631" y="1697492"/>
              <a:chExt cx="914400" cy="950068"/>
            </a:xfrm>
          </p:grpSpPr>
          <p:sp>
            <p:nvSpPr>
              <p:cNvPr id="149" name="Right Triangle 148"/>
              <p:cNvSpPr/>
              <p:nvPr/>
            </p:nvSpPr>
            <p:spPr>
              <a:xfrm>
                <a:off x="4535631" y="1697492"/>
                <a:ext cx="914400" cy="914400"/>
              </a:xfrm>
              <a:prstGeom prst="rtTriangle">
                <a:avLst/>
              </a:prstGeom>
              <a:solidFill>
                <a:srgbClr val="0000FF">
                  <a:alpha val="12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TextBox 149"/>
              <p:cNvSpPr txBox="1"/>
              <p:nvPr/>
            </p:nvSpPr>
            <p:spPr>
              <a:xfrm>
                <a:off x="4999367" y="1878119"/>
                <a:ext cx="450664" cy="769441"/>
              </a:xfrm>
              <a:prstGeom prst="rect">
                <a:avLst/>
              </a:prstGeom>
              <a:noFill/>
            </p:spPr>
            <p:txBody>
              <a:bodyPr wrap="square" rtlCol="0">
                <a:spAutoFit/>
              </a:bodyPr>
              <a:lstStyle/>
              <a:p>
                <a:r>
                  <a:rPr lang="en-US" sz="4400" dirty="0" smtClean="0"/>
                  <a:t>a</a:t>
                </a:r>
                <a:endParaRPr lang="en-US" sz="4400" dirty="0"/>
              </a:p>
            </p:txBody>
          </p:sp>
        </p:grpSp>
      </p:grpSp>
      <p:grpSp>
        <p:nvGrpSpPr>
          <p:cNvPr id="60" name="Group 87"/>
          <p:cNvGrpSpPr/>
          <p:nvPr/>
        </p:nvGrpSpPr>
        <p:grpSpPr>
          <a:xfrm>
            <a:off x="5004785" y="4791957"/>
            <a:ext cx="920823" cy="1795631"/>
            <a:chOff x="3181472" y="1541996"/>
            <a:chExt cx="920823" cy="1795631"/>
          </a:xfrm>
        </p:grpSpPr>
        <p:grpSp>
          <p:nvGrpSpPr>
            <p:cNvPr id="61" name="Group 35"/>
            <p:cNvGrpSpPr/>
            <p:nvPr/>
          </p:nvGrpSpPr>
          <p:grpSpPr>
            <a:xfrm>
              <a:off x="3181472" y="1541996"/>
              <a:ext cx="914400" cy="1384995"/>
              <a:chOff x="3181472" y="1541996"/>
              <a:chExt cx="914400" cy="1384995"/>
            </a:xfrm>
          </p:grpSpPr>
          <p:sp>
            <p:nvSpPr>
              <p:cNvPr id="158" name="Right Triangle 157"/>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9" name="TextBox 158"/>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62" name="Group 34"/>
            <p:cNvGrpSpPr/>
            <p:nvPr/>
          </p:nvGrpSpPr>
          <p:grpSpPr>
            <a:xfrm>
              <a:off x="3187895" y="1710450"/>
              <a:ext cx="914400" cy="1627177"/>
              <a:chOff x="4535631" y="1697492"/>
              <a:chExt cx="914400" cy="1627177"/>
            </a:xfrm>
          </p:grpSpPr>
          <p:sp>
            <p:nvSpPr>
              <p:cNvPr id="156" name="Right Triangle 155"/>
              <p:cNvSpPr/>
              <p:nvPr/>
            </p:nvSpPr>
            <p:spPr>
              <a:xfrm>
                <a:off x="4535631" y="1697492"/>
                <a:ext cx="914400" cy="914400"/>
              </a:xfrm>
              <a:prstGeom prst="rtTriangle">
                <a:avLst/>
              </a:prstGeom>
              <a:solidFill>
                <a:srgbClr val="0000FF">
                  <a:alpha val="78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TextBox 156"/>
              <p:cNvSpPr txBox="1"/>
              <p:nvPr/>
            </p:nvSpPr>
            <p:spPr>
              <a:xfrm>
                <a:off x="4999367" y="1878119"/>
                <a:ext cx="450664" cy="1446550"/>
              </a:xfrm>
              <a:prstGeom prst="rect">
                <a:avLst/>
              </a:prstGeom>
              <a:noFill/>
            </p:spPr>
            <p:txBody>
              <a:bodyPr wrap="square" rtlCol="0">
                <a:spAutoFit/>
              </a:bodyPr>
              <a:lstStyle/>
              <a:p>
                <a:r>
                  <a:rPr lang="en-US" sz="4400" dirty="0" err="1" smtClean="0"/>
                  <a:t>e</a:t>
                </a:r>
                <a:endParaRPr lang="en-US" sz="4400" dirty="0"/>
              </a:p>
            </p:txBody>
          </p:sp>
        </p:grpSp>
      </p:grpSp>
      <p:grpSp>
        <p:nvGrpSpPr>
          <p:cNvPr id="63" name="Group 94"/>
          <p:cNvGrpSpPr/>
          <p:nvPr/>
        </p:nvGrpSpPr>
        <p:grpSpPr>
          <a:xfrm>
            <a:off x="5951526" y="4802101"/>
            <a:ext cx="920823" cy="1384995"/>
            <a:chOff x="3181472" y="1541996"/>
            <a:chExt cx="920823" cy="1384995"/>
          </a:xfrm>
        </p:grpSpPr>
        <p:grpSp>
          <p:nvGrpSpPr>
            <p:cNvPr id="64" name="Group 35"/>
            <p:cNvGrpSpPr/>
            <p:nvPr/>
          </p:nvGrpSpPr>
          <p:grpSpPr>
            <a:xfrm>
              <a:off x="3181472" y="1541996"/>
              <a:ext cx="914400" cy="1384995"/>
              <a:chOff x="3181472" y="1541996"/>
              <a:chExt cx="914400" cy="1384995"/>
            </a:xfrm>
          </p:grpSpPr>
          <p:sp>
            <p:nvSpPr>
              <p:cNvPr id="165" name="Right Triangle 164"/>
              <p:cNvSpPr/>
              <p:nvPr/>
            </p:nvSpPr>
            <p:spPr>
              <a:xfrm>
                <a:off x="3181472" y="1697492"/>
                <a:ext cx="914400" cy="914400"/>
              </a:xfrm>
              <a:prstGeom prst="rtTriangle">
                <a:avLst/>
              </a:prstGeom>
              <a:solidFill>
                <a:srgbClr val="FF0000"/>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6" name="TextBox 165"/>
              <p:cNvSpPr txBox="1"/>
              <p:nvPr/>
            </p:nvSpPr>
            <p:spPr>
              <a:xfrm>
                <a:off x="3181472" y="1541996"/>
                <a:ext cx="450664" cy="1384995"/>
              </a:xfrm>
              <a:prstGeom prst="rect">
                <a:avLst/>
              </a:prstGeom>
              <a:noFill/>
            </p:spPr>
            <p:txBody>
              <a:bodyPr wrap="square" rtlCol="0">
                <a:spAutoFit/>
              </a:bodyPr>
              <a:lstStyle/>
              <a:p>
                <a:r>
                  <a:rPr lang="en-US" sz="4400" dirty="0" smtClean="0"/>
                  <a:t>9</a:t>
                </a:r>
                <a:endParaRPr lang="en-US" sz="4000" dirty="0"/>
              </a:p>
            </p:txBody>
          </p:sp>
        </p:grpSp>
        <p:grpSp>
          <p:nvGrpSpPr>
            <p:cNvPr id="65" name="Group 161"/>
            <p:cNvGrpSpPr/>
            <p:nvPr/>
          </p:nvGrpSpPr>
          <p:grpSpPr>
            <a:xfrm>
              <a:off x="3187895" y="1710450"/>
              <a:ext cx="914400" cy="950068"/>
              <a:chOff x="4535631" y="1697492"/>
              <a:chExt cx="914400" cy="950068"/>
            </a:xfrm>
          </p:grpSpPr>
          <p:sp>
            <p:nvSpPr>
              <p:cNvPr id="163" name="Right Triangle 162"/>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TextBox 163"/>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grpSp>
        <p:nvGrpSpPr>
          <p:cNvPr id="66" name="Group 108"/>
          <p:cNvGrpSpPr/>
          <p:nvPr/>
        </p:nvGrpSpPr>
        <p:grpSpPr>
          <a:xfrm>
            <a:off x="2192864" y="4798013"/>
            <a:ext cx="920823" cy="1384995"/>
            <a:chOff x="3181472" y="1541996"/>
            <a:chExt cx="920823" cy="1384995"/>
          </a:xfrm>
        </p:grpSpPr>
        <p:grpSp>
          <p:nvGrpSpPr>
            <p:cNvPr id="67" name="Group 35"/>
            <p:cNvGrpSpPr/>
            <p:nvPr/>
          </p:nvGrpSpPr>
          <p:grpSpPr>
            <a:xfrm>
              <a:off x="3181472" y="1541996"/>
              <a:ext cx="914400" cy="1384995"/>
              <a:chOff x="3181472" y="1541996"/>
              <a:chExt cx="914400" cy="1384995"/>
            </a:xfrm>
          </p:grpSpPr>
          <p:sp>
            <p:nvSpPr>
              <p:cNvPr id="172" name="Right Triangle 171"/>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73" name="TextBox 172"/>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68" name="Group 34"/>
            <p:cNvGrpSpPr/>
            <p:nvPr/>
          </p:nvGrpSpPr>
          <p:grpSpPr>
            <a:xfrm>
              <a:off x="3187895" y="1710450"/>
              <a:ext cx="914400" cy="950068"/>
              <a:chOff x="4535631" y="1697492"/>
              <a:chExt cx="914400" cy="950068"/>
            </a:xfrm>
          </p:grpSpPr>
          <p:sp>
            <p:nvSpPr>
              <p:cNvPr id="170" name="Right Triangle 169"/>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TextBox 170"/>
              <p:cNvSpPr txBox="1"/>
              <p:nvPr/>
            </p:nvSpPr>
            <p:spPr>
              <a:xfrm>
                <a:off x="4999367" y="1878119"/>
                <a:ext cx="450664" cy="769441"/>
              </a:xfrm>
              <a:prstGeom prst="rect">
                <a:avLst/>
              </a:prstGeom>
              <a:noFill/>
            </p:spPr>
            <p:txBody>
              <a:bodyPr wrap="square" rtlCol="0">
                <a:spAutoFit/>
              </a:bodyPr>
              <a:lstStyle/>
              <a:p>
                <a:r>
                  <a:rPr lang="en-US" sz="4400" dirty="0" smtClean="0"/>
                  <a:t>c</a:t>
                </a:r>
                <a:endParaRPr lang="en-US" sz="4400" dirty="0"/>
              </a:p>
            </p:txBody>
          </p:sp>
        </p:grpSp>
      </p:grpSp>
      <p:grpSp>
        <p:nvGrpSpPr>
          <p:cNvPr id="69" name="Group 87"/>
          <p:cNvGrpSpPr/>
          <p:nvPr/>
        </p:nvGrpSpPr>
        <p:grpSpPr>
          <a:xfrm>
            <a:off x="7817813" y="4792349"/>
            <a:ext cx="920823" cy="1384995"/>
            <a:chOff x="3181472" y="1541996"/>
            <a:chExt cx="920823" cy="1384995"/>
          </a:xfrm>
        </p:grpSpPr>
        <p:grpSp>
          <p:nvGrpSpPr>
            <p:cNvPr id="74" name="Group 35"/>
            <p:cNvGrpSpPr/>
            <p:nvPr/>
          </p:nvGrpSpPr>
          <p:grpSpPr>
            <a:xfrm>
              <a:off x="3181472" y="1541996"/>
              <a:ext cx="914400" cy="1384995"/>
              <a:chOff x="3181472" y="1541996"/>
              <a:chExt cx="914400" cy="1384995"/>
            </a:xfrm>
          </p:grpSpPr>
          <p:sp>
            <p:nvSpPr>
              <p:cNvPr id="179" name="Right Triangle 178"/>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80" name="TextBox 179"/>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75" name="Group 34"/>
            <p:cNvGrpSpPr/>
            <p:nvPr/>
          </p:nvGrpSpPr>
          <p:grpSpPr>
            <a:xfrm>
              <a:off x="3187895" y="1710450"/>
              <a:ext cx="914400" cy="950068"/>
              <a:chOff x="4535631" y="1697492"/>
              <a:chExt cx="914400" cy="950068"/>
            </a:xfrm>
          </p:grpSpPr>
          <p:sp>
            <p:nvSpPr>
              <p:cNvPr id="177" name="Right Triangle 176"/>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TextBox 177"/>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sp>
        <p:nvSpPr>
          <p:cNvPr id="183" name="Rectangle 182"/>
          <p:cNvSpPr/>
          <p:nvPr/>
        </p:nvSpPr>
        <p:spPr>
          <a:xfrm>
            <a:off x="3107264" y="4943491"/>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Rectangle 183"/>
          <p:cNvSpPr/>
          <p:nvPr/>
        </p:nvSpPr>
        <p:spPr>
          <a:xfrm>
            <a:off x="4051906" y="4943491"/>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Disjoint $or Criteria</a:t>
            </a:r>
            <a:endParaRPr lang="en-US" dirty="0"/>
          </a:p>
        </p:txBody>
      </p:sp>
      <p:sp>
        <p:nvSpPr>
          <p:cNvPr id="3" name="Content Placeholder 2"/>
          <p:cNvSpPr>
            <a:spLocks noGrp="1"/>
          </p:cNvSpPr>
          <p:nvPr>
            <p:ph idx="4294967295"/>
          </p:nvPr>
        </p:nvSpPr>
        <p:spPr>
          <a:xfrm>
            <a:off x="0" y="1417638"/>
            <a:ext cx="8229600" cy="5203825"/>
          </a:xfrm>
        </p:spPr>
        <p:txBody>
          <a:bodyPr>
            <a:noAutofit/>
          </a:bodyPr>
          <a:lstStyle/>
          <a:p>
            <a:pPr>
              <a:buNone/>
            </a:pPr>
            <a:r>
              <a:rPr lang="en-US" sz="2400" dirty="0" smtClean="0"/>
              <a:t>	"</a:t>
            </a:r>
            <a:r>
              <a:rPr lang="en-US" sz="2400" dirty="0" err="1" smtClean="0"/>
              <a:t>nscanned</a:t>
            </a:r>
            <a:r>
              <a:rPr lang="en-US" sz="2400" dirty="0" smtClean="0"/>
              <a:t>" : 4,</a:t>
            </a:r>
          </a:p>
          <a:p>
            <a:pPr>
              <a:buNone/>
            </a:pPr>
            <a:r>
              <a:rPr lang="en-US" sz="2400" dirty="0" smtClean="0"/>
              <a:t>	"</a:t>
            </a:r>
            <a:r>
              <a:rPr lang="en-US" sz="2400" dirty="0" err="1" smtClean="0"/>
              <a:t>nscannedObjects</a:t>
            </a:r>
            <a:r>
              <a:rPr lang="en-US" sz="2400" dirty="0" smtClean="0"/>
              <a:t>" : 4,</a:t>
            </a:r>
          </a:p>
          <a:p>
            <a:pPr>
              <a:buNone/>
            </a:pPr>
            <a:r>
              <a:rPr lang="en-US" sz="2400" dirty="0" smtClean="0"/>
              <a:t>	"</a:t>
            </a:r>
            <a:r>
              <a:rPr lang="en-US" sz="2400" dirty="0" err="1" smtClean="0"/>
              <a:t>n</a:t>
            </a:r>
            <a:r>
              <a:rPr lang="en-US" sz="2400" dirty="0" smtClean="0"/>
              <a:t>" : 3,</a:t>
            </a:r>
          </a:p>
          <a:p>
            <a:pPr>
              <a:buNone/>
            </a:pPr>
            <a:r>
              <a:rPr lang="en-US" sz="2400" dirty="0" smtClean="0"/>
              <a:t>	"</a:t>
            </a:r>
            <a:r>
              <a:rPr lang="en-US" sz="2400" dirty="0" err="1" smtClean="0"/>
              <a:t>millis</a:t>
            </a:r>
            <a:r>
              <a:rPr lang="en-US" sz="2400" dirty="0" smtClean="0"/>
              <a:t>" : 1</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Disjoint $or Criteria</a:t>
            </a:r>
            <a:endParaRPr lang="en-US" dirty="0"/>
          </a:p>
        </p:txBody>
      </p:sp>
      <p:sp>
        <p:nvSpPr>
          <p:cNvPr id="15" name="TextBox 14"/>
          <p:cNvSpPr txBox="1"/>
          <p:nvPr/>
        </p:nvSpPr>
        <p:spPr>
          <a:xfrm>
            <a:off x="1371320" y="1328542"/>
            <a:ext cx="527007" cy="830997"/>
          </a:xfrm>
          <a:prstGeom prst="rect">
            <a:avLst/>
          </a:prstGeom>
          <a:noFill/>
        </p:spPr>
        <p:txBody>
          <a:bodyPr wrap="none" rtlCol="0">
            <a:spAutoFit/>
          </a:bodyPr>
          <a:lstStyle/>
          <a:p>
            <a:r>
              <a:rPr lang="en-US" sz="4800" dirty="0" smtClean="0">
                <a:latin typeface="Helvetica"/>
              </a:rPr>
              <a:t>?</a:t>
            </a:r>
            <a:endParaRPr lang="en-US" sz="4800" dirty="0">
              <a:latin typeface="Helvetica"/>
            </a:endParaRPr>
          </a:p>
        </p:txBody>
      </p:sp>
      <p:grpSp>
        <p:nvGrpSpPr>
          <p:cNvPr id="3" name="Group 38"/>
          <p:cNvGrpSpPr/>
          <p:nvPr/>
        </p:nvGrpSpPr>
        <p:grpSpPr>
          <a:xfrm>
            <a:off x="418890" y="2385047"/>
            <a:ext cx="920823" cy="1795631"/>
            <a:chOff x="3181472" y="1541996"/>
            <a:chExt cx="920823" cy="1795631"/>
          </a:xfrm>
        </p:grpSpPr>
        <p:grpSp>
          <p:nvGrpSpPr>
            <p:cNvPr id="4" name="Group 35"/>
            <p:cNvGrpSpPr/>
            <p:nvPr/>
          </p:nvGrpSpPr>
          <p:grpSpPr>
            <a:xfrm>
              <a:off x="3181472" y="1541996"/>
              <a:ext cx="914400" cy="1384995"/>
              <a:chOff x="3181472" y="1541996"/>
              <a:chExt cx="914400" cy="1384995"/>
            </a:xfrm>
          </p:grpSpPr>
          <p:sp>
            <p:nvSpPr>
              <p:cNvPr id="44" name="Right Triangle 43"/>
              <p:cNvSpPr/>
              <p:nvPr/>
            </p:nvSpPr>
            <p:spPr>
              <a:xfrm>
                <a:off x="3181472" y="1697492"/>
                <a:ext cx="914400" cy="914400"/>
              </a:xfrm>
              <a:prstGeom prst="rtTriangle">
                <a:avLst/>
              </a:prstGeom>
              <a:solidFill>
                <a:srgbClr val="FF0000">
                  <a:alpha val="12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5" name="TextBox 44"/>
              <p:cNvSpPr txBox="1"/>
              <p:nvPr/>
            </p:nvSpPr>
            <p:spPr>
              <a:xfrm>
                <a:off x="3181472" y="1541996"/>
                <a:ext cx="450664" cy="1384995"/>
              </a:xfrm>
              <a:prstGeom prst="rect">
                <a:avLst/>
              </a:prstGeom>
              <a:noFill/>
            </p:spPr>
            <p:txBody>
              <a:bodyPr wrap="square" rtlCol="0">
                <a:spAutoFit/>
              </a:bodyPr>
              <a:lstStyle/>
              <a:p>
                <a:r>
                  <a:rPr lang="en-US" sz="4400" dirty="0" smtClean="0"/>
                  <a:t>1</a:t>
                </a:r>
                <a:endParaRPr lang="en-US" sz="4000" dirty="0"/>
              </a:p>
            </p:txBody>
          </p:sp>
        </p:grpSp>
        <p:grpSp>
          <p:nvGrpSpPr>
            <p:cNvPr id="5" name="Group 34"/>
            <p:cNvGrpSpPr/>
            <p:nvPr/>
          </p:nvGrpSpPr>
          <p:grpSpPr>
            <a:xfrm>
              <a:off x="3187895" y="1710450"/>
              <a:ext cx="914400" cy="1627177"/>
              <a:chOff x="4535631" y="1697492"/>
              <a:chExt cx="914400" cy="1627177"/>
            </a:xfrm>
          </p:grpSpPr>
          <p:sp>
            <p:nvSpPr>
              <p:cNvPr id="42" name="Right Triangle 41"/>
              <p:cNvSpPr/>
              <p:nvPr/>
            </p:nvSpPr>
            <p:spPr>
              <a:xfrm>
                <a:off x="4535631" y="1697492"/>
                <a:ext cx="914400" cy="914400"/>
              </a:xfrm>
              <a:prstGeom prst="rtTriangle">
                <a:avLst/>
              </a:prstGeom>
              <a:solidFill>
                <a:srgbClr val="0000FF">
                  <a:alpha val="23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4999367" y="1878119"/>
                <a:ext cx="450664" cy="1446550"/>
              </a:xfrm>
              <a:prstGeom prst="rect">
                <a:avLst/>
              </a:prstGeom>
              <a:noFill/>
            </p:spPr>
            <p:txBody>
              <a:bodyPr wrap="square" rtlCol="0">
                <a:spAutoFit/>
              </a:bodyPr>
              <a:lstStyle/>
              <a:p>
                <a:r>
                  <a:rPr lang="en-US" sz="4400" dirty="0" err="1" smtClean="0"/>
                  <a:t>b</a:t>
                </a:r>
                <a:endParaRPr lang="en-US" sz="4400" dirty="0"/>
              </a:p>
            </p:txBody>
          </p:sp>
        </p:grpSp>
      </p:grpSp>
      <p:grpSp>
        <p:nvGrpSpPr>
          <p:cNvPr id="6" name="Group 45"/>
          <p:cNvGrpSpPr/>
          <p:nvPr/>
        </p:nvGrpSpPr>
        <p:grpSpPr>
          <a:xfrm>
            <a:off x="1335871" y="2381951"/>
            <a:ext cx="920823" cy="1795631"/>
            <a:chOff x="3181472" y="1541996"/>
            <a:chExt cx="920823" cy="1795631"/>
          </a:xfrm>
        </p:grpSpPr>
        <p:grpSp>
          <p:nvGrpSpPr>
            <p:cNvPr id="7" name="Group 35"/>
            <p:cNvGrpSpPr/>
            <p:nvPr/>
          </p:nvGrpSpPr>
          <p:grpSpPr>
            <a:xfrm>
              <a:off x="3181472" y="1541996"/>
              <a:ext cx="914400" cy="1384995"/>
              <a:chOff x="3181472" y="1541996"/>
              <a:chExt cx="914400" cy="1384995"/>
            </a:xfrm>
          </p:grpSpPr>
          <p:sp>
            <p:nvSpPr>
              <p:cNvPr id="51" name="Right Triangle 50"/>
              <p:cNvSpPr/>
              <p:nvPr/>
            </p:nvSpPr>
            <p:spPr>
              <a:xfrm>
                <a:off x="3181472" y="1697492"/>
                <a:ext cx="914400" cy="914400"/>
              </a:xfrm>
              <a:prstGeom prst="rtTriangle">
                <a:avLst/>
              </a:prstGeom>
              <a:solidFill>
                <a:srgbClr val="FF0000">
                  <a:alpha val="34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2" name="TextBox 51"/>
              <p:cNvSpPr txBox="1"/>
              <p:nvPr/>
            </p:nvSpPr>
            <p:spPr>
              <a:xfrm>
                <a:off x="3181472" y="1541996"/>
                <a:ext cx="450664" cy="1384995"/>
              </a:xfrm>
              <a:prstGeom prst="rect">
                <a:avLst/>
              </a:prstGeom>
              <a:noFill/>
            </p:spPr>
            <p:txBody>
              <a:bodyPr wrap="square" rtlCol="0">
                <a:spAutoFit/>
              </a:bodyPr>
              <a:lstStyle/>
              <a:p>
                <a:r>
                  <a:rPr lang="en-US" sz="4400" dirty="0" smtClean="0"/>
                  <a:t>3</a:t>
                </a:r>
                <a:endParaRPr lang="en-US" sz="4000" dirty="0"/>
              </a:p>
            </p:txBody>
          </p:sp>
        </p:grpSp>
        <p:grpSp>
          <p:nvGrpSpPr>
            <p:cNvPr id="8" name="Group 34"/>
            <p:cNvGrpSpPr/>
            <p:nvPr/>
          </p:nvGrpSpPr>
          <p:grpSpPr>
            <a:xfrm>
              <a:off x="3187895" y="1710450"/>
              <a:ext cx="914400" cy="1627177"/>
              <a:chOff x="4535631" y="1697492"/>
              <a:chExt cx="914400" cy="1627177"/>
            </a:xfrm>
          </p:grpSpPr>
          <p:sp>
            <p:nvSpPr>
              <p:cNvPr id="49" name="Right Triangle 48"/>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9" name="Group 52"/>
          <p:cNvGrpSpPr/>
          <p:nvPr/>
        </p:nvGrpSpPr>
        <p:grpSpPr>
          <a:xfrm>
            <a:off x="2278770" y="2391813"/>
            <a:ext cx="920823" cy="1384995"/>
            <a:chOff x="3181472" y="1541996"/>
            <a:chExt cx="920823" cy="1384995"/>
          </a:xfrm>
        </p:grpSpPr>
        <p:grpSp>
          <p:nvGrpSpPr>
            <p:cNvPr id="10" name="Group 35"/>
            <p:cNvGrpSpPr/>
            <p:nvPr/>
          </p:nvGrpSpPr>
          <p:grpSpPr>
            <a:xfrm>
              <a:off x="3181472" y="1541996"/>
              <a:ext cx="914400" cy="1384995"/>
              <a:chOff x="3181472" y="1541996"/>
              <a:chExt cx="914400" cy="1384995"/>
            </a:xfrm>
          </p:grpSpPr>
          <p:sp>
            <p:nvSpPr>
              <p:cNvPr id="58" name="Right Triangle 57"/>
              <p:cNvSpPr/>
              <p:nvPr/>
            </p:nvSpPr>
            <p:spPr>
              <a:xfrm>
                <a:off x="3181472" y="1697492"/>
                <a:ext cx="914400" cy="914400"/>
              </a:xfrm>
              <a:prstGeom prst="rtTriangle">
                <a:avLst/>
              </a:prstGeom>
              <a:solidFill>
                <a:srgbClr val="FF0000">
                  <a:alpha val="45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9" name="TextBox 58"/>
              <p:cNvSpPr txBox="1"/>
              <p:nvPr/>
            </p:nvSpPr>
            <p:spPr>
              <a:xfrm>
                <a:off x="3181472" y="1541996"/>
                <a:ext cx="450664" cy="1384995"/>
              </a:xfrm>
              <a:prstGeom prst="rect">
                <a:avLst/>
              </a:prstGeom>
              <a:noFill/>
            </p:spPr>
            <p:txBody>
              <a:bodyPr wrap="square" rtlCol="0">
                <a:spAutoFit/>
              </a:bodyPr>
              <a:lstStyle/>
              <a:p>
                <a:r>
                  <a:rPr lang="en-US" sz="4400" dirty="0" smtClean="0"/>
                  <a:t>4</a:t>
                </a:r>
                <a:endParaRPr lang="en-US" sz="4000" dirty="0"/>
              </a:p>
            </p:txBody>
          </p:sp>
        </p:grpSp>
        <p:grpSp>
          <p:nvGrpSpPr>
            <p:cNvPr id="11" name="Group 34"/>
            <p:cNvGrpSpPr/>
            <p:nvPr/>
          </p:nvGrpSpPr>
          <p:grpSpPr>
            <a:xfrm>
              <a:off x="3187895" y="1710450"/>
              <a:ext cx="914400" cy="950068"/>
              <a:chOff x="4535631" y="1697492"/>
              <a:chExt cx="914400" cy="950068"/>
            </a:xfrm>
          </p:grpSpPr>
          <p:sp>
            <p:nvSpPr>
              <p:cNvPr id="56" name="Right Triangle 55"/>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grpSp>
        <p:nvGrpSpPr>
          <p:cNvPr id="12" name="Group 66"/>
          <p:cNvGrpSpPr/>
          <p:nvPr/>
        </p:nvGrpSpPr>
        <p:grpSpPr>
          <a:xfrm>
            <a:off x="4099773" y="2385621"/>
            <a:ext cx="920823" cy="1795631"/>
            <a:chOff x="3181472" y="1541996"/>
            <a:chExt cx="920823" cy="1795631"/>
          </a:xfrm>
        </p:grpSpPr>
        <p:grpSp>
          <p:nvGrpSpPr>
            <p:cNvPr id="13" name="Group 35"/>
            <p:cNvGrpSpPr/>
            <p:nvPr/>
          </p:nvGrpSpPr>
          <p:grpSpPr>
            <a:xfrm>
              <a:off x="3181472" y="1541996"/>
              <a:ext cx="914400" cy="1384995"/>
              <a:chOff x="3181472" y="1541996"/>
              <a:chExt cx="914400" cy="1384995"/>
            </a:xfrm>
          </p:grpSpPr>
          <p:sp>
            <p:nvSpPr>
              <p:cNvPr id="72" name="Right Triangle 71"/>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73" name="TextBox 72"/>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14" name="Group 34"/>
            <p:cNvGrpSpPr/>
            <p:nvPr/>
          </p:nvGrpSpPr>
          <p:grpSpPr>
            <a:xfrm>
              <a:off x="3187895" y="1710450"/>
              <a:ext cx="914400" cy="1627177"/>
              <a:chOff x="4535631" y="1697492"/>
              <a:chExt cx="914400" cy="1627177"/>
            </a:xfrm>
          </p:grpSpPr>
          <p:sp>
            <p:nvSpPr>
              <p:cNvPr id="70" name="Right Triangle 69"/>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16" name="Group 80"/>
          <p:cNvGrpSpPr/>
          <p:nvPr/>
        </p:nvGrpSpPr>
        <p:grpSpPr>
          <a:xfrm>
            <a:off x="5039564" y="2392387"/>
            <a:ext cx="920823" cy="1384995"/>
            <a:chOff x="3181472" y="1541996"/>
            <a:chExt cx="920823" cy="1384995"/>
          </a:xfrm>
        </p:grpSpPr>
        <p:grpSp>
          <p:nvGrpSpPr>
            <p:cNvPr id="17" name="Group 35"/>
            <p:cNvGrpSpPr/>
            <p:nvPr/>
          </p:nvGrpSpPr>
          <p:grpSpPr>
            <a:xfrm>
              <a:off x="3181472" y="1541996"/>
              <a:ext cx="914400" cy="1384995"/>
              <a:chOff x="3181472" y="1541996"/>
              <a:chExt cx="914400" cy="1384995"/>
            </a:xfrm>
          </p:grpSpPr>
          <p:sp>
            <p:nvSpPr>
              <p:cNvPr id="86" name="Right Triangle 85"/>
              <p:cNvSpPr/>
              <p:nvPr/>
            </p:nvSpPr>
            <p:spPr>
              <a:xfrm>
                <a:off x="3181472" y="1697492"/>
                <a:ext cx="914400" cy="914400"/>
              </a:xfrm>
              <a:prstGeom prst="rtTriangle">
                <a:avLst/>
              </a:prstGeom>
              <a:solidFill>
                <a:srgbClr val="FF0000">
                  <a:alpha val="67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87" name="TextBox 86"/>
              <p:cNvSpPr txBox="1"/>
              <p:nvPr/>
            </p:nvSpPr>
            <p:spPr>
              <a:xfrm>
                <a:off x="3181472" y="1541996"/>
                <a:ext cx="450664" cy="1384995"/>
              </a:xfrm>
              <a:prstGeom prst="rect">
                <a:avLst/>
              </a:prstGeom>
              <a:noFill/>
            </p:spPr>
            <p:txBody>
              <a:bodyPr wrap="square" rtlCol="0">
                <a:spAutoFit/>
              </a:bodyPr>
              <a:lstStyle/>
              <a:p>
                <a:r>
                  <a:rPr lang="en-US" sz="4400" dirty="0" smtClean="0"/>
                  <a:t>6</a:t>
                </a:r>
                <a:endParaRPr lang="en-US" sz="4000" dirty="0"/>
              </a:p>
            </p:txBody>
          </p:sp>
        </p:grpSp>
        <p:grpSp>
          <p:nvGrpSpPr>
            <p:cNvPr id="18" name="Group 34"/>
            <p:cNvGrpSpPr/>
            <p:nvPr/>
          </p:nvGrpSpPr>
          <p:grpSpPr>
            <a:xfrm>
              <a:off x="3187895" y="1710450"/>
              <a:ext cx="914400" cy="950068"/>
              <a:chOff x="4535631" y="1697492"/>
              <a:chExt cx="914400" cy="950068"/>
            </a:xfrm>
          </p:grpSpPr>
          <p:sp>
            <p:nvSpPr>
              <p:cNvPr id="84" name="Right Triangle 83"/>
              <p:cNvSpPr/>
              <p:nvPr/>
            </p:nvSpPr>
            <p:spPr>
              <a:xfrm>
                <a:off x="4535631" y="1697492"/>
                <a:ext cx="914400" cy="914400"/>
              </a:xfrm>
              <a:prstGeom prst="rtTriangle">
                <a:avLst/>
              </a:prstGeom>
              <a:solidFill>
                <a:srgbClr val="0000FF">
                  <a:alpha val="12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TextBox 84"/>
              <p:cNvSpPr txBox="1"/>
              <p:nvPr/>
            </p:nvSpPr>
            <p:spPr>
              <a:xfrm>
                <a:off x="4999367" y="1878119"/>
                <a:ext cx="450664" cy="769441"/>
              </a:xfrm>
              <a:prstGeom prst="rect">
                <a:avLst/>
              </a:prstGeom>
              <a:noFill/>
            </p:spPr>
            <p:txBody>
              <a:bodyPr wrap="square" rtlCol="0">
                <a:spAutoFit/>
              </a:bodyPr>
              <a:lstStyle/>
              <a:p>
                <a:r>
                  <a:rPr lang="en-US" sz="4400" dirty="0" smtClean="0"/>
                  <a:t>a</a:t>
                </a:r>
                <a:endParaRPr lang="en-US" sz="4400" dirty="0"/>
              </a:p>
            </p:txBody>
          </p:sp>
        </p:grpSp>
      </p:grpSp>
      <p:grpSp>
        <p:nvGrpSpPr>
          <p:cNvPr id="19" name="Group 87"/>
          <p:cNvGrpSpPr/>
          <p:nvPr/>
        </p:nvGrpSpPr>
        <p:grpSpPr>
          <a:xfrm>
            <a:off x="5943586" y="2389291"/>
            <a:ext cx="920823" cy="1795631"/>
            <a:chOff x="3181472" y="1541996"/>
            <a:chExt cx="920823" cy="1795631"/>
          </a:xfrm>
        </p:grpSpPr>
        <p:grpSp>
          <p:nvGrpSpPr>
            <p:cNvPr id="20" name="Group 35"/>
            <p:cNvGrpSpPr/>
            <p:nvPr/>
          </p:nvGrpSpPr>
          <p:grpSpPr>
            <a:xfrm>
              <a:off x="3181472" y="1541996"/>
              <a:ext cx="914400" cy="1384995"/>
              <a:chOff x="3181472" y="1541996"/>
              <a:chExt cx="914400" cy="1384995"/>
            </a:xfrm>
          </p:grpSpPr>
          <p:sp>
            <p:nvSpPr>
              <p:cNvPr id="93" name="Right Triangle 92"/>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94" name="TextBox 93"/>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21" name="Group 34"/>
            <p:cNvGrpSpPr/>
            <p:nvPr/>
          </p:nvGrpSpPr>
          <p:grpSpPr>
            <a:xfrm>
              <a:off x="3187895" y="1710450"/>
              <a:ext cx="914400" cy="1627177"/>
              <a:chOff x="4535631" y="1697492"/>
              <a:chExt cx="914400" cy="1627177"/>
            </a:xfrm>
          </p:grpSpPr>
          <p:sp>
            <p:nvSpPr>
              <p:cNvPr id="91" name="Right Triangle 90"/>
              <p:cNvSpPr/>
              <p:nvPr/>
            </p:nvSpPr>
            <p:spPr>
              <a:xfrm>
                <a:off x="4535631" y="1697492"/>
                <a:ext cx="914400" cy="914400"/>
              </a:xfrm>
              <a:prstGeom prst="rtTriangle">
                <a:avLst/>
              </a:prstGeom>
              <a:solidFill>
                <a:srgbClr val="0000FF">
                  <a:alpha val="78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TextBox 91"/>
              <p:cNvSpPr txBox="1"/>
              <p:nvPr/>
            </p:nvSpPr>
            <p:spPr>
              <a:xfrm>
                <a:off x="4999367" y="1878119"/>
                <a:ext cx="450664" cy="1446550"/>
              </a:xfrm>
              <a:prstGeom prst="rect">
                <a:avLst/>
              </a:prstGeom>
              <a:noFill/>
            </p:spPr>
            <p:txBody>
              <a:bodyPr wrap="square" rtlCol="0">
                <a:spAutoFit/>
              </a:bodyPr>
              <a:lstStyle/>
              <a:p>
                <a:r>
                  <a:rPr lang="en-US" sz="4400" dirty="0" err="1" smtClean="0"/>
                  <a:t>e</a:t>
                </a:r>
                <a:endParaRPr lang="en-US" sz="4400" dirty="0"/>
              </a:p>
            </p:txBody>
          </p:sp>
        </p:grpSp>
      </p:grpSp>
      <p:grpSp>
        <p:nvGrpSpPr>
          <p:cNvPr id="22" name="Group 94"/>
          <p:cNvGrpSpPr/>
          <p:nvPr/>
        </p:nvGrpSpPr>
        <p:grpSpPr>
          <a:xfrm>
            <a:off x="7741779" y="2386195"/>
            <a:ext cx="920823" cy="1384995"/>
            <a:chOff x="3181472" y="1541996"/>
            <a:chExt cx="920823" cy="1384995"/>
          </a:xfrm>
        </p:grpSpPr>
        <p:grpSp>
          <p:nvGrpSpPr>
            <p:cNvPr id="23" name="Group 35"/>
            <p:cNvGrpSpPr/>
            <p:nvPr/>
          </p:nvGrpSpPr>
          <p:grpSpPr>
            <a:xfrm>
              <a:off x="3181472" y="1541996"/>
              <a:ext cx="914400" cy="1384995"/>
              <a:chOff x="3181472" y="1541996"/>
              <a:chExt cx="914400" cy="1384995"/>
            </a:xfrm>
          </p:grpSpPr>
          <p:sp>
            <p:nvSpPr>
              <p:cNvPr id="100" name="Right Triangle 99"/>
              <p:cNvSpPr/>
              <p:nvPr/>
            </p:nvSpPr>
            <p:spPr>
              <a:xfrm>
                <a:off x="3181472" y="1697492"/>
                <a:ext cx="914400" cy="914400"/>
              </a:xfrm>
              <a:prstGeom prst="rtTriangle">
                <a:avLst/>
              </a:prstGeom>
              <a:solidFill>
                <a:srgbClr val="FF0000"/>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01" name="TextBox 100"/>
              <p:cNvSpPr txBox="1"/>
              <p:nvPr/>
            </p:nvSpPr>
            <p:spPr>
              <a:xfrm>
                <a:off x="3181472" y="1541996"/>
                <a:ext cx="450664" cy="1384995"/>
              </a:xfrm>
              <a:prstGeom prst="rect">
                <a:avLst/>
              </a:prstGeom>
              <a:noFill/>
            </p:spPr>
            <p:txBody>
              <a:bodyPr wrap="square" rtlCol="0">
                <a:spAutoFit/>
              </a:bodyPr>
              <a:lstStyle/>
              <a:p>
                <a:r>
                  <a:rPr lang="en-US" sz="4400" dirty="0" smtClean="0"/>
                  <a:t>9</a:t>
                </a:r>
                <a:endParaRPr lang="en-US" sz="4000" dirty="0"/>
              </a:p>
            </p:txBody>
          </p:sp>
        </p:grpSp>
        <p:grpSp>
          <p:nvGrpSpPr>
            <p:cNvPr id="24" name="Group 34"/>
            <p:cNvGrpSpPr/>
            <p:nvPr/>
          </p:nvGrpSpPr>
          <p:grpSpPr>
            <a:xfrm>
              <a:off x="3187895" y="1710450"/>
              <a:ext cx="914400" cy="950068"/>
              <a:chOff x="4535631" y="1697492"/>
              <a:chExt cx="914400" cy="950068"/>
            </a:xfrm>
          </p:grpSpPr>
          <p:sp>
            <p:nvSpPr>
              <p:cNvPr id="98" name="Right Triangle 97"/>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TextBox 98"/>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grpSp>
        <p:nvGrpSpPr>
          <p:cNvPr id="25" name="Group 108"/>
          <p:cNvGrpSpPr/>
          <p:nvPr/>
        </p:nvGrpSpPr>
        <p:grpSpPr>
          <a:xfrm>
            <a:off x="3193170" y="2392387"/>
            <a:ext cx="920823" cy="1384995"/>
            <a:chOff x="3181472" y="1541996"/>
            <a:chExt cx="920823" cy="1384995"/>
          </a:xfrm>
        </p:grpSpPr>
        <p:grpSp>
          <p:nvGrpSpPr>
            <p:cNvPr id="26" name="Group 35"/>
            <p:cNvGrpSpPr/>
            <p:nvPr/>
          </p:nvGrpSpPr>
          <p:grpSpPr>
            <a:xfrm>
              <a:off x="3181472" y="1541996"/>
              <a:ext cx="914400" cy="1384995"/>
              <a:chOff x="3181472" y="1541996"/>
              <a:chExt cx="914400" cy="1384995"/>
            </a:xfrm>
          </p:grpSpPr>
          <p:sp>
            <p:nvSpPr>
              <p:cNvPr id="114" name="Right Triangle 113"/>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15" name="TextBox 114"/>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27" name="Group 34"/>
            <p:cNvGrpSpPr/>
            <p:nvPr/>
          </p:nvGrpSpPr>
          <p:grpSpPr>
            <a:xfrm>
              <a:off x="3187895" y="1710450"/>
              <a:ext cx="914400" cy="950068"/>
              <a:chOff x="4535631" y="1697492"/>
              <a:chExt cx="914400" cy="950068"/>
            </a:xfrm>
          </p:grpSpPr>
          <p:sp>
            <p:nvSpPr>
              <p:cNvPr id="112" name="Right Triangle 111"/>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4999367" y="1878119"/>
                <a:ext cx="450664" cy="769441"/>
              </a:xfrm>
              <a:prstGeom prst="rect">
                <a:avLst/>
              </a:prstGeom>
              <a:noFill/>
            </p:spPr>
            <p:txBody>
              <a:bodyPr wrap="square" rtlCol="0">
                <a:spAutoFit/>
              </a:bodyPr>
              <a:lstStyle/>
              <a:p>
                <a:r>
                  <a:rPr lang="en-US" sz="4400" dirty="0" smtClean="0"/>
                  <a:t>c</a:t>
                </a:r>
                <a:endParaRPr lang="en-US" sz="4400" dirty="0"/>
              </a:p>
            </p:txBody>
          </p:sp>
        </p:grpSp>
      </p:grpSp>
      <p:grpSp>
        <p:nvGrpSpPr>
          <p:cNvPr id="28" name="Group 87"/>
          <p:cNvGrpSpPr/>
          <p:nvPr/>
        </p:nvGrpSpPr>
        <p:grpSpPr>
          <a:xfrm>
            <a:off x="6808731" y="2386195"/>
            <a:ext cx="920823" cy="1384995"/>
            <a:chOff x="3181472" y="1541996"/>
            <a:chExt cx="920823" cy="1384995"/>
          </a:xfrm>
        </p:grpSpPr>
        <p:grpSp>
          <p:nvGrpSpPr>
            <p:cNvPr id="29" name="Group 35"/>
            <p:cNvGrpSpPr/>
            <p:nvPr/>
          </p:nvGrpSpPr>
          <p:grpSpPr>
            <a:xfrm>
              <a:off x="3181472" y="1541996"/>
              <a:ext cx="914400" cy="1384995"/>
              <a:chOff x="3181472" y="1541996"/>
              <a:chExt cx="914400" cy="1384995"/>
            </a:xfrm>
          </p:grpSpPr>
          <p:sp>
            <p:nvSpPr>
              <p:cNvPr id="129" name="Right Triangle 128"/>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0" name="TextBox 129"/>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30" name="Group 34"/>
            <p:cNvGrpSpPr/>
            <p:nvPr/>
          </p:nvGrpSpPr>
          <p:grpSpPr>
            <a:xfrm>
              <a:off x="3187895" y="1710450"/>
              <a:ext cx="914400" cy="950068"/>
              <a:chOff x="4535631" y="1697492"/>
              <a:chExt cx="914400" cy="950068"/>
            </a:xfrm>
          </p:grpSpPr>
          <p:sp>
            <p:nvSpPr>
              <p:cNvPr id="127" name="Right Triangle 126"/>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grpSp>
        <p:nvGrpSpPr>
          <p:cNvPr id="31" name="Group 35"/>
          <p:cNvGrpSpPr/>
          <p:nvPr/>
        </p:nvGrpSpPr>
        <p:grpSpPr>
          <a:xfrm>
            <a:off x="493743" y="1164295"/>
            <a:ext cx="914400" cy="1384995"/>
            <a:chOff x="3181472" y="1541996"/>
            <a:chExt cx="914400" cy="1384995"/>
          </a:xfrm>
        </p:grpSpPr>
        <p:sp>
          <p:nvSpPr>
            <p:cNvPr id="97" name="Right Triangle 96"/>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03" name="TextBox 102"/>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sp>
        <p:nvSpPr>
          <p:cNvPr id="107" name="Rectangle 106"/>
          <p:cNvSpPr/>
          <p:nvPr/>
        </p:nvSpPr>
        <p:spPr>
          <a:xfrm>
            <a:off x="3175729" y="2531829"/>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ectangle 107"/>
          <p:cNvSpPr/>
          <p:nvPr/>
        </p:nvSpPr>
        <p:spPr>
          <a:xfrm>
            <a:off x="4092710" y="2528733"/>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ectangle 140"/>
          <p:cNvSpPr/>
          <p:nvPr/>
        </p:nvSpPr>
        <p:spPr>
          <a:xfrm>
            <a:off x="6868061" y="3761002"/>
            <a:ext cx="880141" cy="1107996"/>
          </a:xfrm>
          <a:prstGeom prst="rect">
            <a:avLst/>
          </a:prstGeom>
        </p:spPr>
        <p:txBody>
          <a:bodyPr wrap="square">
            <a:spAutoFit/>
          </a:bodyPr>
          <a:lstStyle/>
          <a:p>
            <a:r>
              <a:rPr lang="en-US" sz="6600" dirty="0" smtClean="0">
                <a:latin typeface="Zapf Dingbats"/>
                <a:ea typeface="Zapf Dingbats"/>
                <a:cs typeface="Zapf Dingbats"/>
              </a:rPr>
              <a:t>✓</a:t>
            </a:r>
            <a:endParaRPr lang="en-US"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NoSQL</a:t>
            </a:r>
            <a:endParaRPr lang="en-US" dirty="0"/>
          </a:p>
        </p:txBody>
      </p:sp>
      <p:sp>
        <p:nvSpPr>
          <p:cNvPr id="3" name="Content Placeholder 2"/>
          <p:cNvSpPr>
            <a:spLocks noGrp="1"/>
          </p:cNvSpPr>
          <p:nvPr>
            <p:ph sz="quarter" idx="4294967295"/>
          </p:nvPr>
        </p:nvSpPr>
        <p:spPr>
          <a:xfrm>
            <a:off x="990600" y="1600200"/>
            <a:ext cx="8153400" cy="4495800"/>
          </a:xfrm>
        </p:spPr>
        <p:txBody>
          <a:bodyPr/>
          <a:lstStyle/>
          <a:p>
            <a:r>
              <a:rPr lang="en-US" dirty="0" smtClean="0"/>
              <a:t>What does it mean?</a:t>
            </a:r>
          </a:p>
          <a:p>
            <a:pPr lvl="1"/>
            <a:r>
              <a:rPr lang="en-US" dirty="0" smtClean="0"/>
              <a:t>Not Only SQL.</a:t>
            </a:r>
            <a:endParaRPr lang="en-US" dirty="0"/>
          </a:p>
        </p:txBody>
      </p:sp>
    </p:spTree>
    <p:extLst>
      <p:ext uri="{BB962C8B-B14F-4D97-AF65-F5344CB8AC3E}">
        <p14:creationId xmlns:p14="http://schemas.microsoft.com/office/powerpoint/2010/main" xmlns="" val="1798729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Vector Clocks</a:t>
            </a:r>
            <a:endParaRPr lang="en-US" dirty="0"/>
          </a:p>
        </p:txBody>
      </p:sp>
      <p:sp>
        <p:nvSpPr>
          <p:cNvPr id="3" name="Content Placeholder 2"/>
          <p:cNvSpPr>
            <a:spLocks noGrp="1"/>
          </p:cNvSpPr>
          <p:nvPr>
            <p:ph sz="quarter" idx="4294967295"/>
          </p:nvPr>
        </p:nvSpPr>
        <p:spPr>
          <a:xfrm>
            <a:off x="990600" y="1517650"/>
            <a:ext cx="8153400" cy="5340350"/>
          </a:xfrm>
        </p:spPr>
        <p:txBody>
          <a:bodyPr/>
          <a:lstStyle/>
          <a:p>
            <a:r>
              <a:rPr lang="en-US" dirty="0" smtClean="0"/>
              <a:t>Used for conflict </a:t>
            </a:r>
            <a:r>
              <a:rPr lang="en-US" b="1" dirty="0" smtClean="0"/>
              <a:t>detection</a:t>
            </a:r>
            <a:r>
              <a:rPr lang="en-US" dirty="0" smtClean="0"/>
              <a:t> of data.</a:t>
            </a:r>
          </a:p>
          <a:p>
            <a:r>
              <a:rPr lang="en-US" dirty="0" smtClean="0"/>
              <a:t>Timestamp based resolution of conflicts is not enough.</a:t>
            </a:r>
          </a:p>
          <a:p>
            <a:pPr marL="0" indent="0">
              <a:buNone/>
            </a:pPr>
            <a:endParaRPr lang="en-US" dirty="0"/>
          </a:p>
        </p:txBody>
      </p:sp>
      <p:sp>
        <p:nvSpPr>
          <p:cNvPr id="4" name="Flowchart: Magnetic Disk 3"/>
          <p:cNvSpPr/>
          <p:nvPr/>
        </p:nvSpPr>
        <p:spPr>
          <a:xfrm>
            <a:off x="2839675" y="3045203"/>
            <a:ext cx="511729" cy="545285"/>
          </a:xfrm>
          <a:prstGeom prst="flowChartMagneticDisk">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Flowchart: Magnetic Disk 4"/>
          <p:cNvSpPr/>
          <p:nvPr/>
        </p:nvSpPr>
        <p:spPr>
          <a:xfrm>
            <a:off x="4594372" y="3045204"/>
            <a:ext cx="511729" cy="545285"/>
          </a:xfrm>
          <a:prstGeom prst="flowChartMagneticDisk">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96286" y="3133183"/>
            <a:ext cx="945515" cy="369332"/>
          </a:xfrm>
          <a:prstGeom prst="rect">
            <a:avLst/>
          </a:prstGeom>
          <a:noFill/>
        </p:spPr>
        <p:txBody>
          <a:bodyPr wrap="none" rtlCol="0">
            <a:spAutoFit/>
          </a:bodyPr>
          <a:lstStyle/>
          <a:p>
            <a:r>
              <a:rPr lang="en-US" dirty="0" smtClean="0"/>
              <a:t>Time 1:</a:t>
            </a:r>
            <a:endParaRPr lang="en-US" dirty="0"/>
          </a:p>
        </p:txBody>
      </p:sp>
      <p:sp>
        <p:nvSpPr>
          <p:cNvPr id="7" name="TextBox 6"/>
          <p:cNvSpPr txBox="1"/>
          <p:nvPr/>
        </p:nvSpPr>
        <p:spPr>
          <a:xfrm>
            <a:off x="696285" y="3830868"/>
            <a:ext cx="945515" cy="369332"/>
          </a:xfrm>
          <a:prstGeom prst="rect">
            <a:avLst/>
          </a:prstGeom>
          <a:noFill/>
        </p:spPr>
        <p:txBody>
          <a:bodyPr wrap="none" rtlCol="0">
            <a:spAutoFit/>
          </a:bodyPr>
          <a:lstStyle/>
          <a:p>
            <a:r>
              <a:rPr lang="en-US" dirty="0" smtClean="0"/>
              <a:t>Time 2:</a:t>
            </a:r>
            <a:endParaRPr lang="en-US" dirty="0"/>
          </a:p>
        </p:txBody>
      </p:sp>
      <p:sp>
        <p:nvSpPr>
          <p:cNvPr id="8" name="TextBox 7"/>
          <p:cNvSpPr txBox="1"/>
          <p:nvPr/>
        </p:nvSpPr>
        <p:spPr>
          <a:xfrm>
            <a:off x="696284" y="4686436"/>
            <a:ext cx="945515" cy="369332"/>
          </a:xfrm>
          <a:prstGeom prst="rect">
            <a:avLst/>
          </a:prstGeom>
          <a:noFill/>
        </p:spPr>
        <p:txBody>
          <a:bodyPr wrap="none" rtlCol="0">
            <a:spAutoFit/>
          </a:bodyPr>
          <a:lstStyle/>
          <a:p>
            <a:r>
              <a:rPr lang="en-US" dirty="0" smtClean="0"/>
              <a:t>Time 3:</a:t>
            </a:r>
            <a:endParaRPr lang="en-US" dirty="0"/>
          </a:p>
        </p:txBody>
      </p:sp>
      <p:sp>
        <p:nvSpPr>
          <p:cNvPr id="9" name="Flowchart: Magnetic Disk 8"/>
          <p:cNvSpPr/>
          <p:nvPr/>
        </p:nvSpPr>
        <p:spPr>
          <a:xfrm>
            <a:off x="2839675" y="4578771"/>
            <a:ext cx="511729" cy="545285"/>
          </a:xfrm>
          <a:prstGeom prst="flowChartMagneticDisk">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lowchart: Magnetic Disk 9"/>
          <p:cNvSpPr/>
          <p:nvPr/>
        </p:nvSpPr>
        <p:spPr>
          <a:xfrm>
            <a:off x="2839674" y="3809997"/>
            <a:ext cx="511729" cy="545285"/>
          </a:xfrm>
          <a:prstGeom prst="flowChartMagneticDisk">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lowchart: Magnetic Disk 10"/>
          <p:cNvSpPr/>
          <p:nvPr/>
        </p:nvSpPr>
        <p:spPr>
          <a:xfrm>
            <a:off x="4594371" y="3809996"/>
            <a:ext cx="511729" cy="545285"/>
          </a:xfrm>
          <a:prstGeom prst="flowChartMagneticDisk">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lowchart: Magnetic Disk 11"/>
          <p:cNvSpPr/>
          <p:nvPr/>
        </p:nvSpPr>
        <p:spPr>
          <a:xfrm>
            <a:off x="4594368" y="4598456"/>
            <a:ext cx="511729" cy="545285"/>
          </a:xfrm>
          <a:prstGeom prst="flowChartMagneticDisk">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lowchart: Decision 12"/>
          <p:cNvSpPr/>
          <p:nvPr/>
        </p:nvSpPr>
        <p:spPr>
          <a:xfrm>
            <a:off x="3032621" y="3389154"/>
            <a:ext cx="125835" cy="113357"/>
          </a:xfrm>
          <a:prstGeom prst="flowChartDecision">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lowchart: Decision 13"/>
          <p:cNvSpPr/>
          <p:nvPr/>
        </p:nvSpPr>
        <p:spPr>
          <a:xfrm>
            <a:off x="3032621" y="4142870"/>
            <a:ext cx="125835" cy="113357"/>
          </a:xfrm>
          <a:prstGeom prst="flowChartDecision">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Flowchart: Decision 14"/>
          <p:cNvSpPr/>
          <p:nvPr/>
        </p:nvSpPr>
        <p:spPr>
          <a:xfrm>
            <a:off x="4787317" y="4143517"/>
            <a:ext cx="125835" cy="113357"/>
          </a:xfrm>
          <a:prstGeom prst="flowChartDecision">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a:off x="3351404" y="4107609"/>
            <a:ext cx="1242968" cy="208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457361" y="3815588"/>
            <a:ext cx="1031051" cy="307777"/>
          </a:xfrm>
          <a:prstGeom prst="rect">
            <a:avLst/>
          </a:prstGeom>
          <a:noFill/>
        </p:spPr>
        <p:txBody>
          <a:bodyPr wrap="none" rtlCol="0">
            <a:spAutoFit/>
          </a:bodyPr>
          <a:lstStyle/>
          <a:p>
            <a:r>
              <a:rPr lang="en-US" sz="1400" dirty="0" smtClean="0"/>
              <a:t>Replicated</a:t>
            </a:r>
            <a:endParaRPr lang="en-US" sz="1400" dirty="0"/>
          </a:p>
        </p:txBody>
      </p:sp>
      <p:sp>
        <p:nvSpPr>
          <p:cNvPr id="20" name="Flowchart: Decision 19"/>
          <p:cNvSpPr/>
          <p:nvPr/>
        </p:nvSpPr>
        <p:spPr>
          <a:xfrm>
            <a:off x="3032621" y="4871098"/>
            <a:ext cx="125835" cy="113357"/>
          </a:xfrm>
          <a:prstGeom prst="flowChartDecision">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Flowchart: Connector 20"/>
          <p:cNvSpPr/>
          <p:nvPr/>
        </p:nvSpPr>
        <p:spPr>
          <a:xfrm>
            <a:off x="4787317" y="4871098"/>
            <a:ext cx="124440" cy="124440"/>
          </a:xfrm>
          <a:prstGeom prst="flowChartConnector">
            <a:avLst/>
          </a:prstGeom>
          <a:solidFill>
            <a:schemeClr val="tx2">
              <a:lumMod val="50000"/>
            </a:scheme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22" name="Flowchart: Magnetic Disk 21"/>
          <p:cNvSpPr/>
          <p:nvPr/>
        </p:nvSpPr>
        <p:spPr>
          <a:xfrm>
            <a:off x="2852259" y="5385512"/>
            <a:ext cx="511729" cy="545285"/>
          </a:xfrm>
          <a:prstGeom prst="flowChartMagneticDisk">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lowchart: Magnetic Disk 23"/>
          <p:cNvSpPr/>
          <p:nvPr/>
        </p:nvSpPr>
        <p:spPr>
          <a:xfrm>
            <a:off x="4594372" y="5385512"/>
            <a:ext cx="511729" cy="545285"/>
          </a:xfrm>
          <a:prstGeom prst="flowChartMagneticDisk">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lowchart: Connector 24"/>
          <p:cNvSpPr/>
          <p:nvPr/>
        </p:nvSpPr>
        <p:spPr>
          <a:xfrm>
            <a:off x="4787321" y="5658154"/>
            <a:ext cx="124440" cy="124440"/>
          </a:xfrm>
          <a:prstGeom prst="flowChartConnector">
            <a:avLst/>
          </a:prstGeom>
          <a:solidFill>
            <a:schemeClr val="tx2">
              <a:lumMod val="50000"/>
            </a:scheme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26" name="Flowchart: Process 25"/>
          <p:cNvSpPr/>
          <p:nvPr/>
        </p:nvSpPr>
        <p:spPr>
          <a:xfrm>
            <a:off x="3032621" y="5720374"/>
            <a:ext cx="125835" cy="126754"/>
          </a:xfrm>
          <a:prstGeom prst="flowChartProcess">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696286" y="5473492"/>
            <a:ext cx="945515" cy="369332"/>
          </a:xfrm>
          <a:prstGeom prst="rect">
            <a:avLst/>
          </a:prstGeom>
          <a:noFill/>
        </p:spPr>
        <p:txBody>
          <a:bodyPr wrap="none" rtlCol="0">
            <a:spAutoFit/>
          </a:bodyPr>
          <a:lstStyle/>
          <a:p>
            <a:r>
              <a:rPr lang="en-US" dirty="0" smtClean="0"/>
              <a:t>Time 4:</a:t>
            </a:r>
            <a:endParaRPr lang="en-US" dirty="0"/>
          </a:p>
        </p:txBody>
      </p:sp>
      <p:sp>
        <p:nvSpPr>
          <p:cNvPr id="28" name="Flowchart: Magnetic Disk 27"/>
          <p:cNvSpPr/>
          <p:nvPr/>
        </p:nvSpPr>
        <p:spPr>
          <a:xfrm>
            <a:off x="2852259" y="6182876"/>
            <a:ext cx="511729" cy="545285"/>
          </a:xfrm>
          <a:prstGeom prst="flowChartMagneticDisk">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Flowchart: Magnetic Disk 28"/>
          <p:cNvSpPr/>
          <p:nvPr/>
        </p:nvSpPr>
        <p:spPr>
          <a:xfrm>
            <a:off x="4594372" y="6182876"/>
            <a:ext cx="511729" cy="545285"/>
          </a:xfrm>
          <a:prstGeom prst="flowChartMagneticDisk">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Flowchart: Connector 29"/>
          <p:cNvSpPr/>
          <p:nvPr/>
        </p:nvSpPr>
        <p:spPr>
          <a:xfrm>
            <a:off x="4787321" y="6455518"/>
            <a:ext cx="124440" cy="124440"/>
          </a:xfrm>
          <a:prstGeom prst="flowChartConnector">
            <a:avLst/>
          </a:prstGeom>
          <a:solidFill>
            <a:schemeClr val="tx2">
              <a:lumMod val="50000"/>
            </a:scheme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31" name="Flowchart: Process 30"/>
          <p:cNvSpPr/>
          <p:nvPr/>
        </p:nvSpPr>
        <p:spPr>
          <a:xfrm>
            <a:off x="3032621" y="6517738"/>
            <a:ext cx="125835" cy="126754"/>
          </a:xfrm>
          <a:prstGeom prst="flowChartProcess">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696286" y="6270856"/>
            <a:ext cx="945515" cy="369332"/>
          </a:xfrm>
          <a:prstGeom prst="rect">
            <a:avLst/>
          </a:prstGeom>
          <a:noFill/>
        </p:spPr>
        <p:txBody>
          <a:bodyPr wrap="none" rtlCol="0">
            <a:spAutoFit/>
          </a:bodyPr>
          <a:lstStyle/>
          <a:p>
            <a:r>
              <a:rPr lang="en-US" dirty="0" smtClean="0"/>
              <a:t>Time 5:</a:t>
            </a:r>
            <a:endParaRPr lang="en-US" dirty="0"/>
          </a:p>
        </p:txBody>
      </p:sp>
      <p:cxnSp>
        <p:nvCxnSpPr>
          <p:cNvPr id="33" name="Straight Arrow Connector 32"/>
          <p:cNvCxnSpPr/>
          <p:nvPr/>
        </p:nvCxnSpPr>
        <p:spPr>
          <a:xfrm>
            <a:off x="3351405" y="6474897"/>
            <a:ext cx="1242968" cy="208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457362" y="6182876"/>
            <a:ext cx="1031051" cy="307777"/>
          </a:xfrm>
          <a:prstGeom prst="rect">
            <a:avLst/>
          </a:prstGeom>
          <a:noFill/>
        </p:spPr>
        <p:txBody>
          <a:bodyPr wrap="none" rtlCol="0">
            <a:spAutoFit/>
          </a:bodyPr>
          <a:lstStyle/>
          <a:p>
            <a:r>
              <a:rPr lang="en-US" sz="1400" dirty="0" smtClean="0"/>
              <a:t>Replicated</a:t>
            </a:r>
            <a:endParaRPr lang="en-US" sz="1400" dirty="0"/>
          </a:p>
        </p:txBody>
      </p:sp>
      <p:sp>
        <p:nvSpPr>
          <p:cNvPr id="35" name="Flowchart: Process 34"/>
          <p:cNvSpPr/>
          <p:nvPr/>
        </p:nvSpPr>
        <p:spPr>
          <a:xfrm>
            <a:off x="5240324" y="6453204"/>
            <a:ext cx="125835" cy="126754"/>
          </a:xfrm>
          <a:prstGeom prst="flowChartProcess">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5612235" y="6275160"/>
            <a:ext cx="1954381" cy="369332"/>
          </a:xfrm>
          <a:prstGeom prst="rect">
            <a:avLst/>
          </a:prstGeom>
          <a:noFill/>
        </p:spPr>
        <p:txBody>
          <a:bodyPr wrap="none" rtlCol="0">
            <a:spAutoFit/>
          </a:bodyPr>
          <a:lstStyle/>
          <a:p>
            <a:r>
              <a:rPr lang="en-US" dirty="0" smtClean="0"/>
              <a:t>Conflict detection</a:t>
            </a:r>
            <a:endParaRPr lang="en-US" dirty="0"/>
          </a:p>
        </p:txBody>
      </p:sp>
      <p:sp>
        <p:nvSpPr>
          <p:cNvPr id="37" name="TextBox 36"/>
          <p:cNvSpPr txBox="1"/>
          <p:nvPr/>
        </p:nvSpPr>
        <p:spPr>
          <a:xfrm>
            <a:off x="5240324" y="4743110"/>
            <a:ext cx="928459" cy="369332"/>
          </a:xfrm>
          <a:prstGeom prst="rect">
            <a:avLst/>
          </a:prstGeom>
          <a:noFill/>
        </p:spPr>
        <p:txBody>
          <a:bodyPr wrap="none" rtlCol="0">
            <a:spAutoFit/>
          </a:bodyPr>
          <a:lstStyle/>
          <a:p>
            <a:r>
              <a:rPr lang="en-US" dirty="0" smtClean="0"/>
              <a:t>Update</a:t>
            </a:r>
            <a:endParaRPr lang="en-US" dirty="0"/>
          </a:p>
        </p:txBody>
      </p:sp>
      <p:sp>
        <p:nvSpPr>
          <p:cNvPr id="38" name="TextBox 37"/>
          <p:cNvSpPr txBox="1"/>
          <p:nvPr/>
        </p:nvSpPr>
        <p:spPr>
          <a:xfrm>
            <a:off x="1641801" y="5535708"/>
            <a:ext cx="928459" cy="369332"/>
          </a:xfrm>
          <a:prstGeom prst="rect">
            <a:avLst/>
          </a:prstGeom>
          <a:noFill/>
        </p:spPr>
        <p:txBody>
          <a:bodyPr wrap="none" rtlCol="0">
            <a:spAutoFit/>
          </a:bodyPr>
          <a:lstStyle/>
          <a:p>
            <a:r>
              <a:rPr lang="en-US" dirty="0" smtClean="0"/>
              <a:t>Update</a:t>
            </a:r>
            <a:endParaRPr lang="en-US" dirty="0"/>
          </a:p>
        </p:txBody>
      </p:sp>
    </p:spTree>
    <p:extLst>
      <p:ext uri="{BB962C8B-B14F-4D97-AF65-F5344CB8AC3E}">
        <p14:creationId xmlns:p14="http://schemas.microsoft.com/office/powerpoint/2010/main" xmlns="" val="160017933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Disjoint $or Criteria</a:t>
            </a:r>
            <a:endParaRPr lang="en-US" dirty="0"/>
          </a:p>
        </p:txBody>
      </p:sp>
      <p:grpSp>
        <p:nvGrpSpPr>
          <p:cNvPr id="3" name="Group 34"/>
          <p:cNvGrpSpPr/>
          <p:nvPr/>
        </p:nvGrpSpPr>
        <p:grpSpPr>
          <a:xfrm>
            <a:off x="484741" y="1059954"/>
            <a:ext cx="914400" cy="1627177"/>
            <a:chOff x="4535631" y="1697492"/>
            <a:chExt cx="914400" cy="1627177"/>
          </a:xfrm>
        </p:grpSpPr>
        <p:sp>
          <p:nvSpPr>
            <p:cNvPr id="105" name="Right Triangle 104"/>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TextBox 105"/>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sp>
        <p:nvSpPr>
          <p:cNvPr id="95" name="TextBox 94"/>
          <p:cNvSpPr txBox="1"/>
          <p:nvPr/>
        </p:nvSpPr>
        <p:spPr>
          <a:xfrm>
            <a:off x="1427081" y="1111786"/>
            <a:ext cx="527007" cy="830997"/>
          </a:xfrm>
          <a:prstGeom prst="rect">
            <a:avLst/>
          </a:prstGeom>
          <a:noFill/>
        </p:spPr>
        <p:txBody>
          <a:bodyPr wrap="none" rtlCol="0">
            <a:spAutoFit/>
          </a:bodyPr>
          <a:lstStyle/>
          <a:p>
            <a:r>
              <a:rPr lang="en-US" sz="4800" dirty="0" smtClean="0">
                <a:latin typeface="Helvetica"/>
              </a:rPr>
              <a:t>?</a:t>
            </a:r>
            <a:endParaRPr lang="en-US" sz="4800" dirty="0">
              <a:latin typeface="Helvetica"/>
            </a:endParaRPr>
          </a:p>
        </p:txBody>
      </p:sp>
      <p:grpSp>
        <p:nvGrpSpPr>
          <p:cNvPr id="4" name="Group 38"/>
          <p:cNvGrpSpPr/>
          <p:nvPr/>
        </p:nvGrpSpPr>
        <p:grpSpPr>
          <a:xfrm>
            <a:off x="1271643" y="2061098"/>
            <a:ext cx="920823" cy="1795631"/>
            <a:chOff x="3181472" y="1541996"/>
            <a:chExt cx="920823" cy="1795631"/>
          </a:xfrm>
        </p:grpSpPr>
        <p:grpSp>
          <p:nvGrpSpPr>
            <p:cNvPr id="5" name="Group 35"/>
            <p:cNvGrpSpPr/>
            <p:nvPr/>
          </p:nvGrpSpPr>
          <p:grpSpPr>
            <a:xfrm>
              <a:off x="3181472" y="1541996"/>
              <a:ext cx="914400" cy="1384995"/>
              <a:chOff x="3181472" y="1541996"/>
              <a:chExt cx="914400" cy="1384995"/>
            </a:xfrm>
          </p:grpSpPr>
          <p:sp>
            <p:nvSpPr>
              <p:cNvPr id="117" name="Right Triangle 116"/>
              <p:cNvSpPr/>
              <p:nvPr/>
            </p:nvSpPr>
            <p:spPr>
              <a:xfrm>
                <a:off x="3181472" y="1697492"/>
                <a:ext cx="914400" cy="914400"/>
              </a:xfrm>
              <a:prstGeom prst="rtTriangle">
                <a:avLst/>
              </a:prstGeom>
              <a:solidFill>
                <a:srgbClr val="FF0000">
                  <a:alpha val="12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18" name="TextBox 117"/>
              <p:cNvSpPr txBox="1"/>
              <p:nvPr/>
            </p:nvSpPr>
            <p:spPr>
              <a:xfrm>
                <a:off x="3181472" y="1541996"/>
                <a:ext cx="450664" cy="1384995"/>
              </a:xfrm>
              <a:prstGeom prst="rect">
                <a:avLst/>
              </a:prstGeom>
              <a:noFill/>
            </p:spPr>
            <p:txBody>
              <a:bodyPr wrap="square" rtlCol="0">
                <a:spAutoFit/>
              </a:bodyPr>
              <a:lstStyle/>
              <a:p>
                <a:r>
                  <a:rPr lang="en-US" sz="4400" dirty="0" smtClean="0"/>
                  <a:t>1</a:t>
                </a:r>
                <a:endParaRPr lang="en-US" sz="4000" dirty="0"/>
              </a:p>
            </p:txBody>
          </p:sp>
        </p:grpSp>
        <p:grpSp>
          <p:nvGrpSpPr>
            <p:cNvPr id="6" name="Group 34"/>
            <p:cNvGrpSpPr/>
            <p:nvPr/>
          </p:nvGrpSpPr>
          <p:grpSpPr>
            <a:xfrm>
              <a:off x="3187895" y="1710450"/>
              <a:ext cx="914400" cy="1627177"/>
              <a:chOff x="4535631" y="1697492"/>
              <a:chExt cx="914400" cy="1627177"/>
            </a:xfrm>
          </p:grpSpPr>
          <p:sp>
            <p:nvSpPr>
              <p:cNvPr id="111" name="Right Triangle 110"/>
              <p:cNvSpPr/>
              <p:nvPr/>
            </p:nvSpPr>
            <p:spPr>
              <a:xfrm>
                <a:off x="4535631" y="1697492"/>
                <a:ext cx="914400" cy="914400"/>
              </a:xfrm>
              <a:prstGeom prst="rtTriangle">
                <a:avLst/>
              </a:prstGeom>
              <a:solidFill>
                <a:srgbClr val="0000FF">
                  <a:alpha val="23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TextBox 115"/>
              <p:cNvSpPr txBox="1"/>
              <p:nvPr/>
            </p:nvSpPr>
            <p:spPr>
              <a:xfrm>
                <a:off x="4999367" y="1878119"/>
                <a:ext cx="450664" cy="1446550"/>
              </a:xfrm>
              <a:prstGeom prst="rect">
                <a:avLst/>
              </a:prstGeom>
              <a:noFill/>
            </p:spPr>
            <p:txBody>
              <a:bodyPr wrap="square" rtlCol="0">
                <a:spAutoFit/>
              </a:bodyPr>
              <a:lstStyle/>
              <a:p>
                <a:r>
                  <a:rPr lang="en-US" sz="4400" dirty="0" err="1" smtClean="0"/>
                  <a:t>b</a:t>
                </a:r>
                <a:endParaRPr lang="en-US" sz="4400" dirty="0"/>
              </a:p>
            </p:txBody>
          </p:sp>
        </p:grpSp>
      </p:grpSp>
      <p:grpSp>
        <p:nvGrpSpPr>
          <p:cNvPr id="7" name="Group 45"/>
          <p:cNvGrpSpPr/>
          <p:nvPr/>
        </p:nvGrpSpPr>
        <p:grpSpPr>
          <a:xfrm>
            <a:off x="4077426" y="2056010"/>
            <a:ext cx="920823" cy="1795631"/>
            <a:chOff x="3181472" y="1541996"/>
            <a:chExt cx="920823" cy="1795631"/>
          </a:xfrm>
        </p:grpSpPr>
        <p:grpSp>
          <p:nvGrpSpPr>
            <p:cNvPr id="8" name="Group 35"/>
            <p:cNvGrpSpPr/>
            <p:nvPr/>
          </p:nvGrpSpPr>
          <p:grpSpPr>
            <a:xfrm>
              <a:off x="3181472" y="1541996"/>
              <a:ext cx="914400" cy="1384995"/>
              <a:chOff x="3181472" y="1541996"/>
              <a:chExt cx="914400" cy="1384995"/>
            </a:xfrm>
          </p:grpSpPr>
          <p:sp>
            <p:nvSpPr>
              <p:cNvPr id="126" name="Right Triangle 125"/>
              <p:cNvSpPr/>
              <p:nvPr/>
            </p:nvSpPr>
            <p:spPr>
              <a:xfrm>
                <a:off x="3181472" y="1697492"/>
                <a:ext cx="914400" cy="914400"/>
              </a:xfrm>
              <a:prstGeom prst="rtTriangle">
                <a:avLst/>
              </a:prstGeom>
              <a:solidFill>
                <a:srgbClr val="FF0000">
                  <a:alpha val="34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1" name="TextBox 130"/>
              <p:cNvSpPr txBox="1"/>
              <p:nvPr/>
            </p:nvSpPr>
            <p:spPr>
              <a:xfrm>
                <a:off x="3181472" y="1541996"/>
                <a:ext cx="450664" cy="1384995"/>
              </a:xfrm>
              <a:prstGeom prst="rect">
                <a:avLst/>
              </a:prstGeom>
              <a:noFill/>
            </p:spPr>
            <p:txBody>
              <a:bodyPr wrap="square" rtlCol="0">
                <a:spAutoFit/>
              </a:bodyPr>
              <a:lstStyle/>
              <a:p>
                <a:r>
                  <a:rPr lang="en-US" sz="4400" dirty="0" smtClean="0"/>
                  <a:t>3</a:t>
                </a:r>
                <a:endParaRPr lang="en-US" sz="4000" dirty="0"/>
              </a:p>
            </p:txBody>
          </p:sp>
        </p:grpSp>
        <p:grpSp>
          <p:nvGrpSpPr>
            <p:cNvPr id="9" name="Group 34"/>
            <p:cNvGrpSpPr/>
            <p:nvPr/>
          </p:nvGrpSpPr>
          <p:grpSpPr>
            <a:xfrm>
              <a:off x="3187895" y="1710450"/>
              <a:ext cx="914400" cy="1627177"/>
              <a:chOff x="4535631" y="1697492"/>
              <a:chExt cx="914400" cy="1627177"/>
            </a:xfrm>
          </p:grpSpPr>
          <p:sp>
            <p:nvSpPr>
              <p:cNvPr id="122" name="Right Triangle 121"/>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TextBox 122"/>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10" name="Group 52"/>
          <p:cNvGrpSpPr/>
          <p:nvPr/>
        </p:nvGrpSpPr>
        <p:grpSpPr>
          <a:xfrm>
            <a:off x="6897869" y="2062246"/>
            <a:ext cx="920823" cy="1384995"/>
            <a:chOff x="3181472" y="1541996"/>
            <a:chExt cx="920823" cy="1384995"/>
          </a:xfrm>
        </p:grpSpPr>
        <p:grpSp>
          <p:nvGrpSpPr>
            <p:cNvPr id="11" name="Group 35"/>
            <p:cNvGrpSpPr/>
            <p:nvPr/>
          </p:nvGrpSpPr>
          <p:grpSpPr>
            <a:xfrm>
              <a:off x="3181472" y="1541996"/>
              <a:ext cx="914400" cy="1384995"/>
              <a:chOff x="3181472" y="1541996"/>
              <a:chExt cx="914400" cy="1384995"/>
            </a:xfrm>
          </p:grpSpPr>
          <p:sp>
            <p:nvSpPr>
              <p:cNvPr id="137" name="Right Triangle 136"/>
              <p:cNvSpPr/>
              <p:nvPr/>
            </p:nvSpPr>
            <p:spPr>
              <a:xfrm>
                <a:off x="3181472" y="1697492"/>
                <a:ext cx="914400" cy="914400"/>
              </a:xfrm>
              <a:prstGeom prst="rtTriangle">
                <a:avLst/>
              </a:prstGeom>
              <a:solidFill>
                <a:srgbClr val="FF0000">
                  <a:alpha val="45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8" name="TextBox 137"/>
              <p:cNvSpPr txBox="1"/>
              <p:nvPr/>
            </p:nvSpPr>
            <p:spPr>
              <a:xfrm>
                <a:off x="3181472" y="1541996"/>
                <a:ext cx="450664" cy="1384995"/>
              </a:xfrm>
              <a:prstGeom prst="rect">
                <a:avLst/>
              </a:prstGeom>
              <a:noFill/>
            </p:spPr>
            <p:txBody>
              <a:bodyPr wrap="square" rtlCol="0">
                <a:spAutoFit/>
              </a:bodyPr>
              <a:lstStyle/>
              <a:p>
                <a:r>
                  <a:rPr lang="en-US" sz="4400" dirty="0" smtClean="0"/>
                  <a:t>4</a:t>
                </a:r>
                <a:endParaRPr lang="en-US" sz="4000" dirty="0"/>
              </a:p>
            </p:txBody>
          </p:sp>
        </p:grpSp>
        <p:grpSp>
          <p:nvGrpSpPr>
            <p:cNvPr id="12" name="Group 34"/>
            <p:cNvGrpSpPr/>
            <p:nvPr/>
          </p:nvGrpSpPr>
          <p:grpSpPr>
            <a:xfrm>
              <a:off x="3187895" y="1710450"/>
              <a:ext cx="914400" cy="950068"/>
              <a:chOff x="4535631" y="1697492"/>
              <a:chExt cx="914400" cy="950068"/>
            </a:xfrm>
          </p:grpSpPr>
          <p:sp>
            <p:nvSpPr>
              <p:cNvPr id="135" name="Right Triangle 134"/>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TextBox 135"/>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grpSp>
        <p:nvGrpSpPr>
          <p:cNvPr id="13" name="Group 66"/>
          <p:cNvGrpSpPr/>
          <p:nvPr/>
        </p:nvGrpSpPr>
        <p:grpSpPr>
          <a:xfrm>
            <a:off x="3150067" y="2052102"/>
            <a:ext cx="920823" cy="1795631"/>
            <a:chOff x="3181472" y="1541996"/>
            <a:chExt cx="920823" cy="1795631"/>
          </a:xfrm>
        </p:grpSpPr>
        <p:grpSp>
          <p:nvGrpSpPr>
            <p:cNvPr id="14" name="Group 35"/>
            <p:cNvGrpSpPr/>
            <p:nvPr/>
          </p:nvGrpSpPr>
          <p:grpSpPr>
            <a:xfrm>
              <a:off x="3181472" y="1541996"/>
              <a:ext cx="914400" cy="1384995"/>
              <a:chOff x="3181472" y="1541996"/>
              <a:chExt cx="914400" cy="1384995"/>
            </a:xfrm>
          </p:grpSpPr>
          <p:sp>
            <p:nvSpPr>
              <p:cNvPr id="144" name="Right Triangle 143"/>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5" name="TextBox 144"/>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15" name="Group 34"/>
            <p:cNvGrpSpPr/>
            <p:nvPr/>
          </p:nvGrpSpPr>
          <p:grpSpPr>
            <a:xfrm>
              <a:off x="3187895" y="1710450"/>
              <a:ext cx="914400" cy="1627177"/>
              <a:chOff x="4535631" y="1697492"/>
              <a:chExt cx="914400" cy="1627177"/>
            </a:xfrm>
          </p:grpSpPr>
          <p:sp>
            <p:nvSpPr>
              <p:cNvPr id="142" name="Right Triangle 141"/>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TextBox 142"/>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16" name="Group 80"/>
          <p:cNvGrpSpPr/>
          <p:nvPr/>
        </p:nvGrpSpPr>
        <p:grpSpPr>
          <a:xfrm>
            <a:off x="350820" y="2058002"/>
            <a:ext cx="920823" cy="1384995"/>
            <a:chOff x="3181472" y="1541996"/>
            <a:chExt cx="920823" cy="1384995"/>
          </a:xfrm>
        </p:grpSpPr>
        <p:grpSp>
          <p:nvGrpSpPr>
            <p:cNvPr id="17" name="Group 35"/>
            <p:cNvGrpSpPr/>
            <p:nvPr/>
          </p:nvGrpSpPr>
          <p:grpSpPr>
            <a:xfrm>
              <a:off x="3181472" y="1541996"/>
              <a:ext cx="914400" cy="1384995"/>
              <a:chOff x="3181472" y="1541996"/>
              <a:chExt cx="914400" cy="1384995"/>
            </a:xfrm>
          </p:grpSpPr>
          <p:sp>
            <p:nvSpPr>
              <p:cNvPr id="151" name="Right Triangle 150"/>
              <p:cNvSpPr/>
              <p:nvPr/>
            </p:nvSpPr>
            <p:spPr>
              <a:xfrm>
                <a:off x="3181472" y="1697492"/>
                <a:ext cx="914400" cy="914400"/>
              </a:xfrm>
              <a:prstGeom prst="rtTriangle">
                <a:avLst/>
              </a:prstGeom>
              <a:solidFill>
                <a:srgbClr val="FF0000">
                  <a:alpha val="67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2" name="TextBox 151"/>
              <p:cNvSpPr txBox="1"/>
              <p:nvPr/>
            </p:nvSpPr>
            <p:spPr>
              <a:xfrm>
                <a:off x="3181472" y="1541996"/>
                <a:ext cx="450664" cy="1384995"/>
              </a:xfrm>
              <a:prstGeom prst="rect">
                <a:avLst/>
              </a:prstGeom>
              <a:noFill/>
            </p:spPr>
            <p:txBody>
              <a:bodyPr wrap="square" rtlCol="0">
                <a:spAutoFit/>
              </a:bodyPr>
              <a:lstStyle/>
              <a:p>
                <a:r>
                  <a:rPr lang="en-US" sz="4400" dirty="0" smtClean="0"/>
                  <a:t>6</a:t>
                </a:r>
                <a:endParaRPr lang="en-US" sz="4000" dirty="0"/>
              </a:p>
            </p:txBody>
          </p:sp>
        </p:grpSp>
        <p:grpSp>
          <p:nvGrpSpPr>
            <p:cNvPr id="18" name="Group 34"/>
            <p:cNvGrpSpPr/>
            <p:nvPr/>
          </p:nvGrpSpPr>
          <p:grpSpPr>
            <a:xfrm>
              <a:off x="3187895" y="1710450"/>
              <a:ext cx="914400" cy="950068"/>
              <a:chOff x="4535631" y="1697492"/>
              <a:chExt cx="914400" cy="950068"/>
            </a:xfrm>
          </p:grpSpPr>
          <p:sp>
            <p:nvSpPr>
              <p:cNvPr id="149" name="Right Triangle 148"/>
              <p:cNvSpPr/>
              <p:nvPr/>
            </p:nvSpPr>
            <p:spPr>
              <a:xfrm>
                <a:off x="4535631" y="1697492"/>
                <a:ext cx="914400" cy="914400"/>
              </a:xfrm>
              <a:prstGeom prst="rtTriangle">
                <a:avLst/>
              </a:prstGeom>
              <a:solidFill>
                <a:srgbClr val="0000FF">
                  <a:alpha val="12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TextBox 149"/>
              <p:cNvSpPr txBox="1"/>
              <p:nvPr/>
            </p:nvSpPr>
            <p:spPr>
              <a:xfrm>
                <a:off x="4999367" y="1878119"/>
                <a:ext cx="450664" cy="769441"/>
              </a:xfrm>
              <a:prstGeom prst="rect">
                <a:avLst/>
              </a:prstGeom>
              <a:noFill/>
            </p:spPr>
            <p:txBody>
              <a:bodyPr wrap="square" rtlCol="0">
                <a:spAutoFit/>
              </a:bodyPr>
              <a:lstStyle/>
              <a:p>
                <a:r>
                  <a:rPr lang="en-US" sz="4400" dirty="0" smtClean="0"/>
                  <a:t>a</a:t>
                </a:r>
                <a:endParaRPr lang="en-US" sz="4400" dirty="0"/>
              </a:p>
            </p:txBody>
          </p:sp>
        </p:grpSp>
      </p:grpSp>
      <p:grpSp>
        <p:nvGrpSpPr>
          <p:cNvPr id="19" name="Group 87"/>
          <p:cNvGrpSpPr/>
          <p:nvPr/>
        </p:nvGrpSpPr>
        <p:grpSpPr>
          <a:xfrm>
            <a:off x="5030305" y="2052102"/>
            <a:ext cx="920823" cy="1795631"/>
            <a:chOff x="3181472" y="1541996"/>
            <a:chExt cx="920823" cy="1795631"/>
          </a:xfrm>
        </p:grpSpPr>
        <p:grpSp>
          <p:nvGrpSpPr>
            <p:cNvPr id="20" name="Group 35"/>
            <p:cNvGrpSpPr/>
            <p:nvPr/>
          </p:nvGrpSpPr>
          <p:grpSpPr>
            <a:xfrm>
              <a:off x="3181472" y="1541996"/>
              <a:ext cx="914400" cy="1384995"/>
              <a:chOff x="3181472" y="1541996"/>
              <a:chExt cx="914400" cy="1384995"/>
            </a:xfrm>
          </p:grpSpPr>
          <p:sp>
            <p:nvSpPr>
              <p:cNvPr id="158" name="Right Triangle 157"/>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9" name="TextBox 158"/>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21" name="Group 34"/>
            <p:cNvGrpSpPr/>
            <p:nvPr/>
          </p:nvGrpSpPr>
          <p:grpSpPr>
            <a:xfrm>
              <a:off x="3187895" y="1710450"/>
              <a:ext cx="914400" cy="1627177"/>
              <a:chOff x="4535631" y="1697492"/>
              <a:chExt cx="914400" cy="1627177"/>
            </a:xfrm>
          </p:grpSpPr>
          <p:sp>
            <p:nvSpPr>
              <p:cNvPr id="156" name="Right Triangle 155"/>
              <p:cNvSpPr/>
              <p:nvPr/>
            </p:nvSpPr>
            <p:spPr>
              <a:xfrm>
                <a:off x="4535631" y="1697492"/>
                <a:ext cx="914400" cy="914400"/>
              </a:xfrm>
              <a:prstGeom prst="rtTriangle">
                <a:avLst/>
              </a:prstGeom>
              <a:solidFill>
                <a:srgbClr val="0000FF">
                  <a:alpha val="78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TextBox 156"/>
              <p:cNvSpPr txBox="1"/>
              <p:nvPr/>
            </p:nvSpPr>
            <p:spPr>
              <a:xfrm>
                <a:off x="4999367" y="1878119"/>
                <a:ext cx="450664" cy="1446550"/>
              </a:xfrm>
              <a:prstGeom prst="rect">
                <a:avLst/>
              </a:prstGeom>
              <a:noFill/>
            </p:spPr>
            <p:txBody>
              <a:bodyPr wrap="square" rtlCol="0">
                <a:spAutoFit/>
              </a:bodyPr>
              <a:lstStyle/>
              <a:p>
                <a:r>
                  <a:rPr lang="en-US" sz="4400" dirty="0" err="1" smtClean="0"/>
                  <a:t>e</a:t>
                </a:r>
                <a:endParaRPr lang="en-US" sz="4400" dirty="0"/>
              </a:p>
            </p:txBody>
          </p:sp>
        </p:grpSp>
      </p:grpSp>
      <p:grpSp>
        <p:nvGrpSpPr>
          <p:cNvPr id="22" name="Group 94"/>
          <p:cNvGrpSpPr/>
          <p:nvPr/>
        </p:nvGrpSpPr>
        <p:grpSpPr>
          <a:xfrm>
            <a:off x="5977046" y="2062246"/>
            <a:ext cx="920823" cy="1384995"/>
            <a:chOff x="3181472" y="1541996"/>
            <a:chExt cx="920823" cy="1384995"/>
          </a:xfrm>
        </p:grpSpPr>
        <p:grpSp>
          <p:nvGrpSpPr>
            <p:cNvPr id="23" name="Group 35"/>
            <p:cNvGrpSpPr/>
            <p:nvPr/>
          </p:nvGrpSpPr>
          <p:grpSpPr>
            <a:xfrm>
              <a:off x="3181472" y="1541996"/>
              <a:ext cx="914400" cy="1384995"/>
              <a:chOff x="3181472" y="1541996"/>
              <a:chExt cx="914400" cy="1384995"/>
            </a:xfrm>
          </p:grpSpPr>
          <p:sp>
            <p:nvSpPr>
              <p:cNvPr id="165" name="Right Triangle 164"/>
              <p:cNvSpPr/>
              <p:nvPr/>
            </p:nvSpPr>
            <p:spPr>
              <a:xfrm>
                <a:off x="3181472" y="1697492"/>
                <a:ext cx="914400" cy="914400"/>
              </a:xfrm>
              <a:prstGeom prst="rtTriangle">
                <a:avLst/>
              </a:prstGeom>
              <a:solidFill>
                <a:srgbClr val="FF0000"/>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6" name="TextBox 165"/>
              <p:cNvSpPr txBox="1"/>
              <p:nvPr/>
            </p:nvSpPr>
            <p:spPr>
              <a:xfrm>
                <a:off x="3181472" y="1541996"/>
                <a:ext cx="450664" cy="1384995"/>
              </a:xfrm>
              <a:prstGeom prst="rect">
                <a:avLst/>
              </a:prstGeom>
              <a:noFill/>
            </p:spPr>
            <p:txBody>
              <a:bodyPr wrap="square" rtlCol="0">
                <a:spAutoFit/>
              </a:bodyPr>
              <a:lstStyle/>
              <a:p>
                <a:r>
                  <a:rPr lang="en-US" sz="4400" dirty="0" smtClean="0"/>
                  <a:t>9</a:t>
                </a:r>
                <a:endParaRPr lang="en-US" sz="4000" dirty="0"/>
              </a:p>
            </p:txBody>
          </p:sp>
        </p:grpSp>
        <p:grpSp>
          <p:nvGrpSpPr>
            <p:cNvPr id="24" name="Group 161"/>
            <p:cNvGrpSpPr/>
            <p:nvPr/>
          </p:nvGrpSpPr>
          <p:grpSpPr>
            <a:xfrm>
              <a:off x="3187895" y="1710450"/>
              <a:ext cx="914400" cy="950068"/>
              <a:chOff x="4535631" y="1697492"/>
              <a:chExt cx="914400" cy="950068"/>
            </a:xfrm>
          </p:grpSpPr>
          <p:sp>
            <p:nvSpPr>
              <p:cNvPr id="163" name="Right Triangle 162"/>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TextBox 163"/>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grpSp>
        <p:nvGrpSpPr>
          <p:cNvPr id="25" name="Group 108"/>
          <p:cNvGrpSpPr/>
          <p:nvPr/>
        </p:nvGrpSpPr>
        <p:grpSpPr>
          <a:xfrm>
            <a:off x="2218384" y="2058158"/>
            <a:ext cx="920823" cy="1384995"/>
            <a:chOff x="3181472" y="1541996"/>
            <a:chExt cx="920823" cy="1384995"/>
          </a:xfrm>
        </p:grpSpPr>
        <p:grpSp>
          <p:nvGrpSpPr>
            <p:cNvPr id="26" name="Group 35"/>
            <p:cNvGrpSpPr/>
            <p:nvPr/>
          </p:nvGrpSpPr>
          <p:grpSpPr>
            <a:xfrm>
              <a:off x="3181472" y="1541996"/>
              <a:ext cx="914400" cy="1384995"/>
              <a:chOff x="3181472" y="1541996"/>
              <a:chExt cx="914400" cy="1384995"/>
            </a:xfrm>
          </p:grpSpPr>
          <p:sp>
            <p:nvSpPr>
              <p:cNvPr id="172" name="Right Triangle 171"/>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73" name="TextBox 172"/>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27" name="Group 34"/>
            <p:cNvGrpSpPr/>
            <p:nvPr/>
          </p:nvGrpSpPr>
          <p:grpSpPr>
            <a:xfrm>
              <a:off x="3187895" y="1710450"/>
              <a:ext cx="914400" cy="950068"/>
              <a:chOff x="4535631" y="1697492"/>
              <a:chExt cx="914400" cy="950068"/>
            </a:xfrm>
          </p:grpSpPr>
          <p:sp>
            <p:nvSpPr>
              <p:cNvPr id="170" name="Right Triangle 169"/>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TextBox 170"/>
              <p:cNvSpPr txBox="1"/>
              <p:nvPr/>
            </p:nvSpPr>
            <p:spPr>
              <a:xfrm>
                <a:off x="4999367" y="1878119"/>
                <a:ext cx="450664" cy="769441"/>
              </a:xfrm>
              <a:prstGeom prst="rect">
                <a:avLst/>
              </a:prstGeom>
              <a:noFill/>
            </p:spPr>
            <p:txBody>
              <a:bodyPr wrap="square" rtlCol="0">
                <a:spAutoFit/>
              </a:bodyPr>
              <a:lstStyle/>
              <a:p>
                <a:r>
                  <a:rPr lang="en-US" sz="4400" dirty="0" smtClean="0"/>
                  <a:t>c</a:t>
                </a:r>
                <a:endParaRPr lang="en-US" sz="4400" dirty="0"/>
              </a:p>
            </p:txBody>
          </p:sp>
        </p:grpSp>
      </p:grpSp>
      <p:grpSp>
        <p:nvGrpSpPr>
          <p:cNvPr id="28" name="Group 87"/>
          <p:cNvGrpSpPr/>
          <p:nvPr/>
        </p:nvGrpSpPr>
        <p:grpSpPr>
          <a:xfrm>
            <a:off x="7843333" y="2052494"/>
            <a:ext cx="920823" cy="1384995"/>
            <a:chOff x="3181472" y="1541996"/>
            <a:chExt cx="920823" cy="1384995"/>
          </a:xfrm>
        </p:grpSpPr>
        <p:grpSp>
          <p:nvGrpSpPr>
            <p:cNvPr id="29" name="Group 35"/>
            <p:cNvGrpSpPr/>
            <p:nvPr/>
          </p:nvGrpSpPr>
          <p:grpSpPr>
            <a:xfrm>
              <a:off x="3181472" y="1541996"/>
              <a:ext cx="914400" cy="1384995"/>
              <a:chOff x="3181472" y="1541996"/>
              <a:chExt cx="914400" cy="1384995"/>
            </a:xfrm>
          </p:grpSpPr>
          <p:sp>
            <p:nvSpPr>
              <p:cNvPr id="179" name="Right Triangle 178"/>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80" name="TextBox 179"/>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30" name="Group 34"/>
            <p:cNvGrpSpPr/>
            <p:nvPr/>
          </p:nvGrpSpPr>
          <p:grpSpPr>
            <a:xfrm>
              <a:off x="3187895" y="1710450"/>
              <a:ext cx="914400" cy="950068"/>
              <a:chOff x="4535631" y="1697492"/>
              <a:chExt cx="914400" cy="950068"/>
            </a:xfrm>
          </p:grpSpPr>
          <p:sp>
            <p:nvSpPr>
              <p:cNvPr id="177" name="Right Triangle 176"/>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TextBox 177"/>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sp>
        <p:nvSpPr>
          <p:cNvPr id="183" name="Rectangle 182"/>
          <p:cNvSpPr/>
          <p:nvPr/>
        </p:nvSpPr>
        <p:spPr>
          <a:xfrm>
            <a:off x="3132784" y="2203636"/>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Rectangle 183"/>
          <p:cNvSpPr/>
          <p:nvPr/>
        </p:nvSpPr>
        <p:spPr>
          <a:xfrm>
            <a:off x="4077426" y="2203636"/>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TextBox 140"/>
          <p:cNvSpPr txBox="1"/>
          <p:nvPr/>
        </p:nvSpPr>
        <p:spPr>
          <a:xfrm>
            <a:off x="1741802" y="4165305"/>
            <a:ext cx="3250024" cy="2308324"/>
          </a:xfrm>
          <a:prstGeom prst="rect">
            <a:avLst/>
          </a:prstGeom>
          <a:solidFill>
            <a:srgbClr val="FF0000"/>
          </a:solidFill>
        </p:spPr>
        <p:txBody>
          <a:bodyPr wrap="square" rtlCol="0">
            <a:spAutoFit/>
          </a:bodyPr>
          <a:lstStyle/>
          <a:p>
            <a:r>
              <a:rPr lang="en-US" sz="2400" dirty="0" smtClean="0">
                <a:latin typeface="Helvetica"/>
              </a:rPr>
              <a:t>We have already scanned the </a:t>
            </a:r>
            <a:r>
              <a:rPr lang="en-US" sz="2400" dirty="0" err="1" smtClean="0">
                <a:latin typeface="Helvetica"/>
              </a:rPr>
              <a:t>x</a:t>
            </a:r>
            <a:r>
              <a:rPr lang="en-US" sz="2400" dirty="0" smtClean="0">
                <a:latin typeface="Helvetica"/>
              </a:rPr>
              <a:t> index for x:5.  So this document was returned already.  We don’t return it again.</a:t>
            </a:r>
            <a:endParaRPr lang="en-US" sz="2400" dirty="0">
              <a:latin typeface="Helvetica"/>
            </a:endParaRPr>
          </a:p>
        </p:txBody>
      </p:sp>
      <p:cxnSp>
        <p:nvCxnSpPr>
          <p:cNvPr id="146" name="Straight Arrow Connector 145"/>
          <p:cNvCxnSpPr/>
          <p:nvPr/>
        </p:nvCxnSpPr>
        <p:spPr>
          <a:xfrm rot="5400000" flipH="1" flipV="1">
            <a:off x="3272499" y="3651539"/>
            <a:ext cx="675960" cy="19497"/>
          </a:xfrm>
          <a:prstGeom prst="straightConnector1">
            <a:avLst/>
          </a:prstGeom>
          <a:ln w="508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6868061" y="3761002"/>
            <a:ext cx="880141" cy="1107996"/>
          </a:xfrm>
          <a:prstGeom prst="rect">
            <a:avLst/>
          </a:prstGeom>
        </p:spPr>
        <p:txBody>
          <a:bodyPr wrap="square">
            <a:spAutoFit/>
          </a:bodyPr>
          <a:lstStyle/>
          <a:p>
            <a:r>
              <a:rPr lang="en-US" sz="6600" dirty="0" smtClean="0">
                <a:latin typeface="Zapf Dingbats"/>
                <a:ea typeface="Zapf Dingbats"/>
                <a:cs typeface="Zapf Dingbats"/>
              </a:rPr>
              <a:t>✓</a:t>
            </a:r>
            <a:endParaRPr lang="en-US" sz="6600"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err="1" smtClean="0"/>
              <a:t>Unindexed</a:t>
            </a:r>
            <a:r>
              <a:rPr lang="en-US" dirty="0" smtClean="0"/>
              <a:t> $or Clause</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err="1" smtClean="0"/>
              <a:t>db.c.find</a:t>
            </a:r>
            <a:r>
              <a:rPr lang="en-US" dirty="0" smtClean="0"/>
              <a:t>( {$or:[{x:5},{y:’d’}]} )</a:t>
            </a:r>
          </a:p>
          <a:p>
            <a:r>
              <a:rPr lang="en-US" dirty="0" smtClean="0"/>
              <a:t>Index {x:1} (no index on </a:t>
            </a:r>
            <a:r>
              <a:rPr lang="en-US" dirty="0" err="1" smtClean="0"/>
              <a:t>y</a:t>
            </a:r>
            <a:r>
              <a:rPr lang="en-US" dirty="0" smtClean="0"/>
              <a:t>)</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Eliminated $or Clause</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err="1" smtClean="0"/>
              <a:t>db.c.find</a:t>
            </a:r>
            <a:r>
              <a:rPr lang="en-US" dirty="0" smtClean="0"/>
              <a:t>( {$or:[{x:{$gt:2,$lt:6}},{x:5}]} )</a:t>
            </a:r>
          </a:p>
          <a:p>
            <a:r>
              <a:rPr lang="en-US" dirty="0" smtClean="0"/>
              <a:t>Index {x:1}</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Eliminated $or Clause</a:t>
            </a:r>
            <a:endParaRPr lang="en-US" dirty="0"/>
          </a:p>
        </p:txBody>
      </p:sp>
      <p:sp>
        <p:nvSpPr>
          <p:cNvPr id="5" name="Rectangle 4"/>
          <p:cNvSpPr/>
          <p:nvPr/>
        </p:nvSpPr>
        <p:spPr>
          <a:xfrm>
            <a:off x="6839072" y="2630465"/>
            <a:ext cx="914400" cy="914400"/>
          </a:xfrm>
          <a:prstGeom prst="rect">
            <a:avLst/>
          </a:prstGeom>
          <a:solidFill>
            <a:srgbClr val="FF0000">
              <a:alpha val="89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
        <p:nvSpPr>
          <p:cNvPr id="6" name="Rectangle 5"/>
          <p:cNvSpPr/>
          <p:nvPr/>
        </p:nvSpPr>
        <p:spPr>
          <a:xfrm>
            <a:off x="438272" y="2630465"/>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7" name="Rectangle 6"/>
          <p:cNvSpPr/>
          <p:nvPr/>
        </p:nvSpPr>
        <p:spPr>
          <a:xfrm>
            <a:off x="1352672" y="2630465"/>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8" name="Rectangle 7"/>
          <p:cNvSpPr/>
          <p:nvPr/>
        </p:nvSpPr>
        <p:spPr>
          <a:xfrm>
            <a:off x="2267072" y="2630465"/>
            <a:ext cx="914400" cy="914400"/>
          </a:xfrm>
          <a:prstGeom prst="rect">
            <a:avLst/>
          </a:prstGeom>
          <a:solidFill>
            <a:srgbClr val="FF0000">
              <a:alpha val="34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9" name="Rectangle 8"/>
          <p:cNvSpPr/>
          <p:nvPr/>
        </p:nvSpPr>
        <p:spPr>
          <a:xfrm>
            <a:off x="3181472" y="2630465"/>
            <a:ext cx="914400" cy="914400"/>
          </a:xfrm>
          <a:prstGeom prst="rect">
            <a:avLst/>
          </a:prstGeom>
          <a:solidFill>
            <a:srgbClr val="FF0000">
              <a:alpha val="45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11" name="Rectangle 10"/>
          <p:cNvSpPr/>
          <p:nvPr/>
        </p:nvSpPr>
        <p:spPr>
          <a:xfrm>
            <a:off x="4997313" y="2630465"/>
            <a:ext cx="914400" cy="914400"/>
          </a:xfrm>
          <a:prstGeom prst="rect">
            <a:avLst/>
          </a:prstGeom>
          <a:solidFill>
            <a:srgbClr val="FF0000">
              <a:alpha val="67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2" name="Rectangle 11"/>
          <p:cNvSpPr/>
          <p:nvPr/>
        </p:nvSpPr>
        <p:spPr>
          <a:xfrm>
            <a:off x="5924672" y="2630465"/>
            <a:ext cx="914400" cy="914400"/>
          </a:xfrm>
          <a:prstGeom prst="rect">
            <a:avLst/>
          </a:prstGeom>
          <a:solidFill>
            <a:srgbClr val="FF0000">
              <a:alpha val="78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13" name="Rectangle 12"/>
          <p:cNvSpPr/>
          <p:nvPr/>
        </p:nvSpPr>
        <p:spPr>
          <a:xfrm>
            <a:off x="7753472" y="2630465"/>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sp>
        <p:nvSpPr>
          <p:cNvPr id="10" name="Rectangle 9"/>
          <p:cNvSpPr/>
          <p:nvPr/>
        </p:nvSpPr>
        <p:spPr>
          <a:xfrm>
            <a:off x="4095872" y="2630465"/>
            <a:ext cx="914400" cy="914400"/>
          </a:xfrm>
          <a:prstGeom prst="rect">
            <a:avLst/>
          </a:prstGeom>
          <a:solidFill>
            <a:srgbClr val="FF0000">
              <a:alpha val="56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14" name="Rectangle 13"/>
          <p:cNvSpPr/>
          <p:nvPr/>
        </p:nvSpPr>
        <p:spPr>
          <a:xfrm>
            <a:off x="438272" y="1308754"/>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15" name="TextBox 14"/>
          <p:cNvSpPr txBox="1"/>
          <p:nvPr/>
        </p:nvSpPr>
        <p:spPr>
          <a:xfrm>
            <a:off x="1490252" y="1360586"/>
            <a:ext cx="1587995" cy="830997"/>
          </a:xfrm>
          <a:prstGeom prst="rect">
            <a:avLst/>
          </a:prstGeom>
          <a:noFill/>
        </p:spPr>
        <p:txBody>
          <a:bodyPr wrap="none" rtlCol="0">
            <a:spAutoFit/>
          </a:bodyPr>
          <a:lstStyle/>
          <a:p>
            <a:r>
              <a:rPr lang="en-US" sz="4800" dirty="0" smtClean="0">
                <a:latin typeface="Helvetica"/>
              </a:rPr>
              <a:t>&lt; ? &lt;</a:t>
            </a:r>
            <a:endParaRPr lang="en-US" sz="4800" dirty="0">
              <a:latin typeface="Helvetica"/>
            </a:endParaRPr>
          </a:p>
        </p:txBody>
      </p:sp>
      <p:sp>
        <p:nvSpPr>
          <p:cNvPr id="16" name="Rectangle 15"/>
          <p:cNvSpPr/>
          <p:nvPr/>
        </p:nvSpPr>
        <p:spPr>
          <a:xfrm>
            <a:off x="3181472" y="1308754"/>
            <a:ext cx="914400" cy="914400"/>
          </a:xfrm>
          <a:prstGeom prst="rect">
            <a:avLst/>
          </a:prstGeom>
          <a:solidFill>
            <a:srgbClr val="FF0000">
              <a:alpha val="67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6</a:t>
            </a:r>
            <a:endParaRPr lang="en-US" sz="4000" dirty="0">
              <a:solidFill>
                <a:schemeClr val="tx1"/>
              </a:solidFill>
              <a:latin typeface="Helvetica"/>
            </a:endParaRPr>
          </a:p>
        </p:txBody>
      </p:sp>
      <p:sp>
        <p:nvSpPr>
          <p:cNvPr id="17" name="Rectangle 16"/>
          <p:cNvSpPr/>
          <p:nvPr/>
        </p:nvSpPr>
        <p:spPr>
          <a:xfrm>
            <a:off x="6858000" y="5439249"/>
            <a:ext cx="914400" cy="914400"/>
          </a:xfrm>
          <a:prstGeom prst="rect">
            <a:avLst/>
          </a:prstGeom>
          <a:solidFill>
            <a:srgbClr val="FF0000">
              <a:alpha val="89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
        <p:nvSpPr>
          <p:cNvPr id="18" name="Rectangle 17"/>
          <p:cNvSpPr/>
          <p:nvPr/>
        </p:nvSpPr>
        <p:spPr>
          <a:xfrm>
            <a:off x="457200" y="5439249"/>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19" name="Rectangle 18"/>
          <p:cNvSpPr/>
          <p:nvPr/>
        </p:nvSpPr>
        <p:spPr>
          <a:xfrm>
            <a:off x="1371600" y="5439249"/>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20" name="Rectangle 19"/>
          <p:cNvSpPr/>
          <p:nvPr/>
        </p:nvSpPr>
        <p:spPr>
          <a:xfrm>
            <a:off x="2286000" y="5439249"/>
            <a:ext cx="914400" cy="914400"/>
          </a:xfrm>
          <a:prstGeom prst="rect">
            <a:avLst/>
          </a:prstGeom>
          <a:solidFill>
            <a:srgbClr val="FF0000">
              <a:alpha val="34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21" name="Rectangle 20"/>
          <p:cNvSpPr/>
          <p:nvPr/>
        </p:nvSpPr>
        <p:spPr>
          <a:xfrm>
            <a:off x="3200400" y="5439249"/>
            <a:ext cx="914400" cy="914400"/>
          </a:xfrm>
          <a:prstGeom prst="rect">
            <a:avLst/>
          </a:prstGeom>
          <a:solidFill>
            <a:srgbClr val="FF0000">
              <a:alpha val="45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22" name="Rectangle 21"/>
          <p:cNvSpPr/>
          <p:nvPr/>
        </p:nvSpPr>
        <p:spPr>
          <a:xfrm>
            <a:off x="5016241" y="5439249"/>
            <a:ext cx="914400" cy="914400"/>
          </a:xfrm>
          <a:prstGeom prst="rect">
            <a:avLst/>
          </a:prstGeom>
          <a:solidFill>
            <a:srgbClr val="FF0000">
              <a:alpha val="67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23" name="Rectangle 22"/>
          <p:cNvSpPr/>
          <p:nvPr/>
        </p:nvSpPr>
        <p:spPr>
          <a:xfrm>
            <a:off x="5943600" y="5439249"/>
            <a:ext cx="914400" cy="914400"/>
          </a:xfrm>
          <a:prstGeom prst="rect">
            <a:avLst/>
          </a:prstGeom>
          <a:solidFill>
            <a:srgbClr val="FF0000">
              <a:alpha val="78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24" name="Rectangle 23"/>
          <p:cNvSpPr/>
          <p:nvPr/>
        </p:nvSpPr>
        <p:spPr>
          <a:xfrm>
            <a:off x="7772400" y="5439249"/>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sp>
        <p:nvSpPr>
          <p:cNvPr id="25" name="Rectangle 24"/>
          <p:cNvSpPr/>
          <p:nvPr/>
        </p:nvSpPr>
        <p:spPr>
          <a:xfrm>
            <a:off x="4114800" y="5439249"/>
            <a:ext cx="914400" cy="914400"/>
          </a:xfrm>
          <a:prstGeom prst="rect">
            <a:avLst/>
          </a:prstGeom>
          <a:solidFill>
            <a:srgbClr val="FF0000">
              <a:alpha val="56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26" name="Rectangle 25"/>
          <p:cNvSpPr/>
          <p:nvPr/>
        </p:nvSpPr>
        <p:spPr>
          <a:xfrm>
            <a:off x="457200" y="4117538"/>
            <a:ext cx="914400" cy="914400"/>
          </a:xfrm>
          <a:prstGeom prst="rect">
            <a:avLst/>
          </a:prstGeom>
          <a:solidFill>
            <a:srgbClr val="FF0000">
              <a:alpha val="56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5</a:t>
            </a:r>
            <a:endParaRPr lang="en-US" sz="4000" dirty="0">
              <a:solidFill>
                <a:schemeClr val="tx1"/>
              </a:solidFill>
              <a:latin typeface="Helvetica"/>
            </a:endParaRPr>
          </a:p>
        </p:txBody>
      </p:sp>
      <p:sp>
        <p:nvSpPr>
          <p:cNvPr id="27" name="TextBox 26"/>
          <p:cNvSpPr txBox="1"/>
          <p:nvPr/>
        </p:nvSpPr>
        <p:spPr>
          <a:xfrm>
            <a:off x="1509180" y="4169370"/>
            <a:ext cx="527007" cy="830997"/>
          </a:xfrm>
          <a:prstGeom prst="rect">
            <a:avLst/>
          </a:prstGeom>
          <a:noFill/>
        </p:spPr>
        <p:txBody>
          <a:bodyPr wrap="none" rtlCol="0">
            <a:spAutoFit/>
          </a:bodyPr>
          <a:lstStyle/>
          <a:p>
            <a:r>
              <a:rPr lang="en-US" sz="4800" dirty="0" smtClean="0">
                <a:latin typeface="Helvetica"/>
              </a:rPr>
              <a:t>?</a:t>
            </a:r>
            <a:endParaRPr lang="en-US" sz="4800" dirty="0">
              <a:latin typeface="Helvetica"/>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fontScale="90000"/>
          </a:bodyPr>
          <a:lstStyle/>
          <a:p>
            <a:r>
              <a:rPr lang="en-US" dirty="0" smtClean="0"/>
              <a:t>Eliminated $or Clause with Differing </a:t>
            </a:r>
            <a:r>
              <a:rPr lang="en-US" dirty="0" err="1" smtClean="0"/>
              <a:t>Unindexed</a:t>
            </a:r>
            <a:r>
              <a:rPr lang="en-US" dirty="0" smtClean="0"/>
              <a:t> Criteria</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err="1" smtClean="0"/>
              <a:t>db.c.find</a:t>
            </a:r>
            <a:r>
              <a:rPr lang="en-US" dirty="0" smtClean="0"/>
              <a:t>( {$or:[{x:{$gt:2,$lt:6},y:’c’},{x:5,y:'d’}]} )</a:t>
            </a:r>
          </a:p>
          <a:p>
            <a:r>
              <a:rPr lang="en-US" dirty="0" smtClean="0"/>
              <a:t>Index {x:1}</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fontScale="90000"/>
          </a:bodyPr>
          <a:lstStyle/>
          <a:p>
            <a:r>
              <a:rPr lang="en-US" dirty="0" smtClean="0"/>
              <a:t>Eliminated $or Clause with Differing </a:t>
            </a:r>
            <a:r>
              <a:rPr lang="en-US" dirty="0" err="1" smtClean="0"/>
              <a:t>Unindexed</a:t>
            </a:r>
            <a:r>
              <a:rPr lang="en-US" dirty="0" smtClean="0"/>
              <a:t> Criteria</a:t>
            </a:r>
            <a:endParaRPr lang="en-US" dirty="0"/>
          </a:p>
        </p:txBody>
      </p:sp>
      <p:grpSp>
        <p:nvGrpSpPr>
          <p:cNvPr id="3" name="Group 38"/>
          <p:cNvGrpSpPr/>
          <p:nvPr/>
        </p:nvGrpSpPr>
        <p:grpSpPr>
          <a:xfrm>
            <a:off x="418890" y="2527585"/>
            <a:ext cx="920823" cy="1795631"/>
            <a:chOff x="3181472" y="1541996"/>
            <a:chExt cx="920823" cy="1795631"/>
          </a:xfrm>
        </p:grpSpPr>
        <p:grpSp>
          <p:nvGrpSpPr>
            <p:cNvPr id="4" name="Group 35"/>
            <p:cNvGrpSpPr/>
            <p:nvPr/>
          </p:nvGrpSpPr>
          <p:grpSpPr>
            <a:xfrm>
              <a:off x="3181472" y="1541996"/>
              <a:ext cx="914400" cy="1384995"/>
              <a:chOff x="3181472" y="1541996"/>
              <a:chExt cx="914400" cy="1384995"/>
            </a:xfrm>
          </p:grpSpPr>
          <p:sp>
            <p:nvSpPr>
              <p:cNvPr id="10" name="Right Triangle 9"/>
              <p:cNvSpPr/>
              <p:nvPr/>
            </p:nvSpPr>
            <p:spPr>
              <a:xfrm>
                <a:off x="3181472" y="1697492"/>
                <a:ext cx="914400" cy="914400"/>
              </a:xfrm>
              <a:prstGeom prst="rtTriangle">
                <a:avLst/>
              </a:prstGeom>
              <a:solidFill>
                <a:srgbClr val="FF0000">
                  <a:alpha val="12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1" name="TextBox 10"/>
              <p:cNvSpPr txBox="1"/>
              <p:nvPr/>
            </p:nvSpPr>
            <p:spPr>
              <a:xfrm>
                <a:off x="3181472" y="1541996"/>
                <a:ext cx="450664" cy="1384995"/>
              </a:xfrm>
              <a:prstGeom prst="rect">
                <a:avLst/>
              </a:prstGeom>
              <a:noFill/>
            </p:spPr>
            <p:txBody>
              <a:bodyPr wrap="square" rtlCol="0">
                <a:spAutoFit/>
              </a:bodyPr>
              <a:lstStyle/>
              <a:p>
                <a:r>
                  <a:rPr lang="en-US" sz="4400" dirty="0" smtClean="0"/>
                  <a:t>1</a:t>
                </a:r>
                <a:endParaRPr lang="en-US" sz="4000" dirty="0"/>
              </a:p>
            </p:txBody>
          </p:sp>
        </p:grpSp>
        <p:grpSp>
          <p:nvGrpSpPr>
            <p:cNvPr id="5" name="Group 34"/>
            <p:cNvGrpSpPr/>
            <p:nvPr/>
          </p:nvGrpSpPr>
          <p:grpSpPr>
            <a:xfrm>
              <a:off x="3187895" y="1710450"/>
              <a:ext cx="914400" cy="1627177"/>
              <a:chOff x="4535631" y="1697492"/>
              <a:chExt cx="914400" cy="1627177"/>
            </a:xfrm>
          </p:grpSpPr>
          <p:sp>
            <p:nvSpPr>
              <p:cNvPr id="8" name="Right Triangle 7"/>
              <p:cNvSpPr/>
              <p:nvPr/>
            </p:nvSpPr>
            <p:spPr>
              <a:xfrm>
                <a:off x="4535631" y="1697492"/>
                <a:ext cx="914400" cy="914400"/>
              </a:xfrm>
              <a:prstGeom prst="rtTriangle">
                <a:avLst/>
              </a:prstGeom>
              <a:solidFill>
                <a:srgbClr val="0000FF">
                  <a:alpha val="23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999367" y="1878119"/>
                <a:ext cx="450664" cy="1446550"/>
              </a:xfrm>
              <a:prstGeom prst="rect">
                <a:avLst/>
              </a:prstGeom>
              <a:noFill/>
            </p:spPr>
            <p:txBody>
              <a:bodyPr wrap="square" rtlCol="0">
                <a:spAutoFit/>
              </a:bodyPr>
              <a:lstStyle/>
              <a:p>
                <a:r>
                  <a:rPr lang="en-US" sz="4400" dirty="0" err="1" smtClean="0"/>
                  <a:t>b</a:t>
                </a:r>
                <a:endParaRPr lang="en-US" sz="4400" dirty="0"/>
              </a:p>
            </p:txBody>
          </p:sp>
        </p:grpSp>
      </p:grpSp>
      <p:grpSp>
        <p:nvGrpSpPr>
          <p:cNvPr id="6" name="Group 45"/>
          <p:cNvGrpSpPr/>
          <p:nvPr/>
        </p:nvGrpSpPr>
        <p:grpSpPr>
          <a:xfrm>
            <a:off x="1335871" y="2524489"/>
            <a:ext cx="920823" cy="1795631"/>
            <a:chOff x="3181472" y="1541996"/>
            <a:chExt cx="920823" cy="1795631"/>
          </a:xfrm>
        </p:grpSpPr>
        <p:grpSp>
          <p:nvGrpSpPr>
            <p:cNvPr id="7" name="Group 35"/>
            <p:cNvGrpSpPr/>
            <p:nvPr/>
          </p:nvGrpSpPr>
          <p:grpSpPr>
            <a:xfrm>
              <a:off x="3181472" y="1541996"/>
              <a:ext cx="914400" cy="1384995"/>
              <a:chOff x="3181472" y="1541996"/>
              <a:chExt cx="914400" cy="1384995"/>
            </a:xfrm>
          </p:grpSpPr>
          <p:sp>
            <p:nvSpPr>
              <p:cNvPr id="17" name="Right Triangle 16"/>
              <p:cNvSpPr/>
              <p:nvPr/>
            </p:nvSpPr>
            <p:spPr>
              <a:xfrm>
                <a:off x="3181472" y="1697492"/>
                <a:ext cx="914400" cy="914400"/>
              </a:xfrm>
              <a:prstGeom prst="rtTriangle">
                <a:avLst/>
              </a:prstGeom>
              <a:solidFill>
                <a:srgbClr val="FF0000">
                  <a:alpha val="34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8" name="TextBox 17"/>
              <p:cNvSpPr txBox="1"/>
              <p:nvPr/>
            </p:nvSpPr>
            <p:spPr>
              <a:xfrm>
                <a:off x="3181472" y="1541996"/>
                <a:ext cx="450664" cy="1384995"/>
              </a:xfrm>
              <a:prstGeom prst="rect">
                <a:avLst/>
              </a:prstGeom>
              <a:noFill/>
            </p:spPr>
            <p:txBody>
              <a:bodyPr wrap="square" rtlCol="0">
                <a:spAutoFit/>
              </a:bodyPr>
              <a:lstStyle/>
              <a:p>
                <a:r>
                  <a:rPr lang="en-US" sz="4400" dirty="0" smtClean="0"/>
                  <a:t>3</a:t>
                </a:r>
                <a:endParaRPr lang="en-US" sz="4000" dirty="0"/>
              </a:p>
            </p:txBody>
          </p:sp>
        </p:grpSp>
        <p:grpSp>
          <p:nvGrpSpPr>
            <p:cNvPr id="12" name="Group 34"/>
            <p:cNvGrpSpPr/>
            <p:nvPr/>
          </p:nvGrpSpPr>
          <p:grpSpPr>
            <a:xfrm>
              <a:off x="3187895" y="1710450"/>
              <a:ext cx="914400" cy="1627177"/>
              <a:chOff x="4535631" y="1697492"/>
              <a:chExt cx="914400" cy="1627177"/>
            </a:xfrm>
          </p:grpSpPr>
          <p:sp>
            <p:nvSpPr>
              <p:cNvPr id="15" name="Right Triangle 14"/>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13" name="Group 52"/>
          <p:cNvGrpSpPr/>
          <p:nvPr/>
        </p:nvGrpSpPr>
        <p:grpSpPr>
          <a:xfrm>
            <a:off x="2278770" y="2534351"/>
            <a:ext cx="920823" cy="1384995"/>
            <a:chOff x="3181472" y="1541996"/>
            <a:chExt cx="920823" cy="1384995"/>
          </a:xfrm>
        </p:grpSpPr>
        <p:grpSp>
          <p:nvGrpSpPr>
            <p:cNvPr id="14" name="Group 35"/>
            <p:cNvGrpSpPr/>
            <p:nvPr/>
          </p:nvGrpSpPr>
          <p:grpSpPr>
            <a:xfrm>
              <a:off x="3181472" y="1541996"/>
              <a:ext cx="914400" cy="1384995"/>
              <a:chOff x="3181472" y="1541996"/>
              <a:chExt cx="914400" cy="1384995"/>
            </a:xfrm>
          </p:grpSpPr>
          <p:sp>
            <p:nvSpPr>
              <p:cNvPr id="24" name="Right Triangle 23"/>
              <p:cNvSpPr/>
              <p:nvPr/>
            </p:nvSpPr>
            <p:spPr>
              <a:xfrm>
                <a:off x="3181472" y="1697492"/>
                <a:ext cx="914400" cy="914400"/>
              </a:xfrm>
              <a:prstGeom prst="rtTriangle">
                <a:avLst/>
              </a:prstGeom>
              <a:solidFill>
                <a:srgbClr val="FF0000">
                  <a:alpha val="45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5" name="TextBox 24"/>
              <p:cNvSpPr txBox="1"/>
              <p:nvPr/>
            </p:nvSpPr>
            <p:spPr>
              <a:xfrm>
                <a:off x="3181472" y="1541996"/>
                <a:ext cx="450664" cy="1384995"/>
              </a:xfrm>
              <a:prstGeom prst="rect">
                <a:avLst/>
              </a:prstGeom>
              <a:noFill/>
            </p:spPr>
            <p:txBody>
              <a:bodyPr wrap="square" rtlCol="0">
                <a:spAutoFit/>
              </a:bodyPr>
              <a:lstStyle/>
              <a:p>
                <a:r>
                  <a:rPr lang="en-US" sz="4400" dirty="0" smtClean="0"/>
                  <a:t>4</a:t>
                </a:r>
                <a:endParaRPr lang="en-US" sz="4000" dirty="0"/>
              </a:p>
            </p:txBody>
          </p:sp>
        </p:grpSp>
        <p:grpSp>
          <p:nvGrpSpPr>
            <p:cNvPr id="19" name="Group 34"/>
            <p:cNvGrpSpPr/>
            <p:nvPr/>
          </p:nvGrpSpPr>
          <p:grpSpPr>
            <a:xfrm>
              <a:off x="3187895" y="1710450"/>
              <a:ext cx="914400" cy="950068"/>
              <a:chOff x="4535631" y="1697492"/>
              <a:chExt cx="914400" cy="950068"/>
            </a:xfrm>
          </p:grpSpPr>
          <p:sp>
            <p:nvSpPr>
              <p:cNvPr id="22" name="Right Triangle 21"/>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grpSp>
        <p:nvGrpSpPr>
          <p:cNvPr id="20" name="Group 66"/>
          <p:cNvGrpSpPr/>
          <p:nvPr/>
        </p:nvGrpSpPr>
        <p:grpSpPr>
          <a:xfrm>
            <a:off x="4099773" y="2528159"/>
            <a:ext cx="920823" cy="1795631"/>
            <a:chOff x="3181472" y="1541996"/>
            <a:chExt cx="920823" cy="1795631"/>
          </a:xfrm>
        </p:grpSpPr>
        <p:grpSp>
          <p:nvGrpSpPr>
            <p:cNvPr id="21" name="Group 35"/>
            <p:cNvGrpSpPr/>
            <p:nvPr/>
          </p:nvGrpSpPr>
          <p:grpSpPr>
            <a:xfrm>
              <a:off x="3181472" y="1541996"/>
              <a:ext cx="914400" cy="1384995"/>
              <a:chOff x="3181472" y="1541996"/>
              <a:chExt cx="914400" cy="1384995"/>
            </a:xfrm>
          </p:grpSpPr>
          <p:sp>
            <p:nvSpPr>
              <p:cNvPr id="31" name="Right Triangle 30"/>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2" name="TextBox 31"/>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26" name="Group 34"/>
            <p:cNvGrpSpPr/>
            <p:nvPr/>
          </p:nvGrpSpPr>
          <p:grpSpPr>
            <a:xfrm>
              <a:off x="3187895" y="1710450"/>
              <a:ext cx="914400" cy="1627177"/>
              <a:chOff x="4535631" y="1697492"/>
              <a:chExt cx="914400" cy="1627177"/>
            </a:xfrm>
          </p:grpSpPr>
          <p:sp>
            <p:nvSpPr>
              <p:cNvPr id="29" name="Right Triangle 28"/>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27" name="Group 80"/>
          <p:cNvGrpSpPr/>
          <p:nvPr/>
        </p:nvGrpSpPr>
        <p:grpSpPr>
          <a:xfrm>
            <a:off x="5039564" y="2534925"/>
            <a:ext cx="920823" cy="1384995"/>
            <a:chOff x="3181472" y="1541996"/>
            <a:chExt cx="920823" cy="1384995"/>
          </a:xfrm>
        </p:grpSpPr>
        <p:grpSp>
          <p:nvGrpSpPr>
            <p:cNvPr id="28" name="Group 35"/>
            <p:cNvGrpSpPr/>
            <p:nvPr/>
          </p:nvGrpSpPr>
          <p:grpSpPr>
            <a:xfrm>
              <a:off x="3181472" y="1541996"/>
              <a:ext cx="914400" cy="1384995"/>
              <a:chOff x="3181472" y="1541996"/>
              <a:chExt cx="914400" cy="1384995"/>
            </a:xfrm>
          </p:grpSpPr>
          <p:sp>
            <p:nvSpPr>
              <p:cNvPr id="38" name="Right Triangle 37"/>
              <p:cNvSpPr/>
              <p:nvPr/>
            </p:nvSpPr>
            <p:spPr>
              <a:xfrm>
                <a:off x="3181472" y="1697492"/>
                <a:ext cx="914400" cy="914400"/>
              </a:xfrm>
              <a:prstGeom prst="rtTriangle">
                <a:avLst/>
              </a:prstGeom>
              <a:solidFill>
                <a:srgbClr val="FF0000">
                  <a:alpha val="67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9" name="TextBox 38"/>
              <p:cNvSpPr txBox="1"/>
              <p:nvPr/>
            </p:nvSpPr>
            <p:spPr>
              <a:xfrm>
                <a:off x="3181472" y="1541996"/>
                <a:ext cx="450664" cy="1384995"/>
              </a:xfrm>
              <a:prstGeom prst="rect">
                <a:avLst/>
              </a:prstGeom>
              <a:noFill/>
            </p:spPr>
            <p:txBody>
              <a:bodyPr wrap="square" rtlCol="0">
                <a:spAutoFit/>
              </a:bodyPr>
              <a:lstStyle/>
              <a:p>
                <a:r>
                  <a:rPr lang="en-US" sz="4400" dirty="0" smtClean="0"/>
                  <a:t>6</a:t>
                </a:r>
                <a:endParaRPr lang="en-US" sz="4000" dirty="0"/>
              </a:p>
            </p:txBody>
          </p:sp>
        </p:grpSp>
        <p:grpSp>
          <p:nvGrpSpPr>
            <p:cNvPr id="33" name="Group 34"/>
            <p:cNvGrpSpPr/>
            <p:nvPr/>
          </p:nvGrpSpPr>
          <p:grpSpPr>
            <a:xfrm>
              <a:off x="3187895" y="1710450"/>
              <a:ext cx="914400" cy="950068"/>
              <a:chOff x="4535631" y="1697492"/>
              <a:chExt cx="914400" cy="950068"/>
            </a:xfrm>
          </p:grpSpPr>
          <p:sp>
            <p:nvSpPr>
              <p:cNvPr id="36" name="Right Triangle 35"/>
              <p:cNvSpPr/>
              <p:nvPr/>
            </p:nvSpPr>
            <p:spPr>
              <a:xfrm>
                <a:off x="4535631" y="1697492"/>
                <a:ext cx="914400" cy="914400"/>
              </a:xfrm>
              <a:prstGeom prst="rtTriangle">
                <a:avLst/>
              </a:prstGeom>
              <a:solidFill>
                <a:srgbClr val="0000FF">
                  <a:alpha val="12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999367" y="1878119"/>
                <a:ext cx="450664" cy="769441"/>
              </a:xfrm>
              <a:prstGeom prst="rect">
                <a:avLst/>
              </a:prstGeom>
              <a:noFill/>
            </p:spPr>
            <p:txBody>
              <a:bodyPr wrap="square" rtlCol="0">
                <a:spAutoFit/>
              </a:bodyPr>
              <a:lstStyle/>
              <a:p>
                <a:r>
                  <a:rPr lang="en-US" sz="4400" dirty="0" smtClean="0"/>
                  <a:t>a</a:t>
                </a:r>
                <a:endParaRPr lang="en-US" sz="4400" dirty="0"/>
              </a:p>
            </p:txBody>
          </p:sp>
        </p:grpSp>
      </p:grpSp>
      <p:grpSp>
        <p:nvGrpSpPr>
          <p:cNvPr id="34" name="Group 87"/>
          <p:cNvGrpSpPr/>
          <p:nvPr/>
        </p:nvGrpSpPr>
        <p:grpSpPr>
          <a:xfrm>
            <a:off x="5943586" y="2531829"/>
            <a:ext cx="920823" cy="1795631"/>
            <a:chOff x="3181472" y="1541996"/>
            <a:chExt cx="920823" cy="1795631"/>
          </a:xfrm>
        </p:grpSpPr>
        <p:grpSp>
          <p:nvGrpSpPr>
            <p:cNvPr id="35" name="Group 35"/>
            <p:cNvGrpSpPr/>
            <p:nvPr/>
          </p:nvGrpSpPr>
          <p:grpSpPr>
            <a:xfrm>
              <a:off x="3181472" y="1541996"/>
              <a:ext cx="914400" cy="1384995"/>
              <a:chOff x="3181472" y="1541996"/>
              <a:chExt cx="914400" cy="1384995"/>
            </a:xfrm>
          </p:grpSpPr>
          <p:sp>
            <p:nvSpPr>
              <p:cNvPr id="45" name="Right Triangle 44"/>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6" name="TextBox 45"/>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40" name="Group 34"/>
            <p:cNvGrpSpPr/>
            <p:nvPr/>
          </p:nvGrpSpPr>
          <p:grpSpPr>
            <a:xfrm>
              <a:off x="3187895" y="1710450"/>
              <a:ext cx="914400" cy="1627177"/>
              <a:chOff x="4535631" y="1697492"/>
              <a:chExt cx="914400" cy="1627177"/>
            </a:xfrm>
          </p:grpSpPr>
          <p:sp>
            <p:nvSpPr>
              <p:cNvPr id="43" name="Right Triangle 42"/>
              <p:cNvSpPr/>
              <p:nvPr/>
            </p:nvSpPr>
            <p:spPr>
              <a:xfrm>
                <a:off x="4535631" y="1697492"/>
                <a:ext cx="914400" cy="914400"/>
              </a:xfrm>
              <a:prstGeom prst="rtTriangle">
                <a:avLst/>
              </a:prstGeom>
              <a:solidFill>
                <a:srgbClr val="0000FF">
                  <a:alpha val="78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4999367" y="1878119"/>
                <a:ext cx="450664" cy="1446550"/>
              </a:xfrm>
              <a:prstGeom prst="rect">
                <a:avLst/>
              </a:prstGeom>
              <a:noFill/>
            </p:spPr>
            <p:txBody>
              <a:bodyPr wrap="square" rtlCol="0">
                <a:spAutoFit/>
              </a:bodyPr>
              <a:lstStyle/>
              <a:p>
                <a:r>
                  <a:rPr lang="en-US" sz="4400" dirty="0" err="1" smtClean="0"/>
                  <a:t>e</a:t>
                </a:r>
                <a:endParaRPr lang="en-US" sz="4400" dirty="0"/>
              </a:p>
            </p:txBody>
          </p:sp>
        </p:grpSp>
      </p:grpSp>
      <p:grpSp>
        <p:nvGrpSpPr>
          <p:cNvPr id="41" name="Group 94"/>
          <p:cNvGrpSpPr/>
          <p:nvPr/>
        </p:nvGrpSpPr>
        <p:grpSpPr>
          <a:xfrm>
            <a:off x="7741779" y="2528733"/>
            <a:ext cx="920823" cy="1384995"/>
            <a:chOff x="3181472" y="1541996"/>
            <a:chExt cx="920823" cy="1384995"/>
          </a:xfrm>
        </p:grpSpPr>
        <p:grpSp>
          <p:nvGrpSpPr>
            <p:cNvPr id="42" name="Group 35"/>
            <p:cNvGrpSpPr/>
            <p:nvPr/>
          </p:nvGrpSpPr>
          <p:grpSpPr>
            <a:xfrm>
              <a:off x="3181472" y="1541996"/>
              <a:ext cx="914400" cy="1384995"/>
              <a:chOff x="3181472" y="1541996"/>
              <a:chExt cx="914400" cy="1384995"/>
            </a:xfrm>
          </p:grpSpPr>
          <p:sp>
            <p:nvSpPr>
              <p:cNvPr id="52" name="Right Triangle 51"/>
              <p:cNvSpPr/>
              <p:nvPr/>
            </p:nvSpPr>
            <p:spPr>
              <a:xfrm>
                <a:off x="3181472" y="1697492"/>
                <a:ext cx="914400" cy="914400"/>
              </a:xfrm>
              <a:prstGeom prst="rtTriangle">
                <a:avLst/>
              </a:prstGeom>
              <a:solidFill>
                <a:srgbClr val="FF0000"/>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3" name="TextBox 52"/>
              <p:cNvSpPr txBox="1"/>
              <p:nvPr/>
            </p:nvSpPr>
            <p:spPr>
              <a:xfrm>
                <a:off x="3181472" y="1541996"/>
                <a:ext cx="450664" cy="1384995"/>
              </a:xfrm>
              <a:prstGeom prst="rect">
                <a:avLst/>
              </a:prstGeom>
              <a:noFill/>
            </p:spPr>
            <p:txBody>
              <a:bodyPr wrap="square" rtlCol="0">
                <a:spAutoFit/>
              </a:bodyPr>
              <a:lstStyle/>
              <a:p>
                <a:r>
                  <a:rPr lang="en-US" sz="4400" dirty="0" smtClean="0"/>
                  <a:t>9</a:t>
                </a:r>
                <a:endParaRPr lang="en-US" sz="4000" dirty="0"/>
              </a:p>
            </p:txBody>
          </p:sp>
        </p:grpSp>
        <p:grpSp>
          <p:nvGrpSpPr>
            <p:cNvPr id="47" name="Group 34"/>
            <p:cNvGrpSpPr/>
            <p:nvPr/>
          </p:nvGrpSpPr>
          <p:grpSpPr>
            <a:xfrm>
              <a:off x="3187895" y="1710450"/>
              <a:ext cx="914400" cy="950068"/>
              <a:chOff x="4535631" y="1697492"/>
              <a:chExt cx="914400" cy="950068"/>
            </a:xfrm>
          </p:grpSpPr>
          <p:sp>
            <p:nvSpPr>
              <p:cNvPr id="50" name="Right Triangle 49"/>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grpSp>
        <p:nvGrpSpPr>
          <p:cNvPr id="48" name="Group 108"/>
          <p:cNvGrpSpPr/>
          <p:nvPr/>
        </p:nvGrpSpPr>
        <p:grpSpPr>
          <a:xfrm>
            <a:off x="3193170" y="2534925"/>
            <a:ext cx="920823" cy="1384995"/>
            <a:chOff x="3181472" y="1541996"/>
            <a:chExt cx="920823" cy="1384995"/>
          </a:xfrm>
        </p:grpSpPr>
        <p:grpSp>
          <p:nvGrpSpPr>
            <p:cNvPr id="49" name="Group 35"/>
            <p:cNvGrpSpPr/>
            <p:nvPr/>
          </p:nvGrpSpPr>
          <p:grpSpPr>
            <a:xfrm>
              <a:off x="3181472" y="1541996"/>
              <a:ext cx="914400" cy="1384995"/>
              <a:chOff x="3181472" y="1541996"/>
              <a:chExt cx="914400" cy="1384995"/>
            </a:xfrm>
          </p:grpSpPr>
          <p:sp>
            <p:nvSpPr>
              <p:cNvPr id="59" name="Right Triangle 58"/>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0" name="TextBox 59"/>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54" name="Group 34"/>
            <p:cNvGrpSpPr/>
            <p:nvPr/>
          </p:nvGrpSpPr>
          <p:grpSpPr>
            <a:xfrm>
              <a:off x="3187895" y="1710450"/>
              <a:ext cx="914400" cy="950068"/>
              <a:chOff x="4535631" y="1697492"/>
              <a:chExt cx="914400" cy="950068"/>
            </a:xfrm>
          </p:grpSpPr>
          <p:sp>
            <p:nvSpPr>
              <p:cNvPr id="57" name="Right Triangle 56"/>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p:cNvSpPr txBox="1"/>
              <p:nvPr/>
            </p:nvSpPr>
            <p:spPr>
              <a:xfrm>
                <a:off x="4999367" y="1878119"/>
                <a:ext cx="450664" cy="769441"/>
              </a:xfrm>
              <a:prstGeom prst="rect">
                <a:avLst/>
              </a:prstGeom>
              <a:noFill/>
            </p:spPr>
            <p:txBody>
              <a:bodyPr wrap="square" rtlCol="0">
                <a:spAutoFit/>
              </a:bodyPr>
              <a:lstStyle/>
              <a:p>
                <a:r>
                  <a:rPr lang="en-US" sz="4400" dirty="0" smtClean="0"/>
                  <a:t>c</a:t>
                </a:r>
                <a:endParaRPr lang="en-US" sz="4400" dirty="0"/>
              </a:p>
            </p:txBody>
          </p:sp>
        </p:grpSp>
      </p:grpSp>
      <p:grpSp>
        <p:nvGrpSpPr>
          <p:cNvPr id="55" name="Group 87"/>
          <p:cNvGrpSpPr/>
          <p:nvPr/>
        </p:nvGrpSpPr>
        <p:grpSpPr>
          <a:xfrm>
            <a:off x="6808731" y="2528733"/>
            <a:ext cx="920823" cy="1384995"/>
            <a:chOff x="3181472" y="1541996"/>
            <a:chExt cx="920823" cy="1384995"/>
          </a:xfrm>
        </p:grpSpPr>
        <p:grpSp>
          <p:nvGrpSpPr>
            <p:cNvPr id="56" name="Group 35"/>
            <p:cNvGrpSpPr/>
            <p:nvPr/>
          </p:nvGrpSpPr>
          <p:grpSpPr>
            <a:xfrm>
              <a:off x="3181472" y="1541996"/>
              <a:ext cx="914400" cy="1384995"/>
              <a:chOff x="3181472" y="1541996"/>
              <a:chExt cx="914400" cy="1384995"/>
            </a:xfrm>
          </p:grpSpPr>
          <p:sp>
            <p:nvSpPr>
              <p:cNvPr id="66" name="Right Triangle 65"/>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7" name="TextBox 66"/>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61" name="Group 34"/>
            <p:cNvGrpSpPr/>
            <p:nvPr/>
          </p:nvGrpSpPr>
          <p:grpSpPr>
            <a:xfrm>
              <a:off x="3187895" y="1710450"/>
              <a:ext cx="914400" cy="950068"/>
              <a:chOff x="4535631" y="1697492"/>
              <a:chExt cx="914400" cy="950068"/>
            </a:xfrm>
          </p:grpSpPr>
          <p:sp>
            <p:nvSpPr>
              <p:cNvPr id="64" name="Right Triangle 63"/>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sp>
        <p:nvSpPr>
          <p:cNvPr id="68" name="Rectangle 67"/>
          <p:cNvSpPr/>
          <p:nvPr/>
        </p:nvSpPr>
        <p:spPr>
          <a:xfrm>
            <a:off x="3175729" y="2674367"/>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TextBox 69"/>
          <p:cNvSpPr txBox="1"/>
          <p:nvPr/>
        </p:nvSpPr>
        <p:spPr>
          <a:xfrm>
            <a:off x="1371320" y="1458122"/>
            <a:ext cx="1587995" cy="830997"/>
          </a:xfrm>
          <a:prstGeom prst="rect">
            <a:avLst/>
          </a:prstGeom>
          <a:noFill/>
        </p:spPr>
        <p:txBody>
          <a:bodyPr wrap="none" rtlCol="0">
            <a:spAutoFit/>
          </a:bodyPr>
          <a:lstStyle/>
          <a:p>
            <a:r>
              <a:rPr lang="en-US" sz="4800" dirty="0" smtClean="0">
                <a:latin typeface="Helvetica"/>
              </a:rPr>
              <a:t>&lt; ? &lt;</a:t>
            </a:r>
            <a:endParaRPr lang="en-US" sz="4800" dirty="0">
              <a:latin typeface="Helvetica"/>
            </a:endParaRPr>
          </a:p>
        </p:txBody>
      </p:sp>
      <p:grpSp>
        <p:nvGrpSpPr>
          <p:cNvPr id="62" name="Group 35"/>
          <p:cNvGrpSpPr/>
          <p:nvPr/>
        </p:nvGrpSpPr>
        <p:grpSpPr>
          <a:xfrm>
            <a:off x="493743" y="1436413"/>
            <a:ext cx="914400" cy="1384995"/>
            <a:chOff x="3181472" y="1541996"/>
            <a:chExt cx="914400" cy="1384995"/>
          </a:xfrm>
        </p:grpSpPr>
        <p:sp>
          <p:nvSpPr>
            <p:cNvPr id="72" name="Right Triangle 71"/>
            <p:cNvSpPr/>
            <p:nvPr/>
          </p:nvSpPr>
          <p:spPr>
            <a:xfrm>
              <a:off x="3181472" y="1697492"/>
              <a:ext cx="914400" cy="914400"/>
            </a:xfrm>
            <a:prstGeom prst="rtTriangle">
              <a:avLst/>
            </a:prstGeom>
            <a:solidFill>
              <a:srgbClr val="FF0000">
                <a:alpha val="23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73" name="TextBox 72"/>
            <p:cNvSpPr txBox="1"/>
            <p:nvPr/>
          </p:nvSpPr>
          <p:spPr>
            <a:xfrm>
              <a:off x="3181472" y="1541996"/>
              <a:ext cx="450664" cy="1384995"/>
            </a:xfrm>
            <a:prstGeom prst="rect">
              <a:avLst/>
            </a:prstGeom>
            <a:noFill/>
          </p:spPr>
          <p:txBody>
            <a:bodyPr wrap="square" rtlCol="0">
              <a:spAutoFit/>
            </a:bodyPr>
            <a:lstStyle/>
            <a:p>
              <a:r>
                <a:rPr lang="en-US" sz="4400" dirty="0" smtClean="0"/>
                <a:t>2</a:t>
              </a:r>
              <a:endParaRPr lang="en-US" sz="4000" dirty="0"/>
            </a:p>
          </p:txBody>
        </p:sp>
      </p:grpSp>
      <p:grpSp>
        <p:nvGrpSpPr>
          <p:cNvPr id="63" name="Group 35"/>
          <p:cNvGrpSpPr/>
          <p:nvPr/>
        </p:nvGrpSpPr>
        <p:grpSpPr>
          <a:xfrm>
            <a:off x="3075946" y="1435006"/>
            <a:ext cx="914400" cy="1384995"/>
            <a:chOff x="3181472" y="1541996"/>
            <a:chExt cx="914400" cy="1384995"/>
          </a:xfrm>
        </p:grpSpPr>
        <p:sp>
          <p:nvSpPr>
            <p:cNvPr id="75" name="Right Triangle 74"/>
            <p:cNvSpPr/>
            <p:nvPr/>
          </p:nvSpPr>
          <p:spPr>
            <a:xfrm>
              <a:off x="3181472" y="1697492"/>
              <a:ext cx="914400" cy="914400"/>
            </a:xfrm>
            <a:prstGeom prst="rtTriangle">
              <a:avLst/>
            </a:prstGeom>
            <a:solidFill>
              <a:srgbClr val="FF0000">
                <a:alpha val="67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76" name="TextBox 75"/>
            <p:cNvSpPr txBox="1"/>
            <p:nvPr/>
          </p:nvSpPr>
          <p:spPr>
            <a:xfrm>
              <a:off x="3181472" y="1541996"/>
              <a:ext cx="450664" cy="1384995"/>
            </a:xfrm>
            <a:prstGeom prst="rect">
              <a:avLst/>
            </a:prstGeom>
            <a:noFill/>
          </p:spPr>
          <p:txBody>
            <a:bodyPr wrap="square" rtlCol="0">
              <a:spAutoFit/>
            </a:bodyPr>
            <a:lstStyle/>
            <a:p>
              <a:r>
                <a:rPr lang="en-US" sz="4400" dirty="0" smtClean="0"/>
                <a:t>6</a:t>
              </a:r>
              <a:endParaRPr lang="en-US" sz="4000" dirty="0"/>
            </a:p>
          </p:txBody>
        </p:sp>
      </p:grpSp>
      <p:sp>
        <p:nvSpPr>
          <p:cNvPr id="77" name="TextBox 76"/>
          <p:cNvSpPr txBox="1"/>
          <p:nvPr/>
        </p:nvSpPr>
        <p:spPr>
          <a:xfrm>
            <a:off x="3990346" y="1488245"/>
            <a:ext cx="1211690" cy="830997"/>
          </a:xfrm>
          <a:prstGeom prst="rect">
            <a:avLst/>
          </a:prstGeom>
          <a:noFill/>
        </p:spPr>
        <p:txBody>
          <a:bodyPr wrap="none" rtlCol="0">
            <a:spAutoFit/>
          </a:bodyPr>
          <a:lstStyle/>
          <a:p>
            <a:r>
              <a:rPr lang="en-US" sz="4800" dirty="0" smtClean="0">
                <a:latin typeface="Helvetica"/>
              </a:rPr>
              <a:t>and</a:t>
            </a:r>
            <a:endParaRPr lang="en-US" sz="4800" dirty="0">
              <a:latin typeface="Helvetica"/>
            </a:endParaRPr>
          </a:p>
        </p:txBody>
      </p:sp>
      <p:grpSp>
        <p:nvGrpSpPr>
          <p:cNvPr id="69" name="Group 34"/>
          <p:cNvGrpSpPr/>
          <p:nvPr/>
        </p:nvGrpSpPr>
        <p:grpSpPr>
          <a:xfrm>
            <a:off x="5155875" y="1586092"/>
            <a:ext cx="914400" cy="950068"/>
            <a:chOff x="4535631" y="1697492"/>
            <a:chExt cx="914400" cy="950068"/>
          </a:xfrm>
        </p:grpSpPr>
        <p:sp>
          <p:nvSpPr>
            <p:cNvPr id="79" name="Right Triangle 78"/>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p:cNvSpPr txBox="1"/>
            <p:nvPr/>
          </p:nvSpPr>
          <p:spPr>
            <a:xfrm>
              <a:off x="4999367" y="1878119"/>
              <a:ext cx="450664" cy="769441"/>
            </a:xfrm>
            <a:prstGeom prst="rect">
              <a:avLst/>
            </a:prstGeom>
            <a:noFill/>
          </p:spPr>
          <p:txBody>
            <a:bodyPr wrap="square" rtlCol="0">
              <a:spAutoFit/>
            </a:bodyPr>
            <a:lstStyle/>
            <a:p>
              <a:r>
                <a:rPr lang="en-US" sz="4400" dirty="0" err="1" smtClean="0"/>
                <a:t>c</a:t>
              </a:r>
              <a:endParaRPr lang="en-US" sz="4400" dirty="0"/>
            </a:p>
          </p:txBody>
        </p:sp>
      </p:grpSp>
      <p:grpSp>
        <p:nvGrpSpPr>
          <p:cNvPr id="71" name="Group 38"/>
          <p:cNvGrpSpPr/>
          <p:nvPr/>
        </p:nvGrpSpPr>
        <p:grpSpPr>
          <a:xfrm>
            <a:off x="400242" y="5012499"/>
            <a:ext cx="920823" cy="1795631"/>
            <a:chOff x="3181472" y="1541996"/>
            <a:chExt cx="920823" cy="1795631"/>
          </a:xfrm>
        </p:grpSpPr>
        <p:grpSp>
          <p:nvGrpSpPr>
            <p:cNvPr id="74" name="Group 35"/>
            <p:cNvGrpSpPr/>
            <p:nvPr/>
          </p:nvGrpSpPr>
          <p:grpSpPr>
            <a:xfrm>
              <a:off x="3181472" y="1541996"/>
              <a:ext cx="914400" cy="1384995"/>
              <a:chOff x="3181472" y="1541996"/>
              <a:chExt cx="914400" cy="1384995"/>
            </a:xfrm>
          </p:grpSpPr>
          <p:sp>
            <p:nvSpPr>
              <p:cNvPr id="86" name="Right Triangle 85"/>
              <p:cNvSpPr/>
              <p:nvPr/>
            </p:nvSpPr>
            <p:spPr>
              <a:xfrm>
                <a:off x="3181472" y="1697492"/>
                <a:ext cx="914400" cy="914400"/>
              </a:xfrm>
              <a:prstGeom prst="rtTriangle">
                <a:avLst/>
              </a:prstGeom>
              <a:solidFill>
                <a:srgbClr val="FF0000">
                  <a:alpha val="12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87" name="TextBox 86"/>
              <p:cNvSpPr txBox="1"/>
              <p:nvPr/>
            </p:nvSpPr>
            <p:spPr>
              <a:xfrm>
                <a:off x="3181472" y="1541996"/>
                <a:ext cx="450664" cy="1384995"/>
              </a:xfrm>
              <a:prstGeom prst="rect">
                <a:avLst/>
              </a:prstGeom>
              <a:noFill/>
            </p:spPr>
            <p:txBody>
              <a:bodyPr wrap="square" rtlCol="0">
                <a:spAutoFit/>
              </a:bodyPr>
              <a:lstStyle/>
              <a:p>
                <a:r>
                  <a:rPr lang="en-US" sz="4400" dirty="0" smtClean="0"/>
                  <a:t>1</a:t>
                </a:r>
                <a:endParaRPr lang="en-US" sz="4000" dirty="0"/>
              </a:p>
            </p:txBody>
          </p:sp>
        </p:grpSp>
        <p:grpSp>
          <p:nvGrpSpPr>
            <p:cNvPr id="78" name="Group 34"/>
            <p:cNvGrpSpPr/>
            <p:nvPr/>
          </p:nvGrpSpPr>
          <p:grpSpPr>
            <a:xfrm>
              <a:off x="3187895" y="1710450"/>
              <a:ext cx="914400" cy="1627177"/>
              <a:chOff x="4535631" y="1697492"/>
              <a:chExt cx="914400" cy="1627177"/>
            </a:xfrm>
          </p:grpSpPr>
          <p:sp>
            <p:nvSpPr>
              <p:cNvPr id="84" name="Right Triangle 83"/>
              <p:cNvSpPr/>
              <p:nvPr/>
            </p:nvSpPr>
            <p:spPr>
              <a:xfrm>
                <a:off x="4535631" y="1697492"/>
                <a:ext cx="914400" cy="914400"/>
              </a:xfrm>
              <a:prstGeom prst="rtTriangle">
                <a:avLst/>
              </a:prstGeom>
              <a:solidFill>
                <a:srgbClr val="0000FF">
                  <a:alpha val="23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TextBox 84"/>
              <p:cNvSpPr txBox="1"/>
              <p:nvPr/>
            </p:nvSpPr>
            <p:spPr>
              <a:xfrm>
                <a:off x="4999367" y="1878119"/>
                <a:ext cx="450664" cy="1446550"/>
              </a:xfrm>
              <a:prstGeom prst="rect">
                <a:avLst/>
              </a:prstGeom>
              <a:noFill/>
            </p:spPr>
            <p:txBody>
              <a:bodyPr wrap="square" rtlCol="0">
                <a:spAutoFit/>
              </a:bodyPr>
              <a:lstStyle/>
              <a:p>
                <a:r>
                  <a:rPr lang="en-US" sz="4400" dirty="0" err="1" smtClean="0"/>
                  <a:t>b</a:t>
                </a:r>
                <a:endParaRPr lang="en-US" sz="4400" dirty="0"/>
              </a:p>
            </p:txBody>
          </p:sp>
        </p:grpSp>
      </p:grpSp>
      <p:grpSp>
        <p:nvGrpSpPr>
          <p:cNvPr id="81" name="Group 45"/>
          <p:cNvGrpSpPr/>
          <p:nvPr/>
        </p:nvGrpSpPr>
        <p:grpSpPr>
          <a:xfrm>
            <a:off x="1317223" y="5009403"/>
            <a:ext cx="920823" cy="1795631"/>
            <a:chOff x="3181472" y="1541996"/>
            <a:chExt cx="920823" cy="1795631"/>
          </a:xfrm>
        </p:grpSpPr>
        <p:grpSp>
          <p:nvGrpSpPr>
            <p:cNvPr id="82" name="Group 35"/>
            <p:cNvGrpSpPr/>
            <p:nvPr/>
          </p:nvGrpSpPr>
          <p:grpSpPr>
            <a:xfrm>
              <a:off x="3181472" y="1541996"/>
              <a:ext cx="914400" cy="1384995"/>
              <a:chOff x="3181472" y="1541996"/>
              <a:chExt cx="914400" cy="1384995"/>
            </a:xfrm>
          </p:grpSpPr>
          <p:sp>
            <p:nvSpPr>
              <p:cNvPr id="93" name="Right Triangle 92"/>
              <p:cNvSpPr/>
              <p:nvPr/>
            </p:nvSpPr>
            <p:spPr>
              <a:xfrm>
                <a:off x="3181472" y="1697492"/>
                <a:ext cx="914400" cy="914400"/>
              </a:xfrm>
              <a:prstGeom prst="rtTriangle">
                <a:avLst/>
              </a:prstGeom>
              <a:solidFill>
                <a:srgbClr val="FF0000">
                  <a:alpha val="34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94" name="TextBox 93"/>
              <p:cNvSpPr txBox="1"/>
              <p:nvPr/>
            </p:nvSpPr>
            <p:spPr>
              <a:xfrm>
                <a:off x="3181472" y="1541996"/>
                <a:ext cx="450664" cy="1384995"/>
              </a:xfrm>
              <a:prstGeom prst="rect">
                <a:avLst/>
              </a:prstGeom>
              <a:noFill/>
            </p:spPr>
            <p:txBody>
              <a:bodyPr wrap="square" rtlCol="0">
                <a:spAutoFit/>
              </a:bodyPr>
              <a:lstStyle/>
              <a:p>
                <a:r>
                  <a:rPr lang="en-US" sz="4400" dirty="0" smtClean="0"/>
                  <a:t>3</a:t>
                </a:r>
                <a:endParaRPr lang="en-US" sz="4000" dirty="0"/>
              </a:p>
            </p:txBody>
          </p:sp>
        </p:grpSp>
        <p:grpSp>
          <p:nvGrpSpPr>
            <p:cNvPr id="83" name="Group 34"/>
            <p:cNvGrpSpPr/>
            <p:nvPr/>
          </p:nvGrpSpPr>
          <p:grpSpPr>
            <a:xfrm>
              <a:off x="3187895" y="1710450"/>
              <a:ext cx="914400" cy="1627177"/>
              <a:chOff x="4535631" y="1697492"/>
              <a:chExt cx="914400" cy="1627177"/>
            </a:xfrm>
          </p:grpSpPr>
          <p:sp>
            <p:nvSpPr>
              <p:cNvPr id="91" name="Right Triangle 90"/>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TextBox 91"/>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88" name="Group 52"/>
          <p:cNvGrpSpPr/>
          <p:nvPr/>
        </p:nvGrpSpPr>
        <p:grpSpPr>
          <a:xfrm>
            <a:off x="2260122" y="5019265"/>
            <a:ext cx="920823" cy="1384995"/>
            <a:chOff x="3181472" y="1541996"/>
            <a:chExt cx="920823" cy="1384995"/>
          </a:xfrm>
        </p:grpSpPr>
        <p:grpSp>
          <p:nvGrpSpPr>
            <p:cNvPr id="89" name="Group 35"/>
            <p:cNvGrpSpPr/>
            <p:nvPr/>
          </p:nvGrpSpPr>
          <p:grpSpPr>
            <a:xfrm>
              <a:off x="3181472" y="1541996"/>
              <a:ext cx="914400" cy="1384995"/>
              <a:chOff x="3181472" y="1541996"/>
              <a:chExt cx="914400" cy="1384995"/>
            </a:xfrm>
          </p:grpSpPr>
          <p:sp>
            <p:nvSpPr>
              <p:cNvPr id="100" name="Right Triangle 99"/>
              <p:cNvSpPr/>
              <p:nvPr/>
            </p:nvSpPr>
            <p:spPr>
              <a:xfrm>
                <a:off x="3181472" y="1697492"/>
                <a:ext cx="914400" cy="914400"/>
              </a:xfrm>
              <a:prstGeom prst="rtTriangle">
                <a:avLst/>
              </a:prstGeom>
              <a:solidFill>
                <a:srgbClr val="FF0000">
                  <a:alpha val="45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01" name="TextBox 100"/>
              <p:cNvSpPr txBox="1"/>
              <p:nvPr/>
            </p:nvSpPr>
            <p:spPr>
              <a:xfrm>
                <a:off x="3181472" y="1541996"/>
                <a:ext cx="450664" cy="1384995"/>
              </a:xfrm>
              <a:prstGeom prst="rect">
                <a:avLst/>
              </a:prstGeom>
              <a:noFill/>
            </p:spPr>
            <p:txBody>
              <a:bodyPr wrap="square" rtlCol="0">
                <a:spAutoFit/>
              </a:bodyPr>
              <a:lstStyle/>
              <a:p>
                <a:r>
                  <a:rPr lang="en-US" sz="4400" dirty="0" smtClean="0"/>
                  <a:t>4</a:t>
                </a:r>
                <a:endParaRPr lang="en-US" sz="4000" dirty="0"/>
              </a:p>
            </p:txBody>
          </p:sp>
        </p:grpSp>
        <p:grpSp>
          <p:nvGrpSpPr>
            <p:cNvPr id="90" name="Group 34"/>
            <p:cNvGrpSpPr/>
            <p:nvPr/>
          </p:nvGrpSpPr>
          <p:grpSpPr>
            <a:xfrm>
              <a:off x="3187895" y="1710450"/>
              <a:ext cx="914400" cy="950068"/>
              <a:chOff x="4535631" y="1697492"/>
              <a:chExt cx="914400" cy="950068"/>
            </a:xfrm>
          </p:grpSpPr>
          <p:sp>
            <p:nvSpPr>
              <p:cNvPr id="98" name="Right Triangle 97"/>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TextBox 98"/>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grpSp>
        <p:nvGrpSpPr>
          <p:cNvPr id="95" name="Group 66"/>
          <p:cNvGrpSpPr/>
          <p:nvPr/>
        </p:nvGrpSpPr>
        <p:grpSpPr>
          <a:xfrm>
            <a:off x="4081125" y="5013073"/>
            <a:ext cx="920823" cy="1795631"/>
            <a:chOff x="3181472" y="1541996"/>
            <a:chExt cx="920823" cy="1795631"/>
          </a:xfrm>
        </p:grpSpPr>
        <p:grpSp>
          <p:nvGrpSpPr>
            <p:cNvPr id="96" name="Group 35"/>
            <p:cNvGrpSpPr/>
            <p:nvPr/>
          </p:nvGrpSpPr>
          <p:grpSpPr>
            <a:xfrm>
              <a:off x="3181472" y="1541996"/>
              <a:ext cx="914400" cy="1384995"/>
              <a:chOff x="3181472" y="1541996"/>
              <a:chExt cx="914400" cy="1384995"/>
            </a:xfrm>
          </p:grpSpPr>
          <p:sp>
            <p:nvSpPr>
              <p:cNvPr id="107" name="Right Triangle 106"/>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08" name="TextBox 107"/>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97" name="Group 34"/>
            <p:cNvGrpSpPr/>
            <p:nvPr/>
          </p:nvGrpSpPr>
          <p:grpSpPr>
            <a:xfrm>
              <a:off x="3187895" y="1710450"/>
              <a:ext cx="914400" cy="1627177"/>
              <a:chOff x="4535631" y="1697492"/>
              <a:chExt cx="914400" cy="1627177"/>
            </a:xfrm>
          </p:grpSpPr>
          <p:sp>
            <p:nvSpPr>
              <p:cNvPr id="105" name="Right Triangle 104"/>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TextBox 105"/>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102" name="Group 80"/>
          <p:cNvGrpSpPr/>
          <p:nvPr/>
        </p:nvGrpSpPr>
        <p:grpSpPr>
          <a:xfrm>
            <a:off x="5020916" y="5019839"/>
            <a:ext cx="920823" cy="1384995"/>
            <a:chOff x="3181472" y="1541996"/>
            <a:chExt cx="920823" cy="1384995"/>
          </a:xfrm>
        </p:grpSpPr>
        <p:grpSp>
          <p:nvGrpSpPr>
            <p:cNvPr id="103" name="Group 35"/>
            <p:cNvGrpSpPr/>
            <p:nvPr/>
          </p:nvGrpSpPr>
          <p:grpSpPr>
            <a:xfrm>
              <a:off x="3181472" y="1541996"/>
              <a:ext cx="914400" cy="1384995"/>
              <a:chOff x="3181472" y="1541996"/>
              <a:chExt cx="914400" cy="1384995"/>
            </a:xfrm>
          </p:grpSpPr>
          <p:sp>
            <p:nvSpPr>
              <p:cNvPr id="114" name="Right Triangle 113"/>
              <p:cNvSpPr/>
              <p:nvPr/>
            </p:nvSpPr>
            <p:spPr>
              <a:xfrm>
                <a:off x="3181472" y="1697492"/>
                <a:ext cx="914400" cy="914400"/>
              </a:xfrm>
              <a:prstGeom prst="rtTriangle">
                <a:avLst/>
              </a:prstGeom>
              <a:solidFill>
                <a:srgbClr val="FF0000">
                  <a:alpha val="67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15" name="TextBox 114"/>
              <p:cNvSpPr txBox="1"/>
              <p:nvPr/>
            </p:nvSpPr>
            <p:spPr>
              <a:xfrm>
                <a:off x="3181472" y="1541996"/>
                <a:ext cx="450664" cy="1384995"/>
              </a:xfrm>
              <a:prstGeom prst="rect">
                <a:avLst/>
              </a:prstGeom>
              <a:noFill/>
            </p:spPr>
            <p:txBody>
              <a:bodyPr wrap="square" rtlCol="0">
                <a:spAutoFit/>
              </a:bodyPr>
              <a:lstStyle/>
              <a:p>
                <a:r>
                  <a:rPr lang="en-US" sz="4400" dirty="0" smtClean="0"/>
                  <a:t>6</a:t>
                </a:r>
                <a:endParaRPr lang="en-US" sz="4000" dirty="0"/>
              </a:p>
            </p:txBody>
          </p:sp>
        </p:grpSp>
        <p:grpSp>
          <p:nvGrpSpPr>
            <p:cNvPr id="104" name="Group 110"/>
            <p:cNvGrpSpPr/>
            <p:nvPr/>
          </p:nvGrpSpPr>
          <p:grpSpPr>
            <a:xfrm>
              <a:off x="3187895" y="1710450"/>
              <a:ext cx="914400" cy="950068"/>
              <a:chOff x="4535631" y="1697492"/>
              <a:chExt cx="914400" cy="950068"/>
            </a:xfrm>
          </p:grpSpPr>
          <p:sp>
            <p:nvSpPr>
              <p:cNvPr id="112" name="Right Triangle 111"/>
              <p:cNvSpPr/>
              <p:nvPr/>
            </p:nvSpPr>
            <p:spPr>
              <a:xfrm>
                <a:off x="4535631" y="1697492"/>
                <a:ext cx="914400" cy="914400"/>
              </a:xfrm>
              <a:prstGeom prst="rtTriangle">
                <a:avLst/>
              </a:prstGeom>
              <a:solidFill>
                <a:srgbClr val="0000FF">
                  <a:alpha val="12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4999367" y="1878119"/>
                <a:ext cx="450664" cy="769441"/>
              </a:xfrm>
              <a:prstGeom prst="rect">
                <a:avLst/>
              </a:prstGeom>
              <a:noFill/>
            </p:spPr>
            <p:txBody>
              <a:bodyPr wrap="square" rtlCol="0">
                <a:spAutoFit/>
              </a:bodyPr>
              <a:lstStyle/>
              <a:p>
                <a:r>
                  <a:rPr lang="en-US" sz="4400" dirty="0" smtClean="0"/>
                  <a:t>a</a:t>
                </a:r>
                <a:endParaRPr lang="en-US" sz="4400" dirty="0"/>
              </a:p>
            </p:txBody>
          </p:sp>
        </p:grpSp>
      </p:grpSp>
      <p:grpSp>
        <p:nvGrpSpPr>
          <p:cNvPr id="109" name="Group 87"/>
          <p:cNvGrpSpPr/>
          <p:nvPr/>
        </p:nvGrpSpPr>
        <p:grpSpPr>
          <a:xfrm>
            <a:off x="5924938" y="5016743"/>
            <a:ext cx="920823" cy="1795631"/>
            <a:chOff x="3181472" y="1541996"/>
            <a:chExt cx="920823" cy="1795631"/>
          </a:xfrm>
        </p:grpSpPr>
        <p:grpSp>
          <p:nvGrpSpPr>
            <p:cNvPr id="110" name="Group 35"/>
            <p:cNvGrpSpPr/>
            <p:nvPr/>
          </p:nvGrpSpPr>
          <p:grpSpPr>
            <a:xfrm>
              <a:off x="3181472" y="1541996"/>
              <a:ext cx="914400" cy="1384995"/>
              <a:chOff x="3181472" y="1541996"/>
              <a:chExt cx="914400" cy="1384995"/>
            </a:xfrm>
          </p:grpSpPr>
          <p:sp>
            <p:nvSpPr>
              <p:cNvPr id="121" name="Right Triangle 120"/>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22" name="TextBox 121"/>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111" name="Group 34"/>
            <p:cNvGrpSpPr/>
            <p:nvPr/>
          </p:nvGrpSpPr>
          <p:grpSpPr>
            <a:xfrm>
              <a:off x="3187895" y="1710450"/>
              <a:ext cx="914400" cy="1627177"/>
              <a:chOff x="4535631" y="1697492"/>
              <a:chExt cx="914400" cy="1627177"/>
            </a:xfrm>
          </p:grpSpPr>
          <p:sp>
            <p:nvSpPr>
              <p:cNvPr id="119" name="Right Triangle 118"/>
              <p:cNvSpPr/>
              <p:nvPr/>
            </p:nvSpPr>
            <p:spPr>
              <a:xfrm>
                <a:off x="4535631" y="1697492"/>
                <a:ext cx="914400" cy="914400"/>
              </a:xfrm>
              <a:prstGeom prst="rtTriangle">
                <a:avLst/>
              </a:prstGeom>
              <a:solidFill>
                <a:srgbClr val="0000FF">
                  <a:alpha val="78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TextBox 119"/>
              <p:cNvSpPr txBox="1"/>
              <p:nvPr/>
            </p:nvSpPr>
            <p:spPr>
              <a:xfrm>
                <a:off x="4999367" y="1878119"/>
                <a:ext cx="450664" cy="1446550"/>
              </a:xfrm>
              <a:prstGeom prst="rect">
                <a:avLst/>
              </a:prstGeom>
              <a:noFill/>
            </p:spPr>
            <p:txBody>
              <a:bodyPr wrap="square" rtlCol="0">
                <a:spAutoFit/>
              </a:bodyPr>
              <a:lstStyle/>
              <a:p>
                <a:r>
                  <a:rPr lang="en-US" sz="4400" dirty="0" err="1" smtClean="0"/>
                  <a:t>e</a:t>
                </a:r>
                <a:endParaRPr lang="en-US" sz="4400" dirty="0"/>
              </a:p>
            </p:txBody>
          </p:sp>
        </p:grpSp>
      </p:grpSp>
      <p:grpSp>
        <p:nvGrpSpPr>
          <p:cNvPr id="116" name="Group 94"/>
          <p:cNvGrpSpPr/>
          <p:nvPr/>
        </p:nvGrpSpPr>
        <p:grpSpPr>
          <a:xfrm>
            <a:off x="7723131" y="5013647"/>
            <a:ext cx="920823" cy="1384995"/>
            <a:chOff x="3181472" y="1541996"/>
            <a:chExt cx="920823" cy="1384995"/>
          </a:xfrm>
        </p:grpSpPr>
        <p:grpSp>
          <p:nvGrpSpPr>
            <p:cNvPr id="117" name="Group 35"/>
            <p:cNvGrpSpPr/>
            <p:nvPr/>
          </p:nvGrpSpPr>
          <p:grpSpPr>
            <a:xfrm>
              <a:off x="3181472" y="1541996"/>
              <a:ext cx="914400" cy="1384995"/>
              <a:chOff x="3181472" y="1541996"/>
              <a:chExt cx="914400" cy="1384995"/>
            </a:xfrm>
          </p:grpSpPr>
          <p:sp>
            <p:nvSpPr>
              <p:cNvPr id="128" name="Right Triangle 127"/>
              <p:cNvSpPr/>
              <p:nvPr/>
            </p:nvSpPr>
            <p:spPr>
              <a:xfrm>
                <a:off x="3181472" y="1697492"/>
                <a:ext cx="914400" cy="914400"/>
              </a:xfrm>
              <a:prstGeom prst="rtTriangle">
                <a:avLst/>
              </a:prstGeom>
              <a:solidFill>
                <a:srgbClr val="FF0000"/>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29" name="TextBox 128"/>
              <p:cNvSpPr txBox="1"/>
              <p:nvPr/>
            </p:nvSpPr>
            <p:spPr>
              <a:xfrm>
                <a:off x="3181472" y="1541996"/>
                <a:ext cx="450664" cy="1384995"/>
              </a:xfrm>
              <a:prstGeom prst="rect">
                <a:avLst/>
              </a:prstGeom>
              <a:noFill/>
            </p:spPr>
            <p:txBody>
              <a:bodyPr wrap="square" rtlCol="0">
                <a:spAutoFit/>
              </a:bodyPr>
              <a:lstStyle/>
              <a:p>
                <a:r>
                  <a:rPr lang="en-US" sz="4400" dirty="0" smtClean="0"/>
                  <a:t>9</a:t>
                </a:r>
                <a:endParaRPr lang="en-US" sz="4000" dirty="0"/>
              </a:p>
            </p:txBody>
          </p:sp>
        </p:grpSp>
        <p:grpSp>
          <p:nvGrpSpPr>
            <p:cNvPr id="118" name="Group 34"/>
            <p:cNvGrpSpPr/>
            <p:nvPr/>
          </p:nvGrpSpPr>
          <p:grpSpPr>
            <a:xfrm>
              <a:off x="3187895" y="1710450"/>
              <a:ext cx="914400" cy="950068"/>
              <a:chOff x="4535631" y="1697492"/>
              <a:chExt cx="914400" cy="950068"/>
            </a:xfrm>
          </p:grpSpPr>
          <p:sp>
            <p:nvSpPr>
              <p:cNvPr id="126" name="Right Triangle 125"/>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grpSp>
        <p:nvGrpSpPr>
          <p:cNvPr id="123" name="Group 108"/>
          <p:cNvGrpSpPr/>
          <p:nvPr/>
        </p:nvGrpSpPr>
        <p:grpSpPr>
          <a:xfrm>
            <a:off x="3174522" y="5019839"/>
            <a:ext cx="920823" cy="1384995"/>
            <a:chOff x="3181472" y="1541996"/>
            <a:chExt cx="920823" cy="1384995"/>
          </a:xfrm>
        </p:grpSpPr>
        <p:grpSp>
          <p:nvGrpSpPr>
            <p:cNvPr id="124" name="Group 35"/>
            <p:cNvGrpSpPr/>
            <p:nvPr/>
          </p:nvGrpSpPr>
          <p:grpSpPr>
            <a:xfrm>
              <a:off x="3181472" y="1541996"/>
              <a:ext cx="914400" cy="1384995"/>
              <a:chOff x="3181472" y="1541996"/>
              <a:chExt cx="914400" cy="1384995"/>
            </a:xfrm>
          </p:grpSpPr>
          <p:sp>
            <p:nvSpPr>
              <p:cNvPr id="135" name="Right Triangle 134"/>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6" name="TextBox 135"/>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125" name="Group 34"/>
            <p:cNvGrpSpPr/>
            <p:nvPr/>
          </p:nvGrpSpPr>
          <p:grpSpPr>
            <a:xfrm>
              <a:off x="3187895" y="1710450"/>
              <a:ext cx="914400" cy="950068"/>
              <a:chOff x="4535631" y="1697492"/>
              <a:chExt cx="914400" cy="950068"/>
            </a:xfrm>
          </p:grpSpPr>
          <p:sp>
            <p:nvSpPr>
              <p:cNvPr id="133" name="Right Triangle 132"/>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TextBox 133"/>
              <p:cNvSpPr txBox="1"/>
              <p:nvPr/>
            </p:nvSpPr>
            <p:spPr>
              <a:xfrm>
                <a:off x="4999367" y="1878119"/>
                <a:ext cx="450664" cy="769441"/>
              </a:xfrm>
              <a:prstGeom prst="rect">
                <a:avLst/>
              </a:prstGeom>
              <a:noFill/>
            </p:spPr>
            <p:txBody>
              <a:bodyPr wrap="square" rtlCol="0">
                <a:spAutoFit/>
              </a:bodyPr>
              <a:lstStyle/>
              <a:p>
                <a:r>
                  <a:rPr lang="en-US" sz="4400" dirty="0" smtClean="0"/>
                  <a:t>c</a:t>
                </a:r>
                <a:endParaRPr lang="en-US" sz="4400" dirty="0"/>
              </a:p>
            </p:txBody>
          </p:sp>
        </p:grpSp>
      </p:grpSp>
      <p:grpSp>
        <p:nvGrpSpPr>
          <p:cNvPr id="130" name="Group 87"/>
          <p:cNvGrpSpPr/>
          <p:nvPr/>
        </p:nvGrpSpPr>
        <p:grpSpPr>
          <a:xfrm>
            <a:off x="6790083" y="5013647"/>
            <a:ext cx="920823" cy="1384995"/>
            <a:chOff x="3181472" y="1541996"/>
            <a:chExt cx="920823" cy="1384995"/>
          </a:xfrm>
        </p:grpSpPr>
        <p:grpSp>
          <p:nvGrpSpPr>
            <p:cNvPr id="131" name="Group 35"/>
            <p:cNvGrpSpPr/>
            <p:nvPr/>
          </p:nvGrpSpPr>
          <p:grpSpPr>
            <a:xfrm>
              <a:off x="3181472" y="1541996"/>
              <a:ext cx="914400" cy="1384995"/>
              <a:chOff x="3181472" y="1541996"/>
              <a:chExt cx="914400" cy="1384995"/>
            </a:xfrm>
          </p:grpSpPr>
          <p:sp>
            <p:nvSpPr>
              <p:cNvPr id="142" name="Right Triangle 141"/>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3" name="TextBox 142"/>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132" name="Group 34"/>
            <p:cNvGrpSpPr/>
            <p:nvPr/>
          </p:nvGrpSpPr>
          <p:grpSpPr>
            <a:xfrm>
              <a:off x="3187895" y="1710450"/>
              <a:ext cx="914400" cy="950068"/>
              <a:chOff x="4535631" y="1697492"/>
              <a:chExt cx="914400" cy="950068"/>
            </a:xfrm>
          </p:grpSpPr>
          <p:sp>
            <p:nvSpPr>
              <p:cNvPr id="140" name="Right Triangle 139"/>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TextBox 140"/>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sp>
        <p:nvSpPr>
          <p:cNvPr id="144" name="Rectangle 143"/>
          <p:cNvSpPr/>
          <p:nvPr/>
        </p:nvSpPr>
        <p:spPr>
          <a:xfrm>
            <a:off x="4077170" y="5159281"/>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7" name="Group 35"/>
          <p:cNvGrpSpPr/>
          <p:nvPr/>
        </p:nvGrpSpPr>
        <p:grpSpPr>
          <a:xfrm>
            <a:off x="475095" y="3921327"/>
            <a:ext cx="914400" cy="1384995"/>
            <a:chOff x="3181472" y="1541996"/>
            <a:chExt cx="914400" cy="1384995"/>
          </a:xfrm>
        </p:grpSpPr>
        <p:sp>
          <p:nvSpPr>
            <p:cNvPr id="147" name="Right Triangle 146"/>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8" name="TextBox 147"/>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sp>
        <p:nvSpPr>
          <p:cNvPr id="152" name="TextBox 151"/>
          <p:cNvSpPr txBox="1"/>
          <p:nvPr/>
        </p:nvSpPr>
        <p:spPr>
          <a:xfrm>
            <a:off x="1379437" y="4006216"/>
            <a:ext cx="1211690" cy="830997"/>
          </a:xfrm>
          <a:prstGeom prst="rect">
            <a:avLst/>
          </a:prstGeom>
          <a:noFill/>
        </p:spPr>
        <p:txBody>
          <a:bodyPr wrap="none" rtlCol="0">
            <a:spAutoFit/>
          </a:bodyPr>
          <a:lstStyle/>
          <a:p>
            <a:r>
              <a:rPr lang="en-US" sz="4800" dirty="0" smtClean="0">
                <a:latin typeface="Helvetica"/>
              </a:rPr>
              <a:t>and</a:t>
            </a:r>
            <a:endParaRPr lang="en-US" sz="4800" dirty="0">
              <a:latin typeface="Helvetica"/>
            </a:endParaRPr>
          </a:p>
        </p:txBody>
      </p:sp>
      <p:grpSp>
        <p:nvGrpSpPr>
          <p:cNvPr id="138" name="Group 34"/>
          <p:cNvGrpSpPr/>
          <p:nvPr/>
        </p:nvGrpSpPr>
        <p:grpSpPr>
          <a:xfrm>
            <a:off x="2544966" y="4104063"/>
            <a:ext cx="914400" cy="1627177"/>
            <a:chOff x="4535631" y="1697492"/>
            <a:chExt cx="914400" cy="1627177"/>
          </a:xfrm>
        </p:grpSpPr>
        <p:sp>
          <p:nvSpPr>
            <p:cNvPr id="154" name="Right Triangle 153"/>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TextBox 154"/>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fontScale="90000"/>
          </a:bodyPr>
          <a:lstStyle/>
          <a:p>
            <a:r>
              <a:rPr lang="en-US" dirty="0" smtClean="0"/>
              <a:t>Eliminated $or Clause with Differing </a:t>
            </a:r>
            <a:r>
              <a:rPr lang="en-US" dirty="0" err="1" smtClean="0"/>
              <a:t>Unindexed</a:t>
            </a:r>
            <a:r>
              <a:rPr lang="en-US" dirty="0" smtClean="0"/>
              <a:t> Criteria</a:t>
            </a:r>
            <a:endParaRPr lang="en-US" dirty="0"/>
          </a:p>
        </p:txBody>
      </p:sp>
      <p:grpSp>
        <p:nvGrpSpPr>
          <p:cNvPr id="3" name="Group 38"/>
          <p:cNvGrpSpPr/>
          <p:nvPr/>
        </p:nvGrpSpPr>
        <p:grpSpPr>
          <a:xfrm>
            <a:off x="418890" y="2734913"/>
            <a:ext cx="920823" cy="1795631"/>
            <a:chOff x="3181472" y="1541996"/>
            <a:chExt cx="920823" cy="1795631"/>
          </a:xfrm>
        </p:grpSpPr>
        <p:grpSp>
          <p:nvGrpSpPr>
            <p:cNvPr id="4" name="Group 35"/>
            <p:cNvGrpSpPr/>
            <p:nvPr/>
          </p:nvGrpSpPr>
          <p:grpSpPr>
            <a:xfrm>
              <a:off x="3181472" y="1541996"/>
              <a:ext cx="914400" cy="1384995"/>
              <a:chOff x="3181472" y="1541996"/>
              <a:chExt cx="914400" cy="1384995"/>
            </a:xfrm>
          </p:grpSpPr>
          <p:sp>
            <p:nvSpPr>
              <p:cNvPr id="10" name="Right Triangle 9"/>
              <p:cNvSpPr/>
              <p:nvPr/>
            </p:nvSpPr>
            <p:spPr>
              <a:xfrm>
                <a:off x="3181472" y="1697492"/>
                <a:ext cx="914400" cy="914400"/>
              </a:xfrm>
              <a:prstGeom prst="rtTriangle">
                <a:avLst/>
              </a:prstGeom>
              <a:solidFill>
                <a:srgbClr val="FF0000">
                  <a:alpha val="12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1" name="TextBox 10"/>
              <p:cNvSpPr txBox="1"/>
              <p:nvPr/>
            </p:nvSpPr>
            <p:spPr>
              <a:xfrm>
                <a:off x="3181472" y="1541996"/>
                <a:ext cx="450664" cy="1384995"/>
              </a:xfrm>
              <a:prstGeom prst="rect">
                <a:avLst/>
              </a:prstGeom>
              <a:noFill/>
            </p:spPr>
            <p:txBody>
              <a:bodyPr wrap="square" rtlCol="0">
                <a:spAutoFit/>
              </a:bodyPr>
              <a:lstStyle/>
              <a:p>
                <a:r>
                  <a:rPr lang="en-US" sz="4400" dirty="0" smtClean="0"/>
                  <a:t>1</a:t>
                </a:r>
                <a:endParaRPr lang="en-US" sz="4000" dirty="0"/>
              </a:p>
            </p:txBody>
          </p:sp>
        </p:grpSp>
        <p:grpSp>
          <p:nvGrpSpPr>
            <p:cNvPr id="5" name="Group 34"/>
            <p:cNvGrpSpPr/>
            <p:nvPr/>
          </p:nvGrpSpPr>
          <p:grpSpPr>
            <a:xfrm>
              <a:off x="3187895" y="1710450"/>
              <a:ext cx="914400" cy="1627177"/>
              <a:chOff x="4535631" y="1697492"/>
              <a:chExt cx="914400" cy="1627177"/>
            </a:xfrm>
          </p:grpSpPr>
          <p:sp>
            <p:nvSpPr>
              <p:cNvPr id="8" name="Right Triangle 7"/>
              <p:cNvSpPr/>
              <p:nvPr/>
            </p:nvSpPr>
            <p:spPr>
              <a:xfrm>
                <a:off x="4535631" y="1697492"/>
                <a:ext cx="914400" cy="914400"/>
              </a:xfrm>
              <a:prstGeom prst="rtTriangle">
                <a:avLst/>
              </a:prstGeom>
              <a:solidFill>
                <a:srgbClr val="0000FF">
                  <a:alpha val="23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999367" y="1878119"/>
                <a:ext cx="450664" cy="1446550"/>
              </a:xfrm>
              <a:prstGeom prst="rect">
                <a:avLst/>
              </a:prstGeom>
              <a:noFill/>
            </p:spPr>
            <p:txBody>
              <a:bodyPr wrap="square" rtlCol="0">
                <a:spAutoFit/>
              </a:bodyPr>
              <a:lstStyle/>
              <a:p>
                <a:r>
                  <a:rPr lang="en-US" sz="4400" dirty="0" err="1" smtClean="0"/>
                  <a:t>b</a:t>
                </a:r>
                <a:endParaRPr lang="en-US" sz="4400" dirty="0"/>
              </a:p>
            </p:txBody>
          </p:sp>
        </p:grpSp>
      </p:grpSp>
      <p:grpSp>
        <p:nvGrpSpPr>
          <p:cNvPr id="6" name="Group 45"/>
          <p:cNvGrpSpPr/>
          <p:nvPr/>
        </p:nvGrpSpPr>
        <p:grpSpPr>
          <a:xfrm>
            <a:off x="1335871" y="2731817"/>
            <a:ext cx="920823" cy="1795631"/>
            <a:chOff x="3181472" y="1541996"/>
            <a:chExt cx="920823" cy="1795631"/>
          </a:xfrm>
        </p:grpSpPr>
        <p:grpSp>
          <p:nvGrpSpPr>
            <p:cNvPr id="7" name="Group 35"/>
            <p:cNvGrpSpPr/>
            <p:nvPr/>
          </p:nvGrpSpPr>
          <p:grpSpPr>
            <a:xfrm>
              <a:off x="3181472" y="1541996"/>
              <a:ext cx="914400" cy="1384995"/>
              <a:chOff x="3181472" y="1541996"/>
              <a:chExt cx="914400" cy="1384995"/>
            </a:xfrm>
          </p:grpSpPr>
          <p:sp>
            <p:nvSpPr>
              <p:cNvPr id="17" name="Right Triangle 16"/>
              <p:cNvSpPr/>
              <p:nvPr/>
            </p:nvSpPr>
            <p:spPr>
              <a:xfrm>
                <a:off x="3181472" y="1697492"/>
                <a:ext cx="914400" cy="914400"/>
              </a:xfrm>
              <a:prstGeom prst="rtTriangle">
                <a:avLst/>
              </a:prstGeom>
              <a:solidFill>
                <a:srgbClr val="FF0000">
                  <a:alpha val="34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8" name="TextBox 17"/>
              <p:cNvSpPr txBox="1"/>
              <p:nvPr/>
            </p:nvSpPr>
            <p:spPr>
              <a:xfrm>
                <a:off x="3181472" y="1541996"/>
                <a:ext cx="450664" cy="1384995"/>
              </a:xfrm>
              <a:prstGeom prst="rect">
                <a:avLst/>
              </a:prstGeom>
              <a:noFill/>
            </p:spPr>
            <p:txBody>
              <a:bodyPr wrap="square" rtlCol="0">
                <a:spAutoFit/>
              </a:bodyPr>
              <a:lstStyle/>
              <a:p>
                <a:r>
                  <a:rPr lang="en-US" sz="4400" dirty="0" smtClean="0"/>
                  <a:t>3</a:t>
                </a:r>
                <a:endParaRPr lang="en-US" sz="4000" dirty="0"/>
              </a:p>
            </p:txBody>
          </p:sp>
        </p:grpSp>
        <p:grpSp>
          <p:nvGrpSpPr>
            <p:cNvPr id="12" name="Group 34"/>
            <p:cNvGrpSpPr/>
            <p:nvPr/>
          </p:nvGrpSpPr>
          <p:grpSpPr>
            <a:xfrm>
              <a:off x="3187895" y="1710450"/>
              <a:ext cx="914400" cy="1627177"/>
              <a:chOff x="4535631" y="1697492"/>
              <a:chExt cx="914400" cy="1627177"/>
            </a:xfrm>
          </p:grpSpPr>
          <p:sp>
            <p:nvSpPr>
              <p:cNvPr id="15" name="Right Triangle 14"/>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13" name="Group 52"/>
          <p:cNvGrpSpPr/>
          <p:nvPr/>
        </p:nvGrpSpPr>
        <p:grpSpPr>
          <a:xfrm>
            <a:off x="2278770" y="2741679"/>
            <a:ext cx="920823" cy="1384995"/>
            <a:chOff x="3181472" y="1541996"/>
            <a:chExt cx="920823" cy="1384995"/>
          </a:xfrm>
        </p:grpSpPr>
        <p:grpSp>
          <p:nvGrpSpPr>
            <p:cNvPr id="14" name="Group 35"/>
            <p:cNvGrpSpPr/>
            <p:nvPr/>
          </p:nvGrpSpPr>
          <p:grpSpPr>
            <a:xfrm>
              <a:off x="3181472" y="1541996"/>
              <a:ext cx="914400" cy="1384995"/>
              <a:chOff x="3181472" y="1541996"/>
              <a:chExt cx="914400" cy="1384995"/>
            </a:xfrm>
          </p:grpSpPr>
          <p:sp>
            <p:nvSpPr>
              <p:cNvPr id="24" name="Right Triangle 23"/>
              <p:cNvSpPr/>
              <p:nvPr/>
            </p:nvSpPr>
            <p:spPr>
              <a:xfrm>
                <a:off x="3181472" y="1697492"/>
                <a:ext cx="914400" cy="914400"/>
              </a:xfrm>
              <a:prstGeom prst="rtTriangle">
                <a:avLst/>
              </a:prstGeom>
              <a:solidFill>
                <a:srgbClr val="FF0000">
                  <a:alpha val="45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5" name="TextBox 24"/>
              <p:cNvSpPr txBox="1"/>
              <p:nvPr/>
            </p:nvSpPr>
            <p:spPr>
              <a:xfrm>
                <a:off x="3181472" y="1541996"/>
                <a:ext cx="450664" cy="1384995"/>
              </a:xfrm>
              <a:prstGeom prst="rect">
                <a:avLst/>
              </a:prstGeom>
              <a:noFill/>
            </p:spPr>
            <p:txBody>
              <a:bodyPr wrap="square" rtlCol="0">
                <a:spAutoFit/>
              </a:bodyPr>
              <a:lstStyle/>
              <a:p>
                <a:r>
                  <a:rPr lang="en-US" sz="4400" dirty="0" smtClean="0"/>
                  <a:t>4</a:t>
                </a:r>
                <a:endParaRPr lang="en-US" sz="4000" dirty="0"/>
              </a:p>
            </p:txBody>
          </p:sp>
        </p:grpSp>
        <p:grpSp>
          <p:nvGrpSpPr>
            <p:cNvPr id="19" name="Group 34"/>
            <p:cNvGrpSpPr/>
            <p:nvPr/>
          </p:nvGrpSpPr>
          <p:grpSpPr>
            <a:xfrm>
              <a:off x="3187895" y="1710450"/>
              <a:ext cx="914400" cy="950068"/>
              <a:chOff x="4535631" y="1697492"/>
              <a:chExt cx="914400" cy="950068"/>
            </a:xfrm>
          </p:grpSpPr>
          <p:sp>
            <p:nvSpPr>
              <p:cNvPr id="22" name="Right Triangle 21"/>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grpSp>
        <p:nvGrpSpPr>
          <p:cNvPr id="20" name="Group 66"/>
          <p:cNvGrpSpPr/>
          <p:nvPr/>
        </p:nvGrpSpPr>
        <p:grpSpPr>
          <a:xfrm>
            <a:off x="4099773" y="2735487"/>
            <a:ext cx="920823" cy="1795631"/>
            <a:chOff x="3181472" y="1541996"/>
            <a:chExt cx="920823" cy="1795631"/>
          </a:xfrm>
        </p:grpSpPr>
        <p:grpSp>
          <p:nvGrpSpPr>
            <p:cNvPr id="21" name="Group 35"/>
            <p:cNvGrpSpPr/>
            <p:nvPr/>
          </p:nvGrpSpPr>
          <p:grpSpPr>
            <a:xfrm>
              <a:off x="3181472" y="1541996"/>
              <a:ext cx="914400" cy="1384995"/>
              <a:chOff x="3181472" y="1541996"/>
              <a:chExt cx="914400" cy="1384995"/>
            </a:xfrm>
          </p:grpSpPr>
          <p:sp>
            <p:nvSpPr>
              <p:cNvPr id="31" name="Right Triangle 30"/>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2" name="TextBox 31"/>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26" name="Group 34"/>
            <p:cNvGrpSpPr/>
            <p:nvPr/>
          </p:nvGrpSpPr>
          <p:grpSpPr>
            <a:xfrm>
              <a:off x="3187895" y="1710450"/>
              <a:ext cx="914400" cy="1627177"/>
              <a:chOff x="4535631" y="1697492"/>
              <a:chExt cx="914400" cy="1627177"/>
            </a:xfrm>
          </p:grpSpPr>
          <p:sp>
            <p:nvSpPr>
              <p:cNvPr id="29" name="Right Triangle 28"/>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grpSp>
      <p:grpSp>
        <p:nvGrpSpPr>
          <p:cNvPr id="27" name="Group 80"/>
          <p:cNvGrpSpPr/>
          <p:nvPr/>
        </p:nvGrpSpPr>
        <p:grpSpPr>
          <a:xfrm>
            <a:off x="5039564" y="2742253"/>
            <a:ext cx="920823" cy="1384995"/>
            <a:chOff x="3181472" y="1541996"/>
            <a:chExt cx="920823" cy="1384995"/>
          </a:xfrm>
        </p:grpSpPr>
        <p:grpSp>
          <p:nvGrpSpPr>
            <p:cNvPr id="28" name="Group 35"/>
            <p:cNvGrpSpPr/>
            <p:nvPr/>
          </p:nvGrpSpPr>
          <p:grpSpPr>
            <a:xfrm>
              <a:off x="3181472" y="1541996"/>
              <a:ext cx="914400" cy="1384995"/>
              <a:chOff x="3181472" y="1541996"/>
              <a:chExt cx="914400" cy="1384995"/>
            </a:xfrm>
          </p:grpSpPr>
          <p:sp>
            <p:nvSpPr>
              <p:cNvPr id="38" name="Right Triangle 37"/>
              <p:cNvSpPr/>
              <p:nvPr/>
            </p:nvSpPr>
            <p:spPr>
              <a:xfrm>
                <a:off x="3181472" y="1697492"/>
                <a:ext cx="914400" cy="914400"/>
              </a:xfrm>
              <a:prstGeom prst="rtTriangle">
                <a:avLst/>
              </a:prstGeom>
              <a:solidFill>
                <a:srgbClr val="FF0000">
                  <a:alpha val="67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9" name="TextBox 38"/>
              <p:cNvSpPr txBox="1"/>
              <p:nvPr/>
            </p:nvSpPr>
            <p:spPr>
              <a:xfrm>
                <a:off x="3181472" y="1541996"/>
                <a:ext cx="450664" cy="1384995"/>
              </a:xfrm>
              <a:prstGeom prst="rect">
                <a:avLst/>
              </a:prstGeom>
              <a:noFill/>
            </p:spPr>
            <p:txBody>
              <a:bodyPr wrap="square" rtlCol="0">
                <a:spAutoFit/>
              </a:bodyPr>
              <a:lstStyle/>
              <a:p>
                <a:r>
                  <a:rPr lang="en-US" sz="4400" dirty="0" smtClean="0"/>
                  <a:t>6</a:t>
                </a:r>
                <a:endParaRPr lang="en-US" sz="4000" dirty="0"/>
              </a:p>
            </p:txBody>
          </p:sp>
        </p:grpSp>
        <p:grpSp>
          <p:nvGrpSpPr>
            <p:cNvPr id="33" name="Group 34"/>
            <p:cNvGrpSpPr/>
            <p:nvPr/>
          </p:nvGrpSpPr>
          <p:grpSpPr>
            <a:xfrm>
              <a:off x="3187895" y="1710450"/>
              <a:ext cx="914400" cy="950068"/>
              <a:chOff x="4535631" y="1697492"/>
              <a:chExt cx="914400" cy="950068"/>
            </a:xfrm>
          </p:grpSpPr>
          <p:sp>
            <p:nvSpPr>
              <p:cNvPr id="36" name="Right Triangle 35"/>
              <p:cNvSpPr/>
              <p:nvPr/>
            </p:nvSpPr>
            <p:spPr>
              <a:xfrm>
                <a:off x="4535631" y="1697492"/>
                <a:ext cx="914400" cy="914400"/>
              </a:xfrm>
              <a:prstGeom prst="rtTriangle">
                <a:avLst/>
              </a:prstGeom>
              <a:solidFill>
                <a:srgbClr val="0000FF">
                  <a:alpha val="12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999367" y="1878119"/>
                <a:ext cx="450664" cy="769441"/>
              </a:xfrm>
              <a:prstGeom prst="rect">
                <a:avLst/>
              </a:prstGeom>
              <a:noFill/>
            </p:spPr>
            <p:txBody>
              <a:bodyPr wrap="square" rtlCol="0">
                <a:spAutoFit/>
              </a:bodyPr>
              <a:lstStyle/>
              <a:p>
                <a:r>
                  <a:rPr lang="en-US" sz="4400" dirty="0" smtClean="0"/>
                  <a:t>a</a:t>
                </a:r>
                <a:endParaRPr lang="en-US" sz="4400" dirty="0"/>
              </a:p>
            </p:txBody>
          </p:sp>
        </p:grpSp>
      </p:grpSp>
      <p:grpSp>
        <p:nvGrpSpPr>
          <p:cNvPr id="34" name="Group 87"/>
          <p:cNvGrpSpPr/>
          <p:nvPr/>
        </p:nvGrpSpPr>
        <p:grpSpPr>
          <a:xfrm>
            <a:off x="5943586" y="2739157"/>
            <a:ext cx="920823" cy="1795631"/>
            <a:chOff x="3181472" y="1541996"/>
            <a:chExt cx="920823" cy="1795631"/>
          </a:xfrm>
        </p:grpSpPr>
        <p:grpSp>
          <p:nvGrpSpPr>
            <p:cNvPr id="35" name="Group 35"/>
            <p:cNvGrpSpPr/>
            <p:nvPr/>
          </p:nvGrpSpPr>
          <p:grpSpPr>
            <a:xfrm>
              <a:off x="3181472" y="1541996"/>
              <a:ext cx="914400" cy="1384995"/>
              <a:chOff x="3181472" y="1541996"/>
              <a:chExt cx="914400" cy="1384995"/>
            </a:xfrm>
          </p:grpSpPr>
          <p:sp>
            <p:nvSpPr>
              <p:cNvPr id="45" name="Right Triangle 44"/>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6" name="TextBox 45"/>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40" name="Group 34"/>
            <p:cNvGrpSpPr/>
            <p:nvPr/>
          </p:nvGrpSpPr>
          <p:grpSpPr>
            <a:xfrm>
              <a:off x="3187895" y="1710450"/>
              <a:ext cx="914400" cy="1627177"/>
              <a:chOff x="4535631" y="1697492"/>
              <a:chExt cx="914400" cy="1627177"/>
            </a:xfrm>
          </p:grpSpPr>
          <p:sp>
            <p:nvSpPr>
              <p:cNvPr id="43" name="Right Triangle 42"/>
              <p:cNvSpPr/>
              <p:nvPr/>
            </p:nvSpPr>
            <p:spPr>
              <a:xfrm>
                <a:off x="4535631" y="1697492"/>
                <a:ext cx="914400" cy="914400"/>
              </a:xfrm>
              <a:prstGeom prst="rtTriangle">
                <a:avLst/>
              </a:prstGeom>
              <a:solidFill>
                <a:srgbClr val="0000FF">
                  <a:alpha val="78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4999367" y="1878119"/>
                <a:ext cx="450664" cy="1446550"/>
              </a:xfrm>
              <a:prstGeom prst="rect">
                <a:avLst/>
              </a:prstGeom>
              <a:noFill/>
            </p:spPr>
            <p:txBody>
              <a:bodyPr wrap="square" rtlCol="0">
                <a:spAutoFit/>
              </a:bodyPr>
              <a:lstStyle/>
              <a:p>
                <a:r>
                  <a:rPr lang="en-US" sz="4400" dirty="0" err="1" smtClean="0"/>
                  <a:t>e</a:t>
                </a:r>
                <a:endParaRPr lang="en-US" sz="4400" dirty="0"/>
              </a:p>
            </p:txBody>
          </p:sp>
        </p:grpSp>
      </p:grpSp>
      <p:grpSp>
        <p:nvGrpSpPr>
          <p:cNvPr id="41" name="Group 94"/>
          <p:cNvGrpSpPr/>
          <p:nvPr/>
        </p:nvGrpSpPr>
        <p:grpSpPr>
          <a:xfrm>
            <a:off x="7741779" y="2736061"/>
            <a:ext cx="920823" cy="1384995"/>
            <a:chOff x="3181472" y="1541996"/>
            <a:chExt cx="920823" cy="1384995"/>
          </a:xfrm>
        </p:grpSpPr>
        <p:grpSp>
          <p:nvGrpSpPr>
            <p:cNvPr id="42" name="Group 35"/>
            <p:cNvGrpSpPr/>
            <p:nvPr/>
          </p:nvGrpSpPr>
          <p:grpSpPr>
            <a:xfrm>
              <a:off x="3181472" y="1541996"/>
              <a:ext cx="914400" cy="1384995"/>
              <a:chOff x="3181472" y="1541996"/>
              <a:chExt cx="914400" cy="1384995"/>
            </a:xfrm>
          </p:grpSpPr>
          <p:sp>
            <p:nvSpPr>
              <p:cNvPr id="52" name="Right Triangle 51"/>
              <p:cNvSpPr/>
              <p:nvPr/>
            </p:nvSpPr>
            <p:spPr>
              <a:xfrm>
                <a:off x="3181472" y="1697492"/>
                <a:ext cx="914400" cy="914400"/>
              </a:xfrm>
              <a:prstGeom prst="rtTriangle">
                <a:avLst/>
              </a:prstGeom>
              <a:solidFill>
                <a:srgbClr val="FF0000"/>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3" name="TextBox 52"/>
              <p:cNvSpPr txBox="1"/>
              <p:nvPr/>
            </p:nvSpPr>
            <p:spPr>
              <a:xfrm>
                <a:off x="3181472" y="1541996"/>
                <a:ext cx="450664" cy="1384995"/>
              </a:xfrm>
              <a:prstGeom prst="rect">
                <a:avLst/>
              </a:prstGeom>
              <a:noFill/>
            </p:spPr>
            <p:txBody>
              <a:bodyPr wrap="square" rtlCol="0">
                <a:spAutoFit/>
              </a:bodyPr>
              <a:lstStyle/>
              <a:p>
                <a:r>
                  <a:rPr lang="en-US" sz="4400" dirty="0" smtClean="0"/>
                  <a:t>9</a:t>
                </a:r>
                <a:endParaRPr lang="en-US" sz="4000" dirty="0"/>
              </a:p>
            </p:txBody>
          </p:sp>
        </p:grpSp>
        <p:grpSp>
          <p:nvGrpSpPr>
            <p:cNvPr id="47" name="Group 34"/>
            <p:cNvGrpSpPr/>
            <p:nvPr/>
          </p:nvGrpSpPr>
          <p:grpSpPr>
            <a:xfrm>
              <a:off x="3187895" y="1710450"/>
              <a:ext cx="914400" cy="950068"/>
              <a:chOff x="4535631" y="1697492"/>
              <a:chExt cx="914400" cy="950068"/>
            </a:xfrm>
          </p:grpSpPr>
          <p:sp>
            <p:nvSpPr>
              <p:cNvPr id="50" name="Right Triangle 49"/>
              <p:cNvSpPr/>
              <p:nvPr/>
            </p:nvSpPr>
            <p:spPr>
              <a:xfrm>
                <a:off x="4535631" y="1697492"/>
                <a:ext cx="914400" cy="914400"/>
              </a:xfrm>
              <a:prstGeom prst="rtTriangle">
                <a:avLst/>
              </a:prstGeom>
              <a:solidFill>
                <a:srgbClr val="0000FF">
                  <a:alpha val="89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4999367" y="1878119"/>
                <a:ext cx="450664" cy="769441"/>
              </a:xfrm>
              <a:prstGeom prst="rect">
                <a:avLst/>
              </a:prstGeom>
              <a:noFill/>
            </p:spPr>
            <p:txBody>
              <a:bodyPr wrap="square" rtlCol="0">
                <a:spAutoFit/>
              </a:bodyPr>
              <a:lstStyle/>
              <a:p>
                <a:r>
                  <a:rPr lang="en-US" sz="4400" dirty="0" err="1" smtClean="0"/>
                  <a:t>f</a:t>
                </a:r>
                <a:endParaRPr lang="en-US" sz="4400" dirty="0"/>
              </a:p>
            </p:txBody>
          </p:sp>
        </p:grpSp>
      </p:grpSp>
      <p:grpSp>
        <p:nvGrpSpPr>
          <p:cNvPr id="48" name="Group 108"/>
          <p:cNvGrpSpPr/>
          <p:nvPr/>
        </p:nvGrpSpPr>
        <p:grpSpPr>
          <a:xfrm>
            <a:off x="3193170" y="2742253"/>
            <a:ext cx="920823" cy="1384995"/>
            <a:chOff x="3181472" y="1541996"/>
            <a:chExt cx="920823" cy="1384995"/>
          </a:xfrm>
        </p:grpSpPr>
        <p:grpSp>
          <p:nvGrpSpPr>
            <p:cNvPr id="49" name="Group 35"/>
            <p:cNvGrpSpPr/>
            <p:nvPr/>
          </p:nvGrpSpPr>
          <p:grpSpPr>
            <a:xfrm>
              <a:off x="3181472" y="1541996"/>
              <a:ext cx="914400" cy="1384995"/>
              <a:chOff x="3181472" y="1541996"/>
              <a:chExt cx="914400" cy="1384995"/>
            </a:xfrm>
          </p:grpSpPr>
          <p:sp>
            <p:nvSpPr>
              <p:cNvPr id="59" name="Right Triangle 58"/>
              <p:cNvSpPr/>
              <p:nvPr/>
            </p:nvSpPr>
            <p:spPr>
              <a:xfrm>
                <a:off x="3181472" y="1697492"/>
                <a:ext cx="914400" cy="914400"/>
              </a:xfrm>
              <a:prstGeom prst="rtTriangle">
                <a:avLst/>
              </a:prstGeom>
              <a:solidFill>
                <a:srgbClr val="FF0000">
                  <a:alpha val="56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0" name="TextBox 59"/>
              <p:cNvSpPr txBox="1"/>
              <p:nvPr/>
            </p:nvSpPr>
            <p:spPr>
              <a:xfrm>
                <a:off x="3181472" y="1541996"/>
                <a:ext cx="450664" cy="1384995"/>
              </a:xfrm>
              <a:prstGeom prst="rect">
                <a:avLst/>
              </a:prstGeom>
              <a:noFill/>
            </p:spPr>
            <p:txBody>
              <a:bodyPr wrap="square" rtlCol="0">
                <a:spAutoFit/>
              </a:bodyPr>
              <a:lstStyle/>
              <a:p>
                <a:r>
                  <a:rPr lang="en-US" sz="4400" dirty="0" smtClean="0"/>
                  <a:t>5</a:t>
                </a:r>
                <a:endParaRPr lang="en-US" sz="4000" dirty="0"/>
              </a:p>
            </p:txBody>
          </p:sp>
        </p:grpSp>
        <p:grpSp>
          <p:nvGrpSpPr>
            <p:cNvPr id="54" name="Group 34"/>
            <p:cNvGrpSpPr/>
            <p:nvPr/>
          </p:nvGrpSpPr>
          <p:grpSpPr>
            <a:xfrm>
              <a:off x="3187895" y="1710450"/>
              <a:ext cx="914400" cy="950068"/>
              <a:chOff x="4535631" y="1697492"/>
              <a:chExt cx="914400" cy="950068"/>
            </a:xfrm>
          </p:grpSpPr>
          <p:sp>
            <p:nvSpPr>
              <p:cNvPr id="57" name="Right Triangle 56"/>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p:cNvSpPr txBox="1"/>
              <p:nvPr/>
            </p:nvSpPr>
            <p:spPr>
              <a:xfrm>
                <a:off x="4999367" y="1878119"/>
                <a:ext cx="450664" cy="769441"/>
              </a:xfrm>
              <a:prstGeom prst="rect">
                <a:avLst/>
              </a:prstGeom>
              <a:noFill/>
            </p:spPr>
            <p:txBody>
              <a:bodyPr wrap="square" rtlCol="0">
                <a:spAutoFit/>
              </a:bodyPr>
              <a:lstStyle/>
              <a:p>
                <a:r>
                  <a:rPr lang="en-US" sz="4400" dirty="0" smtClean="0"/>
                  <a:t>c</a:t>
                </a:r>
                <a:endParaRPr lang="en-US" sz="4400" dirty="0"/>
              </a:p>
            </p:txBody>
          </p:sp>
        </p:grpSp>
      </p:grpSp>
      <p:grpSp>
        <p:nvGrpSpPr>
          <p:cNvPr id="55" name="Group 87"/>
          <p:cNvGrpSpPr/>
          <p:nvPr/>
        </p:nvGrpSpPr>
        <p:grpSpPr>
          <a:xfrm>
            <a:off x="6808731" y="2736061"/>
            <a:ext cx="920823" cy="1384995"/>
            <a:chOff x="3181472" y="1541996"/>
            <a:chExt cx="920823" cy="1384995"/>
          </a:xfrm>
        </p:grpSpPr>
        <p:grpSp>
          <p:nvGrpSpPr>
            <p:cNvPr id="56" name="Group 35"/>
            <p:cNvGrpSpPr/>
            <p:nvPr/>
          </p:nvGrpSpPr>
          <p:grpSpPr>
            <a:xfrm>
              <a:off x="3181472" y="1541996"/>
              <a:ext cx="914400" cy="1384995"/>
              <a:chOff x="3181472" y="1541996"/>
              <a:chExt cx="914400" cy="1384995"/>
            </a:xfrm>
          </p:grpSpPr>
          <p:sp>
            <p:nvSpPr>
              <p:cNvPr id="66" name="Right Triangle 65"/>
              <p:cNvSpPr/>
              <p:nvPr/>
            </p:nvSpPr>
            <p:spPr>
              <a:xfrm>
                <a:off x="3181472" y="1697492"/>
                <a:ext cx="914400" cy="914400"/>
              </a:xfrm>
              <a:prstGeom prst="rtTriangle">
                <a:avLst/>
              </a:prstGeom>
              <a:solidFill>
                <a:srgbClr val="FF0000">
                  <a:alpha val="78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7" name="TextBox 66"/>
              <p:cNvSpPr txBox="1"/>
              <p:nvPr/>
            </p:nvSpPr>
            <p:spPr>
              <a:xfrm>
                <a:off x="3181472" y="1541996"/>
                <a:ext cx="450664" cy="1384995"/>
              </a:xfrm>
              <a:prstGeom prst="rect">
                <a:avLst/>
              </a:prstGeom>
              <a:noFill/>
            </p:spPr>
            <p:txBody>
              <a:bodyPr wrap="square" rtlCol="0">
                <a:spAutoFit/>
              </a:bodyPr>
              <a:lstStyle/>
              <a:p>
                <a:r>
                  <a:rPr lang="en-US" sz="4400" dirty="0" smtClean="0"/>
                  <a:t>7</a:t>
                </a:r>
                <a:endParaRPr lang="en-US" sz="4000" dirty="0"/>
              </a:p>
            </p:txBody>
          </p:sp>
        </p:grpSp>
        <p:grpSp>
          <p:nvGrpSpPr>
            <p:cNvPr id="61" name="Group 34"/>
            <p:cNvGrpSpPr/>
            <p:nvPr/>
          </p:nvGrpSpPr>
          <p:grpSpPr>
            <a:xfrm>
              <a:off x="3187895" y="1710450"/>
              <a:ext cx="914400" cy="950068"/>
              <a:chOff x="4535631" y="1697492"/>
              <a:chExt cx="914400" cy="950068"/>
            </a:xfrm>
          </p:grpSpPr>
          <p:sp>
            <p:nvSpPr>
              <p:cNvPr id="64" name="Right Triangle 63"/>
              <p:cNvSpPr/>
              <p:nvPr/>
            </p:nvSpPr>
            <p:spPr>
              <a:xfrm>
                <a:off x="4535631" y="1697492"/>
                <a:ext cx="914400" cy="914400"/>
              </a:xfrm>
              <a:prstGeom prst="rtTriangle">
                <a:avLst/>
              </a:prstGeom>
              <a:solidFill>
                <a:srgbClr val="0000FF"/>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4999367" y="1878119"/>
                <a:ext cx="450664" cy="769441"/>
              </a:xfrm>
              <a:prstGeom prst="rect">
                <a:avLst/>
              </a:prstGeom>
              <a:noFill/>
            </p:spPr>
            <p:txBody>
              <a:bodyPr wrap="square" rtlCol="0">
                <a:spAutoFit/>
              </a:bodyPr>
              <a:lstStyle/>
              <a:p>
                <a:r>
                  <a:rPr lang="en-US" sz="4400" dirty="0" err="1" smtClean="0"/>
                  <a:t>g</a:t>
                </a:r>
                <a:endParaRPr lang="en-US" sz="4400" dirty="0"/>
              </a:p>
            </p:txBody>
          </p:sp>
        </p:grpSp>
      </p:grpSp>
      <p:sp>
        <p:nvSpPr>
          <p:cNvPr id="68" name="Rectangle 67"/>
          <p:cNvSpPr/>
          <p:nvPr/>
        </p:nvSpPr>
        <p:spPr>
          <a:xfrm>
            <a:off x="3175729" y="2881695"/>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TextBox 69"/>
          <p:cNvSpPr txBox="1"/>
          <p:nvPr/>
        </p:nvSpPr>
        <p:spPr>
          <a:xfrm>
            <a:off x="1371320" y="1665450"/>
            <a:ext cx="1587995" cy="830997"/>
          </a:xfrm>
          <a:prstGeom prst="rect">
            <a:avLst/>
          </a:prstGeom>
          <a:noFill/>
        </p:spPr>
        <p:txBody>
          <a:bodyPr wrap="none" rtlCol="0">
            <a:spAutoFit/>
          </a:bodyPr>
          <a:lstStyle/>
          <a:p>
            <a:r>
              <a:rPr lang="en-US" sz="4800" dirty="0" smtClean="0">
                <a:latin typeface="Helvetica"/>
              </a:rPr>
              <a:t>&lt; ? &lt;</a:t>
            </a:r>
            <a:endParaRPr lang="en-US" sz="4800" dirty="0">
              <a:latin typeface="Helvetica"/>
            </a:endParaRPr>
          </a:p>
        </p:txBody>
      </p:sp>
      <p:grpSp>
        <p:nvGrpSpPr>
          <p:cNvPr id="62" name="Group 35"/>
          <p:cNvGrpSpPr/>
          <p:nvPr/>
        </p:nvGrpSpPr>
        <p:grpSpPr>
          <a:xfrm>
            <a:off x="493743" y="1643741"/>
            <a:ext cx="914400" cy="1384995"/>
            <a:chOff x="3181472" y="1541996"/>
            <a:chExt cx="914400" cy="1384995"/>
          </a:xfrm>
        </p:grpSpPr>
        <p:sp>
          <p:nvSpPr>
            <p:cNvPr id="72" name="Right Triangle 71"/>
            <p:cNvSpPr/>
            <p:nvPr/>
          </p:nvSpPr>
          <p:spPr>
            <a:xfrm>
              <a:off x="3181472" y="1697492"/>
              <a:ext cx="914400" cy="914400"/>
            </a:xfrm>
            <a:prstGeom prst="rtTriangle">
              <a:avLst/>
            </a:prstGeom>
            <a:solidFill>
              <a:srgbClr val="FF0000">
                <a:alpha val="23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73" name="TextBox 72"/>
            <p:cNvSpPr txBox="1"/>
            <p:nvPr/>
          </p:nvSpPr>
          <p:spPr>
            <a:xfrm>
              <a:off x="3181472" y="1541996"/>
              <a:ext cx="450664" cy="1384995"/>
            </a:xfrm>
            <a:prstGeom prst="rect">
              <a:avLst/>
            </a:prstGeom>
            <a:noFill/>
          </p:spPr>
          <p:txBody>
            <a:bodyPr wrap="square" rtlCol="0">
              <a:spAutoFit/>
            </a:bodyPr>
            <a:lstStyle/>
            <a:p>
              <a:r>
                <a:rPr lang="en-US" sz="4400" dirty="0" smtClean="0"/>
                <a:t>2</a:t>
              </a:r>
              <a:endParaRPr lang="en-US" sz="4000" dirty="0"/>
            </a:p>
          </p:txBody>
        </p:sp>
      </p:grpSp>
      <p:grpSp>
        <p:nvGrpSpPr>
          <p:cNvPr id="63" name="Group 35"/>
          <p:cNvGrpSpPr/>
          <p:nvPr/>
        </p:nvGrpSpPr>
        <p:grpSpPr>
          <a:xfrm>
            <a:off x="3075946" y="1642334"/>
            <a:ext cx="914400" cy="1384995"/>
            <a:chOff x="3181472" y="1541996"/>
            <a:chExt cx="914400" cy="1384995"/>
          </a:xfrm>
        </p:grpSpPr>
        <p:sp>
          <p:nvSpPr>
            <p:cNvPr id="75" name="Right Triangle 74"/>
            <p:cNvSpPr/>
            <p:nvPr/>
          </p:nvSpPr>
          <p:spPr>
            <a:xfrm>
              <a:off x="3181472" y="1697492"/>
              <a:ext cx="914400" cy="914400"/>
            </a:xfrm>
            <a:prstGeom prst="rtTriangle">
              <a:avLst/>
            </a:prstGeom>
            <a:solidFill>
              <a:srgbClr val="FF0000">
                <a:alpha val="67000"/>
              </a:srgbClr>
            </a:solidFill>
            <a:ln>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76" name="TextBox 75"/>
            <p:cNvSpPr txBox="1"/>
            <p:nvPr/>
          </p:nvSpPr>
          <p:spPr>
            <a:xfrm>
              <a:off x="3181472" y="1541996"/>
              <a:ext cx="450664" cy="1384995"/>
            </a:xfrm>
            <a:prstGeom prst="rect">
              <a:avLst/>
            </a:prstGeom>
            <a:noFill/>
          </p:spPr>
          <p:txBody>
            <a:bodyPr wrap="square" rtlCol="0">
              <a:spAutoFit/>
            </a:bodyPr>
            <a:lstStyle/>
            <a:p>
              <a:r>
                <a:rPr lang="en-US" sz="4400" dirty="0" smtClean="0"/>
                <a:t>6</a:t>
              </a:r>
              <a:endParaRPr lang="en-US" sz="4000" dirty="0"/>
            </a:p>
          </p:txBody>
        </p:sp>
      </p:grpSp>
      <p:sp>
        <p:nvSpPr>
          <p:cNvPr id="77" name="TextBox 76"/>
          <p:cNvSpPr txBox="1"/>
          <p:nvPr/>
        </p:nvSpPr>
        <p:spPr>
          <a:xfrm>
            <a:off x="3990346" y="1695573"/>
            <a:ext cx="1211690" cy="830997"/>
          </a:xfrm>
          <a:prstGeom prst="rect">
            <a:avLst/>
          </a:prstGeom>
          <a:noFill/>
        </p:spPr>
        <p:txBody>
          <a:bodyPr wrap="none" rtlCol="0">
            <a:spAutoFit/>
          </a:bodyPr>
          <a:lstStyle/>
          <a:p>
            <a:r>
              <a:rPr lang="en-US" sz="4800" dirty="0" smtClean="0">
                <a:latin typeface="Helvetica"/>
              </a:rPr>
              <a:t>and</a:t>
            </a:r>
            <a:endParaRPr lang="en-US" sz="4800" dirty="0">
              <a:latin typeface="Helvetica"/>
            </a:endParaRPr>
          </a:p>
        </p:txBody>
      </p:sp>
      <p:grpSp>
        <p:nvGrpSpPr>
          <p:cNvPr id="69" name="Group 34"/>
          <p:cNvGrpSpPr/>
          <p:nvPr/>
        </p:nvGrpSpPr>
        <p:grpSpPr>
          <a:xfrm>
            <a:off x="5155875" y="1793420"/>
            <a:ext cx="914400" cy="950068"/>
            <a:chOff x="4535631" y="1697492"/>
            <a:chExt cx="914400" cy="950068"/>
          </a:xfrm>
        </p:grpSpPr>
        <p:sp>
          <p:nvSpPr>
            <p:cNvPr id="79" name="Right Triangle 78"/>
            <p:cNvSpPr/>
            <p:nvPr/>
          </p:nvSpPr>
          <p:spPr>
            <a:xfrm>
              <a:off x="4535631" y="1697492"/>
              <a:ext cx="914400" cy="914400"/>
            </a:xfrm>
            <a:prstGeom prst="rtTriangle">
              <a:avLst/>
            </a:prstGeom>
            <a:solidFill>
              <a:srgbClr val="0000FF">
                <a:alpha val="34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p:cNvSpPr txBox="1"/>
            <p:nvPr/>
          </p:nvSpPr>
          <p:spPr>
            <a:xfrm>
              <a:off x="4999367" y="1878119"/>
              <a:ext cx="450664" cy="769441"/>
            </a:xfrm>
            <a:prstGeom prst="rect">
              <a:avLst/>
            </a:prstGeom>
            <a:noFill/>
          </p:spPr>
          <p:txBody>
            <a:bodyPr wrap="square" rtlCol="0">
              <a:spAutoFit/>
            </a:bodyPr>
            <a:lstStyle/>
            <a:p>
              <a:r>
                <a:rPr lang="en-US" sz="4400" dirty="0" err="1" smtClean="0"/>
                <a:t>c</a:t>
              </a:r>
              <a:endParaRPr lang="en-US" sz="4400" dirty="0"/>
            </a:p>
          </p:txBody>
        </p:sp>
      </p:grpSp>
      <p:sp>
        <p:nvSpPr>
          <p:cNvPr id="149" name="Rectangle 148"/>
          <p:cNvSpPr/>
          <p:nvPr/>
        </p:nvSpPr>
        <p:spPr>
          <a:xfrm>
            <a:off x="4092710" y="2878599"/>
            <a:ext cx="914400" cy="91440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TextBox 149"/>
          <p:cNvSpPr txBox="1"/>
          <p:nvPr/>
        </p:nvSpPr>
        <p:spPr>
          <a:xfrm>
            <a:off x="6212824" y="1718393"/>
            <a:ext cx="355686" cy="830997"/>
          </a:xfrm>
          <a:prstGeom prst="rect">
            <a:avLst/>
          </a:prstGeom>
          <a:noFill/>
        </p:spPr>
        <p:txBody>
          <a:bodyPr wrap="none" rtlCol="0">
            <a:spAutoFit/>
          </a:bodyPr>
          <a:lstStyle/>
          <a:p>
            <a:r>
              <a:rPr lang="en-US" sz="4800" dirty="0" smtClean="0">
                <a:latin typeface="Helvetica"/>
              </a:rPr>
              <a:t>,</a:t>
            </a:r>
            <a:endParaRPr lang="en-US" sz="4800" dirty="0">
              <a:latin typeface="Helvetica"/>
            </a:endParaRPr>
          </a:p>
        </p:txBody>
      </p:sp>
      <p:grpSp>
        <p:nvGrpSpPr>
          <p:cNvPr id="71" name="Group 34"/>
          <p:cNvGrpSpPr/>
          <p:nvPr/>
        </p:nvGrpSpPr>
        <p:grpSpPr>
          <a:xfrm>
            <a:off x="6461626" y="1790324"/>
            <a:ext cx="914400" cy="1627177"/>
            <a:chOff x="4535631" y="1697492"/>
            <a:chExt cx="914400" cy="1627177"/>
          </a:xfrm>
        </p:grpSpPr>
        <p:sp>
          <p:nvSpPr>
            <p:cNvPr id="82" name="Right Triangle 81"/>
            <p:cNvSpPr/>
            <p:nvPr/>
          </p:nvSpPr>
          <p:spPr>
            <a:xfrm>
              <a:off x="4535631" y="1697492"/>
              <a:ext cx="914400" cy="914400"/>
            </a:xfrm>
            <a:prstGeom prst="rtTriangle">
              <a:avLst/>
            </a:prstGeom>
            <a:solidFill>
              <a:srgbClr val="0000FF">
                <a:alpha val="45000"/>
              </a:srgbClr>
            </a:solid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TextBox 82"/>
            <p:cNvSpPr txBox="1"/>
            <p:nvPr/>
          </p:nvSpPr>
          <p:spPr>
            <a:xfrm>
              <a:off x="4999367" y="1878119"/>
              <a:ext cx="450664" cy="1446550"/>
            </a:xfrm>
            <a:prstGeom prst="rect">
              <a:avLst/>
            </a:prstGeom>
            <a:noFill/>
          </p:spPr>
          <p:txBody>
            <a:bodyPr wrap="square" rtlCol="0">
              <a:spAutoFit/>
            </a:bodyPr>
            <a:lstStyle/>
            <a:p>
              <a:r>
                <a:rPr lang="en-US" sz="4400" dirty="0" err="1" smtClean="0"/>
                <a:t>d</a:t>
              </a:r>
              <a:endParaRPr lang="en-US" sz="4400" dirty="0"/>
            </a:p>
          </p:txBody>
        </p:sp>
      </p:grpSp>
      <p:sp>
        <p:nvSpPr>
          <p:cNvPr id="84" name="TextBox 83"/>
          <p:cNvSpPr txBox="1"/>
          <p:nvPr/>
        </p:nvSpPr>
        <p:spPr>
          <a:xfrm>
            <a:off x="889048" y="4264273"/>
            <a:ext cx="7560039" cy="1200328"/>
          </a:xfrm>
          <a:prstGeom prst="rect">
            <a:avLst/>
          </a:prstGeom>
          <a:solidFill>
            <a:srgbClr val="FF0000"/>
          </a:solidFill>
        </p:spPr>
        <p:txBody>
          <a:bodyPr wrap="square" rtlCol="0">
            <a:spAutoFit/>
          </a:bodyPr>
          <a:lstStyle/>
          <a:p>
            <a:r>
              <a:rPr lang="en-US" sz="2400" dirty="0" smtClean="0">
                <a:latin typeface="Helvetica"/>
              </a:rPr>
              <a:t>The index range for the first clause contains the index range for the second clause, so all matching is done using the index range for the first clause.</a:t>
            </a:r>
            <a:endParaRPr lang="en-US" sz="2400" dirty="0">
              <a:latin typeface="Helvetica"/>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Overlapping $or Clauses</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err="1" smtClean="0"/>
              <a:t>db.c.find</a:t>
            </a:r>
            <a:r>
              <a:rPr lang="en-US" dirty="0" smtClean="0"/>
              <a:t>( {$or:[{x:{$gt:2,$lt:6}},{x:{$gt:4,$lt:7}}]} )</a:t>
            </a:r>
          </a:p>
          <a:p>
            <a:r>
              <a:rPr lang="en-US" dirty="0" smtClean="0"/>
              <a:t>Index {x:1,y:1}</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Overlapping $or Clauses</a:t>
            </a:r>
            <a:endParaRPr lang="en-US" dirty="0"/>
          </a:p>
        </p:txBody>
      </p:sp>
      <p:sp>
        <p:nvSpPr>
          <p:cNvPr id="5" name="Rectangle 4"/>
          <p:cNvSpPr/>
          <p:nvPr/>
        </p:nvSpPr>
        <p:spPr>
          <a:xfrm>
            <a:off x="6839072" y="2630465"/>
            <a:ext cx="914400" cy="914400"/>
          </a:xfrm>
          <a:prstGeom prst="rect">
            <a:avLst/>
          </a:prstGeom>
          <a:solidFill>
            <a:srgbClr val="FF0000">
              <a:alpha val="89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
        <p:nvSpPr>
          <p:cNvPr id="6" name="Rectangle 5"/>
          <p:cNvSpPr/>
          <p:nvPr/>
        </p:nvSpPr>
        <p:spPr>
          <a:xfrm>
            <a:off x="438272" y="2630465"/>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7" name="Rectangle 6"/>
          <p:cNvSpPr/>
          <p:nvPr/>
        </p:nvSpPr>
        <p:spPr>
          <a:xfrm>
            <a:off x="1352672" y="2630465"/>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8" name="Rectangle 7"/>
          <p:cNvSpPr/>
          <p:nvPr/>
        </p:nvSpPr>
        <p:spPr>
          <a:xfrm>
            <a:off x="2267072" y="2630465"/>
            <a:ext cx="914400" cy="914400"/>
          </a:xfrm>
          <a:prstGeom prst="rect">
            <a:avLst/>
          </a:prstGeom>
          <a:solidFill>
            <a:srgbClr val="FF0000">
              <a:alpha val="34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9" name="Rectangle 8"/>
          <p:cNvSpPr/>
          <p:nvPr/>
        </p:nvSpPr>
        <p:spPr>
          <a:xfrm>
            <a:off x="3181472" y="2630465"/>
            <a:ext cx="914400" cy="914400"/>
          </a:xfrm>
          <a:prstGeom prst="rect">
            <a:avLst/>
          </a:prstGeom>
          <a:solidFill>
            <a:srgbClr val="FF0000">
              <a:alpha val="45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11" name="Rectangle 10"/>
          <p:cNvSpPr/>
          <p:nvPr/>
        </p:nvSpPr>
        <p:spPr>
          <a:xfrm>
            <a:off x="4997313" y="2630465"/>
            <a:ext cx="914400" cy="914400"/>
          </a:xfrm>
          <a:prstGeom prst="rect">
            <a:avLst/>
          </a:prstGeom>
          <a:solidFill>
            <a:srgbClr val="FF0000">
              <a:alpha val="67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2" name="Rectangle 11"/>
          <p:cNvSpPr/>
          <p:nvPr/>
        </p:nvSpPr>
        <p:spPr>
          <a:xfrm>
            <a:off x="5924672" y="2630465"/>
            <a:ext cx="914400" cy="914400"/>
          </a:xfrm>
          <a:prstGeom prst="rect">
            <a:avLst/>
          </a:prstGeom>
          <a:solidFill>
            <a:srgbClr val="FF0000">
              <a:alpha val="78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13" name="Rectangle 12"/>
          <p:cNvSpPr/>
          <p:nvPr/>
        </p:nvSpPr>
        <p:spPr>
          <a:xfrm>
            <a:off x="7753472" y="2630465"/>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sp>
        <p:nvSpPr>
          <p:cNvPr id="10" name="Rectangle 9"/>
          <p:cNvSpPr/>
          <p:nvPr/>
        </p:nvSpPr>
        <p:spPr>
          <a:xfrm>
            <a:off x="4095872" y="2630465"/>
            <a:ext cx="914400" cy="914400"/>
          </a:xfrm>
          <a:prstGeom prst="rect">
            <a:avLst/>
          </a:prstGeom>
          <a:solidFill>
            <a:srgbClr val="FF0000">
              <a:alpha val="56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14" name="Rectangle 13"/>
          <p:cNvSpPr/>
          <p:nvPr/>
        </p:nvSpPr>
        <p:spPr>
          <a:xfrm>
            <a:off x="438272" y="1308754"/>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15" name="TextBox 14"/>
          <p:cNvSpPr txBox="1"/>
          <p:nvPr/>
        </p:nvSpPr>
        <p:spPr>
          <a:xfrm>
            <a:off x="1490252" y="1360586"/>
            <a:ext cx="1587995" cy="830997"/>
          </a:xfrm>
          <a:prstGeom prst="rect">
            <a:avLst/>
          </a:prstGeom>
          <a:noFill/>
        </p:spPr>
        <p:txBody>
          <a:bodyPr wrap="none" rtlCol="0">
            <a:spAutoFit/>
          </a:bodyPr>
          <a:lstStyle/>
          <a:p>
            <a:r>
              <a:rPr lang="en-US" sz="4800" dirty="0" smtClean="0">
                <a:latin typeface="Helvetica"/>
              </a:rPr>
              <a:t>&lt; ? &lt;</a:t>
            </a:r>
            <a:endParaRPr lang="en-US" sz="4800" dirty="0">
              <a:latin typeface="Helvetica"/>
            </a:endParaRPr>
          </a:p>
        </p:txBody>
      </p:sp>
      <p:sp>
        <p:nvSpPr>
          <p:cNvPr id="16" name="Rectangle 15"/>
          <p:cNvSpPr/>
          <p:nvPr/>
        </p:nvSpPr>
        <p:spPr>
          <a:xfrm>
            <a:off x="3181472" y="1308754"/>
            <a:ext cx="914400" cy="914400"/>
          </a:xfrm>
          <a:prstGeom prst="rect">
            <a:avLst/>
          </a:prstGeom>
          <a:solidFill>
            <a:srgbClr val="FF0000">
              <a:alpha val="67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6</a:t>
            </a:r>
            <a:endParaRPr lang="en-US" sz="4000" dirty="0">
              <a:solidFill>
                <a:schemeClr val="tx1"/>
              </a:solidFill>
              <a:latin typeface="Helvetica"/>
            </a:endParaRPr>
          </a:p>
        </p:txBody>
      </p:sp>
      <p:sp>
        <p:nvSpPr>
          <p:cNvPr id="17" name="Rectangle 16"/>
          <p:cNvSpPr/>
          <p:nvPr/>
        </p:nvSpPr>
        <p:spPr>
          <a:xfrm>
            <a:off x="6858000" y="5439249"/>
            <a:ext cx="914400" cy="914400"/>
          </a:xfrm>
          <a:prstGeom prst="rect">
            <a:avLst/>
          </a:prstGeom>
          <a:solidFill>
            <a:srgbClr val="FF0000">
              <a:alpha val="89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
        <p:nvSpPr>
          <p:cNvPr id="18" name="Rectangle 17"/>
          <p:cNvSpPr/>
          <p:nvPr/>
        </p:nvSpPr>
        <p:spPr>
          <a:xfrm>
            <a:off x="457200" y="5439249"/>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19" name="Rectangle 18"/>
          <p:cNvSpPr/>
          <p:nvPr/>
        </p:nvSpPr>
        <p:spPr>
          <a:xfrm>
            <a:off x="1371600" y="5439249"/>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20" name="Rectangle 19"/>
          <p:cNvSpPr/>
          <p:nvPr/>
        </p:nvSpPr>
        <p:spPr>
          <a:xfrm>
            <a:off x="2286000" y="5439249"/>
            <a:ext cx="914400" cy="914400"/>
          </a:xfrm>
          <a:prstGeom prst="rect">
            <a:avLst/>
          </a:prstGeom>
          <a:solidFill>
            <a:srgbClr val="FF0000">
              <a:alpha val="34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21" name="Rectangle 20"/>
          <p:cNvSpPr/>
          <p:nvPr/>
        </p:nvSpPr>
        <p:spPr>
          <a:xfrm>
            <a:off x="3200400" y="5439249"/>
            <a:ext cx="914400" cy="914400"/>
          </a:xfrm>
          <a:prstGeom prst="rect">
            <a:avLst/>
          </a:prstGeom>
          <a:solidFill>
            <a:srgbClr val="FF0000">
              <a:alpha val="45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22" name="Rectangle 21"/>
          <p:cNvSpPr/>
          <p:nvPr/>
        </p:nvSpPr>
        <p:spPr>
          <a:xfrm>
            <a:off x="5016241" y="5439249"/>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23" name="Rectangle 22"/>
          <p:cNvSpPr/>
          <p:nvPr/>
        </p:nvSpPr>
        <p:spPr>
          <a:xfrm>
            <a:off x="5943600" y="5439249"/>
            <a:ext cx="914400" cy="914400"/>
          </a:xfrm>
          <a:prstGeom prst="rect">
            <a:avLst/>
          </a:prstGeom>
          <a:solidFill>
            <a:srgbClr val="FF0000">
              <a:alpha val="78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24" name="Rectangle 23"/>
          <p:cNvSpPr/>
          <p:nvPr/>
        </p:nvSpPr>
        <p:spPr>
          <a:xfrm>
            <a:off x="7772400" y="5439249"/>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sp>
        <p:nvSpPr>
          <p:cNvPr id="25" name="Rectangle 24"/>
          <p:cNvSpPr/>
          <p:nvPr/>
        </p:nvSpPr>
        <p:spPr>
          <a:xfrm>
            <a:off x="4114800" y="5439249"/>
            <a:ext cx="914400" cy="914400"/>
          </a:xfrm>
          <a:prstGeom prst="rect">
            <a:avLst/>
          </a:prstGeom>
          <a:solidFill>
            <a:srgbClr val="FF0000">
              <a:alpha val="56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28" name="Rectangle 27"/>
          <p:cNvSpPr/>
          <p:nvPr/>
        </p:nvSpPr>
        <p:spPr>
          <a:xfrm>
            <a:off x="438272" y="4222607"/>
            <a:ext cx="914400" cy="914400"/>
          </a:xfrm>
          <a:prstGeom prst="rect">
            <a:avLst/>
          </a:prstGeom>
          <a:solidFill>
            <a:srgbClr val="FF0000">
              <a:alpha val="45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4</a:t>
            </a:r>
            <a:endParaRPr lang="en-US" sz="4000" dirty="0">
              <a:solidFill>
                <a:schemeClr val="tx1"/>
              </a:solidFill>
              <a:latin typeface="Helvetica"/>
            </a:endParaRPr>
          </a:p>
        </p:txBody>
      </p:sp>
      <p:sp>
        <p:nvSpPr>
          <p:cNvPr id="29" name="TextBox 28"/>
          <p:cNvSpPr txBox="1"/>
          <p:nvPr/>
        </p:nvSpPr>
        <p:spPr>
          <a:xfrm>
            <a:off x="1490252" y="4274439"/>
            <a:ext cx="1587995" cy="830997"/>
          </a:xfrm>
          <a:prstGeom prst="rect">
            <a:avLst/>
          </a:prstGeom>
          <a:noFill/>
        </p:spPr>
        <p:txBody>
          <a:bodyPr wrap="none" rtlCol="0">
            <a:spAutoFit/>
          </a:bodyPr>
          <a:lstStyle/>
          <a:p>
            <a:r>
              <a:rPr lang="en-US" sz="4800" dirty="0" smtClean="0">
                <a:latin typeface="Helvetica"/>
              </a:rPr>
              <a:t>&lt; ? &lt;</a:t>
            </a:r>
            <a:endParaRPr lang="en-US" sz="4800" dirty="0">
              <a:latin typeface="Helvetica"/>
            </a:endParaRPr>
          </a:p>
        </p:txBody>
      </p:sp>
      <p:sp>
        <p:nvSpPr>
          <p:cNvPr id="30" name="Rectangle 29"/>
          <p:cNvSpPr/>
          <p:nvPr/>
        </p:nvSpPr>
        <p:spPr>
          <a:xfrm>
            <a:off x="3181472" y="4222607"/>
            <a:ext cx="914400" cy="914400"/>
          </a:xfrm>
          <a:prstGeom prst="rect">
            <a:avLst/>
          </a:prstGeom>
          <a:solidFill>
            <a:srgbClr val="FF0000">
              <a:alpha val="78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7</a:t>
            </a:r>
            <a:endParaRPr lang="en-US" sz="4000" dirty="0">
              <a:solidFill>
                <a:schemeClr val="tx1"/>
              </a:solidFill>
              <a:latin typeface="Helvetica"/>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Overlapping $or Clauses</a:t>
            </a:r>
            <a:endParaRPr lang="en-US" dirty="0"/>
          </a:p>
        </p:txBody>
      </p:sp>
      <p:sp>
        <p:nvSpPr>
          <p:cNvPr id="5" name="Rectangle 4"/>
          <p:cNvSpPr/>
          <p:nvPr/>
        </p:nvSpPr>
        <p:spPr>
          <a:xfrm>
            <a:off x="6839072" y="2630465"/>
            <a:ext cx="914400" cy="914400"/>
          </a:xfrm>
          <a:prstGeom prst="rect">
            <a:avLst/>
          </a:prstGeom>
          <a:solidFill>
            <a:srgbClr val="FF0000">
              <a:alpha val="89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
        <p:nvSpPr>
          <p:cNvPr id="6" name="Rectangle 5"/>
          <p:cNvSpPr/>
          <p:nvPr/>
        </p:nvSpPr>
        <p:spPr>
          <a:xfrm>
            <a:off x="438272" y="2630465"/>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7" name="Rectangle 6"/>
          <p:cNvSpPr/>
          <p:nvPr/>
        </p:nvSpPr>
        <p:spPr>
          <a:xfrm>
            <a:off x="1352672" y="2630465"/>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8" name="Rectangle 7"/>
          <p:cNvSpPr/>
          <p:nvPr/>
        </p:nvSpPr>
        <p:spPr>
          <a:xfrm>
            <a:off x="2267072" y="2630465"/>
            <a:ext cx="914400" cy="914400"/>
          </a:xfrm>
          <a:prstGeom prst="rect">
            <a:avLst/>
          </a:prstGeom>
          <a:solidFill>
            <a:srgbClr val="FF0000">
              <a:alpha val="34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9" name="Rectangle 8"/>
          <p:cNvSpPr/>
          <p:nvPr/>
        </p:nvSpPr>
        <p:spPr>
          <a:xfrm>
            <a:off x="3181472" y="2630465"/>
            <a:ext cx="914400" cy="914400"/>
          </a:xfrm>
          <a:prstGeom prst="rect">
            <a:avLst/>
          </a:prstGeom>
          <a:solidFill>
            <a:srgbClr val="FF0000">
              <a:alpha val="45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11" name="Rectangle 10"/>
          <p:cNvSpPr/>
          <p:nvPr/>
        </p:nvSpPr>
        <p:spPr>
          <a:xfrm>
            <a:off x="4997313" y="2630465"/>
            <a:ext cx="914400" cy="914400"/>
          </a:xfrm>
          <a:prstGeom prst="rect">
            <a:avLst/>
          </a:prstGeom>
          <a:solidFill>
            <a:srgbClr val="FF0000">
              <a:alpha val="67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2" name="Rectangle 11"/>
          <p:cNvSpPr/>
          <p:nvPr/>
        </p:nvSpPr>
        <p:spPr>
          <a:xfrm>
            <a:off x="5924672" y="2630465"/>
            <a:ext cx="914400" cy="914400"/>
          </a:xfrm>
          <a:prstGeom prst="rect">
            <a:avLst/>
          </a:prstGeom>
          <a:solidFill>
            <a:srgbClr val="FF0000">
              <a:alpha val="78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13" name="Rectangle 12"/>
          <p:cNvSpPr/>
          <p:nvPr/>
        </p:nvSpPr>
        <p:spPr>
          <a:xfrm>
            <a:off x="7753472" y="2630465"/>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sp>
        <p:nvSpPr>
          <p:cNvPr id="10" name="Rectangle 9"/>
          <p:cNvSpPr/>
          <p:nvPr/>
        </p:nvSpPr>
        <p:spPr>
          <a:xfrm>
            <a:off x="4095872" y="2630465"/>
            <a:ext cx="914400" cy="914400"/>
          </a:xfrm>
          <a:prstGeom prst="rect">
            <a:avLst/>
          </a:prstGeom>
          <a:solidFill>
            <a:srgbClr val="FF0000">
              <a:alpha val="56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14" name="Rectangle 13"/>
          <p:cNvSpPr/>
          <p:nvPr/>
        </p:nvSpPr>
        <p:spPr>
          <a:xfrm>
            <a:off x="438272" y="1308754"/>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15" name="TextBox 14"/>
          <p:cNvSpPr txBox="1"/>
          <p:nvPr/>
        </p:nvSpPr>
        <p:spPr>
          <a:xfrm>
            <a:off x="1490252" y="1360586"/>
            <a:ext cx="1587995" cy="830997"/>
          </a:xfrm>
          <a:prstGeom prst="rect">
            <a:avLst/>
          </a:prstGeom>
          <a:noFill/>
        </p:spPr>
        <p:txBody>
          <a:bodyPr wrap="none" rtlCol="0">
            <a:spAutoFit/>
          </a:bodyPr>
          <a:lstStyle/>
          <a:p>
            <a:r>
              <a:rPr lang="en-US" sz="4800" dirty="0" smtClean="0">
                <a:latin typeface="Helvetica"/>
              </a:rPr>
              <a:t>&lt; ? &lt;</a:t>
            </a:r>
            <a:endParaRPr lang="en-US" sz="4800" dirty="0">
              <a:latin typeface="Helvetica"/>
            </a:endParaRPr>
          </a:p>
        </p:txBody>
      </p:sp>
      <p:sp>
        <p:nvSpPr>
          <p:cNvPr id="16" name="Rectangle 15"/>
          <p:cNvSpPr/>
          <p:nvPr/>
        </p:nvSpPr>
        <p:spPr>
          <a:xfrm>
            <a:off x="3181472" y="1308754"/>
            <a:ext cx="914400" cy="914400"/>
          </a:xfrm>
          <a:prstGeom prst="rect">
            <a:avLst/>
          </a:prstGeom>
          <a:solidFill>
            <a:srgbClr val="FF0000">
              <a:alpha val="67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6</a:t>
            </a:r>
            <a:endParaRPr lang="en-US" sz="4000" dirty="0">
              <a:solidFill>
                <a:schemeClr val="tx1"/>
              </a:solidFill>
              <a:latin typeface="Helvetica"/>
            </a:endParaRPr>
          </a:p>
        </p:txBody>
      </p:sp>
      <p:sp>
        <p:nvSpPr>
          <p:cNvPr id="17" name="Rectangle 16"/>
          <p:cNvSpPr/>
          <p:nvPr/>
        </p:nvSpPr>
        <p:spPr>
          <a:xfrm>
            <a:off x="6858000" y="5439249"/>
            <a:ext cx="914400" cy="914400"/>
          </a:xfrm>
          <a:prstGeom prst="rect">
            <a:avLst/>
          </a:prstGeom>
          <a:solidFill>
            <a:srgbClr val="FF0000">
              <a:alpha val="89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
        <p:nvSpPr>
          <p:cNvPr id="18" name="Rectangle 17"/>
          <p:cNvSpPr/>
          <p:nvPr/>
        </p:nvSpPr>
        <p:spPr>
          <a:xfrm>
            <a:off x="457200" y="5439249"/>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19" name="Rectangle 18"/>
          <p:cNvSpPr/>
          <p:nvPr/>
        </p:nvSpPr>
        <p:spPr>
          <a:xfrm>
            <a:off x="1371600" y="5439249"/>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20" name="Rectangle 19"/>
          <p:cNvSpPr/>
          <p:nvPr/>
        </p:nvSpPr>
        <p:spPr>
          <a:xfrm>
            <a:off x="2286000" y="5439249"/>
            <a:ext cx="914400" cy="914400"/>
          </a:xfrm>
          <a:prstGeom prst="rect">
            <a:avLst/>
          </a:prstGeom>
          <a:solidFill>
            <a:srgbClr val="FF0000">
              <a:alpha val="34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21" name="Rectangle 20"/>
          <p:cNvSpPr/>
          <p:nvPr/>
        </p:nvSpPr>
        <p:spPr>
          <a:xfrm>
            <a:off x="3200400" y="5439249"/>
            <a:ext cx="914400" cy="914400"/>
          </a:xfrm>
          <a:prstGeom prst="rect">
            <a:avLst/>
          </a:prstGeom>
          <a:solidFill>
            <a:srgbClr val="FF0000">
              <a:alpha val="45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23" name="Rectangle 22"/>
          <p:cNvSpPr/>
          <p:nvPr/>
        </p:nvSpPr>
        <p:spPr>
          <a:xfrm>
            <a:off x="5943600" y="5439249"/>
            <a:ext cx="914400" cy="914400"/>
          </a:xfrm>
          <a:prstGeom prst="rect">
            <a:avLst/>
          </a:prstGeom>
          <a:solidFill>
            <a:srgbClr val="FF0000">
              <a:alpha val="78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24" name="Rectangle 23"/>
          <p:cNvSpPr/>
          <p:nvPr/>
        </p:nvSpPr>
        <p:spPr>
          <a:xfrm>
            <a:off x="7772400" y="5439249"/>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sp>
        <p:nvSpPr>
          <p:cNvPr id="25" name="Rectangle 24"/>
          <p:cNvSpPr/>
          <p:nvPr/>
        </p:nvSpPr>
        <p:spPr>
          <a:xfrm>
            <a:off x="4114800" y="5439249"/>
            <a:ext cx="914400" cy="914400"/>
          </a:xfrm>
          <a:prstGeom prst="rect">
            <a:avLst/>
          </a:prstGeom>
          <a:solidFill>
            <a:srgbClr val="FF0000">
              <a:alpha val="56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28" name="Rectangle 27"/>
          <p:cNvSpPr/>
          <p:nvPr/>
        </p:nvSpPr>
        <p:spPr>
          <a:xfrm>
            <a:off x="438272" y="4222607"/>
            <a:ext cx="914400" cy="914400"/>
          </a:xfrm>
          <a:prstGeom prst="rect">
            <a:avLst/>
          </a:prstGeom>
          <a:solidFill>
            <a:srgbClr val="FF0000">
              <a:alpha val="56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6</a:t>
            </a:r>
            <a:endParaRPr lang="en-US" sz="4000" dirty="0">
              <a:solidFill>
                <a:schemeClr val="tx1"/>
              </a:solidFill>
              <a:latin typeface="Helvetica"/>
            </a:endParaRPr>
          </a:p>
        </p:txBody>
      </p:sp>
      <p:sp>
        <p:nvSpPr>
          <p:cNvPr id="29" name="TextBox 28"/>
          <p:cNvSpPr txBox="1"/>
          <p:nvPr/>
        </p:nvSpPr>
        <p:spPr>
          <a:xfrm>
            <a:off x="1490252" y="4274439"/>
            <a:ext cx="1947468" cy="830997"/>
          </a:xfrm>
          <a:prstGeom prst="rect">
            <a:avLst/>
          </a:prstGeom>
          <a:noFill/>
        </p:spPr>
        <p:txBody>
          <a:bodyPr wrap="none" rtlCol="0">
            <a:spAutoFit/>
          </a:bodyPr>
          <a:lstStyle/>
          <a:p>
            <a:r>
              <a:rPr lang="en-US" sz="4800" dirty="0" smtClean="0">
                <a:latin typeface="Helvetica"/>
              </a:rPr>
              <a:t>&lt;= ? &lt;</a:t>
            </a:r>
            <a:endParaRPr lang="en-US" sz="4800" dirty="0">
              <a:latin typeface="Helvetica"/>
            </a:endParaRPr>
          </a:p>
        </p:txBody>
      </p:sp>
      <p:sp>
        <p:nvSpPr>
          <p:cNvPr id="30" name="Rectangle 29"/>
          <p:cNvSpPr/>
          <p:nvPr/>
        </p:nvSpPr>
        <p:spPr>
          <a:xfrm>
            <a:off x="3518406" y="4222607"/>
            <a:ext cx="914400" cy="914400"/>
          </a:xfrm>
          <a:prstGeom prst="rect">
            <a:avLst/>
          </a:prstGeom>
          <a:solidFill>
            <a:srgbClr val="FF0000">
              <a:alpha val="78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7</a:t>
            </a:r>
            <a:endParaRPr lang="en-US" sz="4000" dirty="0">
              <a:solidFill>
                <a:schemeClr val="tx1"/>
              </a:solidFill>
              <a:latin typeface="Helvetica"/>
            </a:endParaRPr>
          </a:p>
        </p:txBody>
      </p:sp>
      <p:sp>
        <p:nvSpPr>
          <p:cNvPr id="22" name="Rectangle 21"/>
          <p:cNvSpPr/>
          <p:nvPr/>
        </p:nvSpPr>
        <p:spPr>
          <a:xfrm>
            <a:off x="5029200" y="5439249"/>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Vector Clocks</a:t>
            </a:r>
            <a:endParaRPr lang="en-US" dirty="0"/>
          </a:p>
        </p:txBody>
      </p:sp>
      <p:sp>
        <p:nvSpPr>
          <p:cNvPr id="4" name="TextBox 3"/>
          <p:cNvSpPr txBox="1"/>
          <p:nvPr/>
        </p:nvSpPr>
        <p:spPr>
          <a:xfrm>
            <a:off x="427840" y="2147364"/>
            <a:ext cx="2283510" cy="369332"/>
          </a:xfrm>
          <a:prstGeom prst="rect">
            <a:avLst/>
          </a:prstGeom>
          <a:noFill/>
        </p:spPr>
        <p:txBody>
          <a:bodyPr wrap="none" rtlCol="0">
            <a:spAutoFit/>
          </a:bodyPr>
          <a:lstStyle/>
          <a:p>
            <a:r>
              <a:rPr lang="en-US" dirty="0" smtClean="0"/>
              <a:t>Document.v.1([A, 1])</a:t>
            </a:r>
            <a:endParaRPr lang="en-US" dirty="0"/>
          </a:p>
        </p:txBody>
      </p:sp>
      <p:sp>
        <p:nvSpPr>
          <p:cNvPr id="5" name="Flowchart: Magnetic Disk 4"/>
          <p:cNvSpPr/>
          <p:nvPr/>
        </p:nvSpPr>
        <p:spPr>
          <a:xfrm>
            <a:off x="3884104" y="1829015"/>
            <a:ext cx="939567" cy="1031630"/>
          </a:xfrm>
          <a:prstGeom prst="flowChartMagneticDisk">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a:t>
            </a:r>
          </a:p>
        </p:txBody>
      </p:sp>
      <p:sp>
        <p:nvSpPr>
          <p:cNvPr id="6" name="TextBox 5"/>
          <p:cNvSpPr txBox="1"/>
          <p:nvPr/>
        </p:nvSpPr>
        <p:spPr>
          <a:xfrm>
            <a:off x="427840" y="3433352"/>
            <a:ext cx="2283510" cy="369332"/>
          </a:xfrm>
          <a:prstGeom prst="rect">
            <a:avLst/>
          </a:prstGeom>
          <a:noFill/>
        </p:spPr>
        <p:txBody>
          <a:bodyPr wrap="none" rtlCol="0">
            <a:spAutoFit/>
          </a:bodyPr>
          <a:lstStyle/>
          <a:p>
            <a:r>
              <a:rPr lang="en-US" dirty="0" smtClean="0"/>
              <a:t>Document.v.2([A, 2])</a:t>
            </a:r>
            <a:endParaRPr lang="en-US" dirty="0"/>
          </a:p>
        </p:txBody>
      </p:sp>
      <p:sp>
        <p:nvSpPr>
          <p:cNvPr id="7" name="Flowchart: Magnetic Disk 6"/>
          <p:cNvSpPr/>
          <p:nvPr/>
        </p:nvSpPr>
        <p:spPr>
          <a:xfrm>
            <a:off x="3884104" y="3115003"/>
            <a:ext cx="939567" cy="1031630"/>
          </a:xfrm>
          <a:prstGeom prst="flowChartMagneticDisk">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a:t>
            </a:r>
          </a:p>
        </p:txBody>
      </p:sp>
      <p:cxnSp>
        <p:nvCxnSpPr>
          <p:cNvPr id="9" name="Straight Arrow Connector 8"/>
          <p:cNvCxnSpPr>
            <a:stCxn id="5" idx="3"/>
            <a:endCxn id="7" idx="1"/>
          </p:cNvCxnSpPr>
          <p:nvPr/>
        </p:nvCxnSpPr>
        <p:spPr>
          <a:xfrm>
            <a:off x="4353888" y="2860645"/>
            <a:ext cx="0" cy="25435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580391" y="2811655"/>
            <a:ext cx="928459" cy="369332"/>
          </a:xfrm>
          <a:prstGeom prst="rect">
            <a:avLst/>
          </a:prstGeom>
          <a:noFill/>
        </p:spPr>
        <p:txBody>
          <a:bodyPr wrap="none" rtlCol="0">
            <a:spAutoFit/>
          </a:bodyPr>
          <a:lstStyle/>
          <a:p>
            <a:r>
              <a:rPr lang="en-US" dirty="0" smtClean="0"/>
              <a:t>Update</a:t>
            </a:r>
            <a:endParaRPr lang="en-US" dirty="0"/>
          </a:p>
        </p:txBody>
      </p:sp>
      <p:sp>
        <p:nvSpPr>
          <p:cNvPr id="11" name="Flowchart: Magnetic Disk 10"/>
          <p:cNvSpPr/>
          <p:nvPr/>
        </p:nvSpPr>
        <p:spPr>
          <a:xfrm>
            <a:off x="2761376" y="4685143"/>
            <a:ext cx="939567" cy="1031630"/>
          </a:xfrm>
          <a:prstGeom prst="flowChartMagneticDisk">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2" name="Flowchart: Magnetic Disk 11"/>
          <p:cNvSpPr/>
          <p:nvPr/>
        </p:nvSpPr>
        <p:spPr>
          <a:xfrm>
            <a:off x="5170415" y="4685143"/>
            <a:ext cx="939567" cy="1031630"/>
          </a:xfrm>
          <a:prstGeom prst="flowChartMagneticDisk">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4" name="Straight Arrow Connector 13"/>
          <p:cNvCxnSpPr>
            <a:stCxn id="7" idx="3"/>
            <a:endCxn id="11" idx="1"/>
          </p:cNvCxnSpPr>
          <p:nvPr/>
        </p:nvCxnSpPr>
        <p:spPr>
          <a:xfrm flipH="1">
            <a:off x="3231160" y="4146633"/>
            <a:ext cx="1122728" cy="53851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7" idx="3"/>
            <a:endCxn id="12" idx="1"/>
          </p:cNvCxnSpPr>
          <p:nvPr/>
        </p:nvCxnSpPr>
        <p:spPr>
          <a:xfrm>
            <a:off x="4353888" y="4146633"/>
            <a:ext cx="1286311" cy="53851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7" name="Multiply 16"/>
          <p:cNvSpPr/>
          <p:nvPr/>
        </p:nvSpPr>
        <p:spPr>
          <a:xfrm>
            <a:off x="3909271" y="4819475"/>
            <a:ext cx="914400" cy="762966"/>
          </a:xfrm>
          <a:prstGeom prst="mathMultiply">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0" y="5016292"/>
            <a:ext cx="2822119" cy="369332"/>
          </a:xfrm>
          <a:prstGeom prst="rect">
            <a:avLst/>
          </a:prstGeom>
          <a:noFill/>
        </p:spPr>
        <p:txBody>
          <a:bodyPr wrap="none" rtlCol="0">
            <a:spAutoFit/>
          </a:bodyPr>
          <a:lstStyle/>
          <a:p>
            <a:r>
              <a:rPr lang="en-US" dirty="0" smtClean="0"/>
              <a:t>Document.v.2([A, 2],[B,1])</a:t>
            </a:r>
            <a:endParaRPr lang="en-US" dirty="0"/>
          </a:p>
        </p:txBody>
      </p:sp>
      <p:sp>
        <p:nvSpPr>
          <p:cNvPr id="19" name="TextBox 18"/>
          <p:cNvSpPr txBox="1"/>
          <p:nvPr/>
        </p:nvSpPr>
        <p:spPr>
          <a:xfrm>
            <a:off x="6109982" y="5025755"/>
            <a:ext cx="2822119" cy="369332"/>
          </a:xfrm>
          <a:prstGeom prst="rect">
            <a:avLst/>
          </a:prstGeom>
          <a:noFill/>
        </p:spPr>
        <p:txBody>
          <a:bodyPr wrap="none" rtlCol="0">
            <a:spAutoFit/>
          </a:bodyPr>
          <a:lstStyle/>
          <a:p>
            <a:r>
              <a:rPr lang="en-US" dirty="0" smtClean="0"/>
              <a:t>Document.v.2([A, 2],[C,1])</a:t>
            </a:r>
            <a:endParaRPr lang="en-US" dirty="0"/>
          </a:p>
        </p:txBody>
      </p:sp>
      <p:cxnSp>
        <p:nvCxnSpPr>
          <p:cNvPr id="21" name="Straight Arrow Connector 20"/>
          <p:cNvCxnSpPr>
            <a:stCxn id="11" idx="3"/>
          </p:cNvCxnSpPr>
          <p:nvPr/>
        </p:nvCxnSpPr>
        <p:spPr>
          <a:xfrm>
            <a:off x="3231160" y="5716773"/>
            <a:ext cx="1240172" cy="74275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2" idx="3"/>
          </p:cNvCxnSpPr>
          <p:nvPr/>
        </p:nvCxnSpPr>
        <p:spPr>
          <a:xfrm flipH="1">
            <a:off x="4353887" y="5716773"/>
            <a:ext cx="1286312" cy="74275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340308" y="6488668"/>
            <a:ext cx="2480166" cy="369332"/>
          </a:xfrm>
          <a:prstGeom prst="rect">
            <a:avLst/>
          </a:prstGeom>
          <a:noFill/>
        </p:spPr>
        <p:txBody>
          <a:bodyPr wrap="none" rtlCol="0">
            <a:spAutoFit/>
          </a:bodyPr>
          <a:lstStyle/>
          <a:p>
            <a:r>
              <a:rPr lang="en-US" dirty="0" smtClean="0"/>
              <a:t>Conflicts are detected.</a:t>
            </a:r>
            <a:endParaRPr lang="en-US" dirty="0"/>
          </a:p>
        </p:txBody>
      </p:sp>
    </p:spTree>
    <p:extLst>
      <p:ext uri="{BB962C8B-B14F-4D97-AF65-F5344CB8AC3E}">
        <p14:creationId xmlns:p14="http://schemas.microsoft.com/office/powerpoint/2010/main" xmlns="" val="59977313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2D Overlapping $or Clauses</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err="1" smtClean="0"/>
              <a:t>db.c.find</a:t>
            </a:r>
            <a:r>
              <a:rPr lang="en-US" dirty="0" smtClean="0"/>
              <a:t>( {$or:[{x:{$gt:2,$lt:6},y:{$gt:’b’,$lt:’f’}},{x:{$gt:4,$lt:7},y:{$gt:’b’,$lt:’e’}}]} )</a:t>
            </a:r>
          </a:p>
          <a:p>
            <a:r>
              <a:rPr lang="en-US" dirty="0" smtClean="0"/>
              <a:t>Index {x:1,y:1}</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2D Overlapping $or Clauses</a:t>
            </a:r>
            <a:endParaRPr lang="en-US" dirty="0"/>
          </a:p>
        </p:txBody>
      </p:sp>
      <p:cxnSp>
        <p:nvCxnSpPr>
          <p:cNvPr id="150" name="Straight Connector 149"/>
          <p:cNvCxnSpPr/>
          <p:nvPr/>
        </p:nvCxnSpPr>
        <p:spPr>
          <a:xfrm>
            <a:off x="751604" y="5975207"/>
            <a:ext cx="7580853" cy="1588"/>
          </a:xfrm>
          <a:prstGeom prst="line">
            <a:avLst/>
          </a:prstGeom>
          <a:ln w="76200">
            <a:gradFill flip="none" rotWithShape="1">
              <a:gsLst>
                <a:gs pos="0">
                  <a:schemeClr val="bg1"/>
                </a:gs>
                <a:gs pos="100000">
                  <a:srgbClr val="FF0000"/>
                </a:gs>
              </a:gsLst>
              <a:lin ang="0" scaled="1"/>
              <a:tileRect/>
            </a:gradFill>
          </a:ln>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7671568" y="5908828"/>
            <a:ext cx="532630" cy="707886"/>
          </a:xfrm>
          <a:prstGeom prst="rect">
            <a:avLst/>
          </a:prstGeom>
          <a:noFill/>
        </p:spPr>
        <p:txBody>
          <a:bodyPr wrap="none" rtlCol="0">
            <a:spAutoFit/>
          </a:bodyPr>
          <a:lstStyle/>
          <a:p>
            <a:r>
              <a:rPr lang="en-US" sz="4000" i="1" dirty="0" err="1" smtClean="0"/>
              <a:t>x</a:t>
            </a:r>
            <a:endParaRPr lang="en-US" sz="4000" i="1" dirty="0"/>
          </a:p>
        </p:txBody>
      </p:sp>
      <p:cxnSp>
        <p:nvCxnSpPr>
          <p:cNvPr id="157" name="Straight Connector 156"/>
          <p:cNvCxnSpPr/>
          <p:nvPr/>
        </p:nvCxnSpPr>
        <p:spPr>
          <a:xfrm rot="5400000" flipH="1" flipV="1">
            <a:off x="-1587307" y="3569917"/>
            <a:ext cx="4677822" cy="1588"/>
          </a:xfrm>
          <a:prstGeom prst="line">
            <a:avLst/>
          </a:prstGeom>
          <a:ln>
            <a:gradFill flip="none" rotWithShape="1">
              <a:gsLst>
                <a:gs pos="0">
                  <a:schemeClr val="bg1"/>
                </a:gs>
                <a:gs pos="100000">
                  <a:srgbClr val="0000FF"/>
                </a:gs>
              </a:gsLst>
              <a:lin ang="0" scaled="1"/>
              <a:tileRect/>
            </a:gradFill>
          </a:ln>
        </p:spPr>
        <p:style>
          <a:lnRef idx="2">
            <a:schemeClr val="accent1"/>
          </a:lnRef>
          <a:fillRef idx="0">
            <a:schemeClr val="accent1"/>
          </a:fillRef>
          <a:effectRef idx="1">
            <a:schemeClr val="accent1"/>
          </a:effectRef>
          <a:fontRef idx="minor">
            <a:schemeClr val="tx1"/>
          </a:fontRef>
        </p:style>
      </p:cxnSp>
      <p:sp>
        <p:nvSpPr>
          <p:cNvPr id="158" name="TextBox 157"/>
          <p:cNvSpPr txBox="1"/>
          <p:nvPr/>
        </p:nvSpPr>
        <p:spPr>
          <a:xfrm>
            <a:off x="168467" y="1192926"/>
            <a:ext cx="539894" cy="707886"/>
          </a:xfrm>
          <a:prstGeom prst="rect">
            <a:avLst/>
          </a:prstGeom>
          <a:noFill/>
        </p:spPr>
        <p:txBody>
          <a:bodyPr wrap="none" rtlCol="0">
            <a:spAutoFit/>
          </a:bodyPr>
          <a:lstStyle/>
          <a:p>
            <a:r>
              <a:rPr lang="en-US" sz="4000" i="1" dirty="0" err="1" smtClean="0"/>
              <a:t>y</a:t>
            </a:r>
            <a:endParaRPr lang="en-US" sz="4000" i="1" dirty="0"/>
          </a:p>
        </p:txBody>
      </p:sp>
      <p:sp>
        <p:nvSpPr>
          <p:cNvPr id="161" name="TextBox 160"/>
          <p:cNvSpPr txBox="1"/>
          <p:nvPr/>
        </p:nvSpPr>
        <p:spPr>
          <a:xfrm>
            <a:off x="1216173" y="6018980"/>
            <a:ext cx="392656" cy="584776"/>
          </a:xfrm>
          <a:prstGeom prst="rect">
            <a:avLst/>
          </a:prstGeom>
          <a:noFill/>
        </p:spPr>
        <p:txBody>
          <a:bodyPr wrap="none" rtlCol="0">
            <a:spAutoFit/>
          </a:bodyPr>
          <a:lstStyle/>
          <a:p>
            <a:r>
              <a:rPr lang="en-US" sz="3200" dirty="0" smtClean="0"/>
              <a:t>2</a:t>
            </a:r>
            <a:endParaRPr lang="en-US" sz="3200" dirty="0"/>
          </a:p>
        </p:txBody>
      </p:sp>
      <p:sp>
        <p:nvSpPr>
          <p:cNvPr id="162" name="TextBox 161"/>
          <p:cNvSpPr txBox="1"/>
          <p:nvPr/>
        </p:nvSpPr>
        <p:spPr>
          <a:xfrm>
            <a:off x="5259295" y="5993064"/>
            <a:ext cx="392656" cy="584776"/>
          </a:xfrm>
          <a:prstGeom prst="rect">
            <a:avLst/>
          </a:prstGeom>
          <a:noFill/>
        </p:spPr>
        <p:txBody>
          <a:bodyPr wrap="none" rtlCol="0">
            <a:spAutoFit/>
          </a:bodyPr>
          <a:lstStyle/>
          <a:p>
            <a:r>
              <a:rPr lang="en-US" sz="3200" dirty="0" smtClean="0"/>
              <a:t>6</a:t>
            </a:r>
            <a:endParaRPr lang="en-US" sz="3200" dirty="0"/>
          </a:p>
        </p:txBody>
      </p:sp>
      <p:cxnSp>
        <p:nvCxnSpPr>
          <p:cNvPr id="164" name="Straight Connector 163"/>
          <p:cNvCxnSpPr/>
          <p:nvPr/>
        </p:nvCxnSpPr>
        <p:spPr>
          <a:xfrm rot="5400000">
            <a:off x="1160217" y="5928663"/>
            <a:ext cx="478651"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rot="5400000">
            <a:off x="5217093" y="5895076"/>
            <a:ext cx="478651"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8" name="TextBox 167"/>
          <p:cNvSpPr txBox="1"/>
          <p:nvPr/>
        </p:nvSpPr>
        <p:spPr>
          <a:xfrm>
            <a:off x="168467" y="5032894"/>
            <a:ext cx="400270" cy="584776"/>
          </a:xfrm>
          <a:prstGeom prst="rect">
            <a:avLst/>
          </a:prstGeom>
          <a:noFill/>
        </p:spPr>
        <p:txBody>
          <a:bodyPr wrap="none" rtlCol="0">
            <a:spAutoFit/>
          </a:bodyPr>
          <a:lstStyle/>
          <a:p>
            <a:r>
              <a:rPr lang="en-US" sz="3200" dirty="0" err="1" smtClean="0"/>
              <a:t>b</a:t>
            </a:r>
            <a:endParaRPr lang="en-US" sz="3200" dirty="0"/>
          </a:p>
        </p:txBody>
      </p:sp>
      <p:sp>
        <p:nvSpPr>
          <p:cNvPr id="169" name="TextBox 168"/>
          <p:cNvSpPr txBox="1"/>
          <p:nvPr/>
        </p:nvSpPr>
        <p:spPr>
          <a:xfrm>
            <a:off x="196077" y="1810106"/>
            <a:ext cx="312906" cy="584776"/>
          </a:xfrm>
          <a:prstGeom prst="rect">
            <a:avLst/>
          </a:prstGeom>
          <a:noFill/>
        </p:spPr>
        <p:txBody>
          <a:bodyPr wrap="none" rtlCol="0">
            <a:spAutoFit/>
          </a:bodyPr>
          <a:lstStyle/>
          <a:p>
            <a:r>
              <a:rPr lang="en-US" sz="3200" dirty="0" err="1" smtClean="0"/>
              <a:t>f</a:t>
            </a:r>
            <a:endParaRPr lang="en-US" sz="3200" dirty="0"/>
          </a:p>
        </p:txBody>
      </p:sp>
      <p:cxnSp>
        <p:nvCxnSpPr>
          <p:cNvPr id="176" name="Straight Connector 175"/>
          <p:cNvCxnSpPr/>
          <p:nvPr/>
        </p:nvCxnSpPr>
        <p:spPr>
          <a:xfrm>
            <a:off x="568737" y="5388923"/>
            <a:ext cx="579498"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568737" y="2099189"/>
            <a:ext cx="579498"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3421103" y="2850751"/>
            <a:ext cx="2915713" cy="2538172"/>
          </a:xfrm>
          <a:prstGeom prst="rect">
            <a:avLst/>
          </a:prstGeom>
          <a:solidFill>
            <a:schemeClr val="accent6">
              <a:lumMod val="60000"/>
              <a:lumOff val="40000"/>
              <a:alpha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Clause 2</a:t>
            </a:r>
            <a:endParaRPr lang="en-US" sz="4800" dirty="0"/>
          </a:p>
        </p:txBody>
      </p:sp>
      <p:sp>
        <p:nvSpPr>
          <p:cNvPr id="180" name="TextBox 179"/>
          <p:cNvSpPr txBox="1"/>
          <p:nvPr/>
        </p:nvSpPr>
        <p:spPr>
          <a:xfrm>
            <a:off x="131282" y="2494722"/>
            <a:ext cx="400270" cy="584776"/>
          </a:xfrm>
          <a:prstGeom prst="rect">
            <a:avLst/>
          </a:prstGeom>
          <a:noFill/>
        </p:spPr>
        <p:txBody>
          <a:bodyPr wrap="none" rtlCol="0">
            <a:spAutoFit/>
          </a:bodyPr>
          <a:lstStyle/>
          <a:p>
            <a:r>
              <a:rPr lang="en-US" sz="3200" dirty="0" err="1" smtClean="0"/>
              <a:t>e</a:t>
            </a:r>
            <a:endParaRPr lang="en-US" sz="3200" dirty="0"/>
          </a:p>
        </p:txBody>
      </p:sp>
      <p:cxnSp>
        <p:nvCxnSpPr>
          <p:cNvPr id="181" name="Straight Connector 180"/>
          <p:cNvCxnSpPr/>
          <p:nvPr/>
        </p:nvCxnSpPr>
        <p:spPr>
          <a:xfrm>
            <a:off x="531552" y="2850751"/>
            <a:ext cx="579498"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82" name="TextBox 181"/>
          <p:cNvSpPr txBox="1"/>
          <p:nvPr/>
        </p:nvSpPr>
        <p:spPr>
          <a:xfrm>
            <a:off x="6140488" y="5993063"/>
            <a:ext cx="392656" cy="584776"/>
          </a:xfrm>
          <a:prstGeom prst="rect">
            <a:avLst/>
          </a:prstGeom>
          <a:noFill/>
        </p:spPr>
        <p:txBody>
          <a:bodyPr wrap="none" rtlCol="0">
            <a:spAutoFit/>
          </a:bodyPr>
          <a:lstStyle/>
          <a:p>
            <a:r>
              <a:rPr lang="en-US" sz="3200" dirty="0" smtClean="0"/>
              <a:t>7</a:t>
            </a:r>
            <a:endParaRPr lang="en-US" sz="3200" dirty="0"/>
          </a:p>
        </p:txBody>
      </p:sp>
      <p:cxnSp>
        <p:nvCxnSpPr>
          <p:cNvPr id="183" name="Straight Connector 182"/>
          <p:cNvCxnSpPr/>
          <p:nvPr/>
        </p:nvCxnSpPr>
        <p:spPr>
          <a:xfrm rot="5400000">
            <a:off x="6098286" y="5895075"/>
            <a:ext cx="478651"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59" name="Rectangle 158"/>
          <p:cNvSpPr/>
          <p:nvPr/>
        </p:nvSpPr>
        <p:spPr>
          <a:xfrm>
            <a:off x="1399542" y="2099189"/>
            <a:ext cx="4056081" cy="3291322"/>
          </a:xfrm>
          <a:prstGeom prst="rect">
            <a:avLst/>
          </a:prstGeom>
          <a:solidFill>
            <a:schemeClr val="accent6">
              <a:lumMod val="60000"/>
              <a:lumOff val="40000"/>
              <a:alpha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solidFill>
                  <a:schemeClr val="tx1"/>
                </a:solidFill>
              </a:rPr>
              <a:t>Clause 1</a:t>
            </a:r>
            <a:endParaRPr lang="en-US" sz="4800" dirty="0">
              <a:solidFill>
                <a:schemeClr val="tx1"/>
              </a:solidFill>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2D Overlapping $or Clauses</a:t>
            </a:r>
            <a:endParaRPr lang="en-US" dirty="0"/>
          </a:p>
        </p:txBody>
      </p:sp>
      <p:cxnSp>
        <p:nvCxnSpPr>
          <p:cNvPr id="150" name="Straight Connector 149"/>
          <p:cNvCxnSpPr/>
          <p:nvPr/>
        </p:nvCxnSpPr>
        <p:spPr>
          <a:xfrm>
            <a:off x="751604" y="5975207"/>
            <a:ext cx="7580853" cy="1588"/>
          </a:xfrm>
          <a:prstGeom prst="line">
            <a:avLst/>
          </a:prstGeom>
          <a:ln w="76200">
            <a:gradFill flip="none" rotWithShape="1">
              <a:gsLst>
                <a:gs pos="0">
                  <a:schemeClr val="bg1"/>
                </a:gs>
                <a:gs pos="100000">
                  <a:srgbClr val="FF0000"/>
                </a:gs>
              </a:gsLst>
              <a:lin ang="0" scaled="1"/>
              <a:tileRect/>
            </a:gradFill>
          </a:ln>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7671568" y="5908828"/>
            <a:ext cx="532630" cy="707886"/>
          </a:xfrm>
          <a:prstGeom prst="rect">
            <a:avLst/>
          </a:prstGeom>
          <a:noFill/>
        </p:spPr>
        <p:txBody>
          <a:bodyPr wrap="none" rtlCol="0">
            <a:spAutoFit/>
          </a:bodyPr>
          <a:lstStyle/>
          <a:p>
            <a:r>
              <a:rPr lang="en-US" sz="4000" i="1" dirty="0" err="1" smtClean="0"/>
              <a:t>x</a:t>
            </a:r>
            <a:endParaRPr lang="en-US" sz="4000" i="1" dirty="0"/>
          </a:p>
        </p:txBody>
      </p:sp>
      <p:cxnSp>
        <p:nvCxnSpPr>
          <p:cNvPr id="157" name="Straight Connector 156"/>
          <p:cNvCxnSpPr/>
          <p:nvPr/>
        </p:nvCxnSpPr>
        <p:spPr>
          <a:xfrm rot="5400000" flipH="1" flipV="1">
            <a:off x="-1587307" y="3569917"/>
            <a:ext cx="4677822" cy="1588"/>
          </a:xfrm>
          <a:prstGeom prst="line">
            <a:avLst/>
          </a:prstGeom>
          <a:ln>
            <a:gradFill flip="none" rotWithShape="1">
              <a:gsLst>
                <a:gs pos="0">
                  <a:schemeClr val="bg1"/>
                </a:gs>
                <a:gs pos="100000">
                  <a:srgbClr val="0000FF"/>
                </a:gs>
              </a:gsLst>
              <a:lin ang="0" scaled="1"/>
              <a:tileRect/>
            </a:gradFill>
          </a:ln>
        </p:spPr>
        <p:style>
          <a:lnRef idx="2">
            <a:schemeClr val="accent1"/>
          </a:lnRef>
          <a:fillRef idx="0">
            <a:schemeClr val="accent1"/>
          </a:fillRef>
          <a:effectRef idx="1">
            <a:schemeClr val="accent1"/>
          </a:effectRef>
          <a:fontRef idx="minor">
            <a:schemeClr val="tx1"/>
          </a:fontRef>
        </p:style>
      </p:cxnSp>
      <p:sp>
        <p:nvSpPr>
          <p:cNvPr id="158" name="TextBox 157"/>
          <p:cNvSpPr txBox="1"/>
          <p:nvPr/>
        </p:nvSpPr>
        <p:spPr>
          <a:xfrm>
            <a:off x="168467" y="1192926"/>
            <a:ext cx="539894" cy="707886"/>
          </a:xfrm>
          <a:prstGeom prst="rect">
            <a:avLst/>
          </a:prstGeom>
          <a:noFill/>
        </p:spPr>
        <p:txBody>
          <a:bodyPr wrap="none" rtlCol="0">
            <a:spAutoFit/>
          </a:bodyPr>
          <a:lstStyle/>
          <a:p>
            <a:r>
              <a:rPr lang="en-US" sz="4000" i="1" dirty="0" err="1" smtClean="0"/>
              <a:t>y</a:t>
            </a:r>
            <a:endParaRPr lang="en-US" sz="4000" i="1" dirty="0"/>
          </a:p>
        </p:txBody>
      </p:sp>
      <p:sp>
        <p:nvSpPr>
          <p:cNvPr id="161" name="TextBox 160"/>
          <p:cNvSpPr txBox="1"/>
          <p:nvPr/>
        </p:nvSpPr>
        <p:spPr>
          <a:xfrm>
            <a:off x="1216173" y="6018980"/>
            <a:ext cx="392656" cy="584776"/>
          </a:xfrm>
          <a:prstGeom prst="rect">
            <a:avLst/>
          </a:prstGeom>
          <a:noFill/>
        </p:spPr>
        <p:txBody>
          <a:bodyPr wrap="none" rtlCol="0">
            <a:spAutoFit/>
          </a:bodyPr>
          <a:lstStyle/>
          <a:p>
            <a:r>
              <a:rPr lang="en-US" sz="3200" dirty="0" smtClean="0"/>
              <a:t>2</a:t>
            </a:r>
            <a:endParaRPr lang="en-US" sz="3200" dirty="0"/>
          </a:p>
        </p:txBody>
      </p:sp>
      <p:sp>
        <p:nvSpPr>
          <p:cNvPr id="162" name="TextBox 161"/>
          <p:cNvSpPr txBox="1"/>
          <p:nvPr/>
        </p:nvSpPr>
        <p:spPr>
          <a:xfrm>
            <a:off x="5259295" y="5993064"/>
            <a:ext cx="392656" cy="584776"/>
          </a:xfrm>
          <a:prstGeom prst="rect">
            <a:avLst/>
          </a:prstGeom>
          <a:noFill/>
        </p:spPr>
        <p:txBody>
          <a:bodyPr wrap="none" rtlCol="0">
            <a:spAutoFit/>
          </a:bodyPr>
          <a:lstStyle/>
          <a:p>
            <a:r>
              <a:rPr lang="en-US" sz="3200" dirty="0" smtClean="0"/>
              <a:t>6</a:t>
            </a:r>
            <a:endParaRPr lang="en-US" sz="3200" dirty="0"/>
          </a:p>
        </p:txBody>
      </p:sp>
      <p:cxnSp>
        <p:nvCxnSpPr>
          <p:cNvPr id="164" name="Straight Connector 163"/>
          <p:cNvCxnSpPr/>
          <p:nvPr/>
        </p:nvCxnSpPr>
        <p:spPr>
          <a:xfrm rot="5400000">
            <a:off x="1160217" y="5928663"/>
            <a:ext cx="478651"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rot="5400000">
            <a:off x="5217093" y="5895076"/>
            <a:ext cx="478651"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8" name="TextBox 167"/>
          <p:cNvSpPr txBox="1"/>
          <p:nvPr/>
        </p:nvSpPr>
        <p:spPr>
          <a:xfrm>
            <a:off x="168467" y="5032894"/>
            <a:ext cx="400270" cy="584776"/>
          </a:xfrm>
          <a:prstGeom prst="rect">
            <a:avLst/>
          </a:prstGeom>
          <a:noFill/>
        </p:spPr>
        <p:txBody>
          <a:bodyPr wrap="none" rtlCol="0">
            <a:spAutoFit/>
          </a:bodyPr>
          <a:lstStyle/>
          <a:p>
            <a:r>
              <a:rPr lang="en-US" sz="3200" dirty="0" err="1" smtClean="0"/>
              <a:t>b</a:t>
            </a:r>
            <a:endParaRPr lang="en-US" sz="3200" dirty="0"/>
          </a:p>
        </p:txBody>
      </p:sp>
      <p:sp>
        <p:nvSpPr>
          <p:cNvPr id="169" name="TextBox 168"/>
          <p:cNvSpPr txBox="1"/>
          <p:nvPr/>
        </p:nvSpPr>
        <p:spPr>
          <a:xfrm>
            <a:off x="196077" y="1810106"/>
            <a:ext cx="312906" cy="584776"/>
          </a:xfrm>
          <a:prstGeom prst="rect">
            <a:avLst/>
          </a:prstGeom>
          <a:noFill/>
        </p:spPr>
        <p:txBody>
          <a:bodyPr wrap="none" rtlCol="0">
            <a:spAutoFit/>
          </a:bodyPr>
          <a:lstStyle/>
          <a:p>
            <a:r>
              <a:rPr lang="en-US" sz="3200" dirty="0" err="1" smtClean="0"/>
              <a:t>f</a:t>
            </a:r>
            <a:endParaRPr lang="en-US" sz="3200" dirty="0"/>
          </a:p>
        </p:txBody>
      </p:sp>
      <p:cxnSp>
        <p:nvCxnSpPr>
          <p:cNvPr id="176" name="Straight Connector 175"/>
          <p:cNvCxnSpPr/>
          <p:nvPr/>
        </p:nvCxnSpPr>
        <p:spPr>
          <a:xfrm>
            <a:off x="568737" y="5388923"/>
            <a:ext cx="579498"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568737" y="2099189"/>
            <a:ext cx="579498"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3421103" y="2850751"/>
            <a:ext cx="2915713" cy="2538172"/>
          </a:xfrm>
          <a:prstGeom prst="rect">
            <a:avLst/>
          </a:prstGeom>
          <a:solidFill>
            <a:schemeClr val="accent6">
              <a:lumMod val="60000"/>
              <a:lumOff val="40000"/>
              <a:alpha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Clause 2</a:t>
            </a:r>
            <a:endParaRPr lang="en-US" sz="4800" dirty="0"/>
          </a:p>
        </p:txBody>
      </p:sp>
      <p:sp>
        <p:nvSpPr>
          <p:cNvPr id="180" name="TextBox 179"/>
          <p:cNvSpPr txBox="1"/>
          <p:nvPr/>
        </p:nvSpPr>
        <p:spPr>
          <a:xfrm>
            <a:off x="131282" y="2494722"/>
            <a:ext cx="400270" cy="584776"/>
          </a:xfrm>
          <a:prstGeom prst="rect">
            <a:avLst/>
          </a:prstGeom>
          <a:noFill/>
        </p:spPr>
        <p:txBody>
          <a:bodyPr wrap="none" rtlCol="0">
            <a:spAutoFit/>
          </a:bodyPr>
          <a:lstStyle/>
          <a:p>
            <a:r>
              <a:rPr lang="en-US" sz="3200" dirty="0" err="1" smtClean="0"/>
              <a:t>e</a:t>
            </a:r>
            <a:endParaRPr lang="en-US" sz="3200" dirty="0"/>
          </a:p>
        </p:txBody>
      </p:sp>
      <p:cxnSp>
        <p:nvCxnSpPr>
          <p:cNvPr id="181" name="Straight Connector 180"/>
          <p:cNvCxnSpPr/>
          <p:nvPr/>
        </p:nvCxnSpPr>
        <p:spPr>
          <a:xfrm>
            <a:off x="531552" y="2850751"/>
            <a:ext cx="579498"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82" name="TextBox 181"/>
          <p:cNvSpPr txBox="1"/>
          <p:nvPr/>
        </p:nvSpPr>
        <p:spPr>
          <a:xfrm>
            <a:off x="6140488" y="5993063"/>
            <a:ext cx="392656" cy="584776"/>
          </a:xfrm>
          <a:prstGeom prst="rect">
            <a:avLst/>
          </a:prstGeom>
          <a:noFill/>
        </p:spPr>
        <p:txBody>
          <a:bodyPr wrap="none" rtlCol="0">
            <a:spAutoFit/>
          </a:bodyPr>
          <a:lstStyle/>
          <a:p>
            <a:r>
              <a:rPr lang="en-US" sz="3200" dirty="0" smtClean="0"/>
              <a:t>7</a:t>
            </a:r>
            <a:endParaRPr lang="en-US" sz="3200" dirty="0"/>
          </a:p>
        </p:txBody>
      </p:sp>
      <p:cxnSp>
        <p:nvCxnSpPr>
          <p:cNvPr id="183" name="Straight Connector 182"/>
          <p:cNvCxnSpPr/>
          <p:nvPr/>
        </p:nvCxnSpPr>
        <p:spPr>
          <a:xfrm rot="5400000">
            <a:off x="6098286" y="5895075"/>
            <a:ext cx="478651"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6707445" y="1509838"/>
            <a:ext cx="2208157" cy="1569660"/>
          </a:xfrm>
          <a:prstGeom prst="rect">
            <a:avLst/>
          </a:prstGeom>
          <a:solidFill>
            <a:srgbClr val="FF0000"/>
          </a:solidFill>
        </p:spPr>
        <p:txBody>
          <a:bodyPr wrap="square" rtlCol="0">
            <a:spAutoFit/>
          </a:bodyPr>
          <a:lstStyle/>
          <a:p>
            <a:r>
              <a:rPr lang="en-US" sz="2400" dirty="0" smtClean="0">
                <a:latin typeface="Helvetica"/>
              </a:rPr>
              <a:t>We only have to scan the remainder here</a:t>
            </a:r>
            <a:endParaRPr lang="en-US" sz="2400" dirty="0">
              <a:latin typeface="Helvetica"/>
            </a:endParaRPr>
          </a:p>
        </p:txBody>
      </p:sp>
      <p:cxnSp>
        <p:nvCxnSpPr>
          <p:cNvPr id="22" name="Straight Arrow Connector 21"/>
          <p:cNvCxnSpPr/>
          <p:nvPr/>
        </p:nvCxnSpPr>
        <p:spPr>
          <a:xfrm rot="10800000" flipV="1">
            <a:off x="5948055" y="3292910"/>
            <a:ext cx="1224544" cy="594478"/>
          </a:xfrm>
          <a:prstGeom prst="straightConnector1">
            <a:avLst/>
          </a:prstGeom>
          <a:ln w="508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59" name="Rectangle 158"/>
          <p:cNvSpPr/>
          <p:nvPr/>
        </p:nvSpPr>
        <p:spPr>
          <a:xfrm>
            <a:off x="1399542" y="2099189"/>
            <a:ext cx="4056081" cy="3291322"/>
          </a:xfrm>
          <a:prstGeom prst="rect">
            <a:avLst/>
          </a:prstGeom>
          <a:solidFill>
            <a:schemeClr val="accent6">
              <a:lumMod val="60000"/>
              <a:lumOff val="40000"/>
              <a:alpha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solidFill>
                  <a:schemeClr val="tx1"/>
                </a:solidFill>
              </a:rPr>
              <a:t>Clause 1</a:t>
            </a:r>
            <a:endParaRPr lang="en-US" sz="4800" dirty="0">
              <a:solidFill>
                <a:schemeClr val="tx1"/>
              </a:solidFill>
            </a:endParaRPr>
          </a:p>
        </p:txBody>
      </p:sp>
      <p:sp>
        <p:nvSpPr>
          <p:cNvPr id="25" name="Rectangle 24"/>
          <p:cNvSpPr/>
          <p:nvPr/>
        </p:nvSpPr>
        <p:spPr>
          <a:xfrm>
            <a:off x="5455623" y="2850751"/>
            <a:ext cx="881193" cy="2538172"/>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Overlapping $or Clauses</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smtClean="0"/>
              <a:t>Rule of thumb for </a:t>
            </a:r>
            <a:r>
              <a:rPr lang="en-US" dirty="0" err="1" smtClean="0"/>
              <a:t>n</a:t>
            </a:r>
            <a:r>
              <a:rPr lang="en-US" dirty="0" smtClean="0"/>
              <a:t> dimensions: We subtract earlier clause boxes from current box when the result is a/some </a:t>
            </a:r>
            <a:r>
              <a:rPr lang="en-US" dirty="0" err="1" smtClean="0"/>
              <a:t>box(es</a:t>
            </a:r>
            <a:r>
              <a:rPr lang="en-US" dirty="0" smtClean="0"/>
              <a:t>).</a:t>
            </a:r>
            <a:endParaRPr lang="en-US" dirty="0"/>
          </a:p>
        </p:txBody>
      </p:sp>
      <p:sp>
        <p:nvSpPr>
          <p:cNvPr id="7" name="Rectangle 6"/>
          <p:cNvSpPr/>
          <p:nvPr/>
        </p:nvSpPr>
        <p:spPr>
          <a:xfrm>
            <a:off x="1814236" y="4464729"/>
            <a:ext cx="958947" cy="1661434"/>
          </a:xfrm>
          <a:prstGeom prst="rect">
            <a:avLst/>
          </a:prstGeom>
          <a:solidFill>
            <a:schemeClr val="accent6">
              <a:lumMod val="60000"/>
              <a:lumOff val="40000"/>
              <a:alpha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solidFill>
                  <a:schemeClr val="bg1"/>
                </a:solidFill>
              </a:rPr>
              <a:t>2</a:t>
            </a:r>
            <a:endParaRPr lang="en-US" sz="4800" dirty="0">
              <a:solidFill>
                <a:schemeClr val="bg1"/>
              </a:solidFill>
            </a:endParaRPr>
          </a:p>
        </p:txBody>
      </p:sp>
      <p:sp>
        <p:nvSpPr>
          <p:cNvPr id="10" name="Rectangle 9"/>
          <p:cNvSpPr/>
          <p:nvPr/>
        </p:nvSpPr>
        <p:spPr>
          <a:xfrm>
            <a:off x="2058439" y="5499678"/>
            <a:ext cx="494446" cy="584776"/>
          </a:xfrm>
          <a:prstGeom prst="rect">
            <a:avLst/>
          </a:prstGeom>
        </p:spPr>
        <p:txBody>
          <a:bodyPr wrap="none">
            <a:spAutoFit/>
          </a:bodyPr>
          <a:lstStyle/>
          <a:p>
            <a:r>
              <a:rPr lang="en-US" sz="3200" dirty="0" smtClean="0">
                <a:latin typeface="Zapf Dingbats"/>
                <a:ea typeface="Zapf Dingbats"/>
                <a:cs typeface="Zapf Dingbats"/>
              </a:rPr>
              <a:t>✓</a:t>
            </a:r>
            <a:endParaRPr lang="en-US" sz="3200" dirty="0"/>
          </a:p>
        </p:txBody>
      </p:sp>
      <p:sp>
        <p:nvSpPr>
          <p:cNvPr id="12" name="Rectangle 11"/>
          <p:cNvSpPr/>
          <p:nvPr/>
        </p:nvSpPr>
        <p:spPr>
          <a:xfrm>
            <a:off x="5662967" y="3634012"/>
            <a:ext cx="2047479" cy="1661434"/>
          </a:xfrm>
          <a:prstGeom prst="rect">
            <a:avLst/>
          </a:prstGeom>
          <a:solidFill>
            <a:schemeClr val="accent6">
              <a:lumMod val="60000"/>
              <a:lumOff val="40000"/>
              <a:alpha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solidFill>
                  <a:schemeClr val="bg1"/>
                </a:solidFill>
              </a:rPr>
              <a:t>2</a:t>
            </a:r>
            <a:endParaRPr lang="en-US" sz="4800" dirty="0">
              <a:solidFill>
                <a:schemeClr val="bg1"/>
              </a:solidFill>
            </a:endParaRPr>
          </a:p>
        </p:txBody>
      </p:sp>
      <p:sp>
        <p:nvSpPr>
          <p:cNvPr id="14" name="Rectangle 13"/>
          <p:cNvSpPr/>
          <p:nvPr/>
        </p:nvSpPr>
        <p:spPr>
          <a:xfrm>
            <a:off x="6199004" y="4710670"/>
            <a:ext cx="494446" cy="584776"/>
          </a:xfrm>
          <a:prstGeom prst="rect">
            <a:avLst/>
          </a:prstGeom>
        </p:spPr>
        <p:txBody>
          <a:bodyPr wrap="none">
            <a:spAutoFit/>
          </a:bodyPr>
          <a:lstStyle/>
          <a:p>
            <a:r>
              <a:rPr lang="en-US" sz="3200" dirty="0" smtClean="0">
                <a:latin typeface="Zapf Dingbats"/>
                <a:ea typeface="Zapf Dingbats"/>
                <a:cs typeface="Zapf Dingbats"/>
              </a:rPr>
              <a:t>✓</a:t>
            </a:r>
            <a:endParaRPr lang="en-US" sz="3200" dirty="0"/>
          </a:p>
        </p:txBody>
      </p:sp>
      <p:sp>
        <p:nvSpPr>
          <p:cNvPr id="15" name="Rectangle 14"/>
          <p:cNvSpPr/>
          <p:nvPr/>
        </p:nvSpPr>
        <p:spPr>
          <a:xfrm>
            <a:off x="6199004" y="3634012"/>
            <a:ext cx="494446" cy="584776"/>
          </a:xfrm>
          <a:prstGeom prst="rect">
            <a:avLst/>
          </a:prstGeom>
        </p:spPr>
        <p:txBody>
          <a:bodyPr wrap="none">
            <a:spAutoFit/>
          </a:bodyPr>
          <a:lstStyle/>
          <a:p>
            <a:r>
              <a:rPr lang="en-US" sz="3200" dirty="0" smtClean="0">
                <a:latin typeface="Zapf Dingbats"/>
                <a:ea typeface="Zapf Dingbats"/>
                <a:cs typeface="Zapf Dingbats"/>
              </a:rPr>
              <a:t>✓</a:t>
            </a:r>
            <a:endParaRPr lang="en-US" sz="3200" dirty="0"/>
          </a:p>
        </p:txBody>
      </p:sp>
      <p:sp>
        <p:nvSpPr>
          <p:cNvPr id="13" name="Rectangle 12"/>
          <p:cNvSpPr/>
          <p:nvPr/>
        </p:nvSpPr>
        <p:spPr>
          <a:xfrm>
            <a:off x="4276379" y="4303394"/>
            <a:ext cx="3602525" cy="322669"/>
          </a:xfrm>
          <a:prstGeom prst="rect">
            <a:avLst/>
          </a:prstGeom>
          <a:solidFill>
            <a:schemeClr val="accent6">
              <a:lumMod val="60000"/>
              <a:lumOff val="40000"/>
              <a:alpha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1</a:t>
            </a:r>
            <a:endParaRPr lang="en-US" sz="2800" dirty="0">
              <a:solidFill>
                <a:schemeClr val="tx1"/>
              </a:solidFill>
            </a:endParaRPr>
          </a:p>
        </p:txBody>
      </p:sp>
      <p:sp>
        <p:nvSpPr>
          <p:cNvPr id="6" name="Rectangle 5"/>
          <p:cNvSpPr/>
          <p:nvPr/>
        </p:nvSpPr>
        <p:spPr>
          <a:xfrm>
            <a:off x="1402662" y="3646970"/>
            <a:ext cx="2047479" cy="1661434"/>
          </a:xfrm>
          <a:prstGeom prst="rect">
            <a:avLst/>
          </a:prstGeom>
          <a:solidFill>
            <a:schemeClr val="accent6">
              <a:lumMod val="60000"/>
              <a:lumOff val="40000"/>
              <a:alpha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solidFill>
                  <a:schemeClr val="tx1"/>
                </a:solidFill>
              </a:rPr>
              <a:t>1</a:t>
            </a:r>
            <a:endParaRPr lang="en-US" sz="4800" dirty="0">
              <a:solidFill>
                <a:schemeClr val="tx1"/>
              </a:solidFill>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Overlapping $or Clauses</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smtClean="0"/>
              <a:t>Rule of thumb for </a:t>
            </a:r>
            <a:r>
              <a:rPr lang="en-US" dirty="0" err="1" smtClean="0"/>
              <a:t>n</a:t>
            </a:r>
            <a:r>
              <a:rPr lang="en-US" dirty="0" smtClean="0"/>
              <a:t> dimensions: We subtract earlier clause boxes from current box when the result is a/some </a:t>
            </a:r>
            <a:r>
              <a:rPr lang="en-US" dirty="0" err="1" smtClean="0"/>
              <a:t>box(es</a:t>
            </a:r>
            <a:r>
              <a:rPr lang="en-US" dirty="0" smtClean="0"/>
              <a:t>).</a:t>
            </a:r>
            <a:endParaRPr lang="en-US" dirty="0"/>
          </a:p>
        </p:txBody>
      </p:sp>
      <p:sp>
        <p:nvSpPr>
          <p:cNvPr id="7" name="Rectangle 6"/>
          <p:cNvSpPr/>
          <p:nvPr/>
        </p:nvSpPr>
        <p:spPr>
          <a:xfrm>
            <a:off x="3787052" y="4355282"/>
            <a:ext cx="1760204" cy="1661434"/>
          </a:xfrm>
          <a:prstGeom prst="rect">
            <a:avLst/>
          </a:prstGeom>
          <a:solidFill>
            <a:schemeClr val="accent6">
              <a:lumMod val="60000"/>
              <a:lumOff val="40000"/>
              <a:alpha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solidFill>
                  <a:schemeClr val="bg1"/>
                </a:solidFill>
              </a:rPr>
              <a:t>2</a:t>
            </a:r>
            <a:endParaRPr lang="en-US" sz="4800" dirty="0">
              <a:solidFill>
                <a:schemeClr val="bg1"/>
              </a:solidFill>
            </a:endParaRPr>
          </a:p>
        </p:txBody>
      </p:sp>
      <p:sp>
        <p:nvSpPr>
          <p:cNvPr id="11" name="Rectangle 10"/>
          <p:cNvSpPr/>
          <p:nvPr/>
        </p:nvSpPr>
        <p:spPr>
          <a:xfrm>
            <a:off x="4866301" y="5185999"/>
            <a:ext cx="453970" cy="646331"/>
          </a:xfrm>
          <a:prstGeom prst="rect">
            <a:avLst/>
          </a:prstGeom>
        </p:spPr>
        <p:txBody>
          <a:bodyPr wrap="none">
            <a:spAutoFit/>
          </a:bodyPr>
          <a:lstStyle/>
          <a:p>
            <a:r>
              <a:rPr lang="en-US" sz="3600" dirty="0" smtClean="0">
                <a:latin typeface="Zapf Dingbats"/>
                <a:ea typeface="Zapf Dingbats"/>
                <a:cs typeface="Zapf Dingbats"/>
              </a:rPr>
              <a:t>✗</a:t>
            </a:r>
            <a:endParaRPr lang="en-US" sz="3600" dirty="0"/>
          </a:p>
        </p:txBody>
      </p:sp>
      <p:sp>
        <p:nvSpPr>
          <p:cNvPr id="6" name="Rectangle 5"/>
          <p:cNvSpPr/>
          <p:nvPr/>
        </p:nvSpPr>
        <p:spPr>
          <a:xfrm>
            <a:off x="2219047" y="3524565"/>
            <a:ext cx="2047479" cy="1661434"/>
          </a:xfrm>
          <a:prstGeom prst="rect">
            <a:avLst/>
          </a:prstGeom>
          <a:solidFill>
            <a:schemeClr val="accent6">
              <a:lumMod val="60000"/>
              <a:lumOff val="40000"/>
              <a:alpha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solidFill>
                  <a:schemeClr val="tx1"/>
                </a:solidFill>
              </a:rPr>
              <a:t>1</a:t>
            </a:r>
            <a:endParaRPr lang="en-US" sz="4800" dirty="0">
              <a:solidFill>
                <a:schemeClr val="tx1"/>
              </a:solidFill>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$or TODO</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smtClean="0"/>
              <a:t>Use indexes on $or fields to satisfy a sort specification SERVER-1205</a:t>
            </a:r>
          </a:p>
          <a:p>
            <a:r>
              <a:rPr lang="en-US" dirty="0" smtClean="0"/>
              <a:t>Use full query optimizer to select $or clause indexes in </a:t>
            </a:r>
            <a:r>
              <a:rPr lang="en-US" dirty="0" err="1" smtClean="0"/>
              <a:t>getMore</a:t>
            </a:r>
            <a:r>
              <a:rPr lang="en-US" dirty="0" smtClean="0"/>
              <a:t> SERVER-1215</a:t>
            </a:r>
          </a:p>
          <a:p>
            <a:r>
              <a:rPr lang="en-US" dirty="0" smtClean="0"/>
              <a:t>Improve index range elimination (handling some cases where remainder is not a box)</a:t>
            </a:r>
          </a:p>
          <a:p>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20975"/>
            <a:ext cx="8229600" cy="1143000"/>
          </a:xfrm>
        </p:spPr>
        <p:txBody>
          <a:bodyPr>
            <a:noAutofit/>
          </a:bodyPr>
          <a:lstStyle/>
          <a:p>
            <a:r>
              <a:rPr lang="en-US" sz="7200" dirty="0" smtClean="0"/>
              <a:t>Automatic Index Selection</a:t>
            </a:r>
            <a:br>
              <a:rPr lang="en-US" sz="7200" dirty="0" smtClean="0"/>
            </a:br>
            <a:r>
              <a:rPr lang="en-US" sz="7200" dirty="0" smtClean="0"/>
              <a:t>(Query Optimizer)</a:t>
            </a:r>
            <a:endParaRPr lang="en-US" sz="7200"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Optimal Index</a:t>
            </a:r>
            <a:endParaRPr lang="en-US" dirty="0"/>
          </a:p>
        </p:txBody>
      </p:sp>
      <p:sp>
        <p:nvSpPr>
          <p:cNvPr id="3" name="Content Placeholder 2"/>
          <p:cNvSpPr>
            <a:spLocks noGrp="1"/>
          </p:cNvSpPr>
          <p:nvPr>
            <p:ph idx="4294967295"/>
          </p:nvPr>
        </p:nvSpPr>
        <p:spPr>
          <a:xfrm>
            <a:off x="990600" y="1600200"/>
            <a:ext cx="8153400" cy="4495800"/>
          </a:xfrm>
        </p:spPr>
        <p:txBody>
          <a:bodyPr>
            <a:normAutofit/>
          </a:bodyPr>
          <a:lstStyle/>
          <a:p>
            <a:r>
              <a:rPr lang="en-US" dirty="0" smtClean="0"/>
              <a:t>find( {x:5} )</a:t>
            </a:r>
          </a:p>
          <a:p>
            <a:pPr lvl="1"/>
            <a:r>
              <a:rPr lang="en-US" dirty="0" smtClean="0"/>
              <a:t>Index {x:1}</a:t>
            </a:r>
          </a:p>
          <a:p>
            <a:pPr lvl="1"/>
            <a:r>
              <a:rPr lang="en-US" dirty="0" smtClean="0"/>
              <a:t>Index {x:1,y:1}</a:t>
            </a:r>
          </a:p>
          <a:p>
            <a:r>
              <a:rPr lang="en-US" dirty="0" smtClean="0"/>
              <a:t>find( {x:5} ).sort( {y:1 } )</a:t>
            </a:r>
          </a:p>
          <a:p>
            <a:pPr lvl="1"/>
            <a:r>
              <a:rPr lang="en-US" dirty="0" smtClean="0"/>
              <a:t>Index {x:1,y:1}</a:t>
            </a:r>
          </a:p>
          <a:p>
            <a:r>
              <a:rPr lang="en-US" dirty="0" smtClean="0"/>
              <a:t>find( {} ).sort( {x:1} )</a:t>
            </a:r>
          </a:p>
          <a:p>
            <a:pPr lvl="1"/>
            <a:r>
              <a:rPr lang="en-US" dirty="0" smtClean="0"/>
              <a:t>Index {x:1}</a:t>
            </a:r>
          </a:p>
          <a:p>
            <a:r>
              <a:rPr lang="en-US" dirty="0" smtClean="0"/>
              <a:t>find( {x:{$gt:1,$lt:7}} ).sort( {x:1} )</a:t>
            </a:r>
          </a:p>
          <a:p>
            <a:pPr lvl="1"/>
            <a:r>
              <a:rPr lang="en-US" dirty="0" smtClean="0"/>
              <a:t>Index {x:1}</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Optimal Index</a:t>
            </a:r>
            <a:endParaRPr lang="en-US" dirty="0"/>
          </a:p>
        </p:txBody>
      </p:sp>
      <p:sp>
        <p:nvSpPr>
          <p:cNvPr id="3" name="Content Placeholder 2"/>
          <p:cNvSpPr>
            <a:spLocks noGrp="1"/>
          </p:cNvSpPr>
          <p:nvPr>
            <p:ph idx="4294967295"/>
          </p:nvPr>
        </p:nvSpPr>
        <p:spPr>
          <a:xfrm>
            <a:off x="990600" y="1600200"/>
            <a:ext cx="8153400" cy="4495800"/>
          </a:xfrm>
        </p:spPr>
        <p:txBody>
          <a:bodyPr>
            <a:normAutofit/>
          </a:bodyPr>
          <a:lstStyle/>
          <a:p>
            <a:r>
              <a:rPr lang="en-US" dirty="0" smtClean="0"/>
              <a:t>Rule of Thumb</a:t>
            </a:r>
          </a:p>
          <a:p>
            <a:pPr lvl="1"/>
            <a:r>
              <a:rPr lang="en-US" dirty="0" smtClean="0"/>
              <a:t>No </a:t>
            </a:r>
            <a:r>
              <a:rPr lang="en-US" dirty="0" err="1" smtClean="0"/>
              <a:t>scanAndOrder</a:t>
            </a:r>
            <a:endParaRPr lang="en-US" dirty="0" smtClean="0"/>
          </a:p>
          <a:p>
            <a:pPr lvl="1"/>
            <a:r>
              <a:rPr lang="en-US" dirty="0" smtClean="0"/>
              <a:t>All fields with index useful constraints are indexed</a:t>
            </a:r>
          </a:p>
          <a:p>
            <a:pPr lvl="1"/>
            <a:r>
              <a:rPr lang="en-US" dirty="0" smtClean="0"/>
              <a:t>If there is a range or sort it is the last field of the index used to resolve the query</a:t>
            </a:r>
          </a:p>
          <a:p>
            <a:r>
              <a:rPr lang="en-US" dirty="0" smtClean="0"/>
              <a:t>If multiple optimal indexes exist, one chosen arbitrarily.</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Optimal Index</a:t>
            </a:r>
            <a:endParaRPr lang="en-US" dirty="0"/>
          </a:p>
        </p:txBody>
      </p:sp>
      <p:sp>
        <p:nvSpPr>
          <p:cNvPr id="3" name="Content Placeholder 2"/>
          <p:cNvSpPr>
            <a:spLocks noGrp="1"/>
          </p:cNvSpPr>
          <p:nvPr>
            <p:ph idx="4294967295"/>
          </p:nvPr>
        </p:nvSpPr>
        <p:spPr>
          <a:xfrm>
            <a:off x="990600" y="1600200"/>
            <a:ext cx="8153400" cy="4495800"/>
          </a:xfrm>
        </p:spPr>
        <p:txBody>
          <a:bodyPr>
            <a:normAutofit/>
          </a:bodyPr>
          <a:lstStyle/>
          <a:p>
            <a:r>
              <a:rPr lang="en-US" dirty="0" smtClean="0"/>
              <a:t>These same criteria are useful when you are designing your indexes.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Read Repair</a:t>
            </a:r>
            <a:endParaRPr lang="en-US" dirty="0"/>
          </a:p>
        </p:txBody>
      </p:sp>
      <p:sp>
        <p:nvSpPr>
          <p:cNvPr id="4" name="Flowchart: Connector 3"/>
          <p:cNvSpPr/>
          <p:nvPr/>
        </p:nvSpPr>
        <p:spPr>
          <a:xfrm>
            <a:off x="3640822" y="2088859"/>
            <a:ext cx="4790114" cy="4085438"/>
          </a:xfrm>
          <a:prstGeom prst="flowChartConnector">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lowchart: Process 6"/>
          <p:cNvSpPr/>
          <p:nvPr/>
        </p:nvSpPr>
        <p:spPr>
          <a:xfrm>
            <a:off x="4992607" y="2186958"/>
            <a:ext cx="205997" cy="178153"/>
          </a:xfrm>
          <a:prstGeom prst="flowChartProcess">
            <a:avLst/>
          </a:prstGeom>
          <a:solidFill>
            <a:schemeClr val="accent5">
              <a:lumMod val="40000"/>
              <a:lumOff val="6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lowchart: Process 7"/>
          <p:cNvSpPr/>
          <p:nvPr/>
        </p:nvSpPr>
        <p:spPr>
          <a:xfrm>
            <a:off x="3967978" y="5274106"/>
            <a:ext cx="205997" cy="178153"/>
          </a:xfrm>
          <a:prstGeom prst="flowChartProcess">
            <a:avLst/>
          </a:prstGeom>
          <a:solidFill>
            <a:schemeClr val="accent5">
              <a:lumMod val="40000"/>
              <a:lumOff val="6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Flowchart: Process 8"/>
          <p:cNvSpPr/>
          <p:nvPr/>
        </p:nvSpPr>
        <p:spPr>
          <a:xfrm>
            <a:off x="3735657" y="3275722"/>
            <a:ext cx="205997" cy="178153"/>
          </a:xfrm>
          <a:prstGeom prst="flowChartProcess">
            <a:avLst/>
          </a:prstGeom>
          <a:solidFill>
            <a:schemeClr val="accent5">
              <a:lumMod val="40000"/>
              <a:lumOff val="6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lowchart: Process 9"/>
          <p:cNvSpPr/>
          <p:nvPr/>
        </p:nvSpPr>
        <p:spPr>
          <a:xfrm>
            <a:off x="427839" y="2186958"/>
            <a:ext cx="880844" cy="438796"/>
          </a:xfrm>
          <a:prstGeom prst="flowChartProcess">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480975" y="2221690"/>
            <a:ext cx="774571" cy="369332"/>
          </a:xfrm>
          <a:prstGeom prst="rect">
            <a:avLst/>
          </a:prstGeom>
          <a:noFill/>
        </p:spPr>
        <p:txBody>
          <a:bodyPr wrap="none" rtlCol="0">
            <a:spAutoFit/>
          </a:bodyPr>
          <a:lstStyle/>
          <a:p>
            <a:r>
              <a:rPr lang="en-US" dirty="0" smtClean="0"/>
              <a:t>Client</a:t>
            </a:r>
            <a:endParaRPr lang="en-US" dirty="0"/>
          </a:p>
        </p:txBody>
      </p:sp>
      <p:cxnSp>
        <p:nvCxnSpPr>
          <p:cNvPr id="13" name="Straight Arrow Connector 12"/>
          <p:cNvCxnSpPr>
            <a:stCxn id="10" idx="3"/>
            <a:endCxn id="7" idx="1"/>
          </p:cNvCxnSpPr>
          <p:nvPr/>
        </p:nvCxnSpPr>
        <p:spPr>
          <a:xfrm flipV="1">
            <a:off x="1308683" y="2276035"/>
            <a:ext cx="3683924" cy="13032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0" idx="3"/>
            <a:endCxn id="9" idx="1"/>
          </p:cNvCxnSpPr>
          <p:nvPr/>
        </p:nvCxnSpPr>
        <p:spPr>
          <a:xfrm>
            <a:off x="1308683" y="2406356"/>
            <a:ext cx="2426974" cy="95844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0" idx="3"/>
            <a:endCxn id="8" idx="1"/>
          </p:cNvCxnSpPr>
          <p:nvPr/>
        </p:nvCxnSpPr>
        <p:spPr>
          <a:xfrm>
            <a:off x="1308683" y="2406356"/>
            <a:ext cx="2659295" cy="295682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69484" y="2793318"/>
            <a:ext cx="1597553" cy="369332"/>
          </a:xfrm>
          <a:prstGeom prst="rect">
            <a:avLst/>
          </a:prstGeom>
          <a:noFill/>
        </p:spPr>
        <p:txBody>
          <a:bodyPr wrap="none" rtlCol="0">
            <a:spAutoFit/>
          </a:bodyPr>
          <a:lstStyle/>
          <a:p>
            <a:r>
              <a:rPr lang="en-US" dirty="0" smtClean="0"/>
              <a:t>GET (K, Q=2)</a:t>
            </a:r>
            <a:endParaRPr lang="en-US" dirty="0"/>
          </a:p>
        </p:txBody>
      </p:sp>
      <p:sp>
        <p:nvSpPr>
          <p:cNvPr id="19" name="TextBox 18"/>
          <p:cNvSpPr txBox="1"/>
          <p:nvPr/>
        </p:nvSpPr>
        <p:spPr>
          <a:xfrm>
            <a:off x="4748168" y="1811914"/>
            <a:ext cx="1815433" cy="369332"/>
          </a:xfrm>
          <a:prstGeom prst="rect">
            <a:avLst/>
          </a:prstGeom>
          <a:noFill/>
        </p:spPr>
        <p:txBody>
          <a:bodyPr wrap="none" rtlCol="0">
            <a:spAutoFit/>
          </a:bodyPr>
          <a:lstStyle/>
          <a:p>
            <a:r>
              <a:rPr lang="en-US" dirty="0" smtClean="0"/>
              <a:t>Value = Data.v2</a:t>
            </a:r>
            <a:endParaRPr lang="en-US" dirty="0"/>
          </a:p>
        </p:txBody>
      </p:sp>
      <p:sp>
        <p:nvSpPr>
          <p:cNvPr id="20" name="TextBox 19"/>
          <p:cNvSpPr txBox="1"/>
          <p:nvPr/>
        </p:nvSpPr>
        <p:spPr>
          <a:xfrm>
            <a:off x="3941654" y="3168584"/>
            <a:ext cx="1815433" cy="369332"/>
          </a:xfrm>
          <a:prstGeom prst="rect">
            <a:avLst/>
          </a:prstGeom>
          <a:noFill/>
        </p:spPr>
        <p:txBody>
          <a:bodyPr wrap="none" rtlCol="0">
            <a:spAutoFit/>
          </a:bodyPr>
          <a:lstStyle/>
          <a:p>
            <a:r>
              <a:rPr lang="en-US" dirty="0" smtClean="0"/>
              <a:t>Value = Data.v2</a:t>
            </a:r>
            <a:endParaRPr lang="en-US" dirty="0"/>
          </a:p>
        </p:txBody>
      </p:sp>
      <p:sp>
        <p:nvSpPr>
          <p:cNvPr id="21" name="TextBox 20"/>
          <p:cNvSpPr txBox="1"/>
          <p:nvPr/>
        </p:nvSpPr>
        <p:spPr>
          <a:xfrm>
            <a:off x="4173975" y="5178516"/>
            <a:ext cx="1815433" cy="369332"/>
          </a:xfrm>
          <a:prstGeom prst="rect">
            <a:avLst/>
          </a:prstGeom>
          <a:noFill/>
        </p:spPr>
        <p:txBody>
          <a:bodyPr wrap="none" rtlCol="0">
            <a:spAutoFit/>
          </a:bodyPr>
          <a:lstStyle/>
          <a:p>
            <a:r>
              <a:rPr lang="en-US" dirty="0" smtClean="0"/>
              <a:t>Value = Data.v1</a:t>
            </a:r>
            <a:endParaRPr lang="en-US" dirty="0"/>
          </a:p>
        </p:txBody>
      </p:sp>
      <p:cxnSp>
        <p:nvCxnSpPr>
          <p:cNvPr id="23" name="Straight Arrow Connector 22"/>
          <p:cNvCxnSpPr>
            <a:stCxn id="10" idx="3"/>
            <a:endCxn id="8" idx="0"/>
          </p:cNvCxnSpPr>
          <p:nvPr/>
        </p:nvCxnSpPr>
        <p:spPr>
          <a:xfrm>
            <a:off x="1308683" y="2406356"/>
            <a:ext cx="2762294" cy="286775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313651" y="4303552"/>
            <a:ext cx="2204450" cy="369332"/>
          </a:xfrm>
          <a:prstGeom prst="rect">
            <a:avLst/>
          </a:prstGeom>
          <a:noFill/>
        </p:spPr>
        <p:txBody>
          <a:bodyPr wrap="none" rtlCol="0">
            <a:spAutoFit/>
          </a:bodyPr>
          <a:lstStyle/>
          <a:p>
            <a:r>
              <a:rPr lang="en-US" dirty="0" smtClean="0"/>
              <a:t>Update K = Data.v2</a:t>
            </a:r>
            <a:endParaRPr lang="en-US" dirty="0"/>
          </a:p>
        </p:txBody>
      </p:sp>
    </p:spTree>
    <p:extLst>
      <p:ext uri="{BB962C8B-B14F-4D97-AF65-F5344CB8AC3E}">
        <p14:creationId xmlns:p14="http://schemas.microsoft.com/office/powerpoint/2010/main" xmlns="" val="4123553306"/>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Multiple Candidate Indexes</a:t>
            </a:r>
            <a:endParaRPr lang="en-US" dirty="0"/>
          </a:p>
        </p:txBody>
      </p:sp>
      <p:sp>
        <p:nvSpPr>
          <p:cNvPr id="3" name="Content Placeholder 2"/>
          <p:cNvSpPr>
            <a:spLocks noGrp="1"/>
          </p:cNvSpPr>
          <p:nvPr>
            <p:ph idx="4294967295"/>
          </p:nvPr>
        </p:nvSpPr>
        <p:spPr>
          <a:xfrm>
            <a:off x="990600" y="1600200"/>
            <a:ext cx="8153400" cy="4495800"/>
          </a:xfrm>
        </p:spPr>
        <p:txBody>
          <a:bodyPr>
            <a:normAutofit/>
          </a:bodyPr>
          <a:lstStyle/>
          <a:p>
            <a:r>
              <a:rPr lang="en-US" dirty="0" smtClean="0"/>
              <a:t>find( {x:4,y:’a’} )</a:t>
            </a:r>
          </a:p>
          <a:p>
            <a:pPr lvl="1"/>
            <a:r>
              <a:rPr lang="en-US" dirty="0" smtClean="0"/>
              <a:t>Index {x:1} or {y:1}?</a:t>
            </a:r>
          </a:p>
          <a:p>
            <a:r>
              <a:rPr lang="en-US" dirty="0" smtClean="0"/>
              <a:t>find( {x:4} ).sort( {y:1} )</a:t>
            </a:r>
          </a:p>
          <a:p>
            <a:pPr lvl="1"/>
            <a:r>
              <a:rPr lang="en-US" dirty="0" smtClean="0"/>
              <a:t>Index {x:1} or {y:1}?</a:t>
            </a:r>
          </a:p>
          <a:p>
            <a:pPr lvl="1"/>
            <a:r>
              <a:rPr lang="en-US" dirty="0" smtClean="0"/>
              <a:t>Note: {x:1,y:1} is optimal</a:t>
            </a:r>
          </a:p>
          <a:p>
            <a:r>
              <a:rPr lang="en-US" dirty="0" smtClean="0"/>
              <a:t>find( {x:{$gt:2,$lt:7},y:{$gt:’a’,$lt:’f’}} )</a:t>
            </a:r>
          </a:p>
          <a:p>
            <a:pPr lvl="1"/>
            <a:r>
              <a:rPr lang="en-US" dirty="0" smtClean="0"/>
              <a:t>Index {x:1,y:1} or {y:1,x:1}?</a:t>
            </a:r>
          </a:p>
          <a:p>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Multiple Candidate Indexes</a:t>
            </a:r>
            <a:endParaRPr lang="en-US" dirty="0"/>
          </a:p>
        </p:txBody>
      </p:sp>
      <p:sp>
        <p:nvSpPr>
          <p:cNvPr id="3" name="Content Placeholder 2"/>
          <p:cNvSpPr>
            <a:spLocks noGrp="1"/>
          </p:cNvSpPr>
          <p:nvPr>
            <p:ph idx="4294967295"/>
          </p:nvPr>
        </p:nvSpPr>
        <p:spPr>
          <a:xfrm>
            <a:off x="990600" y="1600200"/>
            <a:ext cx="8153400" cy="4495800"/>
          </a:xfrm>
        </p:spPr>
        <p:txBody>
          <a:bodyPr>
            <a:normAutofit/>
          </a:bodyPr>
          <a:lstStyle/>
          <a:p>
            <a:r>
              <a:rPr lang="en-US" dirty="0" smtClean="0"/>
              <a:t>The only index selection criterion is </a:t>
            </a:r>
            <a:r>
              <a:rPr lang="en-US" dirty="0" err="1" smtClean="0"/>
              <a:t>nscanned</a:t>
            </a:r>
            <a:endParaRPr lang="en-US" dirty="0" smtClean="0"/>
          </a:p>
          <a:p>
            <a:r>
              <a:rPr lang="en-US" dirty="0" smtClean="0"/>
              <a:t>find( {x:4,y:’a’} )</a:t>
            </a:r>
          </a:p>
          <a:p>
            <a:pPr lvl="1"/>
            <a:r>
              <a:rPr lang="en-US" dirty="0" smtClean="0"/>
              <a:t>Index {x:1} or {y:1} ?</a:t>
            </a:r>
          </a:p>
          <a:p>
            <a:pPr lvl="1"/>
            <a:r>
              <a:rPr lang="en-US" dirty="0" smtClean="0"/>
              <a:t>If fewer documents match {</a:t>
            </a:r>
            <a:r>
              <a:rPr lang="en-US" dirty="0" err="1" smtClean="0"/>
              <a:t>y:’a</a:t>
            </a:r>
            <a:r>
              <a:rPr lang="en-US" dirty="0" smtClean="0"/>
              <a:t>’} than {x:4} then </a:t>
            </a:r>
            <a:r>
              <a:rPr lang="en-US" dirty="0" err="1" smtClean="0"/>
              <a:t>nscanned</a:t>
            </a:r>
            <a:r>
              <a:rPr lang="en-US" dirty="0" smtClean="0"/>
              <a:t> for {y:1} will be less so we pick {y:1}</a:t>
            </a:r>
          </a:p>
          <a:p>
            <a:r>
              <a:rPr lang="en-US" dirty="0" smtClean="0"/>
              <a:t>find( {x:{$gt:2,$lt:7},y:{$gt:’b’,$lt:’f’}} )</a:t>
            </a:r>
          </a:p>
          <a:p>
            <a:pPr lvl="1"/>
            <a:r>
              <a:rPr lang="en-US" dirty="0" smtClean="0"/>
              <a:t>Index {x:1,y:1} or {y:1,x:1} ?</a:t>
            </a:r>
          </a:p>
          <a:p>
            <a:pPr lvl="1"/>
            <a:r>
              <a:rPr lang="en-US" dirty="0" smtClean="0"/>
              <a:t>If fewer distinct values of 2 &lt;</a:t>
            </a:r>
            <a:r>
              <a:rPr lang="en-US" dirty="0" err="1" smtClean="0"/>
              <a:t>x</a:t>
            </a:r>
            <a:r>
              <a:rPr lang="en-US" dirty="0" smtClean="0"/>
              <a:t>&lt; 7 than distinct values of ‘</a:t>
            </a:r>
            <a:r>
              <a:rPr lang="en-US" dirty="0" err="1" smtClean="0"/>
              <a:t>b</a:t>
            </a:r>
            <a:r>
              <a:rPr lang="en-US" dirty="0" smtClean="0"/>
              <a:t>’ &lt;</a:t>
            </a:r>
            <a:r>
              <a:rPr lang="en-US" dirty="0" err="1" smtClean="0"/>
              <a:t>y</a:t>
            </a:r>
            <a:r>
              <a:rPr lang="en-US" dirty="0" smtClean="0"/>
              <a:t>&lt; ‘</a:t>
            </a:r>
            <a:r>
              <a:rPr lang="en-US" dirty="0" err="1" smtClean="0"/>
              <a:t>f</a:t>
            </a:r>
            <a:r>
              <a:rPr lang="en-US" dirty="0" smtClean="0"/>
              <a:t>’ then {x:1,y:1} chosen (rule of thumb)</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Multiple Candidate Indexes</a:t>
            </a:r>
            <a:endParaRPr lang="en-US" dirty="0"/>
          </a:p>
        </p:txBody>
      </p:sp>
      <p:sp>
        <p:nvSpPr>
          <p:cNvPr id="3" name="Content Placeholder 2"/>
          <p:cNvSpPr>
            <a:spLocks noGrp="1"/>
          </p:cNvSpPr>
          <p:nvPr>
            <p:ph idx="4294967295"/>
          </p:nvPr>
        </p:nvSpPr>
        <p:spPr>
          <a:xfrm>
            <a:off x="990600" y="1600200"/>
            <a:ext cx="8153400" cy="4495800"/>
          </a:xfrm>
        </p:spPr>
        <p:txBody>
          <a:bodyPr>
            <a:normAutofit/>
          </a:bodyPr>
          <a:lstStyle/>
          <a:p>
            <a:r>
              <a:rPr lang="en-US" dirty="0" smtClean="0"/>
              <a:t>The only index selection criterion is </a:t>
            </a:r>
            <a:r>
              <a:rPr lang="en-US" dirty="0" err="1" smtClean="0"/>
              <a:t>nscanned</a:t>
            </a:r>
            <a:endParaRPr lang="en-US" dirty="0" smtClean="0"/>
          </a:p>
          <a:p>
            <a:r>
              <a:rPr lang="en-US" dirty="0" smtClean="0"/>
              <a:t>Pretty good, but doesn’t cover every case, </a:t>
            </a:r>
            <a:r>
              <a:rPr lang="en-US" dirty="0" err="1" smtClean="0"/>
              <a:t>eg</a:t>
            </a:r>
            <a:endParaRPr lang="en-US" dirty="0" smtClean="0"/>
          </a:p>
          <a:p>
            <a:pPr lvl="1"/>
            <a:r>
              <a:rPr lang="en-US" dirty="0" smtClean="0"/>
              <a:t>Cost of </a:t>
            </a:r>
            <a:r>
              <a:rPr lang="en-US" dirty="0" err="1" smtClean="0"/>
              <a:t>scanAndOrdervs</a:t>
            </a:r>
            <a:r>
              <a:rPr lang="en-US" dirty="0" smtClean="0"/>
              <a:t> ordered index</a:t>
            </a:r>
          </a:p>
          <a:p>
            <a:pPr lvl="1"/>
            <a:r>
              <a:rPr lang="en-US" dirty="0" smtClean="0"/>
              <a:t>Cost of loading full document </a:t>
            </a:r>
            <a:r>
              <a:rPr lang="en-US" dirty="0" err="1" smtClean="0"/>
              <a:t>vs</a:t>
            </a:r>
            <a:r>
              <a:rPr lang="en-US" dirty="0" smtClean="0"/>
              <a:t> just index key</a:t>
            </a:r>
          </a:p>
          <a:p>
            <a:pPr lvl="1"/>
            <a:r>
              <a:rPr lang="en-US" dirty="0" smtClean="0"/>
              <a:t>Cost of scanning adjacent </a:t>
            </a:r>
            <a:r>
              <a:rPr lang="en-US" dirty="0" err="1" smtClean="0"/>
              <a:t>btree</a:t>
            </a:r>
            <a:r>
              <a:rPr lang="en-US" dirty="0" smtClean="0"/>
              <a:t> keys </a:t>
            </a:r>
            <a:r>
              <a:rPr lang="en-US" dirty="0" err="1" smtClean="0"/>
              <a:t>vs</a:t>
            </a:r>
            <a:r>
              <a:rPr lang="en-US" dirty="0" smtClean="0"/>
              <a:t> non adjacent keys/documents</a:t>
            </a:r>
          </a:p>
          <a:p>
            <a:endParaRPr lang="en-US" dirty="0" smtClean="0"/>
          </a:p>
          <a:p>
            <a:pPr lvl="1"/>
            <a:endParaRPr lang="en-US" dirty="0" smtClean="0"/>
          </a:p>
          <a:p>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Competing Indexes</a:t>
            </a:r>
            <a:endParaRPr lang="en-US" dirty="0"/>
          </a:p>
        </p:txBody>
      </p:sp>
      <p:sp>
        <p:nvSpPr>
          <p:cNvPr id="3" name="Content Placeholder 2"/>
          <p:cNvSpPr>
            <a:spLocks noGrp="1"/>
          </p:cNvSpPr>
          <p:nvPr>
            <p:ph idx="4294967295"/>
          </p:nvPr>
        </p:nvSpPr>
        <p:spPr>
          <a:xfrm>
            <a:off x="990600" y="1600200"/>
            <a:ext cx="8153400" cy="4495800"/>
          </a:xfrm>
        </p:spPr>
        <p:txBody>
          <a:bodyPr>
            <a:normAutofit/>
          </a:bodyPr>
          <a:lstStyle/>
          <a:p>
            <a:r>
              <a:rPr lang="en-US" dirty="0" smtClean="0"/>
              <a:t>At most one query plan per index</a:t>
            </a:r>
          </a:p>
          <a:p>
            <a:r>
              <a:rPr lang="en-US" dirty="0" smtClean="0"/>
              <a:t>Run in interleaved fashion</a:t>
            </a:r>
          </a:p>
          <a:p>
            <a:r>
              <a:rPr lang="en-US" dirty="0" smtClean="0"/>
              <a:t>Plans kept in a priority queue ordered by </a:t>
            </a:r>
            <a:r>
              <a:rPr lang="en-US" dirty="0" err="1" smtClean="0"/>
              <a:t>nscanned</a:t>
            </a:r>
            <a:r>
              <a:rPr lang="en-US" dirty="0" smtClean="0"/>
              <a:t>.  We always continue progress on plan with lowest </a:t>
            </a:r>
            <a:r>
              <a:rPr lang="en-US" dirty="0" err="1" smtClean="0"/>
              <a:t>nscanned</a:t>
            </a:r>
            <a:r>
              <a:rPr lang="en-US" dirty="0" smtClean="0"/>
              <a:t>.</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Competing Indexes</a:t>
            </a:r>
            <a:endParaRPr lang="en-US" dirty="0"/>
          </a:p>
        </p:txBody>
      </p:sp>
      <p:sp>
        <p:nvSpPr>
          <p:cNvPr id="3" name="Content Placeholder 2"/>
          <p:cNvSpPr>
            <a:spLocks noGrp="1"/>
          </p:cNvSpPr>
          <p:nvPr>
            <p:ph idx="4294967295"/>
          </p:nvPr>
        </p:nvSpPr>
        <p:spPr>
          <a:xfrm>
            <a:off x="990600" y="1600200"/>
            <a:ext cx="8153400" cy="4495800"/>
          </a:xfrm>
        </p:spPr>
        <p:txBody>
          <a:bodyPr>
            <a:normAutofit/>
          </a:bodyPr>
          <a:lstStyle/>
          <a:p>
            <a:r>
              <a:rPr lang="en-US" dirty="0" smtClean="0"/>
              <a:t>Run until one plan returns all results or enough results to satisfy the initial query request (based on soft limit spec / data size requirement for initial query).</a:t>
            </a:r>
          </a:p>
          <a:p>
            <a:r>
              <a:rPr lang="en-US" dirty="0" smtClean="0"/>
              <a:t>We only allow plans to compete in initial query.  In </a:t>
            </a:r>
            <a:r>
              <a:rPr lang="en-US" dirty="0" err="1" smtClean="0"/>
              <a:t>getMore</a:t>
            </a:r>
            <a:r>
              <a:rPr lang="en-US" dirty="0" smtClean="0"/>
              <a:t>, we continue reading from the index cursor established by the initial query.</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“Learning” a Query Plan</a:t>
            </a:r>
            <a:endParaRPr lang="en-US" dirty="0"/>
          </a:p>
        </p:txBody>
      </p:sp>
      <p:sp>
        <p:nvSpPr>
          <p:cNvPr id="3" name="Content Placeholder 2"/>
          <p:cNvSpPr>
            <a:spLocks noGrp="1"/>
          </p:cNvSpPr>
          <p:nvPr>
            <p:ph idx="4294967295"/>
          </p:nvPr>
        </p:nvSpPr>
        <p:spPr>
          <a:xfrm>
            <a:off x="990600" y="1600200"/>
            <a:ext cx="8153400" cy="4495800"/>
          </a:xfrm>
        </p:spPr>
        <p:txBody>
          <a:bodyPr>
            <a:normAutofit/>
          </a:bodyPr>
          <a:lstStyle/>
          <a:p>
            <a:r>
              <a:rPr lang="en-US" dirty="0" smtClean="0"/>
              <a:t>When an index is chosen for a query the query’s “pattern” and </a:t>
            </a:r>
            <a:r>
              <a:rPr lang="en-US" dirty="0" err="1" smtClean="0"/>
              <a:t>nscanned</a:t>
            </a:r>
            <a:r>
              <a:rPr lang="en-US" dirty="0" smtClean="0"/>
              <a:t> are recorded</a:t>
            </a:r>
          </a:p>
          <a:p>
            <a:pPr lvl="1"/>
            <a:r>
              <a:rPr lang="en-US" dirty="0" smtClean="0"/>
              <a:t>find( {x:3,y:’c’} )</a:t>
            </a:r>
          </a:p>
          <a:p>
            <a:pPr lvl="2"/>
            <a:r>
              <a:rPr lang="en-US" dirty="0" smtClean="0"/>
              <a:t>{Pattern: {</a:t>
            </a:r>
            <a:r>
              <a:rPr lang="en-US" dirty="0" err="1" smtClean="0"/>
              <a:t>x:’equality</a:t>
            </a:r>
            <a:r>
              <a:rPr lang="en-US" dirty="0" smtClean="0"/>
              <a:t>’, </a:t>
            </a:r>
            <a:r>
              <a:rPr lang="en-US" dirty="0" err="1" smtClean="0"/>
              <a:t>y:’equality</a:t>
            </a:r>
            <a:r>
              <a:rPr lang="en-US" dirty="0" smtClean="0"/>
              <a:t>’}, Index: {x:1}, </a:t>
            </a:r>
            <a:r>
              <a:rPr lang="en-US" dirty="0" err="1" smtClean="0"/>
              <a:t>nscanned</a:t>
            </a:r>
            <a:r>
              <a:rPr lang="en-US" dirty="0" smtClean="0"/>
              <a:t>: 50}</a:t>
            </a:r>
          </a:p>
          <a:p>
            <a:pPr lvl="1"/>
            <a:r>
              <a:rPr lang="en-US" dirty="0" smtClean="0"/>
              <a:t>find( {x:{$gt:5},y:{$lt:’z’}} )</a:t>
            </a:r>
          </a:p>
          <a:p>
            <a:pPr lvl="2"/>
            <a:r>
              <a:rPr lang="en-US" dirty="0" smtClean="0"/>
              <a:t>{Pattern: {</a:t>
            </a:r>
            <a:r>
              <a:rPr lang="en-US" dirty="0" err="1" smtClean="0"/>
              <a:t>x:’gt</a:t>
            </a:r>
            <a:r>
              <a:rPr lang="en-US" dirty="0" smtClean="0"/>
              <a:t> bound’, </a:t>
            </a:r>
            <a:r>
              <a:rPr lang="en-US" dirty="0" err="1" smtClean="0"/>
              <a:t>y:’lt</a:t>
            </a:r>
            <a:r>
              <a:rPr lang="en-US" dirty="0" smtClean="0"/>
              <a:t> bound’}, Index: {y:1}, </a:t>
            </a:r>
            <a:r>
              <a:rPr lang="en-US" dirty="0" err="1" smtClean="0"/>
              <a:t>nscanned</a:t>
            </a:r>
            <a:r>
              <a:rPr lang="en-US" dirty="0" smtClean="0"/>
              <a:t>: 500}</a:t>
            </a:r>
          </a:p>
          <a:p>
            <a:pPr lvl="1"/>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“Learning” a Query Plan</a:t>
            </a:r>
            <a:endParaRPr lang="en-US" dirty="0"/>
          </a:p>
        </p:txBody>
      </p:sp>
      <p:sp>
        <p:nvSpPr>
          <p:cNvPr id="3" name="Content Placeholder 2"/>
          <p:cNvSpPr>
            <a:spLocks noGrp="1"/>
          </p:cNvSpPr>
          <p:nvPr>
            <p:ph idx="4294967295"/>
          </p:nvPr>
        </p:nvSpPr>
        <p:spPr>
          <a:xfrm>
            <a:off x="990600" y="1600200"/>
            <a:ext cx="8153400" cy="4495800"/>
          </a:xfrm>
        </p:spPr>
        <p:txBody>
          <a:bodyPr>
            <a:normAutofit/>
          </a:bodyPr>
          <a:lstStyle/>
          <a:p>
            <a:r>
              <a:rPr lang="en-US" dirty="0" smtClean="0"/>
              <a:t>When a new query matches the same pattern, the same query plan is used</a:t>
            </a:r>
          </a:p>
          <a:p>
            <a:pPr lvl="1"/>
            <a:r>
              <a:rPr lang="en-US" dirty="0" smtClean="0"/>
              <a:t>find( {x:5,y:’z’} )</a:t>
            </a:r>
          </a:p>
          <a:p>
            <a:pPr lvl="2"/>
            <a:r>
              <a:rPr lang="en-US" dirty="0" smtClean="0"/>
              <a:t>Use index {x:1}</a:t>
            </a:r>
          </a:p>
          <a:p>
            <a:pPr lvl="1"/>
            <a:r>
              <a:rPr lang="en-US" dirty="0" smtClean="0"/>
              <a:t>find( {x:{$gt:20},y:{$lt:’b’}} )</a:t>
            </a:r>
          </a:p>
          <a:p>
            <a:pPr lvl="2"/>
            <a:r>
              <a:rPr lang="en-US" dirty="0" smtClean="0"/>
              <a:t>Use index {y:1}</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“Un-Learning” a Query Plan</a:t>
            </a:r>
            <a:endParaRPr lang="en-US" dirty="0"/>
          </a:p>
        </p:txBody>
      </p:sp>
      <p:sp>
        <p:nvSpPr>
          <p:cNvPr id="3" name="Content Placeholder 2"/>
          <p:cNvSpPr>
            <a:spLocks noGrp="1"/>
          </p:cNvSpPr>
          <p:nvPr>
            <p:ph idx="4294967295"/>
          </p:nvPr>
        </p:nvSpPr>
        <p:spPr>
          <a:xfrm>
            <a:off x="990600" y="1600200"/>
            <a:ext cx="8153400" cy="4495800"/>
          </a:xfrm>
        </p:spPr>
        <p:txBody>
          <a:bodyPr>
            <a:normAutofit/>
          </a:bodyPr>
          <a:lstStyle/>
          <a:p>
            <a:r>
              <a:rPr lang="en-US" dirty="0" smtClean="0"/>
              <a:t>100 writes to the collection</a:t>
            </a:r>
          </a:p>
          <a:p>
            <a:r>
              <a:rPr lang="en-US" dirty="0" smtClean="0"/>
              <a:t>Indexes added / removed</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Bad Plan Insurance</a:t>
            </a:r>
            <a:endParaRPr lang="en-US" dirty="0"/>
          </a:p>
        </p:txBody>
      </p:sp>
      <p:sp>
        <p:nvSpPr>
          <p:cNvPr id="3" name="Content Placeholder 2"/>
          <p:cNvSpPr>
            <a:spLocks noGrp="1"/>
          </p:cNvSpPr>
          <p:nvPr>
            <p:ph idx="4294967295"/>
          </p:nvPr>
        </p:nvSpPr>
        <p:spPr>
          <a:xfrm>
            <a:off x="990600" y="1600200"/>
            <a:ext cx="8153400" cy="4495800"/>
          </a:xfrm>
        </p:spPr>
        <p:txBody>
          <a:bodyPr>
            <a:normAutofit/>
          </a:bodyPr>
          <a:lstStyle/>
          <a:p>
            <a:r>
              <a:rPr lang="en-US" dirty="0" smtClean="0"/>
              <a:t>If </a:t>
            </a:r>
            <a:r>
              <a:rPr lang="en-US" dirty="0" err="1" smtClean="0"/>
              <a:t>nscanned</a:t>
            </a:r>
            <a:r>
              <a:rPr lang="en-US" dirty="0" smtClean="0"/>
              <a:t> for a new query using a recorded plan is much worse than the recorded </a:t>
            </a:r>
            <a:r>
              <a:rPr lang="en-US" dirty="0" err="1" smtClean="0"/>
              <a:t>nscanned</a:t>
            </a:r>
            <a:r>
              <a:rPr lang="en-US" dirty="0" smtClean="0"/>
              <a:t> for an earlier query with the same pattern, we start interleaving other plans with the current plan.</a:t>
            </a:r>
          </a:p>
          <a:p>
            <a:r>
              <a:rPr lang="en-US" dirty="0" smtClean="0"/>
              <a:t>Currently “much worse” means 10x</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Query Planner</a:t>
            </a:r>
            <a:endParaRPr lang="en-US" dirty="0"/>
          </a:p>
        </p:txBody>
      </p:sp>
      <p:sp>
        <p:nvSpPr>
          <p:cNvPr id="3" name="Content Placeholder 2"/>
          <p:cNvSpPr>
            <a:spLocks noGrp="1"/>
          </p:cNvSpPr>
          <p:nvPr>
            <p:ph idx="4294967295"/>
          </p:nvPr>
        </p:nvSpPr>
        <p:spPr>
          <a:xfrm>
            <a:off x="990600" y="1600200"/>
            <a:ext cx="8153400" cy="4495800"/>
          </a:xfrm>
        </p:spPr>
        <p:txBody>
          <a:bodyPr>
            <a:normAutofit/>
          </a:bodyPr>
          <a:lstStyle/>
          <a:p>
            <a:r>
              <a:rPr lang="en-US" dirty="0" smtClean="0"/>
              <a:t>Ad hoc heuristics in some cases</a:t>
            </a:r>
          </a:p>
          <a:p>
            <a:r>
              <a:rPr lang="en-US" dirty="0" smtClean="0"/>
              <a:t>Seem to work decently in practice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Gossip Protocol &amp; Hinted Handoffs</a:t>
            </a:r>
            <a:endParaRPr lang="en-US" dirty="0"/>
          </a:p>
        </p:txBody>
      </p:sp>
      <p:sp>
        <p:nvSpPr>
          <p:cNvPr id="3" name="Content Placeholder 2"/>
          <p:cNvSpPr>
            <a:spLocks noGrp="1"/>
          </p:cNvSpPr>
          <p:nvPr>
            <p:ph sz="quarter" idx="4294967295"/>
          </p:nvPr>
        </p:nvSpPr>
        <p:spPr>
          <a:xfrm>
            <a:off x="990600" y="1600200"/>
            <a:ext cx="8153400" cy="4495800"/>
          </a:xfrm>
        </p:spPr>
        <p:txBody>
          <a:bodyPr/>
          <a:lstStyle/>
          <a:p>
            <a:r>
              <a:rPr lang="en-US" dirty="0" smtClean="0"/>
              <a:t>Most preferred communication protocol in a distributed environment is Gossip Protocol.</a:t>
            </a:r>
          </a:p>
          <a:p>
            <a:endParaRPr lang="en-US" dirty="0"/>
          </a:p>
        </p:txBody>
      </p:sp>
      <p:sp>
        <p:nvSpPr>
          <p:cNvPr id="4" name="Flowchart: Connector 3"/>
          <p:cNvSpPr/>
          <p:nvPr/>
        </p:nvSpPr>
        <p:spPr>
          <a:xfrm>
            <a:off x="334741" y="3028237"/>
            <a:ext cx="3707934" cy="3417315"/>
          </a:xfrm>
          <a:prstGeom prst="flowChartConnector">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Flowchart: Process 4"/>
          <p:cNvSpPr/>
          <p:nvPr/>
        </p:nvSpPr>
        <p:spPr>
          <a:xfrm>
            <a:off x="1099650" y="3240437"/>
            <a:ext cx="205997" cy="178153"/>
          </a:xfrm>
          <a:prstGeom prst="flowChartProcess">
            <a:avLst/>
          </a:prstGeom>
          <a:solidFill>
            <a:schemeClr val="accent5">
              <a:lumMod val="40000"/>
              <a:lumOff val="6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lowchart: Process 5"/>
          <p:cNvSpPr/>
          <p:nvPr/>
        </p:nvSpPr>
        <p:spPr>
          <a:xfrm>
            <a:off x="2685635" y="3034246"/>
            <a:ext cx="205997" cy="178153"/>
          </a:xfrm>
          <a:prstGeom prst="flowChartProcess">
            <a:avLst/>
          </a:prstGeom>
          <a:solidFill>
            <a:schemeClr val="accent5">
              <a:lumMod val="40000"/>
              <a:lumOff val="6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lowchart: Process 6"/>
          <p:cNvSpPr/>
          <p:nvPr/>
        </p:nvSpPr>
        <p:spPr>
          <a:xfrm>
            <a:off x="3850639" y="4090419"/>
            <a:ext cx="205997" cy="178153"/>
          </a:xfrm>
          <a:prstGeom prst="flowChartProcess">
            <a:avLst/>
          </a:prstGeom>
          <a:solidFill>
            <a:schemeClr val="accent5">
              <a:lumMod val="40000"/>
              <a:lumOff val="6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lowchart: Process 7"/>
          <p:cNvSpPr/>
          <p:nvPr/>
        </p:nvSpPr>
        <p:spPr>
          <a:xfrm>
            <a:off x="276638" y="4199510"/>
            <a:ext cx="205997" cy="178153"/>
          </a:xfrm>
          <a:prstGeom prst="flowChartProcess">
            <a:avLst/>
          </a:prstGeom>
          <a:solidFill>
            <a:schemeClr val="accent5">
              <a:lumMod val="40000"/>
              <a:lumOff val="6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Flowchart: Process 8"/>
          <p:cNvSpPr/>
          <p:nvPr/>
        </p:nvSpPr>
        <p:spPr>
          <a:xfrm>
            <a:off x="826894" y="5861931"/>
            <a:ext cx="205997" cy="178153"/>
          </a:xfrm>
          <a:prstGeom prst="flowChartProcess">
            <a:avLst/>
          </a:prstGeom>
          <a:solidFill>
            <a:schemeClr val="accent5">
              <a:lumMod val="40000"/>
              <a:lumOff val="6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lowchart: Process 9"/>
          <p:cNvSpPr/>
          <p:nvPr/>
        </p:nvSpPr>
        <p:spPr>
          <a:xfrm>
            <a:off x="3925229" y="4969902"/>
            <a:ext cx="205997" cy="178153"/>
          </a:xfrm>
          <a:prstGeom prst="flowChartProcess">
            <a:avLst/>
          </a:prstGeom>
          <a:solidFill>
            <a:schemeClr val="accent5">
              <a:lumMod val="40000"/>
              <a:lumOff val="6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lowchart: Process 10"/>
          <p:cNvSpPr/>
          <p:nvPr/>
        </p:nvSpPr>
        <p:spPr>
          <a:xfrm>
            <a:off x="3096607" y="6111740"/>
            <a:ext cx="205997" cy="178153"/>
          </a:xfrm>
          <a:prstGeom prst="flowChartProcess">
            <a:avLst/>
          </a:prstGeom>
          <a:solidFill>
            <a:schemeClr val="accent5">
              <a:lumMod val="40000"/>
              <a:lumOff val="6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815545" y="3066427"/>
            <a:ext cx="303093" cy="338554"/>
          </a:xfrm>
          <a:prstGeom prst="rect">
            <a:avLst/>
          </a:prstGeom>
          <a:noFill/>
        </p:spPr>
        <p:txBody>
          <a:bodyPr wrap="square" rtlCol="0">
            <a:spAutoFit/>
          </a:bodyPr>
          <a:lstStyle/>
          <a:p>
            <a:r>
              <a:rPr lang="en-US" sz="1600" dirty="0" smtClean="0"/>
              <a:t>A</a:t>
            </a:r>
            <a:endParaRPr lang="en-US" sz="1600" dirty="0"/>
          </a:p>
        </p:txBody>
      </p:sp>
      <p:sp>
        <p:nvSpPr>
          <p:cNvPr id="13" name="TextBox 12"/>
          <p:cNvSpPr txBox="1"/>
          <p:nvPr/>
        </p:nvSpPr>
        <p:spPr>
          <a:xfrm>
            <a:off x="4157574" y="4969902"/>
            <a:ext cx="303093" cy="338554"/>
          </a:xfrm>
          <a:prstGeom prst="rect">
            <a:avLst/>
          </a:prstGeom>
          <a:noFill/>
        </p:spPr>
        <p:txBody>
          <a:bodyPr wrap="square" rtlCol="0">
            <a:spAutoFit/>
          </a:bodyPr>
          <a:lstStyle/>
          <a:p>
            <a:r>
              <a:rPr lang="en-US" sz="1600" dirty="0" smtClean="0"/>
              <a:t>B</a:t>
            </a:r>
            <a:endParaRPr lang="en-US" sz="1600" dirty="0"/>
          </a:p>
        </p:txBody>
      </p:sp>
      <p:sp>
        <p:nvSpPr>
          <p:cNvPr id="14" name="TextBox 13"/>
          <p:cNvSpPr txBox="1"/>
          <p:nvPr/>
        </p:nvSpPr>
        <p:spPr>
          <a:xfrm>
            <a:off x="494752" y="5815142"/>
            <a:ext cx="313690" cy="338554"/>
          </a:xfrm>
          <a:prstGeom prst="rect">
            <a:avLst/>
          </a:prstGeom>
          <a:noFill/>
        </p:spPr>
        <p:txBody>
          <a:bodyPr wrap="square" rtlCol="0">
            <a:spAutoFit/>
          </a:bodyPr>
          <a:lstStyle/>
          <a:p>
            <a:r>
              <a:rPr lang="en-US" sz="1600" dirty="0" smtClean="0"/>
              <a:t>C</a:t>
            </a:r>
            <a:endParaRPr lang="en-US" sz="1600" dirty="0"/>
          </a:p>
        </p:txBody>
      </p:sp>
      <p:sp>
        <p:nvSpPr>
          <p:cNvPr id="15" name="TextBox 14"/>
          <p:cNvSpPr txBox="1"/>
          <p:nvPr/>
        </p:nvSpPr>
        <p:spPr>
          <a:xfrm>
            <a:off x="2872537" y="2873845"/>
            <a:ext cx="313690" cy="338554"/>
          </a:xfrm>
          <a:prstGeom prst="rect">
            <a:avLst/>
          </a:prstGeom>
          <a:noFill/>
        </p:spPr>
        <p:txBody>
          <a:bodyPr wrap="square" rtlCol="0">
            <a:spAutoFit/>
          </a:bodyPr>
          <a:lstStyle/>
          <a:p>
            <a:r>
              <a:rPr lang="en-US" sz="1600" dirty="0" smtClean="0"/>
              <a:t>D</a:t>
            </a:r>
            <a:endParaRPr lang="en-US" sz="1600" dirty="0"/>
          </a:p>
        </p:txBody>
      </p:sp>
      <p:sp>
        <p:nvSpPr>
          <p:cNvPr id="16" name="TextBox 15"/>
          <p:cNvSpPr txBox="1"/>
          <p:nvPr/>
        </p:nvSpPr>
        <p:spPr>
          <a:xfrm>
            <a:off x="21051" y="4112177"/>
            <a:ext cx="313690" cy="338554"/>
          </a:xfrm>
          <a:prstGeom prst="rect">
            <a:avLst/>
          </a:prstGeom>
          <a:noFill/>
        </p:spPr>
        <p:txBody>
          <a:bodyPr wrap="square" rtlCol="0">
            <a:spAutoFit/>
          </a:bodyPr>
          <a:lstStyle/>
          <a:p>
            <a:r>
              <a:rPr lang="en-US" sz="1600" dirty="0" smtClean="0"/>
              <a:t>H</a:t>
            </a:r>
            <a:endParaRPr lang="en-US" sz="1600" dirty="0"/>
          </a:p>
        </p:txBody>
      </p:sp>
      <p:sp>
        <p:nvSpPr>
          <p:cNvPr id="17" name="TextBox 16"/>
          <p:cNvSpPr txBox="1"/>
          <p:nvPr/>
        </p:nvSpPr>
        <p:spPr>
          <a:xfrm>
            <a:off x="3497186" y="3751865"/>
            <a:ext cx="325801" cy="338554"/>
          </a:xfrm>
          <a:prstGeom prst="rect">
            <a:avLst/>
          </a:prstGeom>
          <a:noFill/>
        </p:spPr>
        <p:txBody>
          <a:bodyPr wrap="square" rtlCol="0">
            <a:spAutoFit/>
          </a:bodyPr>
          <a:lstStyle/>
          <a:p>
            <a:r>
              <a:rPr lang="en-US" sz="1600" dirty="0" smtClean="0"/>
              <a:t>G</a:t>
            </a:r>
            <a:endParaRPr lang="en-US" sz="1600" dirty="0"/>
          </a:p>
        </p:txBody>
      </p:sp>
      <p:sp>
        <p:nvSpPr>
          <p:cNvPr id="18" name="TextBox 17"/>
          <p:cNvSpPr txBox="1"/>
          <p:nvPr/>
        </p:nvSpPr>
        <p:spPr>
          <a:xfrm>
            <a:off x="3345639" y="6040084"/>
            <a:ext cx="303093" cy="338554"/>
          </a:xfrm>
          <a:prstGeom prst="rect">
            <a:avLst/>
          </a:prstGeom>
          <a:noFill/>
        </p:spPr>
        <p:txBody>
          <a:bodyPr wrap="square" rtlCol="0">
            <a:spAutoFit/>
          </a:bodyPr>
          <a:lstStyle/>
          <a:p>
            <a:r>
              <a:rPr lang="en-US" sz="1600" dirty="0" smtClean="0"/>
              <a:t>F</a:t>
            </a:r>
            <a:endParaRPr lang="en-US" sz="1600" dirty="0"/>
          </a:p>
        </p:txBody>
      </p:sp>
      <p:sp>
        <p:nvSpPr>
          <p:cNvPr id="20" name="TextBox 19"/>
          <p:cNvSpPr txBox="1"/>
          <p:nvPr/>
        </p:nvSpPr>
        <p:spPr>
          <a:xfrm>
            <a:off x="4131226" y="2738686"/>
            <a:ext cx="5166799" cy="2308324"/>
          </a:xfrm>
          <a:prstGeom prst="rect">
            <a:avLst/>
          </a:prstGeom>
          <a:noFill/>
        </p:spPr>
        <p:txBody>
          <a:bodyPr wrap="none" rtlCol="0">
            <a:spAutoFit/>
          </a:bodyPr>
          <a:lstStyle/>
          <a:p>
            <a:pPr marL="285750" indent="-285750">
              <a:buFont typeface="Arial" pitchFamily="34" charset="0"/>
              <a:buChar char="•"/>
            </a:pPr>
            <a:r>
              <a:rPr lang="en-US" dirty="0" smtClean="0"/>
              <a:t>All the nodes talk to each other peer wise.</a:t>
            </a:r>
          </a:p>
          <a:p>
            <a:pPr marL="285750" indent="-285750">
              <a:buFont typeface="Arial" pitchFamily="34" charset="0"/>
              <a:buChar char="•"/>
            </a:pPr>
            <a:r>
              <a:rPr lang="en-US" dirty="0" smtClean="0"/>
              <a:t>There is no global state.</a:t>
            </a:r>
          </a:p>
          <a:p>
            <a:pPr marL="285750" indent="-285750">
              <a:buFont typeface="Arial" pitchFamily="34" charset="0"/>
              <a:buChar char="•"/>
            </a:pPr>
            <a:r>
              <a:rPr lang="en-US" dirty="0" smtClean="0"/>
              <a:t>No single point of coordinator.</a:t>
            </a:r>
          </a:p>
          <a:p>
            <a:pPr marL="285750" indent="-285750">
              <a:buFont typeface="Arial" pitchFamily="34" charset="0"/>
              <a:buChar char="•"/>
            </a:pPr>
            <a:r>
              <a:rPr lang="en-US" dirty="0" smtClean="0"/>
              <a:t>If one node goes down and there is a Quorum</a:t>
            </a:r>
          </a:p>
          <a:p>
            <a:r>
              <a:rPr lang="en-US" dirty="0" smtClean="0"/>
              <a:t>load for that node is shared among others. </a:t>
            </a:r>
          </a:p>
          <a:p>
            <a:pPr marL="285750" indent="-285750">
              <a:buFont typeface="Arial" pitchFamily="34" charset="0"/>
              <a:buChar char="•"/>
            </a:pPr>
            <a:r>
              <a:rPr lang="en-US" dirty="0" smtClean="0"/>
              <a:t>Self managing system. </a:t>
            </a:r>
          </a:p>
          <a:p>
            <a:pPr marL="285750" indent="-285750">
              <a:buFont typeface="Arial" pitchFamily="34" charset="0"/>
              <a:buChar char="•"/>
            </a:pPr>
            <a:r>
              <a:rPr lang="en-US" dirty="0" smtClean="0"/>
              <a:t>If a new node joins, load is also distributed.</a:t>
            </a:r>
          </a:p>
          <a:p>
            <a:endParaRPr lang="en-US" dirty="0"/>
          </a:p>
        </p:txBody>
      </p:sp>
      <p:cxnSp>
        <p:nvCxnSpPr>
          <p:cNvPr id="22" name="Straight Arrow Connector 21"/>
          <p:cNvCxnSpPr>
            <a:stCxn id="5" idx="2"/>
            <a:endCxn id="9" idx="1"/>
          </p:cNvCxnSpPr>
          <p:nvPr/>
        </p:nvCxnSpPr>
        <p:spPr>
          <a:xfrm flipH="1">
            <a:off x="826894" y="3418590"/>
            <a:ext cx="375755" cy="253241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6" idx="2"/>
            <a:endCxn id="11" idx="0"/>
          </p:cNvCxnSpPr>
          <p:nvPr/>
        </p:nvCxnSpPr>
        <p:spPr>
          <a:xfrm>
            <a:off x="2788634" y="3212399"/>
            <a:ext cx="410972" cy="28993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8" idx="3"/>
            <a:endCxn id="10" idx="1"/>
          </p:cNvCxnSpPr>
          <p:nvPr/>
        </p:nvCxnSpPr>
        <p:spPr>
          <a:xfrm>
            <a:off x="482635" y="4288587"/>
            <a:ext cx="3442594" cy="77039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9" idx="0"/>
            <a:endCxn id="7" idx="1"/>
          </p:cNvCxnSpPr>
          <p:nvPr/>
        </p:nvCxnSpPr>
        <p:spPr>
          <a:xfrm flipV="1">
            <a:off x="929893" y="4179496"/>
            <a:ext cx="2920746" cy="168243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7" idx="2"/>
            <a:endCxn id="11" idx="0"/>
          </p:cNvCxnSpPr>
          <p:nvPr/>
        </p:nvCxnSpPr>
        <p:spPr>
          <a:xfrm flipH="1">
            <a:off x="3199606" y="4268572"/>
            <a:ext cx="754032" cy="184316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3012730" y="6126815"/>
            <a:ext cx="484456" cy="25182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3096607" y="6096560"/>
            <a:ext cx="310196" cy="29176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953638" y="5380672"/>
            <a:ext cx="5237396" cy="1477328"/>
          </a:xfrm>
          <a:prstGeom prst="rect">
            <a:avLst/>
          </a:prstGeom>
          <a:noFill/>
        </p:spPr>
        <p:txBody>
          <a:bodyPr wrap="none" rtlCol="0">
            <a:spAutoFit/>
          </a:bodyPr>
          <a:lstStyle/>
          <a:p>
            <a:r>
              <a:rPr lang="en-US" dirty="0" smtClean="0"/>
              <a:t>Requests coming to F will be handled by </a:t>
            </a:r>
          </a:p>
          <a:p>
            <a:r>
              <a:rPr lang="en-US" dirty="0" smtClean="0"/>
              <a:t>the nodes who takes the load of F, lets say C with</a:t>
            </a:r>
          </a:p>
          <a:p>
            <a:r>
              <a:rPr lang="en-US" dirty="0" smtClean="0"/>
              <a:t>the </a:t>
            </a:r>
            <a:r>
              <a:rPr lang="en-US" b="1" dirty="0" smtClean="0"/>
              <a:t>hint</a:t>
            </a:r>
            <a:r>
              <a:rPr lang="en-US" dirty="0" smtClean="0"/>
              <a:t> that it took the requests which was for F, </a:t>
            </a:r>
          </a:p>
          <a:p>
            <a:r>
              <a:rPr lang="en-US" dirty="0" smtClean="0"/>
              <a:t>when F becomes available, F will get this </a:t>
            </a:r>
          </a:p>
          <a:p>
            <a:r>
              <a:rPr lang="en-US" dirty="0" smtClean="0"/>
              <a:t>Information from C. Self healing property.</a:t>
            </a:r>
            <a:endParaRPr lang="en-US" dirty="0"/>
          </a:p>
        </p:txBody>
      </p:sp>
    </p:spTree>
    <p:extLst>
      <p:ext uri="{BB962C8B-B14F-4D97-AF65-F5344CB8AC3E}">
        <p14:creationId xmlns:p14="http://schemas.microsoft.com/office/powerpoint/2010/main" xmlns="" val="23461252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Data Models</a:t>
            </a:r>
            <a:endParaRPr lang="en-US" dirty="0"/>
          </a:p>
        </p:txBody>
      </p:sp>
      <p:sp>
        <p:nvSpPr>
          <p:cNvPr id="3" name="Content Placeholder 2"/>
          <p:cNvSpPr>
            <a:spLocks noGrp="1"/>
          </p:cNvSpPr>
          <p:nvPr>
            <p:ph sz="quarter" idx="4294967295"/>
          </p:nvPr>
        </p:nvSpPr>
        <p:spPr>
          <a:xfrm>
            <a:off x="990600" y="1600200"/>
            <a:ext cx="8153400" cy="5257800"/>
          </a:xfrm>
        </p:spPr>
        <p:txBody>
          <a:bodyPr/>
          <a:lstStyle/>
          <a:p>
            <a:r>
              <a:rPr lang="en-US" dirty="0" smtClean="0"/>
              <a:t>Key/Value Pairs.</a:t>
            </a:r>
          </a:p>
          <a:p>
            <a:r>
              <a:rPr lang="en-US" dirty="0" smtClean="0"/>
              <a:t>Tuples (rows).</a:t>
            </a:r>
          </a:p>
          <a:p>
            <a:r>
              <a:rPr lang="en-US" dirty="0" smtClean="0"/>
              <a:t>Documents.</a:t>
            </a:r>
          </a:p>
          <a:p>
            <a:r>
              <a:rPr lang="en-US" dirty="0" smtClean="0"/>
              <a:t>Columns.</a:t>
            </a:r>
          </a:p>
          <a:p>
            <a:r>
              <a:rPr lang="en-US" dirty="0" smtClean="0"/>
              <a:t>Objects.</a:t>
            </a:r>
          </a:p>
          <a:p>
            <a:r>
              <a:rPr lang="en-US" dirty="0" smtClean="0"/>
              <a:t>Graphs.</a:t>
            </a:r>
          </a:p>
          <a:p>
            <a:endParaRPr lang="en-US" dirty="0"/>
          </a:p>
          <a:p>
            <a:pPr marL="0" indent="0">
              <a:buNone/>
            </a:pPr>
            <a:r>
              <a:rPr lang="en-US" dirty="0" smtClean="0"/>
              <a:t>There are corresponding data stores.</a:t>
            </a:r>
            <a:endParaRPr lang="en-US" dirty="0"/>
          </a:p>
        </p:txBody>
      </p:sp>
    </p:spTree>
    <p:extLst>
      <p:ext uri="{BB962C8B-B14F-4D97-AF65-F5344CB8AC3E}">
        <p14:creationId xmlns:p14="http://schemas.microsoft.com/office/powerpoint/2010/main" xmlns="" val="28759088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Complexity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2000" y="1774665"/>
            <a:ext cx="7620000" cy="4600575"/>
          </a:xfrm>
          <a:prstGeom prst="rect">
            <a:avLst/>
          </a:prstGeom>
        </p:spPr>
      </p:pic>
    </p:spTree>
    <p:extLst>
      <p:ext uri="{BB962C8B-B14F-4D97-AF65-F5344CB8AC3E}">
        <p14:creationId xmlns:p14="http://schemas.microsoft.com/office/powerpoint/2010/main" xmlns="" val="3108461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Key-Value Stores</a:t>
            </a:r>
            <a:endParaRPr lang="en-US" dirty="0"/>
          </a:p>
        </p:txBody>
      </p:sp>
      <p:sp>
        <p:nvSpPr>
          <p:cNvPr id="3" name="Content Placeholder 2"/>
          <p:cNvSpPr>
            <a:spLocks noGrp="1"/>
          </p:cNvSpPr>
          <p:nvPr>
            <p:ph sz="quarter" idx="4294967295"/>
          </p:nvPr>
        </p:nvSpPr>
        <p:spPr>
          <a:xfrm>
            <a:off x="990600" y="1509713"/>
            <a:ext cx="8153400" cy="5348287"/>
          </a:xfrm>
        </p:spPr>
        <p:txBody>
          <a:bodyPr>
            <a:normAutofit/>
          </a:bodyPr>
          <a:lstStyle/>
          <a:p>
            <a:r>
              <a:rPr lang="en-US" dirty="0" err="1" smtClean="0"/>
              <a:t>Memcached</a:t>
            </a:r>
            <a:r>
              <a:rPr lang="en-US" dirty="0" smtClean="0"/>
              <a:t> – Key value stores.</a:t>
            </a:r>
          </a:p>
          <a:p>
            <a:r>
              <a:rPr lang="en-US" dirty="0" err="1" smtClean="0"/>
              <a:t>Membase</a:t>
            </a:r>
            <a:r>
              <a:rPr lang="en-US" dirty="0" smtClean="0"/>
              <a:t> – </a:t>
            </a:r>
            <a:r>
              <a:rPr lang="en-US" dirty="0" err="1" smtClean="0"/>
              <a:t>Memcached</a:t>
            </a:r>
            <a:r>
              <a:rPr lang="en-US" dirty="0" smtClean="0"/>
              <a:t> with persistence and improved consistent hashing.</a:t>
            </a:r>
          </a:p>
          <a:p>
            <a:r>
              <a:rPr lang="en-US" dirty="0" err="1" smtClean="0"/>
              <a:t>AppFabric</a:t>
            </a:r>
            <a:r>
              <a:rPr lang="en-US" dirty="0" smtClean="0"/>
              <a:t> Cache – Multi region Cache.</a:t>
            </a:r>
          </a:p>
          <a:p>
            <a:r>
              <a:rPr lang="en-US" dirty="0" err="1" smtClean="0"/>
              <a:t>Redis</a:t>
            </a:r>
            <a:r>
              <a:rPr lang="en-US" dirty="0" smtClean="0"/>
              <a:t> – Data structure server.</a:t>
            </a:r>
          </a:p>
          <a:p>
            <a:r>
              <a:rPr lang="en-US" dirty="0" err="1" smtClean="0"/>
              <a:t>Riak</a:t>
            </a:r>
            <a:r>
              <a:rPr lang="en-US" dirty="0" smtClean="0"/>
              <a:t> – Based on Amazon’s Dynamo.</a:t>
            </a:r>
          </a:p>
          <a:p>
            <a:r>
              <a:rPr lang="en-US" dirty="0" smtClean="0"/>
              <a:t>Project </a:t>
            </a:r>
            <a:r>
              <a:rPr lang="en-US" dirty="0" err="1" smtClean="0"/>
              <a:t>Voldemort</a:t>
            </a:r>
            <a:r>
              <a:rPr lang="en-US" dirty="0" smtClean="0"/>
              <a:t> – eventual consistent key value stores, auto scaling.</a:t>
            </a:r>
          </a:p>
          <a:p>
            <a:endParaRPr lang="en-US" dirty="0"/>
          </a:p>
        </p:txBody>
      </p:sp>
    </p:spTree>
    <p:extLst>
      <p:ext uri="{BB962C8B-B14F-4D97-AF65-F5344CB8AC3E}">
        <p14:creationId xmlns:p14="http://schemas.microsoft.com/office/powerpoint/2010/main" xmlns="" val="21440270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err="1" smtClean="0"/>
              <a:t>Memcached</a:t>
            </a:r>
            <a:endParaRPr lang="en-US" dirty="0"/>
          </a:p>
        </p:txBody>
      </p:sp>
      <p:sp>
        <p:nvSpPr>
          <p:cNvPr id="3" name="Content Placeholder 2"/>
          <p:cNvSpPr>
            <a:spLocks noGrp="1"/>
          </p:cNvSpPr>
          <p:nvPr>
            <p:ph sz="quarter" idx="4294967295"/>
          </p:nvPr>
        </p:nvSpPr>
        <p:spPr>
          <a:xfrm>
            <a:off x="990600" y="1600200"/>
            <a:ext cx="8153400" cy="4495800"/>
          </a:xfrm>
        </p:spPr>
        <p:txBody>
          <a:bodyPr>
            <a:normAutofit/>
          </a:bodyPr>
          <a:lstStyle/>
          <a:p>
            <a:r>
              <a:rPr lang="en-US" dirty="0" smtClean="0"/>
              <a:t>Very easy to setup and use.</a:t>
            </a:r>
          </a:p>
          <a:p>
            <a:r>
              <a:rPr lang="en-US" dirty="0"/>
              <a:t>Consistent </a:t>
            </a:r>
            <a:r>
              <a:rPr lang="en-US" dirty="0" smtClean="0"/>
              <a:t>hashing.</a:t>
            </a:r>
          </a:p>
          <a:p>
            <a:r>
              <a:rPr lang="en-US" dirty="0" smtClean="0"/>
              <a:t>Scales very well.</a:t>
            </a:r>
          </a:p>
          <a:p>
            <a:r>
              <a:rPr lang="en-US" dirty="0" smtClean="0"/>
              <a:t>In memory caching, no persistence.</a:t>
            </a:r>
          </a:p>
          <a:p>
            <a:r>
              <a:rPr lang="en-US" dirty="0" smtClean="0"/>
              <a:t>LRU eviction policy.</a:t>
            </a:r>
          </a:p>
          <a:p>
            <a:r>
              <a:rPr lang="en-US" dirty="0" smtClean="0"/>
              <a:t>O(1) to set/get/delete.</a:t>
            </a:r>
          </a:p>
          <a:p>
            <a:r>
              <a:rPr lang="en-US" dirty="0" smtClean="0"/>
              <a:t>Atomic operations set/get/delete.</a:t>
            </a:r>
          </a:p>
          <a:p>
            <a:r>
              <a:rPr lang="en-US" dirty="0" smtClean="0"/>
              <a:t>No iterators, or very difficult.</a:t>
            </a:r>
            <a:endParaRPr lang="en-US" dirty="0"/>
          </a:p>
        </p:txBody>
      </p:sp>
    </p:spTree>
    <p:extLst>
      <p:ext uri="{BB962C8B-B14F-4D97-AF65-F5344CB8AC3E}">
        <p14:creationId xmlns:p14="http://schemas.microsoft.com/office/powerpoint/2010/main" xmlns="" val="1598292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err="1" smtClean="0"/>
              <a:t>Membase</a:t>
            </a:r>
            <a:endParaRPr lang="en-US" dirty="0"/>
          </a:p>
        </p:txBody>
      </p:sp>
      <p:sp>
        <p:nvSpPr>
          <p:cNvPr id="3" name="Content Placeholder 2"/>
          <p:cNvSpPr>
            <a:spLocks noGrp="1"/>
          </p:cNvSpPr>
          <p:nvPr>
            <p:ph sz="quarter" idx="4294967295"/>
          </p:nvPr>
        </p:nvSpPr>
        <p:spPr>
          <a:xfrm>
            <a:off x="990600" y="1600200"/>
            <a:ext cx="8153400" cy="5202238"/>
          </a:xfrm>
        </p:spPr>
        <p:txBody>
          <a:bodyPr>
            <a:normAutofit fontScale="92500" lnSpcReduction="20000"/>
          </a:bodyPr>
          <a:lstStyle/>
          <a:p>
            <a:r>
              <a:rPr lang="en-US" dirty="0" smtClean="0"/>
              <a:t>Easy to manage via web console.</a:t>
            </a:r>
          </a:p>
          <a:p>
            <a:r>
              <a:rPr lang="en-US" dirty="0"/>
              <a:t>Monitoring and management via Web console	.</a:t>
            </a:r>
            <a:endParaRPr lang="en-US" dirty="0" smtClean="0"/>
          </a:p>
          <a:p>
            <a:r>
              <a:rPr lang="en-US" dirty="0" smtClean="0"/>
              <a:t>Consistency and Availability.</a:t>
            </a:r>
          </a:p>
          <a:p>
            <a:r>
              <a:rPr lang="en-US" dirty="0" smtClean="0"/>
              <a:t>Dynamic/Linear Scalability, add a node, hit join to cluster and rebalance.</a:t>
            </a:r>
          </a:p>
          <a:p>
            <a:r>
              <a:rPr lang="en-US" dirty="0" smtClean="0"/>
              <a:t>Low latency, high throughput.</a:t>
            </a:r>
          </a:p>
          <a:p>
            <a:r>
              <a:rPr lang="en-US" dirty="0" smtClean="0"/>
              <a:t>Compatible with current </a:t>
            </a:r>
            <a:r>
              <a:rPr lang="en-US" dirty="0" err="1" smtClean="0"/>
              <a:t>Memcached</a:t>
            </a:r>
            <a:r>
              <a:rPr lang="en-US" dirty="0" smtClean="0"/>
              <a:t> Clients.</a:t>
            </a:r>
          </a:p>
          <a:p>
            <a:r>
              <a:rPr lang="en-US" dirty="0" smtClean="0"/>
              <a:t>Data Durability, persistent to disk asynchronously.</a:t>
            </a:r>
          </a:p>
          <a:p>
            <a:r>
              <a:rPr lang="en-US" dirty="0" smtClean="0"/>
              <a:t>Rebalancing (Peer to peer replication).</a:t>
            </a:r>
          </a:p>
          <a:p>
            <a:r>
              <a:rPr lang="en-US" dirty="0" smtClean="0"/>
              <a:t>Fail over (Master/Slave).</a:t>
            </a:r>
          </a:p>
          <a:p>
            <a:r>
              <a:rPr lang="en-US" dirty="0" err="1" smtClean="0"/>
              <a:t>vBuckets</a:t>
            </a:r>
            <a:r>
              <a:rPr lang="en-US" dirty="0" smtClean="0"/>
              <a:t> are used for consistent hashing.</a:t>
            </a:r>
          </a:p>
          <a:p>
            <a:r>
              <a:rPr lang="en-US" dirty="0"/>
              <a:t>O(1) to </a:t>
            </a:r>
            <a:r>
              <a:rPr lang="en-US" dirty="0" smtClean="0"/>
              <a:t>set/get/delete.</a:t>
            </a:r>
            <a:endParaRPr lang="en-US" dirty="0"/>
          </a:p>
          <a:p>
            <a:endParaRPr lang="en-US" dirty="0" smtClean="0"/>
          </a:p>
          <a:p>
            <a:endParaRPr lang="en-US" dirty="0"/>
          </a:p>
        </p:txBody>
      </p:sp>
    </p:spTree>
    <p:extLst>
      <p:ext uri="{BB962C8B-B14F-4D97-AF65-F5344CB8AC3E}">
        <p14:creationId xmlns:p14="http://schemas.microsoft.com/office/powerpoint/2010/main" xmlns="" val="14494570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err="1" smtClean="0"/>
              <a:t>Redis</a:t>
            </a:r>
            <a:r>
              <a:rPr lang="en-US" dirty="0" smtClean="0"/>
              <a:t>	</a:t>
            </a:r>
            <a:endParaRPr lang="en-US" dirty="0"/>
          </a:p>
        </p:txBody>
      </p:sp>
      <p:sp>
        <p:nvSpPr>
          <p:cNvPr id="3" name="Content Placeholder 2"/>
          <p:cNvSpPr>
            <a:spLocks noGrp="1"/>
          </p:cNvSpPr>
          <p:nvPr>
            <p:ph sz="quarter" idx="4294967295"/>
          </p:nvPr>
        </p:nvSpPr>
        <p:spPr>
          <a:xfrm>
            <a:off x="990600" y="1608138"/>
            <a:ext cx="8153400" cy="5249862"/>
          </a:xfrm>
        </p:spPr>
        <p:txBody>
          <a:bodyPr>
            <a:normAutofit fontScale="77500" lnSpcReduction="20000"/>
          </a:bodyPr>
          <a:lstStyle/>
          <a:p>
            <a:r>
              <a:rPr lang="en-US" dirty="0" smtClean="0"/>
              <a:t>Distributed Data structure server.</a:t>
            </a:r>
          </a:p>
          <a:p>
            <a:r>
              <a:rPr lang="en-US" dirty="0"/>
              <a:t>Consistent hashing at client</a:t>
            </a:r>
            <a:r>
              <a:rPr lang="en-US" dirty="0" smtClean="0"/>
              <a:t>.</a:t>
            </a:r>
          </a:p>
          <a:p>
            <a:r>
              <a:rPr lang="en-US" dirty="0" smtClean="0"/>
              <a:t>Non-blocking I/O, single threaded.</a:t>
            </a:r>
          </a:p>
          <a:p>
            <a:r>
              <a:rPr lang="en-US" dirty="0" smtClean="0"/>
              <a:t>Values are binary safe strings: byte strings.</a:t>
            </a:r>
          </a:p>
          <a:p>
            <a:r>
              <a:rPr lang="en-US" dirty="0" smtClean="0"/>
              <a:t>String : Key/Value Pair, set/get. O(1) many string operations.</a:t>
            </a:r>
          </a:p>
          <a:p>
            <a:r>
              <a:rPr lang="en-US" dirty="0" smtClean="0"/>
              <a:t>Lists: </a:t>
            </a:r>
            <a:r>
              <a:rPr lang="en-US" dirty="0" err="1" smtClean="0"/>
              <a:t>lpush</a:t>
            </a:r>
            <a:r>
              <a:rPr lang="en-US" dirty="0" smtClean="0"/>
              <a:t>, </a:t>
            </a:r>
            <a:r>
              <a:rPr lang="en-US" dirty="0" err="1" smtClean="0"/>
              <a:t>lpop</a:t>
            </a:r>
            <a:r>
              <a:rPr lang="en-US" dirty="0" smtClean="0"/>
              <a:t>, </a:t>
            </a:r>
            <a:r>
              <a:rPr lang="en-US" dirty="0" err="1" smtClean="0"/>
              <a:t>rpush</a:t>
            </a:r>
            <a:r>
              <a:rPr lang="en-US" dirty="0" smtClean="0"/>
              <a:t>, </a:t>
            </a:r>
            <a:r>
              <a:rPr lang="en-US" dirty="0" err="1" smtClean="0"/>
              <a:t>rpop</a:t>
            </a:r>
            <a:r>
              <a:rPr lang="en-US" dirty="0" err="1"/>
              <a:t>.</a:t>
            </a:r>
            <a:r>
              <a:rPr lang="en-US" dirty="0" err="1" smtClean="0"/>
              <a:t>you</a:t>
            </a:r>
            <a:r>
              <a:rPr lang="en-US" dirty="0" smtClean="0"/>
              <a:t> can use it as stack or queue. O(1). Publisher/Subscriber is available.</a:t>
            </a:r>
          </a:p>
          <a:p>
            <a:r>
              <a:rPr lang="en-US" dirty="0" smtClean="0"/>
              <a:t>Set: Collection of Unique elements, add, pop, union, intersection etc. set operations.</a:t>
            </a:r>
          </a:p>
          <a:p>
            <a:r>
              <a:rPr lang="en-US" dirty="0" smtClean="0"/>
              <a:t>Sorted Set: Unique elements sorted by scores. O(</a:t>
            </a:r>
            <a:r>
              <a:rPr lang="en-US" dirty="0" err="1" smtClean="0"/>
              <a:t>logn</a:t>
            </a:r>
            <a:r>
              <a:rPr lang="en-US" dirty="0" smtClean="0"/>
              <a:t>). Supports range operations.</a:t>
            </a:r>
          </a:p>
          <a:p>
            <a:r>
              <a:rPr lang="en-US" dirty="0" smtClean="0"/>
              <a:t>Hashes: Multiple Key/Value pairs</a:t>
            </a:r>
          </a:p>
          <a:p>
            <a:pPr marL="0" indent="0">
              <a:buNone/>
            </a:pPr>
            <a:r>
              <a:rPr lang="en-US" dirty="0"/>
              <a:t>	</a:t>
            </a:r>
            <a:r>
              <a:rPr lang="en-US" dirty="0" smtClean="0"/>
              <a:t>HMSET user 1 username foo password bar age 30</a:t>
            </a:r>
          </a:p>
          <a:p>
            <a:pPr marL="0" indent="0">
              <a:buNone/>
            </a:pPr>
            <a:r>
              <a:rPr lang="en-US" dirty="0"/>
              <a:t>	</a:t>
            </a:r>
            <a:r>
              <a:rPr lang="en-US" dirty="0" smtClean="0"/>
              <a:t>HGET user 1 age</a:t>
            </a:r>
            <a:endParaRPr lang="en-US" dirty="0"/>
          </a:p>
        </p:txBody>
      </p:sp>
    </p:spTree>
    <p:extLst>
      <p:ext uri="{BB962C8B-B14F-4D97-AF65-F5344CB8AC3E}">
        <p14:creationId xmlns:p14="http://schemas.microsoft.com/office/powerpoint/2010/main" xmlns="" val="39284000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Use Cases</a:t>
            </a:r>
            <a:endParaRPr lang="en-US" dirty="0"/>
          </a:p>
        </p:txBody>
      </p:sp>
      <p:sp>
        <p:nvSpPr>
          <p:cNvPr id="3" name="Content Placeholder 2"/>
          <p:cNvSpPr>
            <a:spLocks noGrp="1"/>
          </p:cNvSpPr>
          <p:nvPr>
            <p:ph sz="quarter" idx="4294967295"/>
          </p:nvPr>
        </p:nvSpPr>
        <p:spPr>
          <a:xfrm>
            <a:off x="990600" y="1600200"/>
            <a:ext cx="8153400" cy="4495800"/>
          </a:xfrm>
        </p:spPr>
        <p:txBody>
          <a:bodyPr/>
          <a:lstStyle/>
          <a:p>
            <a:r>
              <a:rPr lang="en-US" dirty="0" smtClean="0"/>
              <a:t>Massive write performance.</a:t>
            </a:r>
          </a:p>
          <a:p>
            <a:r>
              <a:rPr lang="en-US" dirty="0" smtClean="0"/>
              <a:t>Fast key value look ups.</a:t>
            </a:r>
          </a:p>
          <a:p>
            <a:r>
              <a:rPr lang="en-US" dirty="0" smtClean="0"/>
              <a:t>Flexible schema and data types.</a:t>
            </a:r>
          </a:p>
          <a:p>
            <a:r>
              <a:rPr lang="en-US" dirty="0" smtClean="0"/>
              <a:t>No single point of failure.</a:t>
            </a:r>
          </a:p>
          <a:p>
            <a:r>
              <a:rPr lang="en-US" dirty="0" smtClean="0"/>
              <a:t>Fast prototyping and development.</a:t>
            </a:r>
          </a:p>
          <a:p>
            <a:r>
              <a:rPr lang="en-US" dirty="0" smtClean="0"/>
              <a:t>Out of the box scalability.</a:t>
            </a:r>
          </a:p>
          <a:p>
            <a:r>
              <a:rPr lang="en-US" dirty="0" smtClean="0"/>
              <a:t>Easy maintenance.</a:t>
            </a:r>
          </a:p>
          <a:p>
            <a:endParaRPr lang="en-US" dirty="0" smtClean="0"/>
          </a:p>
          <a:p>
            <a:endParaRPr lang="en-US" dirty="0"/>
          </a:p>
        </p:txBody>
      </p:sp>
    </p:spTree>
    <p:extLst>
      <p:ext uri="{BB962C8B-B14F-4D97-AF65-F5344CB8AC3E}">
        <p14:creationId xmlns:p14="http://schemas.microsoft.com/office/powerpoint/2010/main" xmlns="" val="3690725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Microsoft </a:t>
            </a:r>
            <a:r>
              <a:rPr lang="en-US" dirty="0" err="1" smtClean="0"/>
              <a:t>AppFabric</a:t>
            </a:r>
            <a:endParaRPr lang="en-US" dirty="0"/>
          </a:p>
        </p:txBody>
      </p:sp>
      <p:sp>
        <p:nvSpPr>
          <p:cNvPr id="3" name="Content Placeholder 2"/>
          <p:cNvSpPr>
            <a:spLocks noGrp="1"/>
          </p:cNvSpPr>
          <p:nvPr>
            <p:ph sz="quarter" idx="4294967295"/>
          </p:nvPr>
        </p:nvSpPr>
        <p:spPr>
          <a:xfrm>
            <a:off x="990600" y="1600200"/>
            <a:ext cx="8153400" cy="5257800"/>
          </a:xfrm>
        </p:spPr>
        <p:txBody>
          <a:bodyPr>
            <a:normAutofit/>
          </a:bodyPr>
          <a:lstStyle/>
          <a:p>
            <a:r>
              <a:rPr lang="en-US" dirty="0" smtClean="0"/>
              <a:t>Add a node to the cluster easily. Elastic scalability. </a:t>
            </a:r>
          </a:p>
          <a:p>
            <a:r>
              <a:rPr lang="en-US" dirty="0" smtClean="0"/>
              <a:t>Namespaces to organize different caches.</a:t>
            </a:r>
          </a:p>
          <a:p>
            <a:r>
              <a:rPr lang="en-US" dirty="0" smtClean="0"/>
              <a:t>LRU Eviction policy.</a:t>
            </a:r>
          </a:p>
          <a:p>
            <a:r>
              <a:rPr lang="en-US" dirty="0" smtClean="0"/>
              <a:t>Timeout/Time to live is default to 10 min.</a:t>
            </a:r>
          </a:p>
          <a:p>
            <a:r>
              <a:rPr lang="en-US" dirty="0" smtClean="0"/>
              <a:t>No persistence.</a:t>
            </a:r>
          </a:p>
          <a:p>
            <a:r>
              <a:rPr lang="en-US" dirty="0"/>
              <a:t>O(1) to </a:t>
            </a:r>
            <a:r>
              <a:rPr lang="en-US" dirty="0" smtClean="0"/>
              <a:t>set/get/delete.</a:t>
            </a:r>
            <a:endParaRPr lang="en-US" dirty="0"/>
          </a:p>
          <a:p>
            <a:r>
              <a:rPr lang="en-US" dirty="0" smtClean="0"/>
              <a:t>Optimistic and pessimistic concurrency.</a:t>
            </a:r>
          </a:p>
          <a:p>
            <a:r>
              <a:rPr lang="en-US" dirty="0" smtClean="0"/>
              <a:t>Supports tagging.</a:t>
            </a:r>
            <a:endParaRPr lang="en-US" dirty="0"/>
          </a:p>
        </p:txBody>
      </p:sp>
    </p:spTree>
    <p:extLst>
      <p:ext uri="{BB962C8B-B14F-4D97-AF65-F5344CB8AC3E}">
        <p14:creationId xmlns:p14="http://schemas.microsoft.com/office/powerpoint/2010/main" xmlns="" val="4251544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Document Stores</a:t>
            </a:r>
            <a:endParaRPr lang="en-US" dirty="0"/>
          </a:p>
        </p:txBody>
      </p:sp>
      <p:sp>
        <p:nvSpPr>
          <p:cNvPr id="3" name="Content Placeholder 2"/>
          <p:cNvSpPr>
            <a:spLocks noGrp="1"/>
          </p:cNvSpPr>
          <p:nvPr>
            <p:ph sz="quarter" idx="4294967295"/>
          </p:nvPr>
        </p:nvSpPr>
        <p:spPr>
          <a:xfrm>
            <a:off x="990600" y="1600200"/>
            <a:ext cx="8153400" cy="4495800"/>
          </a:xfrm>
        </p:spPr>
        <p:txBody>
          <a:bodyPr/>
          <a:lstStyle/>
          <a:p>
            <a:r>
              <a:rPr lang="en-US" dirty="0" smtClean="0"/>
              <a:t>Schema Free.</a:t>
            </a:r>
          </a:p>
          <a:p>
            <a:r>
              <a:rPr lang="en-US" dirty="0" smtClean="0"/>
              <a:t>Usually JSON like interchange model.</a:t>
            </a:r>
          </a:p>
          <a:p>
            <a:r>
              <a:rPr lang="en-US" dirty="0" smtClean="0"/>
              <a:t>Query Model: JavaScript or custom.</a:t>
            </a:r>
          </a:p>
          <a:p>
            <a:r>
              <a:rPr lang="en-US" dirty="0" smtClean="0"/>
              <a:t>Aggregations: Map/Reduce.</a:t>
            </a:r>
          </a:p>
          <a:p>
            <a:r>
              <a:rPr lang="en-US" dirty="0" smtClean="0"/>
              <a:t>Indexes are done via B-Trees.</a:t>
            </a:r>
          </a:p>
          <a:p>
            <a:endParaRPr lang="en-US" dirty="0" smtClean="0"/>
          </a:p>
          <a:p>
            <a:pPr marL="0" indent="0">
              <a:buNone/>
            </a:pPr>
            <a:endParaRPr lang="en-US" dirty="0" smtClean="0"/>
          </a:p>
        </p:txBody>
      </p:sp>
    </p:spTree>
    <p:extLst>
      <p:ext uri="{BB962C8B-B14F-4D97-AF65-F5344CB8AC3E}">
        <p14:creationId xmlns:p14="http://schemas.microsoft.com/office/powerpoint/2010/main" xmlns="" val="18936630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err="1" smtClean="0"/>
              <a:t>Mongodb</a:t>
            </a:r>
            <a:endParaRPr lang="en-US" dirty="0"/>
          </a:p>
        </p:txBody>
      </p:sp>
      <p:sp>
        <p:nvSpPr>
          <p:cNvPr id="3" name="Content Placeholder 2"/>
          <p:cNvSpPr>
            <a:spLocks noGrp="1"/>
          </p:cNvSpPr>
          <p:nvPr>
            <p:ph sz="quarter" idx="4294967295"/>
          </p:nvPr>
        </p:nvSpPr>
        <p:spPr>
          <a:xfrm>
            <a:off x="990600" y="1527175"/>
            <a:ext cx="8153400" cy="5330825"/>
          </a:xfrm>
        </p:spPr>
        <p:txBody>
          <a:bodyPr>
            <a:normAutofit fontScale="92500" lnSpcReduction="20000"/>
          </a:bodyPr>
          <a:lstStyle/>
          <a:p>
            <a:r>
              <a:rPr lang="en-US" dirty="0" smtClean="0"/>
              <a:t>Data types: </a:t>
            </a:r>
            <a:r>
              <a:rPr lang="en-US" dirty="0" err="1" smtClean="0"/>
              <a:t>bool</a:t>
            </a:r>
            <a:r>
              <a:rPr lang="en-US" dirty="0" smtClean="0"/>
              <a:t>, </a:t>
            </a:r>
            <a:r>
              <a:rPr lang="en-US" dirty="0" err="1" smtClean="0"/>
              <a:t>int</a:t>
            </a:r>
            <a:r>
              <a:rPr lang="en-US" dirty="0" smtClean="0"/>
              <a:t>, double, string, object(</a:t>
            </a:r>
            <a:r>
              <a:rPr lang="en-US" dirty="0" err="1" smtClean="0"/>
              <a:t>bson</a:t>
            </a:r>
            <a:r>
              <a:rPr lang="en-US" dirty="0" smtClean="0"/>
              <a:t>), </a:t>
            </a:r>
            <a:r>
              <a:rPr lang="en-US" dirty="0" err="1" smtClean="0"/>
              <a:t>oid</a:t>
            </a:r>
            <a:r>
              <a:rPr lang="en-US" dirty="0" smtClean="0"/>
              <a:t>, array, null, date.</a:t>
            </a:r>
          </a:p>
          <a:p>
            <a:r>
              <a:rPr lang="en-US" dirty="0" smtClean="0"/>
              <a:t>Database and collections are created automatically.</a:t>
            </a:r>
          </a:p>
          <a:p>
            <a:r>
              <a:rPr lang="en-US" dirty="0" smtClean="0"/>
              <a:t>Lots of Language Drivers.</a:t>
            </a:r>
          </a:p>
          <a:p>
            <a:r>
              <a:rPr lang="en-US" dirty="0" smtClean="0"/>
              <a:t>Capped collections are fixed size collections, buffers, very fast, FIFO, good for logs. No indexes.</a:t>
            </a:r>
          </a:p>
          <a:p>
            <a:r>
              <a:rPr lang="en-US" dirty="0" smtClean="0"/>
              <a:t>Object id are generated by client, 12 bytes packed data. 4 byte time, 3 byte machine, 2 byte </a:t>
            </a:r>
            <a:r>
              <a:rPr lang="en-US" dirty="0" err="1" smtClean="0"/>
              <a:t>pid</a:t>
            </a:r>
            <a:r>
              <a:rPr lang="en-US" dirty="0" smtClean="0"/>
              <a:t>, 3 byte counter.</a:t>
            </a:r>
          </a:p>
          <a:p>
            <a:r>
              <a:rPr lang="en-US" dirty="0" smtClean="0"/>
              <a:t>Possible to refer other documents in different collections but more efficient to embed documents.</a:t>
            </a:r>
          </a:p>
          <a:p>
            <a:r>
              <a:rPr lang="en-US" dirty="0" smtClean="0"/>
              <a:t>Replication is very easy to setup. You can read from slaves.</a:t>
            </a:r>
          </a:p>
          <a:p>
            <a:endParaRPr lang="en-US" dirty="0" smtClean="0"/>
          </a:p>
          <a:p>
            <a:endParaRPr lang="en-US" dirty="0"/>
          </a:p>
        </p:txBody>
      </p:sp>
    </p:spTree>
    <p:extLst>
      <p:ext uri="{BB962C8B-B14F-4D97-AF65-F5344CB8AC3E}">
        <p14:creationId xmlns:p14="http://schemas.microsoft.com/office/powerpoint/2010/main" xmlns="" val="2243163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err="1" smtClean="0"/>
              <a:t>Mongodb</a:t>
            </a:r>
            <a:endParaRPr lang="en-US" dirty="0"/>
          </a:p>
        </p:txBody>
      </p:sp>
      <p:sp>
        <p:nvSpPr>
          <p:cNvPr id="3" name="Content Placeholder 2"/>
          <p:cNvSpPr>
            <a:spLocks noGrp="1"/>
          </p:cNvSpPr>
          <p:nvPr>
            <p:ph sz="quarter" idx="4294967295"/>
          </p:nvPr>
        </p:nvSpPr>
        <p:spPr>
          <a:xfrm>
            <a:off x="990600" y="1516063"/>
            <a:ext cx="8153400" cy="5278437"/>
          </a:xfrm>
        </p:spPr>
        <p:txBody>
          <a:bodyPr>
            <a:normAutofit fontScale="92500" lnSpcReduction="10000"/>
          </a:bodyPr>
          <a:lstStyle/>
          <a:p>
            <a:r>
              <a:rPr lang="en-US" dirty="0" smtClean="0"/>
              <a:t>Connection pooling is done for you. Sweet.</a:t>
            </a:r>
          </a:p>
          <a:p>
            <a:r>
              <a:rPr lang="en-US" dirty="0" smtClean="0"/>
              <a:t>Supports aggregation.</a:t>
            </a:r>
          </a:p>
          <a:p>
            <a:pPr lvl="1"/>
            <a:r>
              <a:rPr lang="en-US" dirty="0"/>
              <a:t>Map Reduce with </a:t>
            </a:r>
            <a:r>
              <a:rPr lang="en-US" dirty="0" smtClean="0"/>
              <a:t>JavaScript.</a:t>
            </a:r>
          </a:p>
          <a:p>
            <a:r>
              <a:rPr lang="en-US" dirty="0" smtClean="0"/>
              <a:t>You have indexes, B-Trees. Ids are always indexed.</a:t>
            </a:r>
          </a:p>
          <a:p>
            <a:r>
              <a:rPr lang="en-US" dirty="0" smtClean="0"/>
              <a:t>Updates are atomic. Low contention locks.</a:t>
            </a:r>
          </a:p>
          <a:p>
            <a:r>
              <a:rPr lang="en-US" dirty="0" smtClean="0"/>
              <a:t>Querying mongo done with a document:</a:t>
            </a:r>
          </a:p>
          <a:p>
            <a:pPr lvl="1"/>
            <a:r>
              <a:rPr lang="en-US" dirty="0" smtClean="0"/>
              <a:t>Lazy, returns a cursor.</a:t>
            </a:r>
          </a:p>
          <a:p>
            <a:pPr lvl="1"/>
            <a:r>
              <a:rPr lang="en-US" dirty="0" err="1" smtClean="0"/>
              <a:t>Reduceable</a:t>
            </a:r>
            <a:r>
              <a:rPr lang="en-US" dirty="0" smtClean="0"/>
              <a:t> </a:t>
            </a:r>
            <a:r>
              <a:rPr lang="en-US" dirty="0"/>
              <a:t>to SQL</a:t>
            </a:r>
            <a:r>
              <a:rPr lang="en-US" dirty="0" smtClean="0"/>
              <a:t>, select, insert, update </a:t>
            </a:r>
            <a:r>
              <a:rPr lang="en-US" dirty="0"/>
              <a:t>limit, sort etc</a:t>
            </a:r>
            <a:r>
              <a:rPr lang="en-US" dirty="0" smtClean="0"/>
              <a:t>.</a:t>
            </a:r>
          </a:p>
          <a:p>
            <a:pPr lvl="2"/>
            <a:r>
              <a:rPr lang="en-US" dirty="0" smtClean="0"/>
              <a:t>There is more: </a:t>
            </a:r>
            <a:r>
              <a:rPr lang="en-US" dirty="0" err="1" smtClean="0"/>
              <a:t>upsert</a:t>
            </a:r>
            <a:r>
              <a:rPr lang="en-US" dirty="0" smtClean="0"/>
              <a:t> (either inserts of updates)</a:t>
            </a:r>
          </a:p>
          <a:p>
            <a:pPr lvl="1"/>
            <a:r>
              <a:rPr lang="en-US" dirty="0" smtClean="0"/>
              <a:t>Several operators:</a:t>
            </a:r>
          </a:p>
          <a:p>
            <a:pPr lvl="2"/>
            <a:r>
              <a:rPr lang="en-US" dirty="0" smtClean="0"/>
              <a:t>$ne, $and, $or, $</a:t>
            </a:r>
            <a:r>
              <a:rPr lang="en-US" dirty="0" err="1" smtClean="0"/>
              <a:t>lt</a:t>
            </a:r>
            <a:r>
              <a:rPr lang="en-US" dirty="0" smtClean="0"/>
              <a:t>, $</a:t>
            </a:r>
            <a:r>
              <a:rPr lang="en-US" dirty="0" err="1" smtClean="0"/>
              <a:t>gt</a:t>
            </a:r>
            <a:r>
              <a:rPr lang="en-US" dirty="0" smtClean="0"/>
              <a:t>, $</a:t>
            </a:r>
            <a:r>
              <a:rPr lang="en-US" dirty="0" err="1" smtClean="0"/>
              <a:t>incr</a:t>
            </a:r>
            <a:r>
              <a:rPr lang="en-US" dirty="0" smtClean="0"/>
              <a:t>,$</a:t>
            </a:r>
            <a:r>
              <a:rPr lang="en-US" dirty="0" err="1" smtClean="0"/>
              <a:t>decr</a:t>
            </a:r>
            <a:r>
              <a:rPr lang="en-US" dirty="0" smtClean="0"/>
              <a:t> and so on.</a:t>
            </a:r>
          </a:p>
          <a:p>
            <a:r>
              <a:rPr lang="en-US" dirty="0" smtClean="0"/>
              <a:t>Repository Pattern makes development very easy. </a:t>
            </a:r>
            <a:endParaRPr lang="en-US" dirty="0"/>
          </a:p>
        </p:txBody>
      </p:sp>
    </p:spTree>
    <p:extLst>
      <p:ext uri="{BB962C8B-B14F-4D97-AF65-F5344CB8AC3E}">
        <p14:creationId xmlns:p14="http://schemas.microsoft.com/office/powerpoint/2010/main" xmlns="" val="17490330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err="1" smtClean="0"/>
              <a:t>Mongodb</a:t>
            </a:r>
            <a:r>
              <a:rPr lang="en-US" dirty="0"/>
              <a:t> </a:t>
            </a:r>
            <a:r>
              <a:rPr lang="en-US" dirty="0" smtClean="0"/>
              <a:t>- </a:t>
            </a:r>
            <a:r>
              <a:rPr lang="en-US" dirty="0" err="1" smtClean="0"/>
              <a:t>Sharding</a:t>
            </a:r>
            <a:endParaRPr lang="en-US" dirty="0"/>
          </a:p>
        </p:txBody>
      </p:sp>
      <p:pic>
        <p:nvPicPr>
          <p:cNvPr id="4" name="Content Placeholder 3" descr="sharding.PNG"/>
          <p:cNvPicPr>
            <a:picLocks noGrp="1" noChangeAspect="1"/>
          </p:cNvPicPr>
          <p:nvPr>
            <p:ph sz="quarter" idx="4294967295"/>
          </p:nvPr>
        </p:nvPicPr>
        <p:blipFill>
          <a:blip r:embed="rId2">
            <a:extLst>
              <a:ext uri="{28A0092B-C50C-407E-A947-70E740481C1C}">
                <a14:useLocalDpi xmlns:a14="http://schemas.microsoft.com/office/drawing/2010/main" xmlns="" val="0"/>
              </a:ext>
            </a:extLst>
          </a:blip>
          <a:srcRect t="2642" b="2642"/>
          <a:stretch>
            <a:fillRect/>
          </a:stretch>
        </p:blipFill>
        <p:spPr>
          <a:xfrm>
            <a:off x="0" y="1731963"/>
            <a:ext cx="6932613" cy="3822700"/>
          </a:xfrm>
        </p:spPr>
      </p:pic>
      <p:sp>
        <p:nvSpPr>
          <p:cNvPr id="5" name="TextBox 4"/>
          <p:cNvSpPr txBox="1"/>
          <p:nvPr/>
        </p:nvSpPr>
        <p:spPr>
          <a:xfrm>
            <a:off x="898526" y="5660961"/>
            <a:ext cx="6849191" cy="923330"/>
          </a:xfrm>
          <a:prstGeom prst="rect">
            <a:avLst/>
          </a:prstGeom>
          <a:noFill/>
        </p:spPr>
        <p:txBody>
          <a:bodyPr wrap="square" rtlCol="0">
            <a:spAutoFit/>
          </a:bodyPr>
          <a:lstStyle/>
          <a:p>
            <a:r>
              <a:rPr lang="en-US" dirty="0" err="1" smtClean="0"/>
              <a:t>Config</a:t>
            </a:r>
            <a:r>
              <a:rPr lang="en-US" dirty="0" smtClean="0"/>
              <a:t> servers: Keeps mapping</a:t>
            </a:r>
          </a:p>
          <a:p>
            <a:r>
              <a:rPr lang="en-US" dirty="0" smtClean="0"/>
              <a:t>Mongos: Routing servers</a:t>
            </a:r>
          </a:p>
          <a:p>
            <a:r>
              <a:rPr lang="en-US" dirty="0" err="1" smtClean="0"/>
              <a:t>Mongod</a:t>
            </a:r>
            <a:r>
              <a:rPr lang="en-US" dirty="0" smtClean="0"/>
              <a:t>: master-slave replicas</a:t>
            </a:r>
            <a:endParaRPr lang="en-US" dirty="0"/>
          </a:p>
        </p:txBody>
      </p:sp>
    </p:spTree>
    <p:extLst>
      <p:ext uri="{BB962C8B-B14F-4D97-AF65-F5344CB8AC3E}">
        <p14:creationId xmlns:p14="http://schemas.microsoft.com/office/powerpoint/2010/main" xmlns="" val="38168066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err="1" smtClean="0"/>
              <a:t>Couchdb</a:t>
            </a:r>
            <a:endParaRPr lang="en-US" dirty="0"/>
          </a:p>
        </p:txBody>
      </p:sp>
      <p:sp>
        <p:nvSpPr>
          <p:cNvPr id="3" name="Content Placeholder 2"/>
          <p:cNvSpPr>
            <a:spLocks noGrp="1"/>
          </p:cNvSpPr>
          <p:nvPr>
            <p:ph sz="quarter" idx="4294967295"/>
          </p:nvPr>
        </p:nvSpPr>
        <p:spPr>
          <a:xfrm>
            <a:off x="990600" y="1509713"/>
            <a:ext cx="8153400" cy="5348287"/>
          </a:xfrm>
        </p:spPr>
        <p:txBody>
          <a:bodyPr>
            <a:normAutofit fontScale="77500" lnSpcReduction="20000"/>
          </a:bodyPr>
          <a:lstStyle/>
          <a:p>
            <a:r>
              <a:rPr lang="en-US" dirty="0" smtClean="0"/>
              <a:t>Availability and Partial Tolerance.</a:t>
            </a:r>
          </a:p>
          <a:p>
            <a:r>
              <a:rPr lang="en-US" dirty="0" smtClean="0"/>
              <a:t>Views are used to query. Map/Reduce.</a:t>
            </a:r>
          </a:p>
          <a:p>
            <a:r>
              <a:rPr lang="en-US" dirty="0" smtClean="0"/>
              <a:t>MVCC – Multiple Concurrent versions. No locks.</a:t>
            </a:r>
          </a:p>
          <a:p>
            <a:pPr lvl="1"/>
            <a:r>
              <a:rPr lang="en-US" dirty="0" smtClean="0"/>
              <a:t>A little overhead with this approach due to garbage collection.</a:t>
            </a:r>
          </a:p>
          <a:p>
            <a:pPr lvl="1"/>
            <a:r>
              <a:rPr lang="en-US" dirty="0" smtClean="0"/>
              <a:t>Conflict resolution.</a:t>
            </a:r>
          </a:p>
          <a:p>
            <a:r>
              <a:rPr lang="en-US" dirty="0" smtClean="0"/>
              <a:t>Very simple, REST based. Schema Free.</a:t>
            </a:r>
          </a:p>
          <a:p>
            <a:r>
              <a:rPr lang="en-US" dirty="0" smtClean="0"/>
              <a:t>Shared nothing, seamless peer based </a:t>
            </a:r>
            <a:r>
              <a:rPr lang="en-US" dirty="0"/>
              <a:t>Bi-Directional </a:t>
            </a:r>
            <a:r>
              <a:rPr lang="en-US" dirty="0" smtClean="0"/>
              <a:t>replication</a:t>
            </a:r>
            <a:r>
              <a:rPr lang="en-US" dirty="0"/>
              <a:t>.</a:t>
            </a:r>
            <a:endParaRPr lang="en-US" dirty="0" smtClean="0"/>
          </a:p>
          <a:p>
            <a:r>
              <a:rPr lang="en-US" dirty="0" smtClean="0"/>
              <a:t>Auto Compaction. Manual with </a:t>
            </a:r>
            <a:r>
              <a:rPr lang="en-US" dirty="0" err="1" smtClean="0"/>
              <a:t>Mongodb</a:t>
            </a:r>
            <a:r>
              <a:rPr lang="en-US" dirty="0" smtClean="0"/>
              <a:t>.</a:t>
            </a:r>
          </a:p>
          <a:p>
            <a:r>
              <a:rPr lang="en-US" dirty="0" smtClean="0"/>
              <a:t>Uses B-Trees</a:t>
            </a:r>
          </a:p>
          <a:p>
            <a:r>
              <a:rPr lang="en-US" dirty="0" smtClean="0"/>
              <a:t>Documents and indexes are kept in memory and flushed to disc periodically.</a:t>
            </a:r>
          </a:p>
          <a:p>
            <a:r>
              <a:rPr lang="en-US" dirty="0" smtClean="0"/>
              <a:t>Documents have states, in case of a failure, recovery can continue from the state documents were left.</a:t>
            </a:r>
          </a:p>
          <a:p>
            <a:r>
              <a:rPr lang="en-US" dirty="0" smtClean="0"/>
              <a:t>No built in auto-</a:t>
            </a:r>
            <a:r>
              <a:rPr lang="en-US" dirty="0" err="1" smtClean="0"/>
              <a:t>sharding</a:t>
            </a:r>
            <a:r>
              <a:rPr lang="en-US" dirty="0" smtClean="0"/>
              <a:t>, there are open source projects.</a:t>
            </a:r>
          </a:p>
          <a:p>
            <a:r>
              <a:rPr lang="en-US" dirty="0" smtClean="0"/>
              <a:t>You can’t define your indexes.</a:t>
            </a:r>
          </a:p>
        </p:txBody>
      </p:sp>
    </p:spTree>
    <p:extLst>
      <p:ext uri="{BB962C8B-B14F-4D97-AF65-F5344CB8AC3E}">
        <p14:creationId xmlns:p14="http://schemas.microsoft.com/office/powerpoint/2010/main" xmlns="" val="34514254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Object Stores</a:t>
            </a:r>
            <a:endParaRPr lang="en-US" dirty="0"/>
          </a:p>
        </p:txBody>
      </p:sp>
      <p:sp>
        <p:nvSpPr>
          <p:cNvPr id="3" name="Content Placeholder 2"/>
          <p:cNvSpPr>
            <a:spLocks noGrp="1"/>
          </p:cNvSpPr>
          <p:nvPr>
            <p:ph sz="quarter" idx="4294967295"/>
          </p:nvPr>
        </p:nvSpPr>
        <p:spPr>
          <a:xfrm>
            <a:off x="990600" y="1600200"/>
            <a:ext cx="8153400" cy="4495800"/>
          </a:xfrm>
        </p:spPr>
        <p:txBody>
          <a:bodyPr/>
          <a:lstStyle/>
          <a:p>
            <a:r>
              <a:rPr lang="en-US" dirty="0" smtClean="0"/>
              <a:t>Objectivity.</a:t>
            </a:r>
          </a:p>
          <a:p>
            <a:r>
              <a:rPr lang="en-US" dirty="0" smtClean="0"/>
              <a:t>Db4o.</a:t>
            </a:r>
            <a:endParaRPr lang="en-US" dirty="0"/>
          </a:p>
        </p:txBody>
      </p:sp>
    </p:spTree>
    <p:extLst>
      <p:ext uri="{BB962C8B-B14F-4D97-AF65-F5344CB8AC3E}">
        <p14:creationId xmlns:p14="http://schemas.microsoft.com/office/powerpoint/2010/main" xmlns="" val="9272348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Objectivity</a:t>
            </a:r>
            <a:endParaRPr lang="en-US" dirty="0"/>
          </a:p>
        </p:txBody>
      </p:sp>
      <p:sp>
        <p:nvSpPr>
          <p:cNvPr id="3" name="Content Placeholder 2"/>
          <p:cNvSpPr>
            <a:spLocks noGrp="1"/>
          </p:cNvSpPr>
          <p:nvPr>
            <p:ph sz="quarter" idx="4294967295"/>
          </p:nvPr>
        </p:nvSpPr>
        <p:spPr>
          <a:xfrm>
            <a:off x="990600" y="1500188"/>
            <a:ext cx="8153400" cy="5253037"/>
          </a:xfrm>
        </p:spPr>
        <p:txBody>
          <a:bodyPr>
            <a:normAutofit/>
          </a:bodyPr>
          <a:lstStyle/>
          <a:p>
            <a:r>
              <a:rPr lang="en-US" dirty="0" smtClean="0"/>
              <a:t>No need for ORM. Closer to OOP.</a:t>
            </a:r>
          </a:p>
          <a:p>
            <a:r>
              <a:rPr lang="en-US" dirty="0" smtClean="0"/>
              <a:t>Complex data modeling.</a:t>
            </a:r>
          </a:p>
          <a:p>
            <a:r>
              <a:rPr lang="en-US" dirty="0" smtClean="0"/>
              <a:t>Schema evolution.</a:t>
            </a:r>
          </a:p>
          <a:p>
            <a:r>
              <a:rPr lang="en-US" dirty="0" smtClean="0"/>
              <a:t>Scalable Collections</a:t>
            </a:r>
            <a:r>
              <a:rPr lang="en-US" dirty="0"/>
              <a:t>:</a:t>
            </a:r>
            <a:r>
              <a:rPr lang="en-US" dirty="0" smtClean="0"/>
              <a:t> List, Set, Map.</a:t>
            </a:r>
          </a:p>
          <a:p>
            <a:r>
              <a:rPr lang="en-US" dirty="0" smtClean="0"/>
              <a:t>Object relations.</a:t>
            </a:r>
          </a:p>
          <a:p>
            <a:pPr lvl="1"/>
            <a:r>
              <a:rPr lang="en-US" dirty="0" smtClean="0"/>
              <a:t>Bi-Directional relations</a:t>
            </a:r>
          </a:p>
          <a:p>
            <a:r>
              <a:rPr lang="en-US" dirty="0" smtClean="0"/>
              <a:t>ACID properties.</a:t>
            </a:r>
          </a:p>
          <a:p>
            <a:r>
              <a:rPr lang="en-US" dirty="0" smtClean="0"/>
              <a:t>Blazingly fast, uses paging.</a:t>
            </a:r>
          </a:p>
          <a:p>
            <a:r>
              <a:rPr lang="en-US" dirty="0" smtClean="0"/>
              <a:t>Supports replication and clustering.</a:t>
            </a:r>
          </a:p>
        </p:txBody>
      </p:sp>
    </p:spTree>
    <p:extLst>
      <p:ext uri="{BB962C8B-B14F-4D97-AF65-F5344CB8AC3E}">
        <p14:creationId xmlns:p14="http://schemas.microsoft.com/office/powerpoint/2010/main" xmlns="" val="25776046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Column Stores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681245415"/>
              </p:ext>
            </p:extLst>
          </p:nvPr>
        </p:nvGraphicFramePr>
        <p:xfrm>
          <a:off x="357930" y="2001008"/>
          <a:ext cx="8316288" cy="1483360"/>
        </p:xfrm>
        <a:graphic>
          <a:graphicData uri="http://schemas.openxmlformats.org/drawingml/2006/table">
            <a:tbl>
              <a:tblPr firstRow="1" bandRow="1">
                <a:tableStyleId>{5C22544A-7EE6-4342-B048-85BDC9FD1C3A}</a:tableStyleId>
              </a:tblPr>
              <a:tblGrid>
                <a:gridCol w="2079072"/>
                <a:gridCol w="2079072"/>
                <a:gridCol w="2079072"/>
                <a:gridCol w="2079072"/>
              </a:tblGrid>
              <a:tr h="370840">
                <a:tc>
                  <a:txBody>
                    <a:bodyPr/>
                    <a:lstStyle/>
                    <a:p>
                      <a:r>
                        <a:rPr lang="en-US" dirty="0" smtClean="0"/>
                        <a:t>Id</a:t>
                      </a:r>
                      <a:endParaRPr lang="en-US" dirty="0"/>
                    </a:p>
                  </a:txBody>
                  <a:tcPr/>
                </a:tc>
                <a:tc>
                  <a:txBody>
                    <a:bodyPr/>
                    <a:lstStyle/>
                    <a:p>
                      <a:r>
                        <a:rPr lang="en-US" dirty="0" smtClean="0"/>
                        <a:t>username</a:t>
                      </a:r>
                      <a:endParaRPr lang="en-US" dirty="0"/>
                    </a:p>
                  </a:txBody>
                  <a:tcPr/>
                </a:tc>
                <a:tc>
                  <a:txBody>
                    <a:bodyPr/>
                    <a:lstStyle/>
                    <a:p>
                      <a:r>
                        <a:rPr lang="en-US" dirty="0" smtClean="0"/>
                        <a:t>email</a:t>
                      </a:r>
                      <a:endParaRPr lang="en-US" dirty="0"/>
                    </a:p>
                  </a:txBody>
                  <a:tcPr/>
                </a:tc>
                <a:tc>
                  <a:txBody>
                    <a:bodyPr/>
                    <a:lstStyle/>
                    <a:p>
                      <a:r>
                        <a:rPr lang="en-US" dirty="0" smtClean="0"/>
                        <a:t>Department</a:t>
                      </a:r>
                      <a:endParaRPr lang="en-US" dirty="0"/>
                    </a:p>
                  </a:txBody>
                  <a:tcPr/>
                </a:tc>
              </a:tr>
              <a:tr h="370840">
                <a:tc>
                  <a:txBody>
                    <a:bodyPr/>
                    <a:lstStyle/>
                    <a:p>
                      <a:r>
                        <a:rPr lang="en-US" dirty="0" smtClean="0"/>
                        <a:t>1</a:t>
                      </a:r>
                      <a:endParaRPr lang="en-US" dirty="0"/>
                    </a:p>
                  </a:txBody>
                  <a:tcPr/>
                </a:tc>
                <a:tc>
                  <a:txBody>
                    <a:bodyPr/>
                    <a:lstStyle/>
                    <a:p>
                      <a:r>
                        <a:rPr lang="en-US" dirty="0" smtClean="0"/>
                        <a:t>John</a:t>
                      </a:r>
                      <a:endParaRPr lang="en-US" dirty="0"/>
                    </a:p>
                  </a:txBody>
                  <a:tcPr/>
                </a:tc>
                <a:tc>
                  <a:txBody>
                    <a:bodyPr/>
                    <a:lstStyle/>
                    <a:p>
                      <a:r>
                        <a:rPr lang="en-US" dirty="0" smtClean="0"/>
                        <a:t>john@foo.com</a:t>
                      </a:r>
                      <a:endParaRPr lang="en-US" dirty="0"/>
                    </a:p>
                  </a:txBody>
                  <a:tcPr/>
                </a:tc>
                <a:tc>
                  <a:txBody>
                    <a:bodyPr/>
                    <a:lstStyle/>
                    <a:p>
                      <a:r>
                        <a:rPr lang="en-US" dirty="0" smtClean="0"/>
                        <a:t>Sales</a:t>
                      </a:r>
                      <a:endParaRPr lang="en-US" dirty="0"/>
                    </a:p>
                  </a:txBody>
                  <a:tcPr/>
                </a:tc>
              </a:tr>
              <a:tr h="370840">
                <a:tc>
                  <a:txBody>
                    <a:bodyPr/>
                    <a:lstStyle/>
                    <a:p>
                      <a:r>
                        <a:rPr lang="en-US" dirty="0" smtClean="0"/>
                        <a:t>2</a:t>
                      </a:r>
                      <a:endParaRPr lang="en-US" dirty="0"/>
                    </a:p>
                  </a:txBody>
                  <a:tcPr/>
                </a:tc>
                <a:tc>
                  <a:txBody>
                    <a:bodyPr/>
                    <a:lstStyle/>
                    <a:p>
                      <a:r>
                        <a:rPr lang="en-US" dirty="0" smtClean="0"/>
                        <a:t>Mary</a:t>
                      </a:r>
                      <a:endParaRPr lang="en-US" dirty="0"/>
                    </a:p>
                  </a:txBody>
                  <a:tcPr/>
                </a:tc>
                <a:tc>
                  <a:txBody>
                    <a:bodyPr/>
                    <a:lstStyle/>
                    <a:p>
                      <a:r>
                        <a:rPr lang="en-US" dirty="0" smtClean="0"/>
                        <a:t>mary@foo.com</a:t>
                      </a:r>
                      <a:endParaRPr lang="en-US" dirty="0"/>
                    </a:p>
                  </a:txBody>
                  <a:tcPr/>
                </a:tc>
                <a:tc>
                  <a:txBody>
                    <a:bodyPr/>
                    <a:lstStyle/>
                    <a:p>
                      <a:r>
                        <a:rPr lang="en-US" dirty="0" smtClean="0"/>
                        <a:t>Marketing</a:t>
                      </a:r>
                      <a:endParaRPr lang="en-US" dirty="0"/>
                    </a:p>
                  </a:txBody>
                  <a:tcPr/>
                </a:tc>
              </a:tr>
              <a:tr h="370840">
                <a:tc>
                  <a:txBody>
                    <a:bodyPr/>
                    <a:lstStyle/>
                    <a:p>
                      <a:r>
                        <a:rPr lang="en-US" dirty="0" smtClean="0"/>
                        <a:t>3</a:t>
                      </a:r>
                      <a:endParaRPr lang="en-US" dirty="0"/>
                    </a:p>
                  </a:txBody>
                  <a:tcPr/>
                </a:tc>
                <a:tc>
                  <a:txBody>
                    <a:bodyPr/>
                    <a:lstStyle/>
                    <a:p>
                      <a:r>
                        <a:rPr lang="en-US" dirty="0" smtClean="0"/>
                        <a:t>Yoda</a:t>
                      </a:r>
                      <a:endParaRPr lang="en-US" dirty="0"/>
                    </a:p>
                  </a:txBody>
                  <a:tcPr/>
                </a:tc>
                <a:tc>
                  <a:txBody>
                    <a:bodyPr/>
                    <a:lstStyle/>
                    <a:p>
                      <a:r>
                        <a:rPr lang="en-US" dirty="0" smtClean="0"/>
                        <a:t>yoda@foo.com</a:t>
                      </a:r>
                      <a:endParaRPr lang="en-US" dirty="0"/>
                    </a:p>
                  </a:txBody>
                  <a:tcPr/>
                </a:tc>
                <a:tc>
                  <a:txBody>
                    <a:bodyPr/>
                    <a:lstStyle/>
                    <a:p>
                      <a:r>
                        <a:rPr lang="en-US" dirty="0" smtClean="0"/>
                        <a:t>IT</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2287478111"/>
              </p:ext>
            </p:extLst>
          </p:nvPr>
        </p:nvGraphicFramePr>
        <p:xfrm>
          <a:off x="718656" y="4165182"/>
          <a:ext cx="749417" cy="1478280"/>
        </p:xfrm>
        <a:graphic>
          <a:graphicData uri="http://schemas.openxmlformats.org/drawingml/2006/table">
            <a:tbl>
              <a:tblPr firstRow="1" bandRow="1">
                <a:tableStyleId>{5C22544A-7EE6-4342-B048-85BDC9FD1C3A}</a:tableStyleId>
              </a:tblPr>
              <a:tblGrid>
                <a:gridCol w="749417"/>
              </a:tblGrid>
              <a:tr h="0">
                <a:tc>
                  <a:txBody>
                    <a:bodyPr/>
                    <a:lstStyle/>
                    <a:p>
                      <a:r>
                        <a:rPr lang="en-US" dirty="0" smtClean="0"/>
                        <a:t>Id</a:t>
                      </a:r>
                      <a:endParaRPr lang="en-US" dirty="0"/>
                    </a:p>
                  </a:txBody>
                  <a:tcPr/>
                </a:tc>
              </a:tr>
              <a:tr h="370840">
                <a:tc>
                  <a:txBody>
                    <a:bodyPr/>
                    <a:lstStyle/>
                    <a:p>
                      <a:r>
                        <a:rPr lang="en-US" dirty="0" smtClean="0"/>
                        <a:t>1</a:t>
                      </a:r>
                      <a:endParaRPr lang="en-US" dirty="0"/>
                    </a:p>
                  </a:txBody>
                  <a:tcPr/>
                </a:tc>
              </a:tr>
              <a:tr h="370840">
                <a:tc>
                  <a:txBody>
                    <a:bodyPr/>
                    <a:lstStyle/>
                    <a:p>
                      <a:r>
                        <a:rPr lang="en-US" dirty="0" smtClean="0"/>
                        <a:t>2</a:t>
                      </a:r>
                      <a:endParaRPr lang="en-US" dirty="0"/>
                    </a:p>
                  </a:txBody>
                  <a:tcPr/>
                </a:tc>
              </a:tr>
              <a:tr h="370840">
                <a:tc>
                  <a:txBody>
                    <a:bodyPr/>
                    <a:lstStyle/>
                    <a:p>
                      <a:r>
                        <a:rPr lang="en-US" dirty="0" smtClean="0"/>
                        <a:t>3</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394967420"/>
              </p:ext>
            </p:extLst>
          </p:nvPr>
        </p:nvGraphicFramePr>
        <p:xfrm>
          <a:off x="2107036" y="4165182"/>
          <a:ext cx="1659622" cy="1478280"/>
        </p:xfrm>
        <a:graphic>
          <a:graphicData uri="http://schemas.openxmlformats.org/drawingml/2006/table">
            <a:tbl>
              <a:tblPr firstRow="1" bandRow="1">
                <a:tableStyleId>{5C22544A-7EE6-4342-B048-85BDC9FD1C3A}</a:tableStyleId>
              </a:tblPr>
              <a:tblGrid>
                <a:gridCol w="1659622"/>
              </a:tblGrid>
              <a:tr h="0">
                <a:tc>
                  <a:txBody>
                    <a:bodyPr/>
                    <a:lstStyle/>
                    <a:p>
                      <a:r>
                        <a:rPr lang="en-US" dirty="0" smtClean="0"/>
                        <a:t>Username</a:t>
                      </a:r>
                      <a:endParaRPr lang="en-US" dirty="0"/>
                    </a:p>
                  </a:txBody>
                  <a:tcPr/>
                </a:tc>
              </a:tr>
              <a:tr h="370840">
                <a:tc>
                  <a:txBody>
                    <a:bodyPr/>
                    <a:lstStyle/>
                    <a:p>
                      <a:r>
                        <a:rPr lang="en-US" dirty="0" smtClean="0"/>
                        <a:t>John</a:t>
                      </a:r>
                      <a:endParaRPr lang="en-US" dirty="0"/>
                    </a:p>
                  </a:txBody>
                  <a:tcPr/>
                </a:tc>
              </a:tr>
              <a:tr h="370840">
                <a:tc>
                  <a:txBody>
                    <a:bodyPr/>
                    <a:lstStyle/>
                    <a:p>
                      <a:r>
                        <a:rPr lang="en-US" dirty="0" smtClean="0"/>
                        <a:t>Mary</a:t>
                      </a:r>
                      <a:endParaRPr lang="en-US" dirty="0"/>
                    </a:p>
                  </a:txBody>
                  <a:tcPr/>
                </a:tc>
              </a:tr>
              <a:tr h="370840">
                <a:tc>
                  <a:txBody>
                    <a:bodyPr/>
                    <a:lstStyle/>
                    <a:p>
                      <a:r>
                        <a:rPr lang="en-US" dirty="0" smtClean="0"/>
                        <a:t>Yoda</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xmlns="" val="439849170"/>
              </p:ext>
            </p:extLst>
          </p:nvPr>
        </p:nvGraphicFramePr>
        <p:xfrm>
          <a:off x="4479720" y="4175948"/>
          <a:ext cx="1795245" cy="1478280"/>
        </p:xfrm>
        <a:graphic>
          <a:graphicData uri="http://schemas.openxmlformats.org/drawingml/2006/table">
            <a:tbl>
              <a:tblPr firstRow="1" bandRow="1">
                <a:tableStyleId>{5C22544A-7EE6-4342-B048-85BDC9FD1C3A}</a:tableStyleId>
              </a:tblPr>
              <a:tblGrid>
                <a:gridCol w="1795245"/>
              </a:tblGrid>
              <a:tr h="238062">
                <a:tc>
                  <a:txBody>
                    <a:bodyPr/>
                    <a:lstStyle/>
                    <a:p>
                      <a:r>
                        <a:rPr lang="en-US" dirty="0" smtClean="0"/>
                        <a:t>email</a:t>
                      </a:r>
                      <a:endParaRPr lang="en-US" dirty="0"/>
                    </a:p>
                  </a:txBody>
                  <a:tcPr/>
                </a:tc>
              </a:tr>
              <a:tr h="370840">
                <a:tc>
                  <a:txBody>
                    <a:bodyPr/>
                    <a:lstStyle/>
                    <a:p>
                      <a:r>
                        <a:rPr lang="en-US" dirty="0" smtClean="0"/>
                        <a:t>john@foo.com</a:t>
                      </a:r>
                      <a:endParaRPr lang="en-US" dirty="0"/>
                    </a:p>
                  </a:txBody>
                  <a:tcPr/>
                </a:tc>
              </a:tr>
              <a:tr h="370840">
                <a:tc>
                  <a:txBody>
                    <a:bodyPr/>
                    <a:lstStyle/>
                    <a:p>
                      <a:r>
                        <a:rPr lang="en-US" dirty="0" smtClean="0"/>
                        <a:t>mary@foo.com</a:t>
                      </a:r>
                      <a:endParaRPr lang="en-US" dirty="0"/>
                    </a:p>
                  </a:txBody>
                  <a:tcPr/>
                </a:tc>
              </a:tr>
              <a:tr h="370840">
                <a:tc>
                  <a:txBody>
                    <a:bodyPr/>
                    <a:lstStyle/>
                    <a:p>
                      <a:r>
                        <a:rPr lang="en-US" dirty="0" smtClean="0"/>
                        <a:t>yoda@foo.com</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742994917"/>
              </p:ext>
            </p:extLst>
          </p:nvPr>
        </p:nvGraphicFramePr>
        <p:xfrm>
          <a:off x="6782049" y="4203492"/>
          <a:ext cx="1799440" cy="1478280"/>
        </p:xfrm>
        <a:graphic>
          <a:graphicData uri="http://schemas.openxmlformats.org/drawingml/2006/table">
            <a:tbl>
              <a:tblPr firstRow="1" bandRow="1">
                <a:tableStyleId>{5C22544A-7EE6-4342-B048-85BDC9FD1C3A}</a:tableStyleId>
              </a:tblPr>
              <a:tblGrid>
                <a:gridCol w="1799440"/>
              </a:tblGrid>
              <a:tr h="0">
                <a:tc>
                  <a:txBody>
                    <a:bodyPr/>
                    <a:lstStyle/>
                    <a:p>
                      <a:r>
                        <a:rPr lang="en-US" dirty="0" smtClean="0"/>
                        <a:t>Department</a:t>
                      </a:r>
                      <a:endParaRPr lang="en-US" dirty="0"/>
                    </a:p>
                  </a:txBody>
                  <a:tcPr/>
                </a:tc>
              </a:tr>
              <a:tr h="370840">
                <a:tc>
                  <a:txBody>
                    <a:bodyPr/>
                    <a:lstStyle/>
                    <a:p>
                      <a:r>
                        <a:rPr lang="en-US" dirty="0" smtClean="0"/>
                        <a:t>Sales</a:t>
                      </a:r>
                      <a:endParaRPr lang="en-US" dirty="0"/>
                    </a:p>
                  </a:txBody>
                  <a:tcPr/>
                </a:tc>
              </a:tr>
              <a:tr h="370840">
                <a:tc>
                  <a:txBody>
                    <a:bodyPr/>
                    <a:lstStyle/>
                    <a:p>
                      <a:r>
                        <a:rPr lang="en-US" dirty="0" smtClean="0"/>
                        <a:t>Marketing</a:t>
                      </a:r>
                      <a:endParaRPr lang="en-US" dirty="0"/>
                    </a:p>
                  </a:txBody>
                  <a:tcPr/>
                </a:tc>
              </a:tr>
              <a:tr h="370840">
                <a:tc>
                  <a:txBody>
                    <a:bodyPr/>
                    <a:lstStyle/>
                    <a:p>
                      <a:r>
                        <a:rPr lang="en-US" dirty="0" smtClean="0"/>
                        <a:t>IT</a:t>
                      </a:r>
                      <a:endParaRPr lang="en-US" dirty="0"/>
                    </a:p>
                  </a:txBody>
                  <a:tcPr/>
                </a:tc>
              </a:tr>
            </a:tbl>
          </a:graphicData>
        </a:graphic>
      </p:graphicFrame>
      <p:sp>
        <p:nvSpPr>
          <p:cNvPr id="10" name="TextBox 9"/>
          <p:cNvSpPr txBox="1"/>
          <p:nvPr/>
        </p:nvSpPr>
        <p:spPr>
          <a:xfrm>
            <a:off x="3707714" y="1614898"/>
            <a:ext cx="1544012" cy="369332"/>
          </a:xfrm>
          <a:prstGeom prst="rect">
            <a:avLst/>
          </a:prstGeom>
          <a:noFill/>
        </p:spPr>
        <p:txBody>
          <a:bodyPr wrap="none" rtlCol="0">
            <a:spAutoFit/>
          </a:bodyPr>
          <a:lstStyle/>
          <a:p>
            <a:r>
              <a:rPr lang="en-US" dirty="0" smtClean="0"/>
              <a:t>Row oriented</a:t>
            </a:r>
            <a:endParaRPr lang="en-US" dirty="0"/>
          </a:p>
        </p:txBody>
      </p:sp>
      <p:sp>
        <p:nvSpPr>
          <p:cNvPr id="11" name="TextBox 10"/>
          <p:cNvSpPr txBox="1"/>
          <p:nvPr/>
        </p:nvSpPr>
        <p:spPr>
          <a:xfrm>
            <a:off x="3573710" y="3806616"/>
            <a:ext cx="1877437" cy="369332"/>
          </a:xfrm>
          <a:prstGeom prst="rect">
            <a:avLst/>
          </a:prstGeom>
          <a:noFill/>
        </p:spPr>
        <p:txBody>
          <a:bodyPr wrap="none" rtlCol="0">
            <a:spAutoFit/>
          </a:bodyPr>
          <a:lstStyle/>
          <a:p>
            <a:r>
              <a:rPr lang="en-US" dirty="0" smtClean="0"/>
              <a:t>Column oriented</a:t>
            </a:r>
            <a:endParaRPr lang="en-US" dirty="0"/>
          </a:p>
        </p:txBody>
      </p:sp>
    </p:spTree>
    <p:extLst>
      <p:ext uri="{BB962C8B-B14F-4D97-AF65-F5344CB8AC3E}">
        <p14:creationId xmlns:p14="http://schemas.microsoft.com/office/powerpoint/2010/main" xmlns="" val="41936060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Cassandra</a:t>
            </a:r>
            <a:endParaRPr lang="en-US" dirty="0"/>
          </a:p>
        </p:txBody>
      </p:sp>
      <p:sp>
        <p:nvSpPr>
          <p:cNvPr id="3" name="Content Placeholder 2"/>
          <p:cNvSpPr>
            <a:spLocks noGrp="1"/>
          </p:cNvSpPr>
          <p:nvPr>
            <p:ph sz="quarter" idx="4294967295"/>
          </p:nvPr>
        </p:nvSpPr>
        <p:spPr>
          <a:xfrm>
            <a:off x="990600" y="1509713"/>
            <a:ext cx="8153400" cy="5348287"/>
          </a:xfrm>
        </p:spPr>
        <p:txBody>
          <a:bodyPr>
            <a:normAutofit lnSpcReduction="10000"/>
          </a:bodyPr>
          <a:lstStyle/>
          <a:p>
            <a:r>
              <a:rPr lang="en-US" dirty="0" smtClean="0"/>
              <a:t>Tunable consistency.</a:t>
            </a:r>
          </a:p>
          <a:p>
            <a:r>
              <a:rPr lang="en-US" dirty="0" smtClean="0"/>
              <a:t>Decentralized.</a:t>
            </a:r>
          </a:p>
          <a:p>
            <a:r>
              <a:rPr lang="en-US" dirty="0" smtClean="0"/>
              <a:t>Writes are faster than reads.</a:t>
            </a:r>
          </a:p>
          <a:p>
            <a:r>
              <a:rPr lang="en-US" dirty="0" smtClean="0"/>
              <a:t>No Single point of failure.</a:t>
            </a:r>
          </a:p>
          <a:p>
            <a:r>
              <a:rPr lang="en-US" dirty="0" smtClean="0"/>
              <a:t>Incremental scalability.</a:t>
            </a:r>
          </a:p>
          <a:p>
            <a:r>
              <a:rPr lang="en-US" dirty="0" smtClean="0"/>
              <a:t>Uses consistent hashing (logical partitioning) when clustered.</a:t>
            </a:r>
          </a:p>
          <a:p>
            <a:r>
              <a:rPr lang="en-US" dirty="0" smtClean="0"/>
              <a:t>Hinted handoffs.</a:t>
            </a:r>
          </a:p>
          <a:p>
            <a:r>
              <a:rPr lang="en-US" dirty="0" smtClean="0"/>
              <a:t>Peer to peer routing(ring).</a:t>
            </a:r>
          </a:p>
          <a:p>
            <a:r>
              <a:rPr lang="en-US" dirty="0" smtClean="0"/>
              <a:t>Thrift API.</a:t>
            </a:r>
          </a:p>
          <a:p>
            <a:r>
              <a:rPr lang="en-US" dirty="0" smtClean="0"/>
              <a:t>Multi data center support.</a:t>
            </a:r>
            <a:endParaRPr lang="en-US" dirty="0"/>
          </a:p>
        </p:txBody>
      </p:sp>
    </p:spTree>
    <p:extLst>
      <p:ext uri="{BB962C8B-B14F-4D97-AF65-F5344CB8AC3E}">
        <p14:creationId xmlns:p14="http://schemas.microsoft.com/office/powerpoint/2010/main" xmlns="" val="2029113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dirty="0" smtClean="0"/>
              <a:t>Motives Behind NoSQL</a:t>
            </a:r>
            <a:endParaRPr lang="en-US" dirty="0"/>
          </a:p>
        </p:txBody>
      </p:sp>
      <p:sp>
        <p:nvSpPr>
          <p:cNvPr id="3" name="Content Placeholder 2"/>
          <p:cNvSpPr>
            <a:spLocks noGrp="1"/>
          </p:cNvSpPr>
          <p:nvPr>
            <p:ph sz="quarter" idx="4294967295"/>
          </p:nvPr>
        </p:nvSpPr>
        <p:spPr>
          <a:xfrm>
            <a:off x="990600" y="1600200"/>
            <a:ext cx="8153400" cy="5081588"/>
          </a:xfrm>
        </p:spPr>
        <p:txBody>
          <a:bodyPr/>
          <a:lstStyle/>
          <a:p>
            <a:r>
              <a:rPr lang="en-US" dirty="0" smtClean="0"/>
              <a:t>Big data.</a:t>
            </a:r>
          </a:p>
          <a:p>
            <a:r>
              <a:rPr lang="en-US" dirty="0" smtClean="0"/>
              <a:t>Scalability.</a:t>
            </a:r>
            <a:endParaRPr lang="en-US" dirty="0"/>
          </a:p>
          <a:p>
            <a:r>
              <a:rPr lang="en-US" dirty="0" smtClean="0"/>
              <a:t>Data format.</a:t>
            </a:r>
          </a:p>
          <a:p>
            <a:r>
              <a:rPr lang="en-US" dirty="0" smtClean="0"/>
              <a:t>Manageability.</a:t>
            </a:r>
          </a:p>
        </p:txBody>
      </p:sp>
    </p:spTree>
    <p:extLst>
      <p:ext uri="{BB962C8B-B14F-4D97-AF65-F5344CB8AC3E}">
        <p14:creationId xmlns:p14="http://schemas.microsoft.com/office/powerpoint/2010/main" xmlns="" val="23728113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Cassandra at Netflix</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82843" y="1518408"/>
            <a:ext cx="6325299" cy="4743974"/>
          </a:xfrm>
          <a:prstGeom prst="rect">
            <a:avLst/>
          </a:prstGeom>
        </p:spPr>
      </p:pic>
    </p:spTree>
    <p:extLst>
      <p:ext uri="{BB962C8B-B14F-4D97-AF65-F5344CB8AC3E}">
        <p14:creationId xmlns:p14="http://schemas.microsoft.com/office/powerpoint/2010/main" xmlns="" val="2729837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Graph Stores</a:t>
            </a:r>
            <a:endParaRPr lang="en-US" dirty="0"/>
          </a:p>
        </p:txBody>
      </p:sp>
      <p:sp>
        <p:nvSpPr>
          <p:cNvPr id="3" name="Content Placeholder 2"/>
          <p:cNvSpPr>
            <a:spLocks noGrp="1"/>
          </p:cNvSpPr>
          <p:nvPr>
            <p:ph sz="quarter" idx="4294967295"/>
          </p:nvPr>
        </p:nvSpPr>
        <p:spPr>
          <a:xfrm>
            <a:off x="990600" y="1600200"/>
            <a:ext cx="8153400" cy="4495800"/>
          </a:xfrm>
        </p:spPr>
        <p:txBody>
          <a:bodyPr/>
          <a:lstStyle/>
          <a:p>
            <a:r>
              <a:rPr lang="en-US" dirty="0" smtClean="0"/>
              <a:t>Based on Graph Theory.</a:t>
            </a:r>
          </a:p>
          <a:p>
            <a:r>
              <a:rPr lang="en-US" dirty="0" smtClean="0"/>
              <a:t>Scale vertically, no clustering.</a:t>
            </a:r>
          </a:p>
          <a:p>
            <a:r>
              <a:rPr lang="en-US" dirty="0" smtClean="0"/>
              <a:t>You can use graph algorithms easily.</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082163" y="3268629"/>
            <a:ext cx="4710522" cy="3297366"/>
          </a:xfrm>
          <a:prstGeom prst="rect">
            <a:avLst/>
          </a:prstGeom>
        </p:spPr>
      </p:pic>
    </p:spTree>
    <p:extLst>
      <p:ext uri="{BB962C8B-B14F-4D97-AF65-F5344CB8AC3E}">
        <p14:creationId xmlns:p14="http://schemas.microsoft.com/office/powerpoint/2010/main" xmlns="" val="18790067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Neo4J</a:t>
            </a:r>
            <a:endParaRPr lang="en-US" dirty="0"/>
          </a:p>
        </p:txBody>
      </p:sp>
      <p:sp>
        <p:nvSpPr>
          <p:cNvPr id="3" name="Content Placeholder 2"/>
          <p:cNvSpPr>
            <a:spLocks noGrp="1"/>
          </p:cNvSpPr>
          <p:nvPr>
            <p:ph sz="quarter" idx="4294967295"/>
          </p:nvPr>
        </p:nvSpPr>
        <p:spPr>
          <a:xfrm>
            <a:off x="990600" y="1600200"/>
            <a:ext cx="8153400" cy="4495800"/>
          </a:xfrm>
        </p:spPr>
        <p:txBody>
          <a:bodyPr/>
          <a:lstStyle/>
          <a:p>
            <a:r>
              <a:rPr lang="en-US" dirty="0" smtClean="0"/>
              <a:t>Nodes, Relationship.</a:t>
            </a:r>
          </a:p>
          <a:p>
            <a:r>
              <a:rPr lang="en-US" dirty="0" smtClean="0"/>
              <a:t>Traversals.</a:t>
            </a:r>
          </a:p>
          <a:p>
            <a:r>
              <a:rPr lang="en-US" dirty="0" smtClean="0"/>
              <a:t>HTTP/REST.</a:t>
            </a:r>
          </a:p>
          <a:p>
            <a:r>
              <a:rPr lang="en-US" dirty="0" smtClean="0"/>
              <a:t>ACID.</a:t>
            </a:r>
          </a:p>
          <a:p>
            <a:r>
              <a:rPr lang="en-US" dirty="0" smtClean="0"/>
              <a:t>Web Admin.</a:t>
            </a:r>
          </a:p>
          <a:p>
            <a:r>
              <a:rPr lang="en-US" dirty="0" smtClean="0"/>
              <a:t>Not too much support for languages.</a:t>
            </a:r>
          </a:p>
          <a:p>
            <a:r>
              <a:rPr lang="en-US" dirty="0" smtClean="0"/>
              <a:t>Has transactions.</a:t>
            </a:r>
          </a:p>
        </p:txBody>
      </p:sp>
    </p:spTree>
    <p:extLst>
      <p:ext uri="{BB962C8B-B14F-4D97-AF65-F5344CB8AC3E}">
        <p14:creationId xmlns:p14="http://schemas.microsoft.com/office/powerpoint/2010/main" xmlns="" val="9157000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Which one to use?</a:t>
            </a:r>
            <a:endParaRPr lang="en-US" dirty="0"/>
          </a:p>
        </p:txBody>
      </p:sp>
      <p:sp>
        <p:nvSpPr>
          <p:cNvPr id="3" name="Content Placeholder 2"/>
          <p:cNvSpPr>
            <a:spLocks noGrp="1"/>
          </p:cNvSpPr>
          <p:nvPr>
            <p:ph sz="quarter" idx="4294967295"/>
          </p:nvPr>
        </p:nvSpPr>
        <p:spPr>
          <a:xfrm>
            <a:off x="990600" y="1509713"/>
            <a:ext cx="8153400" cy="5348287"/>
          </a:xfrm>
        </p:spPr>
        <p:txBody>
          <a:bodyPr>
            <a:normAutofit fontScale="77500" lnSpcReduction="20000"/>
          </a:bodyPr>
          <a:lstStyle/>
          <a:p>
            <a:r>
              <a:rPr lang="en-US" dirty="0" smtClean="0"/>
              <a:t>Key-value stores:</a:t>
            </a:r>
          </a:p>
          <a:p>
            <a:pPr lvl="1"/>
            <a:r>
              <a:rPr lang="en-US" dirty="0" smtClean="0"/>
              <a:t>Processing </a:t>
            </a:r>
            <a:r>
              <a:rPr lang="en-US" dirty="0"/>
              <a:t>a constant stream of small reads and writes. </a:t>
            </a:r>
            <a:endParaRPr lang="en-US" dirty="0" smtClean="0"/>
          </a:p>
          <a:p>
            <a:r>
              <a:rPr lang="en-US" dirty="0" smtClean="0"/>
              <a:t>Document databases:</a:t>
            </a:r>
          </a:p>
          <a:p>
            <a:pPr lvl="1"/>
            <a:r>
              <a:rPr lang="en-US" dirty="0"/>
              <a:t>Natural data modeling. Programmer friendly. Rapid development. Web friendly, CRUD</a:t>
            </a:r>
            <a:r>
              <a:rPr lang="en-US" dirty="0" smtClean="0"/>
              <a:t>.</a:t>
            </a:r>
          </a:p>
          <a:p>
            <a:r>
              <a:rPr lang="en-US" dirty="0" smtClean="0"/>
              <a:t>RDMBS:</a:t>
            </a:r>
          </a:p>
          <a:p>
            <a:pPr lvl="1"/>
            <a:r>
              <a:rPr lang="en-US" dirty="0" smtClean="0"/>
              <a:t>OLTP</a:t>
            </a:r>
            <a:r>
              <a:rPr lang="en-US" dirty="0"/>
              <a:t>. </a:t>
            </a:r>
            <a:r>
              <a:rPr lang="en-US" dirty="0" smtClean="0"/>
              <a:t>SQL. Transactions. Relations.</a:t>
            </a:r>
          </a:p>
          <a:p>
            <a:r>
              <a:rPr lang="en-US" dirty="0" smtClean="0"/>
              <a:t>OODBMS</a:t>
            </a:r>
          </a:p>
          <a:p>
            <a:pPr lvl="1"/>
            <a:r>
              <a:rPr lang="en-US" dirty="0" smtClean="0"/>
              <a:t>Complex </a:t>
            </a:r>
            <a:r>
              <a:rPr lang="en-US" dirty="0"/>
              <a:t>object </a:t>
            </a:r>
            <a:r>
              <a:rPr lang="en-US" dirty="0" smtClean="0"/>
              <a:t>models.</a:t>
            </a:r>
          </a:p>
          <a:p>
            <a:r>
              <a:rPr lang="en-US" dirty="0" smtClean="0"/>
              <a:t>Data Structure Server:</a:t>
            </a:r>
          </a:p>
          <a:p>
            <a:pPr lvl="1"/>
            <a:r>
              <a:rPr lang="en-US" dirty="0"/>
              <a:t>Quirky </a:t>
            </a:r>
            <a:r>
              <a:rPr lang="en-US" dirty="0" smtClean="0"/>
              <a:t>stuff.</a:t>
            </a:r>
          </a:p>
          <a:p>
            <a:r>
              <a:rPr lang="en-US" dirty="0" smtClean="0"/>
              <a:t>Columnar:</a:t>
            </a:r>
          </a:p>
          <a:p>
            <a:pPr lvl="1"/>
            <a:r>
              <a:rPr lang="en-US" dirty="0"/>
              <a:t>Handles size well. </a:t>
            </a:r>
            <a:r>
              <a:rPr lang="en-US" dirty="0" smtClean="0"/>
              <a:t>Massive </a:t>
            </a:r>
            <a:r>
              <a:rPr lang="en-US" dirty="0"/>
              <a:t>write loads. High availability. Multiple-data centers. </a:t>
            </a:r>
            <a:r>
              <a:rPr lang="en-US" dirty="0" err="1" smtClean="0"/>
              <a:t>MapReduce</a:t>
            </a:r>
            <a:endParaRPr lang="en-US" dirty="0" smtClean="0"/>
          </a:p>
          <a:p>
            <a:r>
              <a:rPr lang="en-US" dirty="0" smtClean="0"/>
              <a:t>Graph:</a:t>
            </a:r>
          </a:p>
          <a:p>
            <a:pPr lvl="1"/>
            <a:r>
              <a:rPr lang="en-US" dirty="0" smtClean="0"/>
              <a:t>Graph algorithms and relations.</a:t>
            </a:r>
          </a:p>
          <a:p>
            <a:endParaRPr lang="en-US" dirty="0" smtClean="0"/>
          </a:p>
          <a:p>
            <a:pPr marL="0" indent="0">
              <a:buNone/>
            </a:pPr>
            <a:endParaRPr lang="en-US" dirty="0"/>
          </a:p>
        </p:txBody>
      </p:sp>
    </p:spTree>
    <p:extLst>
      <p:ext uri="{BB962C8B-B14F-4D97-AF65-F5344CB8AC3E}">
        <p14:creationId xmlns:p14="http://schemas.microsoft.com/office/powerpoint/2010/main" xmlns="" val="10605287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85900" y="406400"/>
            <a:ext cx="6477000" cy="1828800"/>
          </a:xfrm>
        </p:spPr>
        <p:txBody>
          <a:bodyPr/>
          <a:lstStyle/>
          <a:p>
            <a:r>
              <a:rPr lang="en-CA" dirty="0" smtClean="0"/>
              <a:t>SQL </a:t>
            </a:r>
            <a:r>
              <a:rPr lang="en-CA" dirty="0" err="1" smtClean="0"/>
              <a:t>vs</a:t>
            </a:r>
            <a:r>
              <a:rPr lang="en-CA" dirty="0" smtClean="0"/>
              <a:t> </a:t>
            </a:r>
            <a:r>
              <a:rPr lang="en-CA" dirty="0" err="1" smtClean="0"/>
              <a:t>NoSQL</a:t>
            </a:r>
            <a:endParaRPr lang="en-CA" dirty="0"/>
          </a:p>
        </p:txBody>
      </p:sp>
    </p:spTree>
    <p:extLst>
      <p:ext uri="{BB962C8B-B14F-4D97-AF65-F5344CB8AC3E}">
        <p14:creationId xmlns:p14="http://schemas.microsoft.com/office/powerpoint/2010/main" xmlns="" val="38315091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CA" dirty="0" smtClean="0"/>
              <a:t>In The Beginning</a:t>
            </a:r>
            <a:endParaRPr lang="en-CA" dirty="0"/>
          </a:p>
        </p:txBody>
      </p:sp>
      <p:sp>
        <p:nvSpPr>
          <p:cNvPr id="3" name="Content Placeholder 2"/>
          <p:cNvSpPr>
            <a:spLocks noGrp="1"/>
          </p:cNvSpPr>
          <p:nvPr>
            <p:ph idx="4294967295"/>
          </p:nvPr>
        </p:nvSpPr>
        <p:spPr>
          <a:xfrm>
            <a:off x="990600" y="1600200"/>
            <a:ext cx="8153400" cy="4495800"/>
          </a:xfrm>
        </p:spPr>
        <p:txBody>
          <a:bodyPr>
            <a:normAutofit fontScale="92500" lnSpcReduction="10000"/>
          </a:bodyPr>
          <a:lstStyle/>
          <a:p>
            <a:r>
              <a:rPr lang="en-CA" dirty="0" smtClean="0"/>
              <a:t>Programmers processed files directly</a:t>
            </a:r>
          </a:p>
          <a:p>
            <a:r>
              <a:rPr lang="en-CA" dirty="0" smtClean="0"/>
              <a:t>You would open a file, seek and read its contents, and parse out a record (same for insert / update / delete)</a:t>
            </a:r>
          </a:p>
          <a:p>
            <a:r>
              <a:rPr lang="en-CA" dirty="0" smtClean="0"/>
              <a:t>Obviously, a lot of similar code was written, and eventually refactored into libraries</a:t>
            </a:r>
          </a:p>
          <a:p>
            <a:r>
              <a:rPr lang="en-CA" dirty="0" smtClean="0"/>
              <a:t>These libraries became databases, each with their own strengths and weaknesses, and their own APIs</a:t>
            </a:r>
          </a:p>
          <a:p>
            <a:r>
              <a:rPr lang="en-CA" dirty="0" smtClean="0"/>
              <a:t>IBM came up with the idea for SEQUEL (Structured English </a:t>
            </a:r>
            <a:r>
              <a:rPr lang="en-CA" dirty="0" err="1" smtClean="0"/>
              <a:t>QUEry</a:t>
            </a:r>
            <a:r>
              <a:rPr lang="en-CA" dirty="0" smtClean="0"/>
              <a:t> Language) around 1970, and was implemented in several database libraries</a:t>
            </a:r>
          </a:p>
        </p:txBody>
      </p:sp>
    </p:spTree>
    <p:extLst>
      <p:ext uri="{BB962C8B-B14F-4D97-AF65-F5344CB8AC3E}">
        <p14:creationId xmlns:p14="http://schemas.microsoft.com/office/powerpoint/2010/main" xmlns="" val="293816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CA" dirty="0" smtClean="0"/>
              <a:t>RDBMS</a:t>
            </a:r>
            <a:endParaRPr lang="en-CA" dirty="0"/>
          </a:p>
        </p:txBody>
      </p:sp>
      <p:sp>
        <p:nvSpPr>
          <p:cNvPr id="3" name="Content Placeholder 2"/>
          <p:cNvSpPr>
            <a:spLocks noGrp="1"/>
          </p:cNvSpPr>
          <p:nvPr>
            <p:ph idx="4294967295"/>
          </p:nvPr>
        </p:nvSpPr>
        <p:spPr>
          <a:xfrm>
            <a:off x="990600" y="1600200"/>
            <a:ext cx="8153400" cy="4495800"/>
          </a:xfrm>
        </p:spPr>
        <p:txBody>
          <a:bodyPr>
            <a:normAutofit lnSpcReduction="10000"/>
          </a:bodyPr>
          <a:lstStyle/>
          <a:p>
            <a:r>
              <a:rPr lang="en-CA" dirty="0" smtClean="0"/>
              <a:t>Relational </a:t>
            </a:r>
            <a:r>
              <a:rPr lang="en-CA" dirty="0" err="1" smtClean="0"/>
              <a:t>DataBase</a:t>
            </a:r>
            <a:r>
              <a:rPr lang="en-CA" dirty="0" smtClean="0"/>
              <a:t> Management System</a:t>
            </a:r>
          </a:p>
          <a:p>
            <a:r>
              <a:rPr lang="en-CA" dirty="0" smtClean="0"/>
              <a:t>Main Focus is ACID</a:t>
            </a:r>
          </a:p>
          <a:p>
            <a:pPr lvl="1"/>
            <a:r>
              <a:rPr lang="en-CA" dirty="0" smtClean="0"/>
              <a:t>Atomicity – Each transaction is atomic.  If one part of it fails, the entire transaction fails (and is rolled back)</a:t>
            </a:r>
          </a:p>
          <a:p>
            <a:pPr lvl="1"/>
            <a:r>
              <a:rPr lang="en-CA" dirty="0" smtClean="0"/>
              <a:t>Consistency – Every transaction is subject to a consistent set of rules (constraints, triggers, cascades)</a:t>
            </a:r>
          </a:p>
          <a:p>
            <a:pPr lvl="1"/>
            <a:r>
              <a:rPr lang="en-CA" dirty="0" smtClean="0"/>
              <a:t>Isolation – No transaction should interfere with another transaction</a:t>
            </a:r>
          </a:p>
          <a:p>
            <a:pPr lvl="1"/>
            <a:r>
              <a:rPr lang="en-CA" dirty="0" smtClean="0"/>
              <a:t>Durability – Once a transaction is committed, it remains committed</a:t>
            </a:r>
            <a:endParaRPr lang="en-CA" dirty="0"/>
          </a:p>
        </p:txBody>
      </p:sp>
    </p:spTree>
    <p:extLst>
      <p:ext uri="{BB962C8B-B14F-4D97-AF65-F5344CB8AC3E}">
        <p14:creationId xmlns:p14="http://schemas.microsoft.com/office/powerpoint/2010/main" xmlns="" val="75823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CA" dirty="0" smtClean="0"/>
              <a:t>RDBMS</a:t>
            </a:r>
            <a:endParaRPr lang="en-CA" dirty="0"/>
          </a:p>
        </p:txBody>
      </p:sp>
      <p:sp>
        <p:nvSpPr>
          <p:cNvPr id="3" name="Content Placeholder 2"/>
          <p:cNvSpPr>
            <a:spLocks noGrp="1"/>
          </p:cNvSpPr>
          <p:nvPr>
            <p:ph idx="4294967295"/>
          </p:nvPr>
        </p:nvSpPr>
        <p:spPr>
          <a:xfrm>
            <a:off x="990600" y="1600200"/>
            <a:ext cx="8153400" cy="4495800"/>
          </a:xfrm>
        </p:spPr>
        <p:txBody>
          <a:bodyPr>
            <a:normAutofit/>
          </a:bodyPr>
          <a:lstStyle/>
          <a:p>
            <a:r>
              <a:rPr lang="en-CA" dirty="0" smtClean="0"/>
              <a:t>ACID is important</a:t>
            </a:r>
          </a:p>
          <a:p>
            <a:pPr lvl="1"/>
            <a:r>
              <a:rPr lang="en-CA" dirty="0" smtClean="0"/>
              <a:t>But only when it’s important</a:t>
            </a:r>
          </a:p>
          <a:p>
            <a:pPr lvl="1"/>
            <a:r>
              <a:rPr lang="en-CA" dirty="0" smtClean="0"/>
              <a:t>i.e. banking, finance, safety systems, etc.</a:t>
            </a:r>
          </a:p>
          <a:p>
            <a:pPr lvl="1"/>
            <a:r>
              <a:rPr lang="en-CA" dirty="0" smtClean="0"/>
              <a:t>The kinds of systems that people were building with computers 30 years ago (and today)</a:t>
            </a:r>
          </a:p>
          <a:p>
            <a:r>
              <a:rPr lang="en-CA" dirty="0" smtClean="0"/>
              <a:t>ACID adds overhead</a:t>
            </a:r>
          </a:p>
          <a:p>
            <a:pPr lvl="1"/>
            <a:r>
              <a:rPr lang="en-CA" dirty="0" smtClean="0"/>
              <a:t>Features like atomicity, isolation basically force database servers to use sequential evaluation</a:t>
            </a:r>
          </a:p>
          <a:p>
            <a:pPr lvl="1"/>
            <a:r>
              <a:rPr lang="en-CA" dirty="0" smtClean="0"/>
              <a:t>Add a concept like multiple-servers?</a:t>
            </a:r>
          </a:p>
          <a:p>
            <a:endParaRPr lang="en-CA" dirty="0"/>
          </a:p>
        </p:txBody>
      </p:sp>
    </p:spTree>
    <p:extLst>
      <p:ext uri="{BB962C8B-B14F-4D97-AF65-F5344CB8AC3E}">
        <p14:creationId xmlns:p14="http://schemas.microsoft.com/office/powerpoint/2010/main" xmlns="" val="264436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CA" dirty="0" smtClean="0"/>
              <a:t>RDBMS</a:t>
            </a:r>
            <a:endParaRPr lang="en-CA" dirty="0"/>
          </a:p>
        </p:txBody>
      </p:sp>
      <p:sp>
        <p:nvSpPr>
          <p:cNvPr id="3" name="Content Placeholder 2"/>
          <p:cNvSpPr>
            <a:spLocks noGrp="1"/>
          </p:cNvSpPr>
          <p:nvPr>
            <p:ph idx="4294967295"/>
          </p:nvPr>
        </p:nvSpPr>
        <p:spPr>
          <a:xfrm>
            <a:off x="990600" y="1600200"/>
            <a:ext cx="8153400" cy="4495800"/>
          </a:xfrm>
        </p:spPr>
        <p:txBody>
          <a:bodyPr/>
          <a:lstStyle/>
          <a:p>
            <a:r>
              <a:rPr lang="en-CA" dirty="0" smtClean="0"/>
              <a:t>Other Features</a:t>
            </a:r>
          </a:p>
          <a:p>
            <a:pPr lvl="1"/>
            <a:r>
              <a:rPr lang="en-CA" dirty="0" smtClean="0"/>
              <a:t>Typed columns</a:t>
            </a:r>
          </a:p>
          <a:p>
            <a:pPr lvl="1"/>
            <a:r>
              <a:rPr lang="en-CA" dirty="0" smtClean="0"/>
              <a:t>Normalized data</a:t>
            </a:r>
          </a:p>
          <a:p>
            <a:pPr lvl="1"/>
            <a:r>
              <a:rPr lang="en-CA" dirty="0" smtClean="0"/>
              <a:t>Supports broad, unrestrained queries</a:t>
            </a:r>
          </a:p>
          <a:p>
            <a:pPr lvl="1"/>
            <a:r>
              <a:rPr lang="en-CA" dirty="0" smtClean="0"/>
              <a:t>Has its own query optimizer</a:t>
            </a:r>
          </a:p>
          <a:p>
            <a:pPr lvl="1"/>
            <a:r>
              <a:rPr lang="en-CA" dirty="0" smtClean="0"/>
              <a:t>Consistent way of accessing data (SQL)</a:t>
            </a:r>
          </a:p>
        </p:txBody>
      </p:sp>
    </p:spTree>
    <p:extLst>
      <p:ext uri="{BB962C8B-B14F-4D97-AF65-F5344CB8AC3E}">
        <p14:creationId xmlns:p14="http://schemas.microsoft.com/office/powerpoint/2010/main" xmlns="" val="80945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CA" dirty="0" smtClean="0"/>
              <a:t>SQL</a:t>
            </a:r>
            <a:endParaRPr lang="en-CA" dirty="0"/>
          </a:p>
        </p:txBody>
      </p:sp>
      <p:sp>
        <p:nvSpPr>
          <p:cNvPr id="3" name="Content Placeholder 2"/>
          <p:cNvSpPr>
            <a:spLocks noGrp="1"/>
          </p:cNvSpPr>
          <p:nvPr>
            <p:ph idx="4294967295"/>
          </p:nvPr>
        </p:nvSpPr>
        <p:spPr>
          <a:xfrm>
            <a:off x="990600" y="1600200"/>
            <a:ext cx="8153400" cy="4495800"/>
          </a:xfrm>
        </p:spPr>
        <p:txBody>
          <a:bodyPr/>
          <a:lstStyle/>
          <a:p>
            <a:r>
              <a:rPr lang="en-CA" dirty="0" smtClean="0"/>
              <a:t>A common (for the most part) query language for RDBMS</a:t>
            </a:r>
          </a:p>
          <a:p>
            <a:r>
              <a:rPr lang="en-CA" dirty="0" smtClean="0"/>
              <a:t>Enables unrestrained queries against normalized data</a:t>
            </a:r>
          </a:p>
          <a:p>
            <a:r>
              <a:rPr lang="en-CA" dirty="0" smtClean="0"/>
              <a:t>Geared towards joins, filters, and aggregations</a:t>
            </a:r>
          </a:p>
          <a:p>
            <a:r>
              <a:rPr lang="en-CA" dirty="0" smtClean="0"/>
              <a:t>Relies heavily on the database server’s query optimization</a:t>
            </a:r>
          </a:p>
          <a:p>
            <a:pPr lvl="1"/>
            <a:r>
              <a:rPr lang="en-CA" dirty="0" smtClean="0"/>
              <a:t>Sometimes requires the involvement of a DBA</a:t>
            </a:r>
          </a:p>
          <a:p>
            <a:endParaRPr lang="en-CA" dirty="0"/>
          </a:p>
        </p:txBody>
      </p:sp>
    </p:spTree>
    <p:extLst>
      <p:ext uri="{BB962C8B-B14F-4D97-AF65-F5344CB8AC3E}">
        <p14:creationId xmlns:p14="http://schemas.microsoft.com/office/powerpoint/2010/main" xmlns="" val="196911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Big Data</a:t>
            </a:r>
            <a:endParaRPr lang="en-US" dirty="0"/>
          </a:p>
        </p:txBody>
      </p:sp>
      <p:sp>
        <p:nvSpPr>
          <p:cNvPr id="3" name="Content Placeholder 2"/>
          <p:cNvSpPr>
            <a:spLocks noGrp="1"/>
          </p:cNvSpPr>
          <p:nvPr>
            <p:ph sz="quarter" idx="4294967295"/>
          </p:nvPr>
        </p:nvSpPr>
        <p:spPr>
          <a:xfrm>
            <a:off x="990600" y="1600200"/>
            <a:ext cx="8153400" cy="5257800"/>
          </a:xfrm>
        </p:spPr>
        <p:txBody>
          <a:bodyPr/>
          <a:lstStyle/>
          <a:p>
            <a:r>
              <a:rPr lang="en-US" dirty="0" smtClean="0"/>
              <a:t>Collect.</a:t>
            </a:r>
          </a:p>
          <a:p>
            <a:r>
              <a:rPr lang="en-US" dirty="0" smtClean="0"/>
              <a:t>Store.</a:t>
            </a:r>
          </a:p>
          <a:p>
            <a:r>
              <a:rPr lang="en-US" dirty="0" smtClean="0"/>
              <a:t>Organize.</a:t>
            </a:r>
          </a:p>
          <a:p>
            <a:r>
              <a:rPr lang="en-US" dirty="0" smtClean="0"/>
              <a:t>Analyze.</a:t>
            </a:r>
          </a:p>
          <a:p>
            <a:r>
              <a:rPr lang="en-US" dirty="0" smtClean="0"/>
              <a:t>Share.</a:t>
            </a:r>
          </a:p>
          <a:p>
            <a:endParaRPr lang="en-US" dirty="0"/>
          </a:p>
          <a:p>
            <a:pPr marL="0" indent="0">
              <a:buNone/>
            </a:pPr>
            <a:r>
              <a:rPr lang="en-US" dirty="0" smtClean="0"/>
              <a:t>Data growth outruns the ability to manage it so we need </a:t>
            </a:r>
            <a:r>
              <a:rPr lang="en-US" b="1" dirty="0" smtClean="0"/>
              <a:t>scalable</a:t>
            </a:r>
            <a:r>
              <a:rPr lang="en-US" dirty="0" smtClean="0"/>
              <a:t> solutions.</a:t>
            </a:r>
            <a:endParaRPr lang="en-US" dirty="0"/>
          </a:p>
        </p:txBody>
      </p:sp>
    </p:spTree>
    <p:extLst>
      <p:ext uri="{BB962C8B-B14F-4D97-AF65-F5344CB8AC3E}">
        <p14:creationId xmlns:p14="http://schemas.microsoft.com/office/powerpoint/2010/main" xmlns="" val="41329027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CA" dirty="0" smtClean="0"/>
              <a:t>The CAP Theorem</a:t>
            </a:r>
            <a:endParaRPr lang="en-CA" dirty="0"/>
          </a:p>
        </p:txBody>
      </p:sp>
      <p:sp>
        <p:nvSpPr>
          <p:cNvPr id="3" name="Content Placeholder 2"/>
          <p:cNvSpPr>
            <a:spLocks noGrp="1"/>
          </p:cNvSpPr>
          <p:nvPr>
            <p:ph idx="4294967295"/>
          </p:nvPr>
        </p:nvSpPr>
        <p:spPr>
          <a:xfrm>
            <a:off x="990600" y="1600200"/>
            <a:ext cx="8153400" cy="4495800"/>
          </a:xfrm>
        </p:spPr>
        <p:txBody>
          <a:bodyPr>
            <a:normAutofit/>
          </a:bodyPr>
          <a:lstStyle/>
          <a:p>
            <a:r>
              <a:rPr lang="en-CA" dirty="0" smtClean="0"/>
              <a:t>Impossible for any shared data-system to guarantee simultaneously all of the following three properties:</a:t>
            </a:r>
          </a:p>
          <a:p>
            <a:pPr lvl="1"/>
            <a:r>
              <a:rPr lang="en-CA" dirty="0" smtClean="0"/>
              <a:t>Consistency – once data is written, all future read requests will contain that data</a:t>
            </a:r>
          </a:p>
          <a:p>
            <a:pPr lvl="1"/>
            <a:r>
              <a:rPr lang="en-CA" dirty="0" smtClean="0"/>
              <a:t>Availability – the database is always available and responsive</a:t>
            </a:r>
          </a:p>
          <a:p>
            <a:pPr lvl="1"/>
            <a:r>
              <a:rPr lang="en-CA" dirty="0" smtClean="0"/>
              <a:t>Partition Tolerance – if part of the database is unavailable, other parts are unaffected</a:t>
            </a:r>
            <a:endParaRPr lang="en-CA" dirty="0"/>
          </a:p>
        </p:txBody>
      </p:sp>
    </p:spTree>
    <p:extLst>
      <p:ext uri="{BB962C8B-B14F-4D97-AF65-F5344CB8AC3E}">
        <p14:creationId xmlns:p14="http://schemas.microsoft.com/office/powerpoint/2010/main" xmlns="" val="324719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CA" dirty="0" smtClean="0"/>
              <a:t>Good Quote!</a:t>
            </a:r>
            <a:endParaRPr lang="en-CA" dirty="0"/>
          </a:p>
        </p:txBody>
      </p:sp>
      <p:sp>
        <p:nvSpPr>
          <p:cNvPr id="3" name="Content Placeholder 2"/>
          <p:cNvSpPr>
            <a:spLocks noGrp="1"/>
          </p:cNvSpPr>
          <p:nvPr>
            <p:ph idx="4294967295"/>
          </p:nvPr>
        </p:nvSpPr>
        <p:spPr>
          <a:xfrm>
            <a:off x="990600" y="1600200"/>
            <a:ext cx="8153400" cy="4495800"/>
          </a:xfrm>
        </p:spPr>
        <p:txBody>
          <a:bodyPr>
            <a:normAutofit lnSpcReduction="10000"/>
          </a:bodyPr>
          <a:lstStyle/>
          <a:p>
            <a:pPr marL="114300" indent="0">
              <a:buNone/>
            </a:pPr>
            <a:r>
              <a:rPr lang="en-CA" i="1" dirty="0"/>
              <a:t>Google, Amazon, Facebook, and DARPA all recognized that when you scale systems large enough, you can never put enough iron in one place to get the job done (and you wouldn’t want to, to prevent a single point of failure). Once you accept that you have a distributed system, you need to give up consistency or availability, which the fundamental </a:t>
            </a:r>
            <a:r>
              <a:rPr lang="en-CA" i="1" dirty="0" err="1"/>
              <a:t>transactionality</a:t>
            </a:r>
            <a:r>
              <a:rPr lang="en-CA" i="1" dirty="0"/>
              <a:t> of traditional </a:t>
            </a:r>
            <a:r>
              <a:rPr lang="en-CA" i="1" dirty="0" smtClean="0"/>
              <a:t>RDBMSs </a:t>
            </a:r>
            <a:r>
              <a:rPr lang="en-CA" i="1" dirty="0"/>
              <a:t>cannot abide</a:t>
            </a:r>
            <a:r>
              <a:rPr lang="en-CA" i="1" dirty="0" smtClean="0"/>
              <a:t>.</a:t>
            </a:r>
          </a:p>
          <a:p>
            <a:pPr marL="114300" indent="0">
              <a:buNone/>
            </a:pPr>
            <a:endParaRPr lang="en-CA" i="1" dirty="0"/>
          </a:p>
          <a:p>
            <a:pPr marL="114300" indent="0">
              <a:buNone/>
            </a:pPr>
            <a:r>
              <a:rPr lang="en-CA" dirty="0" smtClean="0"/>
              <a:t>- Cedric </a:t>
            </a:r>
            <a:r>
              <a:rPr lang="en-CA" dirty="0" err="1" smtClean="0"/>
              <a:t>Beust</a:t>
            </a:r>
            <a:endParaRPr lang="en-CA" dirty="0"/>
          </a:p>
        </p:txBody>
      </p:sp>
    </p:spTree>
    <p:extLst>
      <p:ext uri="{BB962C8B-B14F-4D97-AF65-F5344CB8AC3E}">
        <p14:creationId xmlns:p14="http://schemas.microsoft.com/office/powerpoint/2010/main" xmlns="" val="20513284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CA" dirty="0" smtClean="0"/>
              <a:t>Enter </a:t>
            </a:r>
            <a:r>
              <a:rPr lang="en-CA" dirty="0" err="1" smtClean="0"/>
              <a:t>NoSQL</a:t>
            </a:r>
            <a:endParaRPr lang="en-CA" dirty="0"/>
          </a:p>
        </p:txBody>
      </p:sp>
      <p:sp>
        <p:nvSpPr>
          <p:cNvPr id="3" name="Content Placeholder 2"/>
          <p:cNvSpPr>
            <a:spLocks noGrp="1"/>
          </p:cNvSpPr>
          <p:nvPr>
            <p:ph idx="4294967295"/>
          </p:nvPr>
        </p:nvSpPr>
        <p:spPr>
          <a:xfrm>
            <a:off x="990600" y="1600200"/>
            <a:ext cx="8153400" cy="4495800"/>
          </a:xfrm>
        </p:spPr>
        <p:txBody>
          <a:bodyPr>
            <a:normAutofit lnSpcReduction="10000"/>
          </a:bodyPr>
          <a:lstStyle/>
          <a:p>
            <a:r>
              <a:rPr lang="en-CA" dirty="0" smtClean="0"/>
              <a:t>RDBMS doesn’t quite fit for *some* requirements</a:t>
            </a:r>
            <a:endParaRPr lang="en-CA" dirty="0"/>
          </a:p>
          <a:p>
            <a:r>
              <a:rPr lang="en-CA" dirty="0" smtClean="0"/>
              <a:t>Google and Amazon decided to make their own stuff (aka </a:t>
            </a:r>
            <a:r>
              <a:rPr lang="en-CA" dirty="0" err="1" smtClean="0"/>
              <a:t>BigTable</a:t>
            </a:r>
            <a:r>
              <a:rPr lang="en-CA" dirty="0" smtClean="0"/>
              <a:t> and S3 Storage) to meet their own unique needs</a:t>
            </a:r>
          </a:p>
          <a:p>
            <a:pPr lvl="1"/>
            <a:r>
              <a:rPr lang="en-CA" dirty="0" smtClean="0"/>
              <a:t>Distributed</a:t>
            </a:r>
          </a:p>
          <a:p>
            <a:pPr lvl="1"/>
            <a:r>
              <a:rPr lang="en-CA" dirty="0" smtClean="0"/>
              <a:t>Scalability</a:t>
            </a:r>
          </a:p>
          <a:p>
            <a:pPr lvl="1"/>
            <a:r>
              <a:rPr lang="en-CA" dirty="0" smtClean="0"/>
              <a:t>Control over performance characteristics</a:t>
            </a:r>
          </a:p>
          <a:p>
            <a:pPr lvl="1"/>
            <a:r>
              <a:rPr lang="en-CA" dirty="0" smtClean="0"/>
              <a:t>High availability</a:t>
            </a:r>
          </a:p>
          <a:p>
            <a:pPr lvl="1"/>
            <a:r>
              <a:rPr lang="en-CA" dirty="0" smtClean="0"/>
              <a:t>Low Latency</a:t>
            </a:r>
          </a:p>
          <a:p>
            <a:pPr lvl="1"/>
            <a:r>
              <a:rPr lang="en-CA" dirty="0" smtClean="0"/>
              <a:t>Cheap</a:t>
            </a:r>
          </a:p>
          <a:p>
            <a:pPr lvl="1"/>
            <a:endParaRPr lang="en-CA" dirty="0" smtClean="0"/>
          </a:p>
          <a:p>
            <a:endParaRPr lang="en-CA" dirty="0" smtClean="0"/>
          </a:p>
        </p:txBody>
      </p:sp>
    </p:spTree>
    <p:extLst>
      <p:ext uri="{BB962C8B-B14F-4D97-AF65-F5344CB8AC3E}">
        <p14:creationId xmlns:p14="http://schemas.microsoft.com/office/powerpoint/2010/main" xmlns="" val="63920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CA" dirty="0" smtClean="0"/>
              <a:t>What is </a:t>
            </a:r>
            <a:r>
              <a:rPr lang="en-CA" dirty="0" err="1" smtClean="0"/>
              <a:t>NoSQL</a:t>
            </a:r>
            <a:r>
              <a:rPr lang="en-CA" dirty="0" smtClean="0"/>
              <a:t>?</a:t>
            </a:r>
            <a:endParaRPr lang="en-CA" dirty="0"/>
          </a:p>
        </p:txBody>
      </p:sp>
      <p:sp>
        <p:nvSpPr>
          <p:cNvPr id="3" name="Content Placeholder 2"/>
          <p:cNvSpPr>
            <a:spLocks noGrp="1"/>
          </p:cNvSpPr>
          <p:nvPr>
            <p:ph idx="4294967295"/>
          </p:nvPr>
        </p:nvSpPr>
        <p:spPr>
          <a:xfrm>
            <a:off x="990600" y="1600200"/>
            <a:ext cx="8153400" cy="4495800"/>
          </a:xfrm>
        </p:spPr>
        <p:txBody>
          <a:bodyPr>
            <a:normAutofit fontScale="85000" lnSpcReduction="20000"/>
          </a:bodyPr>
          <a:lstStyle/>
          <a:p>
            <a:r>
              <a:rPr lang="en-CA" dirty="0" smtClean="0"/>
              <a:t>Basically a large serialized object store*</a:t>
            </a:r>
          </a:p>
          <a:p>
            <a:pPr lvl="1"/>
            <a:r>
              <a:rPr lang="en-CA" dirty="0" smtClean="0"/>
              <a:t>(mostly) retrieve objects by defined ID</a:t>
            </a:r>
          </a:p>
          <a:p>
            <a:r>
              <a:rPr lang="en-CA" dirty="0" smtClean="0"/>
              <a:t>In general, doesn’t support complicated queries*</a:t>
            </a:r>
          </a:p>
          <a:p>
            <a:r>
              <a:rPr lang="en-CA" dirty="0" smtClean="0"/>
              <a:t>Doesn’t have a structured (or any!) schema*</a:t>
            </a:r>
          </a:p>
          <a:p>
            <a:pPr lvl="1"/>
            <a:r>
              <a:rPr lang="en-CA" dirty="0" smtClean="0"/>
              <a:t>Recommends </a:t>
            </a:r>
            <a:r>
              <a:rPr lang="en-CA" dirty="0" err="1" smtClean="0"/>
              <a:t>denormalization</a:t>
            </a:r>
            <a:endParaRPr lang="en-CA" dirty="0" smtClean="0"/>
          </a:p>
          <a:p>
            <a:r>
              <a:rPr lang="en-CA" dirty="0"/>
              <a:t>Designed to be distributed (cloud-scale) out of the box</a:t>
            </a:r>
          </a:p>
          <a:p>
            <a:r>
              <a:rPr lang="en-CA" dirty="0"/>
              <a:t>Because of this, drops the ACID requirements</a:t>
            </a:r>
          </a:p>
          <a:p>
            <a:pPr lvl="1"/>
            <a:r>
              <a:rPr lang="en-CA" dirty="0"/>
              <a:t>Any database can answer any query</a:t>
            </a:r>
          </a:p>
          <a:p>
            <a:pPr lvl="1"/>
            <a:r>
              <a:rPr lang="en-CA" dirty="0"/>
              <a:t>Any write query can operate against any database and will “eventually” propagate to other distributed </a:t>
            </a:r>
            <a:r>
              <a:rPr lang="en-CA" dirty="0" smtClean="0"/>
              <a:t>servers</a:t>
            </a:r>
          </a:p>
          <a:p>
            <a:pPr lvl="1"/>
            <a:endParaRPr lang="en-CA" dirty="0"/>
          </a:p>
          <a:p>
            <a:pPr marL="0" indent="0">
              <a:buNone/>
            </a:pPr>
            <a:r>
              <a:rPr lang="en-CA" sz="2400" dirty="0" smtClean="0"/>
              <a:t>* Dependent on vendor</a:t>
            </a:r>
            <a:endParaRPr lang="en-CA" sz="2400" dirty="0"/>
          </a:p>
        </p:txBody>
      </p:sp>
    </p:spTree>
    <p:extLst>
      <p:ext uri="{BB962C8B-B14F-4D97-AF65-F5344CB8AC3E}">
        <p14:creationId xmlns:p14="http://schemas.microsoft.com/office/powerpoint/2010/main" xmlns="" val="170426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CA" dirty="0" smtClean="0"/>
              <a:t>The opposite of ACID is…</a:t>
            </a:r>
            <a:endParaRPr lang="en-CA" dirty="0"/>
          </a:p>
        </p:txBody>
      </p:sp>
      <p:sp>
        <p:nvSpPr>
          <p:cNvPr id="3" name="Content Placeholder 2"/>
          <p:cNvSpPr>
            <a:spLocks noGrp="1"/>
          </p:cNvSpPr>
          <p:nvPr>
            <p:ph idx="4294967295"/>
          </p:nvPr>
        </p:nvSpPr>
        <p:spPr>
          <a:xfrm>
            <a:off x="990600" y="1600200"/>
            <a:ext cx="8153400" cy="4495800"/>
          </a:xfrm>
        </p:spPr>
        <p:txBody>
          <a:bodyPr/>
          <a:lstStyle/>
          <a:p>
            <a:r>
              <a:rPr lang="en-CA" dirty="0" smtClean="0"/>
              <a:t>BASE</a:t>
            </a:r>
          </a:p>
          <a:p>
            <a:pPr lvl="1"/>
            <a:r>
              <a:rPr lang="en-CA" dirty="0" smtClean="0"/>
              <a:t>Basically Available – guaranteed availability</a:t>
            </a:r>
          </a:p>
          <a:p>
            <a:pPr lvl="1"/>
            <a:r>
              <a:rPr lang="en-CA" dirty="0" smtClean="0"/>
              <a:t>Soft-state – the state of the system may change, even without a query (because of node updates)</a:t>
            </a:r>
          </a:p>
          <a:p>
            <a:pPr lvl="1"/>
            <a:r>
              <a:rPr lang="en-CA" dirty="0" smtClean="0"/>
              <a:t>Eventually Consistent – the system will become consistent over time</a:t>
            </a:r>
          </a:p>
          <a:p>
            <a:r>
              <a:rPr lang="en-CA" dirty="0" smtClean="0"/>
              <a:t>Contrived acronym, but so is ACID :P</a:t>
            </a:r>
            <a:endParaRPr lang="en-CA" dirty="0"/>
          </a:p>
        </p:txBody>
      </p:sp>
    </p:spTree>
    <p:extLst>
      <p:ext uri="{BB962C8B-B14F-4D97-AF65-F5344CB8AC3E}">
        <p14:creationId xmlns:p14="http://schemas.microsoft.com/office/powerpoint/2010/main" xmlns="" val="286483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CA" dirty="0" err="1" smtClean="0"/>
              <a:t>NoSQL</a:t>
            </a:r>
            <a:r>
              <a:rPr lang="en-CA" dirty="0" smtClean="0"/>
              <a:t> – Eventual Consistency</a:t>
            </a:r>
            <a:endParaRPr lang="en-CA" dirty="0"/>
          </a:p>
        </p:txBody>
      </p:sp>
      <p:sp>
        <p:nvSpPr>
          <p:cNvPr id="3" name="Content Placeholder 2"/>
          <p:cNvSpPr>
            <a:spLocks noGrp="1"/>
          </p:cNvSpPr>
          <p:nvPr>
            <p:ph idx="4294967295"/>
          </p:nvPr>
        </p:nvSpPr>
        <p:spPr>
          <a:xfrm>
            <a:off x="990600" y="1600200"/>
            <a:ext cx="8153400" cy="4495800"/>
          </a:xfrm>
        </p:spPr>
        <p:txBody>
          <a:bodyPr/>
          <a:lstStyle/>
          <a:p>
            <a:r>
              <a:rPr lang="en-CA" dirty="0" smtClean="0"/>
              <a:t>Because of the distributed model, any server can answer any query</a:t>
            </a:r>
          </a:p>
          <a:p>
            <a:r>
              <a:rPr lang="en-CA" dirty="0" smtClean="0"/>
              <a:t>Servers communicate amongst themselves at their own pace (behind the scenes)</a:t>
            </a:r>
          </a:p>
          <a:p>
            <a:r>
              <a:rPr lang="en-CA" dirty="0" smtClean="0"/>
              <a:t>The server that answers your query might not have the latest data</a:t>
            </a:r>
          </a:p>
          <a:p>
            <a:r>
              <a:rPr lang="en-CA" dirty="0" smtClean="0"/>
              <a:t>Who really cares if you see Kim </a:t>
            </a:r>
            <a:r>
              <a:rPr lang="en-CA" dirty="0" err="1" smtClean="0"/>
              <a:t>Kardashian’s</a:t>
            </a:r>
            <a:r>
              <a:rPr lang="en-CA" dirty="0" smtClean="0"/>
              <a:t> latest tweet instantaneously?</a:t>
            </a:r>
            <a:endParaRPr lang="en-CA" dirty="0"/>
          </a:p>
        </p:txBody>
      </p:sp>
    </p:spTree>
    <p:extLst>
      <p:ext uri="{BB962C8B-B14F-4D97-AF65-F5344CB8AC3E}">
        <p14:creationId xmlns:p14="http://schemas.microsoft.com/office/powerpoint/2010/main" xmlns="" val="172346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CA" dirty="0" smtClean="0"/>
              <a:t>Different Types of </a:t>
            </a:r>
            <a:r>
              <a:rPr lang="en-CA" dirty="0" err="1" smtClean="0"/>
              <a:t>NoSQL</a:t>
            </a:r>
            <a:endParaRPr lang="en-CA" dirty="0"/>
          </a:p>
        </p:txBody>
      </p:sp>
      <p:sp>
        <p:nvSpPr>
          <p:cNvPr id="3" name="Content Placeholder 2"/>
          <p:cNvSpPr>
            <a:spLocks noGrp="1"/>
          </p:cNvSpPr>
          <p:nvPr>
            <p:ph idx="4294967295"/>
          </p:nvPr>
        </p:nvSpPr>
        <p:spPr>
          <a:xfrm>
            <a:off x="990600" y="1600200"/>
            <a:ext cx="8153400" cy="4495800"/>
          </a:xfrm>
        </p:spPr>
        <p:txBody>
          <a:bodyPr>
            <a:normAutofit fontScale="70000" lnSpcReduction="20000"/>
          </a:bodyPr>
          <a:lstStyle/>
          <a:p>
            <a:r>
              <a:rPr lang="en-CA" dirty="0" smtClean="0"/>
              <a:t>Column Store</a:t>
            </a:r>
          </a:p>
          <a:p>
            <a:pPr lvl="1"/>
            <a:r>
              <a:rPr lang="en-CA" dirty="0" smtClean="0"/>
              <a:t>Column data is saved together, as opposed to row data</a:t>
            </a:r>
          </a:p>
          <a:p>
            <a:pPr lvl="1"/>
            <a:r>
              <a:rPr lang="en-CA" dirty="0" smtClean="0"/>
              <a:t>Super useful for data analytics</a:t>
            </a:r>
          </a:p>
          <a:p>
            <a:pPr lvl="1"/>
            <a:r>
              <a:rPr lang="en-CA" dirty="0" err="1" smtClean="0"/>
              <a:t>Hadoop</a:t>
            </a:r>
            <a:r>
              <a:rPr lang="en-CA" dirty="0" smtClean="0"/>
              <a:t>, Cassandra, </a:t>
            </a:r>
            <a:r>
              <a:rPr lang="en-CA" dirty="0" err="1" smtClean="0"/>
              <a:t>Hypertable</a:t>
            </a:r>
            <a:endParaRPr lang="en-CA" dirty="0" smtClean="0"/>
          </a:p>
          <a:p>
            <a:r>
              <a:rPr lang="en-CA" dirty="0"/>
              <a:t>Key-Value Store</a:t>
            </a:r>
          </a:p>
          <a:p>
            <a:pPr lvl="1"/>
            <a:r>
              <a:rPr lang="en-CA" dirty="0"/>
              <a:t>A key that refers to a </a:t>
            </a:r>
            <a:r>
              <a:rPr lang="en-CA" dirty="0" smtClean="0"/>
              <a:t>payload</a:t>
            </a:r>
          </a:p>
          <a:p>
            <a:pPr lvl="1"/>
            <a:r>
              <a:rPr lang="en-CA" dirty="0" err="1" smtClean="0"/>
              <a:t>MemcacheDB</a:t>
            </a:r>
            <a:r>
              <a:rPr lang="en-CA" dirty="0" smtClean="0"/>
              <a:t>, Azure Table Storage, </a:t>
            </a:r>
            <a:r>
              <a:rPr lang="en-CA" dirty="0" err="1" smtClean="0"/>
              <a:t>Redis</a:t>
            </a:r>
            <a:endParaRPr lang="en-CA" dirty="0"/>
          </a:p>
          <a:p>
            <a:r>
              <a:rPr lang="en-CA" dirty="0" smtClean="0"/>
              <a:t>Document / XML / Object Store</a:t>
            </a:r>
          </a:p>
          <a:p>
            <a:pPr lvl="1"/>
            <a:r>
              <a:rPr lang="en-CA" dirty="0" smtClean="0"/>
              <a:t>Key (and possibly other indexes) point at a serialized object</a:t>
            </a:r>
          </a:p>
          <a:p>
            <a:pPr lvl="1"/>
            <a:r>
              <a:rPr lang="en-CA" dirty="0" smtClean="0"/>
              <a:t>DB can operate against values in document</a:t>
            </a:r>
          </a:p>
          <a:p>
            <a:pPr lvl="1"/>
            <a:r>
              <a:rPr lang="en-CA" dirty="0" err="1" smtClean="0"/>
              <a:t>MongoDB</a:t>
            </a:r>
            <a:r>
              <a:rPr lang="en-CA" dirty="0" smtClean="0"/>
              <a:t>, </a:t>
            </a:r>
            <a:r>
              <a:rPr lang="en-CA" dirty="0" err="1" smtClean="0"/>
              <a:t>CouchDB</a:t>
            </a:r>
            <a:r>
              <a:rPr lang="en-CA" dirty="0" smtClean="0"/>
              <a:t>, </a:t>
            </a:r>
            <a:r>
              <a:rPr lang="en-CA" dirty="0" err="1" smtClean="0"/>
              <a:t>RavenDB</a:t>
            </a:r>
            <a:endParaRPr lang="en-CA" dirty="0" smtClean="0"/>
          </a:p>
          <a:p>
            <a:r>
              <a:rPr lang="en-CA" dirty="0" smtClean="0"/>
              <a:t>Graph Store</a:t>
            </a:r>
          </a:p>
          <a:p>
            <a:pPr lvl="1"/>
            <a:r>
              <a:rPr lang="en-CA" dirty="0" smtClean="0"/>
              <a:t>Nodes are stored independently, and the relationship between nodes (edges) are stored with data</a:t>
            </a:r>
          </a:p>
        </p:txBody>
      </p:sp>
    </p:spTree>
    <p:extLst>
      <p:ext uri="{BB962C8B-B14F-4D97-AF65-F5344CB8AC3E}">
        <p14:creationId xmlns:p14="http://schemas.microsoft.com/office/powerpoint/2010/main" xmlns="" val="387190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CA" dirty="0" smtClean="0"/>
              <a:t>Also Important – </a:t>
            </a:r>
            <a:r>
              <a:rPr lang="en-CA" dirty="0" err="1" smtClean="0"/>
              <a:t>MapReduce</a:t>
            </a:r>
            <a:endParaRPr lang="en-CA" dirty="0"/>
          </a:p>
        </p:txBody>
      </p:sp>
      <p:sp>
        <p:nvSpPr>
          <p:cNvPr id="3" name="Content Placeholder 2"/>
          <p:cNvSpPr>
            <a:spLocks noGrp="1"/>
          </p:cNvSpPr>
          <p:nvPr>
            <p:ph idx="4294967295"/>
          </p:nvPr>
        </p:nvSpPr>
        <p:spPr>
          <a:xfrm>
            <a:off x="990600" y="1600200"/>
            <a:ext cx="8153400" cy="4495800"/>
          </a:xfrm>
        </p:spPr>
        <p:txBody>
          <a:bodyPr>
            <a:normAutofit fontScale="62500" lnSpcReduction="20000"/>
          </a:bodyPr>
          <a:lstStyle/>
          <a:p>
            <a:r>
              <a:rPr lang="en-CA" dirty="0" smtClean="0"/>
              <a:t>One of the most common large queries (and hard to optimize) is Map Reduce</a:t>
            </a:r>
          </a:p>
          <a:p>
            <a:pPr lvl="1"/>
            <a:r>
              <a:rPr lang="en-CA" dirty="0" smtClean="0"/>
              <a:t>Map: Select a subset of data (into a key, value pair)</a:t>
            </a:r>
          </a:p>
          <a:p>
            <a:pPr lvl="1"/>
            <a:r>
              <a:rPr lang="en-CA" dirty="0" smtClean="0"/>
              <a:t>Reduce: Perform some sort of operation on that data</a:t>
            </a:r>
          </a:p>
          <a:p>
            <a:pPr lvl="1"/>
            <a:r>
              <a:rPr lang="en-CA" dirty="0" smtClean="0"/>
              <a:t>Used primarily for data analysis (reporting)</a:t>
            </a:r>
          </a:p>
          <a:p>
            <a:pPr lvl="1"/>
            <a:r>
              <a:rPr lang="en-CA" dirty="0" smtClean="0"/>
              <a:t>Example: Average revenue on all invoices in 2010</a:t>
            </a:r>
          </a:p>
          <a:p>
            <a:r>
              <a:rPr lang="en-CA" dirty="0" smtClean="0"/>
              <a:t>In RDBMS, this is usually pretty expensive</a:t>
            </a:r>
          </a:p>
          <a:p>
            <a:pPr lvl="1"/>
            <a:r>
              <a:rPr lang="en-CA" dirty="0" smtClean="0"/>
              <a:t>Involves a full table scan with a select</a:t>
            </a:r>
          </a:p>
          <a:p>
            <a:pPr lvl="1"/>
            <a:r>
              <a:rPr lang="en-CA" dirty="0" smtClean="0"/>
              <a:t>If it’s not a built-in aggregate function, involves custom code on database server (</a:t>
            </a:r>
            <a:r>
              <a:rPr lang="en-CA" dirty="0" err="1" smtClean="0"/>
              <a:t>sproc</a:t>
            </a:r>
            <a:r>
              <a:rPr lang="en-CA" dirty="0" smtClean="0"/>
              <a:t>/</a:t>
            </a:r>
            <a:r>
              <a:rPr lang="en-CA" dirty="0" err="1" smtClean="0"/>
              <a:t>udf</a:t>
            </a:r>
            <a:r>
              <a:rPr lang="en-CA" dirty="0" smtClean="0"/>
              <a:t>)</a:t>
            </a:r>
          </a:p>
          <a:p>
            <a:r>
              <a:rPr lang="en-CA" dirty="0" smtClean="0"/>
              <a:t>In (some) </a:t>
            </a:r>
            <a:r>
              <a:rPr lang="en-CA" dirty="0" err="1" smtClean="0"/>
              <a:t>NoSQL</a:t>
            </a:r>
            <a:r>
              <a:rPr lang="en-CA" dirty="0" smtClean="0"/>
              <a:t>, it’s </a:t>
            </a:r>
            <a:r>
              <a:rPr lang="en-CA" dirty="0" err="1" smtClean="0"/>
              <a:t>automagically</a:t>
            </a:r>
            <a:r>
              <a:rPr lang="en-CA" dirty="0" smtClean="0"/>
              <a:t> distributed</a:t>
            </a:r>
          </a:p>
          <a:p>
            <a:pPr lvl="1"/>
            <a:r>
              <a:rPr lang="en-CA" dirty="0" err="1" smtClean="0"/>
              <a:t>MapReduce</a:t>
            </a:r>
            <a:r>
              <a:rPr lang="en-CA" dirty="0" smtClean="0"/>
              <a:t> functions are automatically distributed across all nodes to process, and the result is automatically gathered and returned as part of the vendor’s framework</a:t>
            </a:r>
          </a:p>
          <a:p>
            <a:r>
              <a:rPr lang="en-CA" dirty="0"/>
              <a:t>In Google’s environment, </a:t>
            </a:r>
            <a:r>
              <a:rPr lang="en-CA" dirty="0" smtClean="0"/>
              <a:t>can </a:t>
            </a:r>
            <a:r>
              <a:rPr lang="en-CA" dirty="0"/>
              <a:t>run a </a:t>
            </a:r>
            <a:r>
              <a:rPr lang="en-CA" dirty="0" err="1"/>
              <a:t>MapReduce</a:t>
            </a:r>
            <a:r>
              <a:rPr lang="en-CA" dirty="0"/>
              <a:t> operation across all their nodes in about 30 minutes.</a:t>
            </a:r>
          </a:p>
          <a:p>
            <a:pPr lvl="1"/>
            <a:endParaRPr lang="en-CA" dirty="0" smtClean="0"/>
          </a:p>
          <a:p>
            <a:pPr lvl="1"/>
            <a:endParaRPr lang="en-CA" dirty="0"/>
          </a:p>
        </p:txBody>
      </p:sp>
    </p:spTree>
    <p:extLst>
      <p:ext uri="{BB962C8B-B14F-4D97-AF65-F5344CB8AC3E}">
        <p14:creationId xmlns:p14="http://schemas.microsoft.com/office/powerpoint/2010/main" xmlns="" val="380999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CA" dirty="0" err="1" smtClean="0"/>
              <a:t>NoSQL</a:t>
            </a:r>
            <a:r>
              <a:rPr lang="en-CA" dirty="0" smtClean="0"/>
              <a:t>, Mo’ Problems</a:t>
            </a:r>
            <a:endParaRPr lang="en-CA" dirty="0"/>
          </a:p>
        </p:txBody>
      </p:sp>
      <p:sp>
        <p:nvSpPr>
          <p:cNvPr id="3" name="Content Placeholder 2"/>
          <p:cNvSpPr>
            <a:spLocks noGrp="1"/>
          </p:cNvSpPr>
          <p:nvPr>
            <p:ph idx="4294967295"/>
          </p:nvPr>
        </p:nvSpPr>
        <p:spPr>
          <a:xfrm>
            <a:off x="990600" y="1600200"/>
            <a:ext cx="8153400" cy="4495800"/>
          </a:xfrm>
        </p:spPr>
        <p:txBody>
          <a:bodyPr/>
          <a:lstStyle/>
          <a:p>
            <a:r>
              <a:rPr lang="en-CA" dirty="0" smtClean="0"/>
              <a:t>Inconsistent APIs between </a:t>
            </a:r>
            <a:r>
              <a:rPr lang="en-CA" dirty="0" err="1" smtClean="0"/>
              <a:t>NoSQL</a:t>
            </a:r>
            <a:r>
              <a:rPr lang="en-CA" dirty="0" smtClean="0"/>
              <a:t> providers</a:t>
            </a:r>
          </a:p>
          <a:p>
            <a:r>
              <a:rPr lang="en-CA" dirty="0" err="1" smtClean="0"/>
              <a:t>Denormalized</a:t>
            </a:r>
            <a:r>
              <a:rPr lang="en-CA" dirty="0" smtClean="0"/>
              <a:t> data requires you to maintain your own data relationships (cascades) in code</a:t>
            </a:r>
          </a:p>
          <a:p>
            <a:r>
              <a:rPr lang="en-CA" dirty="0" smtClean="0"/>
              <a:t>Not a lot of real operational power for </a:t>
            </a:r>
            <a:r>
              <a:rPr lang="en-CA" dirty="0" err="1" smtClean="0"/>
              <a:t>DevOps</a:t>
            </a:r>
            <a:r>
              <a:rPr lang="en-CA" dirty="0" smtClean="0"/>
              <a:t> / IT</a:t>
            </a:r>
          </a:p>
          <a:p>
            <a:r>
              <a:rPr lang="en-CA" dirty="0" smtClean="0"/>
              <a:t>Lack of complicated queries requires joins / aggregations / filters to be done in code (except for </a:t>
            </a:r>
            <a:r>
              <a:rPr lang="en-CA" dirty="0" err="1" smtClean="0"/>
              <a:t>MapReduce</a:t>
            </a:r>
            <a:r>
              <a:rPr lang="en-CA" dirty="0" smtClean="0"/>
              <a:t>)</a:t>
            </a:r>
          </a:p>
          <a:p>
            <a:pPr lvl="1"/>
            <a:r>
              <a:rPr lang="en-CA" dirty="0" smtClean="0"/>
              <a:t>Arguably not a bad thing?</a:t>
            </a:r>
            <a:endParaRPr lang="en-CA" dirty="0"/>
          </a:p>
        </p:txBody>
      </p:sp>
    </p:spTree>
    <p:extLst>
      <p:ext uri="{BB962C8B-B14F-4D97-AF65-F5344CB8AC3E}">
        <p14:creationId xmlns:p14="http://schemas.microsoft.com/office/powerpoint/2010/main" xmlns="" val="415503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CA" dirty="0" smtClean="0"/>
              <a:t>That being said…</a:t>
            </a:r>
            <a:endParaRPr lang="en-CA" dirty="0"/>
          </a:p>
        </p:txBody>
      </p:sp>
      <p:sp>
        <p:nvSpPr>
          <p:cNvPr id="3" name="Content Placeholder 2"/>
          <p:cNvSpPr>
            <a:spLocks noGrp="1"/>
          </p:cNvSpPr>
          <p:nvPr>
            <p:ph idx="4294967295"/>
          </p:nvPr>
        </p:nvSpPr>
        <p:spPr>
          <a:xfrm>
            <a:off x="990600" y="1600200"/>
            <a:ext cx="8153400" cy="4495800"/>
          </a:xfrm>
        </p:spPr>
        <p:txBody>
          <a:bodyPr>
            <a:normAutofit/>
          </a:bodyPr>
          <a:lstStyle/>
          <a:p>
            <a:pPr marL="114300" indent="0">
              <a:buNone/>
            </a:pPr>
            <a:r>
              <a:rPr lang="en-CA" dirty="0" err="1" smtClean="0"/>
              <a:t>NoSQL</a:t>
            </a:r>
            <a:r>
              <a:rPr lang="en-CA" dirty="0" smtClean="0"/>
              <a:t>-type databases power:</a:t>
            </a:r>
          </a:p>
        </p:txBody>
      </p:sp>
      <p:sp>
        <p:nvSpPr>
          <p:cNvPr id="4" name="TextBox 3"/>
          <p:cNvSpPr txBox="1"/>
          <p:nvPr/>
        </p:nvSpPr>
        <p:spPr>
          <a:xfrm>
            <a:off x="2771800" y="2267761"/>
            <a:ext cx="3240360" cy="4524315"/>
          </a:xfrm>
          <a:prstGeom prst="rect">
            <a:avLst/>
          </a:prstGeom>
          <a:noFill/>
        </p:spPr>
        <p:txBody>
          <a:bodyPr wrap="square" rtlCol="0">
            <a:spAutoFit/>
          </a:bodyPr>
          <a:lstStyle/>
          <a:p>
            <a:pPr marL="285750" indent="-285750">
              <a:buFont typeface="Arial" pitchFamily="34" charset="0"/>
              <a:buChar char="•"/>
            </a:pPr>
            <a:r>
              <a:rPr lang="en-CA" dirty="0" smtClean="0"/>
              <a:t>Adobe</a:t>
            </a:r>
          </a:p>
          <a:p>
            <a:pPr marL="285750" indent="-285750">
              <a:buFont typeface="Arial" pitchFamily="34" charset="0"/>
              <a:buChar char="•"/>
            </a:pPr>
            <a:r>
              <a:rPr lang="en-CA" dirty="0" err="1" smtClean="0"/>
              <a:t>Ebay</a:t>
            </a:r>
            <a:endParaRPr lang="en-CA" dirty="0" smtClean="0"/>
          </a:p>
          <a:p>
            <a:pPr marL="285750" indent="-285750">
              <a:buFont typeface="Arial" pitchFamily="34" charset="0"/>
              <a:buChar char="•"/>
            </a:pPr>
            <a:r>
              <a:rPr lang="en-CA" dirty="0" smtClean="0"/>
              <a:t>Facebook</a:t>
            </a:r>
          </a:p>
          <a:p>
            <a:pPr marL="285750" indent="-285750">
              <a:buFont typeface="Arial" pitchFamily="34" charset="0"/>
              <a:buChar char="•"/>
            </a:pPr>
            <a:r>
              <a:rPr lang="en-CA" dirty="0" err="1" smtClean="0"/>
              <a:t>Hulu</a:t>
            </a:r>
            <a:endParaRPr lang="en-CA" dirty="0" smtClean="0"/>
          </a:p>
          <a:p>
            <a:pPr marL="285750" indent="-285750">
              <a:buFont typeface="Arial" pitchFamily="34" charset="0"/>
              <a:buChar char="•"/>
            </a:pPr>
            <a:r>
              <a:rPr lang="en-CA" dirty="0" err="1" smtClean="0"/>
              <a:t>Last.Fm</a:t>
            </a:r>
            <a:endParaRPr lang="en-CA" dirty="0" smtClean="0"/>
          </a:p>
          <a:p>
            <a:pPr marL="285750" indent="-285750">
              <a:buFont typeface="Arial" pitchFamily="34" charset="0"/>
              <a:buChar char="•"/>
            </a:pPr>
            <a:r>
              <a:rPr lang="en-CA" dirty="0" smtClean="0"/>
              <a:t>LinkedIn</a:t>
            </a:r>
          </a:p>
          <a:p>
            <a:pPr marL="285750" indent="-285750">
              <a:buFont typeface="Arial" pitchFamily="34" charset="0"/>
              <a:buChar char="•"/>
            </a:pPr>
            <a:r>
              <a:rPr lang="en-CA" dirty="0" smtClean="0"/>
              <a:t>New York Times</a:t>
            </a:r>
          </a:p>
          <a:p>
            <a:pPr marL="285750" indent="-285750">
              <a:buFont typeface="Arial" pitchFamily="34" charset="0"/>
              <a:buChar char="•"/>
            </a:pPr>
            <a:r>
              <a:rPr lang="en-CA" dirty="0" smtClean="0"/>
              <a:t>Twitter</a:t>
            </a:r>
          </a:p>
          <a:p>
            <a:pPr marL="285750" indent="-285750">
              <a:buFont typeface="Arial" pitchFamily="34" charset="0"/>
              <a:buChar char="•"/>
            </a:pPr>
            <a:r>
              <a:rPr lang="en-CA" dirty="0" smtClean="0"/>
              <a:t>Yahoo!</a:t>
            </a:r>
          </a:p>
          <a:p>
            <a:pPr marL="285750" indent="-285750">
              <a:buFont typeface="Arial" pitchFamily="34" charset="0"/>
              <a:buChar char="•"/>
            </a:pPr>
            <a:r>
              <a:rPr lang="en-CA" dirty="0" smtClean="0"/>
              <a:t>Disney</a:t>
            </a:r>
          </a:p>
          <a:p>
            <a:pPr marL="285750" indent="-285750">
              <a:buFont typeface="Arial" pitchFamily="34" charset="0"/>
              <a:buChar char="•"/>
            </a:pPr>
            <a:r>
              <a:rPr lang="en-CA" dirty="0" smtClean="0"/>
              <a:t>Craigslist</a:t>
            </a:r>
          </a:p>
          <a:p>
            <a:pPr marL="285750" indent="-285750">
              <a:buFont typeface="Arial" pitchFamily="34" charset="0"/>
              <a:buChar char="•"/>
            </a:pPr>
            <a:r>
              <a:rPr lang="en-CA" dirty="0" smtClean="0"/>
              <a:t>Foursquare</a:t>
            </a:r>
          </a:p>
          <a:p>
            <a:pPr marL="285750" indent="-285750">
              <a:buFont typeface="Arial" pitchFamily="34" charset="0"/>
              <a:buChar char="•"/>
            </a:pPr>
            <a:r>
              <a:rPr lang="en-CA" dirty="0" smtClean="0"/>
              <a:t>Forbes</a:t>
            </a:r>
          </a:p>
          <a:p>
            <a:pPr marL="285750" indent="-285750">
              <a:buFont typeface="Arial" pitchFamily="34" charset="0"/>
              <a:buChar char="•"/>
            </a:pPr>
            <a:r>
              <a:rPr lang="en-CA" dirty="0" smtClean="0"/>
              <a:t>Bit.ly</a:t>
            </a:r>
          </a:p>
          <a:p>
            <a:pPr marL="285750" indent="-285750">
              <a:buFont typeface="Arial" pitchFamily="34" charset="0"/>
              <a:buChar char="•"/>
            </a:pPr>
            <a:r>
              <a:rPr lang="en-CA" dirty="0" smtClean="0"/>
              <a:t>Intuit</a:t>
            </a:r>
          </a:p>
          <a:p>
            <a:pPr marL="285750" indent="-285750">
              <a:buFont typeface="Arial" pitchFamily="34" charset="0"/>
              <a:buChar char="•"/>
            </a:pPr>
            <a:endParaRPr lang="en-CA" dirty="0"/>
          </a:p>
        </p:txBody>
      </p:sp>
      <p:sp>
        <p:nvSpPr>
          <p:cNvPr id="5" name="TextBox 4"/>
          <p:cNvSpPr txBox="1"/>
          <p:nvPr/>
        </p:nvSpPr>
        <p:spPr>
          <a:xfrm>
            <a:off x="467544" y="2271354"/>
            <a:ext cx="3240360" cy="4247317"/>
          </a:xfrm>
          <a:prstGeom prst="rect">
            <a:avLst/>
          </a:prstGeom>
          <a:noFill/>
        </p:spPr>
        <p:txBody>
          <a:bodyPr wrap="square" rtlCol="0">
            <a:spAutoFit/>
          </a:bodyPr>
          <a:lstStyle/>
          <a:p>
            <a:pPr marL="285750" indent="-285750">
              <a:buFont typeface="Arial" pitchFamily="34" charset="0"/>
              <a:buChar char="•"/>
            </a:pPr>
            <a:r>
              <a:rPr lang="en-CA" dirty="0"/>
              <a:t>Google reader</a:t>
            </a:r>
          </a:p>
          <a:p>
            <a:pPr marL="285750" indent="-285750">
              <a:buFont typeface="Arial" pitchFamily="34" charset="0"/>
              <a:buChar char="•"/>
            </a:pPr>
            <a:r>
              <a:rPr lang="en-CA" dirty="0"/>
              <a:t>Google maps</a:t>
            </a:r>
          </a:p>
          <a:p>
            <a:pPr marL="285750" indent="-285750">
              <a:buFont typeface="Arial" pitchFamily="34" charset="0"/>
              <a:buChar char="•"/>
            </a:pPr>
            <a:r>
              <a:rPr lang="en-CA" dirty="0" smtClean="0"/>
              <a:t>Blogger.com</a:t>
            </a:r>
            <a:endParaRPr lang="en-CA" dirty="0"/>
          </a:p>
          <a:p>
            <a:pPr marL="285750" indent="-285750">
              <a:buFont typeface="Arial" pitchFamily="34" charset="0"/>
              <a:buChar char="•"/>
            </a:pPr>
            <a:r>
              <a:rPr lang="en-CA" dirty="0" err="1" smtClean="0"/>
              <a:t>Youtube</a:t>
            </a:r>
            <a:endParaRPr lang="en-CA" dirty="0"/>
          </a:p>
          <a:p>
            <a:pPr marL="285750" indent="-285750">
              <a:buFont typeface="Arial" pitchFamily="34" charset="0"/>
              <a:buChar char="•"/>
            </a:pPr>
            <a:r>
              <a:rPr lang="en-CA" dirty="0"/>
              <a:t>Gmail</a:t>
            </a:r>
          </a:p>
          <a:p>
            <a:pPr marL="285750" indent="-285750">
              <a:buFont typeface="Arial" pitchFamily="34" charset="0"/>
              <a:buChar char="•"/>
            </a:pPr>
            <a:r>
              <a:rPr lang="en-CA" dirty="0"/>
              <a:t>Amazon</a:t>
            </a:r>
          </a:p>
          <a:p>
            <a:pPr marL="285750" indent="-285750">
              <a:buFont typeface="Arial" pitchFamily="34" charset="0"/>
              <a:buChar char="•"/>
            </a:pPr>
            <a:r>
              <a:rPr lang="en-CA" dirty="0" err="1" smtClean="0"/>
              <a:t>Sourceforge</a:t>
            </a:r>
            <a:endParaRPr lang="en-CA" dirty="0" smtClean="0"/>
          </a:p>
          <a:p>
            <a:pPr marL="285750" indent="-285750">
              <a:buFont typeface="Arial" pitchFamily="34" charset="0"/>
              <a:buChar char="•"/>
            </a:pPr>
            <a:r>
              <a:rPr lang="en-CA" dirty="0" err="1" smtClean="0"/>
              <a:t>Github</a:t>
            </a:r>
            <a:endParaRPr lang="en-CA" dirty="0" smtClean="0"/>
          </a:p>
          <a:p>
            <a:pPr marL="285750" indent="-285750">
              <a:buFont typeface="Arial" pitchFamily="34" charset="0"/>
              <a:buChar char="•"/>
            </a:pPr>
            <a:r>
              <a:rPr lang="en-CA" dirty="0" err="1" smtClean="0"/>
              <a:t>CollegeHumor</a:t>
            </a:r>
            <a:endParaRPr lang="en-CA" dirty="0" smtClean="0"/>
          </a:p>
          <a:p>
            <a:pPr marL="285750" indent="-285750">
              <a:buFont typeface="Arial" pitchFamily="34" charset="0"/>
              <a:buChar char="•"/>
            </a:pPr>
            <a:r>
              <a:rPr lang="en-CA" dirty="0" smtClean="0"/>
              <a:t>Justin.tv</a:t>
            </a:r>
          </a:p>
          <a:p>
            <a:pPr marL="285750" indent="-285750">
              <a:buFont typeface="Arial" pitchFamily="34" charset="0"/>
              <a:buChar char="•"/>
            </a:pPr>
            <a:r>
              <a:rPr lang="en-CA" dirty="0" err="1" smtClean="0"/>
              <a:t>Grooveshark</a:t>
            </a:r>
            <a:endParaRPr lang="en-CA" dirty="0" smtClean="0"/>
          </a:p>
          <a:p>
            <a:pPr marL="285750" indent="-285750">
              <a:buFont typeface="Arial" pitchFamily="34" charset="0"/>
              <a:buChar char="•"/>
            </a:pPr>
            <a:r>
              <a:rPr lang="en-CA" dirty="0" smtClean="0"/>
              <a:t>BMW</a:t>
            </a:r>
          </a:p>
          <a:p>
            <a:pPr marL="285750" indent="-285750">
              <a:buFont typeface="Arial" pitchFamily="34" charset="0"/>
              <a:buChar char="•"/>
            </a:pPr>
            <a:r>
              <a:rPr lang="en-CA" dirty="0" smtClean="0"/>
              <a:t>Cisco</a:t>
            </a:r>
          </a:p>
          <a:p>
            <a:pPr marL="285750" indent="-285750">
              <a:buFont typeface="Arial" pitchFamily="34" charset="0"/>
              <a:buChar char="•"/>
            </a:pPr>
            <a:r>
              <a:rPr lang="en-CA" dirty="0" smtClean="0"/>
              <a:t>Honda</a:t>
            </a:r>
          </a:p>
          <a:p>
            <a:pPr marL="285750" indent="-285750">
              <a:buFont typeface="Arial" pitchFamily="34" charset="0"/>
              <a:buChar char="•"/>
            </a:pPr>
            <a:r>
              <a:rPr lang="en-CA" dirty="0" smtClean="0"/>
              <a:t>Mozilla</a:t>
            </a:r>
            <a:endParaRPr lang="en-CA" dirty="0"/>
          </a:p>
        </p:txBody>
      </p:sp>
      <p:sp>
        <p:nvSpPr>
          <p:cNvPr id="7" name="TextBox 6"/>
          <p:cNvSpPr txBox="1"/>
          <p:nvPr/>
        </p:nvSpPr>
        <p:spPr>
          <a:xfrm>
            <a:off x="5081639" y="2267761"/>
            <a:ext cx="3240360" cy="3139321"/>
          </a:xfrm>
          <a:prstGeom prst="rect">
            <a:avLst/>
          </a:prstGeom>
          <a:noFill/>
        </p:spPr>
        <p:txBody>
          <a:bodyPr wrap="square" rtlCol="0">
            <a:spAutoFit/>
          </a:bodyPr>
          <a:lstStyle/>
          <a:p>
            <a:pPr marL="285750" indent="-285750">
              <a:buFont typeface="Arial" pitchFamily="34" charset="0"/>
              <a:buChar char="•"/>
            </a:pPr>
            <a:r>
              <a:rPr lang="en-CA" dirty="0" smtClean="0"/>
              <a:t>Boeing</a:t>
            </a:r>
          </a:p>
          <a:p>
            <a:pPr marL="285750" indent="-285750">
              <a:buFont typeface="Arial" pitchFamily="34" charset="0"/>
              <a:buChar char="•"/>
            </a:pPr>
            <a:r>
              <a:rPr lang="en-CA" dirty="0" smtClean="0"/>
              <a:t>US Army</a:t>
            </a:r>
          </a:p>
          <a:p>
            <a:pPr marL="285750" indent="-285750">
              <a:buFont typeface="Arial" pitchFamily="34" charset="0"/>
              <a:buChar char="•"/>
            </a:pPr>
            <a:r>
              <a:rPr lang="en-CA" dirty="0" smtClean="0"/>
              <a:t>Seagate</a:t>
            </a:r>
          </a:p>
          <a:p>
            <a:pPr marL="285750" indent="-285750">
              <a:buFont typeface="Arial" pitchFamily="34" charset="0"/>
              <a:buChar char="•"/>
            </a:pPr>
            <a:r>
              <a:rPr lang="en-CA" dirty="0" smtClean="0"/>
              <a:t>Hertz</a:t>
            </a:r>
          </a:p>
          <a:p>
            <a:pPr marL="285750" indent="-285750">
              <a:buFont typeface="Arial" pitchFamily="34" charset="0"/>
              <a:buChar char="•"/>
            </a:pPr>
            <a:r>
              <a:rPr lang="en-CA" dirty="0" smtClean="0"/>
              <a:t>IBM</a:t>
            </a:r>
          </a:p>
          <a:p>
            <a:pPr marL="285750" indent="-285750">
              <a:buFont typeface="Arial" pitchFamily="34" charset="0"/>
              <a:buChar char="•"/>
            </a:pPr>
            <a:r>
              <a:rPr lang="en-CA" dirty="0" smtClean="0"/>
              <a:t>Intel</a:t>
            </a:r>
          </a:p>
          <a:p>
            <a:pPr marL="285750" indent="-285750">
              <a:buFont typeface="Arial" pitchFamily="34" charset="0"/>
              <a:buChar char="•"/>
            </a:pPr>
            <a:r>
              <a:rPr lang="en-CA" dirty="0" smtClean="0"/>
              <a:t>Oxford University Press</a:t>
            </a:r>
          </a:p>
          <a:p>
            <a:pPr marL="285750" indent="-285750">
              <a:buFont typeface="Arial" pitchFamily="34" charset="0"/>
              <a:buChar char="•"/>
            </a:pPr>
            <a:r>
              <a:rPr lang="en-CA" dirty="0" smtClean="0"/>
              <a:t>United Airways</a:t>
            </a:r>
          </a:p>
          <a:p>
            <a:pPr marL="285750" indent="-285750">
              <a:buFont typeface="Arial" pitchFamily="34" charset="0"/>
              <a:buChar char="•"/>
            </a:pPr>
            <a:r>
              <a:rPr lang="en-CA" dirty="0" smtClean="0"/>
              <a:t>University of Toronto</a:t>
            </a:r>
          </a:p>
          <a:p>
            <a:pPr marL="285750" indent="-285750">
              <a:buFont typeface="Arial" pitchFamily="34" charset="0"/>
              <a:buChar char="•"/>
            </a:pPr>
            <a:r>
              <a:rPr lang="en-CA" dirty="0" smtClean="0"/>
              <a:t>XQ </a:t>
            </a:r>
            <a:r>
              <a:rPr lang="en-CA" dirty="0" smtClean="0">
                <a:sym typeface="Wingdings" pitchFamily="2" charset="2"/>
              </a:rPr>
              <a:t></a:t>
            </a:r>
            <a:endParaRPr lang="en-CA" dirty="0" smtClean="0"/>
          </a:p>
          <a:p>
            <a:pPr marL="285750" indent="-285750">
              <a:buFont typeface="Arial" pitchFamily="34" charset="0"/>
              <a:buChar char="•"/>
            </a:pPr>
            <a:endParaRPr lang="en-CA" dirty="0"/>
          </a:p>
        </p:txBody>
      </p:sp>
    </p:spTree>
    <p:extLst>
      <p:ext uri="{BB962C8B-B14F-4D97-AF65-F5344CB8AC3E}">
        <p14:creationId xmlns:p14="http://schemas.microsoft.com/office/powerpoint/2010/main" xmlns="" val="130766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500"/>
                                        <p:tgtEl>
                                          <p:spTgt spid="5">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fade">
                                      <p:cBhvr>
                                        <p:cTn id="35" dur="500"/>
                                        <p:tgtEl>
                                          <p:spTgt spid="5">
                                            <p:txEl>
                                              <p:pRg st="7" end="7"/>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fade">
                                      <p:cBhvr>
                                        <p:cTn id="39" dur="500"/>
                                        <p:tgtEl>
                                          <p:spTgt spid="5">
                                            <p:txEl>
                                              <p:pRg st="8" end="8"/>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Effect transition="in" filter="fade">
                                      <p:cBhvr>
                                        <p:cTn id="43" dur="500"/>
                                        <p:tgtEl>
                                          <p:spTgt spid="5">
                                            <p:txEl>
                                              <p:pRg st="9" end="9"/>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fade">
                                      <p:cBhvr>
                                        <p:cTn id="47" dur="500"/>
                                        <p:tgtEl>
                                          <p:spTgt spid="5">
                                            <p:txEl>
                                              <p:pRg st="10" end="10"/>
                                            </p:txEl>
                                          </p:spTgt>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animEffect transition="in" filter="fade">
                                      <p:cBhvr>
                                        <p:cTn id="51" dur="500"/>
                                        <p:tgtEl>
                                          <p:spTgt spid="5">
                                            <p:txEl>
                                              <p:pRg st="11" end="11"/>
                                            </p:txEl>
                                          </p:spTgt>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animEffect transition="in" filter="fade">
                                      <p:cBhvr>
                                        <p:cTn id="55" dur="500"/>
                                        <p:tgtEl>
                                          <p:spTgt spid="5">
                                            <p:txEl>
                                              <p:pRg st="12" end="12"/>
                                            </p:txEl>
                                          </p:spTgt>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5">
                                            <p:txEl>
                                              <p:pRg st="13" end="13"/>
                                            </p:txEl>
                                          </p:spTgt>
                                        </p:tgtEl>
                                        <p:attrNameLst>
                                          <p:attrName>style.visibility</p:attrName>
                                        </p:attrNameLst>
                                      </p:cBhvr>
                                      <p:to>
                                        <p:strVal val="visible"/>
                                      </p:to>
                                    </p:set>
                                    <p:animEffect transition="in" filter="fade">
                                      <p:cBhvr>
                                        <p:cTn id="59" dur="500"/>
                                        <p:tgtEl>
                                          <p:spTgt spid="5">
                                            <p:txEl>
                                              <p:pRg st="13" end="13"/>
                                            </p:txEl>
                                          </p:spTgt>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5">
                                            <p:txEl>
                                              <p:pRg st="14" end="14"/>
                                            </p:txEl>
                                          </p:spTgt>
                                        </p:tgtEl>
                                        <p:attrNameLst>
                                          <p:attrName>style.visibility</p:attrName>
                                        </p:attrNameLst>
                                      </p:cBhvr>
                                      <p:to>
                                        <p:strVal val="visible"/>
                                      </p:to>
                                    </p:set>
                                    <p:animEffect transition="in" filter="fade">
                                      <p:cBhvr>
                                        <p:cTn id="63" dur="500"/>
                                        <p:tgtEl>
                                          <p:spTgt spid="5">
                                            <p:txEl>
                                              <p:pRg st="14" end="14"/>
                                            </p:txEl>
                                          </p:spTgt>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4">
                                            <p:txEl>
                                              <p:pRg st="0" end="0"/>
                                            </p:txEl>
                                          </p:spTgt>
                                        </p:tgtEl>
                                        <p:attrNameLst>
                                          <p:attrName>style.visibility</p:attrName>
                                        </p:attrNameLst>
                                      </p:cBhvr>
                                      <p:to>
                                        <p:strVal val="visible"/>
                                      </p:to>
                                    </p:set>
                                    <p:animEffect transition="in" filter="fade">
                                      <p:cBhvr>
                                        <p:cTn id="67" dur="500"/>
                                        <p:tgtEl>
                                          <p:spTgt spid="4">
                                            <p:txEl>
                                              <p:pRg st="0" end="0"/>
                                            </p:txEl>
                                          </p:spTgt>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4">
                                            <p:txEl>
                                              <p:pRg st="1" end="1"/>
                                            </p:txEl>
                                          </p:spTgt>
                                        </p:tgtEl>
                                        <p:attrNameLst>
                                          <p:attrName>style.visibility</p:attrName>
                                        </p:attrNameLst>
                                      </p:cBhvr>
                                      <p:to>
                                        <p:strVal val="visible"/>
                                      </p:to>
                                    </p:set>
                                    <p:animEffect transition="in" filter="fade">
                                      <p:cBhvr>
                                        <p:cTn id="71" dur="500"/>
                                        <p:tgtEl>
                                          <p:spTgt spid="4">
                                            <p:txEl>
                                              <p:pRg st="1" end="1"/>
                                            </p:txEl>
                                          </p:spTgt>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4">
                                            <p:txEl>
                                              <p:pRg st="2" end="2"/>
                                            </p:txEl>
                                          </p:spTgt>
                                        </p:tgtEl>
                                        <p:attrNameLst>
                                          <p:attrName>style.visibility</p:attrName>
                                        </p:attrNameLst>
                                      </p:cBhvr>
                                      <p:to>
                                        <p:strVal val="visible"/>
                                      </p:to>
                                    </p:set>
                                    <p:animEffect transition="in" filter="fade">
                                      <p:cBhvr>
                                        <p:cTn id="75" dur="500"/>
                                        <p:tgtEl>
                                          <p:spTgt spid="4">
                                            <p:txEl>
                                              <p:pRg st="2" end="2"/>
                                            </p:txEl>
                                          </p:spTgt>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4">
                                            <p:txEl>
                                              <p:pRg st="3" end="3"/>
                                            </p:txEl>
                                          </p:spTgt>
                                        </p:tgtEl>
                                        <p:attrNameLst>
                                          <p:attrName>style.visibility</p:attrName>
                                        </p:attrNameLst>
                                      </p:cBhvr>
                                      <p:to>
                                        <p:strVal val="visible"/>
                                      </p:to>
                                    </p:set>
                                    <p:animEffect transition="in" filter="fade">
                                      <p:cBhvr>
                                        <p:cTn id="79" dur="500"/>
                                        <p:tgtEl>
                                          <p:spTgt spid="4">
                                            <p:txEl>
                                              <p:pRg st="3" end="3"/>
                                            </p:txEl>
                                          </p:spTgt>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4">
                                            <p:txEl>
                                              <p:pRg st="4" end="4"/>
                                            </p:txEl>
                                          </p:spTgt>
                                        </p:tgtEl>
                                        <p:attrNameLst>
                                          <p:attrName>style.visibility</p:attrName>
                                        </p:attrNameLst>
                                      </p:cBhvr>
                                      <p:to>
                                        <p:strVal val="visible"/>
                                      </p:to>
                                    </p:set>
                                    <p:animEffect transition="in" filter="fade">
                                      <p:cBhvr>
                                        <p:cTn id="83" dur="500"/>
                                        <p:tgtEl>
                                          <p:spTgt spid="4">
                                            <p:txEl>
                                              <p:pRg st="4" end="4"/>
                                            </p:txEl>
                                          </p:spTgt>
                                        </p:tgtEl>
                                      </p:cBhvr>
                                    </p:animEffect>
                                  </p:childTnLst>
                                </p:cTn>
                              </p:par>
                            </p:childTnLst>
                          </p:cTn>
                        </p:par>
                        <p:par>
                          <p:cTn id="84" fill="hold">
                            <p:stCondLst>
                              <p:cond delay="10000"/>
                            </p:stCondLst>
                            <p:childTnLst>
                              <p:par>
                                <p:cTn id="85" presetID="10" presetClass="entr" presetSubtype="0" fill="hold" nodeType="afterEffect">
                                  <p:stCondLst>
                                    <p:cond delay="0"/>
                                  </p:stCondLst>
                                  <p:childTnLst>
                                    <p:set>
                                      <p:cBhvr>
                                        <p:cTn id="86" dur="1" fill="hold">
                                          <p:stCondLst>
                                            <p:cond delay="0"/>
                                          </p:stCondLst>
                                        </p:cTn>
                                        <p:tgtEl>
                                          <p:spTgt spid="4">
                                            <p:txEl>
                                              <p:pRg st="5" end="5"/>
                                            </p:txEl>
                                          </p:spTgt>
                                        </p:tgtEl>
                                        <p:attrNameLst>
                                          <p:attrName>style.visibility</p:attrName>
                                        </p:attrNameLst>
                                      </p:cBhvr>
                                      <p:to>
                                        <p:strVal val="visible"/>
                                      </p:to>
                                    </p:set>
                                    <p:animEffect transition="in" filter="fade">
                                      <p:cBhvr>
                                        <p:cTn id="87" dur="500"/>
                                        <p:tgtEl>
                                          <p:spTgt spid="4">
                                            <p:txEl>
                                              <p:pRg st="5" end="5"/>
                                            </p:txEl>
                                          </p:spTgt>
                                        </p:tgtEl>
                                      </p:cBhvr>
                                    </p:animEffect>
                                  </p:childTnLst>
                                </p:cTn>
                              </p:par>
                            </p:childTnLst>
                          </p:cTn>
                        </p:par>
                        <p:par>
                          <p:cTn id="88" fill="hold">
                            <p:stCondLst>
                              <p:cond delay="10500"/>
                            </p:stCondLst>
                            <p:childTnLst>
                              <p:par>
                                <p:cTn id="89" presetID="10" presetClass="entr" presetSubtype="0" fill="hold" nodeType="afterEffect">
                                  <p:stCondLst>
                                    <p:cond delay="0"/>
                                  </p:stCondLst>
                                  <p:childTnLst>
                                    <p:set>
                                      <p:cBhvr>
                                        <p:cTn id="90" dur="1" fill="hold">
                                          <p:stCondLst>
                                            <p:cond delay="0"/>
                                          </p:stCondLst>
                                        </p:cTn>
                                        <p:tgtEl>
                                          <p:spTgt spid="4">
                                            <p:txEl>
                                              <p:pRg st="6" end="6"/>
                                            </p:txEl>
                                          </p:spTgt>
                                        </p:tgtEl>
                                        <p:attrNameLst>
                                          <p:attrName>style.visibility</p:attrName>
                                        </p:attrNameLst>
                                      </p:cBhvr>
                                      <p:to>
                                        <p:strVal val="visible"/>
                                      </p:to>
                                    </p:set>
                                    <p:animEffect transition="in" filter="fade">
                                      <p:cBhvr>
                                        <p:cTn id="91" dur="500"/>
                                        <p:tgtEl>
                                          <p:spTgt spid="4">
                                            <p:txEl>
                                              <p:pRg st="6" end="6"/>
                                            </p:txEl>
                                          </p:spTgt>
                                        </p:tgtEl>
                                      </p:cBhvr>
                                    </p:animEffect>
                                  </p:childTnLst>
                                </p:cTn>
                              </p:par>
                            </p:childTnLst>
                          </p:cTn>
                        </p:par>
                        <p:par>
                          <p:cTn id="92" fill="hold">
                            <p:stCondLst>
                              <p:cond delay="11000"/>
                            </p:stCondLst>
                            <p:childTnLst>
                              <p:par>
                                <p:cTn id="93" presetID="10" presetClass="entr" presetSubtype="0" fill="hold" nodeType="afterEffect">
                                  <p:stCondLst>
                                    <p:cond delay="0"/>
                                  </p:stCondLst>
                                  <p:childTnLst>
                                    <p:set>
                                      <p:cBhvr>
                                        <p:cTn id="94" dur="1" fill="hold">
                                          <p:stCondLst>
                                            <p:cond delay="0"/>
                                          </p:stCondLst>
                                        </p:cTn>
                                        <p:tgtEl>
                                          <p:spTgt spid="4">
                                            <p:txEl>
                                              <p:pRg st="7" end="7"/>
                                            </p:txEl>
                                          </p:spTgt>
                                        </p:tgtEl>
                                        <p:attrNameLst>
                                          <p:attrName>style.visibility</p:attrName>
                                        </p:attrNameLst>
                                      </p:cBhvr>
                                      <p:to>
                                        <p:strVal val="visible"/>
                                      </p:to>
                                    </p:set>
                                    <p:animEffect transition="in" filter="fade">
                                      <p:cBhvr>
                                        <p:cTn id="95" dur="500"/>
                                        <p:tgtEl>
                                          <p:spTgt spid="4">
                                            <p:txEl>
                                              <p:pRg st="7" end="7"/>
                                            </p:txEl>
                                          </p:spTgt>
                                        </p:tgtEl>
                                      </p:cBhvr>
                                    </p:animEffect>
                                  </p:childTnLst>
                                </p:cTn>
                              </p:par>
                            </p:childTnLst>
                          </p:cTn>
                        </p:par>
                        <p:par>
                          <p:cTn id="96" fill="hold">
                            <p:stCondLst>
                              <p:cond delay="11500"/>
                            </p:stCondLst>
                            <p:childTnLst>
                              <p:par>
                                <p:cTn id="97" presetID="10" presetClass="entr" presetSubtype="0" fill="hold" nodeType="afterEffect">
                                  <p:stCondLst>
                                    <p:cond delay="0"/>
                                  </p:stCondLst>
                                  <p:childTnLst>
                                    <p:set>
                                      <p:cBhvr>
                                        <p:cTn id="98" dur="1" fill="hold">
                                          <p:stCondLst>
                                            <p:cond delay="0"/>
                                          </p:stCondLst>
                                        </p:cTn>
                                        <p:tgtEl>
                                          <p:spTgt spid="4">
                                            <p:txEl>
                                              <p:pRg st="8" end="8"/>
                                            </p:txEl>
                                          </p:spTgt>
                                        </p:tgtEl>
                                        <p:attrNameLst>
                                          <p:attrName>style.visibility</p:attrName>
                                        </p:attrNameLst>
                                      </p:cBhvr>
                                      <p:to>
                                        <p:strVal val="visible"/>
                                      </p:to>
                                    </p:set>
                                    <p:animEffect transition="in" filter="fade">
                                      <p:cBhvr>
                                        <p:cTn id="99" dur="500"/>
                                        <p:tgtEl>
                                          <p:spTgt spid="4">
                                            <p:txEl>
                                              <p:pRg st="8" end="8"/>
                                            </p:txEl>
                                          </p:spTgt>
                                        </p:tgtEl>
                                      </p:cBhvr>
                                    </p:animEffect>
                                  </p:childTnLst>
                                </p:cTn>
                              </p:par>
                            </p:childTnLst>
                          </p:cTn>
                        </p:par>
                        <p:par>
                          <p:cTn id="100" fill="hold">
                            <p:stCondLst>
                              <p:cond delay="12000"/>
                            </p:stCondLst>
                            <p:childTnLst>
                              <p:par>
                                <p:cTn id="101" presetID="10" presetClass="entr" presetSubtype="0" fill="hold" nodeType="afterEffect">
                                  <p:stCondLst>
                                    <p:cond delay="0"/>
                                  </p:stCondLst>
                                  <p:childTnLst>
                                    <p:set>
                                      <p:cBhvr>
                                        <p:cTn id="102" dur="1" fill="hold">
                                          <p:stCondLst>
                                            <p:cond delay="0"/>
                                          </p:stCondLst>
                                        </p:cTn>
                                        <p:tgtEl>
                                          <p:spTgt spid="4">
                                            <p:txEl>
                                              <p:pRg st="9" end="9"/>
                                            </p:txEl>
                                          </p:spTgt>
                                        </p:tgtEl>
                                        <p:attrNameLst>
                                          <p:attrName>style.visibility</p:attrName>
                                        </p:attrNameLst>
                                      </p:cBhvr>
                                      <p:to>
                                        <p:strVal val="visible"/>
                                      </p:to>
                                    </p:set>
                                    <p:animEffect transition="in" filter="fade">
                                      <p:cBhvr>
                                        <p:cTn id="103" dur="500"/>
                                        <p:tgtEl>
                                          <p:spTgt spid="4">
                                            <p:txEl>
                                              <p:pRg st="9" end="9"/>
                                            </p:txEl>
                                          </p:spTgt>
                                        </p:tgtEl>
                                      </p:cBhvr>
                                    </p:animEffect>
                                  </p:childTnLst>
                                </p:cTn>
                              </p:par>
                            </p:childTnLst>
                          </p:cTn>
                        </p:par>
                        <p:par>
                          <p:cTn id="104" fill="hold">
                            <p:stCondLst>
                              <p:cond delay="12500"/>
                            </p:stCondLst>
                            <p:childTnLst>
                              <p:par>
                                <p:cTn id="105" presetID="10" presetClass="entr" presetSubtype="0" fill="hold" nodeType="afterEffect">
                                  <p:stCondLst>
                                    <p:cond delay="0"/>
                                  </p:stCondLst>
                                  <p:childTnLst>
                                    <p:set>
                                      <p:cBhvr>
                                        <p:cTn id="106" dur="1" fill="hold">
                                          <p:stCondLst>
                                            <p:cond delay="0"/>
                                          </p:stCondLst>
                                        </p:cTn>
                                        <p:tgtEl>
                                          <p:spTgt spid="4">
                                            <p:txEl>
                                              <p:pRg st="10" end="10"/>
                                            </p:txEl>
                                          </p:spTgt>
                                        </p:tgtEl>
                                        <p:attrNameLst>
                                          <p:attrName>style.visibility</p:attrName>
                                        </p:attrNameLst>
                                      </p:cBhvr>
                                      <p:to>
                                        <p:strVal val="visible"/>
                                      </p:to>
                                    </p:set>
                                    <p:animEffect transition="in" filter="fade">
                                      <p:cBhvr>
                                        <p:cTn id="107" dur="500"/>
                                        <p:tgtEl>
                                          <p:spTgt spid="4">
                                            <p:txEl>
                                              <p:pRg st="10" end="10"/>
                                            </p:txEl>
                                          </p:spTgt>
                                        </p:tgtEl>
                                      </p:cBhvr>
                                    </p:animEffect>
                                  </p:childTnLst>
                                </p:cTn>
                              </p:par>
                            </p:childTnLst>
                          </p:cTn>
                        </p:par>
                        <p:par>
                          <p:cTn id="108" fill="hold">
                            <p:stCondLst>
                              <p:cond delay="13000"/>
                            </p:stCondLst>
                            <p:childTnLst>
                              <p:par>
                                <p:cTn id="109" presetID="10" presetClass="entr" presetSubtype="0" fill="hold" nodeType="afterEffect">
                                  <p:stCondLst>
                                    <p:cond delay="0"/>
                                  </p:stCondLst>
                                  <p:childTnLst>
                                    <p:set>
                                      <p:cBhvr>
                                        <p:cTn id="110" dur="1" fill="hold">
                                          <p:stCondLst>
                                            <p:cond delay="0"/>
                                          </p:stCondLst>
                                        </p:cTn>
                                        <p:tgtEl>
                                          <p:spTgt spid="4">
                                            <p:txEl>
                                              <p:pRg st="11" end="11"/>
                                            </p:txEl>
                                          </p:spTgt>
                                        </p:tgtEl>
                                        <p:attrNameLst>
                                          <p:attrName>style.visibility</p:attrName>
                                        </p:attrNameLst>
                                      </p:cBhvr>
                                      <p:to>
                                        <p:strVal val="visible"/>
                                      </p:to>
                                    </p:set>
                                    <p:animEffect transition="in" filter="fade">
                                      <p:cBhvr>
                                        <p:cTn id="111" dur="500"/>
                                        <p:tgtEl>
                                          <p:spTgt spid="4">
                                            <p:txEl>
                                              <p:pRg st="11" end="11"/>
                                            </p:txEl>
                                          </p:spTgt>
                                        </p:tgtEl>
                                      </p:cBhvr>
                                    </p:animEffect>
                                  </p:childTnLst>
                                </p:cTn>
                              </p:par>
                            </p:childTnLst>
                          </p:cTn>
                        </p:par>
                        <p:par>
                          <p:cTn id="112" fill="hold">
                            <p:stCondLst>
                              <p:cond delay="13500"/>
                            </p:stCondLst>
                            <p:childTnLst>
                              <p:par>
                                <p:cTn id="113" presetID="10" presetClass="entr" presetSubtype="0" fill="hold" nodeType="afterEffect">
                                  <p:stCondLst>
                                    <p:cond delay="0"/>
                                  </p:stCondLst>
                                  <p:childTnLst>
                                    <p:set>
                                      <p:cBhvr>
                                        <p:cTn id="114" dur="1" fill="hold">
                                          <p:stCondLst>
                                            <p:cond delay="0"/>
                                          </p:stCondLst>
                                        </p:cTn>
                                        <p:tgtEl>
                                          <p:spTgt spid="4">
                                            <p:txEl>
                                              <p:pRg st="12" end="12"/>
                                            </p:txEl>
                                          </p:spTgt>
                                        </p:tgtEl>
                                        <p:attrNameLst>
                                          <p:attrName>style.visibility</p:attrName>
                                        </p:attrNameLst>
                                      </p:cBhvr>
                                      <p:to>
                                        <p:strVal val="visible"/>
                                      </p:to>
                                    </p:set>
                                    <p:animEffect transition="in" filter="fade">
                                      <p:cBhvr>
                                        <p:cTn id="115" dur="500"/>
                                        <p:tgtEl>
                                          <p:spTgt spid="4">
                                            <p:txEl>
                                              <p:pRg st="12" end="12"/>
                                            </p:txEl>
                                          </p:spTgt>
                                        </p:tgtEl>
                                      </p:cBhvr>
                                    </p:animEffect>
                                  </p:childTnLst>
                                </p:cTn>
                              </p:par>
                            </p:childTnLst>
                          </p:cTn>
                        </p:par>
                        <p:par>
                          <p:cTn id="116" fill="hold">
                            <p:stCondLst>
                              <p:cond delay="14000"/>
                            </p:stCondLst>
                            <p:childTnLst>
                              <p:par>
                                <p:cTn id="117" presetID="10" presetClass="entr" presetSubtype="0" fill="hold" nodeType="afterEffect">
                                  <p:stCondLst>
                                    <p:cond delay="0"/>
                                  </p:stCondLst>
                                  <p:childTnLst>
                                    <p:set>
                                      <p:cBhvr>
                                        <p:cTn id="118" dur="1" fill="hold">
                                          <p:stCondLst>
                                            <p:cond delay="0"/>
                                          </p:stCondLst>
                                        </p:cTn>
                                        <p:tgtEl>
                                          <p:spTgt spid="4">
                                            <p:txEl>
                                              <p:pRg st="13" end="13"/>
                                            </p:txEl>
                                          </p:spTgt>
                                        </p:tgtEl>
                                        <p:attrNameLst>
                                          <p:attrName>style.visibility</p:attrName>
                                        </p:attrNameLst>
                                      </p:cBhvr>
                                      <p:to>
                                        <p:strVal val="visible"/>
                                      </p:to>
                                    </p:set>
                                    <p:animEffect transition="in" filter="fade">
                                      <p:cBhvr>
                                        <p:cTn id="119" dur="500"/>
                                        <p:tgtEl>
                                          <p:spTgt spid="4">
                                            <p:txEl>
                                              <p:pRg st="13" end="13"/>
                                            </p:txEl>
                                          </p:spTgt>
                                        </p:tgtEl>
                                      </p:cBhvr>
                                    </p:animEffect>
                                  </p:childTnLst>
                                </p:cTn>
                              </p:par>
                            </p:childTnLst>
                          </p:cTn>
                        </p:par>
                        <p:par>
                          <p:cTn id="120" fill="hold">
                            <p:stCondLst>
                              <p:cond delay="14500"/>
                            </p:stCondLst>
                            <p:childTnLst>
                              <p:par>
                                <p:cTn id="121" presetID="10" presetClass="entr" presetSubtype="0" fill="hold" nodeType="afterEffect">
                                  <p:stCondLst>
                                    <p:cond delay="0"/>
                                  </p:stCondLst>
                                  <p:childTnLst>
                                    <p:set>
                                      <p:cBhvr>
                                        <p:cTn id="122" dur="1" fill="hold">
                                          <p:stCondLst>
                                            <p:cond delay="0"/>
                                          </p:stCondLst>
                                        </p:cTn>
                                        <p:tgtEl>
                                          <p:spTgt spid="4">
                                            <p:txEl>
                                              <p:pRg st="14" end="14"/>
                                            </p:txEl>
                                          </p:spTgt>
                                        </p:tgtEl>
                                        <p:attrNameLst>
                                          <p:attrName>style.visibility</p:attrName>
                                        </p:attrNameLst>
                                      </p:cBhvr>
                                      <p:to>
                                        <p:strVal val="visible"/>
                                      </p:to>
                                    </p:set>
                                    <p:animEffect transition="in" filter="fade">
                                      <p:cBhvr>
                                        <p:cTn id="123" dur="500"/>
                                        <p:tgtEl>
                                          <p:spTgt spid="4">
                                            <p:txEl>
                                              <p:pRg st="14" end="14"/>
                                            </p:txEl>
                                          </p:spTgt>
                                        </p:tgtEl>
                                      </p:cBhvr>
                                    </p:animEffect>
                                  </p:childTnLst>
                                </p:cTn>
                              </p:par>
                            </p:childTnLst>
                          </p:cTn>
                        </p:par>
                        <p:par>
                          <p:cTn id="124" fill="hold">
                            <p:stCondLst>
                              <p:cond delay="15000"/>
                            </p:stCondLst>
                            <p:childTnLst>
                              <p:par>
                                <p:cTn id="125" presetID="10" presetClass="entr" presetSubtype="0" fill="hold" nodeType="afterEffect">
                                  <p:stCondLst>
                                    <p:cond delay="0"/>
                                  </p:stCondLst>
                                  <p:childTnLst>
                                    <p:set>
                                      <p:cBhvr>
                                        <p:cTn id="126" dur="1" fill="hold">
                                          <p:stCondLst>
                                            <p:cond delay="0"/>
                                          </p:stCondLst>
                                        </p:cTn>
                                        <p:tgtEl>
                                          <p:spTgt spid="7">
                                            <p:txEl>
                                              <p:pRg st="0" end="0"/>
                                            </p:txEl>
                                          </p:spTgt>
                                        </p:tgtEl>
                                        <p:attrNameLst>
                                          <p:attrName>style.visibility</p:attrName>
                                        </p:attrNameLst>
                                      </p:cBhvr>
                                      <p:to>
                                        <p:strVal val="visible"/>
                                      </p:to>
                                    </p:set>
                                    <p:animEffect transition="in" filter="fade">
                                      <p:cBhvr>
                                        <p:cTn id="127" dur="500"/>
                                        <p:tgtEl>
                                          <p:spTgt spid="7">
                                            <p:txEl>
                                              <p:pRg st="0" end="0"/>
                                            </p:txEl>
                                          </p:spTgt>
                                        </p:tgtEl>
                                      </p:cBhvr>
                                    </p:animEffect>
                                  </p:childTnLst>
                                </p:cTn>
                              </p:par>
                            </p:childTnLst>
                          </p:cTn>
                        </p:par>
                        <p:par>
                          <p:cTn id="128" fill="hold">
                            <p:stCondLst>
                              <p:cond delay="15500"/>
                            </p:stCondLst>
                            <p:childTnLst>
                              <p:par>
                                <p:cTn id="129" presetID="10" presetClass="entr" presetSubtype="0" fill="hold" nodeType="afterEffect">
                                  <p:stCondLst>
                                    <p:cond delay="0"/>
                                  </p:stCondLst>
                                  <p:childTnLst>
                                    <p:set>
                                      <p:cBhvr>
                                        <p:cTn id="130" dur="1" fill="hold">
                                          <p:stCondLst>
                                            <p:cond delay="0"/>
                                          </p:stCondLst>
                                        </p:cTn>
                                        <p:tgtEl>
                                          <p:spTgt spid="7">
                                            <p:txEl>
                                              <p:pRg st="1" end="1"/>
                                            </p:txEl>
                                          </p:spTgt>
                                        </p:tgtEl>
                                        <p:attrNameLst>
                                          <p:attrName>style.visibility</p:attrName>
                                        </p:attrNameLst>
                                      </p:cBhvr>
                                      <p:to>
                                        <p:strVal val="visible"/>
                                      </p:to>
                                    </p:set>
                                    <p:animEffect transition="in" filter="fade">
                                      <p:cBhvr>
                                        <p:cTn id="131" dur="500"/>
                                        <p:tgtEl>
                                          <p:spTgt spid="7">
                                            <p:txEl>
                                              <p:pRg st="1" end="1"/>
                                            </p:txEl>
                                          </p:spTgt>
                                        </p:tgtEl>
                                      </p:cBhvr>
                                    </p:animEffect>
                                  </p:childTnLst>
                                </p:cTn>
                              </p:par>
                            </p:childTnLst>
                          </p:cTn>
                        </p:par>
                        <p:par>
                          <p:cTn id="132" fill="hold">
                            <p:stCondLst>
                              <p:cond delay="16000"/>
                            </p:stCondLst>
                            <p:childTnLst>
                              <p:par>
                                <p:cTn id="133" presetID="10" presetClass="entr" presetSubtype="0" fill="hold" nodeType="afterEffect">
                                  <p:stCondLst>
                                    <p:cond delay="0"/>
                                  </p:stCondLst>
                                  <p:childTnLst>
                                    <p:set>
                                      <p:cBhvr>
                                        <p:cTn id="134" dur="1" fill="hold">
                                          <p:stCondLst>
                                            <p:cond delay="0"/>
                                          </p:stCondLst>
                                        </p:cTn>
                                        <p:tgtEl>
                                          <p:spTgt spid="7">
                                            <p:txEl>
                                              <p:pRg st="2" end="2"/>
                                            </p:txEl>
                                          </p:spTgt>
                                        </p:tgtEl>
                                        <p:attrNameLst>
                                          <p:attrName>style.visibility</p:attrName>
                                        </p:attrNameLst>
                                      </p:cBhvr>
                                      <p:to>
                                        <p:strVal val="visible"/>
                                      </p:to>
                                    </p:set>
                                    <p:animEffect transition="in" filter="fade">
                                      <p:cBhvr>
                                        <p:cTn id="135" dur="500"/>
                                        <p:tgtEl>
                                          <p:spTgt spid="7">
                                            <p:txEl>
                                              <p:pRg st="2" end="2"/>
                                            </p:txEl>
                                          </p:spTgt>
                                        </p:tgtEl>
                                      </p:cBhvr>
                                    </p:animEffect>
                                  </p:childTnLst>
                                </p:cTn>
                              </p:par>
                            </p:childTnLst>
                          </p:cTn>
                        </p:par>
                        <p:par>
                          <p:cTn id="136" fill="hold">
                            <p:stCondLst>
                              <p:cond delay="16500"/>
                            </p:stCondLst>
                            <p:childTnLst>
                              <p:par>
                                <p:cTn id="137" presetID="10" presetClass="entr" presetSubtype="0" fill="hold" nodeType="afterEffect">
                                  <p:stCondLst>
                                    <p:cond delay="0"/>
                                  </p:stCondLst>
                                  <p:childTnLst>
                                    <p:set>
                                      <p:cBhvr>
                                        <p:cTn id="138" dur="1" fill="hold">
                                          <p:stCondLst>
                                            <p:cond delay="0"/>
                                          </p:stCondLst>
                                        </p:cTn>
                                        <p:tgtEl>
                                          <p:spTgt spid="7">
                                            <p:txEl>
                                              <p:pRg st="3" end="3"/>
                                            </p:txEl>
                                          </p:spTgt>
                                        </p:tgtEl>
                                        <p:attrNameLst>
                                          <p:attrName>style.visibility</p:attrName>
                                        </p:attrNameLst>
                                      </p:cBhvr>
                                      <p:to>
                                        <p:strVal val="visible"/>
                                      </p:to>
                                    </p:set>
                                    <p:animEffect transition="in" filter="fade">
                                      <p:cBhvr>
                                        <p:cTn id="139" dur="500"/>
                                        <p:tgtEl>
                                          <p:spTgt spid="7">
                                            <p:txEl>
                                              <p:pRg st="3" end="3"/>
                                            </p:txEl>
                                          </p:spTgt>
                                        </p:tgtEl>
                                      </p:cBhvr>
                                    </p:animEffect>
                                  </p:childTnLst>
                                </p:cTn>
                              </p:par>
                            </p:childTnLst>
                          </p:cTn>
                        </p:par>
                        <p:par>
                          <p:cTn id="140" fill="hold">
                            <p:stCondLst>
                              <p:cond delay="17000"/>
                            </p:stCondLst>
                            <p:childTnLst>
                              <p:par>
                                <p:cTn id="141" presetID="10" presetClass="entr" presetSubtype="0" fill="hold" nodeType="afterEffect">
                                  <p:stCondLst>
                                    <p:cond delay="0"/>
                                  </p:stCondLst>
                                  <p:childTnLst>
                                    <p:set>
                                      <p:cBhvr>
                                        <p:cTn id="142" dur="1" fill="hold">
                                          <p:stCondLst>
                                            <p:cond delay="0"/>
                                          </p:stCondLst>
                                        </p:cTn>
                                        <p:tgtEl>
                                          <p:spTgt spid="7">
                                            <p:txEl>
                                              <p:pRg st="4" end="4"/>
                                            </p:txEl>
                                          </p:spTgt>
                                        </p:tgtEl>
                                        <p:attrNameLst>
                                          <p:attrName>style.visibility</p:attrName>
                                        </p:attrNameLst>
                                      </p:cBhvr>
                                      <p:to>
                                        <p:strVal val="visible"/>
                                      </p:to>
                                    </p:set>
                                    <p:animEffect transition="in" filter="fade">
                                      <p:cBhvr>
                                        <p:cTn id="143" dur="500"/>
                                        <p:tgtEl>
                                          <p:spTgt spid="7">
                                            <p:txEl>
                                              <p:pRg st="4" end="4"/>
                                            </p:txEl>
                                          </p:spTgt>
                                        </p:tgtEl>
                                      </p:cBhvr>
                                    </p:animEffect>
                                  </p:childTnLst>
                                </p:cTn>
                              </p:par>
                            </p:childTnLst>
                          </p:cTn>
                        </p:par>
                        <p:par>
                          <p:cTn id="144" fill="hold">
                            <p:stCondLst>
                              <p:cond delay="17500"/>
                            </p:stCondLst>
                            <p:childTnLst>
                              <p:par>
                                <p:cTn id="145" presetID="10" presetClass="entr" presetSubtype="0" fill="hold" nodeType="afterEffect">
                                  <p:stCondLst>
                                    <p:cond delay="0"/>
                                  </p:stCondLst>
                                  <p:childTnLst>
                                    <p:set>
                                      <p:cBhvr>
                                        <p:cTn id="146" dur="1" fill="hold">
                                          <p:stCondLst>
                                            <p:cond delay="0"/>
                                          </p:stCondLst>
                                        </p:cTn>
                                        <p:tgtEl>
                                          <p:spTgt spid="7">
                                            <p:txEl>
                                              <p:pRg st="5" end="5"/>
                                            </p:txEl>
                                          </p:spTgt>
                                        </p:tgtEl>
                                        <p:attrNameLst>
                                          <p:attrName>style.visibility</p:attrName>
                                        </p:attrNameLst>
                                      </p:cBhvr>
                                      <p:to>
                                        <p:strVal val="visible"/>
                                      </p:to>
                                    </p:set>
                                    <p:animEffect transition="in" filter="fade">
                                      <p:cBhvr>
                                        <p:cTn id="147" dur="500"/>
                                        <p:tgtEl>
                                          <p:spTgt spid="7">
                                            <p:txEl>
                                              <p:pRg st="5" end="5"/>
                                            </p:txEl>
                                          </p:spTgt>
                                        </p:tgtEl>
                                      </p:cBhvr>
                                    </p:animEffect>
                                  </p:childTnLst>
                                </p:cTn>
                              </p:par>
                            </p:childTnLst>
                          </p:cTn>
                        </p:par>
                        <p:par>
                          <p:cTn id="148" fill="hold">
                            <p:stCondLst>
                              <p:cond delay="18000"/>
                            </p:stCondLst>
                            <p:childTnLst>
                              <p:par>
                                <p:cTn id="149" presetID="10" presetClass="entr" presetSubtype="0" fill="hold" nodeType="afterEffect">
                                  <p:stCondLst>
                                    <p:cond delay="0"/>
                                  </p:stCondLst>
                                  <p:childTnLst>
                                    <p:set>
                                      <p:cBhvr>
                                        <p:cTn id="150" dur="1" fill="hold">
                                          <p:stCondLst>
                                            <p:cond delay="0"/>
                                          </p:stCondLst>
                                        </p:cTn>
                                        <p:tgtEl>
                                          <p:spTgt spid="7">
                                            <p:txEl>
                                              <p:pRg st="6" end="6"/>
                                            </p:txEl>
                                          </p:spTgt>
                                        </p:tgtEl>
                                        <p:attrNameLst>
                                          <p:attrName>style.visibility</p:attrName>
                                        </p:attrNameLst>
                                      </p:cBhvr>
                                      <p:to>
                                        <p:strVal val="visible"/>
                                      </p:to>
                                    </p:set>
                                    <p:animEffect transition="in" filter="fade">
                                      <p:cBhvr>
                                        <p:cTn id="151" dur="500"/>
                                        <p:tgtEl>
                                          <p:spTgt spid="7">
                                            <p:txEl>
                                              <p:pRg st="6" end="6"/>
                                            </p:txEl>
                                          </p:spTgt>
                                        </p:tgtEl>
                                      </p:cBhvr>
                                    </p:animEffect>
                                  </p:childTnLst>
                                </p:cTn>
                              </p:par>
                            </p:childTnLst>
                          </p:cTn>
                        </p:par>
                        <p:par>
                          <p:cTn id="152" fill="hold">
                            <p:stCondLst>
                              <p:cond delay="18500"/>
                            </p:stCondLst>
                            <p:childTnLst>
                              <p:par>
                                <p:cTn id="153" presetID="10" presetClass="entr" presetSubtype="0" fill="hold" nodeType="afterEffect">
                                  <p:stCondLst>
                                    <p:cond delay="0"/>
                                  </p:stCondLst>
                                  <p:childTnLst>
                                    <p:set>
                                      <p:cBhvr>
                                        <p:cTn id="154" dur="1" fill="hold">
                                          <p:stCondLst>
                                            <p:cond delay="0"/>
                                          </p:stCondLst>
                                        </p:cTn>
                                        <p:tgtEl>
                                          <p:spTgt spid="7">
                                            <p:txEl>
                                              <p:pRg st="7" end="7"/>
                                            </p:txEl>
                                          </p:spTgt>
                                        </p:tgtEl>
                                        <p:attrNameLst>
                                          <p:attrName>style.visibility</p:attrName>
                                        </p:attrNameLst>
                                      </p:cBhvr>
                                      <p:to>
                                        <p:strVal val="visible"/>
                                      </p:to>
                                    </p:set>
                                    <p:animEffect transition="in" filter="fade">
                                      <p:cBhvr>
                                        <p:cTn id="155" dur="500"/>
                                        <p:tgtEl>
                                          <p:spTgt spid="7">
                                            <p:txEl>
                                              <p:pRg st="7" end="7"/>
                                            </p:txEl>
                                          </p:spTgt>
                                        </p:tgtEl>
                                      </p:cBhvr>
                                    </p:animEffect>
                                  </p:childTnLst>
                                </p:cTn>
                              </p:par>
                            </p:childTnLst>
                          </p:cTn>
                        </p:par>
                        <p:par>
                          <p:cTn id="156" fill="hold">
                            <p:stCondLst>
                              <p:cond delay="19000"/>
                            </p:stCondLst>
                            <p:childTnLst>
                              <p:par>
                                <p:cTn id="157" presetID="10" presetClass="entr" presetSubtype="0" fill="hold" nodeType="afterEffect">
                                  <p:stCondLst>
                                    <p:cond delay="0"/>
                                  </p:stCondLst>
                                  <p:childTnLst>
                                    <p:set>
                                      <p:cBhvr>
                                        <p:cTn id="158" dur="1" fill="hold">
                                          <p:stCondLst>
                                            <p:cond delay="0"/>
                                          </p:stCondLst>
                                        </p:cTn>
                                        <p:tgtEl>
                                          <p:spTgt spid="7">
                                            <p:txEl>
                                              <p:pRg st="8" end="8"/>
                                            </p:txEl>
                                          </p:spTgt>
                                        </p:tgtEl>
                                        <p:attrNameLst>
                                          <p:attrName>style.visibility</p:attrName>
                                        </p:attrNameLst>
                                      </p:cBhvr>
                                      <p:to>
                                        <p:strVal val="visible"/>
                                      </p:to>
                                    </p:set>
                                    <p:animEffect transition="in" filter="fade">
                                      <p:cBhvr>
                                        <p:cTn id="159" dur="500"/>
                                        <p:tgtEl>
                                          <p:spTgt spid="7">
                                            <p:txEl>
                                              <p:pRg st="8" end="8"/>
                                            </p:txEl>
                                          </p:spTgt>
                                        </p:tgtEl>
                                      </p:cBhvr>
                                    </p:animEffect>
                                  </p:childTnLst>
                                </p:cTn>
                              </p:par>
                            </p:childTnLst>
                          </p:cTn>
                        </p:par>
                        <p:par>
                          <p:cTn id="160" fill="hold">
                            <p:stCondLst>
                              <p:cond delay="19500"/>
                            </p:stCondLst>
                            <p:childTnLst>
                              <p:par>
                                <p:cTn id="161" presetID="10" presetClass="entr" presetSubtype="0" fill="hold" nodeType="afterEffect">
                                  <p:stCondLst>
                                    <p:cond delay="0"/>
                                  </p:stCondLst>
                                  <p:childTnLst>
                                    <p:set>
                                      <p:cBhvr>
                                        <p:cTn id="162" dur="1" fill="hold">
                                          <p:stCondLst>
                                            <p:cond delay="0"/>
                                          </p:stCondLst>
                                        </p:cTn>
                                        <p:tgtEl>
                                          <p:spTgt spid="7">
                                            <p:txEl>
                                              <p:pRg st="9" end="9"/>
                                            </p:txEl>
                                          </p:spTgt>
                                        </p:tgtEl>
                                        <p:attrNameLst>
                                          <p:attrName>style.visibility</p:attrName>
                                        </p:attrNameLst>
                                      </p:cBhvr>
                                      <p:to>
                                        <p:strVal val="visible"/>
                                      </p:to>
                                    </p:set>
                                    <p:animEffect transition="in" filter="fade">
                                      <p:cBhvr>
                                        <p:cTn id="163"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Scalability</a:t>
            </a:r>
            <a:endParaRPr lang="en-US" dirty="0"/>
          </a:p>
        </p:txBody>
      </p:sp>
      <p:sp>
        <p:nvSpPr>
          <p:cNvPr id="3" name="Content Placeholder 2"/>
          <p:cNvSpPr>
            <a:spLocks noGrp="1"/>
          </p:cNvSpPr>
          <p:nvPr>
            <p:ph sz="quarter" idx="4294967295"/>
          </p:nvPr>
        </p:nvSpPr>
        <p:spPr>
          <a:xfrm>
            <a:off x="990600" y="1600200"/>
            <a:ext cx="8153400" cy="4495800"/>
          </a:xfrm>
        </p:spPr>
        <p:txBody>
          <a:bodyPr/>
          <a:lstStyle/>
          <a:p>
            <a:r>
              <a:rPr lang="en-US" dirty="0" smtClean="0"/>
              <a:t>Scale up, Vertical scalability.</a:t>
            </a:r>
          </a:p>
          <a:p>
            <a:pPr lvl="1"/>
            <a:r>
              <a:rPr lang="en-US" dirty="0" smtClean="0"/>
              <a:t>Increasing server capacity.</a:t>
            </a:r>
          </a:p>
          <a:p>
            <a:pPr lvl="1"/>
            <a:r>
              <a:rPr lang="en-US" dirty="0" smtClean="0"/>
              <a:t>Adding more CPU, RAM.</a:t>
            </a:r>
          </a:p>
          <a:p>
            <a:pPr lvl="1"/>
            <a:r>
              <a:rPr lang="en-US" dirty="0" smtClean="0"/>
              <a:t>Managing is hard.</a:t>
            </a:r>
          </a:p>
          <a:p>
            <a:pPr lvl="1"/>
            <a:r>
              <a:rPr lang="en-US" dirty="0" smtClean="0"/>
              <a:t>Possible down times</a:t>
            </a:r>
          </a:p>
          <a:p>
            <a:endParaRPr lang="en-US" dirty="0"/>
          </a:p>
        </p:txBody>
      </p:sp>
    </p:spTree>
    <p:extLst>
      <p:ext uri="{BB962C8B-B14F-4D97-AF65-F5344CB8AC3E}">
        <p14:creationId xmlns:p14="http://schemas.microsoft.com/office/powerpoint/2010/main" xmlns="" val="36903004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CA" dirty="0" smtClean="0"/>
              <a:t>In Conclusion!</a:t>
            </a:r>
            <a:endParaRPr lang="en-CA" dirty="0"/>
          </a:p>
        </p:txBody>
      </p:sp>
      <p:sp>
        <p:nvSpPr>
          <p:cNvPr id="3" name="Content Placeholder 2"/>
          <p:cNvSpPr>
            <a:spLocks noGrp="1"/>
          </p:cNvSpPr>
          <p:nvPr>
            <p:ph idx="4294967295"/>
          </p:nvPr>
        </p:nvSpPr>
        <p:spPr>
          <a:xfrm>
            <a:off x="990600" y="1600200"/>
            <a:ext cx="8153400" cy="4495800"/>
          </a:xfrm>
        </p:spPr>
        <p:txBody>
          <a:bodyPr>
            <a:normAutofit lnSpcReduction="10000"/>
          </a:bodyPr>
          <a:lstStyle/>
          <a:p>
            <a:r>
              <a:rPr lang="en-CA" dirty="0" smtClean="0"/>
              <a:t>RDBMS is a great tool for solving ACID problems</a:t>
            </a:r>
          </a:p>
          <a:p>
            <a:pPr lvl="1"/>
            <a:r>
              <a:rPr lang="en-CA" dirty="0" smtClean="0"/>
              <a:t>When data validity is super important</a:t>
            </a:r>
          </a:p>
          <a:p>
            <a:pPr lvl="1"/>
            <a:r>
              <a:rPr lang="en-CA" dirty="0" smtClean="0"/>
              <a:t>When you need to support dynamic queries</a:t>
            </a:r>
          </a:p>
          <a:p>
            <a:r>
              <a:rPr lang="en-CA" dirty="0" err="1" smtClean="0"/>
              <a:t>NoSQL</a:t>
            </a:r>
            <a:r>
              <a:rPr lang="en-CA" dirty="0" smtClean="0"/>
              <a:t> is a great tool for solving data availability problems</a:t>
            </a:r>
          </a:p>
          <a:p>
            <a:pPr lvl="1"/>
            <a:r>
              <a:rPr lang="en-CA" dirty="0" smtClean="0"/>
              <a:t>When it’s more important to have fast data than right data</a:t>
            </a:r>
          </a:p>
          <a:p>
            <a:pPr lvl="1"/>
            <a:r>
              <a:rPr lang="en-CA" dirty="0" smtClean="0"/>
              <a:t>When you need to scale based on changing requirements</a:t>
            </a:r>
          </a:p>
          <a:p>
            <a:r>
              <a:rPr lang="en-CA" dirty="0" smtClean="0"/>
              <a:t>Pick the right tool for the job</a:t>
            </a:r>
            <a:endParaRPr lang="en-CA" dirty="0"/>
          </a:p>
        </p:txBody>
      </p:sp>
    </p:spTree>
    <p:extLst>
      <p:ext uri="{BB962C8B-B14F-4D97-AF65-F5344CB8AC3E}">
        <p14:creationId xmlns:p14="http://schemas.microsoft.com/office/powerpoint/2010/main" xmlns="" val="364639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62100" y="393700"/>
            <a:ext cx="6477000" cy="1828800"/>
          </a:xfrm>
        </p:spPr>
        <p:txBody>
          <a:bodyPr/>
          <a:lstStyle/>
          <a:p>
            <a:r>
              <a:rPr lang="en-US" dirty="0" smtClean="0"/>
              <a:t>Column Based Database</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fontScale="90000"/>
          </a:bodyPr>
          <a:lstStyle/>
          <a:p>
            <a:r>
              <a:rPr lang="en-US" sz="3100" dirty="0" smtClean="0">
                <a:latin typeface="Verdana" pitchFamily="34" charset="0"/>
              </a:rPr>
              <a:t>Columnar Databases Overview</a:t>
            </a:r>
            <a:r>
              <a:rPr lang="en-US" dirty="0" smtClean="0"/>
              <a:t/>
            </a:r>
            <a:br>
              <a:rPr lang="en-US" dirty="0" smtClean="0"/>
            </a:br>
            <a:endParaRPr lang="en-US" dirty="0"/>
          </a:p>
        </p:txBody>
      </p:sp>
      <p:sp>
        <p:nvSpPr>
          <p:cNvPr id="3" name="Content Placeholder 2"/>
          <p:cNvSpPr>
            <a:spLocks noGrp="1"/>
          </p:cNvSpPr>
          <p:nvPr>
            <p:ph idx="4294967295"/>
          </p:nvPr>
        </p:nvSpPr>
        <p:spPr>
          <a:xfrm>
            <a:off x="990600" y="1600200"/>
            <a:ext cx="8153400" cy="4495800"/>
          </a:xfrm>
        </p:spPr>
        <p:txBody>
          <a:bodyPr>
            <a:normAutofit/>
          </a:bodyPr>
          <a:lstStyle/>
          <a:p>
            <a:endParaRPr lang="en-US" sz="1200" dirty="0" smtClean="0">
              <a:latin typeface="Verdana" pitchFamily="34" charset="0"/>
            </a:endParaRPr>
          </a:p>
          <a:p>
            <a:endParaRPr lang="en-US" sz="1200" dirty="0" smtClean="0">
              <a:latin typeface="Verdana" pitchFamily="34" charset="0"/>
            </a:endParaRPr>
          </a:p>
          <a:p>
            <a:r>
              <a:rPr lang="en-US" sz="1200" dirty="0" smtClean="0">
                <a:latin typeface="Verdana" pitchFamily="34" charset="0"/>
              </a:rPr>
              <a:t>A column-oriented DBMS is a database management system (DBMS) that stores its content by </a:t>
            </a:r>
            <a:r>
              <a:rPr lang="en-US" sz="1200" b="1" dirty="0" smtClean="0">
                <a:latin typeface="Verdana" pitchFamily="34" charset="0"/>
              </a:rPr>
              <a:t>column</a:t>
            </a:r>
            <a:r>
              <a:rPr lang="en-US" sz="1200" dirty="0" smtClean="0">
                <a:latin typeface="Verdana" pitchFamily="34" charset="0"/>
              </a:rPr>
              <a:t> rather than by row. This has advantages for data warehouses and library catalogues where aggregates are computed over large numbers of similar data items.</a:t>
            </a:r>
          </a:p>
          <a:p>
            <a:pPr>
              <a:buNone/>
            </a:pPr>
            <a:endParaRPr lang="en-US" sz="1200" dirty="0" smtClean="0">
              <a:latin typeface="Verdana" pitchFamily="34" charset="0"/>
            </a:endParaRPr>
          </a:p>
          <a:p>
            <a:r>
              <a:rPr lang="en-US" sz="1200" dirty="0" smtClean="0">
                <a:latin typeface="Verdana" pitchFamily="34" charset="0"/>
              </a:rPr>
              <a:t>A column-oriented database serializes all of the values of a column together, then the values of the next column, and so on. In a column-oriented database, only the columns in the query need to be retrieved.</a:t>
            </a:r>
          </a:p>
          <a:p>
            <a:pPr>
              <a:buNone/>
            </a:pPr>
            <a:endParaRPr lang="en-US" sz="1200" dirty="0" smtClean="0">
              <a:latin typeface="Verdana" pitchFamily="34" charset="0"/>
            </a:endParaRPr>
          </a:p>
          <a:p>
            <a:r>
              <a:rPr lang="en-US" sz="1200" dirty="0" smtClean="0">
                <a:latin typeface="Verdana" pitchFamily="34" charset="0"/>
              </a:rPr>
              <a:t>Advantage of column oriented databases over row oriented databases is in the efficiency of hard-disk access.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sz="2800" dirty="0" smtClean="0">
                <a:latin typeface="Verdana" pitchFamily="34" charset="0"/>
              </a:rPr>
              <a:t>Disadvantage of a Row Based Database</a:t>
            </a:r>
            <a:endParaRPr lang="en-US" sz="2800" dirty="0">
              <a:latin typeface="Verdana" pitchFamily="34" charset="0"/>
            </a:endParaRPr>
          </a:p>
        </p:txBody>
      </p:sp>
      <p:sp>
        <p:nvSpPr>
          <p:cNvPr id="3" name="Content Placeholder 2"/>
          <p:cNvSpPr>
            <a:spLocks noGrp="1"/>
          </p:cNvSpPr>
          <p:nvPr>
            <p:ph idx="4294967295"/>
          </p:nvPr>
        </p:nvSpPr>
        <p:spPr>
          <a:xfrm>
            <a:off x="0" y="1196975"/>
            <a:ext cx="8229600" cy="4929188"/>
          </a:xfrm>
        </p:spPr>
        <p:txBody>
          <a:bodyPr>
            <a:normAutofit/>
          </a:bodyPr>
          <a:lstStyle/>
          <a:p>
            <a:r>
              <a:rPr lang="en-US" sz="1200" dirty="0" smtClean="0">
                <a:latin typeface="Verdana" pitchFamily="34" charset="0"/>
              </a:rPr>
              <a:t>In a RDBMS, data values are collected and managed as individual rows and events containing related rows.</a:t>
            </a:r>
          </a:p>
          <a:p>
            <a:r>
              <a:rPr lang="en-US" sz="1200" dirty="0" smtClean="0">
                <a:latin typeface="Verdana" pitchFamily="34" charset="0"/>
              </a:rPr>
              <a:t> A row-oriented database must read the entire record or “row” in order to access the needed attributes or column data.</a:t>
            </a:r>
          </a:p>
          <a:p>
            <a:r>
              <a:rPr lang="en-US" sz="1200" dirty="0" smtClean="0">
                <a:latin typeface="Verdana" pitchFamily="34" charset="0"/>
              </a:rPr>
              <a:t>Queries most often end up reading significantly more data than is needed to satisfy the request and it  creates very large I/O burdens.</a:t>
            </a:r>
          </a:p>
          <a:p>
            <a:r>
              <a:rPr lang="en-US" sz="1200" dirty="0" smtClean="0">
                <a:latin typeface="Verdana" pitchFamily="34" charset="0"/>
              </a:rPr>
              <a:t>Architects and DBAs often tune the environment for the different queries by building additional indexes, pre-aggregating data, and creating special materialized views and cubes. Resulted in  more processing time and consume additional persistent data storage.</a:t>
            </a:r>
          </a:p>
          <a:p>
            <a:r>
              <a:rPr lang="en-US" sz="1200" dirty="0" smtClean="0">
                <a:latin typeface="Verdana" pitchFamily="34" charset="0"/>
              </a:rPr>
              <a:t>Most of the tuning are query-specific, these tunings only address the performance of the queries that are known, and do not even touch upon general performance of ad hoc queries.</a:t>
            </a:r>
          </a:p>
        </p:txBody>
      </p:sp>
      <p:pic>
        <p:nvPicPr>
          <p:cNvPr id="4" name="Picture 3" descr="Row_cols.jpg"/>
          <p:cNvPicPr>
            <a:picLocks noChangeAspect="1"/>
          </p:cNvPicPr>
          <p:nvPr/>
        </p:nvPicPr>
        <p:blipFill>
          <a:blip r:embed="rId2" cstate="print"/>
          <a:stretch>
            <a:fillRect/>
          </a:stretch>
        </p:blipFill>
        <p:spPr>
          <a:xfrm>
            <a:off x="1403648" y="3717032"/>
            <a:ext cx="6281886" cy="2430064"/>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sz="2800" dirty="0" smtClean="0">
                <a:latin typeface="Verdana" pitchFamily="34" charset="0"/>
              </a:rPr>
              <a:t>One difference that Matters Most</a:t>
            </a:r>
          </a:p>
        </p:txBody>
      </p:sp>
      <p:sp>
        <p:nvSpPr>
          <p:cNvPr id="3" name="Content Placeholder 2"/>
          <p:cNvSpPr>
            <a:spLocks noGrp="1"/>
          </p:cNvSpPr>
          <p:nvPr>
            <p:ph idx="4294967295"/>
          </p:nvPr>
        </p:nvSpPr>
        <p:spPr>
          <a:xfrm>
            <a:off x="0" y="1600200"/>
            <a:ext cx="8229600" cy="4708525"/>
          </a:xfrm>
        </p:spPr>
        <p:txBody>
          <a:bodyPr>
            <a:noAutofit/>
          </a:bodyPr>
          <a:lstStyle/>
          <a:p>
            <a:pPr>
              <a:lnSpc>
                <a:spcPct val="150000"/>
              </a:lnSpc>
              <a:buNone/>
            </a:pPr>
            <a:r>
              <a:rPr lang="en-US" sz="2000" dirty="0" smtClean="0">
                <a:latin typeface="Verdana" pitchFamily="34" charset="0"/>
              </a:rPr>
              <a:t>    </a:t>
            </a:r>
            <a:r>
              <a:rPr lang="en-US" sz="1600" dirty="0" smtClean="0">
                <a:latin typeface="Verdana" pitchFamily="34" charset="0"/>
              </a:rPr>
              <a:t>The major significant difference between columnar and row-based stores is that all the columns of a table are not stored successively in storage – in the data pages. This eliminates much of the metadata that is stored on a data page, which helps the data management component of the DBMS navigate the many columns in a row-based database as quickly as it can. In a relational, row-based page, there is a map of offsets near the end of the page to where the records start on the page. This map is updated as records come and go on the page. The offset number is also an important part of how an index entry would find the rest of the record in the data page in a row-based system. The need for indexes is greatly minimized in column-based systems, to the point of not being offered in many columnar Databases.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sz="2800" dirty="0" smtClean="0">
                <a:latin typeface="Verdana" pitchFamily="34" charset="0"/>
              </a:rPr>
              <a:t>Columnar Database</a:t>
            </a:r>
          </a:p>
        </p:txBody>
      </p:sp>
      <p:sp>
        <p:nvSpPr>
          <p:cNvPr id="3" name="Content Placeholder 2"/>
          <p:cNvSpPr>
            <a:spLocks noGrp="1"/>
          </p:cNvSpPr>
          <p:nvPr>
            <p:ph idx="4294967295"/>
          </p:nvPr>
        </p:nvSpPr>
        <p:spPr>
          <a:xfrm>
            <a:off x="990600" y="1600200"/>
            <a:ext cx="8153400" cy="4495800"/>
          </a:xfrm>
        </p:spPr>
        <p:txBody>
          <a:bodyPr>
            <a:normAutofit/>
          </a:bodyPr>
          <a:lstStyle/>
          <a:p>
            <a:r>
              <a:rPr lang="en-US" sz="1200" dirty="0" smtClean="0">
                <a:latin typeface="Verdana" pitchFamily="34" charset="0"/>
              </a:rPr>
              <a:t>A column-oriented database has its data organized and stored by columns. </a:t>
            </a:r>
          </a:p>
          <a:p>
            <a:r>
              <a:rPr lang="en-US" sz="1200" dirty="0" smtClean="0">
                <a:latin typeface="Verdana" pitchFamily="34" charset="0"/>
              </a:rPr>
              <a:t>System can evaluate which columns are being accessed and retrieve only the values requested from the specific columns. </a:t>
            </a:r>
          </a:p>
          <a:p>
            <a:r>
              <a:rPr lang="en-US" sz="1200" dirty="0" smtClean="0">
                <a:latin typeface="Verdana" pitchFamily="34" charset="0"/>
              </a:rPr>
              <a:t>The data values themselves within each column form the index, reducing I/O, enabling rapid access.</a:t>
            </a:r>
          </a:p>
          <a:p>
            <a:endParaRPr lang="en-US" sz="1200" dirty="0" smtClean="0">
              <a:latin typeface="Verdana" pitchFamily="34" charset="0"/>
            </a:endParaRPr>
          </a:p>
        </p:txBody>
      </p:sp>
      <p:pic>
        <p:nvPicPr>
          <p:cNvPr id="4" name="Picture 3" descr="Columnar DB.png"/>
          <p:cNvPicPr>
            <a:picLocks noChangeAspect="1"/>
          </p:cNvPicPr>
          <p:nvPr/>
        </p:nvPicPr>
        <p:blipFill>
          <a:blip r:embed="rId2" cstate="print"/>
          <a:stretch>
            <a:fillRect/>
          </a:stretch>
        </p:blipFill>
        <p:spPr>
          <a:xfrm>
            <a:off x="395536" y="2780928"/>
            <a:ext cx="7848871" cy="3514738"/>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sz="2800" dirty="0" smtClean="0">
                <a:latin typeface="Verdana" pitchFamily="34" charset="0"/>
              </a:rPr>
              <a:t>Food for Thought !!!!</a:t>
            </a:r>
            <a:endParaRPr lang="en-US" sz="2800" dirty="0">
              <a:latin typeface="Verdana" pitchFamily="34" charset="0"/>
            </a:endParaRPr>
          </a:p>
        </p:txBody>
      </p:sp>
      <p:sp>
        <p:nvSpPr>
          <p:cNvPr id="3" name="Content Placeholder 2"/>
          <p:cNvSpPr>
            <a:spLocks noGrp="1"/>
          </p:cNvSpPr>
          <p:nvPr>
            <p:ph idx="4294967295"/>
          </p:nvPr>
        </p:nvSpPr>
        <p:spPr>
          <a:xfrm>
            <a:off x="990600" y="1600200"/>
            <a:ext cx="8153400" cy="4495800"/>
          </a:xfrm>
        </p:spPr>
        <p:txBody>
          <a:bodyPr>
            <a:normAutofit fontScale="92500"/>
          </a:bodyPr>
          <a:lstStyle/>
          <a:p>
            <a:pPr>
              <a:buNone/>
            </a:pPr>
            <a:r>
              <a:rPr lang="en-US" sz="1800" dirty="0" smtClean="0">
                <a:latin typeface="Verdana" pitchFamily="34" charset="0"/>
              </a:rPr>
              <a:t>	</a:t>
            </a:r>
          </a:p>
          <a:p>
            <a:pPr>
              <a:buNone/>
            </a:pPr>
            <a:endParaRPr lang="en-US" sz="1800" dirty="0" smtClean="0">
              <a:latin typeface="Verdana" pitchFamily="34" charset="0"/>
            </a:endParaRPr>
          </a:p>
          <a:p>
            <a:pPr>
              <a:lnSpc>
                <a:spcPct val="200000"/>
              </a:lnSpc>
              <a:buNone/>
            </a:pPr>
            <a:r>
              <a:rPr lang="en-US" sz="1800" dirty="0" smtClean="0">
                <a:latin typeface="Verdana" pitchFamily="34" charset="0"/>
              </a:rPr>
              <a:t>	</a:t>
            </a:r>
            <a:r>
              <a:rPr lang="en-US" sz="1600" dirty="0" smtClean="0">
                <a:latin typeface="Verdana" pitchFamily="34" charset="0"/>
              </a:rPr>
              <a:t>Think about it from an efficiency standpoint. When I want just a few songs from an album, it’s cheaper to purchase only those songs from iTunes that I want. When I want most of the songs, I will save a couple bucks by purchasing the whole album. Over time, I may find that I like one of those songs. However, when it comes to a query, the query either wants a column or it doesn’t. It will not come to like a column later that it was forced to select. This is foundational to the value proposition for columnar databases…..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sz="2800" dirty="0" smtClean="0">
                <a:latin typeface="Verdana" pitchFamily="34" charset="0"/>
              </a:rPr>
              <a:t>Benefits of a Columnar Database</a:t>
            </a:r>
          </a:p>
        </p:txBody>
      </p:sp>
      <p:sp>
        <p:nvSpPr>
          <p:cNvPr id="3" name="Content Placeholder 2"/>
          <p:cNvSpPr>
            <a:spLocks noGrp="1"/>
          </p:cNvSpPr>
          <p:nvPr>
            <p:ph idx="4294967295"/>
          </p:nvPr>
        </p:nvSpPr>
        <p:spPr>
          <a:xfrm>
            <a:off x="990600" y="1600200"/>
            <a:ext cx="8153400" cy="4495800"/>
          </a:xfrm>
        </p:spPr>
        <p:txBody>
          <a:bodyPr>
            <a:normAutofit lnSpcReduction="10000"/>
          </a:bodyPr>
          <a:lstStyle/>
          <a:p>
            <a:r>
              <a:rPr lang="en-US" sz="1200" dirty="0" smtClean="0">
                <a:latin typeface="Verdana" pitchFamily="34" charset="0"/>
              </a:rPr>
              <a:t>Better analytic performance: row oriented approach allows better performance in running a large number of simultaneous queries.</a:t>
            </a:r>
          </a:p>
          <a:p>
            <a:endParaRPr lang="en-US" sz="1200" dirty="0" smtClean="0">
              <a:latin typeface="Verdana" pitchFamily="34" charset="0"/>
            </a:endParaRPr>
          </a:p>
          <a:p>
            <a:pPr>
              <a:buNone/>
            </a:pPr>
            <a:endParaRPr lang="en-US" sz="1200" dirty="0" smtClean="0">
              <a:latin typeface="Verdana" pitchFamily="34" charset="0"/>
            </a:endParaRPr>
          </a:p>
          <a:p>
            <a:r>
              <a:rPr lang="en-US" sz="1200" dirty="0" smtClean="0">
                <a:latin typeface="Verdana" pitchFamily="34" charset="0"/>
              </a:rPr>
              <a:t>Rapid joins and aggregation: data access streaming along column-oriented data allows for incrementally computing the results of aggregate functions, which is critical for data warehouse applications.</a:t>
            </a:r>
          </a:p>
          <a:p>
            <a:endParaRPr lang="en-US" sz="1200" dirty="0" smtClean="0">
              <a:latin typeface="Verdana" pitchFamily="34" charset="0"/>
            </a:endParaRPr>
          </a:p>
          <a:p>
            <a:endParaRPr lang="en-US" sz="1200" dirty="0" smtClean="0">
              <a:latin typeface="Verdana" pitchFamily="34" charset="0"/>
            </a:endParaRPr>
          </a:p>
          <a:p>
            <a:r>
              <a:rPr lang="en-US" sz="1200" dirty="0" smtClean="0">
                <a:latin typeface="Verdana" pitchFamily="34" charset="0"/>
              </a:rPr>
              <a:t>Suitability for compression: Eliminates storage of multiple indexes, views and aggregations, and facilitates vast improvements in compression.</a:t>
            </a:r>
          </a:p>
          <a:p>
            <a:endParaRPr lang="en-US" sz="1200" dirty="0" smtClean="0">
              <a:latin typeface="Verdana" pitchFamily="34" charset="0"/>
            </a:endParaRPr>
          </a:p>
          <a:p>
            <a:endParaRPr lang="en-US" sz="1200" dirty="0" smtClean="0">
              <a:latin typeface="Verdana" pitchFamily="34" charset="0"/>
            </a:endParaRPr>
          </a:p>
          <a:p>
            <a:r>
              <a:rPr lang="en-US" sz="1200" dirty="0" smtClean="0">
                <a:latin typeface="Verdana" pitchFamily="34" charset="0"/>
              </a:rPr>
              <a:t>Rapid data loading: In a columnar arrangement the system effectively allows one to segregate storage by column. This means that each column is built in one pass, and stored separately, allowing the database system to load columns in parallel using multiple threads. Further, related performance characteristics of join processing built atop a column store is often sufficiently fast that the load-time joining required to create fact tables is unnecessary, shortening the latency from receipt of new data to availability for query processing. Finally, since columns are stored separately, entire table columns can be added and dropped without downing the system, and without the need to re-tuning the system following the change</a:t>
            </a:r>
          </a:p>
          <a:p>
            <a:endParaRPr lang="en-US" sz="1200" dirty="0" smtClean="0">
              <a:latin typeface="Verdana" pitchFamily="34"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fontScale="90000"/>
          </a:bodyPr>
          <a:lstStyle/>
          <a:p>
            <a:r>
              <a:rPr lang="en-US" sz="3100" dirty="0" smtClean="0">
                <a:latin typeface="Verdana" pitchFamily="34" charset="0"/>
              </a:rPr>
              <a:t>Challenges</a:t>
            </a:r>
            <a:r>
              <a:rPr lang="en-US" dirty="0" smtClean="0"/>
              <a:t/>
            </a:r>
            <a:br>
              <a:rPr lang="en-US" dirty="0" smtClean="0"/>
            </a:br>
            <a:endParaRPr lang="en-US" dirty="0"/>
          </a:p>
        </p:txBody>
      </p:sp>
      <p:sp>
        <p:nvSpPr>
          <p:cNvPr id="3" name="Content Placeholder 2"/>
          <p:cNvSpPr>
            <a:spLocks noGrp="1"/>
          </p:cNvSpPr>
          <p:nvPr>
            <p:ph idx="4294967295"/>
          </p:nvPr>
        </p:nvSpPr>
        <p:spPr>
          <a:xfrm>
            <a:off x="0" y="1125538"/>
            <a:ext cx="8229600" cy="5000625"/>
          </a:xfrm>
        </p:spPr>
        <p:txBody>
          <a:bodyPr>
            <a:normAutofit lnSpcReduction="10000"/>
          </a:bodyPr>
          <a:lstStyle/>
          <a:p>
            <a:r>
              <a:rPr lang="en-US" sz="1300" dirty="0" smtClean="0">
                <a:latin typeface="Verdana" pitchFamily="34" charset="0"/>
              </a:rPr>
              <a:t>No one-size-fits-all system. </a:t>
            </a:r>
          </a:p>
          <a:p>
            <a:endParaRPr lang="en-US" sz="1300" dirty="0" smtClean="0">
              <a:latin typeface="Verdana" pitchFamily="34" charset="0"/>
            </a:endParaRPr>
          </a:p>
          <a:p>
            <a:r>
              <a:rPr lang="en-US" sz="1300" dirty="0" smtClean="0">
                <a:latin typeface="Verdana" pitchFamily="34" charset="0"/>
              </a:rPr>
              <a:t>Load time: Converting the data source into columnar format can be  unbearably slow where tens or hundreds of gigabytes of data are involved.</a:t>
            </a:r>
          </a:p>
          <a:p>
            <a:endParaRPr lang="en-US" sz="1300" dirty="0" smtClean="0">
              <a:latin typeface="Verdana" pitchFamily="34" charset="0"/>
            </a:endParaRPr>
          </a:p>
          <a:p>
            <a:r>
              <a:rPr lang="en-US" sz="1300" dirty="0" smtClean="0">
                <a:latin typeface="Verdana" pitchFamily="34" charset="0"/>
              </a:rPr>
              <a:t>Incremental loads: Incremental loads can be performance problematic.</a:t>
            </a:r>
          </a:p>
          <a:p>
            <a:pPr>
              <a:buNone/>
            </a:pPr>
            <a:endParaRPr lang="en-US" sz="1300" dirty="0" smtClean="0">
              <a:latin typeface="Verdana" pitchFamily="34" charset="0"/>
            </a:endParaRPr>
          </a:p>
          <a:p>
            <a:r>
              <a:rPr lang="en-US" sz="1300" dirty="0" smtClean="0">
                <a:latin typeface="Verdana" pitchFamily="34" charset="0"/>
              </a:rPr>
              <a:t>Data compression: Some columnar systems greatly compress the source data. However, uncompressing the data to read it can slow performance.</a:t>
            </a:r>
          </a:p>
          <a:p>
            <a:endParaRPr lang="en-US" sz="1300" dirty="0" smtClean="0">
              <a:latin typeface="Verdana" pitchFamily="34" charset="0"/>
            </a:endParaRPr>
          </a:p>
          <a:p>
            <a:r>
              <a:rPr lang="en-US" sz="1300" dirty="0" smtClean="0">
                <a:latin typeface="Verdana" pitchFamily="34" charset="0"/>
              </a:rPr>
              <a:t>Structural limitations: Columnar databases use different techniques to simulate a relational structure. Some require the same primary key on all tables, meaning the database hierarchy is limited to two levels. The limits imposed by a particular system may not seem to matter, but remember that your needs may change tomorrow. Constraints that seem acceptable now could prevent you from expanding the system in the future.</a:t>
            </a:r>
          </a:p>
          <a:p>
            <a:endParaRPr lang="en-US" sz="1300" dirty="0" smtClean="0">
              <a:latin typeface="Verdana" pitchFamily="34" charset="0"/>
            </a:endParaRPr>
          </a:p>
          <a:p>
            <a:endParaRPr lang="en-US" sz="1300" dirty="0" smtClean="0">
              <a:latin typeface="Verdana" pitchFamily="34" charset="0"/>
            </a:endParaRPr>
          </a:p>
          <a:p>
            <a:r>
              <a:rPr lang="en-US" sz="1300" dirty="0" smtClean="0">
                <a:latin typeface="Verdana" pitchFamily="34" charset="0"/>
              </a:rPr>
              <a:t>Scalability: Columnar databases major advantage is to get good performance on large databases. However, is there is reasonable to use columnar databases in case you are dealing with common size database?</a:t>
            </a:r>
          </a:p>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sz="2800" dirty="0" smtClean="0">
                <a:latin typeface="Verdana" pitchFamily="34" charset="0"/>
              </a:rPr>
              <a:t>Best Practices in using Columnar DB</a:t>
            </a:r>
          </a:p>
        </p:txBody>
      </p:sp>
      <p:sp>
        <p:nvSpPr>
          <p:cNvPr id="3" name="Content Placeholder 2"/>
          <p:cNvSpPr>
            <a:spLocks noGrp="1"/>
          </p:cNvSpPr>
          <p:nvPr>
            <p:ph idx="4294967295"/>
          </p:nvPr>
        </p:nvSpPr>
        <p:spPr>
          <a:xfrm>
            <a:off x="990600" y="1600200"/>
            <a:ext cx="8153400" cy="4495800"/>
          </a:xfrm>
        </p:spPr>
        <p:txBody>
          <a:bodyPr>
            <a:normAutofit/>
          </a:bodyPr>
          <a:lstStyle/>
          <a:p>
            <a:r>
              <a:rPr lang="en-US" sz="1300" b="1" dirty="0" smtClean="0">
                <a:latin typeface="Verdana" pitchFamily="34" charset="0"/>
              </a:rPr>
              <a:t>Use to Save Money on Storage </a:t>
            </a:r>
          </a:p>
          <a:p>
            <a:pPr>
              <a:buNone/>
            </a:pPr>
            <a:endParaRPr lang="en-US" sz="1300" dirty="0" smtClean="0">
              <a:latin typeface="Verdana" pitchFamily="34" charset="0"/>
            </a:endParaRPr>
          </a:p>
          <a:p>
            <a:pPr lvl="1"/>
            <a:r>
              <a:rPr lang="en-US" sz="1300" dirty="0" smtClean="0">
                <a:latin typeface="Verdana" pitchFamily="34" charset="0"/>
              </a:rPr>
              <a:t>All column data stores keep the data in the same row order so that when the records are pieced together, the correct concatenation of columns is done to make up the row. </a:t>
            </a:r>
          </a:p>
          <a:p>
            <a:pPr lvl="1"/>
            <a:endParaRPr lang="en-US" sz="1300" dirty="0" smtClean="0">
              <a:latin typeface="Verdana" pitchFamily="34" charset="0"/>
            </a:endParaRPr>
          </a:p>
          <a:p>
            <a:pPr lvl="1"/>
            <a:r>
              <a:rPr lang="en-US" sz="1300" dirty="0" smtClean="0">
                <a:latin typeface="Verdana" pitchFamily="34" charset="0"/>
              </a:rPr>
              <a:t>matches values to rows according to the position of the value (i.e., 3rd value in each column belongs to the 3rd row, etc.). This way “SUVRADEEP” (from the first name column file2) is matched with “RUDRA” (from the last name column file) correctly – instead of matching “DAS” with “SUVRADEEP”, for example. </a:t>
            </a:r>
          </a:p>
          <a:p>
            <a:pPr lvl="1"/>
            <a:endParaRPr lang="en-US" sz="1300" dirty="0" smtClean="0">
              <a:latin typeface="Verdana" pitchFamily="34" charset="0"/>
            </a:endParaRPr>
          </a:p>
          <a:p>
            <a:pPr lvl="1"/>
            <a:r>
              <a:rPr lang="en-US" sz="1300" dirty="0" smtClean="0">
                <a:latin typeface="Verdana" pitchFamily="34" charset="0"/>
              </a:rPr>
              <a:t>Dictionary Method  - dictionary structure is used to store the actual values along with tokens .</a:t>
            </a:r>
          </a:p>
          <a:p>
            <a:pPr lvl="1"/>
            <a:endParaRPr lang="en-US" sz="1300" dirty="0" smtClean="0">
              <a:latin typeface="Verdana" pitchFamily="34" charset="0"/>
            </a:endParaRPr>
          </a:p>
          <a:p>
            <a:pPr lvl="1"/>
            <a:r>
              <a:rPr lang="en-US" sz="1300" dirty="0" smtClean="0">
                <a:latin typeface="Verdana" pitchFamily="34" charset="0"/>
              </a:rPr>
              <a:t>The dictionary arrangement allows DB, to trim insignificant trailing nulls from character fields, furthering the space savings. Effectively, characters over 8 bytes are treated as variable length characters.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Scalability	</a:t>
            </a:r>
            <a:endParaRPr lang="en-US" dirty="0"/>
          </a:p>
        </p:txBody>
      </p:sp>
      <p:sp>
        <p:nvSpPr>
          <p:cNvPr id="3" name="Content Placeholder 2"/>
          <p:cNvSpPr>
            <a:spLocks noGrp="1"/>
          </p:cNvSpPr>
          <p:nvPr>
            <p:ph sz="quarter" idx="4294967295"/>
          </p:nvPr>
        </p:nvSpPr>
        <p:spPr>
          <a:xfrm>
            <a:off x="990600" y="1511300"/>
            <a:ext cx="8153400" cy="5346700"/>
          </a:xfrm>
        </p:spPr>
        <p:txBody>
          <a:bodyPr>
            <a:normAutofit fontScale="85000" lnSpcReduction="20000"/>
          </a:bodyPr>
          <a:lstStyle/>
          <a:p>
            <a:r>
              <a:rPr lang="en-US" dirty="0" smtClean="0"/>
              <a:t>Scale out, Horizontal scalability.</a:t>
            </a:r>
          </a:p>
          <a:p>
            <a:pPr lvl="1"/>
            <a:r>
              <a:rPr lang="en-US" dirty="0" smtClean="0"/>
              <a:t>Adding servers to existing system with little </a:t>
            </a:r>
            <a:r>
              <a:rPr lang="en-US" dirty="0"/>
              <a:t>effort</a:t>
            </a:r>
            <a:r>
              <a:rPr lang="en-US" dirty="0" smtClean="0"/>
              <a:t>, aka </a:t>
            </a:r>
            <a:r>
              <a:rPr lang="en-US" dirty="0"/>
              <a:t>Elastically scalable.</a:t>
            </a:r>
            <a:endParaRPr lang="en-US" dirty="0" smtClean="0"/>
          </a:p>
          <a:p>
            <a:pPr lvl="2"/>
            <a:r>
              <a:rPr lang="en-US" dirty="0" smtClean="0"/>
              <a:t>Bugs, hardware errors, things fail all the time.</a:t>
            </a:r>
          </a:p>
          <a:p>
            <a:pPr lvl="2"/>
            <a:r>
              <a:rPr lang="en-US" dirty="0" smtClean="0"/>
              <a:t>It should become cheaper. Cost efficiency.</a:t>
            </a:r>
          </a:p>
          <a:p>
            <a:pPr lvl="1"/>
            <a:r>
              <a:rPr lang="en-US" dirty="0" smtClean="0"/>
              <a:t>Shared nothing.</a:t>
            </a:r>
          </a:p>
          <a:p>
            <a:pPr lvl="1"/>
            <a:r>
              <a:rPr lang="en-US" dirty="0" smtClean="0"/>
              <a:t>Use of commodity/cheap hardware.</a:t>
            </a:r>
          </a:p>
          <a:p>
            <a:pPr lvl="1"/>
            <a:r>
              <a:rPr lang="en-US" dirty="0" smtClean="0"/>
              <a:t>Heterogeneous systems.</a:t>
            </a:r>
          </a:p>
          <a:p>
            <a:pPr lvl="1"/>
            <a:r>
              <a:rPr lang="en-US" dirty="0" smtClean="0"/>
              <a:t>Controlled Concurrency (avoid locks).</a:t>
            </a:r>
          </a:p>
          <a:p>
            <a:pPr lvl="1"/>
            <a:r>
              <a:rPr lang="en-US" dirty="0" smtClean="0"/>
              <a:t>Service Oriented Architecture. Local states.</a:t>
            </a:r>
          </a:p>
          <a:p>
            <a:pPr lvl="2"/>
            <a:r>
              <a:rPr lang="en-US" dirty="0" smtClean="0"/>
              <a:t>Decentralized to reduce bottlenecks.</a:t>
            </a:r>
          </a:p>
          <a:p>
            <a:pPr lvl="2"/>
            <a:r>
              <a:rPr lang="en-US" dirty="0" smtClean="0"/>
              <a:t>Avoid Single point of failures.</a:t>
            </a:r>
          </a:p>
          <a:p>
            <a:pPr lvl="1"/>
            <a:r>
              <a:rPr lang="en-US" dirty="0" smtClean="0"/>
              <a:t>Asynchrony.</a:t>
            </a:r>
          </a:p>
          <a:p>
            <a:pPr lvl="1"/>
            <a:r>
              <a:rPr lang="en-US" dirty="0" smtClean="0"/>
              <a:t>Symmetry, you don</a:t>
            </a:r>
            <a:r>
              <a:rPr lang="fr-FR" dirty="0" smtClean="0"/>
              <a:t>’</a:t>
            </a:r>
            <a:r>
              <a:rPr lang="en-US" dirty="0" smtClean="0"/>
              <a:t>t have to know what is happening. All nodes should be symmetric.</a:t>
            </a:r>
          </a:p>
          <a:p>
            <a:pPr lvl="1"/>
            <a:endParaRPr lang="en-US" dirty="0" smtClean="0"/>
          </a:p>
        </p:txBody>
      </p:sp>
    </p:spTree>
    <p:extLst>
      <p:ext uri="{BB962C8B-B14F-4D97-AF65-F5344CB8AC3E}">
        <p14:creationId xmlns:p14="http://schemas.microsoft.com/office/powerpoint/2010/main" xmlns="" val="5487252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90600" y="1600200"/>
            <a:ext cx="8153400" cy="4495800"/>
          </a:xfrm>
        </p:spPr>
        <p:txBody>
          <a:bodyPr>
            <a:normAutofit/>
          </a:bodyPr>
          <a:lstStyle/>
          <a:p>
            <a:pPr>
              <a:buNone/>
            </a:pPr>
            <a:r>
              <a:rPr lang="en-US" sz="1600" dirty="0" smtClean="0">
                <a:latin typeface="Verdana" pitchFamily="34" charset="0"/>
              </a:rPr>
              <a:t>	For example, 1=State Grid Corporation of China, 2=Nippon Telegraph and Telephone and 3=Federal Home Loan Mortgage Corporation could be in the dictionary and when those are the column values, the 1, 2 and 3 are used in lieu of the actual values. If there are 1,000,000 customers with only 50 possible values, the entire column could be stored with 8 megabytes (8 bytes per value). The separate dictionary structure, containing each unique value and its associated token, would have more page-level metadata. Since each value can have a different length, a map to where the values start on the page would be stored, managed and utilized in page navigation. </a:t>
            </a:r>
          </a:p>
          <a:p>
            <a:pPr>
              <a:buNone/>
            </a:pPr>
            <a:endParaRPr lang="en-US" sz="1600" dirty="0" smtClean="0">
              <a:latin typeface="Verdana" pitchFamily="34" charset="0"/>
            </a:endParaRPr>
          </a:p>
          <a:p>
            <a:r>
              <a:rPr lang="en-US" sz="1600" b="1" dirty="0" smtClean="0"/>
              <a:t>DICTIONARY: 1, State Grid Corporation of China, 2, Nippon Telegraph and Telephone, 3, Federal Home Loan Mortgage Corporation </a:t>
            </a:r>
          </a:p>
          <a:p>
            <a:r>
              <a:rPr lang="en-US" sz="1600" b="1" dirty="0" smtClean="0"/>
              <a:t>DATA PAGE: 1,3,2,3,1,3,1, … </a:t>
            </a:r>
            <a:endParaRPr lang="en-US" sz="1600" dirty="0" smtClean="0">
              <a:latin typeface="Verdana"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sz="2800" dirty="0" smtClean="0">
                <a:latin typeface="Verdana" pitchFamily="34" charset="0"/>
              </a:rPr>
              <a:t>Speed for Input/output Bound Queries</a:t>
            </a:r>
          </a:p>
        </p:txBody>
      </p:sp>
      <p:sp>
        <p:nvSpPr>
          <p:cNvPr id="3" name="Content Placeholder 2"/>
          <p:cNvSpPr>
            <a:spLocks noGrp="1"/>
          </p:cNvSpPr>
          <p:nvPr>
            <p:ph idx="4294967295"/>
          </p:nvPr>
        </p:nvSpPr>
        <p:spPr>
          <a:xfrm>
            <a:off x="990600" y="1600200"/>
            <a:ext cx="8153400" cy="4495800"/>
          </a:xfrm>
        </p:spPr>
        <p:txBody>
          <a:bodyPr>
            <a:normAutofit/>
          </a:bodyPr>
          <a:lstStyle/>
          <a:p>
            <a:r>
              <a:rPr lang="en-US" sz="1300" b="1" dirty="0" smtClean="0">
                <a:latin typeface="Verdana" pitchFamily="34" charset="0"/>
              </a:rPr>
              <a:t>Optimized the I/O operation </a:t>
            </a:r>
          </a:p>
          <a:p>
            <a:endParaRPr lang="en-US" sz="1300" b="1" dirty="0" smtClean="0">
              <a:latin typeface="Verdana" pitchFamily="34" charset="0"/>
            </a:endParaRPr>
          </a:p>
          <a:p>
            <a:r>
              <a:rPr lang="en-US" sz="1400" dirty="0" smtClean="0"/>
              <a:t>In row-based databases, complete file scans mean I/O of data that is non-essential to the query. This non-essential data could comprise a very large percentage of the I/O.</a:t>
            </a:r>
          </a:p>
          <a:p>
            <a:endParaRPr lang="en-US" sz="1400" dirty="0" smtClean="0"/>
          </a:p>
          <a:p>
            <a:r>
              <a:rPr lang="en-US" sz="1400" dirty="0" smtClean="0"/>
              <a:t> Much more of the data in the I/O is essential to a columnar query. An I/O in a columnar database will only retrieve one column – a column interesting to the particular query from either a selection or projection (WHERE clause) capacity. The projection function starts first and gathers a list of record numbers to be returned, which is used with the selection queries (if different from projection) to materialize the result set. </a:t>
            </a:r>
          </a:p>
          <a:p>
            <a:endParaRPr lang="en-US" sz="1400" dirty="0" smtClean="0"/>
          </a:p>
          <a:p>
            <a:r>
              <a:rPr lang="en-US" sz="1400" dirty="0" smtClean="0"/>
              <a:t>Columnar databases can perform full column scans much quicker than a row-based system would turn to a full table scan. Query time spent in the optimizer is reduced  significantly.</a:t>
            </a:r>
          </a:p>
          <a:p>
            <a:endParaRPr lang="en-US" sz="1400" b="1" dirty="0" smtClean="0">
              <a:latin typeface="Verdana" pitchFamily="34" charset="0"/>
            </a:endParaRPr>
          </a:p>
          <a:p>
            <a:r>
              <a:rPr lang="en-US" sz="1400" dirty="0" smtClean="0"/>
              <a:t>Columnar databases are one of many new approaches taking workloads off the star schema data warehouse, which is where many of the I/O bound queries are today. Heterogeneity in post-operational systems is going to be the norm for some time, and columnar databases are a major reason because they can outperform many of the queries executed in the data warehouse. </a:t>
            </a:r>
            <a:endParaRPr lang="en-US" sz="1300" b="1" dirty="0" smtClean="0">
              <a:latin typeface="Verdana"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sz="2800" dirty="0" smtClean="0">
                <a:latin typeface="Verdana" pitchFamily="34" charset="0"/>
              </a:rPr>
              <a:t>Beyond Cubes </a:t>
            </a:r>
          </a:p>
        </p:txBody>
      </p:sp>
      <p:sp>
        <p:nvSpPr>
          <p:cNvPr id="3" name="Content Placeholder 2"/>
          <p:cNvSpPr>
            <a:spLocks noGrp="1"/>
          </p:cNvSpPr>
          <p:nvPr>
            <p:ph idx="4294967295"/>
          </p:nvPr>
        </p:nvSpPr>
        <p:spPr>
          <a:xfrm>
            <a:off x="0" y="1855788"/>
            <a:ext cx="8229600" cy="4525962"/>
          </a:xfrm>
        </p:spPr>
        <p:txBody>
          <a:bodyPr>
            <a:normAutofit/>
          </a:bodyPr>
          <a:lstStyle/>
          <a:p>
            <a:r>
              <a:rPr lang="en-US" sz="1400" dirty="0" smtClean="0"/>
              <a:t>Multidimensional databases (MDBs), or cubes, are separate physical structures that support very fast access to selective data.</a:t>
            </a:r>
          </a:p>
          <a:p>
            <a:pPr>
              <a:buNone/>
            </a:pPr>
            <a:endParaRPr lang="en-US" sz="1400" dirty="0" smtClean="0"/>
          </a:p>
          <a:p>
            <a:r>
              <a:rPr lang="en-US" sz="1400" dirty="0" smtClean="0"/>
              <a:t>When a query asks for most columns of the MDB, the MDB will perform quite well. The physical storage of these MDBs is a demoralized dimensional model, which eliminates joins. However, MDBs get large and grow faster than expected as columns are added. They can also grow in numbers across the organization, becoming an unintentional impediment to information access.</a:t>
            </a:r>
          </a:p>
          <a:p>
            <a:pPr lvl="2"/>
            <a:r>
              <a:rPr lang="en-US" sz="1200" dirty="0" smtClean="0"/>
              <a:t>The processing step (data load) can be quite lengthy, especially on large data volumes in a MDB.</a:t>
            </a:r>
          </a:p>
          <a:p>
            <a:pPr lvl="2"/>
            <a:r>
              <a:rPr lang="en-US" sz="1200" dirty="0" smtClean="0"/>
              <a:t> Difficulty updating and querying models with more than ten dimensions. </a:t>
            </a:r>
          </a:p>
          <a:p>
            <a:pPr lvl="2"/>
            <a:r>
              <a:rPr lang="en-US" sz="1200" dirty="0" smtClean="0"/>
              <a:t> Traditionally have difficulty querying models with dimensions with very high cardinality</a:t>
            </a:r>
          </a:p>
          <a:p>
            <a:endParaRPr lang="en-US" sz="1400" dirty="0" smtClean="0"/>
          </a:p>
          <a:p>
            <a:r>
              <a:rPr lang="en-US" sz="1400" dirty="0" smtClean="0"/>
              <a:t>It is difficult to develop the necessary discipline to use MDBs with its best-fit workloads. MDB abuse is a major cause of the complete overhaul of the information management environment. Many are looking for scalable alternatives and the analytic workloads used with MDBs tend to have a lot in common with the more manageable columnar databases.</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sz="2800" i="1" dirty="0" smtClean="0">
                <a:latin typeface="Verdana" pitchFamily="34" charset="0"/>
              </a:rPr>
              <a:t>Not a cup of tea for </a:t>
            </a:r>
            <a:r>
              <a:rPr lang="en-US" sz="2800" b="1" dirty="0" smtClean="0">
                <a:latin typeface="Verdana" pitchFamily="34" charset="0"/>
              </a:rPr>
              <a:t>Hadoop</a:t>
            </a:r>
          </a:p>
        </p:txBody>
      </p:sp>
      <p:sp>
        <p:nvSpPr>
          <p:cNvPr id="3" name="Content Placeholder 2"/>
          <p:cNvSpPr>
            <a:spLocks noGrp="1"/>
          </p:cNvSpPr>
          <p:nvPr>
            <p:ph idx="4294967295"/>
          </p:nvPr>
        </p:nvSpPr>
        <p:spPr>
          <a:xfrm>
            <a:off x="781050" y="1600200"/>
            <a:ext cx="8362950" cy="4525963"/>
          </a:xfrm>
        </p:spPr>
        <p:txBody>
          <a:bodyPr>
            <a:normAutofit fontScale="92500" lnSpcReduction="10000"/>
          </a:bodyPr>
          <a:lstStyle/>
          <a:p>
            <a:r>
              <a:rPr lang="en-US" sz="1400" dirty="0" smtClean="0"/>
              <a:t>Hadoop is a parallel programming framework for large-scale data.</a:t>
            </a:r>
          </a:p>
          <a:p>
            <a:r>
              <a:rPr lang="en-US" sz="1400" dirty="0" smtClean="0"/>
              <a:t>The ideal workload for Hadoop is data that is massive not only from the standpoint of collecting history over time, but also from the standpoint of high volume in a single day.</a:t>
            </a:r>
          </a:p>
          <a:p>
            <a:r>
              <a:rPr lang="en-US" sz="1400" dirty="0" smtClean="0"/>
              <a:t>Hadoop systems are flat file based with no relational database for performance, nearly all queries run a file scan for every task, even if the answer is found in the first block of disk data.</a:t>
            </a:r>
          </a:p>
          <a:p>
            <a:r>
              <a:rPr lang="en-US" sz="1400" dirty="0" smtClean="0"/>
              <a:t>Hadoop systems are best suited for unstructured data, for that is the data that amasses large very quickly, needing only batch processing and a basic set of query capabilities.</a:t>
            </a:r>
          </a:p>
          <a:p>
            <a:r>
              <a:rPr lang="en-US" sz="1400" dirty="0" smtClean="0"/>
              <a:t>It is </a:t>
            </a:r>
            <a:r>
              <a:rPr lang="en-US" sz="1400" b="1" dirty="0" smtClean="0"/>
              <a:t>not</a:t>
            </a:r>
            <a:r>
              <a:rPr lang="en-US" sz="1400" dirty="0" smtClean="0"/>
              <a:t> for data warehousing nor the analytic, warehousing-like workloads.</a:t>
            </a:r>
          </a:p>
          <a:p>
            <a:r>
              <a:rPr lang="en-US" sz="1400" dirty="0" smtClean="0"/>
              <a:t>Therefore ,summary data will be sent from Hadoop (using Sqoop ,Flume, Hive ..etc)  to the </a:t>
            </a:r>
            <a:r>
              <a:rPr lang="en-US" sz="1400" b="1" dirty="0" smtClean="0"/>
              <a:t>columnar database</a:t>
            </a:r>
            <a:r>
              <a:rPr lang="en-US" sz="1400" dirty="0" smtClean="0"/>
              <a:t>. Analysts and business consumers access the columnar database 7 X 24 for ad-hoc reporting and analysis, whereas Hadoop access is scheduled and more restricted.</a:t>
            </a:r>
          </a:p>
          <a:p>
            <a:pPr lvl="1" algn="ctr">
              <a:buNone/>
            </a:pPr>
            <a:r>
              <a:rPr lang="en-US" sz="2200" b="1" dirty="0" smtClean="0"/>
              <a:t>	Columnar databases allow you to implement a data model free of the tuning and massaging that must occur to designs in row-based databases, such as making the tables unnaturally small to simulate columnar efficiencies.</a:t>
            </a:r>
          </a:p>
          <a:p>
            <a:pPr lvl="1">
              <a:buNone/>
            </a:pPr>
            <a:r>
              <a:rPr lang="en-US" sz="1100" dirty="0" smtClean="0"/>
              <a:t>*Sqoop - Integration of databases and data warehouses with Hadoop</a:t>
            </a:r>
          </a:p>
          <a:p>
            <a:pPr lvl="1">
              <a:buNone/>
            </a:pPr>
            <a:r>
              <a:rPr lang="en-US" sz="1100" dirty="0" smtClean="0"/>
              <a:t>*Flume  - Configurable streaming data collection</a:t>
            </a:r>
          </a:p>
          <a:p>
            <a:pPr lvl="1">
              <a:buNone/>
            </a:pPr>
            <a:r>
              <a:rPr lang="en-US" sz="1100" dirty="0" smtClean="0"/>
              <a:t>*Hive - SQL-like queries and tables on large datasets</a:t>
            </a:r>
            <a:endParaRPr lang="en-US" sz="1100" b="1" dirty="0" smtClean="0"/>
          </a:p>
          <a:p>
            <a:pPr lvl="1" algn="ctr">
              <a:buNone/>
            </a:pPr>
            <a:endParaRPr lang="en-US" sz="2200" b="1"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Conclusion</a:t>
            </a:r>
            <a:endParaRPr lang="en-US" dirty="0"/>
          </a:p>
        </p:txBody>
      </p:sp>
      <p:sp>
        <p:nvSpPr>
          <p:cNvPr id="3" name="Content Placeholder 2"/>
          <p:cNvSpPr>
            <a:spLocks noGrp="1"/>
          </p:cNvSpPr>
          <p:nvPr>
            <p:ph idx="4294967295"/>
          </p:nvPr>
        </p:nvSpPr>
        <p:spPr>
          <a:xfrm>
            <a:off x="990600" y="1600200"/>
            <a:ext cx="8153400" cy="4495800"/>
          </a:xfrm>
        </p:spPr>
        <p:txBody>
          <a:bodyPr>
            <a:normAutofit/>
          </a:bodyPr>
          <a:lstStyle/>
          <a:p>
            <a:pPr>
              <a:lnSpc>
                <a:spcPct val="200000"/>
              </a:lnSpc>
            </a:pPr>
            <a:r>
              <a:rPr lang="en-US" sz="1600" dirty="0" smtClean="0">
                <a:latin typeface="Verdana" pitchFamily="34" charset="0"/>
              </a:rPr>
              <a:t>Columnar database benefits are enhanced with larger amounts of data, large scans and I/O bound queries. While providing performance benefits, they also have unique abilities to compress their data, like cubes, data warehouses and Hadoop, they are an important component of a modern, heterogeneous environment. By following these guidelines and moving the best workloads to columnar databases ,an organization is best enabled to pursue the full utilization of one of its most important assets - information.</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idx="4294967295"/>
          </p:nvPr>
        </p:nvSpPr>
        <p:spPr>
          <a:xfrm>
            <a:off x="0" y="1025525"/>
            <a:ext cx="8229600" cy="2136775"/>
          </a:xfrm>
        </p:spPr>
        <p:txBody>
          <a:bodyPr/>
          <a:lstStyle/>
          <a:p>
            <a:pPr eaLnBrk="1" hangingPunct="1"/>
            <a:r>
              <a:rPr lang="en-US" dirty="0" err="1" smtClean="0"/>
              <a:t>MongoDB</a:t>
            </a:r>
            <a:endParaRPr lang="en-US" dirty="0" smtClean="0"/>
          </a:p>
        </p:txBody>
      </p:sp>
      <p:sp>
        <p:nvSpPr>
          <p:cNvPr id="15363" name="Subtitle 2"/>
          <p:cNvSpPr>
            <a:spLocks noGrp="1"/>
          </p:cNvSpPr>
          <p:nvPr>
            <p:ph type="subTitle" idx="4294967295"/>
          </p:nvPr>
        </p:nvSpPr>
        <p:spPr>
          <a:xfrm>
            <a:off x="0" y="466725"/>
            <a:ext cx="8229600" cy="457200"/>
          </a:xfrm>
        </p:spPr>
        <p:txBody>
          <a:bodyPr/>
          <a:lstStyle/>
          <a:p>
            <a:pPr eaLnBrk="1" hangingPunct="1">
              <a:spcAft>
                <a:spcPts val="600"/>
              </a:spcAft>
            </a:pPr>
            <a:r>
              <a:rPr lang="en-US" sz="2400" dirty="0" smtClean="0"/>
              <a:t>Introduction to</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ubtitle 5"/>
          <p:cNvSpPr>
            <a:spLocks noGrp="1"/>
          </p:cNvSpPr>
          <p:nvPr>
            <p:ph type="subTitle" idx="4294967295"/>
          </p:nvPr>
        </p:nvSpPr>
        <p:spPr>
          <a:xfrm>
            <a:off x="0" y="304800"/>
            <a:ext cx="8229600" cy="685800"/>
          </a:xfrm>
        </p:spPr>
        <p:txBody>
          <a:bodyPr/>
          <a:lstStyle/>
          <a:p>
            <a:pPr eaLnBrk="1" hangingPunct="1"/>
            <a:r>
              <a:rPr lang="en-US" sz="3200" smtClean="0"/>
              <a:t>The Great Divide</a:t>
            </a:r>
          </a:p>
        </p:txBody>
      </p:sp>
      <p:pic>
        <p:nvPicPr>
          <p:cNvPr id="16388" name="Picture 9" descr="Screen Shot 2012-03-31 at 8.06.15 PM.png"/>
          <p:cNvPicPr>
            <a:picLocks noChangeAspect="1"/>
          </p:cNvPicPr>
          <p:nvPr/>
        </p:nvPicPr>
        <p:blipFill>
          <a:blip r:embed="rId3"/>
          <a:srcRect/>
          <a:stretch>
            <a:fillRect/>
          </a:stretch>
        </p:blipFill>
        <p:spPr bwMode="auto">
          <a:xfrm>
            <a:off x="1606550" y="1244600"/>
            <a:ext cx="5930900" cy="4368800"/>
          </a:xfrm>
          <a:prstGeom prst="rect">
            <a:avLst/>
          </a:prstGeom>
          <a:noFill/>
          <a:ln w="9525">
            <a:noFill/>
            <a:miter lim="800000"/>
            <a:headEnd/>
            <a:tailEnd/>
          </a:ln>
        </p:spPr>
      </p:pic>
      <p:sp>
        <p:nvSpPr>
          <p:cNvPr id="11" name="TextBox 10"/>
          <p:cNvSpPr txBox="1">
            <a:spLocks noChangeArrowheads="1"/>
          </p:cNvSpPr>
          <p:nvPr/>
        </p:nvSpPr>
        <p:spPr bwMode="auto">
          <a:xfrm>
            <a:off x="762000" y="5832475"/>
            <a:ext cx="7537450" cy="492125"/>
          </a:xfrm>
          <a:prstGeom prst="rect">
            <a:avLst/>
          </a:prstGeom>
          <a:noFill/>
          <a:ln w="9525">
            <a:noFill/>
            <a:miter lim="800000"/>
            <a:headEnd/>
            <a:tailEnd/>
          </a:ln>
        </p:spPr>
        <p:txBody>
          <a:bodyPr wrap="none">
            <a:spAutoFit/>
          </a:bodyPr>
          <a:lstStyle/>
          <a:p>
            <a:r>
              <a:rPr lang="en-US" sz="2600">
                <a:latin typeface="Constantia" pitchFamily="-109" charset="0"/>
              </a:rPr>
              <a:t>MongoDB - Sweet Spot: </a:t>
            </a:r>
            <a:r>
              <a:rPr lang="en-US" sz="2600">
                <a:solidFill>
                  <a:srgbClr val="93E50D"/>
                </a:solidFill>
                <a:latin typeface="Constantia" pitchFamily="-109" charset="0"/>
              </a:rPr>
              <a:t>Easy</a:t>
            </a:r>
            <a:r>
              <a:rPr lang="en-US" sz="2600">
                <a:latin typeface="Constantia" pitchFamily="-109" charset="0"/>
              </a:rPr>
              <a:t>, </a:t>
            </a:r>
            <a:r>
              <a:rPr lang="en-US" sz="2600">
                <a:solidFill>
                  <a:srgbClr val="93E50D"/>
                </a:solidFill>
                <a:latin typeface="Constantia" pitchFamily="-109" charset="0"/>
              </a:rPr>
              <a:t>Flexible </a:t>
            </a:r>
            <a:r>
              <a:rPr lang="en-US" sz="2600">
                <a:latin typeface="Constantia" pitchFamily="-109" charset="0"/>
              </a:rPr>
              <a:t>and </a:t>
            </a:r>
            <a:r>
              <a:rPr lang="en-US" sz="2600">
                <a:solidFill>
                  <a:srgbClr val="93E50D"/>
                </a:solidFill>
                <a:latin typeface="Constantia" pitchFamily="-109" charset="0"/>
              </a:rPr>
              <a:t>Scalable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ubtitle 5"/>
          <p:cNvSpPr>
            <a:spLocks noGrp="1"/>
          </p:cNvSpPr>
          <p:nvPr>
            <p:ph type="subTitle" idx="4294967295"/>
          </p:nvPr>
        </p:nvSpPr>
        <p:spPr>
          <a:xfrm>
            <a:off x="0" y="304800"/>
            <a:ext cx="8229600" cy="685800"/>
          </a:xfrm>
        </p:spPr>
        <p:txBody>
          <a:bodyPr/>
          <a:lstStyle/>
          <a:p>
            <a:pPr eaLnBrk="1" hangingPunct="1"/>
            <a:r>
              <a:rPr lang="en-US" sz="3200" smtClean="0"/>
              <a:t>What is MongoDB ?</a:t>
            </a:r>
          </a:p>
        </p:txBody>
      </p:sp>
      <p:sp>
        <p:nvSpPr>
          <p:cNvPr id="9" name="Rectangle 8"/>
          <p:cNvSpPr>
            <a:spLocks noChangeArrowheads="1"/>
          </p:cNvSpPr>
          <p:nvPr/>
        </p:nvSpPr>
        <p:spPr bwMode="auto">
          <a:xfrm>
            <a:off x="609600" y="1212850"/>
            <a:ext cx="7067550" cy="5262563"/>
          </a:xfrm>
          <a:prstGeom prst="rect">
            <a:avLst/>
          </a:prstGeom>
          <a:noFill/>
          <a:ln w="9525">
            <a:noFill/>
            <a:miter lim="800000"/>
            <a:headEnd/>
            <a:tailEnd/>
          </a:ln>
        </p:spPr>
        <p:txBody>
          <a:bodyPr>
            <a:spAutoFit/>
          </a:bodyPr>
          <a:lstStyle/>
          <a:p>
            <a:r>
              <a:rPr lang="en-US" sz="2400">
                <a:latin typeface="Constantia" pitchFamily="-109" charset="0"/>
              </a:rPr>
              <a:t>• Scalable High-Performance Open-source, Document-orientated database.</a:t>
            </a:r>
          </a:p>
          <a:p>
            <a:endParaRPr lang="en-US" sz="2400">
              <a:latin typeface="Constantia" pitchFamily="-109" charset="0"/>
            </a:endParaRPr>
          </a:p>
          <a:p>
            <a:r>
              <a:rPr lang="en-US" sz="2400">
                <a:latin typeface="Constantia" pitchFamily="-109" charset="0"/>
              </a:rPr>
              <a:t>• Built for Speed</a:t>
            </a:r>
          </a:p>
          <a:p>
            <a:endParaRPr lang="en-US" sz="2400">
              <a:latin typeface="Constantia" pitchFamily="-109" charset="0"/>
            </a:endParaRPr>
          </a:p>
          <a:p>
            <a:r>
              <a:rPr lang="en-US" sz="2400">
                <a:latin typeface="Constantia" pitchFamily="-109" charset="0"/>
              </a:rPr>
              <a:t>• Rich Document based queries for </a:t>
            </a:r>
            <a:r>
              <a:rPr lang="en-US" sz="2400">
                <a:solidFill>
                  <a:srgbClr val="93E50D"/>
                </a:solidFill>
                <a:latin typeface="Constantia" pitchFamily="-109" charset="0"/>
              </a:rPr>
              <a:t>Easy readability</a:t>
            </a:r>
            <a:r>
              <a:rPr lang="en-US" sz="2400">
                <a:latin typeface="Constantia" pitchFamily="-109" charset="0"/>
              </a:rPr>
              <a:t>. </a:t>
            </a:r>
          </a:p>
          <a:p>
            <a:endParaRPr lang="en-US" sz="2400">
              <a:latin typeface="Constantia" pitchFamily="-109" charset="0"/>
            </a:endParaRPr>
          </a:p>
          <a:p>
            <a:r>
              <a:rPr lang="en-US" sz="2400">
                <a:latin typeface="Constantia" pitchFamily="-109" charset="0"/>
              </a:rPr>
              <a:t>• Full Index Support for </a:t>
            </a:r>
            <a:r>
              <a:rPr lang="en-US" sz="2400">
                <a:solidFill>
                  <a:srgbClr val="93E50D"/>
                </a:solidFill>
                <a:latin typeface="Constantia" pitchFamily="-109" charset="0"/>
              </a:rPr>
              <a:t>High Performance</a:t>
            </a:r>
            <a:r>
              <a:rPr lang="en-US" sz="2400">
                <a:latin typeface="Constantia" pitchFamily="-109" charset="0"/>
              </a:rPr>
              <a:t>. </a:t>
            </a:r>
          </a:p>
          <a:p>
            <a:endParaRPr lang="en-US" sz="2400">
              <a:latin typeface="Constantia" pitchFamily="-109" charset="0"/>
            </a:endParaRPr>
          </a:p>
          <a:p>
            <a:r>
              <a:rPr lang="en-US" sz="2400">
                <a:latin typeface="Constantia" pitchFamily="-109" charset="0"/>
              </a:rPr>
              <a:t>• Replication and Failover for </a:t>
            </a:r>
            <a:r>
              <a:rPr lang="en-US" sz="2400">
                <a:solidFill>
                  <a:srgbClr val="93E50D"/>
                </a:solidFill>
                <a:latin typeface="Constantia" pitchFamily="-109" charset="0"/>
              </a:rPr>
              <a:t>High Availability</a:t>
            </a:r>
            <a:r>
              <a:rPr lang="en-US" sz="2400">
                <a:latin typeface="Constantia" pitchFamily="-109" charset="0"/>
              </a:rPr>
              <a:t>.</a:t>
            </a:r>
          </a:p>
          <a:p>
            <a:endParaRPr lang="en-US" sz="2400">
              <a:latin typeface="Constantia" pitchFamily="-109" charset="0"/>
            </a:endParaRPr>
          </a:p>
          <a:p>
            <a:r>
              <a:rPr lang="en-US" sz="2400">
                <a:latin typeface="Constantia" pitchFamily="-109" charset="0"/>
              </a:rPr>
              <a:t>• Auto Sharding for </a:t>
            </a:r>
            <a:r>
              <a:rPr lang="en-US" sz="2400">
                <a:solidFill>
                  <a:srgbClr val="93E50D"/>
                </a:solidFill>
                <a:latin typeface="Constantia" pitchFamily="-109" charset="0"/>
              </a:rPr>
              <a:t>Easy Scalability</a:t>
            </a:r>
            <a:r>
              <a:rPr lang="en-US" sz="2400">
                <a:latin typeface="Constantia" pitchFamily="-109" charset="0"/>
              </a:rPr>
              <a:t>. </a:t>
            </a:r>
          </a:p>
          <a:p>
            <a:endParaRPr lang="en-US" sz="2400">
              <a:latin typeface="Constantia" pitchFamily="-109" charset="0"/>
            </a:endParaRPr>
          </a:p>
          <a:p>
            <a:r>
              <a:rPr lang="en-US" sz="2400">
                <a:latin typeface="Constantia" pitchFamily="-109" charset="0"/>
              </a:rPr>
              <a:t>• Map / Reduce for </a:t>
            </a:r>
            <a:r>
              <a:rPr lang="en-US" sz="2400">
                <a:solidFill>
                  <a:srgbClr val="93E50D"/>
                </a:solidFill>
                <a:latin typeface="Constantia" pitchFamily="-109" charset="0"/>
              </a:rPr>
              <a:t>Aggregation</a:t>
            </a:r>
            <a:r>
              <a:rPr lang="en-US" sz="2400">
                <a:latin typeface="Constantia" pitchFamily="-10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ubtitle 5"/>
          <p:cNvSpPr>
            <a:spLocks noGrp="1"/>
          </p:cNvSpPr>
          <p:nvPr>
            <p:ph type="subTitle" idx="4294967295"/>
          </p:nvPr>
        </p:nvSpPr>
        <p:spPr>
          <a:xfrm>
            <a:off x="0" y="304800"/>
            <a:ext cx="8229600" cy="685800"/>
          </a:xfrm>
        </p:spPr>
        <p:txBody>
          <a:bodyPr/>
          <a:lstStyle/>
          <a:p>
            <a:pPr eaLnBrk="1" hangingPunct="1"/>
            <a:r>
              <a:rPr lang="en-US" sz="3200" smtClean="0"/>
              <a:t>Why use MongoDB?</a:t>
            </a:r>
          </a:p>
        </p:txBody>
      </p:sp>
      <p:sp>
        <p:nvSpPr>
          <p:cNvPr id="9" name="Rectangle 8"/>
          <p:cNvSpPr/>
          <p:nvPr/>
        </p:nvSpPr>
        <p:spPr>
          <a:xfrm>
            <a:off x="609600" y="1212850"/>
            <a:ext cx="7067550" cy="4894263"/>
          </a:xfrm>
          <a:prstGeom prst="rect">
            <a:avLst/>
          </a:prstGeom>
        </p:spPr>
        <p:txBody>
          <a:bodyPr>
            <a:spAutoFit/>
          </a:bodyPr>
          <a:lstStyle/>
          <a:p>
            <a:r>
              <a:rPr lang="en-US" sz="2400">
                <a:latin typeface="Constantia" pitchFamily="-109" charset="0"/>
              </a:rPr>
              <a:t>• SQL was invented in the 70’s to store </a:t>
            </a:r>
            <a:r>
              <a:rPr lang="en-US" sz="2400">
                <a:solidFill>
                  <a:srgbClr val="93E50D"/>
                </a:solidFill>
                <a:latin typeface="Constantia" pitchFamily="-109" charset="0"/>
              </a:rPr>
              <a:t>data.</a:t>
            </a:r>
          </a:p>
          <a:p>
            <a:endParaRPr lang="en-US" sz="2400">
              <a:latin typeface="Constantia" pitchFamily="-109" charset="0"/>
            </a:endParaRPr>
          </a:p>
          <a:p>
            <a:r>
              <a:rPr lang="en-US" sz="2400">
                <a:latin typeface="Constantia" pitchFamily="-109" charset="0"/>
              </a:rPr>
              <a:t>• MongoDB stores </a:t>
            </a:r>
            <a:r>
              <a:rPr lang="en-US" sz="2400">
                <a:solidFill>
                  <a:srgbClr val="93E50D"/>
                </a:solidFill>
                <a:latin typeface="Constantia" pitchFamily="-109" charset="0"/>
              </a:rPr>
              <a:t>documents (or) objects.</a:t>
            </a:r>
          </a:p>
          <a:p>
            <a:endParaRPr lang="en-US" sz="2400">
              <a:latin typeface="Constantia" pitchFamily="-109" charset="0"/>
            </a:endParaRPr>
          </a:p>
          <a:p>
            <a:r>
              <a:rPr lang="en-US" sz="2400">
                <a:latin typeface="Constantia" pitchFamily="-109" charset="0"/>
              </a:rPr>
              <a:t>• Now-a-days, everyone works with </a:t>
            </a:r>
            <a:r>
              <a:rPr lang="en-US" sz="2400">
                <a:solidFill>
                  <a:srgbClr val="93E50D"/>
                </a:solidFill>
                <a:latin typeface="Constantia" pitchFamily="-109" charset="0"/>
              </a:rPr>
              <a:t>objects </a:t>
            </a:r>
            <a:r>
              <a:rPr lang="en-US" sz="2400">
                <a:latin typeface="Constantia" pitchFamily="-109" charset="0"/>
              </a:rPr>
              <a:t>(Python/Ruby/Java/etc.) </a:t>
            </a:r>
          </a:p>
          <a:p>
            <a:endParaRPr lang="en-US" sz="2400">
              <a:latin typeface="Constantia" pitchFamily="-109" charset="0"/>
            </a:endParaRPr>
          </a:p>
          <a:p>
            <a:r>
              <a:rPr lang="en-US" sz="2400">
                <a:latin typeface="Constantia" pitchFamily="-109" charset="0"/>
              </a:rPr>
              <a:t>• And we need Databases to persist our </a:t>
            </a:r>
            <a:r>
              <a:rPr lang="en-US" sz="2400">
                <a:solidFill>
                  <a:srgbClr val="93E50D"/>
                </a:solidFill>
                <a:latin typeface="Constantia" pitchFamily="-109" charset="0"/>
              </a:rPr>
              <a:t>objects. </a:t>
            </a:r>
            <a:r>
              <a:rPr lang="en-US" sz="2400">
                <a:latin typeface="Constantia" pitchFamily="-109" charset="0"/>
              </a:rPr>
              <a:t>Then why not store </a:t>
            </a:r>
            <a:r>
              <a:rPr lang="en-US" sz="2400">
                <a:solidFill>
                  <a:srgbClr val="93E50D"/>
                </a:solidFill>
                <a:latin typeface="Constantia" pitchFamily="-109" charset="0"/>
              </a:rPr>
              <a:t>objects </a:t>
            </a:r>
            <a:r>
              <a:rPr lang="en-US" sz="2400">
                <a:latin typeface="Constantia" pitchFamily="-109" charset="0"/>
              </a:rPr>
              <a:t>directly ?</a:t>
            </a:r>
          </a:p>
          <a:p>
            <a:endParaRPr lang="en-US" sz="2400">
              <a:latin typeface="Constantia" pitchFamily="-109" charset="0"/>
            </a:endParaRPr>
          </a:p>
          <a:p>
            <a:r>
              <a:rPr lang="en-US" sz="2400">
                <a:latin typeface="Constantia" pitchFamily="-109" charset="0"/>
              </a:rPr>
              <a:t>• Embedded documents and arrays reduce need for joins. </a:t>
            </a:r>
            <a:r>
              <a:rPr lang="en-US" sz="2400">
                <a:solidFill>
                  <a:srgbClr val="93E50D"/>
                </a:solidFill>
                <a:latin typeface="Constantia" pitchFamily="-109" charset="0"/>
              </a:rPr>
              <a:t>No Joins </a:t>
            </a:r>
            <a:r>
              <a:rPr lang="en-US" sz="2400">
                <a:latin typeface="Constantia" pitchFamily="-109" charset="0"/>
              </a:rPr>
              <a:t>and No-multi document </a:t>
            </a:r>
            <a:r>
              <a:rPr lang="en-US" sz="2400">
                <a:solidFill>
                  <a:srgbClr val="93E50D"/>
                </a:solidFill>
                <a:latin typeface="Constantia" pitchFamily="-109" charset="0"/>
              </a:rPr>
              <a:t>transactions</a:t>
            </a:r>
            <a:r>
              <a:rPr lang="en-US" sz="2400">
                <a:latin typeface="Constantia" pitchFamily="-10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ubtitle 5"/>
          <p:cNvSpPr>
            <a:spLocks noGrp="1"/>
          </p:cNvSpPr>
          <p:nvPr>
            <p:ph type="subTitle" idx="4294967295"/>
          </p:nvPr>
        </p:nvSpPr>
        <p:spPr>
          <a:xfrm>
            <a:off x="0" y="304800"/>
            <a:ext cx="8229600" cy="685800"/>
          </a:xfrm>
        </p:spPr>
        <p:txBody>
          <a:bodyPr/>
          <a:lstStyle/>
          <a:p>
            <a:pPr eaLnBrk="1" hangingPunct="1"/>
            <a:r>
              <a:rPr lang="en-US" sz="3200" smtClean="0"/>
              <a:t>What is MongoDB great for?</a:t>
            </a:r>
          </a:p>
        </p:txBody>
      </p:sp>
      <p:sp>
        <p:nvSpPr>
          <p:cNvPr id="9" name="Rectangle 8"/>
          <p:cNvSpPr/>
          <p:nvPr/>
        </p:nvSpPr>
        <p:spPr>
          <a:xfrm>
            <a:off x="609600" y="1212850"/>
            <a:ext cx="7067550" cy="2678113"/>
          </a:xfrm>
          <a:prstGeom prst="rect">
            <a:avLst/>
          </a:prstGeom>
        </p:spPr>
        <p:txBody>
          <a:bodyPr>
            <a:spAutoFit/>
          </a:bodyPr>
          <a:lstStyle/>
          <a:p>
            <a:r>
              <a:rPr lang="en-US" sz="2400">
                <a:latin typeface="Constantia" pitchFamily="-109" charset="0"/>
              </a:rPr>
              <a:t>• RDBMS replacement for </a:t>
            </a:r>
            <a:r>
              <a:rPr lang="en-US" sz="2400">
                <a:solidFill>
                  <a:srgbClr val="93E50D"/>
                </a:solidFill>
                <a:latin typeface="Constantia" pitchFamily="-109" charset="0"/>
              </a:rPr>
              <a:t>Web Applications</a:t>
            </a:r>
            <a:r>
              <a:rPr lang="en-US" sz="2400">
                <a:latin typeface="Constantia" pitchFamily="-109" charset="0"/>
              </a:rPr>
              <a:t>.</a:t>
            </a:r>
            <a:endParaRPr lang="en-US" sz="2400">
              <a:solidFill>
                <a:srgbClr val="93E50D"/>
              </a:solidFill>
              <a:latin typeface="Constantia" pitchFamily="-109" charset="0"/>
            </a:endParaRPr>
          </a:p>
          <a:p>
            <a:endParaRPr lang="en-US" sz="2400">
              <a:latin typeface="Constantia" pitchFamily="-109" charset="0"/>
            </a:endParaRPr>
          </a:p>
          <a:p>
            <a:r>
              <a:rPr lang="en-US" sz="2400">
                <a:latin typeface="Constantia" pitchFamily="-109" charset="0"/>
              </a:rPr>
              <a:t>• </a:t>
            </a:r>
            <a:r>
              <a:rPr lang="en-US" sz="2400">
                <a:solidFill>
                  <a:srgbClr val="93E50D"/>
                </a:solidFill>
                <a:latin typeface="Constantia" pitchFamily="-109" charset="0"/>
              </a:rPr>
              <a:t>Semi-structured </a:t>
            </a:r>
            <a:r>
              <a:rPr lang="en-US" sz="2400">
                <a:latin typeface="Constantia" pitchFamily="-109" charset="0"/>
              </a:rPr>
              <a:t>Content Management.</a:t>
            </a:r>
            <a:endParaRPr lang="en-US" sz="2400">
              <a:solidFill>
                <a:srgbClr val="93E50D"/>
              </a:solidFill>
              <a:latin typeface="Constantia" pitchFamily="-109" charset="0"/>
            </a:endParaRPr>
          </a:p>
          <a:p>
            <a:endParaRPr lang="en-US" sz="2400">
              <a:latin typeface="Constantia" pitchFamily="-109" charset="0"/>
            </a:endParaRPr>
          </a:p>
          <a:p>
            <a:r>
              <a:rPr lang="en-US" sz="2400">
                <a:latin typeface="Constantia" pitchFamily="-109" charset="0"/>
              </a:rPr>
              <a:t>• </a:t>
            </a:r>
            <a:r>
              <a:rPr lang="en-US" sz="2400">
                <a:solidFill>
                  <a:srgbClr val="93E50D"/>
                </a:solidFill>
                <a:latin typeface="Constantia" pitchFamily="-109" charset="0"/>
              </a:rPr>
              <a:t>Real-time </a:t>
            </a:r>
            <a:r>
              <a:rPr lang="en-US" sz="2400">
                <a:latin typeface="Constantia" pitchFamily="-109" charset="0"/>
              </a:rPr>
              <a:t>Analytics &amp; High-Speed Logging. </a:t>
            </a:r>
          </a:p>
          <a:p>
            <a:endParaRPr lang="en-US" sz="2400">
              <a:latin typeface="Constantia" pitchFamily="-109" charset="0"/>
            </a:endParaRPr>
          </a:p>
          <a:p>
            <a:r>
              <a:rPr lang="en-US" sz="2400">
                <a:latin typeface="Constantia" pitchFamily="-109" charset="0"/>
              </a:rPr>
              <a:t>• Caching and </a:t>
            </a:r>
            <a:r>
              <a:rPr lang="en-US" sz="2400">
                <a:solidFill>
                  <a:srgbClr val="93E50D"/>
                </a:solidFill>
                <a:latin typeface="Constantia" pitchFamily="-109" charset="0"/>
              </a:rPr>
              <a:t>High Scalability</a:t>
            </a:r>
          </a:p>
          <a:p>
            <a:endParaRPr lang="en-US" sz="2400">
              <a:latin typeface="Constantia" pitchFamily="-109" charset="0"/>
            </a:endParaRPr>
          </a:p>
        </p:txBody>
      </p:sp>
      <p:sp>
        <p:nvSpPr>
          <p:cNvPr id="5" name="TextBox 4"/>
          <p:cNvSpPr txBox="1">
            <a:spLocks noChangeArrowheads="1"/>
          </p:cNvSpPr>
          <p:nvPr/>
        </p:nvSpPr>
        <p:spPr bwMode="auto">
          <a:xfrm>
            <a:off x="1066800" y="4200525"/>
            <a:ext cx="5162550" cy="523875"/>
          </a:xfrm>
          <a:prstGeom prst="rect">
            <a:avLst/>
          </a:prstGeom>
          <a:noFill/>
          <a:ln w="9525">
            <a:noFill/>
            <a:miter lim="800000"/>
            <a:headEnd/>
            <a:tailEnd/>
          </a:ln>
        </p:spPr>
        <p:txBody>
          <a:bodyPr wrap="none">
            <a:spAutoFit/>
          </a:bodyPr>
          <a:lstStyle/>
          <a:p>
            <a:r>
              <a:rPr lang="en-US" sz="2800">
                <a:solidFill>
                  <a:srgbClr val="93E50D"/>
                </a:solidFill>
                <a:latin typeface="Constantia" pitchFamily="-109" charset="0"/>
              </a:rPr>
              <a:t>Web 2.0, Media, SAAS, Gaming</a:t>
            </a:r>
          </a:p>
        </p:txBody>
      </p:sp>
      <p:sp>
        <p:nvSpPr>
          <p:cNvPr id="7" name="TextBox 6"/>
          <p:cNvSpPr txBox="1">
            <a:spLocks noChangeArrowheads="1"/>
          </p:cNvSpPr>
          <p:nvPr/>
        </p:nvSpPr>
        <p:spPr bwMode="auto">
          <a:xfrm>
            <a:off x="1066800" y="4843463"/>
            <a:ext cx="7032625" cy="523875"/>
          </a:xfrm>
          <a:prstGeom prst="rect">
            <a:avLst/>
          </a:prstGeom>
          <a:noFill/>
          <a:ln w="9525">
            <a:noFill/>
            <a:miter lim="800000"/>
            <a:headEnd/>
            <a:tailEnd/>
          </a:ln>
        </p:spPr>
        <p:txBody>
          <a:bodyPr wrap="none">
            <a:spAutoFit/>
          </a:bodyPr>
          <a:lstStyle/>
          <a:p>
            <a:r>
              <a:rPr lang="en-US" sz="2800">
                <a:solidFill>
                  <a:srgbClr val="93E50D"/>
                </a:solidFill>
                <a:latin typeface="Constantia" pitchFamily="-109" charset="0"/>
              </a:rPr>
              <a:t>HealthCare, Finance, Telecom, Government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What </a:t>
            </a:r>
            <a:r>
              <a:rPr lang="en-US" dirty="0"/>
              <a:t>i</a:t>
            </a:r>
            <a:r>
              <a:rPr lang="en-US" dirty="0" smtClean="0"/>
              <a:t>s Wrong With RDBMS?</a:t>
            </a:r>
            <a:endParaRPr lang="en-US" dirty="0"/>
          </a:p>
        </p:txBody>
      </p:sp>
      <p:sp>
        <p:nvSpPr>
          <p:cNvPr id="3" name="Content Placeholder 2"/>
          <p:cNvSpPr>
            <a:spLocks noGrp="1"/>
          </p:cNvSpPr>
          <p:nvPr>
            <p:ph sz="quarter" idx="4294967295"/>
          </p:nvPr>
        </p:nvSpPr>
        <p:spPr>
          <a:xfrm>
            <a:off x="990600" y="1524000"/>
            <a:ext cx="8153400" cy="5334000"/>
          </a:xfrm>
        </p:spPr>
        <p:txBody>
          <a:bodyPr>
            <a:normAutofit fontScale="92500" lnSpcReduction="20000"/>
          </a:bodyPr>
          <a:lstStyle/>
          <a:p>
            <a:r>
              <a:rPr lang="en-US" dirty="0" smtClean="0"/>
              <a:t>Nothing. One size fits all? Not really. </a:t>
            </a:r>
          </a:p>
          <a:p>
            <a:r>
              <a:rPr lang="en-US" dirty="0" smtClean="0"/>
              <a:t>Impedance mismatch.</a:t>
            </a:r>
          </a:p>
          <a:p>
            <a:pPr lvl="1"/>
            <a:r>
              <a:rPr lang="en-US" dirty="0" smtClean="0"/>
              <a:t>Object Relational Mapping doesn't work quite well.</a:t>
            </a:r>
          </a:p>
          <a:p>
            <a:r>
              <a:rPr lang="en-US" dirty="0" smtClean="0"/>
              <a:t>Rigid schema design.</a:t>
            </a:r>
          </a:p>
          <a:p>
            <a:r>
              <a:rPr lang="en-US" dirty="0"/>
              <a:t>Harder to scale</a:t>
            </a:r>
            <a:r>
              <a:rPr lang="en-US" dirty="0" smtClean="0"/>
              <a:t>.</a:t>
            </a:r>
          </a:p>
          <a:p>
            <a:r>
              <a:rPr lang="en-US" dirty="0" smtClean="0"/>
              <a:t>Replication.</a:t>
            </a:r>
          </a:p>
          <a:p>
            <a:r>
              <a:rPr lang="en-US" dirty="0" smtClean="0"/>
              <a:t>Joins across multiple nodes? Hard.</a:t>
            </a:r>
          </a:p>
          <a:p>
            <a:r>
              <a:rPr lang="en-US" dirty="0" smtClean="0"/>
              <a:t>How does RDMS handle data growth? Hard.</a:t>
            </a:r>
          </a:p>
          <a:p>
            <a:r>
              <a:rPr lang="en-US" dirty="0"/>
              <a:t>Need for a DBA.</a:t>
            </a:r>
          </a:p>
          <a:p>
            <a:r>
              <a:rPr lang="en-US" dirty="0" smtClean="0"/>
              <a:t>Many </a:t>
            </a:r>
            <a:r>
              <a:rPr lang="en-US" dirty="0"/>
              <a:t>programmers are already familiar with it.</a:t>
            </a:r>
          </a:p>
          <a:p>
            <a:r>
              <a:rPr lang="en-US" dirty="0"/>
              <a:t>Transactions and ACID make development easy.</a:t>
            </a:r>
          </a:p>
          <a:p>
            <a:r>
              <a:rPr lang="en-US" dirty="0"/>
              <a:t>Lots of tools to use</a:t>
            </a:r>
            <a:r>
              <a:rPr lang="en-US" dirty="0" smtClean="0"/>
              <a:t>.</a:t>
            </a:r>
            <a:endParaRPr lang="en-US" dirty="0"/>
          </a:p>
        </p:txBody>
      </p:sp>
    </p:spTree>
    <p:extLst>
      <p:ext uri="{BB962C8B-B14F-4D97-AF65-F5344CB8AC3E}">
        <p14:creationId xmlns:p14="http://schemas.microsoft.com/office/powerpoint/2010/main" xmlns="" val="215167839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ubtitle 5"/>
          <p:cNvSpPr>
            <a:spLocks noGrp="1"/>
          </p:cNvSpPr>
          <p:nvPr>
            <p:ph type="subTitle" idx="4294967295"/>
          </p:nvPr>
        </p:nvSpPr>
        <p:spPr>
          <a:xfrm>
            <a:off x="0" y="304800"/>
            <a:ext cx="8229600" cy="685800"/>
          </a:xfrm>
        </p:spPr>
        <p:txBody>
          <a:bodyPr/>
          <a:lstStyle/>
          <a:p>
            <a:pPr eaLnBrk="1" hangingPunct="1"/>
            <a:r>
              <a:rPr lang="en-US" sz="3200" smtClean="0"/>
              <a:t>Not great for?</a:t>
            </a:r>
          </a:p>
        </p:txBody>
      </p:sp>
      <p:sp>
        <p:nvSpPr>
          <p:cNvPr id="9" name="Rectangle 8"/>
          <p:cNvSpPr/>
          <p:nvPr/>
        </p:nvSpPr>
        <p:spPr>
          <a:xfrm>
            <a:off x="609600" y="1212850"/>
            <a:ext cx="7067550" cy="1570038"/>
          </a:xfrm>
          <a:prstGeom prst="rect">
            <a:avLst/>
          </a:prstGeom>
        </p:spPr>
        <p:txBody>
          <a:bodyPr>
            <a:spAutoFit/>
          </a:bodyPr>
          <a:lstStyle/>
          <a:p>
            <a:r>
              <a:rPr lang="en-US" sz="2400">
                <a:latin typeface="Constantia" pitchFamily="-109" charset="0"/>
              </a:rPr>
              <a:t>• Highly </a:t>
            </a:r>
            <a:r>
              <a:rPr lang="en-US" sz="2400">
                <a:solidFill>
                  <a:srgbClr val="93E50D"/>
                </a:solidFill>
                <a:latin typeface="Constantia" pitchFamily="-109" charset="0"/>
              </a:rPr>
              <a:t>Transactional </a:t>
            </a:r>
            <a:r>
              <a:rPr lang="en-US" sz="2400">
                <a:latin typeface="Constantia" pitchFamily="-109" charset="0"/>
              </a:rPr>
              <a:t>Applications.</a:t>
            </a:r>
            <a:endParaRPr lang="en-US" sz="2400">
              <a:solidFill>
                <a:srgbClr val="93E50D"/>
              </a:solidFill>
              <a:latin typeface="Constantia" pitchFamily="-109" charset="0"/>
            </a:endParaRPr>
          </a:p>
          <a:p>
            <a:endParaRPr lang="en-US" sz="2400">
              <a:latin typeface="Constantia" pitchFamily="-109" charset="0"/>
            </a:endParaRPr>
          </a:p>
          <a:p>
            <a:r>
              <a:rPr lang="en-US" sz="2400">
                <a:latin typeface="Constantia" pitchFamily="-109" charset="0"/>
              </a:rPr>
              <a:t>• Problems requiring </a:t>
            </a:r>
            <a:r>
              <a:rPr lang="en-US" sz="2400">
                <a:solidFill>
                  <a:srgbClr val="93E50D"/>
                </a:solidFill>
                <a:latin typeface="Constantia" pitchFamily="-109" charset="0"/>
              </a:rPr>
              <a:t>SQL</a:t>
            </a:r>
            <a:r>
              <a:rPr lang="en-US" sz="2400">
                <a:latin typeface="Constantia" pitchFamily="-109" charset="0"/>
              </a:rPr>
              <a:t>.</a:t>
            </a:r>
            <a:endParaRPr lang="en-US" sz="2400">
              <a:solidFill>
                <a:srgbClr val="93E50D"/>
              </a:solidFill>
              <a:latin typeface="Constantia" pitchFamily="-109" charset="0"/>
            </a:endParaRPr>
          </a:p>
          <a:p>
            <a:endParaRPr lang="en-US" sz="2400">
              <a:latin typeface="Constantia" pitchFamily="-109" charset="0"/>
            </a:endParaRPr>
          </a:p>
          <a:p>
            <a:endParaRPr lang="en-US" sz="2400">
              <a:latin typeface="Constantia" pitchFamily="-109" charset="0"/>
            </a:endParaRPr>
          </a:p>
        </p:txBody>
      </p:sp>
      <p:grpSp>
        <p:nvGrpSpPr>
          <p:cNvPr id="2" name="Group 21"/>
          <p:cNvGrpSpPr>
            <a:grpSpLocks/>
          </p:cNvGrpSpPr>
          <p:nvPr/>
        </p:nvGrpSpPr>
        <p:grpSpPr bwMode="auto">
          <a:xfrm>
            <a:off x="381000" y="2667000"/>
            <a:ext cx="8566150" cy="3962400"/>
            <a:chOff x="381000" y="2667000"/>
            <a:chExt cx="8566150" cy="3962400"/>
          </a:xfrm>
        </p:grpSpPr>
        <p:sp>
          <p:nvSpPr>
            <p:cNvPr id="21510" name="Subtitle 5"/>
            <p:cNvSpPr txBox="1">
              <a:spLocks/>
            </p:cNvSpPr>
            <p:nvPr/>
          </p:nvSpPr>
          <p:spPr bwMode="auto">
            <a:xfrm>
              <a:off x="381000" y="2667000"/>
              <a:ext cx="8229600" cy="685800"/>
            </a:xfrm>
            <a:prstGeom prst="rect">
              <a:avLst/>
            </a:prstGeom>
            <a:noFill/>
            <a:ln w="9525">
              <a:noFill/>
              <a:miter lim="800000"/>
              <a:headEnd/>
              <a:tailEnd/>
            </a:ln>
          </p:spPr>
          <p:txBody>
            <a:bodyPr/>
            <a:lstStyle/>
            <a:p>
              <a:pPr algn="ctr" defTabSz="914400">
                <a:spcBef>
                  <a:spcPts val="2000"/>
                </a:spcBef>
              </a:pPr>
              <a:r>
                <a:rPr lang="en-US" sz="3000">
                  <a:latin typeface="Constantia" pitchFamily="-109" charset="0"/>
                </a:rPr>
                <a:t>Some Companies using MongoDB in Production</a:t>
              </a:r>
            </a:p>
          </p:txBody>
        </p:sp>
        <p:pic>
          <p:nvPicPr>
            <p:cNvPr id="21511" name="Picture 9" descr="craigslist.png"/>
            <p:cNvPicPr>
              <a:picLocks noChangeAspect="1"/>
            </p:cNvPicPr>
            <p:nvPr/>
          </p:nvPicPr>
          <p:blipFill>
            <a:blip r:embed="rId2"/>
            <a:srcRect/>
            <a:stretch>
              <a:fillRect/>
            </a:stretch>
          </p:blipFill>
          <p:spPr bwMode="auto">
            <a:xfrm>
              <a:off x="838200" y="3663950"/>
              <a:ext cx="1676400" cy="469900"/>
            </a:xfrm>
            <a:prstGeom prst="rect">
              <a:avLst/>
            </a:prstGeom>
            <a:noFill/>
            <a:ln w="9525">
              <a:noFill/>
              <a:miter lim="800000"/>
              <a:headEnd/>
              <a:tailEnd/>
            </a:ln>
          </p:spPr>
        </p:pic>
        <p:pic>
          <p:nvPicPr>
            <p:cNvPr id="21512" name="Picture 12" descr="gh.png"/>
            <p:cNvPicPr>
              <a:picLocks noChangeAspect="1"/>
            </p:cNvPicPr>
            <p:nvPr/>
          </p:nvPicPr>
          <p:blipFill>
            <a:blip r:embed="rId3"/>
            <a:srcRect/>
            <a:stretch>
              <a:fillRect/>
            </a:stretch>
          </p:blipFill>
          <p:spPr bwMode="auto">
            <a:xfrm>
              <a:off x="1149350" y="4489390"/>
              <a:ext cx="952500" cy="431800"/>
            </a:xfrm>
            <a:prstGeom prst="rect">
              <a:avLst/>
            </a:prstGeom>
            <a:noFill/>
            <a:ln w="9525">
              <a:noFill/>
              <a:miter lim="800000"/>
              <a:headEnd/>
              <a:tailEnd/>
            </a:ln>
          </p:spPr>
        </p:pic>
        <p:pic>
          <p:nvPicPr>
            <p:cNvPr id="21513" name="Picture 13" descr="eventbrite.png"/>
            <p:cNvPicPr>
              <a:picLocks noChangeAspect="1"/>
            </p:cNvPicPr>
            <p:nvPr/>
          </p:nvPicPr>
          <p:blipFill>
            <a:blip r:embed="rId4"/>
            <a:srcRect/>
            <a:stretch>
              <a:fillRect/>
            </a:stretch>
          </p:blipFill>
          <p:spPr bwMode="auto">
            <a:xfrm>
              <a:off x="6407150" y="3708400"/>
              <a:ext cx="2540000" cy="1320800"/>
            </a:xfrm>
            <a:prstGeom prst="rect">
              <a:avLst/>
            </a:prstGeom>
            <a:noFill/>
            <a:ln w="9525">
              <a:noFill/>
              <a:miter lim="800000"/>
              <a:headEnd/>
              <a:tailEnd/>
            </a:ln>
          </p:spPr>
        </p:pic>
        <p:pic>
          <p:nvPicPr>
            <p:cNvPr id="21514" name="Picture 14" descr="intuit.gif"/>
            <p:cNvPicPr>
              <a:picLocks noChangeAspect="1"/>
            </p:cNvPicPr>
            <p:nvPr/>
          </p:nvPicPr>
          <p:blipFill>
            <a:blip r:embed="rId5"/>
            <a:srcRect/>
            <a:stretch>
              <a:fillRect/>
            </a:stretch>
          </p:blipFill>
          <p:spPr bwMode="auto">
            <a:xfrm>
              <a:off x="2625640" y="4254817"/>
              <a:ext cx="1841500" cy="901700"/>
            </a:xfrm>
            <a:prstGeom prst="rect">
              <a:avLst/>
            </a:prstGeom>
            <a:noFill/>
            <a:ln w="9525">
              <a:noFill/>
              <a:miter lim="800000"/>
              <a:headEnd/>
              <a:tailEnd/>
            </a:ln>
          </p:spPr>
        </p:pic>
        <p:pic>
          <p:nvPicPr>
            <p:cNvPr id="21515" name="Picture 15" descr="bi.gif"/>
            <p:cNvPicPr>
              <a:picLocks noChangeAspect="1"/>
            </p:cNvPicPr>
            <p:nvPr/>
          </p:nvPicPr>
          <p:blipFill>
            <a:blip r:embed="rId6"/>
            <a:srcRect/>
            <a:stretch>
              <a:fillRect/>
            </a:stretch>
          </p:blipFill>
          <p:spPr bwMode="auto">
            <a:xfrm>
              <a:off x="4708440" y="4692650"/>
              <a:ext cx="1828800" cy="825500"/>
            </a:xfrm>
            <a:prstGeom prst="rect">
              <a:avLst/>
            </a:prstGeom>
            <a:noFill/>
            <a:ln w="9525">
              <a:noFill/>
              <a:miter lim="800000"/>
              <a:headEnd/>
              <a:tailEnd/>
            </a:ln>
          </p:spPr>
        </p:pic>
        <p:pic>
          <p:nvPicPr>
            <p:cNvPr id="21516" name="Picture 16" descr="the-guardian-logo.jpg"/>
            <p:cNvPicPr>
              <a:picLocks noChangeAspect="1"/>
            </p:cNvPicPr>
            <p:nvPr/>
          </p:nvPicPr>
          <p:blipFill>
            <a:blip r:embed="rId7"/>
            <a:srcRect/>
            <a:stretch>
              <a:fillRect/>
            </a:stretch>
          </p:blipFill>
          <p:spPr bwMode="auto">
            <a:xfrm>
              <a:off x="3657600" y="5836920"/>
              <a:ext cx="4142704" cy="735330"/>
            </a:xfrm>
            <a:prstGeom prst="rect">
              <a:avLst/>
            </a:prstGeom>
            <a:noFill/>
            <a:ln w="9525">
              <a:noFill/>
              <a:miter lim="800000"/>
              <a:headEnd/>
              <a:tailEnd/>
            </a:ln>
          </p:spPr>
        </p:pic>
        <p:pic>
          <p:nvPicPr>
            <p:cNvPr id="21517" name="Picture 17" descr="ign.png"/>
            <p:cNvPicPr>
              <a:picLocks noChangeAspect="1"/>
            </p:cNvPicPr>
            <p:nvPr/>
          </p:nvPicPr>
          <p:blipFill>
            <a:blip r:embed="rId8"/>
            <a:srcRect/>
            <a:stretch>
              <a:fillRect/>
            </a:stretch>
          </p:blipFill>
          <p:spPr bwMode="auto">
            <a:xfrm>
              <a:off x="2848059" y="3473450"/>
              <a:ext cx="1619081" cy="571440"/>
            </a:xfrm>
            <a:prstGeom prst="rect">
              <a:avLst/>
            </a:prstGeom>
            <a:noFill/>
            <a:ln w="9525">
              <a:noFill/>
              <a:miter lim="800000"/>
              <a:headEnd/>
              <a:tailEnd/>
            </a:ln>
          </p:spPr>
        </p:pic>
        <p:pic>
          <p:nvPicPr>
            <p:cNvPr id="21518" name="Picture 18" descr="disney.jpg"/>
            <p:cNvPicPr>
              <a:picLocks noChangeAspect="1"/>
            </p:cNvPicPr>
            <p:nvPr/>
          </p:nvPicPr>
          <p:blipFill>
            <a:blip r:embed="rId9"/>
            <a:srcRect/>
            <a:stretch>
              <a:fillRect/>
            </a:stretch>
          </p:blipFill>
          <p:spPr bwMode="auto">
            <a:xfrm>
              <a:off x="689855" y="5156517"/>
              <a:ext cx="1871490" cy="862965"/>
            </a:xfrm>
            <a:prstGeom prst="rect">
              <a:avLst/>
            </a:prstGeom>
            <a:noFill/>
            <a:ln w="9525">
              <a:noFill/>
              <a:miter lim="800000"/>
              <a:headEnd/>
              <a:tailEnd/>
            </a:ln>
          </p:spPr>
        </p:pic>
        <p:pic>
          <p:nvPicPr>
            <p:cNvPr id="21519" name="Picture 19" descr="gg.png"/>
            <p:cNvPicPr>
              <a:picLocks noChangeAspect="1"/>
            </p:cNvPicPr>
            <p:nvPr/>
          </p:nvPicPr>
          <p:blipFill>
            <a:blip r:embed="rId10"/>
            <a:srcRect/>
            <a:stretch>
              <a:fillRect/>
            </a:stretch>
          </p:blipFill>
          <p:spPr bwMode="auto">
            <a:xfrm>
              <a:off x="4708440" y="3513179"/>
              <a:ext cx="1463760" cy="741638"/>
            </a:xfrm>
            <a:prstGeom prst="rect">
              <a:avLst/>
            </a:prstGeom>
            <a:noFill/>
            <a:ln w="9525">
              <a:noFill/>
              <a:miter lim="800000"/>
              <a:headEnd/>
              <a:tailEnd/>
            </a:ln>
          </p:spPr>
        </p:pic>
        <p:pic>
          <p:nvPicPr>
            <p:cNvPr id="21520" name="Picture 20" descr="logo-sourceforge.png"/>
            <p:cNvPicPr>
              <a:picLocks noChangeAspect="1"/>
            </p:cNvPicPr>
            <p:nvPr/>
          </p:nvPicPr>
          <p:blipFill>
            <a:blip r:embed="rId11"/>
            <a:srcRect/>
            <a:stretch>
              <a:fillRect/>
            </a:stretch>
          </p:blipFill>
          <p:spPr bwMode="auto">
            <a:xfrm>
              <a:off x="609600" y="6191250"/>
              <a:ext cx="2667000" cy="438150"/>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idx="4294967295"/>
          </p:nvPr>
        </p:nvSpPr>
        <p:spPr>
          <a:xfrm>
            <a:off x="0" y="1600200"/>
            <a:ext cx="8229600" cy="2136775"/>
          </a:xfrm>
        </p:spPr>
        <p:txBody>
          <a:bodyPr/>
          <a:lstStyle/>
          <a:p>
            <a:pPr eaLnBrk="1" hangingPunct="1"/>
            <a:r>
              <a:rPr lang="en-US" smtClean="0"/>
              <a:t>Let’s Dive in !</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ctrTitle" idx="4294967295"/>
          </p:nvPr>
        </p:nvSpPr>
        <p:spPr>
          <a:xfrm>
            <a:off x="0" y="1295400"/>
            <a:ext cx="3429000" cy="609600"/>
          </a:xfrm>
        </p:spPr>
        <p:txBody>
          <a:bodyPr>
            <a:normAutofit fontScale="90000"/>
          </a:bodyPr>
          <a:lstStyle/>
          <a:p>
            <a:pPr eaLnBrk="1" hangingPunct="1"/>
            <a:r>
              <a:rPr lang="en-US" sz="3600" smtClean="0"/>
              <a:t>Database</a:t>
            </a:r>
          </a:p>
        </p:txBody>
      </p:sp>
      <p:sp>
        <p:nvSpPr>
          <p:cNvPr id="23556" name="Title 1"/>
          <p:cNvSpPr txBox="1">
            <a:spLocks/>
          </p:cNvSpPr>
          <p:nvPr/>
        </p:nvSpPr>
        <p:spPr bwMode="auto">
          <a:xfrm>
            <a:off x="152400" y="533400"/>
            <a:ext cx="3429000" cy="609600"/>
          </a:xfrm>
          <a:prstGeom prst="rect">
            <a:avLst/>
          </a:prstGeom>
          <a:noFill/>
          <a:ln w="9525">
            <a:noFill/>
            <a:miter lim="800000"/>
            <a:headEnd/>
            <a:tailEnd/>
          </a:ln>
        </p:spPr>
        <p:txBody>
          <a:bodyPr anchor="b"/>
          <a:lstStyle/>
          <a:p>
            <a:pPr algn="ctr" defTabSz="914400"/>
            <a:r>
              <a:rPr lang="en-US" sz="2600" b="1">
                <a:latin typeface="Constantia" pitchFamily="-109" charset="0"/>
              </a:rPr>
              <a:t>When I say</a:t>
            </a:r>
          </a:p>
        </p:txBody>
      </p:sp>
      <p:grpSp>
        <p:nvGrpSpPr>
          <p:cNvPr id="2" name="Group 8"/>
          <p:cNvGrpSpPr>
            <a:grpSpLocks/>
          </p:cNvGrpSpPr>
          <p:nvPr/>
        </p:nvGrpSpPr>
        <p:grpSpPr bwMode="auto">
          <a:xfrm>
            <a:off x="5410200" y="533400"/>
            <a:ext cx="3429000" cy="1371600"/>
            <a:chOff x="5410200" y="533400"/>
            <a:chExt cx="3429000" cy="1371600"/>
          </a:xfrm>
        </p:grpSpPr>
        <p:sp>
          <p:nvSpPr>
            <p:cNvPr id="23559" name="Title 1"/>
            <p:cNvSpPr txBox="1">
              <a:spLocks/>
            </p:cNvSpPr>
            <p:nvPr/>
          </p:nvSpPr>
          <p:spPr bwMode="auto">
            <a:xfrm>
              <a:off x="5410200" y="1295400"/>
              <a:ext cx="3429000" cy="609600"/>
            </a:xfrm>
            <a:prstGeom prst="rect">
              <a:avLst/>
            </a:prstGeom>
            <a:noFill/>
            <a:ln w="9525">
              <a:noFill/>
              <a:miter lim="800000"/>
              <a:headEnd/>
              <a:tailEnd/>
            </a:ln>
          </p:spPr>
          <p:txBody>
            <a:bodyPr anchor="b"/>
            <a:lstStyle/>
            <a:p>
              <a:pPr algn="ctr" defTabSz="914400"/>
              <a:r>
                <a:rPr lang="en-US" sz="3600" b="1">
                  <a:latin typeface="Constantia" pitchFamily="-109" charset="0"/>
                </a:rPr>
                <a:t>Database</a:t>
              </a:r>
            </a:p>
          </p:txBody>
        </p:sp>
        <p:sp>
          <p:nvSpPr>
            <p:cNvPr id="23560" name="Title 1"/>
            <p:cNvSpPr txBox="1">
              <a:spLocks/>
            </p:cNvSpPr>
            <p:nvPr/>
          </p:nvSpPr>
          <p:spPr bwMode="auto">
            <a:xfrm>
              <a:off x="5410200" y="533400"/>
              <a:ext cx="3429000" cy="609600"/>
            </a:xfrm>
            <a:prstGeom prst="rect">
              <a:avLst/>
            </a:prstGeom>
            <a:noFill/>
            <a:ln w="9525">
              <a:noFill/>
              <a:miter lim="800000"/>
              <a:headEnd/>
              <a:tailEnd/>
            </a:ln>
          </p:spPr>
          <p:txBody>
            <a:bodyPr anchor="b"/>
            <a:lstStyle/>
            <a:p>
              <a:pPr algn="ctr" defTabSz="914400"/>
              <a:r>
                <a:rPr lang="en-US" sz="2600" b="1">
                  <a:latin typeface="Constantia" pitchFamily="-109" charset="0"/>
                </a:rPr>
                <a:t>Think</a:t>
              </a:r>
            </a:p>
          </p:txBody>
        </p:sp>
      </p:grpSp>
      <p:sp>
        <p:nvSpPr>
          <p:cNvPr id="8" name="Rectangle 7"/>
          <p:cNvSpPr>
            <a:spLocks noChangeArrowheads="1"/>
          </p:cNvSpPr>
          <p:nvPr/>
        </p:nvSpPr>
        <p:spPr bwMode="auto">
          <a:xfrm>
            <a:off x="609600" y="2782888"/>
            <a:ext cx="7848600" cy="1570037"/>
          </a:xfrm>
          <a:prstGeom prst="rect">
            <a:avLst/>
          </a:prstGeom>
          <a:noFill/>
          <a:ln w="9525">
            <a:noFill/>
            <a:miter lim="800000"/>
            <a:headEnd/>
            <a:tailEnd/>
          </a:ln>
        </p:spPr>
        <p:txBody>
          <a:bodyPr>
            <a:spAutoFit/>
          </a:bodyPr>
          <a:lstStyle/>
          <a:p>
            <a:r>
              <a:rPr lang="en-US" sz="2400">
                <a:latin typeface="Constantia" pitchFamily="-109" charset="0"/>
              </a:rPr>
              <a:t>• Made up of Multiple </a:t>
            </a:r>
            <a:r>
              <a:rPr lang="en-US" sz="2400">
                <a:solidFill>
                  <a:srgbClr val="93E50D"/>
                </a:solidFill>
                <a:latin typeface="Constantia" pitchFamily="-109" charset="0"/>
              </a:rPr>
              <a:t>Collections.</a:t>
            </a:r>
          </a:p>
          <a:p>
            <a:endParaRPr lang="en-US" sz="2400">
              <a:latin typeface="Constantia" pitchFamily="-109" charset="0"/>
            </a:endParaRPr>
          </a:p>
          <a:p>
            <a:r>
              <a:rPr lang="en-US" sz="2400">
                <a:latin typeface="Constantia" pitchFamily="-109" charset="0"/>
              </a:rPr>
              <a:t>• Created </a:t>
            </a:r>
            <a:r>
              <a:rPr lang="en-US" sz="2400">
                <a:solidFill>
                  <a:srgbClr val="93E50D"/>
                </a:solidFill>
                <a:latin typeface="Constantia" pitchFamily="-109" charset="0"/>
              </a:rPr>
              <a:t>on-the-fly</a:t>
            </a:r>
            <a:r>
              <a:rPr lang="en-US" sz="2400">
                <a:latin typeface="Constantia" pitchFamily="-109" charset="0"/>
              </a:rPr>
              <a:t> when referenced for the first time.</a:t>
            </a:r>
            <a:endParaRPr lang="en-US" sz="2400">
              <a:solidFill>
                <a:srgbClr val="93E50D"/>
              </a:solidFill>
              <a:latin typeface="Constantia" pitchFamily="-109" charset="0"/>
            </a:endParaRPr>
          </a:p>
          <a:p>
            <a:endParaRPr lang="en-US" sz="2400">
              <a:latin typeface="Constantia" pitchFamily="-109" charset="0"/>
            </a:endParaRPr>
          </a:p>
          <a:p>
            <a:endParaRPr lang="en-US" sz="2400">
              <a:latin typeface="Constantia" pitchFamily="-10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ctrTitle" idx="4294967295"/>
          </p:nvPr>
        </p:nvSpPr>
        <p:spPr>
          <a:xfrm>
            <a:off x="0" y="1295400"/>
            <a:ext cx="3429000" cy="609600"/>
          </a:xfrm>
        </p:spPr>
        <p:txBody>
          <a:bodyPr>
            <a:normAutofit fontScale="90000"/>
          </a:bodyPr>
          <a:lstStyle/>
          <a:p>
            <a:pPr eaLnBrk="1" hangingPunct="1"/>
            <a:r>
              <a:rPr lang="en-US" sz="3600" smtClean="0"/>
              <a:t>Collection</a:t>
            </a:r>
          </a:p>
        </p:txBody>
      </p:sp>
      <p:sp>
        <p:nvSpPr>
          <p:cNvPr id="24580" name="Title 1"/>
          <p:cNvSpPr txBox="1">
            <a:spLocks/>
          </p:cNvSpPr>
          <p:nvPr/>
        </p:nvSpPr>
        <p:spPr bwMode="auto">
          <a:xfrm>
            <a:off x="152400" y="533400"/>
            <a:ext cx="3429000" cy="609600"/>
          </a:xfrm>
          <a:prstGeom prst="rect">
            <a:avLst/>
          </a:prstGeom>
          <a:noFill/>
          <a:ln w="9525">
            <a:noFill/>
            <a:miter lim="800000"/>
            <a:headEnd/>
            <a:tailEnd/>
          </a:ln>
        </p:spPr>
        <p:txBody>
          <a:bodyPr anchor="b"/>
          <a:lstStyle/>
          <a:p>
            <a:pPr algn="ctr" defTabSz="914400"/>
            <a:r>
              <a:rPr lang="en-US" sz="2600" b="1">
                <a:latin typeface="Constantia" pitchFamily="-109" charset="0"/>
              </a:rPr>
              <a:t>When I say</a:t>
            </a:r>
          </a:p>
        </p:txBody>
      </p:sp>
      <p:grpSp>
        <p:nvGrpSpPr>
          <p:cNvPr id="2" name="Group 8"/>
          <p:cNvGrpSpPr>
            <a:grpSpLocks/>
          </p:cNvGrpSpPr>
          <p:nvPr/>
        </p:nvGrpSpPr>
        <p:grpSpPr bwMode="auto">
          <a:xfrm>
            <a:off x="5410200" y="533400"/>
            <a:ext cx="3429000" cy="1371600"/>
            <a:chOff x="5410200" y="533400"/>
            <a:chExt cx="3429000" cy="1371600"/>
          </a:xfrm>
        </p:grpSpPr>
        <p:sp>
          <p:nvSpPr>
            <p:cNvPr id="24583" name="Title 1"/>
            <p:cNvSpPr txBox="1">
              <a:spLocks/>
            </p:cNvSpPr>
            <p:nvPr/>
          </p:nvSpPr>
          <p:spPr bwMode="auto">
            <a:xfrm>
              <a:off x="5410200" y="1295400"/>
              <a:ext cx="3429000" cy="609600"/>
            </a:xfrm>
            <a:prstGeom prst="rect">
              <a:avLst/>
            </a:prstGeom>
            <a:noFill/>
            <a:ln w="9525">
              <a:noFill/>
              <a:miter lim="800000"/>
              <a:headEnd/>
              <a:tailEnd/>
            </a:ln>
          </p:spPr>
          <p:txBody>
            <a:bodyPr anchor="b"/>
            <a:lstStyle/>
            <a:p>
              <a:pPr algn="ctr" defTabSz="914400"/>
              <a:r>
                <a:rPr lang="en-US" sz="3600" b="1">
                  <a:latin typeface="Constantia" pitchFamily="-109" charset="0"/>
                </a:rPr>
                <a:t>Table</a:t>
              </a:r>
            </a:p>
          </p:txBody>
        </p:sp>
        <p:sp>
          <p:nvSpPr>
            <p:cNvPr id="24584" name="Title 1"/>
            <p:cNvSpPr txBox="1">
              <a:spLocks/>
            </p:cNvSpPr>
            <p:nvPr/>
          </p:nvSpPr>
          <p:spPr bwMode="auto">
            <a:xfrm>
              <a:off x="5410200" y="533400"/>
              <a:ext cx="3429000" cy="609600"/>
            </a:xfrm>
            <a:prstGeom prst="rect">
              <a:avLst/>
            </a:prstGeom>
            <a:noFill/>
            <a:ln w="9525">
              <a:noFill/>
              <a:miter lim="800000"/>
              <a:headEnd/>
              <a:tailEnd/>
            </a:ln>
          </p:spPr>
          <p:txBody>
            <a:bodyPr anchor="b"/>
            <a:lstStyle/>
            <a:p>
              <a:pPr algn="ctr" defTabSz="914400"/>
              <a:r>
                <a:rPr lang="en-US" sz="2600" b="1">
                  <a:latin typeface="Constantia" pitchFamily="-109" charset="0"/>
                </a:rPr>
                <a:t>Think</a:t>
              </a:r>
            </a:p>
          </p:txBody>
        </p:sp>
      </p:grpSp>
      <p:sp>
        <p:nvSpPr>
          <p:cNvPr id="8" name="Rectangle 7"/>
          <p:cNvSpPr>
            <a:spLocks noChangeArrowheads="1"/>
          </p:cNvSpPr>
          <p:nvPr/>
        </p:nvSpPr>
        <p:spPr bwMode="auto">
          <a:xfrm>
            <a:off x="609600" y="2782888"/>
            <a:ext cx="8229600" cy="3416300"/>
          </a:xfrm>
          <a:prstGeom prst="rect">
            <a:avLst/>
          </a:prstGeom>
          <a:noFill/>
          <a:ln w="9525">
            <a:noFill/>
            <a:miter lim="800000"/>
            <a:headEnd/>
            <a:tailEnd/>
          </a:ln>
        </p:spPr>
        <p:txBody>
          <a:bodyPr>
            <a:spAutoFit/>
          </a:bodyPr>
          <a:lstStyle/>
          <a:p>
            <a:r>
              <a:rPr lang="en-US" sz="2400">
                <a:latin typeface="Constantia" pitchFamily="-109" charset="0"/>
              </a:rPr>
              <a:t>• Schema-less, and contains </a:t>
            </a:r>
            <a:r>
              <a:rPr lang="en-US" sz="2400">
                <a:solidFill>
                  <a:srgbClr val="93E50D"/>
                </a:solidFill>
                <a:latin typeface="Constantia" pitchFamily="-109" charset="0"/>
              </a:rPr>
              <a:t>Documents.</a:t>
            </a:r>
          </a:p>
          <a:p>
            <a:endParaRPr lang="en-US" sz="2400">
              <a:latin typeface="Constantia" pitchFamily="-109" charset="0"/>
            </a:endParaRPr>
          </a:p>
          <a:p>
            <a:r>
              <a:rPr lang="en-US" sz="2400">
                <a:latin typeface="Constantia" pitchFamily="-109" charset="0"/>
              </a:rPr>
              <a:t>• </a:t>
            </a:r>
            <a:r>
              <a:rPr lang="en-US" sz="2400">
                <a:solidFill>
                  <a:srgbClr val="93E50D"/>
                </a:solidFill>
                <a:latin typeface="Constantia" pitchFamily="-109" charset="0"/>
              </a:rPr>
              <a:t>Indexable </a:t>
            </a:r>
            <a:r>
              <a:rPr lang="en-US" sz="2400">
                <a:latin typeface="Constantia" pitchFamily="-109" charset="0"/>
              </a:rPr>
              <a:t>by one/more keys.</a:t>
            </a:r>
            <a:endParaRPr lang="en-US" sz="2400">
              <a:solidFill>
                <a:srgbClr val="93E50D"/>
              </a:solidFill>
              <a:latin typeface="Constantia" pitchFamily="-109" charset="0"/>
            </a:endParaRPr>
          </a:p>
          <a:p>
            <a:endParaRPr lang="en-US" sz="2400">
              <a:latin typeface="Constantia" pitchFamily="-109" charset="0"/>
            </a:endParaRPr>
          </a:p>
          <a:p>
            <a:r>
              <a:rPr lang="en-US" sz="2400">
                <a:latin typeface="Constantia" pitchFamily="-109" charset="0"/>
              </a:rPr>
              <a:t>• Created </a:t>
            </a:r>
            <a:r>
              <a:rPr lang="en-US" sz="2400">
                <a:solidFill>
                  <a:srgbClr val="93E50D"/>
                </a:solidFill>
                <a:latin typeface="Constantia" pitchFamily="-109" charset="0"/>
              </a:rPr>
              <a:t>on-the-fly</a:t>
            </a:r>
            <a:r>
              <a:rPr lang="en-US" sz="2400">
                <a:latin typeface="Constantia" pitchFamily="-109" charset="0"/>
              </a:rPr>
              <a:t> when referenced for the first time.</a:t>
            </a:r>
          </a:p>
          <a:p>
            <a:endParaRPr lang="en-US" sz="2400">
              <a:solidFill>
                <a:srgbClr val="93E50D"/>
              </a:solidFill>
              <a:latin typeface="Constantia" pitchFamily="-109" charset="0"/>
            </a:endParaRPr>
          </a:p>
          <a:p>
            <a:r>
              <a:rPr lang="en-US" sz="2400">
                <a:latin typeface="Constantia" pitchFamily="-109" charset="0"/>
              </a:rPr>
              <a:t>• </a:t>
            </a:r>
            <a:r>
              <a:rPr lang="en-US" sz="2400">
                <a:solidFill>
                  <a:srgbClr val="93E50D"/>
                </a:solidFill>
                <a:latin typeface="Constantia" pitchFamily="-109" charset="0"/>
              </a:rPr>
              <a:t>Capped Collections:</a:t>
            </a:r>
            <a:r>
              <a:rPr lang="en-US" sz="2400">
                <a:latin typeface="Constantia" pitchFamily="-109" charset="0"/>
              </a:rPr>
              <a:t> Fixed size, older records get dropped after reaching the limit.</a:t>
            </a:r>
            <a:endParaRPr lang="en-US" sz="2400">
              <a:solidFill>
                <a:srgbClr val="93E50D"/>
              </a:solidFill>
              <a:latin typeface="Constantia" pitchFamily="-109" charset="0"/>
            </a:endParaRPr>
          </a:p>
          <a:p>
            <a:endParaRPr lang="en-US" sz="2400">
              <a:latin typeface="Constantia" pitchFamily="-109" charset="0"/>
            </a:endParaRPr>
          </a:p>
          <a:p>
            <a:endParaRPr lang="en-US" sz="2400">
              <a:latin typeface="Constantia" pitchFamily="-10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ctrTitle" idx="4294967295"/>
          </p:nvPr>
        </p:nvSpPr>
        <p:spPr>
          <a:xfrm>
            <a:off x="0" y="1295400"/>
            <a:ext cx="3429000" cy="609600"/>
          </a:xfrm>
        </p:spPr>
        <p:txBody>
          <a:bodyPr>
            <a:normAutofit fontScale="90000"/>
          </a:bodyPr>
          <a:lstStyle/>
          <a:p>
            <a:pPr eaLnBrk="1" hangingPunct="1"/>
            <a:r>
              <a:rPr lang="en-US" sz="3600" smtClean="0"/>
              <a:t>Document</a:t>
            </a:r>
          </a:p>
        </p:txBody>
      </p:sp>
      <p:sp>
        <p:nvSpPr>
          <p:cNvPr id="25604" name="Title 1"/>
          <p:cNvSpPr txBox="1">
            <a:spLocks/>
          </p:cNvSpPr>
          <p:nvPr/>
        </p:nvSpPr>
        <p:spPr bwMode="auto">
          <a:xfrm>
            <a:off x="152400" y="533400"/>
            <a:ext cx="3429000" cy="609600"/>
          </a:xfrm>
          <a:prstGeom prst="rect">
            <a:avLst/>
          </a:prstGeom>
          <a:noFill/>
          <a:ln w="9525">
            <a:noFill/>
            <a:miter lim="800000"/>
            <a:headEnd/>
            <a:tailEnd/>
          </a:ln>
        </p:spPr>
        <p:txBody>
          <a:bodyPr anchor="b"/>
          <a:lstStyle/>
          <a:p>
            <a:pPr algn="ctr" defTabSz="914400"/>
            <a:r>
              <a:rPr lang="en-US" sz="2600" b="1">
                <a:latin typeface="Constantia" pitchFamily="-109" charset="0"/>
              </a:rPr>
              <a:t>When I say</a:t>
            </a:r>
          </a:p>
        </p:txBody>
      </p:sp>
      <p:grpSp>
        <p:nvGrpSpPr>
          <p:cNvPr id="2" name="Group 8"/>
          <p:cNvGrpSpPr>
            <a:grpSpLocks/>
          </p:cNvGrpSpPr>
          <p:nvPr/>
        </p:nvGrpSpPr>
        <p:grpSpPr bwMode="auto">
          <a:xfrm>
            <a:off x="5410200" y="533400"/>
            <a:ext cx="3429000" cy="1371600"/>
            <a:chOff x="5410200" y="533400"/>
            <a:chExt cx="3429000" cy="1371600"/>
          </a:xfrm>
        </p:grpSpPr>
        <p:sp>
          <p:nvSpPr>
            <p:cNvPr id="25607" name="Title 1"/>
            <p:cNvSpPr txBox="1">
              <a:spLocks/>
            </p:cNvSpPr>
            <p:nvPr/>
          </p:nvSpPr>
          <p:spPr bwMode="auto">
            <a:xfrm>
              <a:off x="5410200" y="1295400"/>
              <a:ext cx="3429000" cy="609600"/>
            </a:xfrm>
            <a:prstGeom prst="rect">
              <a:avLst/>
            </a:prstGeom>
            <a:noFill/>
            <a:ln w="9525">
              <a:noFill/>
              <a:miter lim="800000"/>
              <a:headEnd/>
              <a:tailEnd/>
            </a:ln>
          </p:spPr>
          <p:txBody>
            <a:bodyPr anchor="b"/>
            <a:lstStyle/>
            <a:p>
              <a:pPr algn="ctr" defTabSz="914400"/>
              <a:r>
                <a:rPr lang="en-US" sz="3600" b="1">
                  <a:latin typeface="Constantia" pitchFamily="-109" charset="0"/>
                </a:rPr>
                <a:t>Record/Row</a:t>
              </a:r>
            </a:p>
          </p:txBody>
        </p:sp>
        <p:sp>
          <p:nvSpPr>
            <p:cNvPr id="25608" name="Title 1"/>
            <p:cNvSpPr txBox="1">
              <a:spLocks/>
            </p:cNvSpPr>
            <p:nvPr/>
          </p:nvSpPr>
          <p:spPr bwMode="auto">
            <a:xfrm>
              <a:off x="5410200" y="533400"/>
              <a:ext cx="3429000" cy="609600"/>
            </a:xfrm>
            <a:prstGeom prst="rect">
              <a:avLst/>
            </a:prstGeom>
            <a:noFill/>
            <a:ln w="9525">
              <a:noFill/>
              <a:miter lim="800000"/>
              <a:headEnd/>
              <a:tailEnd/>
            </a:ln>
          </p:spPr>
          <p:txBody>
            <a:bodyPr anchor="b"/>
            <a:lstStyle/>
            <a:p>
              <a:pPr algn="ctr" defTabSz="914400"/>
              <a:r>
                <a:rPr lang="en-US" sz="2600" b="1">
                  <a:latin typeface="Constantia" pitchFamily="-109" charset="0"/>
                </a:rPr>
                <a:t>Think</a:t>
              </a:r>
            </a:p>
          </p:txBody>
        </p:sp>
      </p:grpSp>
      <p:sp>
        <p:nvSpPr>
          <p:cNvPr id="8" name="Rectangle 7"/>
          <p:cNvSpPr>
            <a:spLocks noChangeArrowheads="1"/>
          </p:cNvSpPr>
          <p:nvPr/>
        </p:nvSpPr>
        <p:spPr bwMode="auto">
          <a:xfrm>
            <a:off x="609600" y="2782888"/>
            <a:ext cx="8229600" cy="3046412"/>
          </a:xfrm>
          <a:prstGeom prst="rect">
            <a:avLst/>
          </a:prstGeom>
          <a:noFill/>
          <a:ln w="9525">
            <a:noFill/>
            <a:miter lim="800000"/>
            <a:headEnd/>
            <a:tailEnd/>
          </a:ln>
        </p:spPr>
        <p:txBody>
          <a:bodyPr>
            <a:spAutoFit/>
          </a:bodyPr>
          <a:lstStyle/>
          <a:p>
            <a:r>
              <a:rPr lang="en-US" sz="2400">
                <a:latin typeface="Constantia" pitchFamily="-109" charset="0"/>
              </a:rPr>
              <a:t>• Stored in a </a:t>
            </a:r>
            <a:r>
              <a:rPr lang="en-US" sz="2400">
                <a:solidFill>
                  <a:srgbClr val="93E50D"/>
                </a:solidFill>
                <a:latin typeface="Constantia" pitchFamily="-109" charset="0"/>
              </a:rPr>
              <a:t>Collection.</a:t>
            </a:r>
          </a:p>
          <a:p>
            <a:endParaRPr lang="en-US" sz="2400">
              <a:latin typeface="Constantia" pitchFamily="-109" charset="0"/>
            </a:endParaRPr>
          </a:p>
          <a:p>
            <a:r>
              <a:rPr lang="en-US" sz="2400">
                <a:latin typeface="Constantia" pitchFamily="-109" charset="0"/>
              </a:rPr>
              <a:t>• Can have </a:t>
            </a:r>
            <a:r>
              <a:rPr lang="en-US" sz="2400">
                <a:solidFill>
                  <a:srgbClr val="93E50D"/>
                </a:solidFill>
                <a:latin typeface="Constantia" pitchFamily="-109" charset="0"/>
              </a:rPr>
              <a:t>_id</a:t>
            </a:r>
            <a:r>
              <a:rPr lang="en-US" sz="2400">
                <a:latin typeface="Constantia" pitchFamily="-109" charset="0"/>
              </a:rPr>
              <a:t> key – works like Primary keys in MySQL. </a:t>
            </a:r>
            <a:endParaRPr lang="en-US" sz="2400">
              <a:solidFill>
                <a:srgbClr val="93E50D"/>
              </a:solidFill>
              <a:latin typeface="Constantia" pitchFamily="-109" charset="0"/>
            </a:endParaRPr>
          </a:p>
          <a:p>
            <a:endParaRPr lang="en-US" sz="2400">
              <a:latin typeface="Constantia" pitchFamily="-109" charset="0"/>
            </a:endParaRPr>
          </a:p>
          <a:p>
            <a:r>
              <a:rPr lang="en-US" sz="2400">
                <a:latin typeface="Constantia" pitchFamily="-109" charset="0"/>
              </a:rPr>
              <a:t>• Supported Relationships – </a:t>
            </a:r>
            <a:r>
              <a:rPr lang="en-US" sz="2400">
                <a:solidFill>
                  <a:srgbClr val="93E50D"/>
                </a:solidFill>
                <a:latin typeface="Constantia" pitchFamily="-109" charset="0"/>
              </a:rPr>
              <a:t>Embedded (or) References.</a:t>
            </a:r>
          </a:p>
          <a:p>
            <a:endParaRPr lang="en-US" sz="2400">
              <a:solidFill>
                <a:srgbClr val="93E50D"/>
              </a:solidFill>
              <a:latin typeface="Constantia" pitchFamily="-109" charset="0"/>
            </a:endParaRPr>
          </a:p>
          <a:p>
            <a:r>
              <a:rPr lang="en-US" sz="2400">
                <a:latin typeface="Constantia" pitchFamily="-109" charset="0"/>
              </a:rPr>
              <a:t>• Document storage in </a:t>
            </a:r>
            <a:r>
              <a:rPr lang="en-US" sz="2400">
                <a:solidFill>
                  <a:srgbClr val="93E50D"/>
                </a:solidFill>
                <a:latin typeface="Constantia" pitchFamily="-109" charset="0"/>
              </a:rPr>
              <a:t>BSON </a:t>
            </a:r>
            <a:r>
              <a:rPr lang="en-US" sz="2400">
                <a:latin typeface="Constantia" pitchFamily="-109" charset="0"/>
              </a:rPr>
              <a:t>(Binary form of JSON).</a:t>
            </a:r>
            <a:endParaRPr lang="en-US" sz="2400">
              <a:solidFill>
                <a:srgbClr val="93E50D"/>
              </a:solidFill>
              <a:latin typeface="Constantia" pitchFamily="-109" charset="0"/>
            </a:endParaRPr>
          </a:p>
          <a:p>
            <a:endParaRPr lang="en-US" sz="2400">
              <a:latin typeface="Constantia" pitchFamily="-109" charset="0"/>
            </a:endParaRPr>
          </a:p>
          <a:p>
            <a:endParaRPr lang="en-US" sz="2400">
              <a:latin typeface="Constantia" pitchFamily="-10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a:spLocks noChangeArrowheads="1"/>
          </p:cNvSpPr>
          <p:nvPr/>
        </p:nvSpPr>
        <p:spPr bwMode="auto">
          <a:xfrm>
            <a:off x="457200" y="984250"/>
            <a:ext cx="7543800" cy="5416550"/>
          </a:xfrm>
          <a:prstGeom prst="rect">
            <a:avLst/>
          </a:prstGeom>
          <a:noFill/>
          <a:ln w="9525">
            <a:noFill/>
            <a:miter lim="800000"/>
            <a:headEnd/>
            <a:tailEnd/>
          </a:ln>
        </p:spPr>
        <p:txBody>
          <a:bodyPr>
            <a:spAutoFit/>
          </a:bodyPr>
          <a:lstStyle/>
          <a:p>
            <a:pPr>
              <a:spcAft>
                <a:spcPts val="600"/>
              </a:spcAft>
            </a:pPr>
            <a:r>
              <a:rPr lang="en-US" sz="2200">
                <a:latin typeface="Constantia" pitchFamily="-109" charset="0"/>
              </a:rPr>
              <a:t>var p = {</a:t>
            </a:r>
          </a:p>
          <a:p>
            <a:pPr>
              <a:spcAft>
                <a:spcPts val="600"/>
              </a:spcAft>
            </a:pPr>
            <a:r>
              <a:rPr lang="en-US" sz="2200">
                <a:latin typeface="Constantia" pitchFamily="-109" charset="0"/>
              </a:rPr>
              <a:t>‘_id’: ‘3432’,</a:t>
            </a:r>
          </a:p>
          <a:p>
            <a:pPr>
              <a:spcAft>
                <a:spcPts val="600"/>
              </a:spcAft>
            </a:pPr>
            <a:r>
              <a:rPr lang="en-US" sz="2200">
                <a:latin typeface="Constantia" pitchFamily="-109" charset="0"/>
              </a:rPr>
              <a:t>‘author’: </a:t>
            </a:r>
            <a:r>
              <a:rPr lang="en-US" sz="2200">
                <a:solidFill>
                  <a:srgbClr val="93E50D"/>
                </a:solidFill>
                <a:latin typeface="Constantia" pitchFamily="-109" charset="0"/>
              </a:rPr>
              <a:t>DBRef(‘User’, 2)</a:t>
            </a:r>
            <a:r>
              <a:rPr lang="en-US" sz="2200">
                <a:latin typeface="Constantia" pitchFamily="-109" charset="0"/>
              </a:rPr>
              <a:t>, </a:t>
            </a:r>
          </a:p>
          <a:p>
            <a:pPr>
              <a:spcAft>
                <a:spcPts val="600"/>
              </a:spcAft>
            </a:pPr>
            <a:r>
              <a:rPr lang="en-US" sz="2200">
                <a:latin typeface="Constantia" pitchFamily="-109" charset="0"/>
              </a:rPr>
              <a:t>‘title’: ‘Introduction to MongoDB’,</a:t>
            </a:r>
          </a:p>
          <a:p>
            <a:pPr>
              <a:spcAft>
                <a:spcPts val="600"/>
              </a:spcAft>
            </a:pPr>
            <a:r>
              <a:rPr lang="en-US" sz="2200">
                <a:latin typeface="Constantia" pitchFamily="-109" charset="0"/>
              </a:rPr>
              <a:t>‘body’: ‘MongoDB is an open sources.. ‘,</a:t>
            </a:r>
          </a:p>
          <a:p>
            <a:pPr>
              <a:spcAft>
                <a:spcPts val="600"/>
              </a:spcAft>
            </a:pPr>
            <a:r>
              <a:rPr lang="en-US" sz="2200">
                <a:latin typeface="Constantia" pitchFamily="-109" charset="0"/>
              </a:rPr>
              <a:t>‘timestamp’: Date(’01-04-12’),</a:t>
            </a:r>
          </a:p>
          <a:p>
            <a:pPr>
              <a:spcAft>
                <a:spcPts val="600"/>
              </a:spcAft>
            </a:pPr>
            <a:r>
              <a:rPr lang="en-US" sz="2200">
                <a:latin typeface="Constantia" pitchFamily="-109" charset="0"/>
              </a:rPr>
              <a:t>‘tags’: </a:t>
            </a:r>
            <a:r>
              <a:rPr lang="en-US" sz="2200">
                <a:solidFill>
                  <a:srgbClr val="93E50D"/>
                </a:solidFill>
                <a:latin typeface="Constantia" pitchFamily="-109" charset="0"/>
              </a:rPr>
              <a:t>[‘MongoDB’, ‘NoSQL’]</a:t>
            </a:r>
            <a:r>
              <a:rPr lang="en-US" sz="2200">
                <a:latin typeface="Constantia" pitchFamily="-109" charset="0"/>
              </a:rPr>
              <a:t>,</a:t>
            </a:r>
          </a:p>
          <a:p>
            <a:pPr>
              <a:spcAft>
                <a:spcPts val="600"/>
              </a:spcAft>
            </a:pPr>
            <a:r>
              <a:rPr lang="en-US" sz="2200">
                <a:latin typeface="Constantia" pitchFamily="-109" charset="0"/>
              </a:rPr>
              <a:t>‘comments’: </a:t>
            </a:r>
            <a:r>
              <a:rPr lang="en-US" sz="2200">
                <a:solidFill>
                  <a:srgbClr val="93E50D"/>
                </a:solidFill>
                <a:latin typeface="Constantia" pitchFamily="-109" charset="0"/>
              </a:rPr>
              <a:t>[{‘author’: DBRef(‘User’, 4),</a:t>
            </a:r>
          </a:p>
          <a:p>
            <a:pPr>
              <a:spcAft>
                <a:spcPts val="600"/>
              </a:spcAft>
            </a:pPr>
            <a:r>
              <a:rPr lang="en-US" sz="2200">
                <a:solidFill>
                  <a:srgbClr val="93E50D"/>
                </a:solidFill>
                <a:latin typeface="Constantia" pitchFamily="-109" charset="0"/>
              </a:rPr>
              <a:t>				‘date’: Date(’02-04-12’),</a:t>
            </a:r>
          </a:p>
          <a:p>
            <a:pPr>
              <a:spcAft>
                <a:spcPts val="600"/>
              </a:spcAft>
            </a:pPr>
            <a:r>
              <a:rPr lang="en-US" sz="2200">
                <a:solidFill>
                  <a:srgbClr val="93E50D"/>
                </a:solidFill>
                <a:latin typeface="Constantia" pitchFamily="-109" charset="0"/>
              </a:rPr>
              <a:t>				‘text’: ‘Did you see.. ‘,</a:t>
            </a:r>
          </a:p>
          <a:p>
            <a:pPr>
              <a:spcAft>
                <a:spcPts val="600"/>
              </a:spcAft>
            </a:pPr>
            <a:r>
              <a:rPr lang="en-US" sz="2200">
                <a:solidFill>
                  <a:srgbClr val="93E50D"/>
                </a:solidFill>
                <a:latin typeface="Constantia" pitchFamily="-109" charset="0"/>
              </a:rPr>
              <a:t>				‘upvotes’: 7, … ]</a:t>
            </a:r>
          </a:p>
          <a:p>
            <a:pPr>
              <a:spcAft>
                <a:spcPts val="600"/>
              </a:spcAft>
            </a:pPr>
            <a:r>
              <a:rPr lang="en-US" sz="2200">
                <a:latin typeface="Constantia" pitchFamily="-109" charset="0"/>
              </a:rPr>
              <a:t>}</a:t>
            </a:r>
          </a:p>
          <a:p>
            <a:pPr>
              <a:spcAft>
                <a:spcPts val="600"/>
              </a:spcAft>
            </a:pPr>
            <a:r>
              <a:rPr lang="en-US" sz="2200">
                <a:latin typeface="Constantia" pitchFamily="-109" charset="0"/>
              </a:rPr>
              <a:t>&gt; db.posts.save(p);</a:t>
            </a:r>
          </a:p>
        </p:txBody>
      </p:sp>
      <p:sp>
        <p:nvSpPr>
          <p:cNvPr id="26628" name="Subtitle 5"/>
          <p:cNvSpPr>
            <a:spLocks noGrp="1"/>
          </p:cNvSpPr>
          <p:nvPr>
            <p:ph type="subTitle" idx="4294967295"/>
          </p:nvPr>
        </p:nvSpPr>
        <p:spPr>
          <a:xfrm>
            <a:off x="0" y="304800"/>
            <a:ext cx="8229600" cy="685800"/>
          </a:xfrm>
        </p:spPr>
        <p:txBody>
          <a:bodyPr/>
          <a:lstStyle/>
          <a:p>
            <a:pPr eaLnBrk="1" hangingPunct="1"/>
            <a:r>
              <a:rPr lang="en-US" sz="3200" smtClean="0"/>
              <a:t>Understanding the Document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a:spLocks noChangeArrowheads="1"/>
          </p:cNvSpPr>
          <p:nvPr/>
        </p:nvSpPr>
        <p:spPr bwMode="auto">
          <a:xfrm>
            <a:off x="457200" y="1143000"/>
            <a:ext cx="7543800" cy="5000625"/>
          </a:xfrm>
          <a:prstGeom prst="rect">
            <a:avLst/>
          </a:prstGeom>
          <a:noFill/>
          <a:ln w="9525">
            <a:noFill/>
            <a:miter lim="800000"/>
            <a:headEnd/>
            <a:tailEnd/>
          </a:ln>
        </p:spPr>
        <p:txBody>
          <a:bodyPr>
            <a:spAutoFit/>
          </a:bodyPr>
          <a:lstStyle/>
          <a:p>
            <a:pPr>
              <a:spcAft>
                <a:spcPts val="600"/>
              </a:spcAft>
            </a:pPr>
            <a:r>
              <a:rPr lang="en-US" sz="2200">
                <a:latin typeface="Constantia" pitchFamily="-109" charset="0"/>
              </a:rPr>
              <a:t>Create Index on any field in the document</a:t>
            </a:r>
          </a:p>
          <a:p>
            <a:pPr>
              <a:spcAft>
                <a:spcPts val="600"/>
              </a:spcAft>
            </a:pPr>
            <a:r>
              <a:rPr lang="en-US" sz="2200">
                <a:solidFill>
                  <a:srgbClr val="93E50D"/>
                </a:solidFill>
                <a:latin typeface="Constantia" pitchFamily="-109" charset="0"/>
              </a:rPr>
              <a:t>// 1 means ascending, -1 means descending</a:t>
            </a:r>
          </a:p>
          <a:p>
            <a:pPr>
              <a:spcAft>
                <a:spcPts val="600"/>
              </a:spcAft>
            </a:pPr>
            <a:r>
              <a:rPr lang="en-US" sz="2200">
                <a:latin typeface="Constantia" pitchFamily="-109" charset="0"/>
              </a:rPr>
              <a:t>&gt; db.posts.ensureIndex({‘author’: 1});</a:t>
            </a:r>
          </a:p>
          <a:p>
            <a:pPr>
              <a:spcAft>
                <a:spcPts val="600"/>
              </a:spcAft>
            </a:pPr>
            <a:endParaRPr lang="en-US" sz="2200">
              <a:latin typeface="Constantia" pitchFamily="-109" charset="0"/>
            </a:endParaRPr>
          </a:p>
          <a:p>
            <a:pPr>
              <a:spcAft>
                <a:spcPts val="600"/>
              </a:spcAft>
            </a:pPr>
            <a:r>
              <a:rPr lang="en-US" sz="2200">
                <a:latin typeface="Constantia" pitchFamily="-109" charset="0"/>
              </a:rPr>
              <a:t>//Index Nested Documents</a:t>
            </a:r>
          </a:p>
          <a:p>
            <a:pPr>
              <a:spcAft>
                <a:spcPts val="600"/>
              </a:spcAft>
            </a:pPr>
            <a:r>
              <a:rPr lang="en-US" sz="2200">
                <a:latin typeface="Constantia" pitchFamily="-109" charset="0"/>
              </a:rPr>
              <a:t>&gt; db.posts.ensureIndex(‘comments.author’: 1);</a:t>
            </a:r>
          </a:p>
          <a:p>
            <a:pPr>
              <a:spcAft>
                <a:spcPts val="600"/>
              </a:spcAft>
              <a:buFont typeface="Wingdings" pitchFamily="-109" charset="2"/>
              <a:buChar char="Ø"/>
            </a:pPr>
            <a:endParaRPr lang="en-US" sz="2200">
              <a:latin typeface="Constantia" pitchFamily="-109" charset="0"/>
            </a:endParaRPr>
          </a:p>
          <a:p>
            <a:pPr>
              <a:spcAft>
                <a:spcPts val="600"/>
              </a:spcAft>
            </a:pPr>
            <a:r>
              <a:rPr lang="en-US" sz="2200">
                <a:latin typeface="Constantia" pitchFamily="-109" charset="0"/>
              </a:rPr>
              <a:t>// Index on tags</a:t>
            </a:r>
          </a:p>
          <a:p>
            <a:pPr>
              <a:spcAft>
                <a:spcPts val="600"/>
              </a:spcAft>
            </a:pPr>
            <a:r>
              <a:rPr lang="en-US" sz="2200">
                <a:latin typeface="Constantia" pitchFamily="-109" charset="0"/>
              </a:rPr>
              <a:t>&gt; db.posts.ensureIndex({‘tags’: 1});</a:t>
            </a:r>
          </a:p>
          <a:p>
            <a:pPr>
              <a:spcAft>
                <a:spcPts val="600"/>
              </a:spcAft>
              <a:buFont typeface="Wingdings" pitchFamily="-109" charset="2"/>
              <a:buChar char="Ø"/>
            </a:pPr>
            <a:endParaRPr lang="en-US" sz="2200">
              <a:latin typeface="Constantia" pitchFamily="-109" charset="0"/>
            </a:endParaRPr>
          </a:p>
          <a:p>
            <a:pPr>
              <a:spcAft>
                <a:spcPts val="600"/>
              </a:spcAft>
            </a:pPr>
            <a:r>
              <a:rPr lang="en-US" sz="2200">
                <a:latin typeface="Constantia" pitchFamily="-109" charset="0"/>
              </a:rPr>
              <a:t>// Geo-spatial Index</a:t>
            </a:r>
          </a:p>
          <a:p>
            <a:pPr>
              <a:spcAft>
                <a:spcPts val="600"/>
              </a:spcAft>
            </a:pPr>
            <a:r>
              <a:rPr lang="en-US" sz="2200">
                <a:latin typeface="Constantia" pitchFamily="-109" charset="0"/>
              </a:rPr>
              <a:t>&gt; db.posts.ensureIndex({‘author.location’: ‘2d’});</a:t>
            </a:r>
          </a:p>
        </p:txBody>
      </p:sp>
      <p:sp>
        <p:nvSpPr>
          <p:cNvPr id="27652" name="Subtitle 5"/>
          <p:cNvSpPr>
            <a:spLocks noGrp="1"/>
          </p:cNvSpPr>
          <p:nvPr>
            <p:ph type="subTitle" idx="4294967295"/>
          </p:nvPr>
        </p:nvSpPr>
        <p:spPr>
          <a:xfrm>
            <a:off x="0" y="304800"/>
            <a:ext cx="8229600" cy="685800"/>
          </a:xfrm>
        </p:spPr>
        <p:txBody>
          <a:bodyPr/>
          <a:lstStyle/>
          <a:p>
            <a:pPr eaLnBrk="1" hangingPunct="1"/>
            <a:r>
              <a:rPr lang="en-US" sz="3200" smtClean="0"/>
              <a:t>Secondary Indexes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a:spLocks noChangeArrowheads="1"/>
          </p:cNvSpPr>
          <p:nvPr/>
        </p:nvSpPr>
        <p:spPr bwMode="auto">
          <a:xfrm>
            <a:off x="457200" y="1143000"/>
            <a:ext cx="7543800" cy="4924425"/>
          </a:xfrm>
          <a:prstGeom prst="rect">
            <a:avLst/>
          </a:prstGeom>
          <a:noFill/>
          <a:ln w="9525">
            <a:noFill/>
            <a:miter lim="800000"/>
            <a:headEnd/>
            <a:tailEnd/>
          </a:ln>
        </p:spPr>
        <p:txBody>
          <a:bodyPr>
            <a:spAutoFit/>
          </a:bodyPr>
          <a:lstStyle/>
          <a:p>
            <a:pPr>
              <a:spcAft>
                <a:spcPts val="600"/>
              </a:spcAft>
            </a:pPr>
            <a:r>
              <a:rPr lang="en-US" sz="2200">
                <a:latin typeface="Constantia" pitchFamily="-109" charset="0"/>
              </a:rPr>
              <a:t>// find posts which has ‘MongoDB’ tag.</a:t>
            </a:r>
          </a:p>
          <a:p>
            <a:pPr>
              <a:spcAft>
                <a:spcPts val="600"/>
              </a:spcAft>
            </a:pPr>
            <a:r>
              <a:rPr lang="en-US" sz="2200">
                <a:latin typeface="Constantia" pitchFamily="-109" charset="0"/>
              </a:rPr>
              <a:t>&gt; db.posts.find({tags: ‘MongoDB’});</a:t>
            </a:r>
          </a:p>
          <a:p>
            <a:pPr>
              <a:spcAft>
                <a:spcPts val="600"/>
              </a:spcAft>
            </a:pPr>
            <a:endParaRPr lang="en-US" sz="2200">
              <a:latin typeface="Constantia" pitchFamily="-109" charset="0"/>
            </a:endParaRPr>
          </a:p>
          <a:p>
            <a:pPr>
              <a:spcAft>
                <a:spcPts val="600"/>
              </a:spcAft>
            </a:pPr>
            <a:r>
              <a:rPr lang="en-US" sz="2200">
                <a:latin typeface="Constantia" pitchFamily="-109" charset="0"/>
              </a:rPr>
              <a:t>// find posts by author’s comments.</a:t>
            </a:r>
          </a:p>
          <a:p>
            <a:pPr>
              <a:spcAft>
                <a:spcPts val="600"/>
              </a:spcAft>
            </a:pPr>
            <a:r>
              <a:rPr lang="en-US" sz="2200">
                <a:latin typeface="Constantia" pitchFamily="-109" charset="0"/>
              </a:rPr>
              <a:t>&gt; db.posts.find({‘comments.author’: DBRef(‘User’,2)}).count();</a:t>
            </a:r>
          </a:p>
          <a:p>
            <a:pPr>
              <a:spcAft>
                <a:spcPts val="600"/>
              </a:spcAft>
            </a:pPr>
            <a:endParaRPr lang="en-US" sz="2200">
              <a:latin typeface="Constantia" pitchFamily="-109" charset="0"/>
            </a:endParaRPr>
          </a:p>
          <a:p>
            <a:pPr>
              <a:spcAft>
                <a:spcPts val="600"/>
              </a:spcAft>
            </a:pPr>
            <a:r>
              <a:rPr lang="en-US" sz="2200">
                <a:latin typeface="Constantia" pitchFamily="-109" charset="0"/>
              </a:rPr>
              <a:t>// find posts written after 31</a:t>
            </a:r>
            <a:r>
              <a:rPr lang="en-US" sz="2200" baseline="30000">
                <a:latin typeface="Constantia" pitchFamily="-109" charset="0"/>
              </a:rPr>
              <a:t>st</a:t>
            </a:r>
            <a:r>
              <a:rPr lang="en-US" sz="2200">
                <a:latin typeface="Constantia" pitchFamily="-109" charset="0"/>
              </a:rPr>
              <a:t> March. </a:t>
            </a:r>
          </a:p>
          <a:p>
            <a:pPr>
              <a:spcAft>
                <a:spcPts val="600"/>
              </a:spcAft>
            </a:pPr>
            <a:r>
              <a:rPr lang="en-US" sz="2200">
                <a:latin typeface="Constantia" pitchFamily="-109" charset="0"/>
              </a:rPr>
              <a:t>&gt; db.posts.find({‘timestamp’: {‘gte’: Date(’31-03-12’)}});</a:t>
            </a:r>
          </a:p>
          <a:p>
            <a:pPr>
              <a:spcAft>
                <a:spcPts val="600"/>
              </a:spcAft>
            </a:pPr>
            <a:endParaRPr lang="en-US" sz="2200">
              <a:latin typeface="Constantia" pitchFamily="-109" charset="0"/>
            </a:endParaRPr>
          </a:p>
          <a:p>
            <a:pPr>
              <a:spcAft>
                <a:spcPts val="600"/>
              </a:spcAft>
            </a:pPr>
            <a:r>
              <a:rPr lang="en-US" sz="2200">
                <a:latin typeface="Constantia" pitchFamily="-109" charset="0"/>
              </a:rPr>
              <a:t>// find posts written by authors around [22, 42]</a:t>
            </a:r>
          </a:p>
          <a:p>
            <a:pPr>
              <a:spcAft>
                <a:spcPts val="600"/>
              </a:spcAft>
            </a:pPr>
            <a:r>
              <a:rPr lang="en-US" sz="2200">
                <a:latin typeface="Constantia" pitchFamily="-109" charset="0"/>
              </a:rPr>
              <a:t>&gt; db.posts.find({‘author.location’: {‘near’:[22, 42]});</a:t>
            </a:r>
          </a:p>
        </p:txBody>
      </p:sp>
      <p:sp>
        <p:nvSpPr>
          <p:cNvPr id="28676" name="Subtitle 5"/>
          <p:cNvSpPr>
            <a:spLocks noGrp="1"/>
          </p:cNvSpPr>
          <p:nvPr>
            <p:ph type="subTitle" idx="4294967295"/>
          </p:nvPr>
        </p:nvSpPr>
        <p:spPr>
          <a:xfrm>
            <a:off x="0" y="304800"/>
            <a:ext cx="8229600" cy="685800"/>
          </a:xfrm>
        </p:spPr>
        <p:txBody>
          <a:bodyPr/>
          <a:lstStyle/>
          <a:p>
            <a:pPr eaLnBrk="1" hangingPunct="1"/>
            <a:r>
              <a:rPr lang="en-US" sz="3200" smtClean="0"/>
              <a:t>What about Queries? So </a:t>
            </a:r>
            <a:r>
              <a:rPr lang="en-US" sz="3200" smtClean="0">
                <a:solidFill>
                  <a:srgbClr val="93E50D"/>
                </a:solidFill>
              </a:rPr>
              <a:t>Simple</a:t>
            </a:r>
          </a:p>
        </p:txBody>
      </p:sp>
      <p:sp>
        <p:nvSpPr>
          <p:cNvPr id="6" name="TextBox 5"/>
          <p:cNvSpPr txBox="1">
            <a:spLocks noChangeArrowheads="1"/>
          </p:cNvSpPr>
          <p:nvPr/>
        </p:nvSpPr>
        <p:spPr bwMode="auto">
          <a:xfrm>
            <a:off x="609600" y="6153150"/>
            <a:ext cx="7542213" cy="400050"/>
          </a:xfrm>
          <a:prstGeom prst="rect">
            <a:avLst/>
          </a:prstGeom>
          <a:noFill/>
          <a:ln w="9525">
            <a:noFill/>
            <a:miter lim="800000"/>
            <a:headEnd/>
            <a:tailEnd/>
          </a:ln>
        </p:spPr>
        <p:txBody>
          <a:bodyPr wrap="none">
            <a:spAutoFit/>
          </a:bodyPr>
          <a:lstStyle/>
          <a:p>
            <a:r>
              <a:rPr lang="en-US" sz="2000">
                <a:solidFill>
                  <a:srgbClr val="93E50D"/>
                </a:solidFill>
                <a:latin typeface="Constantia" pitchFamily="-109" charset="0"/>
              </a:rPr>
              <a:t>$gt, $lt, $gte, $lte, $ne, $all, $in, $nin, count, limit, skip, group,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a:spLocks noChangeArrowheads="1"/>
          </p:cNvSpPr>
          <p:nvPr/>
        </p:nvSpPr>
        <p:spPr bwMode="auto">
          <a:xfrm>
            <a:off x="457200" y="1143000"/>
            <a:ext cx="7543800" cy="1677988"/>
          </a:xfrm>
          <a:prstGeom prst="rect">
            <a:avLst/>
          </a:prstGeom>
          <a:noFill/>
          <a:ln w="9525">
            <a:noFill/>
            <a:miter lim="800000"/>
            <a:headEnd/>
            <a:tailEnd/>
          </a:ln>
        </p:spPr>
        <p:txBody>
          <a:bodyPr>
            <a:spAutoFit/>
          </a:bodyPr>
          <a:lstStyle/>
          <a:p>
            <a:pPr>
              <a:spcAft>
                <a:spcPts val="600"/>
              </a:spcAft>
            </a:pPr>
            <a:r>
              <a:rPr lang="en-US" sz="2200">
                <a:latin typeface="Constantia" pitchFamily="-109" charset="0"/>
              </a:rPr>
              <a:t>db.posts.update({_id: ‘3432’}, </a:t>
            </a:r>
          </a:p>
          <a:p>
            <a:pPr>
              <a:spcAft>
                <a:spcPts val="600"/>
              </a:spcAft>
            </a:pPr>
            <a:r>
              <a:rPr lang="en-US" sz="2200">
                <a:latin typeface="Constantia" pitchFamily="-109" charset="0"/>
              </a:rPr>
              <a:t>{‘title’: ‘Introduction to MongoDB (updated)’, </a:t>
            </a:r>
          </a:p>
          <a:p>
            <a:pPr>
              <a:spcAft>
                <a:spcPts val="600"/>
              </a:spcAft>
            </a:pPr>
            <a:r>
              <a:rPr lang="en-US" sz="2200">
                <a:latin typeface="Constantia" pitchFamily="-109" charset="0"/>
              </a:rPr>
              <a:t>‘text’: ‘Updated text’, </a:t>
            </a:r>
          </a:p>
          <a:p>
            <a:pPr>
              <a:spcAft>
                <a:spcPts val="600"/>
              </a:spcAft>
            </a:pPr>
            <a:r>
              <a:rPr lang="en-US" sz="2200">
                <a:latin typeface="Constantia" pitchFamily="-109" charset="0"/>
              </a:rPr>
              <a:t>${addToSet: {‘tags’: ‘webinar’}});</a:t>
            </a:r>
          </a:p>
        </p:txBody>
      </p:sp>
      <p:sp>
        <p:nvSpPr>
          <p:cNvPr id="29700" name="Subtitle 5"/>
          <p:cNvSpPr>
            <a:spLocks noGrp="1"/>
          </p:cNvSpPr>
          <p:nvPr>
            <p:ph type="subTitle" idx="4294967295"/>
          </p:nvPr>
        </p:nvSpPr>
        <p:spPr>
          <a:xfrm>
            <a:off x="0" y="304800"/>
            <a:ext cx="8229600" cy="685800"/>
          </a:xfrm>
        </p:spPr>
        <p:txBody>
          <a:bodyPr/>
          <a:lstStyle/>
          <a:p>
            <a:pPr eaLnBrk="1" hangingPunct="1">
              <a:lnSpc>
                <a:spcPct val="80000"/>
              </a:lnSpc>
            </a:pPr>
            <a:r>
              <a:rPr lang="en-US" sz="2500" smtClean="0"/>
              <a:t>What about Updates? </a:t>
            </a:r>
            <a:r>
              <a:rPr lang="en-US" sz="2500" smtClean="0">
                <a:solidFill>
                  <a:srgbClr val="93E50D"/>
                </a:solidFill>
              </a:rPr>
              <a:t>Atomic Operations </a:t>
            </a:r>
            <a:r>
              <a:rPr lang="en-US" sz="2500" smtClean="0"/>
              <a:t>makes it simple</a:t>
            </a:r>
          </a:p>
        </p:txBody>
      </p:sp>
      <p:grpSp>
        <p:nvGrpSpPr>
          <p:cNvPr id="2" name="Group 9"/>
          <p:cNvGrpSpPr>
            <a:grpSpLocks/>
          </p:cNvGrpSpPr>
          <p:nvPr/>
        </p:nvGrpSpPr>
        <p:grpSpPr bwMode="auto">
          <a:xfrm>
            <a:off x="609600" y="3276600"/>
            <a:ext cx="6457950" cy="2824163"/>
            <a:chOff x="609600" y="3276600"/>
            <a:chExt cx="6457504" cy="2823865"/>
          </a:xfrm>
        </p:grpSpPr>
        <p:sp>
          <p:nvSpPr>
            <p:cNvPr id="29702" name="TextBox 5"/>
            <p:cNvSpPr txBox="1">
              <a:spLocks noChangeArrowheads="1"/>
            </p:cNvSpPr>
            <p:nvPr/>
          </p:nvSpPr>
          <p:spPr bwMode="auto">
            <a:xfrm>
              <a:off x="685800" y="3276600"/>
              <a:ext cx="1479892" cy="400110"/>
            </a:xfrm>
            <a:prstGeom prst="rect">
              <a:avLst/>
            </a:prstGeom>
            <a:noFill/>
            <a:ln w="9525">
              <a:noFill/>
              <a:miter lim="800000"/>
              <a:headEnd/>
              <a:tailEnd/>
            </a:ln>
          </p:spPr>
          <p:txBody>
            <a:bodyPr wrap="none">
              <a:spAutoFit/>
            </a:bodyPr>
            <a:lstStyle/>
            <a:p>
              <a:r>
                <a:rPr lang="en-US" sz="2000">
                  <a:latin typeface="Constantia" pitchFamily="-109" charset="0"/>
                </a:rPr>
                <a:t>$set, $unset</a:t>
              </a:r>
            </a:p>
          </p:txBody>
        </p:sp>
        <p:sp>
          <p:nvSpPr>
            <p:cNvPr id="29703" name="TextBox 6"/>
            <p:cNvSpPr txBox="1">
              <a:spLocks noChangeArrowheads="1"/>
            </p:cNvSpPr>
            <p:nvPr/>
          </p:nvSpPr>
          <p:spPr bwMode="auto">
            <a:xfrm>
              <a:off x="1524000" y="5638800"/>
              <a:ext cx="5543104" cy="461665"/>
            </a:xfrm>
            <a:prstGeom prst="rect">
              <a:avLst/>
            </a:prstGeom>
            <a:noFill/>
            <a:ln w="9525">
              <a:noFill/>
              <a:miter lim="800000"/>
              <a:headEnd/>
              <a:tailEnd/>
            </a:ln>
          </p:spPr>
          <p:txBody>
            <a:bodyPr wrap="none">
              <a:spAutoFit/>
            </a:bodyPr>
            <a:lstStyle/>
            <a:p>
              <a:r>
                <a:rPr lang="en-US" sz="2400">
                  <a:solidFill>
                    <a:srgbClr val="93E50D"/>
                  </a:solidFill>
                  <a:latin typeface="Constantia" pitchFamily="-109" charset="0"/>
                </a:rPr>
                <a:t>Where are my joins and transactions? !!!</a:t>
              </a:r>
            </a:p>
          </p:txBody>
        </p:sp>
        <p:sp>
          <p:nvSpPr>
            <p:cNvPr id="29704" name="TextBox 7"/>
            <p:cNvSpPr txBox="1">
              <a:spLocks noChangeArrowheads="1"/>
            </p:cNvSpPr>
            <p:nvPr/>
          </p:nvSpPr>
          <p:spPr bwMode="auto">
            <a:xfrm>
              <a:off x="621536" y="3962400"/>
              <a:ext cx="3493264" cy="400110"/>
            </a:xfrm>
            <a:prstGeom prst="rect">
              <a:avLst/>
            </a:prstGeom>
            <a:noFill/>
            <a:ln w="9525">
              <a:noFill/>
              <a:miter lim="800000"/>
              <a:headEnd/>
              <a:tailEnd/>
            </a:ln>
          </p:spPr>
          <p:txBody>
            <a:bodyPr wrap="none">
              <a:spAutoFit/>
            </a:bodyPr>
            <a:lstStyle/>
            <a:p>
              <a:r>
                <a:rPr lang="en-US" sz="2000">
                  <a:latin typeface="Constantia" pitchFamily="-109" charset="0"/>
                </a:rPr>
                <a:t>$push, $pull, $pop, $addToSet</a:t>
              </a:r>
            </a:p>
          </p:txBody>
        </p:sp>
        <p:sp>
          <p:nvSpPr>
            <p:cNvPr id="29705" name="TextBox 8"/>
            <p:cNvSpPr txBox="1">
              <a:spLocks noChangeArrowheads="1"/>
            </p:cNvSpPr>
            <p:nvPr/>
          </p:nvSpPr>
          <p:spPr bwMode="auto">
            <a:xfrm>
              <a:off x="609600" y="4648200"/>
              <a:ext cx="2956859" cy="400110"/>
            </a:xfrm>
            <a:prstGeom prst="rect">
              <a:avLst/>
            </a:prstGeom>
            <a:noFill/>
            <a:ln w="9525">
              <a:noFill/>
              <a:miter lim="800000"/>
              <a:headEnd/>
              <a:tailEnd/>
            </a:ln>
          </p:spPr>
          <p:txBody>
            <a:bodyPr wrap="none">
              <a:spAutoFit/>
            </a:bodyPr>
            <a:lstStyle/>
            <a:p>
              <a:r>
                <a:rPr lang="en-US" sz="2000">
                  <a:latin typeface="Constantia" pitchFamily="-109" charset="0"/>
                </a:rPr>
                <a:t>$inc, $decr, many more…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Subtitle 5"/>
          <p:cNvSpPr>
            <a:spLocks noGrp="1"/>
          </p:cNvSpPr>
          <p:nvPr>
            <p:ph type="subTitle" idx="4294967295"/>
          </p:nvPr>
        </p:nvSpPr>
        <p:spPr>
          <a:xfrm>
            <a:off x="0" y="304800"/>
            <a:ext cx="8229600" cy="685800"/>
          </a:xfrm>
        </p:spPr>
        <p:txBody>
          <a:bodyPr/>
          <a:lstStyle/>
          <a:p>
            <a:pPr eaLnBrk="1" hangingPunct="1"/>
            <a:r>
              <a:rPr lang="en-US" sz="3200" smtClean="0"/>
              <a:t>Some </a:t>
            </a:r>
            <a:r>
              <a:rPr lang="en-US" sz="3200" smtClean="0">
                <a:solidFill>
                  <a:srgbClr val="93E50D"/>
                </a:solidFill>
              </a:rPr>
              <a:t>Cool </a:t>
            </a:r>
            <a:r>
              <a:rPr lang="en-US" sz="3200" smtClean="0"/>
              <a:t>features</a:t>
            </a:r>
          </a:p>
        </p:txBody>
      </p:sp>
      <p:sp>
        <p:nvSpPr>
          <p:cNvPr id="10" name="Rectangle 9"/>
          <p:cNvSpPr/>
          <p:nvPr/>
        </p:nvSpPr>
        <p:spPr>
          <a:xfrm>
            <a:off x="609600" y="1258888"/>
            <a:ext cx="8229600" cy="3786187"/>
          </a:xfrm>
          <a:prstGeom prst="rect">
            <a:avLst/>
          </a:prstGeom>
        </p:spPr>
        <p:txBody>
          <a:bodyPr>
            <a:spAutoFit/>
          </a:bodyPr>
          <a:lstStyle/>
          <a:p>
            <a:r>
              <a:rPr lang="en-US" sz="2400">
                <a:latin typeface="Constantia" pitchFamily="-109" charset="0"/>
              </a:rPr>
              <a:t>• Geo-spatial Indexes for Geo-spatial queries.</a:t>
            </a:r>
          </a:p>
          <a:p>
            <a:r>
              <a:rPr lang="en-US" sz="2400">
                <a:solidFill>
                  <a:srgbClr val="93E50D"/>
                </a:solidFill>
                <a:latin typeface="Constantia" pitchFamily="-109" charset="0"/>
              </a:rPr>
              <a:t>	$near, $within_distance, Bound queries (circle, box)</a:t>
            </a:r>
          </a:p>
          <a:p>
            <a:endParaRPr lang="en-US" sz="2400">
              <a:latin typeface="Constantia" pitchFamily="-109" charset="0"/>
            </a:endParaRPr>
          </a:p>
          <a:p>
            <a:r>
              <a:rPr lang="en-US" sz="2400">
                <a:latin typeface="Constantia" pitchFamily="-109" charset="0"/>
              </a:rPr>
              <a:t>• GridFS</a:t>
            </a:r>
          </a:p>
          <a:p>
            <a:r>
              <a:rPr lang="en-US" sz="2400">
                <a:solidFill>
                  <a:srgbClr val="93E50D"/>
                </a:solidFill>
                <a:latin typeface="Constantia" pitchFamily="-109" charset="0"/>
              </a:rPr>
              <a:t>	Stores Large Binary Files.</a:t>
            </a:r>
          </a:p>
          <a:p>
            <a:endParaRPr lang="en-US" sz="2400">
              <a:latin typeface="Constantia" pitchFamily="-109" charset="0"/>
            </a:endParaRPr>
          </a:p>
          <a:p>
            <a:r>
              <a:rPr lang="en-US" sz="2400">
                <a:latin typeface="Constantia" pitchFamily="-109" charset="0"/>
              </a:rPr>
              <a:t>• Map/Reduce</a:t>
            </a:r>
          </a:p>
          <a:p>
            <a:r>
              <a:rPr lang="en-US" sz="2400">
                <a:latin typeface="Constantia" pitchFamily="-109" charset="0"/>
              </a:rPr>
              <a:t>	</a:t>
            </a:r>
            <a:r>
              <a:rPr lang="en-US" sz="2400">
                <a:solidFill>
                  <a:srgbClr val="93E50D"/>
                </a:solidFill>
                <a:latin typeface="Constantia" pitchFamily="-109" charset="0"/>
              </a:rPr>
              <a:t>GROUP BY</a:t>
            </a:r>
            <a:r>
              <a:rPr lang="en-US" sz="2400">
                <a:latin typeface="Constantia" pitchFamily="-109" charset="0"/>
              </a:rPr>
              <a:t> in SQL, </a:t>
            </a:r>
            <a:r>
              <a:rPr lang="en-US" sz="2400">
                <a:solidFill>
                  <a:srgbClr val="93E50D"/>
                </a:solidFill>
                <a:latin typeface="Constantia" pitchFamily="-109" charset="0"/>
              </a:rPr>
              <a:t>map/reduce</a:t>
            </a:r>
            <a:r>
              <a:rPr lang="en-US" sz="2400">
                <a:latin typeface="Constantia" pitchFamily="-109" charset="0"/>
              </a:rPr>
              <a:t> in MongoDB.</a:t>
            </a:r>
          </a:p>
          <a:p>
            <a:r>
              <a:rPr lang="en-US" sz="2400">
                <a:solidFill>
                  <a:srgbClr val="93E50D"/>
                </a:solidFill>
                <a:latin typeface="Constantia" pitchFamily="-109" charset="0"/>
              </a:rPr>
              <a:t>	</a:t>
            </a:r>
          </a:p>
          <a:p>
            <a:endParaRPr lang="en-US" sz="2400">
              <a:latin typeface="Constantia" pitchFamily="-109" charset="0"/>
            </a:endParaRPr>
          </a:p>
          <a:p>
            <a:endParaRPr lang="en-US" sz="2400">
              <a:latin typeface="Constantia" pitchFamily="-10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sz="4000" dirty="0" smtClean="0"/>
              <a:t>ACID Semantics</a:t>
            </a:r>
            <a:endParaRPr lang="en-US" sz="4000" dirty="0"/>
          </a:p>
        </p:txBody>
      </p:sp>
      <p:sp>
        <p:nvSpPr>
          <p:cNvPr id="3" name="Content Placeholder 2"/>
          <p:cNvSpPr>
            <a:spLocks noGrp="1"/>
          </p:cNvSpPr>
          <p:nvPr>
            <p:ph sz="quarter" idx="4294967295"/>
          </p:nvPr>
        </p:nvSpPr>
        <p:spPr>
          <a:xfrm>
            <a:off x="990600" y="1600200"/>
            <a:ext cx="8153400" cy="5145088"/>
          </a:xfrm>
        </p:spPr>
        <p:txBody>
          <a:bodyPr>
            <a:normAutofit fontScale="92500" lnSpcReduction="10000"/>
          </a:bodyPr>
          <a:lstStyle/>
          <a:p>
            <a:r>
              <a:rPr lang="en-US" dirty="0" smtClean="0"/>
              <a:t>Atomicity: All or nothing. </a:t>
            </a:r>
          </a:p>
          <a:p>
            <a:r>
              <a:rPr lang="en-US" dirty="0" smtClean="0"/>
              <a:t>Consistency:  Consistent state of data and transactions. </a:t>
            </a:r>
          </a:p>
          <a:p>
            <a:r>
              <a:rPr lang="en-US" dirty="0" smtClean="0"/>
              <a:t>Isolation: Transactions are isolated from each other. </a:t>
            </a:r>
          </a:p>
          <a:p>
            <a:r>
              <a:rPr lang="en-US" dirty="0" smtClean="0"/>
              <a:t>Durability: When the transaction is committed, state will be durable.</a:t>
            </a:r>
          </a:p>
          <a:p>
            <a:endParaRPr lang="en-US" dirty="0"/>
          </a:p>
          <a:p>
            <a:pPr marL="0" indent="0">
              <a:buNone/>
            </a:pPr>
            <a:r>
              <a:rPr lang="en-US" dirty="0" smtClean="0"/>
              <a:t>Any data store can achieve Atomicity, Isolation and Durability but do you always need consistency?</a:t>
            </a:r>
            <a:r>
              <a:rPr lang="en-US" dirty="0"/>
              <a:t> </a:t>
            </a:r>
            <a:r>
              <a:rPr lang="en-US" dirty="0" smtClean="0"/>
              <a:t>No.</a:t>
            </a:r>
          </a:p>
          <a:p>
            <a:pPr marL="0" indent="0">
              <a:buNone/>
            </a:pPr>
            <a:endParaRPr lang="en-US" dirty="0"/>
          </a:p>
          <a:p>
            <a:pPr marL="0" indent="0">
              <a:buNone/>
            </a:pPr>
            <a:r>
              <a:rPr lang="en-US" dirty="0" smtClean="0"/>
              <a:t>By giving up ACID properties, one can achieve higher performance and scalability.</a:t>
            </a:r>
          </a:p>
          <a:p>
            <a:pPr marL="0" indent="0">
              <a:buNone/>
            </a:pPr>
            <a:endParaRPr lang="en-US" dirty="0"/>
          </a:p>
        </p:txBody>
      </p:sp>
    </p:spTree>
    <p:extLst>
      <p:ext uri="{BB962C8B-B14F-4D97-AF65-F5344CB8AC3E}">
        <p14:creationId xmlns:p14="http://schemas.microsoft.com/office/powerpoint/2010/main" xmlns="" val="19062362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ctrTitle" idx="4294967295"/>
          </p:nvPr>
        </p:nvSpPr>
        <p:spPr>
          <a:xfrm>
            <a:off x="368300" y="431800"/>
            <a:ext cx="8229600" cy="2136775"/>
          </a:xfrm>
        </p:spPr>
        <p:txBody>
          <a:bodyPr/>
          <a:lstStyle/>
          <a:p>
            <a:pPr eaLnBrk="1" hangingPunct="1"/>
            <a:r>
              <a:rPr lang="en-US" sz="5000" dirty="0" smtClean="0"/>
              <a:t>Deployment &amp; </a:t>
            </a:r>
            <a:r>
              <a:rPr lang="en-US" sz="5000" dirty="0" smtClean="0"/>
              <a:t>Scaling</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ubtitle 5"/>
          <p:cNvSpPr>
            <a:spLocks noGrp="1"/>
          </p:cNvSpPr>
          <p:nvPr>
            <p:ph type="subTitle" idx="4294967295"/>
          </p:nvPr>
        </p:nvSpPr>
        <p:spPr>
          <a:xfrm>
            <a:off x="0" y="304800"/>
            <a:ext cx="8229600" cy="685800"/>
          </a:xfrm>
        </p:spPr>
        <p:txBody>
          <a:bodyPr/>
          <a:lstStyle/>
          <a:p>
            <a:pPr eaLnBrk="1" hangingPunct="1"/>
            <a:r>
              <a:rPr lang="en-US" sz="3200" smtClean="0"/>
              <a:t>Replica Sets</a:t>
            </a:r>
          </a:p>
        </p:txBody>
      </p:sp>
      <p:pic>
        <p:nvPicPr>
          <p:cNvPr id="32772" name="Picture 5" descr="replica.png"/>
          <p:cNvPicPr>
            <a:picLocks noChangeAspect="1"/>
          </p:cNvPicPr>
          <p:nvPr/>
        </p:nvPicPr>
        <p:blipFill>
          <a:blip r:embed="rId2"/>
          <a:srcRect/>
          <a:stretch>
            <a:fillRect/>
          </a:stretch>
        </p:blipFill>
        <p:spPr bwMode="auto">
          <a:xfrm>
            <a:off x="1981200" y="1371600"/>
            <a:ext cx="5346700" cy="4000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ubtitle 5"/>
          <p:cNvSpPr>
            <a:spLocks noGrp="1"/>
          </p:cNvSpPr>
          <p:nvPr>
            <p:ph type="subTitle" idx="4294967295"/>
          </p:nvPr>
        </p:nvSpPr>
        <p:spPr>
          <a:xfrm>
            <a:off x="0" y="304800"/>
            <a:ext cx="8229600" cy="685800"/>
          </a:xfrm>
        </p:spPr>
        <p:txBody>
          <a:bodyPr/>
          <a:lstStyle/>
          <a:p>
            <a:pPr eaLnBrk="1" hangingPunct="1"/>
            <a:r>
              <a:rPr lang="en-US" sz="3200" smtClean="0"/>
              <a:t>Sharding</a:t>
            </a:r>
          </a:p>
        </p:txBody>
      </p:sp>
      <p:pic>
        <p:nvPicPr>
          <p:cNvPr id="33795" name="Picture 6" descr="shard.png"/>
          <p:cNvPicPr>
            <a:picLocks noChangeAspect="1"/>
          </p:cNvPicPr>
          <p:nvPr/>
        </p:nvPicPr>
        <p:blipFill>
          <a:blip r:embed="rId2"/>
          <a:srcRect/>
          <a:stretch>
            <a:fillRect/>
          </a:stretch>
        </p:blipFill>
        <p:spPr bwMode="auto">
          <a:xfrm>
            <a:off x="152400" y="1143000"/>
            <a:ext cx="8839200" cy="5168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74800" y="381000"/>
            <a:ext cx="6477000" cy="1828800"/>
          </a:xfrm>
        </p:spPr>
        <p:txBody>
          <a:bodyPr>
            <a:normAutofit fontScale="90000"/>
          </a:bodyPr>
          <a:lstStyle/>
          <a:p>
            <a:r>
              <a:rPr lang="en-US" dirty="0" err="1" smtClean="0"/>
              <a:t>MongoDB</a:t>
            </a:r>
            <a:r>
              <a:rPr lang="en-US" dirty="0" smtClean="0"/>
              <a:t/>
            </a:r>
            <a:br>
              <a:rPr lang="en-US" dirty="0" smtClean="0"/>
            </a:br>
            <a:r>
              <a:rPr lang="en-US" dirty="0" smtClean="0"/>
              <a:t>Indexing and Query Optimizer Details</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err="1" smtClean="0"/>
              <a:t>Btree</a:t>
            </a:r>
            <a:r>
              <a:rPr lang="en-US" dirty="0" smtClean="0"/>
              <a:t> (just a conceptual diagram)</a:t>
            </a:r>
            <a:endParaRPr lang="en-US" dirty="0"/>
          </a:p>
        </p:txBody>
      </p:sp>
      <p:sp>
        <p:nvSpPr>
          <p:cNvPr id="4" name="Rectangle 3"/>
          <p:cNvSpPr/>
          <p:nvPr/>
        </p:nvSpPr>
        <p:spPr>
          <a:xfrm>
            <a:off x="438272" y="4496417"/>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5" name="Rectangle 4"/>
          <p:cNvSpPr/>
          <p:nvPr/>
        </p:nvSpPr>
        <p:spPr>
          <a:xfrm>
            <a:off x="1352672" y="2889625"/>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6" name="Rectangle 5"/>
          <p:cNvSpPr/>
          <p:nvPr/>
        </p:nvSpPr>
        <p:spPr>
          <a:xfrm>
            <a:off x="2267072" y="4496417"/>
            <a:ext cx="914400" cy="914400"/>
          </a:xfrm>
          <a:prstGeom prst="rect">
            <a:avLst/>
          </a:prstGeom>
          <a:solidFill>
            <a:srgbClr val="FF0000">
              <a:alpha val="34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7" name="Rectangle 6"/>
          <p:cNvSpPr/>
          <p:nvPr/>
        </p:nvSpPr>
        <p:spPr>
          <a:xfrm>
            <a:off x="3181472" y="4496417"/>
            <a:ext cx="914400" cy="914400"/>
          </a:xfrm>
          <a:prstGeom prst="rect">
            <a:avLst/>
          </a:prstGeom>
          <a:solidFill>
            <a:srgbClr val="FF0000">
              <a:alpha val="45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8" name="Rectangle 7"/>
          <p:cNvSpPr/>
          <p:nvPr/>
        </p:nvSpPr>
        <p:spPr>
          <a:xfrm>
            <a:off x="4095872" y="1554951"/>
            <a:ext cx="914400" cy="914400"/>
          </a:xfrm>
          <a:prstGeom prst="rect">
            <a:avLst/>
          </a:prstGeom>
          <a:solidFill>
            <a:srgbClr val="FF0000">
              <a:alpha val="56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9" name="Rectangle 8"/>
          <p:cNvSpPr/>
          <p:nvPr/>
        </p:nvSpPr>
        <p:spPr>
          <a:xfrm>
            <a:off x="5010272" y="4483459"/>
            <a:ext cx="914400" cy="914400"/>
          </a:xfrm>
          <a:prstGeom prst="rect">
            <a:avLst/>
          </a:prstGeom>
          <a:solidFill>
            <a:srgbClr val="FF0000">
              <a:alpha val="67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0" name="Rectangle 9"/>
          <p:cNvSpPr/>
          <p:nvPr/>
        </p:nvSpPr>
        <p:spPr>
          <a:xfrm>
            <a:off x="5924672" y="2889625"/>
            <a:ext cx="914400" cy="914400"/>
          </a:xfrm>
          <a:prstGeom prst="rect">
            <a:avLst/>
          </a:prstGeom>
          <a:solidFill>
            <a:srgbClr val="FF0000">
              <a:alpha val="78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11" name="Rectangle 10"/>
          <p:cNvSpPr/>
          <p:nvPr/>
        </p:nvSpPr>
        <p:spPr>
          <a:xfrm>
            <a:off x="6839072" y="4483459"/>
            <a:ext cx="914400" cy="914400"/>
          </a:xfrm>
          <a:prstGeom prst="rect">
            <a:avLst/>
          </a:prstGeom>
          <a:solidFill>
            <a:srgbClr val="FF0000">
              <a:alpha val="89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
        <p:nvSpPr>
          <p:cNvPr id="12" name="Rectangle 11"/>
          <p:cNvSpPr/>
          <p:nvPr/>
        </p:nvSpPr>
        <p:spPr>
          <a:xfrm>
            <a:off x="7753472" y="4483459"/>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cxnSp>
        <p:nvCxnSpPr>
          <p:cNvPr id="16" name="Straight Connector 15"/>
          <p:cNvCxnSpPr>
            <a:stCxn id="4" idx="0"/>
            <a:endCxn id="5" idx="2"/>
          </p:cNvCxnSpPr>
          <p:nvPr/>
        </p:nvCxnSpPr>
        <p:spPr>
          <a:xfrm rot="5400000" flipH="1" flipV="1">
            <a:off x="1006476" y="3693021"/>
            <a:ext cx="692392"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5" idx="0"/>
            <a:endCxn id="8" idx="2"/>
          </p:cNvCxnSpPr>
          <p:nvPr/>
        </p:nvCxnSpPr>
        <p:spPr>
          <a:xfrm rot="5400000" flipH="1" flipV="1">
            <a:off x="2971335" y="1307888"/>
            <a:ext cx="420274" cy="2743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2"/>
            <a:endCxn id="10" idx="0"/>
          </p:cNvCxnSpPr>
          <p:nvPr/>
        </p:nvCxnSpPr>
        <p:spPr>
          <a:xfrm rot="16200000" flipH="1">
            <a:off x="5257335" y="1765088"/>
            <a:ext cx="420274" cy="1828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809872" y="3804025"/>
            <a:ext cx="1371600" cy="679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0" idx="2"/>
          </p:cNvCxnSpPr>
          <p:nvPr/>
        </p:nvCxnSpPr>
        <p:spPr>
          <a:xfrm rot="16200000" flipH="1">
            <a:off x="6727955" y="3457942"/>
            <a:ext cx="679434" cy="1371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9" idx="0"/>
            <a:endCxn id="10" idx="2"/>
          </p:cNvCxnSpPr>
          <p:nvPr/>
        </p:nvCxnSpPr>
        <p:spPr>
          <a:xfrm rot="5400000" flipH="1" flipV="1">
            <a:off x="5584955" y="3686542"/>
            <a:ext cx="679434"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5400000">
            <a:off x="614729"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a:off x="1527807"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5400000">
            <a:off x="4271008" y="2750095"/>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rot="5400000">
            <a:off x="2440589" y="569156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5400000">
            <a:off x="3360659"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rot="5400000">
            <a:off x="6099809"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5400000">
            <a:off x="7015021"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rot="5400000">
            <a:off x="7922132"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9" idx="2"/>
            <a:endCxn id="43" idx="0"/>
          </p:cNvCxnSpPr>
          <p:nvPr/>
        </p:nvCxnSpPr>
        <p:spPr>
          <a:xfrm rot="5400000">
            <a:off x="5184224" y="5677419"/>
            <a:ext cx="562808" cy="36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3922961" y="5960667"/>
            <a:ext cx="3081646" cy="792953"/>
          </a:xfrm>
          <a:prstGeom prst="rect">
            <a:avLst/>
          </a:prstGeom>
          <a:solidFill>
            <a:srgbClr val="FF0000">
              <a:alpha val="67000"/>
            </a:srgbClr>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{_id:4,x:6}</a:t>
            </a:r>
            <a:endParaRPr lang="en-US" sz="4000" dirty="0">
              <a:solidFill>
                <a:schemeClr val="tx1"/>
              </a:solidFill>
              <a:latin typeface="Helvetica"/>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20975"/>
            <a:ext cx="8229600" cy="1143000"/>
          </a:xfrm>
        </p:spPr>
        <p:txBody>
          <a:bodyPr>
            <a:noAutofit/>
          </a:bodyPr>
          <a:lstStyle/>
          <a:p>
            <a:r>
              <a:rPr lang="en-US" sz="7200" dirty="0" smtClean="0"/>
              <a:t>Basic Index Bounds</a:t>
            </a:r>
            <a:endParaRPr lang="en-US" sz="72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Find One Document</a:t>
            </a:r>
            <a:endParaRPr lang="en-US" dirty="0"/>
          </a:p>
        </p:txBody>
      </p:sp>
      <p:sp>
        <p:nvSpPr>
          <p:cNvPr id="3" name="Content Placeholder 2"/>
          <p:cNvSpPr>
            <a:spLocks noGrp="1"/>
          </p:cNvSpPr>
          <p:nvPr>
            <p:ph idx="4294967295"/>
          </p:nvPr>
        </p:nvSpPr>
        <p:spPr>
          <a:xfrm>
            <a:off x="990600" y="1600200"/>
            <a:ext cx="8153400" cy="4495800"/>
          </a:xfrm>
        </p:spPr>
        <p:txBody>
          <a:bodyPr/>
          <a:lstStyle/>
          <a:p>
            <a:r>
              <a:rPr lang="en-US" dirty="0" err="1" smtClean="0"/>
              <a:t>db.c.find</a:t>
            </a:r>
            <a:r>
              <a:rPr lang="en-US" dirty="0" smtClean="0"/>
              <a:t>( {x:6} ).limit( 1 )</a:t>
            </a:r>
          </a:p>
          <a:p>
            <a:r>
              <a:rPr lang="en-US" dirty="0" smtClean="0"/>
              <a:t>Index {x:1}</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Find One Document</a:t>
            </a:r>
            <a:endParaRPr lang="en-US" dirty="0"/>
          </a:p>
        </p:txBody>
      </p:sp>
      <p:sp>
        <p:nvSpPr>
          <p:cNvPr id="4" name="Rectangle 3"/>
          <p:cNvSpPr/>
          <p:nvPr/>
        </p:nvSpPr>
        <p:spPr>
          <a:xfrm>
            <a:off x="438272" y="3135827"/>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5" name="Rectangle 4"/>
          <p:cNvSpPr/>
          <p:nvPr/>
        </p:nvSpPr>
        <p:spPr>
          <a:xfrm>
            <a:off x="1352672" y="3135827"/>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6" name="Rectangle 5"/>
          <p:cNvSpPr/>
          <p:nvPr/>
        </p:nvSpPr>
        <p:spPr>
          <a:xfrm>
            <a:off x="2267072" y="3135827"/>
            <a:ext cx="914400" cy="914400"/>
          </a:xfrm>
          <a:prstGeom prst="rect">
            <a:avLst/>
          </a:prstGeom>
          <a:solidFill>
            <a:srgbClr val="FF0000">
              <a:alpha val="34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7" name="Rectangle 6"/>
          <p:cNvSpPr/>
          <p:nvPr/>
        </p:nvSpPr>
        <p:spPr>
          <a:xfrm>
            <a:off x="3181472" y="3135827"/>
            <a:ext cx="914400" cy="914400"/>
          </a:xfrm>
          <a:prstGeom prst="rect">
            <a:avLst/>
          </a:prstGeom>
          <a:solidFill>
            <a:srgbClr val="FF0000">
              <a:alpha val="45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8" name="Rectangle 7"/>
          <p:cNvSpPr/>
          <p:nvPr/>
        </p:nvSpPr>
        <p:spPr>
          <a:xfrm>
            <a:off x="4095872" y="3135827"/>
            <a:ext cx="914400" cy="914400"/>
          </a:xfrm>
          <a:prstGeom prst="rect">
            <a:avLst/>
          </a:prstGeom>
          <a:solidFill>
            <a:srgbClr val="FF0000">
              <a:alpha val="56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9" name="Rectangle 8"/>
          <p:cNvSpPr/>
          <p:nvPr/>
        </p:nvSpPr>
        <p:spPr>
          <a:xfrm>
            <a:off x="5010272" y="3135827"/>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0" name="Rectangle 9"/>
          <p:cNvSpPr/>
          <p:nvPr/>
        </p:nvSpPr>
        <p:spPr>
          <a:xfrm>
            <a:off x="5924672" y="3135827"/>
            <a:ext cx="914400" cy="914400"/>
          </a:xfrm>
          <a:prstGeom prst="rect">
            <a:avLst/>
          </a:prstGeom>
          <a:solidFill>
            <a:srgbClr val="FF0000">
              <a:alpha val="78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11" name="Rectangle 10"/>
          <p:cNvSpPr/>
          <p:nvPr/>
        </p:nvSpPr>
        <p:spPr>
          <a:xfrm>
            <a:off x="6839072" y="3135827"/>
            <a:ext cx="914400" cy="914400"/>
          </a:xfrm>
          <a:prstGeom prst="rect">
            <a:avLst/>
          </a:prstGeom>
          <a:solidFill>
            <a:srgbClr val="FF0000">
              <a:alpha val="89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
        <p:nvSpPr>
          <p:cNvPr id="12" name="Rectangle 11"/>
          <p:cNvSpPr/>
          <p:nvPr/>
        </p:nvSpPr>
        <p:spPr>
          <a:xfrm>
            <a:off x="7753472" y="3135827"/>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sp>
        <p:nvSpPr>
          <p:cNvPr id="14" name="Rectangle 13"/>
          <p:cNvSpPr/>
          <p:nvPr/>
        </p:nvSpPr>
        <p:spPr>
          <a:xfrm>
            <a:off x="438272" y="1308754"/>
            <a:ext cx="914400" cy="914400"/>
          </a:xfrm>
          <a:prstGeom prst="rect">
            <a:avLst/>
          </a:prstGeom>
          <a:solidFill>
            <a:srgbClr val="FF0000">
              <a:alpha val="67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5" name="TextBox 14"/>
          <p:cNvSpPr txBox="1"/>
          <p:nvPr/>
        </p:nvSpPr>
        <p:spPr>
          <a:xfrm>
            <a:off x="1464334" y="1360586"/>
            <a:ext cx="527007" cy="830997"/>
          </a:xfrm>
          <a:prstGeom prst="rect">
            <a:avLst/>
          </a:prstGeom>
          <a:noFill/>
        </p:spPr>
        <p:txBody>
          <a:bodyPr wrap="none" rtlCol="0">
            <a:spAutoFit/>
          </a:bodyPr>
          <a:lstStyle/>
          <a:p>
            <a:r>
              <a:rPr lang="en-US" sz="4800" dirty="0" smtClean="0">
                <a:latin typeface="Helvetica"/>
              </a:rPr>
              <a:t>?</a:t>
            </a:r>
            <a:endParaRPr lang="en-US" sz="4800" dirty="0">
              <a:latin typeface="Helvetica"/>
            </a:endParaRPr>
          </a:p>
        </p:txBody>
      </p:sp>
      <p:cxnSp>
        <p:nvCxnSpPr>
          <p:cNvPr id="21" name="Straight Arrow Connector 20"/>
          <p:cNvCxnSpPr>
            <a:stCxn id="4" idx="2"/>
          </p:cNvCxnSpPr>
          <p:nvPr/>
        </p:nvCxnSpPr>
        <p:spPr>
          <a:xfrm rot="5400000">
            <a:off x="613409" y="433097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a:off x="1504472"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a:off x="2434412" y="433773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a:off x="3351393" y="4334640"/>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4277698" y="434083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endCxn id="30" idx="0"/>
          </p:cNvCxnSpPr>
          <p:nvPr/>
        </p:nvCxnSpPr>
        <p:spPr>
          <a:xfrm rot="5400000">
            <a:off x="4991393" y="4529382"/>
            <a:ext cx="918865"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5400000">
            <a:off x="6098701" y="4347598"/>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a:off x="7015682" y="434450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a:off x="7906745" y="4341406"/>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3910002" y="4988815"/>
            <a:ext cx="3081646" cy="1129863"/>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{_id:4,x:6}</a:t>
            </a:r>
            <a:endParaRPr lang="en-US" sz="4000" dirty="0">
              <a:solidFill>
                <a:schemeClr val="tx1"/>
              </a:solidFill>
              <a:latin typeface="Helvetica"/>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Find One Document</a:t>
            </a:r>
            <a:endParaRPr lang="en-US" dirty="0"/>
          </a:p>
        </p:txBody>
      </p:sp>
      <p:sp>
        <p:nvSpPr>
          <p:cNvPr id="3" name="Content Placeholder 2"/>
          <p:cNvSpPr>
            <a:spLocks noGrp="1"/>
          </p:cNvSpPr>
          <p:nvPr>
            <p:ph idx="4294967295"/>
          </p:nvPr>
        </p:nvSpPr>
        <p:spPr>
          <a:xfrm>
            <a:off x="0" y="1417638"/>
            <a:ext cx="8229600" cy="5203825"/>
          </a:xfrm>
        </p:spPr>
        <p:txBody>
          <a:bodyPr>
            <a:noAutofit/>
          </a:bodyPr>
          <a:lstStyle/>
          <a:p>
            <a:pPr>
              <a:buNone/>
            </a:pPr>
            <a:r>
              <a:rPr lang="en-US" dirty="0" smtClean="0"/>
              <a:t>	"</a:t>
            </a:r>
            <a:r>
              <a:rPr lang="en-US" dirty="0" err="1" smtClean="0"/>
              <a:t>nscanned</a:t>
            </a:r>
            <a:r>
              <a:rPr lang="en-US" dirty="0" smtClean="0"/>
              <a:t>" : 1,</a:t>
            </a:r>
          </a:p>
          <a:p>
            <a:pPr>
              <a:buNone/>
            </a:pPr>
            <a:r>
              <a:rPr lang="en-US" dirty="0" smtClean="0"/>
              <a:t>	"</a:t>
            </a:r>
            <a:r>
              <a:rPr lang="en-US" dirty="0" err="1" smtClean="0"/>
              <a:t>nscannedObjects</a:t>
            </a:r>
            <a:r>
              <a:rPr lang="en-US" dirty="0" smtClean="0"/>
              <a:t>" : 1,</a:t>
            </a:r>
          </a:p>
          <a:p>
            <a:pPr>
              <a:buNone/>
            </a:pPr>
            <a:r>
              <a:rPr lang="en-US" dirty="0" smtClean="0"/>
              <a:t>	"</a:t>
            </a:r>
            <a:r>
              <a:rPr lang="en-US" dirty="0" err="1" smtClean="0"/>
              <a:t>n</a:t>
            </a:r>
            <a:r>
              <a:rPr lang="en-US" dirty="0" smtClean="0"/>
              <a:t>" : 1,</a:t>
            </a:r>
          </a:p>
          <a:p>
            <a:pPr>
              <a:buNone/>
            </a:pPr>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dirty="0" smtClean="0"/>
              <a:t>Find One Document</a:t>
            </a:r>
            <a:endParaRPr lang="en-US" dirty="0"/>
          </a:p>
        </p:txBody>
      </p:sp>
      <p:sp>
        <p:nvSpPr>
          <p:cNvPr id="4" name="Rectangle 3"/>
          <p:cNvSpPr/>
          <p:nvPr/>
        </p:nvSpPr>
        <p:spPr>
          <a:xfrm>
            <a:off x="438272" y="4496417"/>
            <a:ext cx="914400" cy="914400"/>
          </a:xfrm>
          <a:prstGeom prst="rect">
            <a:avLst/>
          </a:prstGeom>
          <a:solidFill>
            <a:srgbClr val="FF00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1</a:t>
            </a:r>
            <a:endParaRPr lang="en-US" sz="4000" dirty="0">
              <a:solidFill>
                <a:schemeClr val="tx1"/>
              </a:solidFill>
              <a:latin typeface="Helvetica"/>
            </a:endParaRPr>
          </a:p>
        </p:txBody>
      </p:sp>
      <p:sp>
        <p:nvSpPr>
          <p:cNvPr id="5" name="Rectangle 4"/>
          <p:cNvSpPr/>
          <p:nvPr/>
        </p:nvSpPr>
        <p:spPr>
          <a:xfrm>
            <a:off x="1352672" y="2889625"/>
            <a:ext cx="914400" cy="914400"/>
          </a:xfrm>
          <a:prstGeom prst="rect">
            <a:avLst/>
          </a:prstGeom>
          <a:solidFill>
            <a:srgbClr val="FF0000">
              <a:alpha val="23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2</a:t>
            </a:r>
            <a:endParaRPr lang="en-US" sz="4000" dirty="0">
              <a:solidFill>
                <a:schemeClr val="tx1"/>
              </a:solidFill>
              <a:latin typeface="Helvetica"/>
            </a:endParaRPr>
          </a:p>
        </p:txBody>
      </p:sp>
      <p:sp>
        <p:nvSpPr>
          <p:cNvPr id="6" name="Rectangle 5"/>
          <p:cNvSpPr/>
          <p:nvPr/>
        </p:nvSpPr>
        <p:spPr>
          <a:xfrm>
            <a:off x="2267072" y="4496417"/>
            <a:ext cx="914400" cy="914400"/>
          </a:xfrm>
          <a:prstGeom prst="rect">
            <a:avLst/>
          </a:prstGeom>
          <a:solidFill>
            <a:srgbClr val="FF0000">
              <a:alpha val="34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3</a:t>
            </a:r>
            <a:endParaRPr lang="en-US" sz="4000" dirty="0">
              <a:solidFill>
                <a:schemeClr val="tx1"/>
              </a:solidFill>
              <a:latin typeface="Helvetica"/>
            </a:endParaRPr>
          </a:p>
        </p:txBody>
      </p:sp>
      <p:sp>
        <p:nvSpPr>
          <p:cNvPr id="7" name="Rectangle 6"/>
          <p:cNvSpPr/>
          <p:nvPr/>
        </p:nvSpPr>
        <p:spPr>
          <a:xfrm>
            <a:off x="3181472" y="4496417"/>
            <a:ext cx="914400" cy="914400"/>
          </a:xfrm>
          <a:prstGeom prst="rect">
            <a:avLst/>
          </a:prstGeom>
          <a:solidFill>
            <a:srgbClr val="FF0000">
              <a:alpha val="45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4</a:t>
            </a:r>
          </a:p>
        </p:txBody>
      </p:sp>
      <p:sp>
        <p:nvSpPr>
          <p:cNvPr id="8" name="Rectangle 7"/>
          <p:cNvSpPr/>
          <p:nvPr/>
        </p:nvSpPr>
        <p:spPr>
          <a:xfrm>
            <a:off x="4095872" y="1554951"/>
            <a:ext cx="914400" cy="914400"/>
          </a:xfrm>
          <a:prstGeom prst="rect">
            <a:avLst/>
          </a:prstGeom>
          <a:solidFill>
            <a:srgbClr val="FF0000">
              <a:alpha val="56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5</a:t>
            </a:r>
          </a:p>
        </p:txBody>
      </p:sp>
      <p:sp>
        <p:nvSpPr>
          <p:cNvPr id="9" name="Rectangle 8"/>
          <p:cNvSpPr/>
          <p:nvPr/>
        </p:nvSpPr>
        <p:spPr>
          <a:xfrm>
            <a:off x="5010272" y="4483459"/>
            <a:ext cx="914400" cy="914400"/>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10" name="Rectangle 9"/>
          <p:cNvSpPr/>
          <p:nvPr/>
        </p:nvSpPr>
        <p:spPr>
          <a:xfrm>
            <a:off x="5924672" y="2889625"/>
            <a:ext cx="914400" cy="914400"/>
          </a:xfrm>
          <a:prstGeom prst="rect">
            <a:avLst/>
          </a:prstGeom>
          <a:solidFill>
            <a:srgbClr val="FF0000">
              <a:alpha val="78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7</a:t>
            </a:r>
          </a:p>
        </p:txBody>
      </p:sp>
      <p:sp>
        <p:nvSpPr>
          <p:cNvPr id="11" name="Rectangle 10"/>
          <p:cNvSpPr/>
          <p:nvPr/>
        </p:nvSpPr>
        <p:spPr>
          <a:xfrm>
            <a:off x="6839072" y="4483459"/>
            <a:ext cx="914400" cy="914400"/>
          </a:xfrm>
          <a:prstGeom prst="rect">
            <a:avLst/>
          </a:prstGeom>
          <a:solidFill>
            <a:srgbClr val="FF0000">
              <a:alpha val="89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8</a:t>
            </a:r>
          </a:p>
        </p:txBody>
      </p:sp>
      <p:sp>
        <p:nvSpPr>
          <p:cNvPr id="12" name="Rectangle 11"/>
          <p:cNvSpPr/>
          <p:nvPr/>
        </p:nvSpPr>
        <p:spPr>
          <a:xfrm>
            <a:off x="7753472" y="4483459"/>
            <a:ext cx="914400" cy="9144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9</a:t>
            </a:r>
          </a:p>
        </p:txBody>
      </p:sp>
      <p:cxnSp>
        <p:nvCxnSpPr>
          <p:cNvPr id="16" name="Straight Connector 15"/>
          <p:cNvCxnSpPr>
            <a:stCxn id="4" idx="0"/>
            <a:endCxn id="5" idx="2"/>
          </p:cNvCxnSpPr>
          <p:nvPr/>
        </p:nvCxnSpPr>
        <p:spPr>
          <a:xfrm rot="5400000" flipH="1" flipV="1">
            <a:off x="1006476" y="3693021"/>
            <a:ext cx="692392"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5" idx="0"/>
            <a:endCxn id="8" idx="2"/>
          </p:cNvCxnSpPr>
          <p:nvPr/>
        </p:nvCxnSpPr>
        <p:spPr>
          <a:xfrm rot="5400000" flipH="1" flipV="1">
            <a:off x="2971335" y="1307888"/>
            <a:ext cx="420274" cy="2743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2"/>
            <a:endCxn id="10" idx="0"/>
          </p:cNvCxnSpPr>
          <p:nvPr/>
        </p:nvCxnSpPr>
        <p:spPr>
          <a:xfrm rot="16200000" flipH="1">
            <a:off x="5257335" y="1765088"/>
            <a:ext cx="420274" cy="1828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809872" y="3804025"/>
            <a:ext cx="1371600" cy="679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0" idx="2"/>
          </p:cNvCxnSpPr>
          <p:nvPr/>
        </p:nvCxnSpPr>
        <p:spPr>
          <a:xfrm rot="16200000" flipH="1">
            <a:off x="6727955" y="3457942"/>
            <a:ext cx="679434" cy="1371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9" idx="0"/>
            <a:endCxn id="10" idx="2"/>
          </p:cNvCxnSpPr>
          <p:nvPr/>
        </p:nvCxnSpPr>
        <p:spPr>
          <a:xfrm rot="5400000" flipH="1" flipV="1">
            <a:off x="5584955" y="3686542"/>
            <a:ext cx="679434"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438272" y="1308754"/>
            <a:ext cx="914400" cy="914400"/>
          </a:xfrm>
          <a:prstGeom prst="rect">
            <a:avLst/>
          </a:prstGeom>
          <a:solidFill>
            <a:srgbClr val="FF0000">
              <a:alpha val="67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Helvetica"/>
              </a:rPr>
              <a:t>6</a:t>
            </a:r>
          </a:p>
        </p:txBody>
      </p:sp>
      <p:sp>
        <p:nvSpPr>
          <p:cNvPr id="33" name="TextBox 32"/>
          <p:cNvSpPr txBox="1"/>
          <p:nvPr/>
        </p:nvSpPr>
        <p:spPr>
          <a:xfrm>
            <a:off x="1464334" y="1360586"/>
            <a:ext cx="527007" cy="830997"/>
          </a:xfrm>
          <a:prstGeom prst="rect">
            <a:avLst/>
          </a:prstGeom>
          <a:noFill/>
        </p:spPr>
        <p:txBody>
          <a:bodyPr wrap="none" rtlCol="0">
            <a:spAutoFit/>
          </a:bodyPr>
          <a:lstStyle/>
          <a:p>
            <a:r>
              <a:rPr lang="en-US" sz="4800" dirty="0" smtClean="0">
                <a:latin typeface="Helvetica"/>
              </a:rPr>
              <a:t>?</a:t>
            </a:r>
            <a:endParaRPr lang="en-US" sz="4800" dirty="0">
              <a:latin typeface="Helvetica"/>
            </a:endParaRPr>
          </a:p>
        </p:txBody>
      </p:sp>
      <p:cxnSp>
        <p:nvCxnSpPr>
          <p:cNvPr id="34" name="Straight Arrow Connector 33"/>
          <p:cNvCxnSpPr/>
          <p:nvPr/>
        </p:nvCxnSpPr>
        <p:spPr>
          <a:xfrm rot="5400000">
            <a:off x="614729"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a:off x="1527807"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5400000">
            <a:off x="4271008" y="2750095"/>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rot="5400000">
            <a:off x="2440589" y="5691562"/>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5400000">
            <a:off x="3360659"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rot="5400000">
            <a:off x="6099809" y="4084769"/>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5400000">
            <a:off x="7015021" y="5691561"/>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rot="5400000">
            <a:off x="7922132" y="5678603"/>
            <a:ext cx="562807" cy="13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9" idx="2"/>
            <a:endCxn id="43" idx="0"/>
          </p:cNvCxnSpPr>
          <p:nvPr/>
        </p:nvCxnSpPr>
        <p:spPr>
          <a:xfrm rot="5400000">
            <a:off x="5184224" y="5677419"/>
            <a:ext cx="562808" cy="36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3922961" y="5960667"/>
            <a:ext cx="3081646" cy="792953"/>
          </a:xfrm>
          <a:prstGeom prst="rect">
            <a:avLst/>
          </a:prstGeom>
          <a:solidFill>
            <a:srgbClr val="FF0000">
              <a:alpha val="67000"/>
            </a:srgbClr>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Helvetica"/>
              </a:rPr>
              <a:t>{_id:4,x:6}</a:t>
            </a:r>
            <a:endParaRPr lang="en-US" sz="4000" dirty="0">
              <a:solidFill>
                <a:schemeClr val="tx1"/>
              </a:solidFill>
              <a:latin typeface="Helvetica"/>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45752</TotalTime>
  <Words>8472</Words>
  <Application>Microsoft Office PowerPoint</Application>
  <PresentationFormat>On-screen Show (4:3)</PresentationFormat>
  <Paragraphs>2174</Paragraphs>
  <Slides>229</Slides>
  <Notes>6</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Median</vt:lpstr>
      <vt:lpstr>NoSQL Theory, Implementations, an introduction  </vt:lpstr>
      <vt:lpstr>NoSQL</vt:lpstr>
      <vt:lpstr>Use Cases</vt:lpstr>
      <vt:lpstr>Motives Behind NoSQL</vt:lpstr>
      <vt:lpstr>Big Data</vt:lpstr>
      <vt:lpstr>Scalability</vt:lpstr>
      <vt:lpstr>Scalability </vt:lpstr>
      <vt:lpstr>What is Wrong With RDBMS?</vt:lpstr>
      <vt:lpstr>ACID Semantics</vt:lpstr>
      <vt:lpstr>Enter CAP Theorem</vt:lpstr>
      <vt:lpstr>CAP Semantics</vt:lpstr>
      <vt:lpstr>A Simple Proof</vt:lpstr>
      <vt:lpstr>A Simple Proof</vt:lpstr>
      <vt:lpstr>A Simple Proof</vt:lpstr>
      <vt:lpstr>BASE, an ACID Alternative</vt:lpstr>
      <vt:lpstr>A Clash of cultures</vt:lpstr>
      <vt:lpstr>Distributed Transactions</vt:lpstr>
      <vt:lpstr>Consistent Hashing</vt:lpstr>
      <vt:lpstr>Concurrency models</vt:lpstr>
      <vt:lpstr>Vector Clocks</vt:lpstr>
      <vt:lpstr>Vector Clocks</vt:lpstr>
      <vt:lpstr>Read Repair</vt:lpstr>
      <vt:lpstr>Gossip Protocol &amp; Hinted Handoffs</vt:lpstr>
      <vt:lpstr>Data Models</vt:lpstr>
      <vt:lpstr>Complexity</vt:lpstr>
      <vt:lpstr>Key-Value Stores</vt:lpstr>
      <vt:lpstr>Memcached</vt:lpstr>
      <vt:lpstr>Membase</vt:lpstr>
      <vt:lpstr>Redis </vt:lpstr>
      <vt:lpstr>Microsoft AppFabric</vt:lpstr>
      <vt:lpstr>Document Stores</vt:lpstr>
      <vt:lpstr>Mongodb</vt:lpstr>
      <vt:lpstr>Mongodb</vt:lpstr>
      <vt:lpstr>Mongodb - Sharding</vt:lpstr>
      <vt:lpstr>Couchdb</vt:lpstr>
      <vt:lpstr>Object Stores</vt:lpstr>
      <vt:lpstr>Objectivity</vt:lpstr>
      <vt:lpstr>Column Stores</vt:lpstr>
      <vt:lpstr>Cassandra</vt:lpstr>
      <vt:lpstr>Cassandra at Netflix</vt:lpstr>
      <vt:lpstr>Graph Stores</vt:lpstr>
      <vt:lpstr>Neo4J</vt:lpstr>
      <vt:lpstr>Which one to use?</vt:lpstr>
      <vt:lpstr>SQL vs NoSQL</vt:lpstr>
      <vt:lpstr>In The Beginning</vt:lpstr>
      <vt:lpstr>RDBMS</vt:lpstr>
      <vt:lpstr>RDBMS</vt:lpstr>
      <vt:lpstr>RDBMS</vt:lpstr>
      <vt:lpstr>SQL</vt:lpstr>
      <vt:lpstr>The CAP Theorem</vt:lpstr>
      <vt:lpstr>Good Quote!</vt:lpstr>
      <vt:lpstr>Enter NoSQL</vt:lpstr>
      <vt:lpstr>What is NoSQL?</vt:lpstr>
      <vt:lpstr>The opposite of ACID is…</vt:lpstr>
      <vt:lpstr>NoSQL – Eventual Consistency</vt:lpstr>
      <vt:lpstr>Different Types of NoSQL</vt:lpstr>
      <vt:lpstr>Also Important – MapReduce</vt:lpstr>
      <vt:lpstr>NoSQL, Mo’ Problems</vt:lpstr>
      <vt:lpstr>That being said…</vt:lpstr>
      <vt:lpstr>In Conclusion!</vt:lpstr>
      <vt:lpstr>Column Based Database</vt:lpstr>
      <vt:lpstr>Columnar Databases Overview </vt:lpstr>
      <vt:lpstr>Disadvantage of a Row Based Database</vt:lpstr>
      <vt:lpstr>One difference that Matters Most</vt:lpstr>
      <vt:lpstr>Columnar Database</vt:lpstr>
      <vt:lpstr>Food for Thought !!!!</vt:lpstr>
      <vt:lpstr>Benefits of a Columnar Database</vt:lpstr>
      <vt:lpstr>Challenges </vt:lpstr>
      <vt:lpstr>Best Practices in using Columnar DB</vt:lpstr>
      <vt:lpstr>Slide 70</vt:lpstr>
      <vt:lpstr>Speed for Input/output Bound Queries</vt:lpstr>
      <vt:lpstr>Beyond Cubes </vt:lpstr>
      <vt:lpstr>Not a cup of tea for Hadoop</vt:lpstr>
      <vt:lpstr>Conclusion</vt:lpstr>
      <vt:lpstr>MongoDB</vt:lpstr>
      <vt:lpstr>Slide 76</vt:lpstr>
      <vt:lpstr>Slide 77</vt:lpstr>
      <vt:lpstr>Slide 78</vt:lpstr>
      <vt:lpstr>Slide 79</vt:lpstr>
      <vt:lpstr>Slide 80</vt:lpstr>
      <vt:lpstr>Let’s Dive in !</vt:lpstr>
      <vt:lpstr>Database</vt:lpstr>
      <vt:lpstr>Collection</vt:lpstr>
      <vt:lpstr>Document</vt:lpstr>
      <vt:lpstr>Slide 85</vt:lpstr>
      <vt:lpstr>Slide 86</vt:lpstr>
      <vt:lpstr>Slide 87</vt:lpstr>
      <vt:lpstr>Slide 88</vt:lpstr>
      <vt:lpstr>Slide 89</vt:lpstr>
      <vt:lpstr>Deployment &amp; Scaling</vt:lpstr>
      <vt:lpstr>Slide 91</vt:lpstr>
      <vt:lpstr>Slide 92</vt:lpstr>
      <vt:lpstr>MongoDB Indexing and Query Optimizer Details</vt:lpstr>
      <vt:lpstr>Btree (just a conceptual diagram)</vt:lpstr>
      <vt:lpstr>Basic Index Bounds</vt:lpstr>
      <vt:lpstr>Find One Document</vt:lpstr>
      <vt:lpstr>Find One Document</vt:lpstr>
      <vt:lpstr>Find One Document</vt:lpstr>
      <vt:lpstr>Find One Document</vt:lpstr>
      <vt:lpstr>Find One Document</vt:lpstr>
      <vt:lpstr>Find One Document</vt:lpstr>
      <vt:lpstr>Find One Document</vt:lpstr>
      <vt:lpstr>Equality Match</vt:lpstr>
      <vt:lpstr>Equality Match</vt:lpstr>
      <vt:lpstr>Equality Match</vt:lpstr>
      <vt:lpstr>Full Document Matcher</vt:lpstr>
      <vt:lpstr>Full Document Matcher</vt:lpstr>
      <vt:lpstr>Full Document Matcher</vt:lpstr>
      <vt:lpstr>Range Match</vt:lpstr>
      <vt:lpstr>Range Match</vt:lpstr>
      <vt:lpstr>Range Match</vt:lpstr>
      <vt:lpstr>Range Match</vt:lpstr>
      <vt:lpstr>Exclusive Range Match</vt:lpstr>
      <vt:lpstr>Exclusive Range Match</vt:lpstr>
      <vt:lpstr>Exclusive Range Match</vt:lpstr>
      <vt:lpstr>Exclusive Range Match</vt:lpstr>
      <vt:lpstr>Exclusive Range Match</vt:lpstr>
      <vt:lpstr>Multikeys</vt:lpstr>
      <vt:lpstr>Multikeys</vt:lpstr>
      <vt:lpstr>Multikeys</vt:lpstr>
      <vt:lpstr>Multikeys</vt:lpstr>
      <vt:lpstr>Set Match</vt:lpstr>
      <vt:lpstr>Set Match</vt:lpstr>
      <vt:lpstr>Set Match</vt:lpstr>
      <vt:lpstr>Set Match</vt:lpstr>
      <vt:lpstr>All Match</vt:lpstr>
      <vt:lpstr>All Match</vt:lpstr>
      <vt:lpstr>All Match</vt:lpstr>
      <vt:lpstr>All Match</vt:lpstr>
      <vt:lpstr>All Match</vt:lpstr>
      <vt:lpstr>Limit</vt:lpstr>
      <vt:lpstr>Limit</vt:lpstr>
      <vt:lpstr>Limit</vt:lpstr>
      <vt:lpstr>Skip</vt:lpstr>
      <vt:lpstr>Skip</vt:lpstr>
      <vt:lpstr>Skip</vt:lpstr>
      <vt:lpstr>Sort</vt:lpstr>
      <vt:lpstr>Sort</vt:lpstr>
      <vt:lpstr>Sort</vt:lpstr>
      <vt:lpstr>Sort</vt:lpstr>
      <vt:lpstr>Sort</vt:lpstr>
      <vt:lpstr>Sort</vt:lpstr>
      <vt:lpstr>Sort and scanAndOrder</vt:lpstr>
      <vt:lpstr>Count</vt:lpstr>
      <vt:lpstr>Count</vt:lpstr>
      <vt:lpstr>Count</vt:lpstr>
      <vt:lpstr>Count</vt:lpstr>
      <vt:lpstr>Covered Indexes</vt:lpstr>
      <vt:lpstr>Covered Indexes</vt:lpstr>
      <vt:lpstr>Covered Indexes</vt:lpstr>
      <vt:lpstr>Covered Indexes</vt:lpstr>
      <vt:lpstr>Covered Indexes</vt:lpstr>
      <vt:lpstr>Update</vt:lpstr>
      <vt:lpstr>Update</vt:lpstr>
      <vt:lpstr>Update</vt:lpstr>
      <vt:lpstr>Update</vt:lpstr>
      <vt:lpstr>Update</vt:lpstr>
      <vt:lpstr>Update</vt:lpstr>
      <vt:lpstr>Compound Key Index Bounds</vt:lpstr>
      <vt:lpstr>Two Equality Bounds</vt:lpstr>
      <vt:lpstr>Two Equality Bounds</vt:lpstr>
      <vt:lpstr>Two Equality Bounds</vt:lpstr>
      <vt:lpstr>Two Equality Bounds</vt:lpstr>
      <vt:lpstr>Equality and Set</vt:lpstr>
      <vt:lpstr>Equality and Set</vt:lpstr>
      <vt:lpstr>Equality and Set</vt:lpstr>
      <vt:lpstr>Equality and Set</vt:lpstr>
      <vt:lpstr>Equality and Range</vt:lpstr>
      <vt:lpstr>Equality and Range</vt:lpstr>
      <vt:lpstr>Equality and Range</vt:lpstr>
      <vt:lpstr>Equality and Range</vt:lpstr>
      <vt:lpstr>Two Set Bounds</vt:lpstr>
      <vt:lpstr>Two Set Bounds</vt:lpstr>
      <vt:lpstr>Two Set Bounds</vt:lpstr>
      <vt:lpstr>Two Set Bounds</vt:lpstr>
      <vt:lpstr>Set and Range</vt:lpstr>
      <vt:lpstr>Set and Range</vt:lpstr>
      <vt:lpstr>Set and Range</vt:lpstr>
      <vt:lpstr>Range and Equality</vt:lpstr>
      <vt:lpstr>Range and Equality</vt:lpstr>
      <vt:lpstr>Range and Equality</vt:lpstr>
      <vt:lpstr>Range and Equality</vt:lpstr>
      <vt:lpstr>Range and Equality</vt:lpstr>
      <vt:lpstr>Range and Set</vt:lpstr>
      <vt:lpstr>Range and Set</vt:lpstr>
      <vt:lpstr>Range and Set</vt:lpstr>
      <vt:lpstr>Range and Set</vt:lpstr>
      <vt:lpstr>Range and Set</vt:lpstr>
      <vt:lpstr>Two Ranges (2D Box)</vt:lpstr>
      <vt:lpstr>Two Ranges (2D Box)</vt:lpstr>
      <vt:lpstr>Two Ranges (2D Box)</vt:lpstr>
      <vt:lpstr>Two Ranges (2D Box)</vt:lpstr>
      <vt:lpstr>Two Ranges (2D Box)</vt:lpstr>
      <vt:lpstr>Two Ranges (2D Box)</vt:lpstr>
      <vt:lpstr>$or</vt:lpstr>
      <vt:lpstr>Disjoint $or Criteria</vt:lpstr>
      <vt:lpstr>Disjoint $or Criteria</vt:lpstr>
      <vt:lpstr>Disjoint $or Criteria</vt:lpstr>
      <vt:lpstr>Disjoint $or Criteria</vt:lpstr>
      <vt:lpstr>Disjoint $or Criteria</vt:lpstr>
      <vt:lpstr>Unindexed $or Clause</vt:lpstr>
      <vt:lpstr>Eliminated $or Clause</vt:lpstr>
      <vt:lpstr>Eliminated $or Clause</vt:lpstr>
      <vt:lpstr>Eliminated $or Clause with Differing Unindexed Criteria</vt:lpstr>
      <vt:lpstr>Eliminated $or Clause with Differing Unindexed Criteria</vt:lpstr>
      <vt:lpstr>Eliminated $or Clause with Differing Unindexed Criteria</vt:lpstr>
      <vt:lpstr>Overlapping $or Clauses</vt:lpstr>
      <vt:lpstr>Overlapping $or Clauses</vt:lpstr>
      <vt:lpstr>Overlapping $or Clauses</vt:lpstr>
      <vt:lpstr>2D Overlapping $or Clauses</vt:lpstr>
      <vt:lpstr>2D Overlapping $or Clauses</vt:lpstr>
      <vt:lpstr>2D Overlapping $or Clauses</vt:lpstr>
      <vt:lpstr>Overlapping $or Clauses</vt:lpstr>
      <vt:lpstr>Overlapping $or Clauses</vt:lpstr>
      <vt:lpstr>$or TODO</vt:lpstr>
      <vt:lpstr>Automatic Index Selection (Query Optimizer)</vt:lpstr>
      <vt:lpstr>Optimal Index</vt:lpstr>
      <vt:lpstr>Optimal Index</vt:lpstr>
      <vt:lpstr>Optimal Index</vt:lpstr>
      <vt:lpstr>Multiple Candidate Indexes</vt:lpstr>
      <vt:lpstr>Multiple Candidate Indexes</vt:lpstr>
      <vt:lpstr>Multiple Candidate Indexes</vt:lpstr>
      <vt:lpstr>Competing Indexes</vt:lpstr>
      <vt:lpstr>Competing Indexes</vt:lpstr>
      <vt:lpstr>“Learning” a Query Plan</vt:lpstr>
      <vt:lpstr>“Learning” a Query Plan</vt:lpstr>
      <vt:lpstr>“Un-Learning” a Query Plan</vt:lpstr>
      <vt:lpstr>Bad Plan Insurance</vt:lpstr>
      <vt:lpstr>Query Planner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Sameer Dehadrai</dc:creator>
  <cp:lastModifiedBy>Daddy</cp:lastModifiedBy>
  <dcterms:created xsi:type="dcterms:W3CDTF">2011-12-12T17:47:15Z</dcterms:created>
  <dcterms:modified xsi:type="dcterms:W3CDTF">2014-01-01T13:30:09Z</dcterms:modified>
</cp:coreProperties>
</file>