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77" r:id="rId5"/>
    <p:sldId id="260" r:id="rId6"/>
    <p:sldId id="276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79" r:id="rId16"/>
    <p:sldId id="280" r:id="rId17"/>
    <p:sldId id="274" r:id="rId18"/>
    <p:sldId id="292" r:id="rId19"/>
    <p:sldId id="275" r:id="rId20"/>
    <p:sldId id="290" r:id="rId21"/>
    <p:sldId id="267" r:id="rId22"/>
    <p:sldId id="282" r:id="rId23"/>
    <p:sldId id="283" r:id="rId24"/>
    <p:sldId id="284" r:id="rId25"/>
    <p:sldId id="268" r:id="rId26"/>
    <p:sldId id="269" r:id="rId27"/>
    <p:sldId id="281" r:id="rId28"/>
    <p:sldId id="270" r:id="rId29"/>
    <p:sldId id="285" r:id="rId30"/>
    <p:sldId id="271" r:id="rId31"/>
    <p:sldId id="287" r:id="rId32"/>
    <p:sldId id="288" r:id="rId33"/>
    <p:sldId id="286" r:id="rId34"/>
    <p:sldId id="272" r:id="rId35"/>
    <p:sldId id="273" r:id="rId36"/>
    <p:sldId id="291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7387" autoAdjust="0"/>
  </p:normalViewPr>
  <p:slideViewPr>
    <p:cSldViewPr>
      <p:cViewPr varScale="1">
        <p:scale>
          <a:sx n="79" d="100"/>
          <a:sy n="79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103C6-FF63-43F7-A87B-5AA4BD823083}" type="datetimeFigureOut">
              <a:rPr lang="en-IN" smtClean="0"/>
              <a:t>15-06-2015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7DB7-5DD7-41C9-BD81-DE4D625EC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5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dirty="0" smtClean="0"/>
              <a:t>Clustered Relational databases like Oracle RAC or Microsoft SQL Server work on the concept </a:t>
            </a:r>
            <a:r>
              <a:rPr lang="en-IN" b="1" dirty="0" smtClean="0"/>
              <a:t>shared disk subsystem.</a:t>
            </a:r>
          </a:p>
          <a:p>
            <a:pPr lvl="1"/>
            <a:r>
              <a:rPr lang="en-IN" dirty="0" smtClean="0"/>
              <a:t>It uses </a:t>
            </a:r>
            <a:r>
              <a:rPr lang="en-IN" b="1" dirty="0" smtClean="0"/>
              <a:t>cluster-aware </a:t>
            </a:r>
            <a:r>
              <a:rPr lang="en-IN" b="1" dirty="0" err="1" smtClean="0"/>
              <a:t>filesystem</a:t>
            </a:r>
            <a:r>
              <a:rPr lang="en-IN" dirty="0" smtClean="0"/>
              <a:t> that writes to a highly available disk subsystem.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/>
              <a:t>Sharding</a:t>
            </a:r>
            <a:r>
              <a:rPr lang="en-IN" dirty="0" smtClean="0"/>
              <a:t>(Separate Servers for different sets of data) is also present but it loses querying, referential </a:t>
            </a:r>
            <a:r>
              <a:rPr lang="en-IN" dirty="0" err="1" smtClean="0"/>
              <a:t>intergrity</a:t>
            </a:r>
            <a:r>
              <a:rPr lang="en-IN" dirty="0" smtClean="0"/>
              <a:t>, transactions and consistency.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7DB7-5DD7-41C9-BD81-DE4D625ECC3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NoSQL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IN" dirty="0" smtClean="0"/>
              <a:t>-Satyendra Singh Gaur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7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the year 2000s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r>
              <a:rPr lang="en-IN" dirty="0" smtClean="0"/>
              <a:t>During this year, cracks began to open in RDBMS’s  dominance.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7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Integration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Why RDBMS triumphed over OO databases?</a:t>
            </a:r>
          </a:p>
          <a:p>
            <a:pPr lvl="1"/>
            <a:r>
              <a:rPr lang="en-IN" dirty="0" smtClean="0"/>
              <a:t>The role of SQL as a integration mechanism between applications helped RDBMS to become shared database.</a:t>
            </a:r>
          </a:p>
          <a:p>
            <a:r>
              <a:rPr lang="en-IN" dirty="0" smtClean="0"/>
              <a:t>Drawbacks of shared database integration:-</a:t>
            </a:r>
          </a:p>
          <a:p>
            <a:pPr lvl="1"/>
            <a:r>
              <a:rPr lang="en-IN" dirty="0" smtClean="0"/>
              <a:t>The structure(designed to integrate many applications) become more complex.</a:t>
            </a:r>
          </a:p>
          <a:p>
            <a:pPr lvl="1"/>
            <a:r>
              <a:rPr lang="en-IN" dirty="0" smtClean="0"/>
              <a:t>Any changes needed by one application will need to coordinate with all the other applications using the common database.</a:t>
            </a:r>
          </a:p>
          <a:p>
            <a:pPr lvl="1"/>
            <a:r>
              <a:rPr lang="en-IN" dirty="0" smtClean="0"/>
              <a:t>Problem of Indexing.</a:t>
            </a:r>
          </a:p>
          <a:p>
            <a:pPr lvl="1"/>
            <a:r>
              <a:rPr lang="en-IN" dirty="0" smtClean="0"/>
              <a:t>To preserve database integrity, you have to implement it within the database(in the form of SP and </a:t>
            </a:r>
            <a:r>
              <a:rPr lang="en-IN" dirty="0" err="1" smtClean="0"/>
              <a:t>func</a:t>
            </a:r>
            <a:r>
              <a:rPr lang="en-IN" dirty="0" smtClean="0"/>
              <a:t>..)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148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Directly accessed by a single application.</a:t>
            </a:r>
          </a:p>
          <a:p>
            <a:r>
              <a:rPr lang="en-IN" dirty="0" smtClean="0"/>
              <a:t>Controlled by one team who is handling both application and database.</a:t>
            </a:r>
          </a:p>
          <a:p>
            <a:r>
              <a:rPr lang="en-IN" dirty="0" smtClean="0"/>
              <a:t>Easier to maintain and extend/add/modify the schema.</a:t>
            </a:r>
          </a:p>
          <a:p>
            <a:r>
              <a:rPr lang="en-IN" dirty="0" smtClean="0"/>
              <a:t>Database integrity can be put into application code.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6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dirty="0" smtClean="0"/>
              <a:t>Here comes the “Data Age”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2578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Developers started feeling the busting of the 1990s dot-com bubble from the year 2000.</a:t>
            </a:r>
          </a:p>
          <a:p>
            <a:r>
              <a:rPr lang="en-IN" dirty="0" smtClean="0"/>
              <a:t>Websites started tracking activity in a detailed way.</a:t>
            </a:r>
          </a:p>
          <a:p>
            <a:r>
              <a:rPr lang="en-IN" dirty="0" smtClean="0"/>
              <a:t>Large sets of data appeared:-</a:t>
            </a:r>
          </a:p>
          <a:p>
            <a:pPr lvl="1"/>
            <a:r>
              <a:rPr lang="en-IN" dirty="0" smtClean="0"/>
              <a:t>Social networks</a:t>
            </a:r>
          </a:p>
          <a:p>
            <a:pPr lvl="1"/>
            <a:r>
              <a:rPr lang="en-IN" dirty="0" smtClean="0"/>
              <a:t>Activity logs</a:t>
            </a:r>
          </a:p>
          <a:p>
            <a:r>
              <a:rPr lang="en-IN" dirty="0" smtClean="0"/>
              <a:t>This leads to growth in data</a:t>
            </a:r>
            <a:r>
              <a:rPr lang="en-IN" dirty="0"/>
              <a:t> </a:t>
            </a:r>
            <a:r>
              <a:rPr lang="en-IN" dirty="0" smtClean="0"/>
              <a:t>and came growth in users.</a:t>
            </a:r>
          </a:p>
          <a:p>
            <a:r>
              <a:rPr lang="en-IN" dirty="0" smtClean="0"/>
              <a:t>The websites grew by regularly serving huge number of visitors.</a:t>
            </a:r>
          </a:p>
        </p:txBody>
      </p:sp>
    </p:spTree>
    <p:extLst>
      <p:ext uri="{BB962C8B-B14F-4D97-AF65-F5344CB8AC3E}">
        <p14:creationId xmlns:p14="http://schemas.microsoft.com/office/powerpoint/2010/main" val="6640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Some facts about Facebook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Collects </a:t>
            </a:r>
            <a:r>
              <a:rPr lang="en-IN" b="1" dirty="0"/>
              <a:t>500 TB </a:t>
            </a:r>
            <a:r>
              <a:rPr lang="en-IN" dirty="0"/>
              <a:t>of data in a day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6,84,478 </a:t>
            </a:r>
            <a:r>
              <a:rPr lang="en-IN" dirty="0"/>
              <a:t>Posts in a minute</a:t>
            </a:r>
            <a:r>
              <a:rPr lang="en-IN" dirty="0" smtClean="0"/>
              <a:t>.</a:t>
            </a:r>
          </a:p>
          <a:p>
            <a:r>
              <a:rPr lang="en-IN" dirty="0"/>
              <a:t>There are now over 1.15 billion Facebook </a:t>
            </a:r>
            <a:r>
              <a:rPr lang="en-IN" dirty="0" smtClean="0"/>
              <a:t>users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34,778 likes on posts by various brands and organizations.</a:t>
            </a:r>
          </a:p>
          <a:p>
            <a:endParaRPr lang="en-IN" dirty="0"/>
          </a:p>
        </p:txBody>
      </p:sp>
      <p:pic>
        <p:nvPicPr>
          <p:cNvPr id="2054" name="Picture 6" descr="http://spotfire.tibco.com/blog/wp-content/uploads/data-illustration-computing-cover-370x2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3352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nichepursuits.com/wp-content/uploads/2013/11/guestpo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16" y="144303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ocial-media-consultancy.com/wp-content/uploads/2013/11/Facebook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43400"/>
            <a:ext cx="2014904" cy="11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/>
          <a:lstStyle/>
          <a:p>
            <a:r>
              <a:rPr lang="en-IN" dirty="0" smtClean="0"/>
              <a:t>Some facts about Google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20,00,000 search queries in a minute.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/>
              <a:t>More than 2,00,00,000 of emails are send every minute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is </a:t>
            </a:r>
            <a:r>
              <a:rPr lang="en-IN" dirty="0" err="1" smtClean="0"/>
              <a:t>gowing</a:t>
            </a:r>
            <a:r>
              <a:rPr lang="en-IN" dirty="0" smtClean="0"/>
              <a:t> </a:t>
            </a:r>
            <a:r>
              <a:rPr lang="en-IN" dirty="0"/>
              <a:t>at 33% per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annum</a:t>
            </a:r>
            <a:r>
              <a:rPr lang="en-IN" dirty="0"/>
              <a:t>.</a:t>
            </a:r>
            <a:endParaRPr lang="en-IN" dirty="0"/>
          </a:p>
        </p:txBody>
      </p:sp>
      <p:pic>
        <p:nvPicPr>
          <p:cNvPr id="3074" name="Picture 2" descr="http://www.evpdiscount.com/home/wp-content/uploads/2011/09/Google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66800"/>
            <a:ext cx="23457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edbus2us.com/wp-content/uploads/2010/05/How-to-email-Professor-For-Graduate-School-Admissi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09474"/>
            <a:ext cx="2909521" cy="219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facts about YouTube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54 </a:t>
            </a:r>
            <a:r>
              <a:rPr lang="en-IN" dirty="0"/>
              <a:t>hours of </a:t>
            </a:r>
            <a:r>
              <a:rPr lang="en-IN" dirty="0" smtClean="0"/>
              <a:t>videos are </a:t>
            </a:r>
            <a:r>
              <a:rPr lang="en-IN" dirty="0" err="1" smtClean="0"/>
              <a:t>upoaded</a:t>
            </a:r>
            <a:r>
              <a:rPr lang="en-IN" dirty="0" smtClean="0"/>
              <a:t> </a:t>
            </a:r>
            <a:r>
              <a:rPr lang="en-IN" dirty="0"/>
              <a:t>every minute</a:t>
            </a:r>
          </a:p>
          <a:p>
            <a:endParaRPr lang="en-IN" dirty="0"/>
          </a:p>
        </p:txBody>
      </p:sp>
      <p:pic>
        <p:nvPicPr>
          <p:cNvPr id="4098" name="Picture 2" descr="http://www.techranger.org/wp-content/uploads/2014/07/upload-video-to-you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086600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7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7514"/>
            <a:ext cx="8229600" cy="1143000"/>
          </a:xfrm>
        </p:spPr>
        <p:txBody>
          <a:bodyPr/>
          <a:lstStyle/>
          <a:p>
            <a:r>
              <a:rPr lang="en-IN" dirty="0" smtClean="0"/>
              <a:t>Some other Facts!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Mobile Web</a:t>
            </a:r>
          </a:p>
          <a:p>
            <a:pPr lvl="1"/>
            <a:r>
              <a:rPr lang="en-IN" dirty="0" smtClean="0"/>
              <a:t>217 new users every minute</a:t>
            </a:r>
          </a:p>
          <a:p>
            <a:r>
              <a:rPr lang="en-IN" dirty="0" smtClean="0"/>
              <a:t>Websites:</a:t>
            </a:r>
          </a:p>
          <a:p>
            <a:pPr lvl="1"/>
            <a:r>
              <a:rPr lang="en-IN" dirty="0" smtClean="0"/>
              <a:t>571 new websites are created every minute.</a:t>
            </a:r>
          </a:p>
          <a:p>
            <a:r>
              <a:rPr lang="en-IN" dirty="0" smtClean="0"/>
              <a:t>Flickr:</a:t>
            </a:r>
          </a:p>
          <a:p>
            <a:pPr lvl="1"/>
            <a:r>
              <a:rPr lang="en-IN" dirty="0" smtClean="0"/>
              <a:t>3,125 new photos every minute.</a:t>
            </a:r>
          </a:p>
          <a:p>
            <a:r>
              <a:rPr lang="en-IN" dirty="0" smtClean="0"/>
              <a:t>Apple:</a:t>
            </a:r>
          </a:p>
          <a:p>
            <a:pPr lvl="1"/>
            <a:r>
              <a:rPr lang="en-IN" dirty="0" smtClean="0"/>
              <a:t>47,000 apps downloads</a:t>
            </a:r>
          </a:p>
          <a:p>
            <a:r>
              <a:rPr lang="en-IN" dirty="0" smtClean="0"/>
              <a:t>Twitter:</a:t>
            </a:r>
          </a:p>
          <a:p>
            <a:pPr lvl="1"/>
            <a:r>
              <a:rPr lang="en-IN" dirty="0" smtClean="0"/>
              <a:t>1,00,000 tweets every minute.</a:t>
            </a:r>
          </a:p>
          <a:p>
            <a:r>
              <a:rPr lang="en-IN" dirty="0" smtClean="0"/>
              <a:t>Web Shopping:</a:t>
            </a:r>
          </a:p>
          <a:p>
            <a:pPr lvl="1"/>
            <a:r>
              <a:rPr lang="en-IN" dirty="0" smtClean="0"/>
              <a:t>20,00,000 Rupees are spend on web shopping.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5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347" y="920859"/>
            <a:ext cx="7832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“I know it sounds corny, But I’d love to improve people’s lives, especially socially… making the world more open is not an over night thing, It’s a ten to fifteen year thing”</a:t>
            </a:r>
          </a:p>
          <a:p>
            <a:endParaRPr lang="en-IN" sz="2800" dirty="0"/>
          </a:p>
          <a:p>
            <a:r>
              <a:rPr lang="en-IN" sz="2800" dirty="0" smtClean="0"/>
              <a:t>					-Mark </a:t>
            </a:r>
            <a:r>
              <a:rPr lang="en-IN" sz="2800" dirty="0" err="1" smtClean="0"/>
              <a:t>Zuckerberg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32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Never Sleeps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IN" dirty="0" smtClean="0"/>
              <a:t>With no signs of slowing, data keeps growing.</a:t>
            </a:r>
          </a:p>
          <a:p>
            <a:r>
              <a:rPr lang="en-IN" dirty="0" smtClean="0"/>
              <a:t>The global internet population grew 6.59% from 2010 to 2011.</a:t>
            </a:r>
          </a:p>
          <a:p>
            <a:r>
              <a:rPr lang="en-IN" dirty="0" smtClean="0"/>
              <a:t>And now, It represents 2.1 billion 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84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NoSQL?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733800"/>
          </a:xfrm>
        </p:spPr>
        <p:txBody>
          <a:bodyPr>
            <a:normAutofit/>
          </a:bodyPr>
          <a:lstStyle/>
          <a:p>
            <a:r>
              <a:rPr lang="en-IN" b="1" dirty="0" smtClean="0"/>
              <a:t>Agenda:-</a:t>
            </a:r>
          </a:p>
          <a:p>
            <a:pPr lvl="1"/>
            <a:r>
              <a:rPr lang="en-IN" dirty="0" smtClean="0"/>
              <a:t>Database</a:t>
            </a:r>
          </a:p>
          <a:p>
            <a:pPr lvl="1"/>
            <a:r>
              <a:rPr lang="en-IN" dirty="0" smtClean="0"/>
              <a:t>The Value of Relational Database</a:t>
            </a:r>
          </a:p>
          <a:p>
            <a:pPr lvl="1"/>
            <a:r>
              <a:rPr lang="en-IN" dirty="0" smtClean="0"/>
              <a:t>Impedance Mismatch</a:t>
            </a:r>
          </a:p>
          <a:p>
            <a:pPr lvl="1"/>
            <a:r>
              <a:rPr lang="en-IN" dirty="0" smtClean="0"/>
              <a:t>Attack of the Clusters</a:t>
            </a:r>
          </a:p>
          <a:p>
            <a:pPr lvl="1"/>
            <a:r>
              <a:rPr lang="en-IN" dirty="0" smtClean="0"/>
              <a:t>The Emergence of NoSQL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0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are we collecting so much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/>
          <a:lstStyle/>
          <a:p>
            <a:r>
              <a:rPr lang="en-IN" dirty="0"/>
              <a:t>In networks companies like </a:t>
            </a:r>
            <a:r>
              <a:rPr lang="en-IN" dirty="0" err="1" smtClean="0"/>
              <a:t>airtel</a:t>
            </a:r>
            <a:r>
              <a:rPr lang="en-IN" dirty="0" smtClean="0"/>
              <a:t>/Vodafone </a:t>
            </a:r>
            <a:r>
              <a:rPr lang="en-IN" dirty="0"/>
              <a:t>in India, AT&amp;T in </a:t>
            </a:r>
            <a:r>
              <a:rPr lang="en-IN" dirty="0" smtClean="0"/>
              <a:t>US, </a:t>
            </a:r>
            <a:r>
              <a:rPr lang="en-IN" dirty="0"/>
              <a:t>monitor routers logs where information of subscriber phone id, call id is </a:t>
            </a:r>
            <a:r>
              <a:rPr lang="en-IN" dirty="0" smtClean="0"/>
              <a:t>recorded, </a:t>
            </a:r>
            <a:r>
              <a:rPr lang="en-IN" dirty="0"/>
              <a:t>to find top subscribers and install routers where traffic is more etc</a:t>
            </a:r>
            <a:r>
              <a:rPr lang="en-IN" dirty="0" smtClean="0"/>
              <a:t>.</a:t>
            </a:r>
          </a:p>
          <a:p>
            <a:r>
              <a:rPr lang="en-IN" dirty="0"/>
              <a:t>Google, Amazon, </a:t>
            </a:r>
            <a:r>
              <a:rPr lang="en-IN" dirty="0" err="1" smtClean="0"/>
              <a:t>Ebay</a:t>
            </a:r>
            <a:r>
              <a:rPr lang="en-IN" dirty="0" smtClean="0"/>
              <a:t>, Facebook </a:t>
            </a:r>
            <a:r>
              <a:rPr lang="en-IN" dirty="0"/>
              <a:t>they get logs so that ads and products can be recommended to customers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4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Three ‘V’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05400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Volume</a:t>
            </a:r>
          </a:p>
          <a:p>
            <a:pPr lvl="1"/>
            <a:r>
              <a:rPr lang="en-IN" dirty="0" smtClean="0"/>
              <a:t>Variety</a:t>
            </a:r>
          </a:p>
          <a:p>
            <a:pPr lvl="1"/>
            <a:r>
              <a:rPr lang="en-IN" dirty="0" smtClean="0"/>
              <a:t>Velocity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How do we handle our websites to store and process large amount of data coming at higher speed?</a:t>
            </a:r>
          </a:p>
        </p:txBody>
      </p:sp>
    </p:spTree>
    <p:extLst>
      <p:ext uri="{BB962C8B-B14F-4D97-AF65-F5344CB8AC3E}">
        <p14:creationId xmlns:p14="http://schemas.microsoft.com/office/powerpoint/2010/main" val="30156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2 choices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29432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4228" y="1610380"/>
            <a:ext cx="14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Scale Up</a:t>
            </a:r>
            <a:endParaRPr lang="en-IN" sz="28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743200" cy="43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37659" y="1524000"/>
            <a:ext cx="1591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Scale Out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776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Scaling Up</a:t>
            </a:r>
            <a:endParaRPr lang="en-IN" dirty="0"/>
          </a:p>
          <a:p>
            <a:pPr lvl="2"/>
            <a:r>
              <a:rPr lang="en-IN" dirty="0"/>
              <a:t>Scaling Up implies bigger machines, more processors, disk storage and more memory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But</a:t>
            </a:r>
            <a:r>
              <a:rPr lang="en-IN" dirty="0"/>
              <a:t>, it becomes more expensive for organizations.</a:t>
            </a:r>
          </a:p>
          <a:p>
            <a:pPr lvl="1"/>
            <a:r>
              <a:rPr lang="en-IN" dirty="0" smtClean="0"/>
              <a:t>Scaling Out</a:t>
            </a:r>
            <a:endParaRPr lang="en-IN" dirty="0"/>
          </a:p>
          <a:p>
            <a:pPr lvl="2"/>
            <a:r>
              <a:rPr lang="en-IN" dirty="0"/>
              <a:t>Scaling Out implies lots of small machines in a </a:t>
            </a:r>
            <a:r>
              <a:rPr lang="en-IN" b="1" dirty="0"/>
              <a:t>clusters.</a:t>
            </a:r>
          </a:p>
          <a:p>
            <a:pPr lvl="2"/>
            <a:r>
              <a:rPr lang="en-IN" dirty="0"/>
              <a:t>Cheaper as it uses commodity hardware.</a:t>
            </a:r>
          </a:p>
          <a:p>
            <a:pPr lvl="2"/>
            <a:r>
              <a:rPr lang="en-IN" dirty="0"/>
              <a:t>Reliable as there are many machines to take up the request if one fails.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4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Does it work?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1905000"/>
            <a:ext cx="61055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7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of the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As the large properties moved towards the clusters, that revealed a new problem.</a:t>
            </a:r>
          </a:p>
          <a:p>
            <a:pPr lvl="1"/>
            <a:r>
              <a:rPr lang="en-IN" dirty="0" smtClean="0"/>
              <a:t>RDBMS are not designed to be run on clusters.</a:t>
            </a:r>
          </a:p>
          <a:p>
            <a:pPr lvl="1"/>
            <a:r>
              <a:rPr lang="en-IN" dirty="0" smtClean="0"/>
              <a:t>Their exist single point of failure if disk subsystem fails.</a:t>
            </a:r>
          </a:p>
          <a:p>
            <a:pPr lvl="1"/>
            <a:r>
              <a:rPr lang="en-IN" dirty="0" smtClean="0"/>
              <a:t>Running on a cluster leads to serious price hike.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2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Then, What happened?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537"/>
            <a:ext cx="8534400" cy="48604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These mismatch between clusters and RDBMS led some organization to consider an alternative route to data storage.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Google and Amazon both were in forefront of running large clusters of this kind.</a:t>
            </a:r>
          </a:p>
          <a:p>
            <a:r>
              <a:rPr lang="en-IN" dirty="0" smtClean="0"/>
              <a:t>They were capturing huge amounts of data.</a:t>
            </a:r>
          </a:p>
        </p:txBody>
      </p:sp>
      <p:pic>
        <p:nvPicPr>
          <p:cNvPr id="5128" name="Picture 8" descr="http://4.bp.blogspot.com/-JOqxgp-ZWe0/U3BtyEQlEiI/AAAAAAAAOfg/Doq6Q2MwIKA/s1600/google-logo-874x2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3200399" cy="10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media.corporate-ir.net/media_files/IROL/97/97664/images/amazon_logo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52" y="2590800"/>
            <a:ext cx="4114800" cy="15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Google and </a:t>
            </a:r>
            <a:r>
              <a:rPr lang="en-IN" dirty="0" smtClean="0"/>
              <a:t>Amazon, What they did?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 the 2000s drew both companies produced brief but highly influential papers about their efforts:-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43" y="3429000"/>
            <a:ext cx="54959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1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Emergence of NoSQL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IN" dirty="0" smtClean="0"/>
              <a:t>The term “NoSQ</a:t>
            </a:r>
            <a:r>
              <a:rPr lang="en-IN" dirty="0"/>
              <a:t>L</a:t>
            </a:r>
            <a:r>
              <a:rPr lang="en-IN" dirty="0" smtClean="0"/>
              <a:t>” first made its appearance in the </a:t>
            </a:r>
            <a:r>
              <a:rPr lang="en-IN" b="1" dirty="0" smtClean="0"/>
              <a:t>late 90s</a:t>
            </a:r>
            <a:r>
              <a:rPr lang="en-IN" dirty="0" smtClean="0"/>
              <a:t> as the name of the </a:t>
            </a:r>
            <a:r>
              <a:rPr lang="en-IN" b="1" dirty="0" smtClean="0"/>
              <a:t>open-source Relational database</a:t>
            </a:r>
            <a:r>
              <a:rPr lang="en-IN" dirty="0" smtClean="0"/>
              <a:t> – </a:t>
            </a:r>
            <a:r>
              <a:rPr lang="en-IN" b="1" dirty="0" smtClean="0"/>
              <a:t>“</a:t>
            </a:r>
            <a:r>
              <a:rPr lang="en-IN" b="1" dirty="0" err="1" smtClean="0"/>
              <a:t>Strozzi</a:t>
            </a:r>
            <a:r>
              <a:rPr lang="en-IN" b="1" dirty="0" smtClean="0"/>
              <a:t> NoSQL” by Carlo </a:t>
            </a:r>
            <a:r>
              <a:rPr lang="en-IN" b="1" dirty="0" err="1" smtClean="0"/>
              <a:t>Strozzi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It didn’t use any SQL queries but the </a:t>
            </a:r>
            <a:r>
              <a:rPr lang="en-IN" dirty="0" err="1" smtClean="0"/>
              <a:t>unix</a:t>
            </a:r>
            <a:r>
              <a:rPr lang="en-IN" dirty="0" smtClean="0"/>
              <a:t> commands with pipelines and hence, NoSQ</a:t>
            </a:r>
            <a:r>
              <a:rPr lang="en-IN" dirty="0"/>
              <a:t>L</a:t>
            </a:r>
            <a:r>
              <a:rPr lang="en-IN" dirty="0" smtClean="0"/>
              <a:t>.</a:t>
            </a:r>
          </a:p>
          <a:p>
            <a:r>
              <a:rPr lang="en-IN" dirty="0" smtClean="0"/>
              <a:t>Other than the terminology, </a:t>
            </a:r>
            <a:r>
              <a:rPr lang="en-IN" dirty="0" err="1" smtClean="0"/>
              <a:t>Strozzi’s</a:t>
            </a:r>
            <a:r>
              <a:rPr lang="en-IN" dirty="0" smtClean="0"/>
              <a:t> NoSQL does not have any influence on “NoSQL” which we are going to discuss.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5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91400" cy="398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June 2009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Why we need to store data?</a:t>
            </a:r>
          </a:p>
          <a:p>
            <a:pPr lvl="1"/>
            <a:r>
              <a:rPr lang="en-IN" dirty="0" smtClean="0"/>
              <a:t>Collection of data gives you information.</a:t>
            </a:r>
          </a:p>
          <a:p>
            <a:r>
              <a:rPr lang="en-IN" dirty="0" smtClean="0"/>
              <a:t>Where can we store data?</a:t>
            </a:r>
          </a:p>
          <a:p>
            <a:pPr lvl="1"/>
            <a:r>
              <a:rPr lang="en-IN" dirty="0" smtClean="0"/>
              <a:t>Fast, small and volatile(Main Memory)</a:t>
            </a:r>
          </a:p>
          <a:p>
            <a:pPr lvl="1"/>
            <a:r>
              <a:rPr lang="en-IN" dirty="0" smtClean="0"/>
              <a:t>Slow, large and persistent (Backing Store - Disk)</a:t>
            </a:r>
          </a:p>
          <a:p>
            <a:r>
              <a:rPr lang="en-IN" dirty="0" smtClean="0"/>
              <a:t>What do we need to store data in Disk?</a:t>
            </a:r>
          </a:p>
          <a:p>
            <a:pPr lvl="1"/>
            <a:r>
              <a:rPr lang="en-IN" dirty="0" smtClean="0"/>
              <a:t>Data Storage</a:t>
            </a:r>
          </a:p>
          <a:p>
            <a:pPr lvl="2"/>
            <a:r>
              <a:rPr lang="en-IN" dirty="0" smtClean="0"/>
              <a:t>MySQL</a:t>
            </a:r>
          </a:p>
          <a:p>
            <a:pPr lvl="2"/>
            <a:r>
              <a:rPr lang="en-IN" dirty="0" smtClean="0"/>
              <a:t>Oracle DB</a:t>
            </a:r>
          </a:p>
          <a:p>
            <a:pPr lvl="2"/>
            <a:r>
              <a:rPr lang="en-IN" dirty="0" smtClean="0"/>
              <a:t>MS </a:t>
            </a:r>
            <a:r>
              <a:rPr lang="en-IN" dirty="0" err="1" smtClean="0"/>
              <a:t>Sql</a:t>
            </a:r>
            <a:r>
              <a:rPr lang="en-IN" dirty="0" smtClean="0"/>
              <a:t> Server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3429000" y="5181600"/>
            <a:ext cx="685800" cy="990600"/>
          </a:xfrm>
          <a:prstGeom prst="rightBrac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67200" y="5420380"/>
            <a:ext cx="29966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Rows and Columns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3853" y="5358825"/>
            <a:ext cx="17139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(RDBMS)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San Francisco, June 11, 2009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meet up was organized by Johan </a:t>
            </a:r>
            <a:r>
              <a:rPr lang="en-IN" dirty="0" err="1" smtClean="0"/>
              <a:t>Orkarsson</a:t>
            </a:r>
            <a:r>
              <a:rPr lang="en-IN" dirty="0" smtClean="0"/>
              <a:t>, Software Developer based in London.</a:t>
            </a:r>
          </a:p>
          <a:p>
            <a:pPr lvl="1"/>
            <a:r>
              <a:rPr lang="en-IN" dirty="0" smtClean="0"/>
              <a:t>After the release of white papers on Big Table and Dynamo, their were many experimentation happened from different corners of the world.</a:t>
            </a:r>
          </a:p>
          <a:p>
            <a:pPr lvl="1"/>
            <a:r>
              <a:rPr lang="en-IN" dirty="0" smtClean="0"/>
              <a:t>Johan wanted to find out more about some these databases.</a:t>
            </a:r>
          </a:p>
          <a:p>
            <a:pPr lvl="1"/>
            <a:r>
              <a:rPr lang="en-IN" dirty="0" smtClean="0"/>
              <a:t>So he decided to host a </a:t>
            </a:r>
            <a:r>
              <a:rPr lang="en-IN" dirty="0" err="1" smtClean="0"/>
              <a:t>meetup</a:t>
            </a:r>
            <a:r>
              <a:rPr lang="en-IN" dirty="0" smtClean="0"/>
              <a:t> where they could all come together and present their work.</a:t>
            </a:r>
          </a:p>
          <a:p>
            <a:pPr lvl="1"/>
            <a:r>
              <a:rPr lang="en-IN" dirty="0" smtClean="0"/>
              <a:t>Johan wanted a name for the </a:t>
            </a:r>
            <a:r>
              <a:rPr lang="en-IN" dirty="0" err="1" smtClean="0"/>
              <a:t>meetup</a:t>
            </a:r>
            <a:r>
              <a:rPr lang="en-IN" dirty="0" smtClean="0"/>
              <a:t>:-</a:t>
            </a:r>
          </a:p>
          <a:p>
            <a:pPr lvl="2"/>
            <a:r>
              <a:rPr lang="en-IN" dirty="0" smtClean="0"/>
              <a:t>Something that would make a good Twitter </a:t>
            </a:r>
            <a:r>
              <a:rPr lang="en-IN" dirty="0" err="1" smtClean="0"/>
              <a:t>hashtag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Short, Memorable, without too many </a:t>
            </a:r>
            <a:r>
              <a:rPr lang="en-IN" dirty="0" err="1" smtClean="0"/>
              <a:t>google</a:t>
            </a:r>
            <a:r>
              <a:rPr lang="en-IN" dirty="0" smtClean="0"/>
              <a:t> hits.</a:t>
            </a:r>
          </a:p>
        </p:txBody>
      </p:sp>
    </p:spTree>
    <p:extLst>
      <p:ext uri="{BB962C8B-B14F-4D97-AF65-F5344CB8AC3E}">
        <p14:creationId xmlns:p14="http://schemas.microsoft.com/office/powerpoint/2010/main" val="10255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05550" cy="446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324600" cy="4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3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00200"/>
            <a:ext cx="58483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0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“NoSQL” is applied to a database which has some common characteristics:-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Not using the relational model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Running well on Clusters.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Open-Source.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Built for the 21</a:t>
            </a:r>
            <a:r>
              <a:rPr lang="en-IN" b="1" baseline="30000" dirty="0" smtClean="0">
                <a:solidFill>
                  <a:srgbClr val="00B050"/>
                </a:solidFill>
              </a:rPr>
              <a:t>st</a:t>
            </a:r>
            <a:r>
              <a:rPr lang="en-IN" b="1" dirty="0" smtClean="0">
                <a:solidFill>
                  <a:srgbClr val="00B050"/>
                </a:solidFill>
              </a:rPr>
              <a:t> Century web.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Flexible Schema or </a:t>
            </a:r>
            <a:r>
              <a:rPr lang="en-IN" b="1" dirty="0" err="1" smtClean="0">
                <a:solidFill>
                  <a:srgbClr val="00B050"/>
                </a:solidFill>
              </a:rPr>
              <a:t>Schemaless</a:t>
            </a:r>
            <a:r>
              <a:rPr lang="en-IN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5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95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RDBMS is successful technology for 2 decades, providing persistence, concurrency, integration etc…</a:t>
            </a:r>
          </a:p>
          <a:p>
            <a:r>
              <a:rPr lang="en-IN" dirty="0" smtClean="0"/>
              <a:t>App Developers were frustrated with the IM.</a:t>
            </a:r>
          </a:p>
          <a:p>
            <a:r>
              <a:rPr lang="en-IN" dirty="0" smtClean="0"/>
              <a:t>The vital factor for a change in data storage was the need to support large volumes of data by running on clusters.</a:t>
            </a:r>
          </a:p>
          <a:p>
            <a:r>
              <a:rPr lang="en-IN" dirty="0" smtClean="0"/>
              <a:t>RDBMS are not designed to run on clusters.</a:t>
            </a:r>
          </a:p>
          <a:p>
            <a:r>
              <a:rPr lang="en-IN" dirty="0" smtClean="0"/>
              <a:t>The Common Characteristics of NoSQL databases are:-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Not using relational model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Running well on clusters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Open-Source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Built for the 21</a:t>
            </a:r>
            <a:r>
              <a:rPr lang="en-IN" baseline="30000" dirty="0" smtClean="0">
                <a:solidFill>
                  <a:srgbClr val="00B050"/>
                </a:solidFill>
              </a:rPr>
              <a:t>st</a:t>
            </a:r>
            <a:r>
              <a:rPr lang="en-IN" dirty="0" smtClean="0">
                <a:solidFill>
                  <a:srgbClr val="00B050"/>
                </a:solidFill>
              </a:rPr>
              <a:t> Century.</a:t>
            </a:r>
          </a:p>
          <a:p>
            <a:pPr lvl="1"/>
            <a:r>
              <a:rPr lang="en-IN" dirty="0" err="1" smtClean="0">
                <a:solidFill>
                  <a:srgbClr val="00B050"/>
                </a:solidFill>
              </a:rPr>
              <a:t>Schemales</a:t>
            </a:r>
            <a:r>
              <a:rPr lang="en-IN" dirty="0" smtClean="0">
                <a:solidFill>
                  <a:srgbClr val="00B050"/>
                </a:solidFill>
              </a:rPr>
              <a:t> or Flexible Schema</a:t>
            </a:r>
          </a:p>
        </p:txBody>
      </p:sp>
    </p:spTree>
    <p:extLst>
      <p:ext uri="{BB962C8B-B14F-4D97-AF65-F5344CB8AC3E}">
        <p14:creationId xmlns:p14="http://schemas.microsoft.com/office/powerpoint/2010/main" val="16743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Some Relational Databases or RDBMS</a:t>
            </a:r>
            <a:endParaRPr lang="en-IN" dirty="0"/>
          </a:p>
        </p:txBody>
      </p:sp>
      <p:pic>
        <p:nvPicPr>
          <p:cNvPr id="1026" name="Picture 2" descr="http://www.datanami.com/wp-content/uploads/2013/12/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3711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Value of Relational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Persistent Data</a:t>
            </a:r>
          </a:p>
          <a:p>
            <a:r>
              <a:rPr lang="en-IN" dirty="0" smtClean="0"/>
              <a:t>SQL (It made RDBMS standard database)</a:t>
            </a:r>
          </a:p>
          <a:p>
            <a:r>
              <a:rPr lang="en-IN" dirty="0" smtClean="0"/>
              <a:t>Transactions</a:t>
            </a:r>
          </a:p>
          <a:p>
            <a:r>
              <a:rPr lang="en-IN" dirty="0" smtClean="0"/>
              <a:t>Integration</a:t>
            </a:r>
          </a:p>
          <a:p>
            <a:r>
              <a:rPr lang="en-IN" dirty="0" smtClean="0"/>
              <a:t>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2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Is there any problem with Relational Databases?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3050"/>
            <a:ext cx="6529387" cy="41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Impedance Mismatch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00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IM always frustrated the Application developers from the beginning itself.</a:t>
            </a:r>
          </a:p>
          <a:p>
            <a:r>
              <a:rPr lang="en-IN" dirty="0" smtClean="0"/>
              <a:t>What is Impedance Mismatch?</a:t>
            </a:r>
          </a:p>
          <a:p>
            <a:pPr lvl="1"/>
            <a:r>
              <a:rPr lang="en-IN" dirty="0" smtClean="0"/>
              <a:t>Difference between the data in Main Memory(In-Memory data structures) and Disk (RDBMS).</a:t>
            </a:r>
          </a:p>
          <a:p>
            <a:r>
              <a:rPr lang="en-IN" dirty="0" smtClean="0"/>
              <a:t>To get rid of this IM. In 1990s, people started working on it.</a:t>
            </a:r>
          </a:p>
          <a:p>
            <a:r>
              <a:rPr lang="en-IN" dirty="0" smtClean="0"/>
              <a:t>They came up with something called as </a:t>
            </a:r>
            <a:r>
              <a:rPr lang="en-IN" b="1" dirty="0" smtClean="0"/>
              <a:t>Object-Oriented databases</a:t>
            </a:r>
            <a:r>
              <a:rPr lang="en-IN" dirty="0" smtClean="0"/>
              <a:t> and </a:t>
            </a:r>
            <a:r>
              <a:rPr lang="en-IN" b="1" dirty="0" smtClean="0"/>
              <a:t>Object-Oriented programming.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965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Impedance Mismatch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r>
              <a:rPr lang="en-IN" dirty="0" smtClean="0"/>
              <a:t>Though Object-Oriented programming got succeeded in becoming major force in programming, </a:t>
            </a:r>
            <a:r>
              <a:rPr lang="en-IN" b="1" dirty="0" smtClean="0"/>
              <a:t>Object-Oriented databases faded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Because, RDBMS had </a:t>
            </a:r>
            <a:r>
              <a:rPr lang="en-IN" b="1" dirty="0" smtClean="0"/>
              <a:t>Standard language(SQL)</a:t>
            </a:r>
            <a:r>
              <a:rPr lang="en-IN" dirty="0" smtClean="0"/>
              <a:t> and growing SQL professionals made it popular.</a:t>
            </a:r>
          </a:p>
          <a:p>
            <a:pPr lvl="1"/>
            <a:r>
              <a:rPr lang="en-IN" dirty="0" smtClean="0"/>
              <a:t>Also, IM has been made much easier to deal with ORM frameworks.</a:t>
            </a:r>
          </a:p>
          <a:p>
            <a:pPr lvl="1"/>
            <a:r>
              <a:rPr lang="en-IN" dirty="0" smtClean="0"/>
              <a:t>But, ORM tools become a problem </a:t>
            </a:r>
            <a:r>
              <a:rPr lang="en-IN" b="1" dirty="0" smtClean="0"/>
              <a:t>when people try too hard to ignore the database</a:t>
            </a:r>
            <a:r>
              <a:rPr lang="en-IN" dirty="0" smtClean="0"/>
              <a:t> and query </a:t>
            </a:r>
            <a:r>
              <a:rPr lang="en-IN" b="1" dirty="0" smtClean="0"/>
              <a:t>performance suffers.</a:t>
            </a:r>
          </a:p>
        </p:txBody>
      </p:sp>
    </p:spTree>
    <p:extLst>
      <p:ext uri="{BB962C8B-B14F-4D97-AF65-F5344CB8AC3E}">
        <p14:creationId xmlns:p14="http://schemas.microsoft.com/office/powerpoint/2010/main" val="16677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1310</Words>
  <Application>Microsoft Office PowerPoint</Application>
  <PresentationFormat>On-screen Show (4:3)</PresentationFormat>
  <Paragraphs>179</Paragraphs>
  <Slides>37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Introduction to NoSQL</vt:lpstr>
      <vt:lpstr>Why NoSQL?</vt:lpstr>
      <vt:lpstr>Database</vt:lpstr>
      <vt:lpstr>Some Relational Databases or RDBMS</vt:lpstr>
      <vt:lpstr>The Value of Relational Databases</vt:lpstr>
      <vt:lpstr>Is there any problem with Relational Databases?</vt:lpstr>
      <vt:lpstr>PowerPoint Presentation</vt:lpstr>
      <vt:lpstr>Impedance Mismatch</vt:lpstr>
      <vt:lpstr>Impedance Mismatch</vt:lpstr>
      <vt:lpstr>In the year 2000s</vt:lpstr>
      <vt:lpstr>Integration Database</vt:lpstr>
      <vt:lpstr>Application Database</vt:lpstr>
      <vt:lpstr>Here comes the “Data Age”</vt:lpstr>
      <vt:lpstr>Some facts about Facebook</vt:lpstr>
      <vt:lpstr>Some facts about Google</vt:lpstr>
      <vt:lpstr>Some facts about YouTube</vt:lpstr>
      <vt:lpstr>Some other Facts!</vt:lpstr>
      <vt:lpstr>PowerPoint Presentation</vt:lpstr>
      <vt:lpstr>Data Never Sleeps</vt:lpstr>
      <vt:lpstr>Why are we collecting so much Data?</vt:lpstr>
      <vt:lpstr>The Three ‘V’</vt:lpstr>
      <vt:lpstr>The 2 choices</vt:lpstr>
      <vt:lpstr>Pros and cons</vt:lpstr>
      <vt:lpstr>Does it work?</vt:lpstr>
      <vt:lpstr>Attack of the Clusters</vt:lpstr>
      <vt:lpstr>Then, What happened?</vt:lpstr>
      <vt:lpstr>Google and Amazon, What they did?</vt:lpstr>
      <vt:lpstr>The Emergence of NoSQL</vt:lpstr>
      <vt:lpstr>June 2009</vt:lpstr>
      <vt:lpstr>San Francisco, June 11, 2009</vt:lpstr>
      <vt:lpstr>PowerPoint Presentation</vt:lpstr>
      <vt:lpstr>PowerPoint Presentation</vt:lpstr>
      <vt:lpstr>PowerPoint Presentation</vt:lpstr>
      <vt:lpstr>NoSQL</vt:lpstr>
      <vt:lpstr>Summary</vt:lpstr>
      <vt:lpstr>Questions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</dc:title>
  <dc:creator>Satyen</dc:creator>
  <cp:lastModifiedBy>Satyen</cp:lastModifiedBy>
  <cp:revision>161</cp:revision>
  <dcterms:created xsi:type="dcterms:W3CDTF">2006-08-16T00:00:00Z</dcterms:created>
  <dcterms:modified xsi:type="dcterms:W3CDTF">2015-06-15T17:31:15Z</dcterms:modified>
</cp:coreProperties>
</file>