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60" r:id="rId14"/>
    <p:sldId id="261" r:id="rId15"/>
    <p:sldId id="284" r:id="rId16"/>
    <p:sldId id="286" r:id="rId17"/>
    <p:sldId id="287" r:id="rId18"/>
    <p:sldId id="288" r:id="rId19"/>
    <p:sldId id="295" r:id="rId20"/>
    <p:sldId id="296" r:id="rId21"/>
    <p:sldId id="289" r:id="rId22"/>
    <p:sldId id="290" r:id="rId23"/>
    <p:sldId id="291" r:id="rId24"/>
    <p:sldId id="292" r:id="rId25"/>
    <p:sldId id="293" r:id="rId26"/>
    <p:sldId id="262" r:id="rId27"/>
    <p:sldId id="263" r:id="rId28"/>
    <p:sldId id="264" r:id="rId29"/>
    <p:sldId id="265" r:id="rId30"/>
    <p:sldId id="266" r:id="rId31"/>
    <p:sldId id="267" r:id="rId32"/>
    <p:sldId id="272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94660"/>
  </p:normalViewPr>
  <p:slideViewPr>
    <p:cSldViewPr>
      <p:cViewPr varScale="1">
        <p:scale>
          <a:sx n="74" d="100"/>
          <a:sy n="74" d="100"/>
        </p:scale>
        <p:origin x="-12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28A9-7FBC-4822-B427-1992EDD744E8}" type="datetimeFigureOut">
              <a:rPr lang="en-IN" smtClean="0"/>
              <a:t>15-06-2015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D70C-69E7-4053-9178-C78DF3219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DD70C-69E7-4053-9178-C78DF32196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5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-Satyendra Singh Gaur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the 2 model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242715"/>
            <a:ext cx="77343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68676" y="1229820"/>
            <a:ext cx="19050" cy="2857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90819"/>
              </p:ext>
            </p:extLst>
          </p:nvPr>
        </p:nvGraphicFramePr>
        <p:xfrm>
          <a:off x="838200" y="4282440"/>
          <a:ext cx="7219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1371600"/>
                <a:gridCol w="1295400"/>
                <a:gridCol w="939800"/>
                <a:gridCol w="1473200"/>
                <a:gridCol w="1473200"/>
              </a:tblGrid>
              <a:tr h="348989">
                <a:tc>
                  <a:txBody>
                    <a:bodyPr/>
                    <a:lstStyle/>
                    <a:p>
                      <a:r>
                        <a:rPr lang="en-IN" dirty="0" smtClean="0"/>
                        <a:t>Key</a:t>
                      </a:r>
                      <a:endParaRPr lang="en-IN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r>
                        <a:rPr lang="en-IN" dirty="0" smtClean="0"/>
                        <a:t>1002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customer_id</a:t>
                      </a:r>
                      <a:endParaRPr lang="en-IN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 smtClean="0"/>
                        <a:t>7231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IN" b="1" dirty="0" smtClean="0"/>
                        <a:t>Line-items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product_id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quantity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product_id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quantity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product_id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8755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quantity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48989">
                <a:tc>
                  <a:txBody>
                    <a:bodyPr/>
                    <a:lstStyle/>
                    <a:p>
                      <a:r>
                        <a:rPr lang="en-IN" dirty="0" smtClean="0"/>
                        <a:t>1001</a:t>
                      </a:r>
                      <a:endParaRPr lang="en-IN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IN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9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5052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Key-Value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334000" y="35052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Document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762000"/>
            <a:ext cx="3475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Aggregate-Oriented</a:t>
            </a:r>
            <a:endParaRPr lang="en-IN" sz="3200" dirty="0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 flipV="1">
            <a:off x="4557216" y="1346775"/>
            <a:ext cx="3516" cy="8630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2209800"/>
            <a:ext cx="4953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2209800"/>
            <a:ext cx="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58000" y="2209800"/>
            <a:ext cx="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533525"/>
            <a:ext cx="60674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4495800"/>
            <a:ext cx="5181600" cy="685800"/>
          </a:xfrm>
          <a:prstGeom prst="rect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Aggregate Orientation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are Aggregates?</a:t>
            </a:r>
          </a:p>
          <a:p>
            <a:pPr lvl="1"/>
            <a:r>
              <a:rPr lang="en-IN" dirty="0" smtClean="0"/>
              <a:t>Aggregates are complex structures.</a:t>
            </a:r>
          </a:p>
          <a:p>
            <a:pPr lvl="1"/>
            <a:r>
              <a:rPr lang="en-IN" dirty="0" smtClean="0"/>
              <a:t>Complex structure means, it allows lists, maps and other structures to be nested inside it.</a:t>
            </a:r>
          </a:p>
          <a:p>
            <a:pPr lvl="1"/>
            <a:r>
              <a:rPr lang="en-IN" dirty="0" smtClean="0"/>
              <a:t>When we think of retrieving/inserting data we think of one thing coming and going and not a part of it.</a:t>
            </a:r>
          </a:p>
        </p:txBody>
      </p:sp>
    </p:spTree>
    <p:extLst>
      <p:ext uri="{BB962C8B-B14F-4D97-AF65-F5344CB8AC3E}">
        <p14:creationId xmlns:p14="http://schemas.microsoft.com/office/powerpoint/2010/main" val="30095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Aggregate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Aggregate is a collection of related objects that we wish to treat as a unit.</a:t>
            </a:r>
          </a:p>
          <a:p>
            <a:r>
              <a:rPr lang="en-IN" dirty="0" smtClean="0"/>
              <a:t>Key-Value, Column-Family and Document databases consists of aggregates as a unit.</a:t>
            </a:r>
          </a:p>
          <a:p>
            <a:r>
              <a:rPr lang="en-IN" dirty="0" smtClean="0"/>
              <a:t>For these databases, dealing in aggregates makes much easier to handle operating data on cluster.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5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Data Model </a:t>
            </a:r>
            <a:r>
              <a:rPr lang="en-IN" dirty="0"/>
              <a:t>in NoSQL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53" y="1676400"/>
            <a:ext cx="648814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76400" y="3810000"/>
            <a:ext cx="609600" cy="266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114800" y="2514600"/>
            <a:ext cx="762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191000" y="5638800"/>
            <a:ext cx="762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08587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8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02871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8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1078522" y="2439572"/>
            <a:ext cx="1207477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1001-1100</a:t>
            </a:r>
            <a:endParaRPr lang="en-IN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00400" y="2439572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1101-1200</a:t>
            </a:r>
            <a:endParaRPr lang="en-IN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562600" y="3886200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1501-1600</a:t>
            </a:r>
            <a:endParaRPr lang="en-IN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562600" y="5410200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1801-1900</a:t>
            </a:r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200400" y="3860409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1401-1500</a:t>
            </a:r>
            <a:endParaRPr lang="en-IN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200400" y="5410200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1701-1800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078523" y="3886200"/>
            <a:ext cx="1207476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1301-1400</a:t>
            </a:r>
            <a:endParaRPr lang="en-IN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078523" y="5410200"/>
            <a:ext cx="1207476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1601-1700</a:t>
            </a:r>
            <a:endParaRPr lang="en-IN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5562600" y="2439572"/>
            <a:ext cx="1219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1201-1300</a:t>
            </a:r>
            <a:endParaRPr lang="en-IN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47" y="362154"/>
            <a:ext cx="1267153" cy="169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66" y="362155"/>
            <a:ext cx="1156190" cy="169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3" y="362155"/>
            <a:ext cx="1267152" cy="16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7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Advantages of aggregates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2514600"/>
          </a:xfrm>
        </p:spPr>
        <p:txBody>
          <a:bodyPr/>
          <a:lstStyle/>
          <a:p>
            <a:r>
              <a:rPr lang="en-IN" dirty="0" smtClean="0"/>
              <a:t>Retrieving and Inserting of data becomes faster.</a:t>
            </a:r>
          </a:p>
          <a:p>
            <a:r>
              <a:rPr lang="en-IN" dirty="0" smtClean="0"/>
              <a:t>With only id(primary key) we get whole order detail by looking at one place/node.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1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IN" dirty="0" smtClean="0"/>
              <a:t>What is Data Model?</a:t>
            </a:r>
          </a:p>
          <a:p>
            <a:r>
              <a:rPr lang="en-IN" dirty="0" smtClean="0"/>
              <a:t>NoSQL Data Model</a:t>
            </a:r>
          </a:p>
          <a:p>
            <a:r>
              <a:rPr lang="en-IN" dirty="0" smtClean="0"/>
              <a:t>Categories of NoSQL Data Model</a:t>
            </a:r>
          </a:p>
        </p:txBody>
      </p:sp>
    </p:spTree>
    <p:extLst>
      <p:ext uri="{BB962C8B-B14F-4D97-AF65-F5344CB8AC3E}">
        <p14:creationId xmlns:p14="http://schemas.microsoft.com/office/powerpoint/2010/main" val="16888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Consequences of aggregate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962400"/>
          </a:xfrm>
        </p:spPr>
        <p:txBody>
          <a:bodyPr/>
          <a:lstStyle/>
          <a:p>
            <a:r>
              <a:rPr lang="en-IN" dirty="0" smtClean="0"/>
              <a:t>No foreign-key relationship</a:t>
            </a:r>
          </a:p>
          <a:p>
            <a:pPr lvl="1"/>
            <a:r>
              <a:rPr lang="en-IN" dirty="0" smtClean="0"/>
              <a:t>One-to-one</a:t>
            </a:r>
          </a:p>
          <a:p>
            <a:pPr lvl="1"/>
            <a:r>
              <a:rPr lang="en-IN" dirty="0" smtClean="0"/>
              <a:t>One-to-many</a:t>
            </a:r>
          </a:p>
          <a:p>
            <a:pPr lvl="1"/>
            <a:r>
              <a:rPr lang="en-IN" dirty="0" smtClean="0"/>
              <a:t>Many-to-many</a:t>
            </a:r>
          </a:p>
          <a:p>
            <a:r>
              <a:rPr lang="en-IN" dirty="0"/>
              <a:t>Recommendation systems </a:t>
            </a:r>
            <a:endParaRPr lang="en-IN" dirty="0" smtClean="0"/>
          </a:p>
          <a:p>
            <a:r>
              <a:rPr lang="en-IN" dirty="0"/>
              <a:t>Market Research and Forecasting </a:t>
            </a:r>
          </a:p>
          <a:p>
            <a:r>
              <a:rPr lang="en-IN" dirty="0" smtClean="0"/>
              <a:t>To predicts trend and gain profits.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431246"/>
            <a:ext cx="9144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Note:</a:t>
            </a:r>
          </a:p>
          <a:p>
            <a:r>
              <a:rPr lang="en-IN" sz="2000" b="1" dirty="0" smtClean="0"/>
              <a:t>This consequences have been overcome by Parallel Programming (</a:t>
            </a:r>
            <a:r>
              <a:rPr lang="en-IN" sz="2000" b="1" dirty="0" err="1" smtClean="0"/>
              <a:t>Hadoop</a:t>
            </a:r>
            <a:r>
              <a:rPr lang="en-IN" sz="2000" b="1" dirty="0" smtClean="0"/>
              <a:t>).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043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90538"/>
            <a:ext cx="794385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8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19113"/>
            <a:ext cx="79629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4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81013"/>
            <a:ext cx="797242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5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600"/>
            <a:ext cx="78867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5029200"/>
            <a:ext cx="77628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4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490538"/>
            <a:ext cx="7953375" cy="621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8600" y="55758"/>
            <a:ext cx="8534400" cy="6649842"/>
          </a:xfrm>
          <a:prstGeom prst="ellipse">
            <a:avLst/>
          </a:prstGeom>
          <a:noFill/>
          <a:ln w="762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19400" y="4997868"/>
            <a:ext cx="2573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Flexible Schema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	</a:t>
            </a:r>
            <a:r>
              <a:rPr lang="en-IN" sz="2800" b="1" dirty="0" smtClean="0">
                <a:solidFill>
                  <a:srgbClr val="0070C0"/>
                </a:solidFill>
              </a:rPr>
              <a:t>OR</a:t>
            </a:r>
          </a:p>
          <a:p>
            <a:r>
              <a:rPr lang="en-IN" sz="2800" b="1" dirty="0" err="1" smtClean="0">
                <a:solidFill>
                  <a:srgbClr val="0070C0"/>
                </a:solidFill>
              </a:rPr>
              <a:t>Schemaless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Order Processing System</a:t>
            </a:r>
            <a:endParaRPr lang="en-IN" dirty="0"/>
          </a:p>
        </p:txBody>
      </p:sp>
      <p:pic>
        <p:nvPicPr>
          <p:cNvPr id="1026" name="Picture 2" descr="C:\Data Drive\Materials\Notes\NoSQL\C-DAC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47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dirty="0" smtClean="0"/>
              <a:t>RDBMS Tables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98" y="1295400"/>
            <a:ext cx="7424902" cy="5257800"/>
          </a:xfrm>
        </p:spPr>
      </p:pic>
    </p:spTree>
    <p:extLst>
      <p:ext uri="{BB962C8B-B14F-4D97-AF65-F5344CB8AC3E}">
        <p14:creationId xmlns:p14="http://schemas.microsoft.com/office/powerpoint/2010/main" val="21170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 Diagram : Create a Document Aggregate for the below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3421"/>
            <a:ext cx="8129160" cy="4687379"/>
          </a:xfrm>
        </p:spPr>
      </p:pic>
    </p:spTree>
    <p:extLst>
      <p:ext uri="{BB962C8B-B14F-4D97-AF65-F5344CB8AC3E}">
        <p14:creationId xmlns:p14="http://schemas.microsoft.com/office/powerpoint/2010/main" val="4035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Example of Aggregate Data Model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59" y="4581525"/>
            <a:ext cx="29813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8765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ket 3"/>
          <p:cNvSpPr/>
          <p:nvPr/>
        </p:nvSpPr>
        <p:spPr>
          <a:xfrm>
            <a:off x="4063584" y="1036320"/>
            <a:ext cx="228600" cy="1143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ket 6"/>
          <p:cNvSpPr/>
          <p:nvPr/>
        </p:nvSpPr>
        <p:spPr>
          <a:xfrm>
            <a:off x="4114800" y="2362200"/>
            <a:ext cx="228600" cy="3733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24400" y="1423154"/>
            <a:ext cx="159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Customer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3669268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Order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is not a Storage Model.</a:t>
            </a:r>
          </a:p>
          <a:p>
            <a:r>
              <a:rPr lang="en-IN" dirty="0" smtClean="0"/>
              <a:t>Data Model is how we represent data.</a:t>
            </a:r>
          </a:p>
          <a:p>
            <a:r>
              <a:rPr lang="en-IN" dirty="0" smtClean="0"/>
              <a:t>Relational Data Model:-</a:t>
            </a:r>
          </a:p>
          <a:p>
            <a:pPr lvl="1"/>
            <a:r>
              <a:rPr lang="en-IN" dirty="0" smtClean="0"/>
              <a:t>Set of Tables</a:t>
            </a:r>
          </a:p>
          <a:p>
            <a:pPr lvl="1"/>
            <a:r>
              <a:rPr lang="en-IN" dirty="0" smtClean="0"/>
              <a:t>Each Table has rows representing entity.</a:t>
            </a:r>
          </a:p>
          <a:p>
            <a:pPr lvl="1"/>
            <a:r>
              <a:rPr lang="en-IN" dirty="0" smtClean="0"/>
              <a:t>Each row has columns which describes the entity and has single value.</a:t>
            </a:r>
          </a:p>
          <a:p>
            <a:r>
              <a:rPr lang="en-IN" dirty="0" smtClean="0"/>
              <a:t>Every NoSQL database has different Data Model.</a:t>
            </a:r>
          </a:p>
        </p:txBody>
      </p:sp>
    </p:spTree>
    <p:extLst>
      <p:ext uri="{BB962C8B-B14F-4D97-AF65-F5344CB8AC3E}">
        <p14:creationId xmlns:p14="http://schemas.microsoft.com/office/powerpoint/2010/main" val="5680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Aggregate Data Model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629399" cy="50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4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dirty="0" smtClean="0"/>
              <a:t>Example of Aggregate Data Model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2762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37" y="3038475"/>
            <a:ext cx="28479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ket 3"/>
          <p:cNvSpPr/>
          <p:nvPr/>
        </p:nvSpPr>
        <p:spPr>
          <a:xfrm>
            <a:off x="5562600" y="1143000"/>
            <a:ext cx="381000" cy="5410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92531" y="2895600"/>
            <a:ext cx="159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Customer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 Aggregate is a collection of data that we interact with as a unit, Aggregates form the  operations with the database.</a:t>
            </a:r>
          </a:p>
          <a:p>
            <a:r>
              <a:rPr lang="en-IN" dirty="0" smtClean="0"/>
              <a:t>Key-Value, Document, and Column-Family databases can all be seen as forms of aggregate-oriented database.</a:t>
            </a:r>
          </a:p>
          <a:p>
            <a:r>
              <a:rPr lang="en-IN" dirty="0" smtClean="0"/>
              <a:t>Aggregates make it easier for the database to manage data storage over clusters.</a:t>
            </a:r>
          </a:p>
          <a:p>
            <a:r>
              <a:rPr lang="en-IN" dirty="0" smtClean="0"/>
              <a:t>Graph databases does not follow aggregation.</a:t>
            </a:r>
          </a:p>
        </p:txBody>
      </p:sp>
    </p:spTree>
    <p:extLst>
      <p:ext uri="{BB962C8B-B14F-4D97-AF65-F5344CB8AC3E}">
        <p14:creationId xmlns:p14="http://schemas.microsoft.com/office/powerpoint/2010/main" val="15146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462733" cy="45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220286" cy="514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8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Data Model in NoSQL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648199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88464"/>
              </p:ext>
            </p:extLst>
          </p:nvPr>
        </p:nvGraphicFramePr>
        <p:xfrm>
          <a:off x="5181600" y="2438400"/>
          <a:ext cx="3657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14400"/>
                <a:gridCol w="914400"/>
              </a:tblGrid>
              <a:tr h="284480">
                <a:tc>
                  <a:txBody>
                    <a:bodyPr/>
                    <a:lstStyle/>
                    <a:p>
                      <a:r>
                        <a:rPr lang="en-IN" dirty="0" smtClean="0"/>
                        <a:t>Key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dirty="0" smtClean="0"/>
                        <a:t>10025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err="1" smtClean="0"/>
                        <a:t>Some_Video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dirty="0" smtClean="0"/>
                        <a:t>10026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err="1" smtClean="0"/>
                        <a:t>Some_Image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dirty="0" smtClean="0"/>
                        <a:t>10043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Name: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Vicky</a:t>
                      </a:r>
                      <a:endParaRPr lang="en-IN" dirty="0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10048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Name: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Karan</a:t>
                      </a:r>
                      <a:endParaRPr lang="en-IN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Age: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181600" y="28194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181600" y="32004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81600" y="35814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07391" y="39624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Data Model in NoSQL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46" y="1981200"/>
            <a:ext cx="7000753" cy="2667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2647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031" y="4800600"/>
            <a:ext cx="3754618" cy="15696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	“id” : 1002,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“</a:t>
            </a:r>
            <a:r>
              <a:rPr lang="en-IN" sz="2400" dirty="0" err="1" smtClean="0"/>
              <a:t>customer_id</a:t>
            </a:r>
            <a:r>
              <a:rPr lang="en-IN" sz="2400" dirty="0" smtClean="0"/>
              <a:t>” : 4356</a:t>
            </a:r>
            <a:endParaRPr lang="en-IN" sz="2400" dirty="0"/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83540"/>
            <a:ext cx="1982968" cy="8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3426" y="1134159"/>
            <a:ext cx="117211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JSON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759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Models in NoSQL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19145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1447800"/>
            <a:ext cx="5923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Select price*</a:t>
            </a:r>
            <a:r>
              <a:rPr lang="en-IN" sz="2000" dirty="0" err="1" smtClean="0"/>
              <a:t>qty</a:t>
            </a:r>
            <a:r>
              <a:rPr lang="en-IN" sz="2000" dirty="0" smtClean="0"/>
              <a:t> from product where </a:t>
            </a:r>
            <a:r>
              <a:rPr lang="en-IN" sz="2000" dirty="0" err="1" smtClean="0"/>
              <a:t>productId</a:t>
            </a:r>
            <a:r>
              <a:rPr lang="en-IN" sz="2000" dirty="0" smtClean="0"/>
              <a:t> = 1011;</a:t>
            </a:r>
            <a:endParaRPr lang="en-IN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838450"/>
            <a:ext cx="4676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409825" y="3200400"/>
            <a:ext cx="1323975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4600" y="3200400"/>
            <a:ext cx="35052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2812" y="4419600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Schema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10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the 2 model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4" y="2057400"/>
            <a:ext cx="776986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3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427</Words>
  <Application>Microsoft Office PowerPoint</Application>
  <PresentationFormat>On-screen Show (4:3)</PresentationFormat>
  <Paragraphs>115</Paragraphs>
  <Slides>34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Model</vt:lpstr>
      <vt:lpstr>Agenda</vt:lpstr>
      <vt:lpstr>Data Model</vt:lpstr>
      <vt:lpstr>PowerPoint Presentation</vt:lpstr>
      <vt:lpstr>PowerPoint Presentation</vt:lpstr>
      <vt:lpstr>1st Data Model in NoSQL</vt:lpstr>
      <vt:lpstr>2nd Data Model in NoSQL</vt:lpstr>
      <vt:lpstr>Data Models in NoSQL</vt:lpstr>
      <vt:lpstr>Difference between the 2 model</vt:lpstr>
      <vt:lpstr>Difference between the 2 model</vt:lpstr>
      <vt:lpstr>PowerPoint Presentation</vt:lpstr>
      <vt:lpstr>PowerPoint Presentation</vt:lpstr>
      <vt:lpstr>Aggregate Orientation</vt:lpstr>
      <vt:lpstr>More on Aggregate</vt:lpstr>
      <vt:lpstr>3rd Data Model in NoSQL</vt:lpstr>
      <vt:lpstr>PowerPoint Presentation</vt:lpstr>
      <vt:lpstr>PowerPoint Presentation</vt:lpstr>
      <vt:lpstr>PowerPoint Presentation</vt:lpstr>
      <vt:lpstr>Advantages of aggregates</vt:lpstr>
      <vt:lpstr>Consequences of aggregate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Processing System</vt:lpstr>
      <vt:lpstr>RDBMS Tables</vt:lpstr>
      <vt:lpstr>Class Diagram : Create a Document Aggregate for the below system</vt:lpstr>
      <vt:lpstr>Example of Aggregate Data Model</vt:lpstr>
      <vt:lpstr>Example of Aggregate Data Model</vt:lpstr>
      <vt:lpstr>Example of Aggregate Data Model</vt:lpstr>
      <vt:lpstr>Summary</vt:lpstr>
      <vt:lpstr>Questions?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Data Model</dc:title>
  <dc:creator>Satyen</dc:creator>
  <cp:lastModifiedBy>Satyen</cp:lastModifiedBy>
  <cp:revision>136</cp:revision>
  <dcterms:created xsi:type="dcterms:W3CDTF">2006-08-16T00:00:00Z</dcterms:created>
  <dcterms:modified xsi:type="dcterms:W3CDTF">2015-06-15T18:53:38Z</dcterms:modified>
</cp:coreProperties>
</file>