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271880"/>
            <a:ext cx="1051524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3834360"/>
            <a:ext cx="1051524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383436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383436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27188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27188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27188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383436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383436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383436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48" name="PlaceHolder 2"/>
          <p:cNvSpPr>
            <a:spLocks noGrp="1"/>
          </p:cNvSpPr>
          <p:nvPr>
            <p:ph type="subTitle"/>
          </p:nvPr>
        </p:nvSpPr>
        <p:spPr>
          <a:xfrm>
            <a:off x="838080" y="1271880"/>
            <a:ext cx="10515240" cy="4905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50" name="PlaceHolder 2"/>
          <p:cNvSpPr>
            <a:spLocks noGrp="1"/>
          </p:cNvSpPr>
          <p:nvPr>
            <p:ph type="body"/>
          </p:nvPr>
        </p:nvSpPr>
        <p:spPr>
          <a:xfrm>
            <a:off x="838080" y="1271880"/>
            <a:ext cx="10515240" cy="49050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52" name="PlaceHolder 2"/>
          <p:cNvSpPr>
            <a:spLocks noGrp="1"/>
          </p:cNvSpPr>
          <p:nvPr>
            <p:ph type="body"/>
          </p:nvPr>
        </p:nvSpPr>
        <p:spPr>
          <a:xfrm>
            <a:off x="838080" y="1271880"/>
            <a:ext cx="5131080" cy="4905000"/>
          </a:xfrm>
          <a:prstGeom prst="rect">
            <a:avLst/>
          </a:prstGeom>
        </p:spPr>
        <p:txBody>
          <a:bodyPr lIns="0" rIns="0" tIns="0" bIns="0">
            <a:normAutofit/>
          </a:bodyPr>
          <a:p>
            <a:endParaRPr b="0" lang="en-US" sz="2800" spc="-1" strike="noStrike">
              <a:solidFill>
                <a:srgbClr val="000000"/>
              </a:solidFill>
              <a:latin typeface="Calibri"/>
            </a:endParaRPr>
          </a:p>
        </p:txBody>
      </p:sp>
      <p:sp>
        <p:nvSpPr>
          <p:cNvPr id="53" name="PlaceHolder 3"/>
          <p:cNvSpPr>
            <a:spLocks noGrp="1"/>
          </p:cNvSpPr>
          <p:nvPr>
            <p:ph type="body"/>
          </p:nvPr>
        </p:nvSpPr>
        <p:spPr>
          <a:xfrm>
            <a:off x="6226200" y="1271880"/>
            <a:ext cx="5131080" cy="49050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235440"/>
            <a:ext cx="10515240" cy="3520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57" name="PlaceHolder 2"/>
          <p:cNvSpPr>
            <a:spLocks noGrp="1"/>
          </p:cNvSpPr>
          <p:nvPr>
            <p:ph type="body"/>
          </p:nvPr>
        </p:nvSpPr>
        <p:spPr>
          <a:xfrm>
            <a:off x="83808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3"/>
          <p:cNvSpPr>
            <a:spLocks noGrp="1"/>
          </p:cNvSpPr>
          <p:nvPr>
            <p:ph type="body"/>
          </p:nvPr>
        </p:nvSpPr>
        <p:spPr>
          <a:xfrm>
            <a:off x="6226200" y="1271880"/>
            <a:ext cx="5131080" cy="4905000"/>
          </a:xfrm>
          <a:prstGeom prst="rect">
            <a:avLst/>
          </a:prstGeom>
        </p:spPr>
        <p:txBody>
          <a:bodyPr lIns="0" rIns="0" tIns="0" bIns="0">
            <a:normAutofit/>
          </a:bodyPr>
          <a:p>
            <a:endParaRPr b="0" lang="en-US" sz="2800" spc="-1" strike="noStrike">
              <a:solidFill>
                <a:srgbClr val="000000"/>
              </a:solidFill>
              <a:latin typeface="Calibri"/>
            </a:endParaRPr>
          </a:p>
        </p:txBody>
      </p:sp>
      <p:sp>
        <p:nvSpPr>
          <p:cNvPr id="59" name="PlaceHolder 4"/>
          <p:cNvSpPr>
            <a:spLocks noGrp="1"/>
          </p:cNvSpPr>
          <p:nvPr>
            <p:ph type="body"/>
          </p:nvPr>
        </p:nvSpPr>
        <p:spPr>
          <a:xfrm>
            <a:off x="838080" y="383436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271880"/>
            <a:ext cx="10515240" cy="4905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61" name="PlaceHolder 2"/>
          <p:cNvSpPr>
            <a:spLocks noGrp="1"/>
          </p:cNvSpPr>
          <p:nvPr>
            <p:ph type="body"/>
          </p:nvPr>
        </p:nvSpPr>
        <p:spPr>
          <a:xfrm>
            <a:off x="838080" y="1271880"/>
            <a:ext cx="5131080" cy="490500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3"/>
          <p:cNvSpPr>
            <a:spLocks noGrp="1"/>
          </p:cNvSpPr>
          <p:nvPr>
            <p:ph type="body"/>
          </p:nvPr>
        </p:nvSpPr>
        <p:spPr>
          <a:xfrm>
            <a:off x="622620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63" name="PlaceHolder 4"/>
          <p:cNvSpPr>
            <a:spLocks noGrp="1"/>
          </p:cNvSpPr>
          <p:nvPr>
            <p:ph type="body"/>
          </p:nvPr>
        </p:nvSpPr>
        <p:spPr>
          <a:xfrm>
            <a:off x="6226200" y="383436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65" name="PlaceHolder 2"/>
          <p:cNvSpPr>
            <a:spLocks noGrp="1"/>
          </p:cNvSpPr>
          <p:nvPr>
            <p:ph type="body"/>
          </p:nvPr>
        </p:nvSpPr>
        <p:spPr>
          <a:xfrm>
            <a:off x="83808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3"/>
          <p:cNvSpPr>
            <a:spLocks noGrp="1"/>
          </p:cNvSpPr>
          <p:nvPr>
            <p:ph type="body"/>
          </p:nvPr>
        </p:nvSpPr>
        <p:spPr>
          <a:xfrm>
            <a:off x="622620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67" name="PlaceHolder 4"/>
          <p:cNvSpPr>
            <a:spLocks noGrp="1"/>
          </p:cNvSpPr>
          <p:nvPr>
            <p:ph type="body"/>
          </p:nvPr>
        </p:nvSpPr>
        <p:spPr>
          <a:xfrm>
            <a:off x="838080" y="3834360"/>
            <a:ext cx="1051524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69" name="PlaceHolder 2"/>
          <p:cNvSpPr>
            <a:spLocks noGrp="1"/>
          </p:cNvSpPr>
          <p:nvPr>
            <p:ph type="body"/>
          </p:nvPr>
        </p:nvSpPr>
        <p:spPr>
          <a:xfrm>
            <a:off x="838080" y="1271880"/>
            <a:ext cx="1051524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3"/>
          <p:cNvSpPr>
            <a:spLocks noGrp="1"/>
          </p:cNvSpPr>
          <p:nvPr>
            <p:ph type="body"/>
          </p:nvPr>
        </p:nvSpPr>
        <p:spPr>
          <a:xfrm>
            <a:off x="838080" y="3834360"/>
            <a:ext cx="1051524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72" name="PlaceHolder 2"/>
          <p:cNvSpPr>
            <a:spLocks noGrp="1"/>
          </p:cNvSpPr>
          <p:nvPr>
            <p:ph type="body"/>
          </p:nvPr>
        </p:nvSpPr>
        <p:spPr>
          <a:xfrm>
            <a:off x="83808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3"/>
          <p:cNvSpPr>
            <a:spLocks noGrp="1"/>
          </p:cNvSpPr>
          <p:nvPr>
            <p:ph type="body"/>
          </p:nvPr>
        </p:nvSpPr>
        <p:spPr>
          <a:xfrm>
            <a:off x="622620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4"/>
          <p:cNvSpPr>
            <a:spLocks noGrp="1"/>
          </p:cNvSpPr>
          <p:nvPr>
            <p:ph type="body"/>
          </p:nvPr>
        </p:nvSpPr>
        <p:spPr>
          <a:xfrm>
            <a:off x="838080" y="383436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5"/>
          <p:cNvSpPr>
            <a:spLocks noGrp="1"/>
          </p:cNvSpPr>
          <p:nvPr>
            <p:ph type="body"/>
          </p:nvPr>
        </p:nvSpPr>
        <p:spPr>
          <a:xfrm>
            <a:off x="6226200" y="383436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77" name="PlaceHolder 2"/>
          <p:cNvSpPr>
            <a:spLocks noGrp="1"/>
          </p:cNvSpPr>
          <p:nvPr>
            <p:ph type="body"/>
          </p:nvPr>
        </p:nvSpPr>
        <p:spPr>
          <a:xfrm>
            <a:off x="838080" y="127188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3"/>
          <p:cNvSpPr>
            <a:spLocks noGrp="1"/>
          </p:cNvSpPr>
          <p:nvPr>
            <p:ph type="body"/>
          </p:nvPr>
        </p:nvSpPr>
        <p:spPr>
          <a:xfrm>
            <a:off x="4393440" y="127188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4"/>
          <p:cNvSpPr>
            <a:spLocks noGrp="1"/>
          </p:cNvSpPr>
          <p:nvPr>
            <p:ph type="body"/>
          </p:nvPr>
        </p:nvSpPr>
        <p:spPr>
          <a:xfrm>
            <a:off x="7949160" y="127188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5"/>
          <p:cNvSpPr>
            <a:spLocks noGrp="1"/>
          </p:cNvSpPr>
          <p:nvPr>
            <p:ph type="body"/>
          </p:nvPr>
        </p:nvSpPr>
        <p:spPr>
          <a:xfrm>
            <a:off x="838080" y="383436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6"/>
          <p:cNvSpPr>
            <a:spLocks noGrp="1"/>
          </p:cNvSpPr>
          <p:nvPr>
            <p:ph type="body"/>
          </p:nvPr>
        </p:nvSpPr>
        <p:spPr>
          <a:xfrm>
            <a:off x="4393440" y="383436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82" name="PlaceHolder 7"/>
          <p:cNvSpPr>
            <a:spLocks noGrp="1"/>
          </p:cNvSpPr>
          <p:nvPr>
            <p:ph type="body"/>
          </p:nvPr>
        </p:nvSpPr>
        <p:spPr>
          <a:xfrm>
            <a:off x="7949160" y="3834360"/>
            <a:ext cx="338580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271880"/>
            <a:ext cx="10515240" cy="49050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271880"/>
            <a:ext cx="5131080" cy="490500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271880"/>
            <a:ext cx="5131080" cy="490500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235440"/>
            <a:ext cx="10515240" cy="3520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271880"/>
            <a:ext cx="5131080" cy="490500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383436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271880"/>
            <a:ext cx="5131080" cy="490500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383436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235440"/>
            <a:ext cx="10515240" cy="7592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271880"/>
            <a:ext cx="5131080" cy="23396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3834360"/>
            <a:ext cx="10515240" cy="23396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2" name="PlaceHolder 3"/>
          <p:cNvSpPr>
            <a:spLocks noGrp="1"/>
          </p:cNvSpPr>
          <p:nvPr>
            <p:ph type="ftr"/>
          </p:nvPr>
        </p:nvSpPr>
        <p:spPr>
          <a:xfrm>
            <a:off x="3779640" y="6356520"/>
            <a:ext cx="4632120" cy="364680"/>
          </a:xfrm>
          <a:prstGeom prst="rect">
            <a:avLst/>
          </a:prstGeom>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35BEC79C-5244-4CF5-B058-E42069489381}"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235440"/>
            <a:ext cx="10515240" cy="75924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271880"/>
            <a:ext cx="10515240" cy="490500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B35122B2-5065-434D-8E0C-80A3A97D9A0B}" type="slidenum">
              <a:rPr b="0" lang="en-IN" sz="1200" spc="-1" strike="noStrike">
                <a:solidFill>
                  <a:srgbClr val="8b8b8b"/>
                </a:solidFill>
                <a:latin typeface="Calibri"/>
              </a:rPr>
              <a:t>&lt;number&gt;</a:t>
            </a:fld>
            <a:endParaRPr b="0" lang="en-IN" sz="1200" spc="-1" strike="noStrike">
              <a:latin typeface="Times New Roman"/>
            </a:endParaRPr>
          </a:p>
        </p:txBody>
      </p:sp>
      <p:sp>
        <p:nvSpPr>
          <p:cNvPr id="46" name="Line 6"/>
          <p:cNvSpPr/>
          <p:nvPr/>
        </p:nvSpPr>
        <p:spPr>
          <a:xfrm>
            <a:off x="838080" y="1103400"/>
            <a:ext cx="10515600" cy="20880"/>
          </a:xfrm>
          <a:prstGeom prst="line">
            <a:avLst/>
          </a:prstGeom>
          <a:ln w="12600"/>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anirban.chakraborty@iitkgp.ac.in" TargetMode="External"/><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learning.gem5.org/book/index.html"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gem5.googlesource.com/public/gem5"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523880" y="1531080"/>
            <a:ext cx="9143640" cy="1978560"/>
          </a:xfrm>
          <a:prstGeom prst="rect">
            <a:avLst/>
          </a:prstGeom>
          <a:noFill/>
          <a:ln>
            <a:noFill/>
          </a:ln>
        </p:spPr>
        <p:txBody>
          <a:bodyPr anchor="b">
            <a:normAutofit/>
          </a:bodyPr>
          <a:p>
            <a:pPr algn="ctr">
              <a:lnSpc>
                <a:spcPct val="90000"/>
              </a:lnSpc>
            </a:pPr>
            <a:r>
              <a:rPr b="0" lang="en-US" sz="6600" spc="-1" strike="noStrike">
                <a:solidFill>
                  <a:srgbClr val="000000"/>
                </a:solidFill>
                <a:latin typeface="Calibri Light"/>
              </a:rPr>
              <a:t>gem5 Simulator - Tutorial</a:t>
            </a:r>
            <a:endParaRPr b="0" lang="en-US" sz="6600" spc="-1" strike="noStrike">
              <a:solidFill>
                <a:srgbClr val="000000"/>
              </a:solidFill>
              <a:latin typeface="Calibri"/>
            </a:endParaRPr>
          </a:p>
        </p:txBody>
      </p:sp>
      <p:sp>
        <p:nvSpPr>
          <p:cNvPr id="84" name="TextShape 2"/>
          <p:cNvSpPr txBox="1"/>
          <p:nvPr/>
        </p:nvSpPr>
        <p:spPr>
          <a:xfrm>
            <a:off x="1523880" y="4157280"/>
            <a:ext cx="9143640" cy="1100160"/>
          </a:xfrm>
          <a:prstGeom prst="rect">
            <a:avLst/>
          </a:prstGeom>
          <a:noFill/>
          <a:ln>
            <a:noFill/>
          </a:ln>
        </p:spPr>
        <p:txBody>
          <a:bodyPr/>
          <a:p>
            <a:pPr algn="ctr">
              <a:lnSpc>
                <a:spcPct val="90000"/>
              </a:lnSpc>
              <a:spcBef>
                <a:spcPts val="1001"/>
              </a:spcBef>
            </a:pPr>
            <a:r>
              <a:rPr b="0" lang="en-IN" sz="2400" spc="-1" strike="noStrike">
                <a:solidFill>
                  <a:srgbClr val="000000"/>
                </a:solidFill>
                <a:latin typeface="Calibri"/>
              </a:rPr>
              <a:t>Anirban Chakraborty</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Teaching Assistant</a:t>
            </a:r>
            <a:endParaRPr b="0" lang="en-IN" sz="2400" spc="-1" strike="noStrike">
              <a:latin typeface="Arial"/>
            </a:endParaRPr>
          </a:p>
        </p:txBody>
      </p:sp>
      <p:sp>
        <p:nvSpPr>
          <p:cNvPr id="85" name="CustomShape 3"/>
          <p:cNvSpPr/>
          <p:nvPr/>
        </p:nvSpPr>
        <p:spPr>
          <a:xfrm>
            <a:off x="2863800" y="475920"/>
            <a:ext cx="6464160" cy="10044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000" spc="-1" strike="noStrike">
                <a:solidFill>
                  <a:srgbClr val="000000"/>
                </a:solidFill>
                <a:latin typeface="Adobe Caslon Pro Bold"/>
              </a:rPr>
              <a:t>Indian Institute of Technology, Kharagpur</a:t>
            </a:r>
            <a:endParaRPr b="0" lang="en-IN" sz="2000" spc="-1" strike="noStrike">
              <a:latin typeface="Arial"/>
            </a:endParaRPr>
          </a:p>
          <a:p>
            <a:pPr algn="ctr">
              <a:lnSpc>
                <a:spcPct val="100000"/>
              </a:lnSpc>
            </a:pPr>
            <a:r>
              <a:rPr b="0" lang="en-IN" sz="2000" spc="-1" strike="noStrike">
                <a:solidFill>
                  <a:srgbClr val="000000"/>
                </a:solidFill>
                <a:latin typeface="Adobe Caslon Pro Bold"/>
              </a:rPr>
              <a:t>High Performance Computer Architecture (CS60003)</a:t>
            </a:r>
            <a:endParaRPr b="0" lang="en-IN" sz="2000" spc="-1" strike="noStrike">
              <a:latin typeface="Arial"/>
            </a:endParaRPr>
          </a:p>
        </p:txBody>
      </p:sp>
      <p:sp>
        <p:nvSpPr>
          <p:cNvPr id="86" name="CustomShape 4"/>
          <p:cNvSpPr/>
          <p:nvPr/>
        </p:nvSpPr>
        <p:spPr>
          <a:xfrm>
            <a:off x="7919640" y="5668560"/>
            <a:ext cx="412524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u="sng">
                <a:solidFill>
                  <a:srgbClr val="0563c1"/>
                </a:solidFill>
                <a:uFillTx/>
                <a:latin typeface="Calibri"/>
                <a:hlinkClick r:id="rId1"/>
              </a:rPr>
              <a:t>anirban.chakraborty@iitkgp.ac.in</a:t>
            </a:r>
            <a:endParaRPr b="0" lang="en-IN" sz="1800" spc="-1" strike="noStrike">
              <a:latin typeface="Arial"/>
            </a:endParaRPr>
          </a:p>
        </p:txBody>
      </p:sp>
      <p:sp>
        <p:nvSpPr>
          <p:cNvPr id="87" name="TextShape 5"/>
          <p:cNvSpPr txBox="1"/>
          <p:nvPr/>
        </p:nvSpPr>
        <p:spPr>
          <a:xfrm>
            <a:off x="8610480" y="6356520"/>
            <a:ext cx="2742840" cy="364680"/>
          </a:xfrm>
          <a:prstGeom prst="rect">
            <a:avLst/>
          </a:prstGeom>
          <a:noFill/>
          <a:ln>
            <a:noFill/>
          </a:ln>
        </p:spPr>
        <p:txBody>
          <a:bodyPr anchor="ctr"/>
          <a:p>
            <a:pPr algn="r">
              <a:lnSpc>
                <a:spcPct val="100000"/>
              </a:lnSpc>
            </a:pPr>
            <a:fld id="{F1C42C99-7A98-4B35-A14A-DB0FC54D9FA3}" type="slidenum">
              <a:rPr b="0" lang="en-IN" sz="1200" spc="-1" strike="noStrike">
                <a:solidFill>
                  <a:srgbClr val="8b8b8b"/>
                </a:solidFill>
                <a:latin typeface="Calibri"/>
              </a:rPr>
              <a:t>&lt;number&gt;</a:t>
            </a:fld>
            <a:endParaRPr b="0" lang="en-IN" sz="1200" spc="-1" strike="noStrike">
              <a:latin typeface="Times New Roman"/>
            </a:endParaRPr>
          </a:p>
        </p:txBody>
      </p:sp>
      <p:sp>
        <p:nvSpPr>
          <p:cNvPr id="88" name="TextShape 6"/>
          <p:cNvSpPr txBox="1"/>
          <p:nvPr/>
        </p:nvSpPr>
        <p:spPr>
          <a:xfrm>
            <a:off x="3779640" y="6356520"/>
            <a:ext cx="463212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89" name="TextShape 7"/>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gem5 architecture</a:t>
            </a:r>
            <a:endParaRPr b="0" lang="en-US" sz="4400" spc="-1" strike="noStrike">
              <a:solidFill>
                <a:srgbClr val="000000"/>
              </a:solidFill>
              <a:latin typeface="Calibri"/>
            </a:endParaRPr>
          </a:p>
        </p:txBody>
      </p:sp>
      <p:sp>
        <p:nvSpPr>
          <p:cNvPr id="136" name="TextShape 2"/>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37" name="TextShape 3"/>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38" name="TextShape 4"/>
          <p:cNvSpPr txBox="1"/>
          <p:nvPr/>
        </p:nvSpPr>
        <p:spPr>
          <a:xfrm>
            <a:off x="8610480" y="6356520"/>
            <a:ext cx="2742840" cy="364680"/>
          </a:xfrm>
          <a:prstGeom prst="rect">
            <a:avLst/>
          </a:prstGeom>
          <a:noFill/>
          <a:ln>
            <a:noFill/>
          </a:ln>
        </p:spPr>
        <p:txBody>
          <a:bodyPr anchor="ctr"/>
          <a:p>
            <a:pPr algn="r">
              <a:lnSpc>
                <a:spcPct val="100000"/>
              </a:lnSpc>
            </a:pPr>
            <a:fld id="{A0B8C1D2-E2B0-4105-B902-5F5B508BC85B}" type="slidenum">
              <a:rPr b="0" lang="en-IN" sz="1200" spc="-1" strike="noStrike">
                <a:solidFill>
                  <a:srgbClr val="8b8b8b"/>
                </a:solidFill>
                <a:latin typeface="Calibri"/>
              </a:rPr>
              <a:t>&lt;number&gt;</a:t>
            </a:fld>
            <a:endParaRPr b="0" lang="en-IN" sz="1200" spc="-1" strike="noStrike">
              <a:latin typeface="Times New Roman"/>
            </a:endParaRPr>
          </a:p>
        </p:txBody>
      </p:sp>
      <p:sp>
        <p:nvSpPr>
          <p:cNvPr id="139" name="CustomShape 5"/>
          <p:cNvSpPr/>
          <p:nvPr/>
        </p:nvSpPr>
        <p:spPr>
          <a:xfrm>
            <a:off x="838080" y="1490040"/>
            <a:ext cx="10515240" cy="38689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IN" sz="2800" spc="-1" strike="noStrike">
                <a:solidFill>
                  <a:srgbClr val="000000"/>
                </a:solidFill>
                <a:latin typeface="Calibri"/>
              </a:rPr>
              <a:t>gem5 consists of “SimObjects”</a:t>
            </a:r>
            <a:endParaRPr b="0" lang="en-IN" sz="2800" spc="-1" strike="noStrike">
              <a:latin typeface="Arial"/>
            </a:endParaRPr>
          </a:p>
          <a:p>
            <a:pPr>
              <a:lnSpc>
                <a:spcPct val="100000"/>
              </a:lnSpc>
            </a:pPr>
            <a:endParaRPr b="0" lang="en-IN" sz="2800" spc="-1" strike="noStrike">
              <a:latin typeface="Arial"/>
            </a:endParaRPr>
          </a:p>
          <a:p>
            <a:pPr marL="285840" indent="-285480">
              <a:lnSpc>
                <a:spcPct val="100000"/>
              </a:lnSpc>
              <a:buClr>
                <a:srgbClr val="000000"/>
              </a:buClr>
              <a:buFont typeface="Arial"/>
              <a:buChar char="•"/>
            </a:pPr>
            <a:r>
              <a:rPr b="0" lang="en-IN" sz="2800" spc="-1" strike="noStrike">
                <a:solidFill>
                  <a:srgbClr val="000000"/>
                </a:solidFill>
                <a:latin typeface="Calibri"/>
              </a:rPr>
              <a:t>most C++ objects in gem5 inherit from </a:t>
            </a:r>
            <a:r>
              <a:rPr b="1" lang="en-IN" sz="2400" spc="-1" strike="noStrike">
                <a:solidFill>
                  <a:srgbClr val="000000"/>
                </a:solidFill>
                <a:latin typeface="Lucida Console"/>
              </a:rPr>
              <a:t>class SimObjects</a:t>
            </a:r>
            <a:endParaRPr b="0" lang="en-IN" sz="2400" spc="-1" strike="noStrike">
              <a:latin typeface="Arial"/>
            </a:endParaRPr>
          </a:p>
          <a:p>
            <a:pPr>
              <a:lnSpc>
                <a:spcPct val="100000"/>
              </a:lnSpc>
            </a:pPr>
            <a:endParaRPr b="0" lang="en-IN" sz="2400" spc="-1" strike="noStrike">
              <a:latin typeface="Arial"/>
            </a:endParaRPr>
          </a:p>
          <a:p>
            <a:pPr marL="285840" indent="-285480">
              <a:lnSpc>
                <a:spcPct val="100000"/>
              </a:lnSpc>
              <a:buClr>
                <a:srgbClr val="000000"/>
              </a:buClr>
              <a:buFont typeface="Arial"/>
              <a:buChar char="•"/>
            </a:pPr>
            <a:r>
              <a:rPr b="0" lang="en-IN" sz="2800" spc="-1" strike="noStrike">
                <a:solidFill>
                  <a:srgbClr val="000000"/>
                </a:solidFill>
                <a:latin typeface="Calibri"/>
              </a:rPr>
              <a:t>represent physical system components</a:t>
            </a:r>
            <a:endParaRPr b="0" lang="en-IN" sz="2800" spc="-1" strike="noStrike">
              <a:latin typeface="Arial"/>
            </a:endParaRPr>
          </a:p>
          <a:p>
            <a:pPr>
              <a:lnSpc>
                <a:spcPct val="100000"/>
              </a:lnSpc>
            </a:pPr>
            <a:endParaRPr b="0" lang="en-IN" sz="2800" spc="-1" strike="noStrike">
              <a:latin typeface="Arial"/>
            </a:endParaRPr>
          </a:p>
          <a:p>
            <a:pPr marL="285840" indent="-285480">
              <a:lnSpc>
                <a:spcPct val="100000"/>
              </a:lnSpc>
              <a:buClr>
                <a:srgbClr val="000000"/>
              </a:buClr>
              <a:buFont typeface="Arial"/>
              <a:buChar char="•"/>
            </a:pPr>
            <a:r>
              <a:rPr b="0" lang="en-IN" sz="2800" spc="-1" strike="noStrike">
                <a:solidFill>
                  <a:srgbClr val="000000"/>
                </a:solidFill>
                <a:latin typeface="Calibri"/>
              </a:rPr>
              <a:t>gem5 completely controlled by </a:t>
            </a:r>
            <a:r>
              <a:rPr b="1" lang="en-IN" sz="2800" spc="-1" strike="noStrike">
                <a:solidFill>
                  <a:srgbClr val="000000"/>
                </a:solidFill>
                <a:latin typeface="Calibri"/>
              </a:rPr>
              <a:t>Python scripts</a:t>
            </a:r>
            <a:endParaRPr b="0" lang="en-IN" sz="2800" spc="-1" strike="noStrike">
              <a:latin typeface="Arial"/>
            </a:endParaRPr>
          </a:p>
          <a:p>
            <a:pPr>
              <a:lnSpc>
                <a:spcPct val="100000"/>
              </a:lnSpc>
            </a:pPr>
            <a:endParaRPr b="0" lang="en-IN" sz="2800" spc="-1" strike="noStrike">
              <a:latin typeface="Arial"/>
            </a:endParaRPr>
          </a:p>
          <a:p>
            <a:pPr marL="285840" indent="-285480">
              <a:lnSpc>
                <a:spcPct val="100000"/>
              </a:lnSpc>
              <a:buClr>
                <a:srgbClr val="000000"/>
              </a:buClr>
              <a:buFont typeface="Arial"/>
              <a:buChar char="•"/>
            </a:pPr>
            <a:r>
              <a:rPr b="0" lang="en-IN" sz="2800" spc="-1" strike="noStrike">
                <a:solidFill>
                  <a:srgbClr val="000000"/>
                </a:solidFill>
                <a:latin typeface="Calibri"/>
              </a:rPr>
              <a:t>All (C++) SimObjects are exposed to Python</a:t>
            </a:r>
            <a:endParaRPr b="0" lang="en-IN"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Our 1</a:t>
            </a:r>
            <a:r>
              <a:rPr b="0" lang="en-US" sz="4400" spc="-1" strike="noStrike" baseline="30000">
                <a:solidFill>
                  <a:srgbClr val="000000"/>
                </a:solidFill>
                <a:latin typeface="Calibri Light"/>
              </a:rPr>
              <a:t>st</a:t>
            </a:r>
            <a:r>
              <a:rPr b="0" lang="en-US" sz="4400" spc="-1" strike="noStrike">
                <a:solidFill>
                  <a:srgbClr val="000000"/>
                </a:solidFill>
                <a:latin typeface="Calibri Light"/>
              </a:rPr>
              <a:t> config script</a:t>
            </a:r>
            <a:endParaRPr b="0" lang="en-US" sz="4400" spc="-1" strike="noStrike">
              <a:solidFill>
                <a:srgbClr val="000000"/>
              </a:solidFill>
              <a:latin typeface="Calibri"/>
            </a:endParaRPr>
          </a:p>
        </p:txBody>
      </p:sp>
      <p:sp>
        <p:nvSpPr>
          <p:cNvPr id="141" name="TextShape 2"/>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42" name="TextShape 3"/>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43" name="TextShape 4"/>
          <p:cNvSpPr txBox="1"/>
          <p:nvPr/>
        </p:nvSpPr>
        <p:spPr>
          <a:xfrm>
            <a:off x="8610480" y="6356520"/>
            <a:ext cx="2742840" cy="364680"/>
          </a:xfrm>
          <a:prstGeom prst="rect">
            <a:avLst/>
          </a:prstGeom>
          <a:noFill/>
          <a:ln>
            <a:noFill/>
          </a:ln>
        </p:spPr>
        <p:txBody>
          <a:bodyPr anchor="ctr"/>
          <a:p>
            <a:pPr algn="r">
              <a:lnSpc>
                <a:spcPct val="100000"/>
              </a:lnSpc>
            </a:pPr>
            <a:fld id="{FADAA1BC-E32E-4A53-9D29-06E8A3528F7D}" type="slidenum">
              <a:rPr b="0" lang="en-IN" sz="1200" spc="-1" strike="noStrike">
                <a:solidFill>
                  <a:srgbClr val="8b8b8b"/>
                </a:solidFill>
                <a:latin typeface="Calibri"/>
              </a:rPr>
              <a:t>&lt;number&gt;</a:t>
            </a:fld>
            <a:endParaRPr b="0" lang="en-IN" sz="1200" spc="-1" strike="noStrike">
              <a:latin typeface="Times New Roman"/>
            </a:endParaRPr>
          </a:p>
        </p:txBody>
      </p:sp>
      <p:pic>
        <p:nvPicPr>
          <p:cNvPr id="144" name="Picture 6" descr=""/>
          <p:cNvPicPr/>
          <p:nvPr/>
        </p:nvPicPr>
        <p:blipFill>
          <a:blip r:embed="rId1"/>
          <a:stretch/>
        </p:blipFill>
        <p:spPr>
          <a:xfrm>
            <a:off x="838080" y="1432440"/>
            <a:ext cx="5689440" cy="4143960"/>
          </a:xfrm>
          <a:prstGeom prst="rect">
            <a:avLst/>
          </a:prstGeom>
          <a:ln>
            <a:noFill/>
          </a:ln>
        </p:spPr>
      </p:pic>
      <p:sp>
        <p:nvSpPr>
          <p:cNvPr id="145" name="CustomShape 5"/>
          <p:cNvSpPr/>
          <p:nvPr/>
        </p:nvSpPr>
        <p:spPr>
          <a:xfrm>
            <a:off x="7462080" y="2485800"/>
            <a:ext cx="3891600" cy="1796040"/>
          </a:xfrm>
          <a:prstGeom prst="rect">
            <a:avLst/>
          </a:prstGeom>
          <a:noFill/>
          <a:ln>
            <a:noFill/>
          </a:ln>
        </p:spPr>
        <p:style>
          <a:lnRef idx="0"/>
          <a:fillRef idx="0"/>
          <a:effectRef idx="0"/>
          <a:fontRef idx="minor"/>
        </p:style>
        <p:txBody>
          <a:bodyPr lIns="90000" rIns="90000" tIns="45000" bIns="45000"/>
          <a:p>
            <a:pPr marL="285840" indent="-285480" algn="ctr">
              <a:lnSpc>
                <a:spcPct val="100000"/>
              </a:lnSpc>
              <a:buClr>
                <a:srgbClr val="000000"/>
              </a:buClr>
              <a:buFont typeface="Arial"/>
              <a:buChar char="•"/>
            </a:pPr>
            <a:r>
              <a:rPr b="0" lang="en-IN" sz="2800" spc="-1" strike="noStrike">
                <a:solidFill>
                  <a:srgbClr val="000000"/>
                </a:solidFill>
                <a:latin typeface="Calibri"/>
              </a:rPr>
              <a:t>Simple CPU connected to a memory bus (</a:t>
            </a:r>
            <a:r>
              <a:rPr b="1" lang="en-IN" sz="2800" spc="-1" strike="noStrike">
                <a:solidFill>
                  <a:srgbClr val="000000"/>
                </a:solidFill>
                <a:latin typeface="Calibri"/>
              </a:rPr>
              <a:t>without cache</a:t>
            </a:r>
            <a:r>
              <a:rPr b="0" lang="en-IN" sz="2800" spc="-1" strike="noStrike">
                <a:solidFill>
                  <a:srgbClr val="000000"/>
                </a:solidFill>
                <a:latin typeface="Calibri"/>
              </a:rPr>
              <a:t>)</a:t>
            </a:r>
            <a:endParaRPr b="0" lang="en-IN" sz="2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Running config script</a:t>
            </a:r>
            <a:endParaRPr b="0" lang="en-US" sz="4400" spc="-1" strike="noStrike">
              <a:solidFill>
                <a:srgbClr val="000000"/>
              </a:solidFill>
              <a:latin typeface="Calibri"/>
            </a:endParaRPr>
          </a:p>
        </p:txBody>
      </p:sp>
      <p:sp>
        <p:nvSpPr>
          <p:cNvPr id="147" name="TextShape 2"/>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48" name="TextShape 3"/>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49" name="TextShape 4"/>
          <p:cNvSpPr txBox="1"/>
          <p:nvPr/>
        </p:nvSpPr>
        <p:spPr>
          <a:xfrm>
            <a:off x="8610480" y="6356520"/>
            <a:ext cx="2742840" cy="364680"/>
          </a:xfrm>
          <a:prstGeom prst="rect">
            <a:avLst/>
          </a:prstGeom>
          <a:noFill/>
          <a:ln>
            <a:noFill/>
          </a:ln>
        </p:spPr>
        <p:txBody>
          <a:bodyPr anchor="ctr"/>
          <a:p>
            <a:pPr algn="r">
              <a:lnSpc>
                <a:spcPct val="100000"/>
              </a:lnSpc>
            </a:pPr>
            <a:fld id="{EAEBADA7-DE25-43AE-A8D4-8B8888B3CB68}" type="slidenum">
              <a:rPr b="0" lang="en-IN" sz="1200" spc="-1" strike="noStrike">
                <a:solidFill>
                  <a:srgbClr val="8b8b8b"/>
                </a:solidFill>
                <a:latin typeface="Calibri"/>
              </a:rPr>
              <a:t>&lt;number&gt;</a:t>
            </a:fld>
            <a:endParaRPr b="0" lang="en-IN" sz="1200" spc="-1" strike="noStrike">
              <a:latin typeface="Times New Roman"/>
            </a:endParaRPr>
          </a:p>
        </p:txBody>
      </p:sp>
      <p:sp>
        <p:nvSpPr>
          <p:cNvPr id="150" name="CustomShape 5"/>
          <p:cNvSpPr/>
          <p:nvPr/>
        </p:nvSpPr>
        <p:spPr>
          <a:xfrm>
            <a:off x="1264320" y="1569240"/>
            <a:ext cx="10089000" cy="1602720"/>
          </a:xfrm>
          <a:prstGeom prst="roundRect">
            <a:avLst>
              <a:gd name="adj" fmla="val 16667"/>
            </a:avLst>
          </a:prstGeom>
          <a:solidFill>
            <a:schemeClr val="accent6">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3200" spc="-1" strike="noStrike">
                <a:solidFill>
                  <a:srgbClr val="ffffff"/>
                </a:solidFill>
                <a:latin typeface="Lucida Console"/>
              </a:rPr>
              <a:t> </a:t>
            </a:r>
            <a:r>
              <a:rPr b="0" lang="en-IN" sz="3200" spc="-1" strike="noStrike">
                <a:solidFill>
                  <a:srgbClr val="ffffff"/>
                </a:solidFill>
                <a:latin typeface="Lucida Console"/>
              </a:rPr>
              <a:t>&gt; build/X86/gem5.opt   </a:t>
            </a:r>
            <a:r>
              <a:rPr b="0" lang="en-IN" sz="3200" spc="-1" strike="noStrike">
                <a:solidFill>
                  <a:srgbClr val="ffffff"/>
                </a:solidFill>
                <a:latin typeface="Lucida Console"/>
              </a:rPr>
              <a:t>	</a:t>
            </a:r>
            <a:r>
              <a:rPr b="0" lang="en-IN" sz="3200" spc="-1" strike="noStrike">
                <a:solidFill>
                  <a:srgbClr val="ffffff"/>
                </a:solidFill>
                <a:latin typeface="Lucida Console"/>
              </a:rPr>
              <a:t>	</a:t>
            </a:r>
            <a:r>
              <a:rPr b="0" lang="en-IN" sz="3200" spc="-1" strike="noStrike">
                <a:solidFill>
                  <a:srgbClr val="ffffff"/>
                </a:solidFill>
                <a:latin typeface="Lucida Console"/>
              </a:rPr>
              <a:t>	</a:t>
            </a:r>
            <a:r>
              <a:rPr b="0" lang="en-IN" sz="3200" spc="-1" strike="noStrike">
                <a:solidFill>
                  <a:srgbClr val="ffffff"/>
                </a:solidFill>
                <a:latin typeface="Lucida Console"/>
              </a:rPr>
              <a:t>	</a:t>
            </a:r>
            <a:r>
              <a:rPr b="0" lang="en-IN" sz="3200" spc="-1" strike="noStrike">
                <a:solidFill>
                  <a:srgbClr val="ffffff"/>
                </a:solidFill>
                <a:latin typeface="Lucida Console"/>
              </a:rPr>
              <a:t>	</a:t>
            </a:r>
            <a:r>
              <a:rPr b="0" lang="en-IN" sz="3200" spc="-1" strike="noStrike">
                <a:solidFill>
                  <a:srgbClr val="ffffff"/>
                </a:solidFill>
                <a:latin typeface="Lucida Console"/>
              </a:rPr>
              <a:t>	</a:t>
            </a:r>
            <a:r>
              <a:rPr b="0" lang="en-IN" sz="3200" spc="-1" strike="noStrike">
                <a:solidFill>
                  <a:srgbClr val="ffffff"/>
                </a:solidFill>
                <a:latin typeface="Lucida Console"/>
              </a:rPr>
              <a:t>configs/tutorial/simple.py</a:t>
            </a:r>
            <a:endParaRPr b="0" lang="en-IN" sz="3200" spc="-1" strike="noStrike">
              <a:latin typeface="Arial"/>
            </a:endParaRPr>
          </a:p>
        </p:txBody>
      </p:sp>
      <p:sp>
        <p:nvSpPr>
          <p:cNvPr id="151" name="CustomShape 6"/>
          <p:cNvSpPr/>
          <p:nvPr/>
        </p:nvSpPr>
        <p:spPr>
          <a:xfrm>
            <a:off x="1264320" y="4007520"/>
            <a:ext cx="4436280" cy="13543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000000"/>
                </a:solidFill>
                <a:latin typeface="Calibri"/>
              </a:rPr>
              <a:t>build/X86/gem5.opt</a:t>
            </a:r>
            <a:r>
              <a:rPr b="0" lang="en-IN" sz="2800" spc="-1" strike="noStrike">
                <a:solidFill>
                  <a:srgbClr val="000000"/>
                </a:solidFill>
                <a:latin typeface="Calibri"/>
              </a:rPr>
              <a:t>: the gem5 binary to run</a:t>
            </a:r>
            <a:endParaRPr b="0" lang="en-IN" sz="2800" spc="-1" strike="noStrike">
              <a:latin typeface="Arial"/>
            </a:endParaRPr>
          </a:p>
        </p:txBody>
      </p:sp>
      <p:sp>
        <p:nvSpPr>
          <p:cNvPr id="152" name="CustomShape 7"/>
          <p:cNvSpPr/>
          <p:nvPr/>
        </p:nvSpPr>
        <p:spPr>
          <a:xfrm>
            <a:off x="6917400" y="4007520"/>
            <a:ext cx="4436280" cy="13543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000000"/>
                </a:solidFill>
                <a:latin typeface="Calibri"/>
              </a:rPr>
              <a:t>configs/[…]/simple.py</a:t>
            </a:r>
            <a:r>
              <a:rPr b="0" lang="en-IN" sz="2800" spc="-1" strike="noStrike">
                <a:solidFill>
                  <a:srgbClr val="000000"/>
                </a:solidFill>
                <a:latin typeface="Calibri"/>
              </a:rPr>
              <a:t>: the configuration script</a:t>
            </a:r>
            <a:endParaRPr b="0" lang="en-IN"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2</a:t>
            </a:r>
            <a:r>
              <a:rPr b="0" lang="en-US" sz="4400" spc="-1" strike="noStrike" baseline="30000">
                <a:solidFill>
                  <a:srgbClr val="000000"/>
                </a:solidFill>
                <a:latin typeface="Calibri Light"/>
              </a:rPr>
              <a:t>nd</a:t>
            </a:r>
            <a:r>
              <a:rPr b="0" lang="en-US" sz="4400" spc="-1" strike="noStrike">
                <a:solidFill>
                  <a:srgbClr val="000000"/>
                </a:solidFill>
                <a:latin typeface="Calibri Light"/>
              </a:rPr>
              <a:t> config script</a:t>
            </a:r>
            <a:endParaRPr b="0" lang="en-US" sz="4400" spc="-1" strike="noStrike">
              <a:solidFill>
                <a:srgbClr val="000000"/>
              </a:solidFill>
              <a:latin typeface="Calibri"/>
            </a:endParaRPr>
          </a:p>
        </p:txBody>
      </p:sp>
      <p:pic>
        <p:nvPicPr>
          <p:cNvPr id="154" name="Content Placeholder 6" descr=""/>
          <p:cNvPicPr/>
          <p:nvPr/>
        </p:nvPicPr>
        <p:blipFill>
          <a:blip r:embed="rId1"/>
          <a:stretch/>
        </p:blipFill>
        <p:spPr>
          <a:xfrm>
            <a:off x="838080" y="1226880"/>
            <a:ext cx="5731560" cy="4787280"/>
          </a:xfrm>
          <a:prstGeom prst="rect">
            <a:avLst/>
          </a:prstGeom>
          <a:ln>
            <a:noFill/>
          </a:ln>
        </p:spPr>
      </p:pic>
      <p:sp>
        <p:nvSpPr>
          <p:cNvPr id="155" name="TextShape 2"/>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56" name="TextShape 3"/>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57" name="TextShape 4"/>
          <p:cNvSpPr txBox="1"/>
          <p:nvPr/>
        </p:nvSpPr>
        <p:spPr>
          <a:xfrm>
            <a:off x="8610480" y="6356520"/>
            <a:ext cx="2742840" cy="364680"/>
          </a:xfrm>
          <a:prstGeom prst="rect">
            <a:avLst/>
          </a:prstGeom>
          <a:noFill/>
          <a:ln>
            <a:noFill/>
          </a:ln>
        </p:spPr>
        <p:txBody>
          <a:bodyPr anchor="ctr"/>
          <a:p>
            <a:pPr algn="r">
              <a:lnSpc>
                <a:spcPct val="100000"/>
              </a:lnSpc>
            </a:pPr>
            <a:fld id="{7DF125B7-DC7B-498C-AD9D-00D97ECB5BA3}" type="slidenum">
              <a:rPr b="0" lang="en-IN" sz="1200" spc="-1" strike="noStrike">
                <a:solidFill>
                  <a:srgbClr val="8b8b8b"/>
                </a:solidFill>
                <a:latin typeface="Calibri"/>
              </a:rPr>
              <a:t>&lt;number&gt;</a:t>
            </a:fld>
            <a:endParaRPr b="0" lang="en-IN" sz="1200" spc="-1" strike="noStrike">
              <a:latin typeface="Times New Roman"/>
            </a:endParaRPr>
          </a:p>
        </p:txBody>
      </p:sp>
      <p:sp>
        <p:nvSpPr>
          <p:cNvPr id="158" name="CustomShape 5"/>
          <p:cNvSpPr/>
          <p:nvPr/>
        </p:nvSpPr>
        <p:spPr>
          <a:xfrm>
            <a:off x="7473240" y="2777040"/>
            <a:ext cx="3733560" cy="1796040"/>
          </a:xfrm>
          <a:prstGeom prst="rect">
            <a:avLst/>
          </a:prstGeom>
          <a:noFill/>
          <a:ln>
            <a:noFill/>
          </a:ln>
        </p:spPr>
        <p:style>
          <a:lnRef idx="0"/>
          <a:fillRef idx="0"/>
          <a:effectRef idx="0"/>
          <a:fontRef idx="minor"/>
        </p:style>
        <p:txBody>
          <a:bodyPr lIns="90000" rIns="90000" tIns="45000" bIns="45000"/>
          <a:p>
            <a:pPr marL="285840" indent="-285480" algn="ctr">
              <a:lnSpc>
                <a:spcPct val="100000"/>
              </a:lnSpc>
              <a:buClr>
                <a:srgbClr val="000000"/>
              </a:buClr>
              <a:buFont typeface="Arial"/>
              <a:buChar char="•"/>
            </a:pPr>
            <a:r>
              <a:rPr b="0" lang="en-IN" sz="2800" spc="-1" strike="noStrike">
                <a:solidFill>
                  <a:srgbClr val="000000"/>
                </a:solidFill>
                <a:latin typeface="Calibri"/>
              </a:rPr>
              <a:t>Adding two levels of </a:t>
            </a:r>
            <a:r>
              <a:rPr b="1" lang="en-IN" sz="2800" spc="-1" strike="noStrike">
                <a:solidFill>
                  <a:srgbClr val="000000"/>
                </a:solidFill>
                <a:latin typeface="Calibri"/>
              </a:rPr>
              <a:t>cache memories </a:t>
            </a:r>
            <a:r>
              <a:rPr b="0" lang="en-IN" sz="2800" spc="-1" strike="noStrike">
                <a:solidFill>
                  <a:srgbClr val="000000"/>
                </a:solidFill>
                <a:latin typeface="Calibri"/>
              </a:rPr>
              <a:t>into our simple script</a:t>
            </a:r>
            <a:endParaRPr b="0" lang="en-IN"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Understanding gem5 output</a:t>
            </a:r>
            <a:endParaRPr b="0" lang="en-US" sz="4400" spc="-1" strike="noStrike">
              <a:solidFill>
                <a:srgbClr val="000000"/>
              </a:solidFill>
              <a:latin typeface="Calibri"/>
            </a:endParaRPr>
          </a:p>
        </p:txBody>
      </p:sp>
      <p:sp>
        <p:nvSpPr>
          <p:cNvPr id="160" name="TextShape 2"/>
          <p:cNvSpPr txBox="1"/>
          <p:nvPr/>
        </p:nvSpPr>
        <p:spPr>
          <a:xfrm>
            <a:off x="838080" y="1271880"/>
            <a:ext cx="10515240" cy="672120"/>
          </a:xfrm>
          <a:prstGeom prst="rect">
            <a:avLst/>
          </a:prstGeom>
          <a:noFill/>
          <a:ln>
            <a:noFill/>
          </a:ln>
        </p:spPr>
        <p:txBody>
          <a:bodyPr/>
          <a:p>
            <a:pPr marL="228600" indent="-228240">
              <a:lnSpc>
                <a:spcPct val="90000"/>
              </a:lnSpc>
              <a:spcBef>
                <a:spcPts val="1001"/>
              </a:spcBef>
              <a:buClr>
                <a:srgbClr val="000000"/>
              </a:buClr>
              <a:buFont typeface="Arial"/>
              <a:buChar char="&gt;"/>
            </a:pPr>
            <a:r>
              <a:rPr b="0" lang="en-US" sz="2800" spc="-1" strike="noStrike">
                <a:solidFill>
                  <a:srgbClr val="000000"/>
                </a:solidFill>
                <a:latin typeface="Adobe Caslon Pro Bold"/>
              </a:rPr>
              <a:t>  </a:t>
            </a:r>
            <a:r>
              <a:rPr b="0" lang="en-US" sz="2800" spc="-1" strike="noStrike">
                <a:solidFill>
                  <a:srgbClr val="000000"/>
                </a:solidFill>
                <a:latin typeface="Adobe Caslon Pro Bold"/>
              </a:rPr>
              <a:t>m5out</a:t>
            </a:r>
            <a:endParaRPr b="0" lang="en-US" sz="2800" spc="-1" strike="noStrike">
              <a:solidFill>
                <a:srgbClr val="000000"/>
              </a:solidFill>
              <a:latin typeface="Calibri"/>
            </a:endParaRPr>
          </a:p>
        </p:txBody>
      </p:sp>
      <p:sp>
        <p:nvSpPr>
          <p:cNvPr id="161" name="TextShape 3"/>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62" name="TextShape 4"/>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63" name="TextShape 5"/>
          <p:cNvSpPr txBox="1"/>
          <p:nvPr/>
        </p:nvSpPr>
        <p:spPr>
          <a:xfrm>
            <a:off x="8610480" y="6356520"/>
            <a:ext cx="2742840" cy="364680"/>
          </a:xfrm>
          <a:prstGeom prst="rect">
            <a:avLst/>
          </a:prstGeom>
          <a:noFill/>
          <a:ln>
            <a:noFill/>
          </a:ln>
        </p:spPr>
        <p:txBody>
          <a:bodyPr anchor="ctr"/>
          <a:p>
            <a:pPr algn="r">
              <a:lnSpc>
                <a:spcPct val="100000"/>
              </a:lnSpc>
            </a:pPr>
            <a:fld id="{4247A76C-68E4-4EA7-B808-181DD95BF081}" type="slidenum">
              <a:rPr b="0" lang="en-IN" sz="1200" spc="-1" strike="noStrike">
                <a:solidFill>
                  <a:srgbClr val="8b8b8b"/>
                </a:solidFill>
                <a:latin typeface="Calibri"/>
              </a:rPr>
              <a:t>&lt;number&gt;</a:t>
            </a:fld>
            <a:endParaRPr b="0" lang="en-IN" sz="1200" spc="-1" strike="noStrike">
              <a:latin typeface="Times New Roman"/>
            </a:endParaRPr>
          </a:p>
        </p:txBody>
      </p:sp>
      <p:sp>
        <p:nvSpPr>
          <p:cNvPr id="164" name="CustomShape 6"/>
          <p:cNvSpPr/>
          <p:nvPr/>
        </p:nvSpPr>
        <p:spPr>
          <a:xfrm>
            <a:off x="993600" y="1944000"/>
            <a:ext cx="3171960" cy="39373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000000"/>
                </a:solidFill>
                <a:latin typeface="Calibri"/>
              </a:rPr>
              <a:t>config.ini</a:t>
            </a:r>
            <a:r>
              <a:rPr b="0" lang="en-IN" sz="2800" spc="-1" strike="noStrike">
                <a:solidFill>
                  <a:srgbClr val="000000"/>
                </a:solidFill>
                <a:latin typeface="Calibri"/>
              </a:rPr>
              <a:t>: dumps all the parameters of all SimObjects used. This shows exactly what you simulated</a:t>
            </a:r>
            <a:endParaRPr b="0" lang="en-IN" sz="2800" spc="-1" strike="noStrike">
              <a:latin typeface="Arial"/>
            </a:endParaRPr>
          </a:p>
        </p:txBody>
      </p:sp>
      <p:sp>
        <p:nvSpPr>
          <p:cNvPr id="165" name="CustomShape 7"/>
          <p:cNvSpPr/>
          <p:nvPr/>
        </p:nvSpPr>
        <p:spPr>
          <a:xfrm>
            <a:off x="4541040" y="1944000"/>
            <a:ext cx="2658960" cy="39373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000000"/>
                </a:solidFill>
                <a:latin typeface="Calibri"/>
              </a:rPr>
              <a:t>config.json</a:t>
            </a:r>
            <a:r>
              <a:rPr b="0" lang="en-IN" sz="2800" spc="-1" strike="noStrike">
                <a:solidFill>
                  <a:srgbClr val="000000"/>
                </a:solidFill>
                <a:latin typeface="Calibri"/>
              </a:rPr>
              <a:t>: same as config.ini, but in json format</a:t>
            </a:r>
            <a:endParaRPr b="0" lang="en-IN" sz="2800" spc="-1" strike="noStrike">
              <a:latin typeface="Arial"/>
            </a:endParaRPr>
          </a:p>
        </p:txBody>
      </p:sp>
      <p:sp>
        <p:nvSpPr>
          <p:cNvPr id="166" name="CustomShape 8"/>
          <p:cNvSpPr/>
          <p:nvPr/>
        </p:nvSpPr>
        <p:spPr>
          <a:xfrm>
            <a:off x="7560000" y="1944000"/>
            <a:ext cx="3793320" cy="39600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000000"/>
                </a:solidFill>
                <a:latin typeface="Calibri"/>
              </a:rPr>
              <a:t>stats.txt</a:t>
            </a:r>
            <a:r>
              <a:rPr b="0" lang="en-IN" sz="2800" spc="-1" strike="noStrike">
                <a:solidFill>
                  <a:srgbClr val="000000"/>
                </a:solidFill>
                <a:latin typeface="Calibri"/>
              </a:rPr>
              <a:t>: detailed statistics output. Each SimObject defines and update statistics. They are printed here at the end of the simulation</a:t>
            </a:r>
            <a:endParaRPr b="0" lang="en-IN"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Conclusion</a:t>
            </a:r>
            <a:endParaRPr b="0" lang="en-US" sz="4400" spc="-1" strike="noStrike">
              <a:solidFill>
                <a:srgbClr val="000000"/>
              </a:solidFill>
              <a:latin typeface="Calibri"/>
            </a:endParaRPr>
          </a:p>
        </p:txBody>
      </p:sp>
      <p:sp>
        <p:nvSpPr>
          <p:cNvPr id="168" name="TextShape 2"/>
          <p:cNvSpPr txBox="1"/>
          <p:nvPr/>
        </p:nvSpPr>
        <p:spPr>
          <a:xfrm>
            <a:off x="928440" y="2449800"/>
            <a:ext cx="10515240" cy="12751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Additional material</a:t>
            </a:r>
            <a:endParaRPr b="0" lang="en-US" sz="2800" spc="-1" strike="noStrike">
              <a:solidFill>
                <a:srgbClr val="000000"/>
              </a:solidFill>
              <a:latin typeface="Calibri"/>
            </a:endParaRPr>
          </a:p>
          <a:p>
            <a:pPr algn="ctr">
              <a:lnSpc>
                <a:spcPct val="90000"/>
              </a:lnSpc>
              <a:spcBef>
                <a:spcPts val="1001"/>
              </a:spcBef>
            </a:pPr>
            <a:r>
              <a:rPr b="0" lang="en-US" sz="2800" spc="-1" strike="noStrike" u="sng">
                <a:solidFill>
                  <a:srgbClr val="0563c1"/>
                </a:solidFill>
                <a:uFillTx/>
                <a:latin typeface="Calibri"/>
                <a:hlinkClick r:id="rId1"/>
              </a:rPr>
              <a:t>http://learning.gem5.org/book/index.html</a:t>
            </a:r>
            <a:endParaRPr b="0" lang="en-US" sz="2800" spc="-1" strike="noStrike">
              <a:solidFill>
                <a:srgbClr val="000000"/>
              </a:solidFill>
              <a:latin typeface="Calibri"/>
            </a:endParaRPr>
          </a:p>
        </p:txBody>
      </p:sp>
      <p:sp>
        <p:nvSpPr>
          <p:cNvPr id="169" name="TextShape 3"/>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70" name="TextShape 4"/>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71" name="TextShape 5"/>
          <p:cNvSpPr txBox="1"/>
          <p:nvPr/>
        </p:nvSpPr>
        <p:spPr>
          <a:xfrm>
            <a:off x="8610480" y="6356520"/>
            <a:ext cx="2742840" cy="364680"/>
          </a:xfrm>
          <a:prstGeom prst="rect">
            <a:avLst/>
          </a:prstGeom>
          <a:noFill/>
          <a:ln>
            <a:noFill/>
          </a:ln>
        </p:spPr>
        <p:txBody>
          <a:bodyPr anchor="ctr"/>
          <a:p>
            <a:pPr algn="r">
              <a:lnSpc>
                <a:spcPct val="100000"/>
              </a:lnSpc>
            </a:pPr>
            <a:fld id="{3C7E6C33-65FE-45C3-90A5-35FA5081FEFA}"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Outline</a:t>
            </a:r>
            <a:endParaRPr b="0" lang="en-US" sz="4400" spc="-1" strike="noStrike">
              <a:solidFill>
                <a:srgbClr val="000000"/>
              </a:solidFill>
              <a:latin typeface="Calibri"/>
            </a:endParaRPr>
          </a:p>
        </p:txBody>
      </p:sp>
      <p:sp>
        <p:nvSpPr>
          <p:cNvPr id="91" name="TextShape 2"/>
          <p:cNvSpPr txBox="1"/>
          <p:nvPr/>
        </p:nvSpPr>
        <p:spPr>
          <a:xfrm>
            <a:off x="1813320" y="1339560"/>
            <a:ext cx="8565120" cy="490500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What is gem5?</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Key  Features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System Requirements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Build and Run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gem5 Architecture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Example Scripts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Understanding gem5 output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Additional material</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92" name="TextShape 3"/>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93" name="TextShape 4"/>
          <p:cNvSpPr txBox="1"/>
          <p:nvPr/>
        </p:nvSpPr>
        <p:spPr>
          <a:xfrm>
            <a:off x="3729600" y="6356520"/>
            <a:ext cx="473256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94" name="TextShape 5"/>
          <p:cNvSpPr txBox="1"/>
          <p:nvPr/>
        </p:nvSpPr>
        <p:spPr>
          <a:xfrm>
            <a:off x="8610480" y="6356520"/>
            <a:ext cx="2742840" cy="364680"/>
          </a:xfrm>
          <a:prstGeom prst="rect">
            <a:avLst/>
          </a:prstGeom>
          <a:noFill/>
          <a:ln>
            <a:noFill/>
          </a:ln>
        </p:spPr>
        <p:txBody>
          <a:bodyPr anchor="ctr"/>
          <a:p>
            <a:pPr algn="r">
              <a:lnSpc>
                <a:spcPct val="100000"/>
              </a:lnSpc>
            </a:pPr>
            <a:fld id="{DE6E6600-025C-407F-9B5A-09F3FD1C871C}"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What is gem5?</a:t>
            </a:r>
            <a:endParaRPr b="0" lang="en-US" sz="4400" spc="-1" strike="noStrike">
              <a:solidFill>
                <a:srgbClr val="000000"/>
              </a:solidFill>
              <a:latin typeface="Calibri"/>
            </a:endParaRPr>
          </a:p>
        </p:txBody>
      </p:sp>
      <p:sp>
        <p:nvSpPr>
          <p:cNvPr id="96" name="TextShape 2"/>
          <p:cNvSpPr txBox="1"/>
          <p:nvPr/>
        </p:nvSpPr>
        <p:spPr>
          <a:xfrm>
            <a:off x="838080" y="1477800"/>
            <a:ext cx="10515240" cy="3432240"/>
          </a:xfrm>
          <a:prstGeom prst="rect">
            <a:avLst/>
          </a:prstGeom>
          <a:noFill/>
          <a:ln>
            <a:noFill/>
          </a:ln>
        </p:spPr>
        <p:txBody>
          <a:bodyPr/>
          <a:p>
            <a:pPr algn="ctr">
              <a:lnSpc>
                <a:spcPct val="90000"/>
              </a:lnSpc>
              <a:spcBef>
                <a:spcPts val="1001"/>
              </a:spcBef>
            </a:pPr>
            <a:r>
              <a:rPr b="0" lang="en-US" sz="3600" spc="-1" strike="noStrike">
                <a:solidFill>
                  <a:srgbClr val="000000"/>
                </a:solidFill>
                <a:latin typeface="Calibri"/>
              </a:rPr>
              <a:t>Michigan m5 + Wisconsin GEMS = gem5</a:t>
            </a:r>
            <a:endParaRPr b="0" lang="en-US" sz="3600" spc="-1" strike="noStrike">
              <a:solidFill>
                <a:srgbClr val="000000"/>
              </a:solidFill>
              <a:latin typeface="Calibri"/>
            </a:endParaRPr>
          </a:p>
          <a:p>
            <a:pPr>
              <a:lnSpc>
                <a:spcPct val="90000"/>
              </a:lnSpc>
              <a:spcBef>
                <a:spcPts val="1001"/>
              </a:spcBef>
            </a:pPr>
            <a:endParaRPr b="0" lang="en-US" sz="36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a:t>
            </a:r>
            <a:r>
              <a:rPr b="0" lang="en-US" sz="3200" spc="-1" strike="noStrike">
                <a:solidFill>
                  <a:srgbClr val="000000"/>
                </a:solidFill>
                <a:latin typeface="Calibri"/>
              </a:rPr>
              <a:t>The gem5 simulator is a modular platform for computer-system architecture research, encompassing system-level architecture as well as processor microarchitecture.”</a:t>
            </a:r>
            <a:endParaRPr b="0" lang="en-US" sz="3200" spc="-1" strike="noStrike">
              <a:solidFill>
                <a:srgbClr val="000000"/>
              </a:solidFill>
              <a:latin typeface="Calibri"/>
            </a:endParaRPr>
          </a:p>
          <a:p>
            <a:pPr algn="ctr">
              <a:lnSpc>
                <a:spcPct val="90000"/>
              </a:lnSpc>
              <a:spcBef>
                <a:spcPts val="1001"/>
              </a:spcBef>
            </a:pPr>
            <a:endParaRPr b="0" lang="en-US" sz="3200" spc="-1" strike="noStrike">
              <a:solidFill>
                <a:srgbClr val="000000"/>
              </a:solidFill>
              <a:latin typeface="Calibri"/>
            </a:endParaRPr>
          </a:p>
        </p:txBody>
      </p:sp>
      <p:sp>
        <p:nvSpPr>
          <p:cNvPr id="97" name="CustomShape 3"/>
          <p:cNvSpPr/>
          <p:nvPr/>
        </p:nvSpPr>
        <p:spPr>
          <a:xfrm>
            <a:off x="838080" y="4910760"/>
            <a:ext cx="10515240" cy="106308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latin typeface="Calibri"/>
              </a:rPr>
              <a:t>Nathan Binkert, Bradford Bechmann, Gabriel Black, Steven K. Reinhardt, Ali Saidi, Arkaprava Basu, Joel Hestness, Derek R. Hower, Tushar Krishna, Somayeh Sardashti, Rathijit Sen, Korey Sewell, Muhammad Shoaib, Nilay Vaish, Mark D. Hill and David A. Wood. 2011. </a:t>
            </a:r>
            <a:r>
              <a:rPr b="1" lang="en-IN" sz="1600" spc="-1" strike="noStrike">
                <a:solidFill>
                  <a:srgbClr val="000000"/>
                </a:solidFill>
                <a:latin typeface="Calibri"/>
              </a:rPr>
              <a:t>The gem5 simulator</a:t>
            </a:r>
            <a:r>
              <a:rPr b="0" lang="en-IN" sz="1600" spc="-1" strike="noStrike">
                <a:solidFill>
                  <a:srgbClr val="000000"/>
                </a:solidFill>
                <a:latin typeface="Calibri"/>
              </a:rPr>
              <a:t>. </a:t>
            </a:r>
            <a:r>
              <a:rPr b="0" i="1" lang="en-IN" sz="1600" spc="-1" strike="noStrike">
                <a:solidFill>
                  <a:srgbClr val="000000"/>
                </a:solidFill>
                <a:latin typeface="Calibri"/>
              </a:rPr>
              <a:t>SIGARCH Computer Architecture News 39, 2 (August 2011), 1-7</a:t>
            </a:r>
            <a:r>
              <a:rPr b="0" lang="en-IN" sz="1600" spc="-1" strike="noStrike">
                <a:solidFill>
                  <a:srgbClr val="000000"/>
                </a:solidFill>
                <a:latin typeface="Calibri"/>
              </a:rPr>
              <a:t>. </a:t>
            </a:r>
            <a:endParaRPr b="0" lang="en-IN" sz="1600" spc="-1" strike="noStrike">
              <a:latin typeface="Arial"/>
            </a:endParaRPr>
          </a:p>
        </p:txBody>
      </p:sp>
      <p:sp>
        <p:nvSpPr>
          <p:cNvPr id="98" name="TextShape 4"/>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99" name="TextShape 5"/>
          <p:cNvSpPr txBox="1"/>
          <p:nvPr/>
        </p:nvSpPr>
        <p:spPr>
          <a:xfrm>
            <a:off x="3809880" y="6368400"/>
            <a:ext cx="45716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00" name="TextShape 6"/>
          <p:cNvSpPr txBox="1"/>
          <p:nvPr/>
        </p:nvSpPr>
        <p:spPr>
          <a:xfrm>
            <a:off x="8610480" y="6356520"/>
            <a:ext cx="2742840" cy="364680"/>
          </a:xfrm>
          <a:prstGeom prst="rect">
            <a:avLst/>
          </a:prstGeom>
          <a:noFill/>
          <a:ln>
            <a:noFill/>
          </a:ln>
        </p:spPr>
        <p:txBody>
          <a:bodyPr anchor="ctr"/>
          <a:p>
            <a:pPr algn="r">
              <a:lnSpc>
                <a:spcPct val="100000"/>
              </a:lnSpc>
            </a:pPr>
            <a:fld id="{1D30DA21-0326-4013-A88C-6C65037291DE}"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Key Features</a:t>
            </a:r>
            <a:endParaRPr b="0" lang="en-US" sz="4400" spc="-1" strike="noStrike">
              <a:solidFill>
                <a:srgbClr val="000000"/>
              </a:solidFill>
              <a:latin typeface="Calibri"/>
            </a:endParaRPr>
          </a:p>
        </p:txBody>
      </p:sp>
      <p:sp>
        <p:nvSpPr>
          <p:cNvPr id="102" name="TextShape 2"/>
          <p:cNvSpPr txBox="1"/>
          <p:nvPr/>
        </p:nvSpPr>
        <p:spPr>
          <a:xfrm>
            <a:off x="838080" y="1271880"/>
            <a:ext cx="10515240" cy="490500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Execution modes</a:t>
            </a:r>
            <a:r>
              <a:rPr b="0" lang="en-US" sz="2800" spc="-1" strike="noStrike">
                <a:solidFill>
                  <a:srgbClr val="000000"/>
                </a:solidFill>
                <a:latin typeface="Calibri"/>
              </a:rPr>
              <a:t>: System-call Emulation (SE), Full System (FS)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Available binaries</a:t>
            </a:r>
            <a:r>
              <a:rPr b="0" lang="en-US" sz="2800" spc="-1" strike="noStrike">
                <a:solidFill>
                  <a:srgbClr val="000000"/>
                </a:solidFill>
                <a:latin typeface="Calibri"/>
              </a:rPr>
              <a:t>: gem5.debug, </a:t>
            </a:r>
            <a:r>
              <a:rPr b="1" lang="en-US" sz="2800" spc="-1" strike="noStrike">
                <a:solidFill>
                  <a:srgbClr val="0070c0"/>
                </a:solidFill>
                <a:latin typeface="Calibri"/>
              </a:rPr>
              <a:t>gem5.opt</a:t>
            </a:r>
            <a:r>
              <a:rPr b="0" lang="en-US" sz="2800" spc="-1" strike="noStrike">
                <a:solidFill>
                  <a:srgbClr val="000000"/>
                </a:solidFill>
                <a:latin typeface="Calibri"/>
              </a:rPr>
              <a:t>, gem5.prof, gem5.perf, gem5.fast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ISAs</a:t>
            </a:r>
            <a:r>
              <a:rPr b="0" lang="en-US" sz="2800" spc="-1" strike="noStrike">
                <a:solidFill>
                  <a:srgbClr val="000000"/>
                </a:solidFill>
                <a:latin typeface="Calibri"/>
              </a:rPr>
              <a:t>: ALPHA, ARM, MIPS, POWER, RISC-V, SPARC, </a:t>
            </a:r>
            <a:r>
              <a:rPr b="1" lang="en-US" sz="2800" spc="-1" strike="noStrike">
                <a:solidFill>
                  <a:srgbClr val="0070c0"/>
                </a:solidFill>
                <a:latin typeface="Calibri"/>
              </a:rPr>
              <a:t>x86</a:t>
            </a:r>
            <a:r>
              <a:rPr b="0" lang="en-US" sz="2800" spc="-1" strike="noStrike">
                <a:solidFill>
                  <a:srgbClr val="000000"/>
                </a:solidFill>
                <a:latin typeface="Calibri"/>
              </a:rPr>
              <a:t> and NULL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CPU models</a:t>
            </a:r>
            <a:r>
              <a:rPr b="0" lang="en-US" sz="2800" spc="-1" strike="noStrike">
                <a:solidFill>
                  <a:srgbClr val="000000"/>
                </a:solidFill>
                <a:latin typeface="Calibri"/>
              </a:rPr>
              <a:t>: AtomicSimple, </a:t>
            </a:r>
            <a:r>
              <a:rPr b="1" lang="en-US" sz="2800" spc="-1" strike="noStrike">
                <a:solidFill>
                  <a:srgbClr val="0070c0"/>
                </a:solidFill>
                <a:latin typeface="Calibri"/>
              </a:rPr>
              <a:t>TimingSimple</a:t>
            </a:r>
            <a:r>
              <a:rPr b="0" lang="en-US" sz="2800" spc="-1" strike="noStrike">
                <a:solidFill>
                  <a:srgbClr val="000000"/>
                </a:solidFill>
                <a:latin typeface="Calibri"/>
              </a:rPr>
              <a:t>, InOrder, O3</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Memory models</a:t>
            </a:r>
            <a:r>
              <a:rPr b="0" lang="en-US" sz="2800" spc="-1" strike="noStrike">
                <a:solidFill>
                  <a:srgbClr val="000000"/>
                </a:solidFill>
                <a:latin typeface="Calibri"/>
              </a:rPr>
              <a:t>: </a:t>
            </a:r>
            <a:r>
              <a:rPr b="1" lang="en-US" sz="2800" spc="-1" strike="noStrike">
                <a:solidFill>
                  <a:srgbClr val="0070c0"/>
                </a:solidFill>
                <a:latin typeface="Calibri"/>
              </a:rPr>
              <a:t>Classic</a:t>
            </a:r>
            <a:r>
              <a:rPr b="0" lang="en-US" sz="2800" spc="-1" strike="noStrike">
                <a:solidFill>
                  <a:srgbClr val="000000"/>
                </a:solidFill>
                <a:latin typeface="Calibri"/>
              </a:rPr>
              <a:t>, Ruby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Interconnection Networks</a:t>
            </a:r>
            <a:r>
              <a:rPr b="0" lang="en-US" sz="2800" spc="-1" strike="noStrike">
                <a:solidFill>
                  <a:srgbClr val="000000"/>
                </a:solidFill>
                <a:latin typeface="Calibri"/>
              </a:rPr>
              <a:t>: </a:t>
            </a:r>
            <a:r>
              <a:rPr b="1" lang="en-US" sz="2800" spc="-1" strike="noStrike">
                <a:solidFill>
                  <a:srgbClr val="0070c0"/>
                </a:solidFill>
                <a:latin typeface="Calibri"/>
              </a:rPr>
              <a:t>Simple</a:t>
            </a:r>
            <a:r>
              <a:rPr b="0" lang="en-US" sz="2800" spc="-1" strike="noStrike">
                <a:solidFill>
                  <a:srgbClr val="000000"/>
                </a:solidFill>
                <a:latin typeface="Calibri"/>
              </a:rPr>
              <a:t>, Garnet</a:t>
            </a:r>
            <a:endParaRPr b="0" lang="en-US" sz="2800" spc="-1" strike="noStrike">
              <a:solidFill>
                <a:srgbClr val="000000"/>
              </a:solidFill>
              <a:latin typeface="Calibri"/>
            </a:endParaRPr>
          </a:p>
        </p:txBody>
      </p:sp>
      <p:sp>
        <p:nvSpPr>
          <p:cNvPr id="103" name="TextShape 3"/>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04" name="TextShape 4"/>
          <p:cNvSpPr txBox="1"/>
          <p:nvPr/>
        </p:nvSpPr>
        <p:spPr>
          <a:xfrm>
            <a:off x="3664800" y="6368400"/>
            <a:ext cx="486216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05" name="TextShape 5"/>
          <p:cNvSpPr txBox="1"/>
          <p:nvPr/>
        </p:nvSpPr>
        <p:spPr>
          <a:xfrm>
            <a:off x="8610480" y="6356520"/>
            <a:ext cx="2742840" cy="364680"/>
          </a:xfrm>
          <a:prstGeom prst="rect">
            <a:avLst/>
          </a:prstGeom>
          <a:noFill/>
          <a:ln>
            <a:noFill/>
          </a:ln>
        </p:spPr>
        <p:txBody>
          <a:bodyPr anchor="ctr"/>
          <a:p>
            <a:pPr algn="r">
              <a:lnSpc>
                <a:spcPct val="100000"/>
              </a:lnSpc>
            </a:pPr>
            <a:fld id="{DD4E4152-347A-4864-A5D7-2C5DDC2B1CD9}"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System Requirements</a:t>
            </a:r>
            <a:endParaRPr b="0" lang="en-US" sz="4400" spc="-1" strike="noStrike">
              <a:solidFill>
                <a:srgbClr val="000000"/>
              </a:solidFill>
              <a:latin typeface="Calibri"/>
            </a:endParaRPr>
          </a:p>
        </p:txBody>
      </p:sp>
      <p:sp>
        <p:nvSpPr>
          <p:cNvPr id="107" name="TextShape 2"/>
          <p:cNvSpPr txBox="1"/>
          <p:nvPr/>
        </p:nvSpPr>
        <p:spPr>
          <a:xfrm>
            <a:off x="838080" y="1271880"/>
            <a:ext cx="10515240" cy="49050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Platforms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Linux, BSD, MacOS, Solaris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64 bit machine is an advantage</a:t>
            </a:r>
            <a:endParaRPr b="0" lang="en-US" sz="2400" spc="-1" strike="noStrike">
              <a:solidFill>
                <a:srgbClr val="000000"/>
              </a:solidFill>
              <a:latin typeface="Calibri"/>
            </a:endParaRPr>
          </a:p>
          <a:p>
            <a:pPr marL="457200">
              <a:lnSpc>
                <a:spcPct val="90000"/>
              </a:lnSpc>
              <a:spcBef>
                <a:spcPts val="499"/>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Dependencies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Git / Mercurial</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Gcc/ g++ 4.8+</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Python 2.7+</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Scons 0.98.1+</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SWIG 2.0.4+</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M4</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Zlib</a:t>
            </a:r>
            <a:endParaRPr b="0" lang="en-US" sz="2400" spc="-1" strike="noStrike">
              <a:solidFill>
                <a:srgbClr val="000000"/>
              </a:solidFill>
              <a:latin typeface="Calibri"/>
            </a:endParaRPr>
          </a:p>
        </p:txBody>
      </p:sp>
      <p:sp>
        <p:nvSpPr>
          <p:cNvPr id="108" name="TextShape 3"/>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09" name="TextShape 4"/>
          <p:cNvSpPr txBox="1"/>
          <p:nvPr/>
        </p:nvSpPr>
        <p:spPr>
          <a:xfrm>
            <a:off x="3581280" y="6356520"/>
            <a:ext cx="53366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10" name="TextShape 5"/>
          <p:cNvSpPr txBox="1"/>
          <p:nvPr/>
        </p:nvSpPr>
        <p:spPr>
          <a:xfrm>
            <a:off x="8610480" y="6356520"/>
            <a:ext cx="2742840" cy="364680"/>
          </a:xfrm>
          <a:prstGeom prst="rect">
            <a:avLst/>
          </a:prstGeom>
          <a:noFill/>
          <a:ln>
            <a:noFill/>
          </a:ln>
        </p:spPr>
        <p:txBody>
          <a:bodyPr anchor="ctr"/>
          <a:p>
            <a:pPr algn="r">
              <a:lnSpc>
                <a:spcPct val="100000"/>
              </a:lnSpc>
            </a:pPr>
            <a:fld id="{2F362772-09E1-4571-904D-58C6F6154594}"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Build and Run</a:t>
            </a:r>
            <a:endParaRPr b="0" lang="en-US" sz="4400" spc="-1" strike="noStrike">
              <a:solidFill>
                <a:srgbClr val="000000"/>
              </a:solidFill>
              <a:latin typeface="Calibri"/>
            </a:endParaRPr>
          </a:p>
        </p:txBody>
      </p:sp>
      <p:sp>
        <p:nvSpPr>
          <p:cNvPr id="112" name="TextShape 2"/>
          <p:cNvSpPr txBox="1"/>
          <p:nvPr/>
        </p:nvSpPr>
        <p:spPr>
          <a:xfrm>
            <a:off x="838080" y="1271880"/>
            <a:ext cx="10515240" cy="490500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Install Dependencies (Ubuntu)</a:t>
            </a:r>
            <a:endParaRPr b="0" lang="en-US" sz="2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Lucida Console"/>
              </a:rPr>
              <a:t>sudo apt install build-essential git m4 scons zlib1g zlib1g-dev libprotobuf-dev protobuf-compiler libprotoc-dev libgoogle-perftools-dev python-dev python</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Get gem5</a:t>
            </a:r>
            <a:endParaRPr b="0" lang="en-US" sz="2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Lucida Console"/>
              </a:rPr>
              <a:t>git clone </a:t>
            </a:r>
            <a:r>
              <a:rPr b="0" lang="en-US" sz="1800" spc="-1" strike="noStrike" u="sng">
                <a:solidFill>
                  <a:srgbClr val="0563c1"/>
                </a:solidFill>
                <a:uFillTx/>
                <a:latin typeface="Lucida Console"/>
                <a:hlinkClick r:id="rId1"/>
              </a:rPr>
              <a:t>https://gem5.googlesource.com/public/gem5</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Adobe Caslon Pro Bold"/>
              </a:rPr>
              <a:t>Build gem5</a:t>
            </a:r>
            <a:endParaRPr b="0" lang="en-US" sz="2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Lucida Console"/>
              </a:rPr>
              <a:t>scons build/X86/gem5.opt -j9</a:t>
            </a:r>
            <a:endParaRPr b="0" lang="en-US" sz="1800" spc="-1" strike="noStrike">
              <a:solidFill>
                <a:srgbClr val="000000"/>
              </a:solidFill>
              <a:latin typeface="Calibri"/>
            </a:endParaRPr>
          </a:p>
        </p:txBody>
      </p:sp>
      <p:sp>
        <p:nvSpPr>
          <p:cNvPr id="113" name="TextShape 3"/>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14" name="TextShape 4"/>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15" name="TextShape 5"/>
          <p:cNvSpPr txBox="1"/>
          <p:nvPr/>
        </p:nvSpPr>
        <p:spPr>
          <a:xfrm>
            <a:off x="8610480" y="6356520"/>
            <a:ext cx="2742840" cy="364680"/>
          </a:xfrm>
          <a:prstGeom prst="rect">
            <a:avLst/>
          </a:prstGeom>
          <a:noFill/>
          <a:ln>
            <a:noFill/>
          </a:ln>
        </p:spPr>
        <p:txBody>
          <a:bodyPr anchor="ctr"/>
          <a:p>
            <a:pPr algn="r">
              <a:lnSpc>
                <a:spcPct val="100000"/>
              </a:lnSpc>
            </a:pPr>
            <a:fld id="{0958F8B8-442A-4703-B4B9-8C370A2F19BC}"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Build and Run (contd.)</a:t>
            </a:r>
            <a:endParaRPr b="0" lang="en-US" sz="4400" spc="-1" strike="noStrike">
              <a:solidFill>
                <a:srgbClr val="000000"/>
              </a:solidFill>
              <a:latin typeface="Calibri"/>
            </a:endParaRPr>
          </a:p>
        </p:txBody>
      </p:sp>
      <p:pic>
        <p:nvPicPr>
          <p:cNvPr id="117" name="Content Placeholder 6" descr=""/>
          <p:cNvPicPr/>
          <p:nvPr/>
        </p:nvPicPr>
        <p:blipFill>
          <a:blip r:embed="rId1"/>
          <a:stretch/>
        </p:blipFill>
        <p:spPr>
          <a:xfrm>
            <a:off x="2498760" y="1351440"/>
            <a:ext cx="6990840" cy="4647960"/>
          </a:xfrm>
          <a:prstGeom prst="rect">
            <a:avLst/>
          </a:prstGeom>
          <a:ln>
            <a:noFill/>
          </a:ln>
        </p:spPr>
      </p:pic>
      <p:sp>
        <p:nvSpPr>
          <p:cNvPr id="118" name="TextShape 2"/>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19" name="TextShape 3"/>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20" name="TextShape 4"/>
          <p:cNvSpPr txBox="1"/>
          <p:nvPr/>
        </p:nvSpPr>
        <p:spPr>
          <a:xfrm>
            <a:off x="8610480" y="6356520"/>
            <a:ext cx="2742840" cy="364680"/>
          </a:xfrm>
          <a:prstGeom prst="rect">
            <a:avLst/>
          </a:prstGeom>
          <a:noFill/>
          <a:ln>
            <a:noFill/>
          </a:ln>
        </p:spPr>
        <p:txBody>
          <a:bodyPr anchor="ctr"/>
          <a:p>
            <a:pPr algn="r">
              <a:lnSpc>
                <a:spcPct val="100000"/>
              </a:lnSpc>
            </a:pPr>
            <a:fld id="{8EF083E9-351D-4C25-A0B0-F56F79AB3BB0}"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The Build Process</a:t>
            </a:r>
            <a:endParaRPr b="0" lang="en-US" sz="4400" spc="-1" strike="noStrike">
              <a:solidFill>
                <a:srgbClr val="000000"/>
              </a:solidFill>
              <a:latin typeface="Calibri"/>
            </a:endParaRPr>
          </a:p>
        </p:txBody>
      </p:sp>
      <p:sp>
        <p:nvSpPr>
          <p:cNvPr id="122" name="TextShape 2"/>
          <p:cNvSpPr txBox="1"/>
          <p:nvPr/>
        </p:nvSpPr>
        <p:spPr>
          <a:xfrm>
            <a:off x="2140560" y="1289160"/>
            <a:ext cx="7910280" cy="846360"/>
          </a:xfrm>
          <a:prstGeom prst="rect">
            <a:avLst/>
          </a:prstGeom>
          <a:solidFill>
            <a:srgbClr val="385623"/>
          </a:solidFill>
          <a:ln>
            <a:noFill/>
          </a:ln>
        </p:spPr>
        <p:txBody>
          <a:bodyPr/>
          <a:p>
            <a:pPr algn="ctr">
              <a:lnSpc>
                <a:spcPct val="150000"/>
              </a:lnSpc>
              <a:spcBef>
                <a:spcPts val="1001"/>
              </a:spcBef>
            </a:pPr>
            <a:r>
              <a:rPr b="0" lang="en-US" sz="2800" spc="-1" strike="noStrike">
                <a:solidFill>
                  <a:srgbClr val="ffffff"/>
                </a:solidFill>
                <a:latin typeface="Lucida Console"/>
              </a:rPr>
              <a:t>&gt;</a:t>
            </a:r>
            <a:r>
              <a:rPr b="0" lang="en-US" sz="2800" spc="-1" strike="noStrike">
                <a:solidFill>
                  <a:srgbClr val="ffffff"/>
                </a:solidFill>
                <a:latin typeface="Lucida Console"/>
              </a:rPr>
              <a:t>	</a:t>
            </a:r>
            <a:r>
              <a:rPr b="0" lang="en-US" sz="2800" spc="-1" strike="noStrike">
                <a:solidFill>
                  <a:srgbClr val="ffffff"/>
                </a:solidFill>
                <a:latin typeface="Lucida Console"/>
              </a:rPr>
              <a:t>scons build/X86/gem5.opt –j9</a:t>
            </a:r>
            <a:endParaRPr b="0" lang="en-US" sz="2800" spc="-1" strike="noStrike">
              <a:solidFill>
                <a:srgbClr val="000000"/>
              </a:solidFill>
              <a:latin typeface="Calibri"/>
            </a:endParaRPr>
          </a:p>
          <a:p>
            <a:pPr algn="ctr">
              <a:lnSpc>
                <a:spcPct val="90000"/>
              </a:lnSpc>
              <a:spcBef>
                <a:spcPts val="1001"/>
              </a:spcBef>
            </a:pPr>
            <a:endParaRPr b="0" lang="en-US" sz="2800" spc="-1" strike="noStrike">
              <a:solidFill>
                <a:srgbClr val="000000"/>
              </a:solidFill>
              <a:latin typeface="Calibri"/>
            </a:endParaRPr>
          </a:p>
          <a:p>
            <a:pPr algn="ctr">
              <a:lnSpc>
                <a:spcPct val="90000"/>
              </a:lnSpc>
              <a:spcBef>
                <a:spcPts val="1001"/>
              </a:spcBef>
            </a:pPr>
            <a:endParaRPr b="0" lang="en-US" sz="2800" spc="-1" strike="noStrike">
              <a:solidFill>
                <a:srgbClr val="000000"/>
              </a:solidFill>
              <a:latin typeface="Calibri"/>
            </a:endParaRPr>
          </a:p>
        </p:txBody>
      </p:sp>
      <p:sp>
        <p:nvSpPr>
          <p:cNvPr id="123" name="TextShape 3"/>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24" name="TextShape 4"/>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25" name="TextShape 5"/>
          <p:cNvSpPr txBox="1"/>
          <p:nvPr/>
        </p:nvSpPr>
        <p:spPr>
          <a:xfrm>
            <a:off x="8610480" y="6356520"/>
            <a:ext cx="2742840" cy="364680"/>
          </a:xfrm>
          <a:prstGeom prst="rect">
            <a:avLst/>
          </a:prstGeom>
          <a:noFill/>
          <a:ln>
            <a:noFill/>
          </a:ln>
        </p:spPr>
        <p:txBody>
          <a:bodyPr anchor="ctr"/>
          <a:p>
            <a:pPr algn="r">
              <a:lnSpc>
                <a:spcPct val="100000"/>
              </a:lnSpc>
            </a:pPr>
            <a:fld id="{3FE90582-526C-4A31-81E2-5AF787448EB4}" type="slidenum">
              <a:rPr b="0" lang="en-IN" sz="1200" spc="-1" strike="noStrike">
                <a:solidFill>
                  <a:srgbClr val="8b8b8b"/>
                </a:solidFill>
                <a:latin typeface="Calibri"/>
              </a:rPr>
              <a:t>&lt;number&gt;</a:t>
            </a:fld>
            <a:endParaRPr b="0" lang="en-IN" sz="1200" spc="-1" strike="noStrike">
              <a:latin typeface="Times New Roman"/>
            </a:endParaRPr>
          </a:p>
        </p:txBody>
      </p:sp>
      <p:sp>
        <p:nvSpPr>
          <p:cNvPr id="126" name="CustomShape 6"/>
          <p:cNvSpPr/>
          <p:nvPr/>
        </p:nvSpPr>
        <p:spPr>
          <a:xfrm>
            <a:off x="838080" y="2430000"/>
            <a:ext cx="4444560" cy="15123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000000"/>
                </a:solidFill>
                <a:latin typeface="Calibri"/>
              </a:rPr>
              <a:t>scons</a:t>
            </a:r>
            <a:r>
              <a:rPr b="0" lang="en-IN" sz="2800" spc="-1" strike="noStrike">
                <a:solidFill>
                  <a:srgbClr val="000000"/>
                </a:solidFill>
                <a:latin typeface="Calibri"/>
              </a:rPr>
              <a:t>: the build system that gem5 uses (similar to make) </a:t>
            </a:r>
            <a:endParaRPr b="0" lang="en-IN" sz="2800" spc="-1" strike="noStrike">
              <a:latin typeface="Arial"/>
            </a:endParaRPr>
          </a:p>
        </p:txBody>
      </p:sp>
      <p:sp>
        <p:nvSpPr>
          <p:cNvPr id="127" name="CustomShape 7"/>
          <p:cNvSpPr/>
          <p:nvPr/>
        </p:nvSpPr>
        <p:spPr>
          <a:xfrm>
            <a:off x="6073560" y="2430000"/>
            <a:ext cx="5280120" cy="15123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000000"/>
                </a:solidFill>
                <a:latin typeface="Calibri"/>
              </a:rPr>
              <a:t>build/X86/gem5.opt</a:t>
            </a:r>
            <a:r>
              <a:rPr b="0" lang="en-IN" sz="2800" spc="-1" strike="noStrike">
                <a:solidFill>
                  <a:srgbClr val="000000"/>
                </a:solidFill>
                <a:latin typeface="Calibri"/>
              </a:rPr>
              <a:t>: “parameter” passed to scons. Gem5’s Sconscript interprets this.</a:t>
            </a:r>
            <a:endParaRPr b="0" lang="en-IN" sz="2800" spc="-1" strike="noStrike">
              <a:latin typeface="Arial"/>
            </a:endParaRPr>
          </a:p>
        </p:txBody>
      </p:sp>
      <p:sp>
        <p:nvSpPr>
          <p:cNvPr id="128" name="CustomShape 8"/>
          <p:cNvSpPr/>
          <p:nvPr/>
        </p:nvSpPr>
        <p:spPr>
          <a:xfrm>
            <a:off x="838080" y="4117680"/>
            <a:ext cx="4444560" cy="15123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000000"/>
                </a:solidFill>
                <a:latin typeface="Calibri"/>
              </a:rPr>
              <a:t>X86</a:t>
            </a:r>
            <a:r>
              <a:rPr b="0" lang="en-IN" sz="2800" spc="-1" strike="noStrike">
                <a:solidFill>
                  <a:srgbClr val="000000"/>
                </a:solidFill>
                <a:latin typeface="Calibri"/>
              </a:rPr>
              <a:t>: specifies the default build options for x86 ISA. </a:t>
            </a:r>
            <a:endParaRPr b="0" lang="en-IN" sz="2800" spc="-1" strike="noStrike">
              <a:latin typeface="Arial"/>
            </a:endParaRPr>
          </a:p>
        </p:txBody>
      </p:sp>
      <p:sp>
        <p:nvSpPr>
          <p:cNvPr id="129" name="CustomShape 9"/>
          <p:cNvSpPr/>
          <p:nvPr/>
        </p:nvSpPr>
        <p:spPr>
          <a:xfrm>
            <a:off x="6073560" y="4117680"/>
            <a:ext cx="5280120" cy="15123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000000"/>
                </a:solidFill>
                <a:latin typeface="Calibri"/>
              </a:rPr>
              <a:t>opt</a:t>
            </a:r>
            <a:r>
              <a:rPr b="0" lang="en-IN" sz="2800" spc="-1" strike="noStrike">
                <a:solidFill>
                  <a:srgbClr val="000000"/>
                </a:solidFill>
                <a:latin typeface="Calibri"/>
              </a:rPr>
              <a:t>: version of executable to compile (other types are debug, perf, fast, etc.)</a:t>
            </a:r>
            <a:endParaRPr b="0" lang="en-IN"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235440"/>
            <a:ext cx="10515240" cy="759240"/>
          </a:xfrm>
          <a:prstGeom prst="rect">
            <a:avLst/>
          </a:prstGeom>
          <a:noFill/>
          <a:ln>
            <a:noFill/>
          </a:ln>
        </p:spPr>
        <p:txBody>
          <a:bodyPr anchor="ctr"/>
          <a:p>
            <a:pPr>
              <a:lnSpc>
                <a:spcPct val="90000"/>
              </a:lnSpc>
            </a:pPr>
            <a:r>
              <a:rPr b="0" lang="en-US" sz="4400" spc="-1" strike="noStrike">
                <a:solidFill>
                  <a:srgbClr val="000000"/>
                </a:solidFill>
                <a:latin typeface="Calibri Light"/>
              </a:rPr>
              <a:t>Build and Run (contd.)</a:t>
            </a:r>
            <a:endParaRPr b="0" lang="en-US" sz="4400" spc="-1" strike="noStrike">
              <a:solidFill>
                <a:srgbClr val="000000"/>
              </a:solidFill>
              <a:latin typeface="Calibri"/>
            </a:endParaRPr>
          </a:p>
        </p:txBody>
      </p:sp>
      <p:sp>
        <p:nvSpPr>
          <p:cNvPr id="131" name="TextShape 2"/>
          <p:cNvSpPr txBox="1"/>
          <p:nvPr/>
        </p:nvSpPr>
        <p:spPr>
          <a:xfrm>
            <a:off x="838080" y="6356520"/>
            <a:ext cx="2742840" cy="364680"/>
          </a:xfrm>
          <a:prstGeom prst="rect">
            <a:avLst/>
          </a:prstGeom>
          <a:noFill/>
          <a:ln>
            <a:noFill/>
          </a:ln>
        </p:spPr>
        <p:txBody>
          <a:bodyPr anchor="ctr"/>
          <a:p>
            <a:pPr>
              <a:lnSpc>
                <a:spcPct val="100000"/>
              </a:lnSpc>
            </a:pPr>
            <a:r>
              <a:rPr b="0" lang="en-IN" sz="1200" spc="-1" strike="noStrike">
                <a:solidFill>
                  <a:srgbClr val="8b8b8b"/>
                </a:solidFill>
                <a:latin typeface="Calibri"/>
              </a:rPr>
              <a:t>gem5 Simulator - Tutorial </a:t>
            </a:r>
            <a:endParaRPr b="0" lang="en-IN" sz="1200" spc="-1" strike="noStrike">
              <a:latin typeface="Times New Roman"/>
            </a:endParaRPr>
          </a:p>
        </p:txBody>
      </p:sp>
      <p:sp>
        <p:nvSpPr>
          <p:cNvPr id="132" name="TextShape 3"/>
          <p:cNvSpPr txBox="1"/>
          <p:nvPr/>
        </p:nvSpPr>
        <p:spPr>
          <a:xfrm>
            <a:off x="4038480" y="6356520"/>
            <a:ext cx="411444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High Performance Computer Architecture (CS60003) – IIT Kharagpur</a:t>
            </a:r>
            <a:endParaRPr b="0" lang="en-IN" sz="1200" spc="-1" strike="noStrike">
              <a:latin typeface="Times New Roman"/>
            </a:endParaRPr>
          </a:p>
        </p:txBody>
      </p:sp>
      <p:sp>
        <p:nvSpPr>
          <p:cNvPr id="133" name="TextShape 4"/>
          <p:cNvSpPr txBox="1"/>
          <p:nvPr/>
        </p:nvSpPr>
        <p:spPr>
          <a:xfrm>
            <a:off x="8610480" y="6356520"/>
            <a:ext cx="2742840" cy="364680"/>
          </a:xfrm>
          <a:prstGeom prst="rect">
            <a:avLst/>
          </a:prstGeom>
          <a:noFill/>
          <a:ln>
            <a:noFill/>
          </a:ln>
        </p:spPr>
        <p:txBody>
          <a:bodyPr anchor="ctr"/>
          <a:p>
            <a:pPr algn="r">
              <a:lnSpc>
                <a:spcPct val="100000"/>
              </a:lnSpc>
            </a:pPr>
            <a:fld id="{F34E5CE5-2741-4072-AC53-652151B8AFBB}" type="slidenum">
              <a:rPr b="0" lang="en-IN" sz="1200" spc="-1" strike="noStrike">
                <a:solidFill>
                  <a:srgbClr val="8b8b8b"/>
                </a:solidFill>
                <a:latin typeface="Calibri"/>
              </a:rPr>
              <a:t>&lt;number&gt;</a:t>
            </a:fld>
            <a:endParaRPr b="0" lang="en-IN" sz="1200" spc="-1" strike="noStrike">
              <a:latin typeface="Times New Roman"/>
            </a:endParaRPr>
          </a:p>
        </p:txBody>
      </p:sp>
      <p:pic>
        <p:nvPicPr>
          <p:cNvPr id="134" name="Picture 7" descr=""/>
          <p:cNvPicPr/>
          <p:nvPr/>
        </p:nvPicPr>
        <p:blipFill>
          <a:blip r:embed="rId1"/>
          <a:stretch/>
        </p:blipFill>
        <p:spPr>
          <a:xfrm>
            <a:off x="2600280" y="1248840"/>
            <a:ext cx="6990840" cy="46479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488</TotalTime>
  <Application>LibreOffice/6.0.7.3$Linux_X86_64 LibreOffice_project/00m0$Build-3</Application>
  <Words>736</Words>
  <Paragraphs>130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2020-01-29T01:53:27Z</dcterms:created>
  <dc:creator>Anirban Chakraborty</dc:creator>
  <dc:description/>
  <dc:language>en-IN</dc:language>
  <cp:lastModifiedBy/>
  <dcterms:modified xsi:type="dcterms:W3CDTF">2020-01-29T23:43:24Z</dcterms:modified>
  <cp:revision>21</cp:revision>
  <dc:subject/>
  <dc:title>gem5 Simulator - Tutorial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