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71" r:id="rId9"/>
    <p:sldId id="273" r:id="rId10"/>
    <p:sldId id="274" r:id="rId11"/>
    <p:sldId id="275" r:id="rId12"/>
    <p:sldId id="276" r:id="rId13"/>
    <p:sldId id="263" r:id="rId14"/>
    <p:sldId id="264" r:id="rId15"/>
    <p:sldId id="265" r:id="rId16"/>
    <p:sldId id="272" r:id="rId17"/>
    <p:sldId id="266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874B-987C-48FB-A0EE-DF1E37DA921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B9A4-23D2-49FA-9E0A-17FB5B6BF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76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874B-987C-48FB-A0EE-DF1E37DA921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B9A4-23D2-49FA-9E0A-17FB5B6BF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874B-987C-48FB-A0EE-DF1E37DA921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B9A4-23D2-49FA-9E0A-17FB5B6BF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874B-987C-48FB-A0EE-DF1E37DA921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B9A4-23D2-49FA-9E0A-17FB5B6BF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8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874B-987C-48FB-A0EE-DF1E37DA921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B9A4-23D2-49FA-9E0A-17FB5B6BF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57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874B-987C-48FB-A0EE-DF1E37DA921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B9A4-23D2-49FA-9E0A-17FB5B6BF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61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874B-987C-48FB-A0EE-DF1E37DA921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B9A4-23D2-49FA-9E0A-17FB5B6BF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7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874B-987C-48FB-A0EE-DF1E37DA921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B9A4-23D2-49FA-9E0A-17FB5B6BF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36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874B-987C-48FB-A0EE-DF1E37DA921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B9A4-23D2-49FA-9E0A-17FB5B6BF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81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874B-987C-48FB-A0EE-DF1E37DA921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B9A4-23D2-49FA-9E0A-17FB5B6BF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37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874B-987C-48FB-A0EE-DF1E37DA921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B9A4-23D2-49FA-9E0A-17FB5B6BF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4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7874B-987C-48FB-A0EE-DF1E37DA921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B9A4-23D2-49FA-9E0A-17FB5B6BF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5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en-IN" dirty="0" smtClean="0"/>
              <a:t>Introduction to Integer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Goutam</a:t>
            </a:r>
            <a:r>
              <a:rPr lang="en-IN" dirty="0" smtClean="0"/>
              <a:t> </a:t>
            </a:r>
            <a:r>
              <a:rPr lang="en-IN" dirty="0" err="1" smtClean="0"/>
              <a:t>Sen</a:t>
            </a:r>
            <a:endParaRPr lang="en-IN" dirty="0" smtClean="0"/>
          </a:p>
          <a:p>
            <a:r>
              <a:rPr lang="en-IN" dirty="0" smtClean="0"/>
              <a:t>Assistant Professor</a:t>
            </a:r>
          </a:p>
          <a:p>
            <a:r>
              <a:rPr lang="en-IN" dirty="0" smtClean="0"/>
              <a:t>Industrial and Systems Engineering </a:t>
            </a:r>
          </a:p>
          <a:p>
            <a:r>
              <a:rPr lang="en-IN" dirty="0" smtClean="0"/>
              <a:t>Indian Institute of Technology, </a:t>
            </a:r>
            <a:r>
              <a:rPr lang="en-IN" dirty="0" err="1" smtClean="0"/>
              <a:t>Kharagpur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8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Assignment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49294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dirty="0" smtClean="0"/>
                  <a:t>Objective function:</a:t>
                </a:r>
              </a:p>
              <a:p>
                <a:pPr marL="0" indent="0">
                  <a:buNone/>
                </a:pPr>
                <a:r>
                  <a:rPr lang="en-IN" sz="2000" dirty="0" smtClean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IN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0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IN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IN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Subject to: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/>
                          </a:rPr>
                          <m:t>𝑗</m:t>
                        </m:r>
                        <m:r>
                          <a:rPr lang="en-IN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000" dirty="0" smtClean="0"/>
                  <a:t>=1     for i=1,…..,m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IN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IN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IN" sz="20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IN" sz="2000" dirty="0"/>
                  <a:t>1   </a:t>
                </a:r>
                <a:r>
                  <a:rPr lang="en-IN" sz="2000" dirty="0" smtClean="0"/>
                  <a:t>for j=1,…..,n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IN" sz="20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dirty="0" smtClean="0"/>
                  <a:t>={0,1}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r>
                  <a:rPr lang="en-IN" sz="2000" dirty="0" smtClean="0"/>
                  <a:t>Can you solve this problem without using any solver?</a:t>
                </a:r>
              </a:p>
              <a:p>
                <a:r>
                  <a:rPr lang="en-IN" sz="2000" dirty="0" smtClean="0"/>
                  <a:t>Special characteristic of the formulation – totally </a:t>
                </a:r>
                <a:r>
                  <a:rPr lang="en-IN" sz="2000" dirty="0" err="1" smtClean="0"/>
                  <a:t>unimodular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4929411"/>
              </a:xfrm>
              <a:blipFill rotWithShape="1">
                <a:blip r:embed="rId2"/>
                <a:stretch>
                  <a:fillRect l="-4519" t="-2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9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Traveling Salesman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dirty="0" smtClean="0"/>
                  <a:t>Decision variable: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sz="2000" dirty="0" smtClean="0"/>
                  <a:t>=1 if j immediately follows i on the tour,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sz="2000" dirty="0" smtClean="0"/>
                  <a:t>=0 otherwise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 smtClean="0"/>
                  <a:t>Objective function:</a:t>
                </a:r>
              </a:p>
              <a:p>
                <a:pPr marL="0" indent="0">
                  <a:buNone/>
                </a:pPr>
                <a:r>
                  <a:rPr lang="en-IN" sz="2000" dirty="0" smtClean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IN" sz="2000" b="0" i="1" smtClean="0">
                            <a:latin typeface="Cambria Math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brk m:alnAt="23"/>
                          </m:rPr>
                          <a:rPr lang="en-IN" sz="2000" i="1">
                            <a:latin typeface="Cambria Math"/>
                          </a:rPr>
                          <m:t>𝑗</m:t>
                        </m:r>
                        <m:r>
                          <a:rPr lang="en-IN" sz="2000" b="0" i="1" smtClean="0">
                            <a:latin typeface="Cambria Math"/>
                          </a:rPr>
                          <m:t>)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0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 smtClean="0"/>
                  <a:t>Subject to: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IN" sz="2000" b="0" i="1" smtClean="0">
                            <a:latin typeface="Cambria Math"/>
                          </a:rPr>
                          <m:t>{</m:t>
                        </m:r>
                        <m:r>
                          <a:rPr lang="en-IN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/>
                          </a:rPr>
                          <m:t>:(</m:t>
                        </m:r>
                        <m:r>
                          <a:rPr lang="en-IN" sz="2000" i="1">
                            <a:latin typeface="Cambria Math"/>
                          </a:rPr>
                          <m:t>𝑖</m:t>
                        </m:r>
                        <m:r>
                          <a:rPr lang="en-IN" sz="2000" i="1">
                            <a:latin typeface="Cambria Math"/>
                          </a:rPr>
                          <m:t>,</m:t>
                        </m:r>
                        <m:r>
                          <m:rPr>
                            <m:brk m:alnAt="23"/>
                          </m:rPr>
                          <a:rPr lang="en-IN" sz="2000" i="1">
                            <a:latin typeface="Cambria Math"/>
                          </a:rPr>
                          <m:t>𝑗</m:t>
                        </m:r>
                        <m:r>
                          <a:rPr lang="en-IN" sz="2000" i="1">
                            <a:latin typeface="Cambria Math"/>
                          </a:rPr>
                          <m:t>)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000" dirty="0"/>
                  <a:t>=</a:t>
                </a:r>
                <a:r>
                  <a:rPr lang="en-IN" sz="2000" dirty="0" smtClean="0"/>
                  <a:t>1      for j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IN" sz="2000" i="1">
                            <a:latin typeface="Cambria Math"/>
                          </a:rPr>
                          <m:t>{</m:t>
                        </m:r>
                        <m:r>
                          <a:rPr lang="en-IN" sz="2000" b="0" i="1" smtClean="0">
                            <a:latin typeface="Cambria Math"/>
                          </a:rPr>
                          <m:t>𝑗</m:t>
                        </m:r>
                        <m:r>
                          <a:rPr lang="en-IN" sz="2000" i="1">
                            <a:latin typeface="Cambria Math"/>
                          </a:rPr>
                          <m:t>:(</m:t>
                        </m:r>
                        <m:r>
                          <a:rPr lang="en-IN" sz="2000" i="1">
                            <a:latin typeface="Cambria Math"/>
                          </a:rPr>
                          <m:t>𝑖</m:t>
                        </m:r>
                        <m:r>
                          <a:rPr lang="en-IN" sz="2000" i="1">
                            <a:latin typeface="Cambria Math"/>
                          </a:rPr>
                          <m:t>,</m:t>
                        </m:r>
                        <m:r>
                          <m:rPr>
                            <m:brk m:alnAt="23"/>
                          </m:rPr>
                          <a:rPr lang="en-IN" sz="2000" i="1">
                            <a:latin typeface="Cambria Math"/>
                          </a:rPr>
                          <m:t>𝑗</m:t>
                        </m:r>
                        <m:r>
                          <a:rPr lang="en-IN" sz="2000" i="1">
                            <a:latin typeface="Cambria Math"/>
                          </a:rPr>
                          <m:t>)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000" dirty="0"/>
                  <a:t>=1      for </a:t>
                </a:r>
                <a:r>
                  <a:rPr lang="en-IN" sz="2000" dirty="0" smtClean="0"/>
                  <a:t>i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IN" sz="20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en-IN" sz="20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IN" sz="2000" i="1">
                            <a:latin typeface="Cambria Math"/>
                          </a:rPr>
                          <m:t>{(</m:t>
                        </m:r>
                        <m:r>
                          <a:rPr lang="en-IN" sz="2000" i="1">
                            <a:latin typeface="Cambria Math"/>
                          </a:rPr>
                          <m:t>𝑖</m:t>
                        </m:r>
                        <m:r>
                          <a:rPr lang="en-IN" sz="2000" i="1">
                            <a:latin typeface="Cambria Math"/>
                          </a:rPr>
                          <m:t>,</m:t>
                        </m:r>
                        <m:r>
                          <m:rPr>
                            <m:brk m:alnAt="23"/>
                          </m:rPr>
                          <a:rPr lang="en-IN" sz="2000" i="1">
                            <a:latin typeface="Cambria Math"/>
                          </a:rPr>
                          <m:t>𝑗</m:t>
                        </m:r>
                        <m:r>
                          <a:rPr lang="en-IN" sz="2000" i="1">
                            <a:latin typeface="Cambria Math"/>
                          </a:rPr>
                          <m:t>)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IN" sz="2000" i="1">
                            <a:latin typeface="Cambria Math"/>
                            <a:ea typeface="Cambria Math"/>
                          </a:rPr>
                          <m:t>U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IN" sz="2000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IN" sz="2000" dirty="0" smtClean="0"/>
                  <a:t>1  for 2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IN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</m:d>
                    <m:r>
                      <a:rPr lang="en-IN" sz="20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IN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en-IN" sz="2000" dirty="0" smtClean="0"/>
                  <a:t>-2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r>
                  <a:rPr lang="en-IN" sz="2000" dirty="0" smtClean="0"/>
                  <a:t>Complexity of the formulation </a:t>
                </a:r>
              </a:p>
              <a:p>
                <a:r>
                  <a:rPr lang="en-IN" sz="2000" dirty="0" smtClean="0"/>
                  <a:t>Possible solution strategy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5616624"/>
              </a:xfrm>
              <a:blipFill rotWithShape="1">
                <a:blip r:embed="rId2"/>
                <a:stretch>
                  <a:fillRect l="-4519" t="-5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9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Choices in Model Formulation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760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i="1" dirty="0" smtClean="0"/>
                  <a:t>max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sz="2000" b="0" i="1" smtClean="0">
                            <a:latin typeface="Cambria Math"/>
                            <a:ea typeface="Cambria Math"/>
                          </a:rPr>
                          <m:t>cx</m:t>
                        </m:r>
                        <m:r>
                          <m:rPr>
                            <m:nor/>
                          </m:rPr>
                          <a:rPr lang="en-IN" sz="2000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IN" sz="2000" b="0" i="1" smtClean="0">
                            <a:latin typeface="Cambria Math"/>
                            <a:ea typeface="Cambria Math"/>
                          </a:rPr>
                          <m:t>Ax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IN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/>
                                <a:ea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IN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IN" sz="2000" i="1" dirty="0" smtClean="0"/>
              </a:p>
              <a:p>
                <a:pPr marL="0" indent="0">
                  <a:buNone/>
                </a:pPr>
                <a:r>
                  <a:rPr lang="en-IN" sz="2000" dirty="0"/>
                  <a:t>i</a:t>
                </a:r>
                <a:r>
                  <a:rPr lang="en-IN" sz="2000" dirty="0" smtClean="0"/>
                  <a:t>s a valid IP formulation if </a:t>
                </a:r>
                <a:r>
                  <a:rPr lang="en-IN" sz="2000" i="1" dirty="0" smtClean="0"/>
                  <a:t>S={x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IN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000" i="1" dirty="0" smtClean="0"/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000" i="1">
                        <a:latin typeface="Cambria Math"/>
                        <a:ea typeface="Cambria Math"/>
                      </a:rPr>
                      <m:t>Ax</m:t>
                    </m:r>
                    <m:r>
                      <a:rPr lang="en-IN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sz="2000" i="1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IN" sz="2000" i="1" dirty="0" smtClean="0"/>
                  <a:t>}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 smtClean="0"/>
                  <a:t>Example:</a:t>
                </a:r>
              </a:p>
              <a:p>
                <a:pPr marL="0" indent="0">
                  <a:buNone/>
                </a:pPr>
                <a:r>
                  <a:rPr lang="en-IN" sz="2000" dirty="0" smtClean="0"/>
                  <a:t>S={(0000),(1000).(0100),(0010),(0001),(0110),(0101),(0011)}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lvl="0" indent="0">
                  <a:buNone/>
                </a:pPr>
                <a:r>
                  <a:rPr lang="en-IN" sz="2000" dirty="0" smtClean="0"/>
                  <a:t>S</a:t>
                </a:r>
                <a:r>
                  <a:rPr lang="en-IN" sz="2000" dirty="0"/>
                  <a:t>={x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IN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p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N" sz="2000" dirty="0"/>
                  <a:t>:</a:t>
                </a:r>
                <a:r>
                  <a:rPr lang="en-IN" sz="1800" dirty="0" smtClean="0">
                    <a:solidFill>
                      <a:prstClr val="black"/>
                    </a:solidFill>
                  </a:rPr>
                  <a:t>93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prstClr val="black"/>
                    </a:solidFill>
                  </a:rPr>
                  <a:t>+4</a:t>
                </a:r>
                <a:r>
                  <a:rPr lang="en-IN" sz="1800" dirty="0" smtClean="0">
                    <a:solidFill>
                      <a:prstClr val="black"/>
                    </a:solidFill>
                  </a:rPr>
                  <a:t>9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prstClr val="black"/>
                    </a:solidFill>
                  </a:rPr>
                  <a:t>+3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prstClr val="black"/>
                    </a:solidFill>
                  </a:rPr>
                  <a:t>+</a:t>
                </a:r>
                <a:r>
                  <a:rPr lang="en-IN" sz="1800" dirty="0" smtClean="0">
                    <a:solidFill>
                      <a:prstClr val="black"/>
                    </a:solidFill>
                  </a:rPr>
                  <a:t>29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IN" sz="18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sz="18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111</m:t>
                    </m:r>
                  </m:oMath>
                </a14:m>
                <a:r>
                  <a:rPr lang="en-IN" sz="1800" dirty="0" smtClean="0">
                    <a:solidFill>
                      <a:prstClr val="black"/>
                    </a:solidFill>
                  </a:rPr>
                  <a:t>}</a:t>
                </a:r>
              </a:p>
              <a:p>
                <a:pPr marL="0" lvl="0" indent="0">
                  <a:buNone/>
                </a:pPr>
                <a:endParaRPr lang="en-IN" sz="18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IN" sz="2000" dirty="0"/>
                  <a:t>S={x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IN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N" sz="2000" dirty="0"/>
                  <a:t>:</a:t>
                </a:r>
                <a:r>
                  <a:rPr lang="en-IN" sz="1800" dirty="0">
                    <a:solidFill>
                      <a:prstClr val="black"/>
                    </a:solidFill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 smtClean="0">
                    <a:solidFill>
                      <a:prstClr val="black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prstClr val="black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prstClr val="black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IN" sz="18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IN" sz="1800" dirty="0" smtClean="0">
                    <a:solidFill>
                      <a:prstClr val="black"/>
                    </a:solidFill>
                  </a:rPr>
                  <a:t>2}</a:t>
                </a:r>
              </a:p>
              <a:p>
                <a:pPr marL="0" indent="0">
                  <a:buNone/>
                </a:pPr>
                <a:endParaRPr lang="en-IN" sz="18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IN" sz="2000" dirty="0"/>
                  <a:t>S={x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IN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N" sz="2000" dirty="0"/>
                  <a:t>:</a:t>
                </a:r>
                <a:r>
                  <a:rPr lang="en-IN" sz="1800" dirty="0">
                    <a:solidFill>
                      <a:prstClr val="black"/>
                    </a:solidFill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prstClr val="black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prstClr val="black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prstClr val="black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IN" sz="18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IN" sz="1800" dirty="0" smtClean="0">
                    <a:solidFill>
                      <a:prstClr val="black"/>
                    </a:solidFill>
                  </a:rPr>
                  <a:t>2</a:t>
                </a: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prstClr val="black"/>
                    </a:solidFill>
                  </a:rPr>
                  <a:t> </a:t>
                </a:r>
                <a:r>
                  <a:rPr lang="en-IN" sz="1800" dirty="0" smtClean="0">
                    <a:solidFill>
                      <a:prstClr val="black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prstClr val="black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sz="18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sz="18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IN" sz="1800" b="0" dirty="0" smtClean="0">
                  <a:solidFill>
                    <a:prstClr val="black"/>
                  </a:solidFill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                   </m:t>
                        </m:r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prstClr val="black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IN" sz="18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sz="18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IN" sz="18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                   </m:t>
                        </m:r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prstClr val="black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IN" sz="18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sz="18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IN" sz="1800" dirty="0" smtClean="0">
                    <a:solidFill>
                      <a:prstClr val="black"/>
                    </a:solidFill>
                  </a:rPr>
                  <a:t>}</a:t>
                </a:r>
                <a:endParaRPr lang="en-IN" sz="1800" dirty="0">
                  <a:solidFill>
                    <a:prstClr val="black"/>
                  </a:solidFill>
                </a:endParaRPr>
              </a:p>
              <a:p>
                <a:r>
                  <a:rPr lang="en-IN" sz="1800" dirty="0" smtClean="0">
                    <a:solidFill>
                      <a:prstClr val="black"/>
                    </a:solidFill>
                  </a:rPr>
                  <a:t>Which formulation is better and why? </a:t>
                </a:r>
              </a:p>
              <a:p>
                <a:r>
                  <a:rPr lang="en-IN" sz="1800" dirty="0" smtClean="0">
                    <a:solidFill>
                      <a:prstClr val="black"/>
                    </a:solidFill>
                  </a:rPr>
                  <a:t>Why is formulation more important than solution algorithm?</a:t>
                </a:r>
              </a:p>
              <a:p>
                <a:pPr marL="0" indent="0">
                  <a:buNone/>
                </a:pPr>
                <a:endParaRPr lang="en-IN" sz="18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IN" sz="18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IN" sz="18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IN" sz="18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IN" sz="18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760640"/>
              </a:xfrm>
              <a:blipFill rotWithShape="1">
                <a:blip r:embed="rId2"/>
                <a:stretch>
                  <a:fillRect l="-741" t="-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7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35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Fixed </a:t>
            </a:r>
            <a:r>
              <a:rPr lang="en-IN" dirty="0"/>
              <a:t>C</a:t>
            </a:r>
            <a:r>
              <a:rPr lang="en-IN" dirty="0" smtClean="0"/>
              <a:t>harge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9492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dirty="0" smtClean="0"/>
                  <a:t>Three telephone companies: Vodafone, </a:t>
                </a:r>
                <a:r>
                  <a:rPr lang="en-IN" sz="2000" dirty="0" err="1" smtClean="0"/>
                  <a:t>Airtel</a:t>
                </a:r>
                <a:r>
                  <a:rPr lang="en-IN" sz="2000" dirty="0" smtClean="0"/>
                  <a:t> and Idea.</a:t>
                </a:r>
              </a:p>
              <a:p>
                <a:pPr marL="0" indent="0">
                  <a:buNone/>
                </a:pPr>
                <a:r>
                  <a:rPr lang="en-IN" sz="2000" dirty="0" smtClean="0"/>
                  <a:t>Vodafone: flat </a:t>
                </a:r>
                <a:r>
                  <a:rPr lang="en-IN" sz="2000" dirty="0" err="1" smtClean="0"/>
                  <a:t>Rs</a:t>
                </a:r>
                <a:r>
                  <a:rPr lang="en-IN" sz="2000" dirty="0" smtClean="0"/>
                  <a:t> 16 per month plus Rs.0.25 a minute </a:t>
                </a:r>
              </a:p>
              <a:p>
                <a:pPr marL="0" indent="0">
                  <a:buNone/>
                </a:pPr>
                <a:r>
                  <a:rPr lang="en-IN" sz="2000" dirty="0" err="1" smtClean="0"/>
                  <a:t>Airtel</a:t>
                </a:r>
                <a:r>
                  <a:rPr lang="en-IN" sz="2000" dirty="0" smtClean="0"/>
                  <a:t>: flat </a:t>
                </a:r>
                <a:r>
                  <a:rPr lang="en-IN" sz="2000" dirty="0" err="1" smtClean="0"/>
                  <a:t>Rs</a:t>
                </a:r>
                <a:r>
                  <a:rPr lang="en-IN" sz="2000" dirty="0" smtClean="0"/>
                  <a:t> 25 per month plus </a:t>
                </a:r>
                <a:r>
                  <a:rPr lang="en-IN" sz="2000" dirty="0" err="1" smtClean="0"/>
                  <a:t>Rs</a:t>
                </a:r>
                <a:r>
                  <a:rPr lang="en-IN" sz="2000" dirty="0" smtClean="0"/>
                  <a:t>. 0.21 a minute </a:t>
                </a:r>
              </a:p>
              <a:p>
                <a:pPr marL="0" indent="0">
                  <a:buNone/>
                </a:pPr>
                <a:r>
                  <a:rPr lang="en-IN" sz="2000" dirty="0" smtClean="0"/>
                  <a:t>Idea: flat </a:t>
                </a:r>
                <a:r>
                  <a:rPr lang="en-IN" sz="2000" dirty="0" err="1" smtClean="0"/>
                  <a:t>Rs</a:t>
                </a:r>
                <a:r>
                  <a:rPr lang="en-IN" sz="2000" dirty="0" smtClean="0"/>
                  <a:t>. 18 per month plus </a:t>
                </a:r>
                <a:r>
                  <a:rPr lang="en-IN" sz="2000" dirty="0" err="1" smtClean="0"/>
                  <a:t>Rs</a:t>
                </a:r>
                <a:r>
                  <a:rPr lang="en-IN" sz="2000" dirty="0" smtClean="0"/>
                  <a:t>. 0.22 a minute </a:t>
                </a:r>
              </a:p>
              <a:p>
                <a:pPr marL="0" indent="0">
                  <a:buNone/>
                </a:pPr>
                <a:r>
                  <a:rPr lang="en-IN" sz="2000" dirty="0" smtClean="0"/>
                  <a:t>Total call time per month = 200 minutes </a:t>
                </a:r>
              </a:p>
              <a:p>
                <a:pPr marL="0" indent="0">
                  <a:buNone/>
                </a:pPr>
                <a:r>
                  <a:rPr lang="en-IN" sz="2000" dirty="0" smtClean="0"/>
                  <a:t>Problem: how to distribute calls to these three operators to minimize the monthly telephone bill? 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Decision Variables: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 smtClean="0"/>
                  <a:t>=Vodafone minutes per month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 smtClean="0"/>
                  <a:t>=</a:t>
                </a:r>
                <a:r>
                  <a:rPr lang="en-IN" sz="1600" dirty="0"/>
                  <a:t> </a:t>
                </a:r>
                <a:r>
                  <a:rPr lang="en-IN" sz="1600" dirty="0" err="1" smtClean="0"/>
                  <a:t>Airtel</a:t>
                </a:r>
                <a:r>
                  <a:rPr lang="en-IN" sz="1600" dirty="0" smtClean="0"/>
                  <a:t> minutes per month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600" dirty="0" smtClean="0"/>
                  <a:t>= Idea minutes per month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 smtClean="0"/>
                  <a:t>=1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1600" b="0" i="1" smtClean="0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IN" sz="1600" dirty="0" smtClean="0"/>
                  <a:t> 0, and 0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 smtClean="0"/>
                  <a:t>=0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 smtClean="0"/>
                  <a:t>=1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sz="1600" b="0" i="1" smtClean="0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IN" sz="1600" dirty="0" smtClean="0"/>
                  <a:t> 0, and 0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 smtClean="0"/>
                  <a:t>=0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600" dirty="0" smtClean="0"/>
                  <a:t>=1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IN" sz="1600" b="0" i="1" smtClean="0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IN" sz="1600" dirty="0" smtClean="0"/>
                  <a:t> 0, and 0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600" dirty="0" smtClean="0"/>
                  <a:t>=0</a:t>
                </a:r>
              </a:p>
              <a:p>
                <a:pPr marL="0" indent="0">
                  <a:buNone/>
                </a:pPr>
                <a:endParaRPr lang="en-IN" sz="1600" dirty="0" smtClean="0"/>
              </a:p>
              <a:p>
                <a:pPr marL="0" indent="0">
                  <a:buNone/>
                </a:pPr>
                <a:r>
                  <a:rPr lang="en-IN" sz="1600" dirty="0" smtClean="0"/>
                  <a:t>Link Constraint: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1600" b="0" i="1" smtClean="0">
                        <a:latin typeface="Cambria Math"/>
                        <a:ea typeface="Cambria Math"/>
                      </a:rPr>
                      <m:t>≤ </m:t>
                    </m:r>
                  </m:oMath>
                </a14:m>
                <a:r>
                  <a:rPr lang="en-IN" sz="1600" dirty="0" smtClean="0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600" dirty="0" smtClean="0"/>
                  <a:t>, j=1,2,3</a:t>
                </a:r>
              </a:p>
              <a:p>
                <a:pPr marL="0" indent="0">
                  <a:buNone/>
                </a:pPr>
                <a:endParaRPr lang="en-IN" sz="16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949280"/>
              </a:xfrm>
              <a:blipFill rotWithShape="1">
                <a:blip r:embed="rId2"/>
                <a:stretch>
                  <a:fillRect l="-741" t="-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9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Formulation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1454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Minimize </a:t>
                </a:r>
                <a:r>
                  <a:rPr lang="en-IN" sz="2000" dirty="0"/>
                  <a:t>z=0.25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/>
                  <a:t>+</a:t>
                </a:r>
                <a14:m>
                  <m:oMath xmlns:m="http://schemas.openxmlformats.org/officeDocument/2006/math">
                    <m:r>
                      <a:rPr lang="en-IN" sz="2000">
                        <a:latin typeface="Cambria Math"/>
                      </a:rPr>
                      <m:t>0.21</m:t>
                    </m:r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/>
                  <a:t>+</a:t>
                </a:r>
                <a14:m>
                  <m:oMath xmlns:m="http://schemas.openxmlformats.org/officeDocument/2006/math">
                    <m:r>
                      <a:rPr lang="en-IN" sz="2000">
                        <a:latin typeface="Cambria Math"/>
                      </a:rPr>
                      <m:t>0.22</m:t>
                    </m:r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000" dirty="0"/>
                  <a:t>+16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/>
                  <a:t>+25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/>
                  <a:t>+18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r>
                  <a:rPr lang="en-IN" sz="2000" dirty="0" smtClean="0"/>
                  <a:t>Subject to: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800" dirty="0" smtClean="0"/>
                  <a:t> = 200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1800" b="0" i="1" smtClean="0">
                          <a:latin typeface="Cambria Math"/>
                          <a:ea typeface="Cambria Math"/>
                        </a:rPr>
                        <m:t>≤200 </m:t>
                      </m:r>
                      <m:sSub>
                        <m:sSubPr>
                          <m:ctrlPr>
                            <a:rPr lang="en-IN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N" sz="1800" b="0" i="1" smtClean="0">
                          <a:latin typeface="Cambria Math"/>
                          <a:ea typeface="Cambria Math"/>
                        </a:rPr>
                        <m:t>≤200 </m:t>
                      </m:r>
                      <m:sSub>
                        <m:sSubPr>
                          <m:ctrlPr>
                            <a:rPr lang="en-IN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IN" sz="1800" b="0" i="1" smtClean="0">
                          <a:latin typeface="Cambria Math"/>
                          <a:ea typeface="Cambria Math"/>
                        </a:rPr>
                        <m:t>≤200 </m:t>
                      </m:r>
                      <m:sSub>
                        <m:sSubPr>
                          <m:ctrlPr>
                            <a:rPr lang="en-IN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IN" sz="1800" b="0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IN" sz="1800" dirty="0" smtClean="0"/>
                  <a:t>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IN" sz="1800" b="0" i="0" smtClean="0">
                        <a:latin typeface="Cambria Math"/>
                      </a:rPr>
                      <m:t>={0,</m:t>
                    </m:r>
                  </m:oMath>
                </a14:m>
                <a:r>
                  <a:rPr lang="en-IN" sz="1800" dirty="0" smtClean="0"/>
                  <a:t>1}</a:t>
                </a:r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r>
                  <a:rPr lang="en-IN" sz="1800" dirty="0" smtClean="0"/>
                  <a:t>Optimum Solution yields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800" dirty="0" smtClean="0"/>
                  <a:t>=200,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800" dirty="0" smtClean="0"/>
                  <a:t> =1 and all remaining variables are equal to zero.</a:t>
                </a:r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r>
                  <a:rPr lang="en-IN" sz="1800" i="1" dirty="0" smtClean="0"/>
                  <a:t>y </a:t>
                </a:r>
                <a:r>
                  <a:rPr lang="en-IN" sz="1800" dirty="0" smtClean="0"/>
                  <a:t>variables are called set-up variables, also found in facility location problems. If there is no set-up cost (flat rate), these variables are not needed. </a:t>
                </a:r>
                <a:endParaRPr lang="en-IN" sz="1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145435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3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Branch &amp; Bound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688632"/>
              </a:xfrm>
            </p:spPr>
            <p:txBody>
              <a:bodyPr>
                <a:normAutofit/>
              </a:bodyPr>
              <a:lstStyle/>
              <a:p>
                <a:r>
                  <a:rPr lang="en-IN" sz="1800" dirty="0" smtClean="0"/>
                  <a:t>You cannot solve an IP directly. Why? </a:t>
                </a:r>
              </a:p>
              <a:p>
                <a:r>
                  <a:rPr lang="en-IN" sz="1800" dirty="0" smtClean="0"/>
                  <a:t>There are efficient solution algorithms for LP. So, use LP to solve the IP. </a:t>
                </a:r>
              </a:p>
              <a:p>
                <a:r>
                  <a:rPr lang="en-IN" sz="1800" dirty="0" smtClean="0"/>
                  <a:t>LP relaxation of IP may give non-integer solution</a:t>
                </a:r>
              </a:p>
              <a:p>
                <a:r>
                  <a:rPr lang="en-IN" sz="1800" dirty="0" smtClean="0"/>
                  <a:t>Add constraints and modify LP solution space to get to the integer solution </a:t>
                </a:r>
              </a:p>
              <a:p>
                <a:pPr marL="0" indent="0">
                  <a:buNone/>
                </a:pPr>
                <a:endParaRPr lang="en-IN" sz="1800" dirty="0" smtClean="0"/>
              </a:p>
              <a:p>
                <a:pPr marL="0" indent="0">
                  <a:buNone/>
                </a:pPr>
                <a:r>
                  <a:rPr lang="en-IN" sz="1800" b="1" dirty="0" smtClean="0"/>
                  <a:t>IP:</a:t>
                </a:r>
              </a:p>
              <a:p>
                <a:pPr marL="0" indent="0">
                  <a:buNone/>
                </a:pPr>
                <a:r>
                  <a:rPr lang="en-IN" sz="1800" dirty="0" smtClean="0"/>
                  <a:t>Maximize z =5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 smtClean="0"/>
                  <a:t>+ 4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1800" dirty="0" smtClean="0"/>
                  <a:t>Subject to: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sz="1800" b="0" i="1" smtClean="0">
                        <a:latin typeface="Cambria Math"/>
                        <a:ea typeface="Cambria Math"/>
                      </a:rPr>
                      <m:t>≤ </m:t>
                    </m:r>
                  </m:oMath>
                </a14:m>
                <a:r>
                  <a:rPr lang="en-IN" sz="1800" dirty="0" smtClean="0"/>
                  <a:t>5</a:t>
                </a:r>
              </a:p>
              <a:p>
                <a:pPr marL="0" indent="0">
                  <a:buNone/>
                </a:pPr>
                <a:r>
                  <a:rPr lang="en-IN" sz="1800" dirty="0" smtClean="0"/>
                  <a:t>10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 smtClean="0"/>
                  <a:t> + 6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 smtClean="0"/>
                  <a:t>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sz="1800" b="0" i="1" dirty="0" smtClean="0">
                        <a:latin typeface="Cambria Math"/>
                        <a:ea typeface="Cambria Math"/>
                      </a:rPr>
                      <m:t>45</m:t>
                    </m:r>
                  </m:oMath>
                </a14:m>
                <a:endParaRPr lang="en-IN" sz="1800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 smtClean="0"/>
                  <a:t> nonnegative integer</a:t>
                </a:r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r>
                  <a:rPr lang="en-IN" sz="1800" dirty="0" smtClean="0"/>
                  <a:t>On solving the LP1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sz="1800" i="1" dirty="0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IN" sz="1800" dirty="0" smtClean="0"/>
                  <a:t>0), the optimum solution found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1800" b="0" i="0" smtClean="0">
                        <a:latin typeface="Cambria Math"/>
                      </a:rPr>
                      <m:t>=3.75,</m:t>
                    </m:r>
                  </m:oMath>
                </a14:m>
                <a:r>
                  <a:rPr lang="en-IN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 smtClean="0"/>
                  <a:t>=1.25, and z=23.75</a:t>
                </a:r>
                <a:r>
                  <a:rPr lang="en-IN" sz="1800" dirty="0"/>
                  <a:t> </a:t>
                </a:r>
                <a:r>
                  <a:rPr lang="en-IN" sz="1800" dirty="0" smtClean="0"/>
                  <a:t>(upper bound to the IP, but no lower bound has been found at this stage)</a:t>
                </a:r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r>
                  <a:rPr lang="en-IN" sz="1800" dirty="0" smtClean="0"/>
                  <a:t>Because the optimum LP1 solution does not satisfy the integer requirements , the B&amp;B algorithm modifies the solution space to reach the ILP optimum. How? </a:t>
                </a:r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688632"/>
              </a:xfrm>
              <a:blipFill rotWithShape="1">
                <a:blip r:embed="rId2"/>
                <a:stretch>
                  <a:fillRect l="-593" t="-536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7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1600" i="1" dirty="0" smtClean="0"/>
              <a:t>	Source: </a:t>
            </a:r>
            <a:r>
              <a:rPr lang="en-IN" sz="1600" i="1" dirty="0" err="1" smtClean="0"/>
              <a:t>Taha</a:t>
            </a:r>
            <a:r>
              <a:rPr lang="en-IN" sz="1600" i="1" dirty="0" smtClean="0"/>
              <a:t>(2002)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07781"/>
            <a:ext cx="436245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62422"/>
            <a:ext cx="45243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7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Illustration of B&amp;B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8326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000" dirty="0" smtClean="0"/>
                  <a:t>First , select one of the integer variable whose optimum value at LP1 is not integer.</a:t>
                </a:r>
              </a:p>
              <a:p>
                <a:r>
                  <a:rPr lang="en-IN" sz="2000" dirty="0" smtClean="0"/>
                  <a:t>On 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 smtClean="0"/>
                  <a:t>(=3.75) ,the region 3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2400" i="1" smtClean="0"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en-IN" sz="2000" dirty="0" smtClean="0"/>
                  <a:t>4 of the LP1 solution space contains no integer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 smtClean="0"/>
                  <a:t>, and thus can be eliminated.</a:t>
                </a:r>
              </a:p>
              <a:p>
                <a:pPr marL="0" indent="0">
                  <a:buNone/>
                </a:pPr>
                <a:r>
                  <a:rPr lang="en-IN" sz="2000" dirty="0"/>
                  <a:t> </a:t>
                </a:r>
                <a:r>
                  <a:rPr lang="en-IN" sz="2000" dirty="0" smtClean="0"/>
                  <a:t>     This is equivalent to replace the original LP1 with two new LPs.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400050" lvl="1" indent="0">
                  <a:buNone/>
                </a:pPr>
                <a:r>
                  <a:rPr lang="en-IN" sz="1600" dirty="0" smtClean="0"/>
                  <a:t>LP2 : LP1 +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1600" b="0" i="1" smtClean="0">
                        <a:latin typeface="Cambria Math"/>
                        <a:ea typeface="Cambria Math"/>
                      </a:rPr>
                      <m:t>≤3)</m:t>
                    </m:r>
                  </m:oMath>
                </a14:m>
                <a:endParaRPr lang="en-IN" sz="1600" b="0" dirty="0" smtClean="0">
                  <a:ea typeface="Cambria Math"/>
                </a:endParaRPr>
              </a:p>
              <a:p>
                <a:pPr marL="400050" lvl="1" indent="0">
                  <a:buNone/>
                </a:pPr>
                <a:r>
                  <a:rPr lang="en-IN" sz="1600" dirty="0" smtClean="0"/>
                  <a:t>LP3 : LP1 +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 smtClean="0"/>
                  <a:t> </a:t>
                </a:r>
                <a14:m>
                  <m:oMath xmlns:m="http://schemas.openxmlformats.org/officeDocument/2006/math">
                    <m:r>
                      <a:rPr lang="en-IN" sz="16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IN" sz="1600" b="0" i="1" smtClean="0">
                        <a:latin typeface="Cambria Math"/>
                        <a:ea typeface="Cambria Math"/>
                      </a:rPr>
                      <m:t>4</m:t>
                    </m:r>
                  </m:oMath>
                </a14:m>
                <a:r>
                  <a:rPr lang="en-IN" sz="1600" dirty="0" smtClean="0"/>
                  <a:t>)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r>
                  <a:rPr lang="en-IN" sz="2000" dirty="0" smtClean="0"/>
                  <a:t>Optimal solution of LP2: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 smtClean="0"/>
                  <a:t>=3,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 smtClean="0"/>
                  <a:t>=2, and z=23  (Integer-Feasible to IP); </a:t>
                </a:r>
              </a:p>
              <a:p>
                <a:pPr marL="0" indent="0">
                  <a:buNone/>
                </a:pPr>
                <a:r>
                  <a:rPr lang="en-IN" sz="2000" dirty="0"/>
                  <a:t> </a:t>
                </a:r>
                <a:r>
                  <a:rPr lang="en-IN" sz="2000" dirty="0" smtClean="0"/>
                  <a:t>     Set lower bound = 23, and remember the incumbent solution: (3,2)</a:t>
                </a:r>
              </a:p>
              <a:p>
                <a:pPr marL="0" indent="0">
                  <a:buNone/>
                </a:pPr>
                <a:r>
                  <a:rPr lang="en-IN" sz="2000" dirty="0" smtClean="0"/>
                  <a:t>      Fathom LP2; Why? Fathoming by integer feasibility </a:t>
                </a:r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r>
                  <a:rPr lang="en-IN" sz="2000" dirty="0" smtClean="0"/>
                  <a:t>Optimum solution of LP3: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 smtClean="0"/>
                  <a:t>=4,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 smtClean="0"/>
                  <a:t>=0.83, and z=23.33  (fathom by bound)</a:t>
                </a:r>
              </a:p>
              <a:p>
                <a:endParaRPr lang="en-IN" sz="2000" dirty="0"/>
              </a:p>
              <a:p>
                <a:r>
                  <a:rPr lang="en-IN" sz="2000" dirty="0" smtClean="0"/>
                  <a:t>Optimal solution to the IP: </a:t>
                </a:r>
                <a:r>
                  <a:rPr lang="en-IN" sz="2000" i="1" dirty="0" smtClean="0"/>
                  <a:t>z</a:t>
                </a:r>
                <a:r>
                  <a:rPr lang="en-IN" sz="2000" dirty="0" smtClean="0"/>
                  <a:t>=23 (the lower bound from B&amp;B), solution (3,2)</a:t>
                </a:r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832648"/>
              </a:xfrm>
              <a:blipFill rotWithShape="1">
                <a:blip r:embed="rId2"/>
                <a:stretch>
                  <a:fillRect l="-593" t="-1045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0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B&amp;B tree </a:t>
            </a:r>
            <a:endParaRPr lang="en-IN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sz="2000" dirty="0" smtClean="0"/>
              <a:t>LP2 provide a lower bound on optimum objective value of the original ILP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3848" y="1916832"/>
                <a:ext cx="2160240" cy="6480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</a:rPr>
                  <a:t>LP1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400" dirty="0" smtClean="0">
                    <a:solidFill>
                      <a:schemeClr val="tx1"/>
                    </a:solidFill>
                  </a:rPr>
                  <a:t>=3.75,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400" dirty="0" smtClean="0">
                    <a:solidFill>
                      <a:schemeClr val="tx1"/>
                    </a:solidFill>
                  </a:rPr>
                  <a:t>=1.25, z=23 .75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916832"/>
                <a:ext cx="2160240" cy="648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48064" y="3429000"/>
                <a:ext cx="2160240" cy="6480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</a:rPr>
                  <a:t>LP3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400" dirty="0" smtClean="0">
                    <a:solidFill>
                      <a:schemeClr val="tx1"/>
                    </a:solidFill>
                  </a:rPr>
                  <a:t>=4,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400" dirty="0" smtClean="0">
                    <a:solidFill>
                      <a:schemeClr val="tx1"/>
                    </a:solidFill>
                  </a:rPr>
                  <a:t>=0.83, z=23.33 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429000"/>
                <a:ext cx="2160240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03648" y="3429000"/>
                <a:ext cx="2160240" cy="6480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</a:rPr>
                  <a:t>LP2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400" dirty="0" smtClean="0">
                    <a:solidFill>
                      <a:schemeClr val="tx1"/>
                    </a:solidFill>
                  </a:rPr>
                  <a:t>=3,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400" dirty="0" smtClean="0">
                    <a:solidFill>
                      <a:schemeClr val="tx1"/>
                    </a:solidFill>
                  </a:rPr>
                  <a:t>=2, z=23</a:t>
                </a:r>
              </a:p>
              <a:p>
                <a:pPr algn="ctr"/>
                <a:r>
                  <a:rPr lang="en-IN" sz="1400" dirty="0" smtClean="0">
                    <a:solidFill>
                      <a:schemeClr val="tx1"/>
                    </a:solidFill>
                  </a:rPr>
                  <a:t>Lower Bound(optimum) 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429000"/>
                <a:ext cx="2160240" cy="648072"/>
              </a:xfrm>
              <a:prstGeom prst="rect">
                <a:avLst/>
              </a:prstGeom>
              <a:blipFill rotWithShape="1">
                <a:blip r:embed="rId4"/>
                <a:stretch>
                  <a:fillRect t="-5455" b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>
            <a:stCxn id="4" idx="2"/>
            <a:endCxn id="10" idx="0"/>
          </p:cNvCxnSpPr>
          <p:nvPr/>
        </p:nvCxnSpPr>
        <p:spPr>
          <a:xfrm flipH="1">
            <a:off x="2483768" y="2564904"/>
            <a:ext cx="180020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4283968" y="2564904"/>
            <a:ext cx="194421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B&amp;B tree if LP3 is solved before LP2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91880" y="1916832"/>
                <a:ext cx="1800200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smtClean="0">
                    <a:solidFill>
                      <a:schemeClr val="tx1"/>
                    </a:solidFill>
                  </a:rPr>
                  <a:t>LP1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05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050" dirty="0" smtClean="0">
                    <a:solidFill>
                      <a:schemeClr val="tx1"/>
                    </a:solidFill>
                  </a:rPr>
                  <a:t>=3.75,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05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050" dirty="0" smtClean="0">
                    <a:solidFill>
                      <a:schemeClr val="tx1"/>
                    </a:solidFill>
                  </a:rPr>
                  <a:t>=1.25, z=23 .75</a:t>
                </a:r>
                <a:endParaRPr lang="en-IN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916832"/>
                <a:ext cx="1800200" cy="432048"/>
              </a:xfrm>
              <a:prstGeom prst="rect">
                <a:avLst/>
              </a:prstGeom>
              <a:blipFill rotWithShape="1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18521" y="2996951"/>
                <a:ext cx="1876789" cy="6228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smtClean="0">
                    <a:solidFill>
                      <a:schemeClr val="tx1"/>
                    </a:solidFill>
                  </a:rPr>
                  <a:t>LP2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05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050" dirty="0" smtClean="0">
                    <a:solidFill>
                      <a:schemeClr val="tx1"/>
                    </a:solidFill>
                  </a:rPr>
                  <a:t>=3,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05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05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IN" sz="1050" dirty="0">
                    <a:solidFill>
                      <a:schemeClr val="tx1"/>
                    </a:solidFill>
                  </a:rPr>
                  <a:t>2</a:t>
                </a:r>
                <a:r>
                  <a:rPr lang="en-IN" sz="1050" dirty="0" smtClean="0">
                    <a:solidFill>
                      <a:schemeClr val="tx1"/>
                    </a:solidFill>
                  </a:rPr>
                  <a:t>, z=23</a:t>
                </a:r>
              </a:p>
              <a:p>
                <a:pPr algn="ctr"/>
                <a:r>
                  <a:rPr lang="en-IN" sz="1050" dirty="0" smtClean="0">
                    <a:solidFill>
                      <a:schemeClr val="tx1"/>
                    </a:solidFill>
                  </a:rPr>
                  <a:t>New Lower Bound(Optimum)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21" y="2996951"/>
                <a:ext cx="1876789" cy="6228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23791" y="2996952"/>
                <a:ext cx="1800200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smtClean="0">
                    <a:solidFill>
                      <a:schemeClr val="tx1"/>
                    </a:solidFill>
                  </a:rPr>
                  <a:t>LP3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05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05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IN" sz="1050" dirty="0">
                    <a:solidFill>
                      <a:schemeClr val="tx1"/>
                    </a:solidFill>
                  </a:rPr>
                  <a:t>4</a:t>
                </a:r>
                <a:r>
                  <a:rPr lang="en-IN" sz="105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05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050" dirty="0" smtClean="0">
                    <a:solidFill>
                      <a:schemeClr val="tx1"/>
                    </a:solidFill>
                  </a:rPr>
                  <a:t>=0.83, z=23 .33</a:t>
                </a:r>
                <a:endParaRPr lang="en-IN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791" y="2996952"/>
                <a:ext cx="1800200" cy="432048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81062" y="4024266"/>
                <a:ext cx="1800200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smtClean="0">
                    <a:solidFill>
                      <a:schemeClr val="tx1"/>
                    </a:solidFill>
                  </a:rPr>
                  <a:t>LP4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05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050" dirty="0" smtClean="0">
                    <a:solidFill>
                      <a:schemeClr val="tx1"/>
                    </a:solidFill>
                  </a:rPr>
                  <a:t>=4.5,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05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050" dirty="0" smtClean="0">
                    <a:solidFill>
                      <a:schemeClr val="tx1"/>
                    </a:solidFill>
                  </a:rPr>
                  <a:t>=0, z=22.5</a:t>
                </a:r>
                <a:endParaRPr lang="en-IN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62" y="4024266"/>
                <a:ext cx="1800200" cy="432048"/>
              </a:xfrm>
              <a:prstGeom prst="rect">
                <a:avLst/>
              </a:prstGeom>
              <a:blipFill rotWithShape="1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660232" y="4009188"/>
            <a:ext cx="180020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LP5</a:t>
            </a: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No feasible solution</a:t>
            </a:r>
            <a:endParaRPr lang="en-IN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618622" y="5229200"/>
                <a:ext cx="1953378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smtClean="0">
                    <a:solidFill>
                      <a:schemeClr val="tx1"/>
                    </a:solidFill>
                  </a:rPr>
                  <a:t>LP6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05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05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IN" sz="1050" dirty="0">
                    <a:solidFill>
                      <a:schemeClr val="tx1"/>
                    </a:solidFill>
                  </a:rPr>
                  <a:t>4</a:t>
                </a:r>
                <a:r>
                  <a:rPr lang="en-IN" sz="105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05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05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IN" sz="1050" dirty="0">
                    <a:solidFill>
                      <a:schemeClr val="tx1"/>
                    </a:solidFill>
                  </a:rPr>
                  <a:t>0</a:t>
                </a:r>
                <a:r>
                  <a:rPr lang="en-IN" sz="1050" dirty="0" smtClean="0">
                    <a:solidFill>
                      <a:schemeClr val="tx1"/>
                    </a:solidFill>
                  </a:rPr>
                  <a:t>, z=20</a:t>
                </a:r>
              </a:p>
              <a:p>
                <a:pPr algn="ctr"/>
                <a:r>
                  <a:rPr lang="en-IN" sz="1050" dirty="0" smtClean="0">
                    <a:solidFill>
                      <a:schemeClr val="tx1"/>
                    </a:solidFill>
                  </a:rPr>
                  <a:t>Lower Bound</a:t>
                </a:r>
                <a:endParaRPr lang="en-IN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622" y="5229200"/>
                <a:ext cx="1953378" cy="576064"/>
              </a:xfrm>
              <a:prstGeom prst="rect">
                <a:avLst/>
              </a:prstGeom>
              <a:blipFill rotWithShape="1"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323791" y="5229200"/>
            <a:ext cx="180020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LP7</a:t>
            </a:r>
          </a:p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No feasible solution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01970" y="1665986"/>
            <a:ext cx="270030" cy="232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2483607" y="2753881"/>
            <a:ext cx="270030" cy="232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6088876" y="2764295"/>
            <a:ext cx="270030" cy="232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4632928" y="3776531"/>
            <a:ext cx="270030" cy="232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7425317" y="3776530"/>
            <a:ext cx="270030" cy="232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6073604" y="4964358"/>
            <a:ext cx="270030" cy="232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3383707" y="4968887"/>
            <a:ext cx="270030" cy="232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cxnSp>
        <p:nvCxnSpPr>
          <p:cNvPr id="24" name="Straight Connector 23"/>
          <p:cNvCxnSpPr>
            <a:stCxn id="5" idx="2"/>
            <a:endCxn id="16" idx="7"/>
          </p:cNvCxnSpPr>
          <p:nvPr/>
        </p:nvCxnSpPr>
        <p:spPr>
          <a:xfrm flipH="1">
            <a:off x="2714092" y="2348880"/>
            <a:ext cx="1677888" cy="43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7" idx="0"/>
          </p:cNvCxnSpPr>
          <p:nvPr/>
        </p:nvCxnSpPr>
        <p:spPr>
          <a:xfrm>
            <a:off x="4391980" y="2348880"/>
            <a:ext cx="1831911" cy="41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19" idx="5"/>
          </p:cNvCxnSpPr>
          <p:nvPr/>
        </p:nvCxnSpPr>
        <p:spPr>
          <a:xfrm flipH="1">
            <a:off x="4863413" y="3429000"/>
            <a:ext cx="1360478" cy="54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0" idx="1"/>
          </p:cNvCxnSpPr>
          <p:nvPr/>
        </p:nvCxnSpPr>
        <p:spPr>
          <a:xfrm>
            <a:off x="6223891" y="3429000"/>
            <a:ext cx="1240971" cy="381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2"/>
          </p:cNvCxnSpPr>
          <p:nvPr/>
        </p:nvCxnSpPr>
        <p:spPr>
          <a:xfrm flipH="1">
            <a:off x="3653737" y="4456314"/>
            <a:ext cx="1127425" cy="51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  <a:endCxn id="21" idx="1"/>
          </p:cNvCxnSpPr>
          <p:nvPr/>
        </p:nvCxnSpPr>
        <p:spPr>
          <a:xfrm>
            <a:off x="4781162" y="4456314"/>
            <a:ext cx="1331987" cy="54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616932" y="2376000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IN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1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≤3</m:t>
                      </m:r>
                    </m:oMath>
                  </m:oMathPara>
                </a14:m>
                <a:endParaRPr lang="en-IN" sz="1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32" y="2376000"/>
                <a:ext cx="936104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07935" y="2348880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1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IN" sz="1000" dirty="0" smtClean="0"/>
                  <a:t>4</a:t>
                </a:r>
                <a:endParaRPr lang="en-IN" sz="1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35" y="2348880"/>
                <a:ext cx="936104" cy="246221"/>
              </a:xfrm>
              <a:prstGeom prst="rect">
                <a:avLst/>
              </a:prstGeom>
              <a:blipFill rotWithShape="1">
                <a:blip r:embed="rId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622727" y="3496689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sz="1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IN" sz="1000" dirty="0" smtClean="0"/>
                  <a:t>0</a:t>
                </a:r>
                <a:endParaRPr lang="en-IN" sz="1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27" y="3496689"/>
                <a:ext cx="936104" cy="246221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57265" y="3427764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sz="1000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IN" sz="1000" dirty="0" smtClean="0"/>
                  <a:t>1</a:t>
                </a:r>
                <a:endParaRPr lang="en-IN" sz="1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265" y="3427764"/>
                <a:ext cx="936104" cy="246221"/>
              </a:xfrm>
              <a:prstGeom prst="rect">
                <a:avLst/>
              </a:prstGeom>
              <a:blipFill rotWithShape="1">
                <a:blip r:embed="rId10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83707" y="4589488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1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IN" sz="1000" dirty="0" smtClean="0"/>
                  <a:t>4</a:t>
                </a:r>
                <a:endParaRPr lang="en-IN" sz="1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707" y="4589488"/>
                <a:ext cx="936104" cy="246221"/>
              </a:xfrm>
              <a:prstGeom prst="rect">
                <a:avLst/>
              </a:prstGeom>
              <a:blipFill rotWithShape="1"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47155" y="4589489"/>
                <a:ext cx="936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1000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IN" sz="1000" dirty="0" smtClean="0"/>
                  <a:t>5</a:t>
                </a:r>
                <a:endParaRPr lang="en-IN" sz="1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55" y="4589489"/>
                <a:ext cx="936104" cy="246221"/>
              </a:xfrm>
              <a:prstGeom prst="rect">
                <a:avLst/>
              </a:prstGeom>
              <a:blipFill rotWithShape="1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err="1"/>
              <a:t>Hamdy</a:t>
            </a:r>
            <a:r>
              <a:rPr lang="en-IN" sz="2400" dirty="0"/>
              <a:t>. A. </a:t>
            </a:r>
            <a:r>
              <a:rPr lang="en-IN" sz="2400" dirty="0" err="1"/>
              <a:t>Taha</a:t>
            </a:r>
            <a:r>
              <a:rPr lang="en-IN" sz="2400" dirty="0"/>
              <a:t> (2002) Operations Research: An Introduction, 8th edition, Prentice Hall of India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F. Hillier and G. Lieberman (2005) Introduction to Operations Research, 8th edition, McGraw-Hill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G. L. </a:t>
            </a:r>
            <a:r>
              <a:rPr lang="en-IN" sz="2400" dirty="0" err="1"/>
              <a:t>Nemhauser</a:t>
            </a:r>
            <a:r>
              <a:rPr lang="en-IN" sz="2400" dirty="0"/>
              <a:t> and L. A. Wolsey, Integer and Combinatorial Optimization, Wiley, 1999.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9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Summary of the B&amp;B Algorithm (maximization problem)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1600" dirty="0" smtClean="0"/>
                  <a:t>Step 1: Fathoming/Bounding conditions::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IN" sz="1600" dirty="0" smtClean="0"/>
                  <a:t>Optimal value of LP is inferior to the current lower bound(LB).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IN" sz="1600" dirty="0" smtClean="0"/>
                  <a:t>LP yield a </a:t>
                </a:r>
                <a:r>
                  <a:rPr lang="en-IN" sz="1600" i="1" dirty="0" smtClean="0"/>
                  <a:t>feasible integer </a:t>
                </a:r>
                <a:r>
                  <a:rPr lang="en-IN" sz="1600" dirty="0" smtClean="0"/>
                  <a:t>solution superior to the current incumbent.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IN" sz="1600" dirty="0" smtClean="0"/>
                  <a:t>LP is infeasible</a:t>
                </a:r>
              </a:p>
              <a:p>
                <a:pPr marL="0" indent="0">
                  <a:buNone/>
                </a:pPr>
                <a:r>
                  <a:rPr lang="en-IN" sz="1600" dirty="0"/>
                  <a:t> </a:t>
                </a:r>
                <a:r>
                  <a:rPr lang="en-IN" sz="1600" dirty="0" smtClean="0"/>
                  <a:t> Two cases:</a:t>
                </a:r>
              </a:p>
              <a:p>
                <a:pPr marL="0" indent="0">
                  <a:buNone/>
                </a:pPr>
                <a:r>
                  <a:rPr lang="en-IN" sz="1600" dirty="0"/>
                  <a:t> </a:t>
                </a:r>
                <a:r>
                  <a:rPr lang="en-IN" sz="1600" dirty="0" smtClean="0"/>
                  <a:t> case1:if LP fathomed and better integer solution found, update the current lower bound.</a:t>
                </a:r>
              </a:p>
              <a:p>
                <a:pPr marL="0" indent="0">
                  <a:buNone/>
                </a:pPr>
                <a:r>
                  <a:rPr lang="en-IN" sz="1600" dirty="0"/>
                  <a:t> </a:t>
                </a:r>
                <a:r>
                  <a:rPr lang="en-IN" sz="1600" dirty="0" smtClean="0"/>
                  <a:t>             If all </a:t>
                </a:r>
                <a:r>
                  <a:rPr lang="en-IN" sz="1600" dirty="0" err="1" smtClean="0"/>
                  <a:t>subproblems</a:t>
                </a:r>
                <a:r>
                  <a:rPr lang="en-IN" sz="1600" dirty="0" smtClean="0"/>
                  <a:t> are fathomed, STOP. Otherwise, repeat step1 for other </a:t>
                </a:r>
                <a:r>
                  <a:rPr lang="en-IN" sz="1600" dirty="0" err="1" smtClean="0"/>
                  <a:t>subproblem</a:t>
                </a:r>
                <a:r>
                  <a:rPr lang="en-IN" sz="1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sz="1600" dirty="0"/>
                  <a:t> </a:t>
                </a:r>
                <a:r>
                  <a:rPr lang="en-IN" sz="1600" dirty="0" smtClean="0"/>
                  <a:t> case2:If LP is not fathomed, go to step 2 for branching.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en-IN" sz="1600" dirty="0"/>
              </a:p>
              <a:p>
                <a:pPr marL="0" indent="0">
                  <a:buNone/>
                </a:pPr>
                <a:r>
                  <a:rPr lang="en-IN" sz="1600" dirty="0" smtClean="0"/>
                  <a:t>Step 2: (Branching)Select one of the integer variable  </a:t>
                </a:r>
                <a:r>
                  <a:rPr lang="en-IN" sz="1600" i="1" dirty="0" smtClean="0"/>
                  <a:t>x</a:t>
                </a:r>
                <a:r>
                  <a:rPr lang="en-IN" sz="1600" dirty="0" smtClean="0"/>
                  <a:t> whose optimum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/>
                      <m:sup>
                        <m:r>
                          <a:rPr lang="en-IN" sz="16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sz="1600" dirty="0" smtClean="0"/>
                  <a:t> in relaxed LP is       not integer. Eliminate region : 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/>
                      <m:sup>
                        <m:r>
                          <a:rPr lang="en-IN" sz="16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IN" sz="1600" b="0" i="0" smtClean="0">
                        <a:latin typeface="Cambria Math"/>
                      </a:rPr>
                      <m:t>]</m:t>
                    </m:r>
                    <m:r>
                      <a:rPr lang="en-IN" sz="16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IN" sz="16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IN" sz="1600" b="0" i="1" smtClean="0">
                        <a:latin typeface="Cambria Math"/>
                        <a:ea typeface="Cambria Math"/>
                      </a:rPr>
                      <m:t> &lt; </m:t>
                    </m:r>
                  </m:oMath>
                </a14:m>
                <a:r>
                  <a:rPr lang="en-IN" sz="1600" dirty="0" smtClean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/>
                      <m:sup>
                        <m:r>
                          <a:rPr lang="en-IN" sz="16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sz="1600" dirty="0" smtClean="0"/>
                  <a:t>] + 1 by creating two </a:t>
                </a:r>
                <a:r>
                  <a:rPr lang="en-IN" sz="1600" dirty="0" err="1" smtClean="0"/>
                  <a:t>subproblems</a:t>
                </a:r>
                <a:r>
                  <a:rPr lang="en-IN" sz="1600" dirty="0" smtClean="0"/>
                  <a:t> corresponding to</a:t>
                </a:r>
              </a:p>
              <a:p>
                <a:pPr marL="0" indent="0">
                  <a:buNone/>
                </a:pPr>
                <a:r>
                  <a:rPr lang="en-IN" sz="1600" dirty="0"/>
                  <a:t> </a:t>
                </a:r>
                <a:r>
                  <a:rPr lang="en-IN" sz="1600" dirty="0" smtClean="0"/>
                  <a:t>             x </a:t>
                </a:r>
                <a14:m>
                  <m:oMath xmlns:m="http://schemas.openxmlformats.org/officeDocument/2006/math">
                    <m:r>
                      <a:rPr lang="en-IN" sz="16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sz="1600" b="0" i="1" smtClean="0">
                        <a:latin typeface="Cambria Math"/>
                        <a:ea typeface="Cambria Math"/>
                      </a:rPr>
                      <m:t> </m:t>
                    </m:r>
                    <m:sSubSup>
                      <m:sSubSupPr>
                        <m:ctrlPr>
                          <a:rPr lang="en-IN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1600" b="0" i="1" smtClean="0">
                            <a:latin typeface="Cambria Math"/>
                          </a:rPr>
                          <m:t>[</m:t>
                        </m:r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/>
                      <m:sup>
                        <m:r>
                          <a:rPr lang="en-IN" sz="16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sz="1600" dirty="0" smtClean="0"/>
                  <a:t>]  and x </a:t>
                </a:r>
                <a14:m>
                  <m:oMath xmlns:m="http://schemas.openxmlformats.org/officeDocument/2006/math">
                    <m:r>
                      <a:rPr lang="en-IN" sz="16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IN" sz="16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N" sz="1600" dirty="0" smtClean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/>
                      <m:sup>
                        <m:r>
                          <a:rPr lang="en-IN" sz="16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sz="1600" dirty="0" smtClean="0"/>
                  <a:t>] + 1 </a:t>
                </a:r>
              </a:p>
              <a:p>
                <a:pPr marL="0" indent="0">
                  <a:buNone/>
                </a:pPr>
                <a:endParaRPr lang="en-IN" sz="1600" dirty="0" smtClean="0"/>
              </a:p>
              <a:p>
                <a:pPr marL="0" indent="0">
                  <a:buNone/>
                </a:pPr>
                <a:r>
                  <a:rPr lang="en-IN" sz="1600" dirty="0" smtClean="0"/>
                  <a:t>Consider the next LP and go to Step 1.</a:t>
                </a:r>
              </a:p>
              <a:p>
                <a:pPr marL="0" indent="0">
                  <a:buNone/>
                </a:pPr>
                <a:r>
                  <a:rPr lang="en-IN" sz="1600" dirty="0" smtClean="0"/>
                  <a:t> </a:t>
                </a:r>
              </a:p>
              <a:p>
                <a:pPr marL="0" indent="0">
                  <a:buNone/>
                </a:pPr>
                <a:endParaRPr lang="en-IN" sz="1600" dirty="0"/>
              </a:p>
              <a:p>
                <a:r>
                  <a:rPr lang="en-IN" sz="1600" dirty="0" smtClean="0"/>
                  <a:t>B&amp;B algorithms for minimization problem </a:t>
                </a:r>
              </a:p>
              <a:p>
                <a:pPr marL="0" indent="0">
                  <a:buNone/>
                </a:pPr>
                <a:endParaRPr lang="en-IN" sz="1600" dirty="0" smtClean="0"/>
              </a:p>
              <a:p>
                <a:r>
                  <a:rPr lang="en-IN" sz="1600" dirty="0" smtClean="0"/>
                  <a:t>B&amp;B algorithm for mixed integer problem </a:t>
                </a:r>
              </a:p>
              <a:p>
                <a:pPr marL="0" indent="0">
                  <a:buNone/>
                </a:pPr>
                <a:endParaRPr lang="en-IN" sz="1600" dirty="0" smtClean="0"/>
              </a:p>
              <a:p>
                <a:pPr marL="0" indent="0">
                  <a:buNone/>
                </a:pPr>
                <a:endParaRPr lang="en-IN" sz="1600" dirty="0" smtClean="0"/>
              </a:p>
              <a:p>
                <a:endParaRPr lang="en-IN" sz="1600" dirty="0" smtClean="0"/>
              </a:p>
              <a:p>
                <a:pPr marL="0" indent="0">
                  <a:buNone/>
                </a:pPr>
                <a:r>
                  <a:rPr lang="en-IN" sz="1600" dirty="0" smtClean="0"/>
                  <a:t>   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I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  <a:blipFill rotWithShape="1">
                <a:blip r:embed="rId2"/>
                <a:stretch>
                  <a:fillRect l="-370" t="-350" r="-1852" b="-79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/>
          <a:lstStyle/>
          <a:p>
            <a:r>
              <a:rPr lang="en-IN" dirty="0" smtClean="0"/>
              <a:t>Thank you for your attention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694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Integer linear Programming(ILP)</a:t>
            </a:r>
          </a:p>
          <a:p>
            <a:r>
              <a:rPr lang="en-IN" dirty="0" smtClean="0"/>
              <a:t>Mixed Integer Program(MIP)</a:t>
            </a:r>
          </a:p>
          <a:p>
            <a:r>
              <a:rPr lang="en-IN" dirty="0" smtClean="0"/>
              <a:t>Binary Integer Program(BIP)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9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 Example: Capital Budgeting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636211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                            Expenditure(million $)/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yr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Returns (million $)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Available funds(million</a:t>
                      </a:r>
                      <a:r>
                        <a:rPr lang="en-IN" sz="1400" baseline="0" dirty="0" smtClean="0"/>
                        <a:t> $)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8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8229600" cy="61206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000" dirty="0" smtClean="0"/>
                  <a:t>Decision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1, 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𝑝𝑟𝑜𝑗𝑒𝑐𝑡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𝑖𝑠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𝑠𝑒𝑙𝑒𝑐𝑡𝑒𝑑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        0, 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𝑝𝑟𝑜𝑗𝑒𝑐𝑡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𝑖𝑠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𝑛𝑜𝑡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𝑠𝑒𝑙𝑒𝑐𝑡𝑒𝑑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The ILP Model is:</a:t>
                </a:r>
              </a:p>
              <a:p>
                <a:pPr marL="0" indent="0">
                  <a:buNone/>
                </a:pPr>
                <a:r>
                  <a:rPr lang="en-IN" sz="1800" i="1" dirty="0" smtClean="0"/>
                  <a:t>Maximize</a:t>
                </a:r>
                <a:r>
                  <a:rPr lang="en-IN" sz="1800" dirty="0" smtClean="0"/>
                  <a:t> z=20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 smtClean="0"/>
                  <a:t>+40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 smtClean="0"/>
                  <a:t>+20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800" dirty="0" smtClean="0"/>
                  <a:t>+15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IN" sz="1800" b="0" i="1" smtClean="0">
                        <a:latin typeface="Cambria Math"/>
                      </a:rPr>
                      <m:t>+30</m:t>
                    </m:r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n-IN" sz="1800" dirty="0" smtClean="0"/>
              </a:p>
              <a:p>
                <a:pPr marL="0" indent="0">
                  <a:buNone/>
                </a:pPr>
                <a:r>
                  <a:rPr lang="en-IN" sz="1800" i="1" dirty="0" smtClean="0"/>
                  <a:t>Subject to:</a:t>
                </a:r>
              </a:p>
              <a:p>
                <a:pPr marL="0" indent="0">
                  <a:buNone/>
                </a:pPr>
                <a:r>
                  <a:rPr lang="en-IN" sz="1800" dirty="0" smtClean="0"/>
                  <a:t>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 smtClean="0"/>
                  <a:t>+4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 smtClean="0"/>
                  <a:t>+3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800" dirty="0" smtClean="0"/>
                  <a:t>+7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1800" dirty="0" smtClean="0"/>
                  <a:t>+8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IN" sz="1800" b="0" i="1" smtClean="0">
                        <a:latin typeface="Cambria Math"/>
                        <a:ea typeface="Cambria Math"/>
                      </a:rPr>
                      <m:t>≤25</m:t>
                    </m:r>
                  </m:oMath>
                </a14:m>
                <a:endParaRPr lang="en-IN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 smtClean="0"/>
                  <a:t>+7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 smtClean="0"/>
                  <a:t>+9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800" dirty="0" smtClean="0"/>
                  <a:t>+4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1800" dirty="0" smtClean="0"/>
                  <a:t>+6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IN" sz="1800" b="0" i="1" smtClean="0">
                        <a:latin typeface="Cambria Math"/>
                        <a:ea typeface="Cambria Math"/>
                      </a:rPr>
                      <m:t>≤25</m:t>
                    </m:r>
                  </m:oMath>
                </a14:m>
                <a:endParaRPr lang="en-IN" sz="1800" dirty="0" smtClean="0"/>
              </a:p>
              <a:p>
                <a:pPr marL="0" indent="0">
                  <a:buNone/>
                </a:pPr>
                <a:r>
                  <a:rPr lang="en-IN" sz="1800" dirty="0"/>
                  <a:t>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 smtClean="0"/>
                  <a:t>+10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 smtClean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1800" dirty="0" smtClean="0"/>
                  <a:t>+10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IN" sz="1800" b="0" i="1" smtClean="0">
                        <a:latin typeface="Cambria Math"/>
                        <a:ea typeface="Cambria Math"/>
                      </a:rPr>
                      <m:t>≤25</m:t>
                    </m:r>
                  </m:oMath>
                </a14:m>
                <a:endParaRPr lang="en-IN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1800" dirty="0" smtClean="0"/>
                  <a:t>={0,1}</a:t>
                </a:r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The Optimal Integer solution is: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000" dirty="0"/>
                  <a:t>=1,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2000" dirty="0"/>
                  <a:t>=</a:t>
                </a:r>
                <a:r>
                  <a:rPr lang="en-IN" sz="2000" dirty="0" smtClean="0"/>
                  <a:t>0,   z=95 (million </a:t>
                </a:r>
                <a:r>
                  <a:rPr lang="en-IN" sz="2000" dirty="0"/>
                  <a:t>$)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 smtClean="0"/>
                  <a:t>Relaxed LP 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 smtClean="0"/>
                  <a:t>=0.5789,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8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1800" dirty="0" smtClean="0"/>
                  <a:t>=1,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1800" dirty="0" smtClean="0"/>
                  <a:t>=0.7368,   z=108.68(million $)</a:t>
                </a:r>
              </a:p>
              <a:p>
                <a:pPr marL="0" indent="0">
                  <a:buNone/>
                </a:pPr>
                <a:r>
                  <a:rPr lang="en-IN" sz="1800" dirty="0" smtClean="0"/>
                  <a:t>Why rounding does not work? </a:t>
                </a:r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r>
                  <a:rPr lang="en-IN" sz="1800" b="1" dirty="0" smtClean="0"/>
                  <a:t>Assignment</a:t>
                </a:r>
                <a:r>
                  <a:rPr lang="en-IN" sz="1800" dirty="0" smtClean="0"/>
                  <a:t>: Write a concise formulation for the project selection problem.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8229600" cy="6120680"/>
              </a:xfrm>
              <a:blipFill rotWithShape="1">
                <a:blip r:embed="rId2"/>
                <a:stretch>
                  <a:fillRect l="-741" t="-7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Formulation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6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Covering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91680" y="2492896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91680" y="2492896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91680" y="4653136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300192" y="2492896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691680" y="2492896"/>
            <a:ext cx="216024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51920" y="2492896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51920" y="3573016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386271" y="22048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3657870" y="218904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6300192" y="215144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1403648" y="46651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24" name="Oval 23"/>
          <p:cNvSpPr/>
          <p:nvPr/>
        </p:nvSpPr>
        <p:spPr>
          <a:xfrm>
            <a:off x="3657870" y="46651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25" name="Oval 24"/>
          <p:cNvSpPr/>
          <p:nvPr/>
        </p:nvSpPr>
        <p:spPr>
          <a:xfrm>
            <a:off x="6300192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6" name="Oval 25"/>
          <p:cNvSpPr/>
          <p:nvPr/>
        </p:nvSpPr>
        <p:spPr>
          <a:xfrm>
            <a:off x="6300192" y="46531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513854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1720" y="215144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Street A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4463988" y="21077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Street B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4463988" y="310837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Street C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463244" y="42672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Street D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2427987" y="42505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Street E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431911" y="324433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Street G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2026737" y="30596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Street F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3945158" y="276699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Street I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3945158" y="38812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Street H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6444208" y="276699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Street K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6444208" y="38978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Street 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4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Formulation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980728"/>
                <a:ext cx="8219256" cy="57606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000" dirty="0" smtClean="0"/>
                  <a:t>Decision variable: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IN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18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18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IN" sz="1800" b="0" i="1" smtClean="0">
                                  <a:latin typeface="Cambria Math"/>
                                </a:rPr>
                                <m:t>1, </m:t>
                              </m:r>
                              <m:r>
                                <a:rPr lang="en-IN" sz="18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IN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sz="1800" b="0" i="1" smtClean="0">
                                  <a:latin typeface="Cambria Math"/>
                                </a:rPr>
                                <m:t>𝑡𝑒𝑙𝑒𝑝h𝑜𝑛𝑒</m:t>
                              </m:r>
                              <m:r>
                                <a:rPr lang="en-IN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sz="1800" b="0" i="1" smtClean="0">
                                  <a:latin typeface="Cambria Math"/>
                                </a:rPr>
                                <m:t>𝑖𝑠</m:t>
                              </m:r>
                              <m:r>
                                <a:rPr lang="en-IN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sz="1800" b="0" i="1" smtClean="0">
                                  <a:latin typeface="Cambria Math"/>
                                </a:rPr>
                                <m:t>𝑖𝑛𝑠𝑡𝑎𝑙𝑙𝑒𝑑</m:t>
                              </m:r>
                              <m:r>
                                <a:rPr lang="en-IN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sz="1800" b="0" i="1" smtClean="0">
                                  <a:latin typeface="Cambria Math"/>
                                </a:rPr>
                                <m:t>𝑖𝑛</m:t>
                              </m:r>
                              <m:r>
                                <a:rPr lang="en-IN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sz="1800" b="0" i="1" smtClean="0">
                                  <a:latin typeface="Cambria Math"/>
                                </a:rPr>
                                <m:t>𝑙𝑜𝑐𝑎𝑡𝑖𝑜𝑛</m:t>
                              </m:r>
                              <m:r>
                                <a:rPr lang="en-IN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sz="18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/>
                                </a:rPr>
                                <m:t>0, </m:t>
                              </m:r>
                              <m:r>
                                <a:rPr lang="en-IN" sz="1800" b="0" i="1" smtClean="0">
                                  <a:latin typeface="Cambria Math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1800" b="0" dirty="0" smtClean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The ILP Model is:</a:t>
                </a:r>
              </a:p>
              <a:p>
                <a:pPr marL="0" indent="0">
                  <a:buNone/>
                </a:pPr>
                <a:r>
                  <a:rPr lang="en-IN" sz="1800" dirty="0" smtClean="0"/>
                  <a:t>Maximize z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IN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IN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IN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endParaRPr lang="en-IN" sz="1800" dirty="0" smtClean="0"/>
              </a:p>
              <a:p>
                <a:pPr marL="0" indent="0">
                  <a:buNone/>
                </a:pPr>
                <a:endParaRPr lang="en-IN" sz="18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Subject to: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sz="18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en-IN" sz="1800" dirty="0" smtClean="0"/>
                  <a:t>      (Street A)                                           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IN" sz="1800" b="0" i="1" smtClean="0">
                        <a:latin typeface="Cambria Math"/>
                        <a:ea typeface="Cambria Math"/>
                      </a:rPr>
                      <m:t>≥1      </m:t>
                    </m:r>
                  </m:oMath>
                </a14:m>
                <a:r>
                  <a:rPr lang="en-IN" sz="1800" dirty="0" smtClean="0"/>
                  <a:t>(Street B)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IN" sz="1800" b="0" i="1" smtClean="0">
                        <a:latin typeface="Cambria Math"/>
                        <a:ea typeface="Cambria Math"/>
                      </a:rPr>
                      <m:t>≥1      </m:t>
                    </m:r>
                  </m:oMath>
                </a14:m>
                <a:r>
                  <a:rPr lang="en-IN" sz="1800" dirty="0" smtClean="0"/>
                  <a:t>(Street C)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IN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n-IN" sz="1800" b="0" i="1" smtClean="0">
                        <a:latin typeface="Cambria Math"/>
                        <a:ea typeface="Cambria Math"/>
                      </a:rPr>
                      <m:t>≥1      </m:t>
                    </m:r>
                  </m:oMath>
                </a14:m>
                <a:r>
                  <a:rPr lang="en-IN" sz="1800" dirty="0" smtClean="0"/>
                  <a:t>(Street D)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IN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IN" sz="18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en-IN" sz="1800" dirty="0" smtClean="0"/>
                  <a:t>      (Street 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IN" sz="1800" b="0" i="1" smtClean="0">
                        <a:latin typeface="Cambria Math"/>
                        <a:ea typeface="Cambria Math"/>
                      </a:rPr>
                      <m:t>≥1      </m:t>
                    </m:r>
                  </m:oMath>
                </a14:m>
                <a:r>
                  <a:rPr lang="en-IN" sz="1800" dirty="0" smtClean="0"/>
                  <a:t>(Street F)</a:t>
                </a:r>
              </a:p>
              <a:p>
                <a:pPr marL="0" indent="0">
                  <a:buNone/>
                </a:pPr>
                <a:r>
                  <a:rPr lang="en-IN" sz="1800" dirty="0" smtClean="0"/>
                  <a:t>Optimum </a:t>
                </a:r>
                <a:r>
                  <a:rPr lang="en-IN" sz="1800" dirty="0"/>
                  <a:t>solution of problem requires installing four telephones at intersections 1,2,5 and 7</a:t>
                </a:r>
                <a:r>
                  <a:rPr lang="en-IN" sz="1800" dirty="0" smtClean="0"/>
                  <a:t>.</a:t>
                </a:r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r>
                  <a:rPr lang="en-IN" sz="1800" dirty="0" smtClean="0"/>
                  <a:t>Assignment: Write a concise formulation for this set covering problem</a:t>
                </a:r>
                <a:endParaRPr lang="en-IN" sz="1800" dirty="0"/>
              </a:p>
              <a:p>
                <a:pPr marL="0" indent="0">
                  <a:buNone/>
                </a:pPr>
                <a:endParaRPr lang="en-IN" sz="1800" dirty="0" smtClean="0"/>
              </a:p>
              <a:p>
                <a:pPr marL="0" indent="0">
                  <a:buNone/>
                </a:pPr>
                <a:endParaRPr lang="en-IN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IN" sz="1800" dirty="0" smtClean="0"/>
              </a:p>
              <a:p>
                <a:pPr marL="0" indent="0">
                  <a:buNone/>
                </a:pPr>
                <a:endParaRPr lang="en-IN" sz="1800" dirty="0" smtClean="0"/>
              </a:p>
              <a:p>
                <a:pPr marL="0" indent="0">
                  <a:buNone/>
                </a:pPr>
                <a:endParaRPr lang="en-IN" sz="1800" dirty="0" smtClean="0"/>
              </a:p>
              <a:p>
                <a:pPr marL="0" indent="0">
                  <a:buNone/>
                </a:pPr>
                <a:endParaRPr lang="en-IN" sz="1800" dirty="0" smtClean="0"/>
              </a:p>
              <a:p>
                <a:pPr marL="0" indent="0">
                  <a:buNone/>
                </a:pPr>
                <a:endParaRPr lang="en-IN" sz="1800" dirty="0" smtClean="0"/>
              </a:p>
              <a:p>
                <a:pPr marL="0" indent="0">
                  <a:buNone/>
                </a:pPr>
                <a:endParaRPr lang="en-IN" sz="1800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980728"/>
                <a:ext cx="8219256" cy="5760640"/>
              </a:xfrm>
              <a:blipFill rotWithShape="1">
                <a:blip r:embed="rId2"/>
                <a:stretch>
                  <a:fillRect l="-742" t="-1058" r="-7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27984" y="3284984"/>
                <a:ext cx="4038600" cy="223224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9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9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900" i="1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IN" sz="1900" i="1">
                        <a:latin typeface="Cambria Math"/>
                        <a:ea typeface="Cambria Math"/>
                      </a:rPr>
                      <m:t>≥1    </m:t>
                    </m:r>
                  </m:oMath>
                </a14:m>
                <a:r>
                  <a:rPr lang="en-IN" sz="1900" dirty="0"/>
                  <a:t>(Street G)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9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19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9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IN" sz="1900" i="1">
                        <a:latin typeface="Cambria Math"/>
                        <a:ea typeface="Cambria Math"/>
                      </a:rPr>
                      <m:t>≥1    </m:t>
                    </m:r>
                  </m:oMath>
                </a14:m>
                <a:r>
                  <a:rPr lang="en-IN" sz="1900" dirty="0"/>
                  <a:t>(Street H)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9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9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9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IN" sz="1900" i="1">
                        <a:latin typeface="Cambria Math"/>
                        <a:ea typeface="Cambria Math"/>
                      </a:rPr>
                      <m:t>≥1    </m:t>
                    </m:r>
                  </m:oMath>
                </a14:m>
                <a:r>
                  <a:rPr lang="en-IN" sz="1900" dirty="0"/>
                  <a:t>(Street I)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9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19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900" i="1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n-IN" sz="1900" i="1">
                        <a:latin typeface="Cambria Math"/>
                        <a:ea typeface="Cambria Math"/>
                      </a:rPr>
                      <m:t>≥1    </m:t>
                    </m:r>
                  </m:oMath>
                </a14:m>
                <a:r>
                  <a:rPr lang="en-IN" sz="1900" dirty="0"/>
                  <a:t>(Street J)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9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9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900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IN" sz="1900" i="1">
                        <a:latin typeface="Cambria Math"/>
                        <a:ea typeface="Cambria Math"/>
                      </a:rPr>
                      <m:t>≥1    </m:t>
                    </m:r>
                  </m:oMath>
                </a14:m>
                <a:r>
                  <a:rPr lang="en-IN" sz="1900" dirty="0"/>
                  <a:t>(Street K</a:t>
                </a:r>
                <a:r>
                  <a:rPr lang="en-IN" sz="1900" dirty="0" smtClean="0"/>
                  <a:t>)</a:t>
                </a:r>
                <a:endParaRPr lang="en-IN" sz="19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9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900" dirty="0"/>
                  <a:t>=(0,1), j=1,2,………,8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27984" y="3284984"/>
                <a:ext cx="4038600" cy="2232248"/>
              </a:xfrm>
              <a:blipFill rotWithShape="1">
                <a:blip r:embed="rId3"/>
                <a:stretch>
                  <a:fillRect t="-27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3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Either-Or Constraints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 smtClean="0"/>
                  <a:t>Either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 smtClean="0"/>
                  <a:t>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latin typeface="Cambria Math"/>
                        <a:ea typeface="Cambria Math"/>
                      </a:rPr>
                      <m:t>≤18</m:t>
                    </m:r>
                  </m:oMath>
                </a14:m>
                <a:endParaRPr lang="en-IN" sz="20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IN" sz="2000" dirty="0"/>
                  <a:t> </a:t>
                </a:r>
                <a:r>
                  <a:rPr lang="en-IN" sz="2000" dirty="0" smtClean="0"/>
                  <a:t>     Or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 smtClean="0"/>
                  <a:t> + 4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 smtClean="0"/>
                  <a:t>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sz="2000" b="0" i="1" dirty="0" smtClean="0">
                        <a:latin typeface="Cambria Math"/>
                        <a:ea typeface="Cambria Math"/>
                      </a:rPr>
                      <m:t>16</m:t>
                    </m:r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400050" lvl="1" indent="0">
                  <a:buNone/>
                </a:pPr>
                <a:r>
                  <a:rPr lang="en-IN" sz="1600" dirty="0" smtClean="0"/>
                  <a:t>These two above inequalities are equivalent to:</a:t>
                </a:r>
              </a:p>
              <a:p>
                <a:pPr marL="400050" lvl="1" indent="0">
                  <a:buNone/>
                </a:pPr>
                <a:r>
                  <a:rPr lang="en-IN" sz="1600" i="1" dirty="0"/>
                  <a:t> </a:t>
                </a:r>
                <a:r>
                  <a:rPr lang="en-IN" sz="1600" i="1" dirty="0" smtClean="0"/>
                  <a:t>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i="1" dirty="0" smtClean="0"/>
                  <a:t>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sz="1600" b="0" i="1" smtClean="0">
                        <a:latin typeface="Cambria Math"/>
                        <a:ea typeface="Cambria Math"/>
                      </a:rPr>
                      <m:t>≤18</m:t>
                    </m:r>
                  </m:oMath>
                </a14:m>
                <a:r>
                  <a:rPr lang="en-IN" sz="1600" b="0" i="1" dirty="0" smtClean="0">
                    <a:ea typeface="Cambria Math"/>
                  </a:rPr>
                  <a:t> + My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i="1" dirty="0" smtClean="0"/>
                  <a:t> + 4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i="1" dirty="0" smtClean="0"/>
                  <a:t>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IN" sz="1600" b="0" i="1" dirty="0" smtClean="0">
                        <a:latin typeface="Cambria Math"/>
                        <a:ea typeface="Cambria Math"/>
                      </a:rPr>
                      <m:t>16</m:t>
                    </m:r>
                  </m:oMath>
                </a14:m>
                <a:r>
                  <a:rPr lang="en-IN" sz="1600" i="1" dirty="0" smtClean="0"/>
                  <a:t> + M(1-y)</a:t>
                </a:r>
              </a:p>
              <a:p>
                <a:pPr marL="400050" lvl="1" indent="0">
                  <a:buNone/>
                </a:pPr>
                <a:endParaRPr lang="en-IN" sz="1600" dirty="0"/>
              </a:p>
              <a:p>
                <a:pPr marL="400050" lvl="1" indent="0">
                  <a:buNone/>
                </a:pPr>
                <a:r>
                  <a:rPr lang="en-IN" sz="1600" dirty="0"/>
                  <a:t>w</a:t>
                </a:r>
                <a:r>
                  <a:rPr lang="en-IN" sz="1600" dirty="0" smtClean="0"/>
                  <a:t>here, </a:t>
                </a:r>
                <a:r>
                  <a:rPr lang="en-IN" sz="1600" i="1" dirty="0" smtClean="0"/>
                  <a:t>y</a:t>
                </a:r>
                <a:r>
                  <a:rPr lang="en-IN" sz="1600" dirty="0" smtClean="0"/>
                  <a:t> is an auxiliary variable must be 0 or 1.</a:t>
                </a:r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r>
                  <a:rPr lang="en-IN" sz="2000" dirty="0" smtClean="0"/>
                  <a:t>Assignment:</a:t>
                </a:r>
              </a:p>
              <a:p>
                <a:pPr marL="0" indent="0">
                  <a:buNone/>
                </a:pPr>
                <a:r>
                  <a:rPr lang="en-IN" sz="2000" dirty="0" smtClean="0"/>
                  <a:t>      </a:t>
                </a:r>
                <a:r>
                  <a:rPr lang="en-IN" sz="2000" i="1" dirty="0" smtClean="0"/>
                  <a:t>y</a:t>
                </a:r>
                <a:r>
                  <a:rPr lang="en-IN" sz="2000" dirty="0" smtClean="0"/>
                  <a:t>=min(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 smtClean="0"/>
                  <a:t>,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 smtClean="0"/>
                  <a:t> , Write a formulation to find </a:t>
                </a:r>
                <a:r>
                  <a:rPr lang="en-IN" sz="2000" i="1" dirty="0" smtClean="0"/>
                  <a:t>y</a:t>
                </a:r>
                <a:r>
                  <a:rPr lang="en-IN" sz="2000" dirty="0" smtClean="0"/>
                  <a:t>.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r>
                  <a:rPr lang="en-IN" sz="2000" dirty="0" smtClean="0"/>
                  <a:t>How to represent either-or variables?  </a:t>
                </a:r>
              </a:p>
              <a:p>
                <a:pPr marL="0" indent="0">
                  <a:buNone/>
                </a:pPr>
                <a:endParaRPr lang="en-IN" sz="2000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  <a:blipFill rotWithShape="1">
                <a:blip r:embed="rId2"/>
                <a:stretch>
                  <a:fillRect l="-593" t="-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7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0-1 Knapsack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 smtClean="0"/>
                  <a:t>What is knapsack problem?</a:t>
                </a:r>
              </a:p>
              <a:p>
                <a:r>
                  <a:rPr lang="en-IN" sz="2000" dirty="0" smtClean="0"/>
                  <a:t>Cost and Profit of each item are given.</a:t>
                </a:r>
              </a:p>
              <a:p>
                <a:r>
                  <a:rPr lang="en-IN" sz="2000" dirty="0" smtClean="0"/>
                  <a:t>Capacity or Budget constraint(s)</a:t>
                </a:r>
              </a:p>
              <a:p>
                <a:r>
                  <a:rPr lang="en-IN" sz="2000" dirty="0" smtClean="0"/>
                  <a:t>To select items to maximize total profit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 smtClean="0"/>
                  <a:t>max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sz="2000" dirty="0"/>
                          <m:t> </m:t>
                        </m:r>
                        <m:nary>
                          <m:naryPr>
                            <m:chr m:val="∑"/>
                            <m:ctrlPr>
                              <a:rPr lang="en-IN" sz="200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000" b="0" i="1" dirty="0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IN" sz="2000" b="0" i="1" dirty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000" b="0" i="1" dirty="0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0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IN" sz="2000" b="0" i="0" dirty="0" smtClean="0">
                            <a:latin typeface="Cambria Math"/>
                          </a:rPr>
                          <m:t>: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sz="2000" i="1" dirty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000" i="1" dirty="0">
                                <a:latin typeface="Cambria Math"/>
                              </a:rPr>
                              <m:t>𝑗</m:t>
                            </m:r>
                            <m:r>
                              <a:rPr lang="en-IN" sz="2000" i="1" dirty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000" i="1" dirty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IN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IN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  <a:p>
                <a:r>
                  <a:rPr lang="en-IN" sz="2000" dirty="0" smtClean="0"/>
                  <a:t>Multi-dimensional knapsack problem </a:t>
                </a:r>
              </a:p>
              <a:p>
                <a:r>
                  <a:rPr lang="en-IN" sz="2000" dirty="0" smtClean="0"/>
                  <a:t>Why Knapsack constraint is so important?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  <a:blipFill rotWithShape="1">
                <a:blip r:embed="rId2"/>
                <a:stretch>
                  <a:fillRect l="-741" t="-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6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2520</Words>
  <Application>Microsoft Office PowerPoint</Application>
  <PresentationFormat>On-screen Show (4:3)</PresentationFormat>
  <Paragraphs>339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Introduction to Integer Programming</vt:lpstr>
      <vt:lpstr>References</vt:lpstr>
      <vt:lpstr>Some Definitions</vt:lpstr>
      <vt:lpstr>An Example: Capital Budgeting</vt:lpstr>
      <vt:lpstr>Formulation</vt:lpstr>
      <vt:lpstr>Set Covering Problem</vt:lpstr>
      <vt:lpstr>Formulation</vt:lpstr>
      <vt:lpstr>Either-Or Constraints</vt:lpstr>
      <vt:lpstr>0-1 Knapsack Problem</vt:lpstr>
      <vt:lpstr>Assignment Problem</vt:lpstr>
      <vt:lpstr>Traveling Salesman Problem</vt:lpstr>
      <vt:lpstr>Choices in Model Formulation</vt:lpstr>
      <vt:lpstr>Fixed Charge Problem</vt:lpstr>
      <vt:lpstr>Formulation</vt:lpstr>
      <vt:lpstr>Branch &amp; Bound Algorithm</vt:lpstr>
      <vt:lpstr>PowerPoint Presentation</vt:lpstr>
      <vt:lpstr>Illustration of B&amp;B Algorithm</vt:lpstr>
      <vt:lpstr>B&amp;B tree </vt:lpstr>
      <vt:lpstr>B&amp;B tree if LP3 is solved before LP2</vt:lpstr>
      <vt:lpstr>Summary of the B&amp;B Algorithm (maximization problem)</vt:lpstr>
      <vt:lpstr>Thank you for your attention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Integer Programming</dc:title>
  <dc:creator>ISE</dc:creator>
  <cp:lastModifiedBy>ISE</cp:lastModifiedBy>
  <cp:revision>47</cp:revision>
  <dcterms:created xsi:type="dcterms:W3CDTF">2016-07-05T07:22:58Z</dcterms:created>
  <dcterms:modified xsi:type="dcterms:W3CDTF">2020-02-10T05:24:19Z</dcterms:modified>
</cp:coreProperties>
</file>