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acifico"/>
      <p:regular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acific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76d1c4279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76d1c4279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7cd7602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7cd7602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76d1c4279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76d1c4279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76d1c4279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76d1c4279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76d1c4279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76d1c4279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76d1c4279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76d1c4279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76d1c4279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76d1c4279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76d1c4279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76d1c4279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76d1c4279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76d1c4279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76d1c4279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76d1c4279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76d1c4279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76d1c4279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76d1c4279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76d1c4279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jpg"/><Relationship Id="rId4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jp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5555" r="5555" t="0"/>
          <a:stretch/>
        </p:blipFill>
        <p:spPr>
          <a:xfrm>
            <a:off x="0" y="0"/>
            <a:ext cx="11079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5150" y="1289250"/>
            <a:ext cx="58821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Red Wine Quality Analysis</a:t>
            </a:r>
            <a:endParaRPr sz="5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417525" y="3014928"/>
            <a:ext cx="38604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Prepared By Deepakshi Mahajan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-50" y="0"/>
            <a:ext cx="10421349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 u="sng">
                <a:solidFill>
                  <a:schemeClr val="lt1"/>
                </a:solidFill>
              </a:rPr>
              <a:t>Outliers Key Points</a:t>
            </a:r>
            <a:endParaRPr b="1" sz="4100" u="sng">
              <a:solidFill>
                <a:schemeClr val="lt1"/>
              </a:solidFill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effectLst>
            <a:reflection blurRad="0" dir="5400000" dist="38100" endA="0" endPos="30000" fadeDir="5400012" kx="0" rotWithShape="0" algn="bl" stA="90000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Mean residual sugar level is 5.4 g/l, but there is a sample of very sweet wine with 65.8 g/l (an outlier).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Mean free sulfur dioxide is 30.5 ppm. Max value is 289 which is quite high as 75% is 41 ppm.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PH of wine is within range from 2.7 till 4, mean 3.2.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Datasets with fixed acidity values &gt; 12 can be neglected</a:t>
            </a:r>
            <a:endParaRPr sz="15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2471025" y="4015425"/>
            <a:ext cx="2739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363050"/>
            <a:ext cx="85206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 u="sng"/>
              <a:t>Quality vs Significant attributes</a:t>
            </a:r>
            <a:endParaRPr b="1" u="sng"/>
          </a:p>
        </p:txBody>
      </p:sp>
      <p:sp>
        <p:nvSpPr>
          <p:cNvPr id="134" name="Google Shape;134;p23"/>
          <p:cNvSpPr txBox="1"/>
          <p:nvPr/>
        </p:nvSpPr>
        <p:spPr>
          <a:xfrm>
            <a:off x="777800" y="4015425"/>
            <a:ext cx="336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The graph clearly shows that sulphate is positively </a:t>
            </a:r>
            <a:r>
              <a:rPr b="1" lang="en" sz="1600">
                <a:solidFill>
                  <a:schemeClr val="lt1"/>
                </a:solidFill>
              </a:rPr>
              <a:t>correlated</a:t>
            </a:r>
            <a:r>
              <a:rPr b="1" lang="en" sz="1600">
                <a:solidFill>
                  <a:schemeClr val="lt1"/>
                </a:solidFill>
              </a:rPr>
              <a:t> with quality of wine.</a:t>
            </a:r>
            <a:endParaRPr b="1" sz="1500">
              <a:solidFill>
                <a:schemeClr val="lt1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1250" y="1126500"/>
            <a:ext cx="3204253" cy="29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/>
          <p:nvPr/>
        </p:nvSpPr>
        <p:spPr>
          <a:xfrm rot="-901919">
            <a:off x="5841904" y="1538279"/>
            <a:ext cx="1871542" cy="21183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800" y="1167350"/>
            <a:ext cx="3366600" cy="27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5599000" y="4026975"/>
            <a:ext cx="3366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The graph clearly shows that </a:t>
            </a:r>
            <a:r>
              <a:rPr b="1" lang="en" sz="1500">
                <a:solidFill>
                  <a:schemeClr val="lt1"/>
                </a:solidFill>
              </a:rPr>
              <a:t>greater the extent of alcohol , better the quality of the wine.</a:t>
            </a:r>
            <a:endParaRPr b="1"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 amt="83000"/>
          </a:blip>
          <a:srcRect b="8223" l="0" r="0" t="0"/>
          <a:stretch/>
        </p:blipFill>
        <p:spPr>
          <a:xfrm>
            <a:off x="0" y="9"/>
            <a:ext cx="9144000" cy="514349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255150" y="268600"/>
            <a:ext cx="8688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100" u="sng">
                <a:solidFill>
                  <a:schemeClr val="lt1"/>
                </a:solidFill>
              </a:rPr>
              <a:t>Conclusions</a:t>
            </a:r>
            <a:endParaRPr b="1" sz="5200" u="sng">
              <a:solidFill>
                <a:schemeClr val="lt1"/>
              </a:solidFill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384225" y="1350925"/>
            <a:ext cx="51258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We observed </a:t>
            </a:r>
            <a:r>
              <a:rPr lang="en" sz="1500">
                <a:solidFill>
                  <a:schemeClr val="lt1"/>
                </a:solidFill>
              </a:rPr>
              <a:t>greater the extent of alcohol , better the quality of the wine. For ex : Wine with high alcohol percentage has quality level 7, wine with less alcohol percentage is quality level 5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When alcohol percentage decreases, density grows</a:t>
            </a:r>
            <a:r>
              <a:rPr lang="en" sz="1500">
                <a:solidFill>
                  <a:schemeClr val="lt1"/>
                </a:solidFill>
              </a:rPr>
              <a:t>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When fixed acidity increases density of red wine increases as well. 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Total sulfur dioxide and level of residual sugar are positively correlated. 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Wine density and residual sugar level have positive correlation.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5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-40822" y="0"/>
            <a:ext cx="91848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1544400" y="2002700"/>
            <a:ext cx="5855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rPr>
              <a:t>Thankyou</a:t>
            </a:r>
            <a:endParaRPr sz="10000">
              <a:solidFill>
                <a:schemeClr val="lt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504100" y="507000"/>
            <a:ext cx="54870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solidFill>
                  <a:schemeClr val="lt1"/>
                </a:solidFill>
              </a:rPr>
              <a:t>Goals and Objectives</a:t>
            </a:r>
            <a:endParaRPr b="1" sz="4000" u="sng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617450"/>
            <a:ext cx="85206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To Identify the factors which influence the </a:t>
            </a:r>
            <a:r>
              <a:rPr b="1" lang="en" sz="1700">
                <a:solidFill>
                  <a:schemeClr val="lt1"/>
                </a:solidFill>
              </a:rPr>
              <a:t>Quality of wine</a:t>
            </a:r>
            <a:r>
              <a:rPr lang="en" sz="1700">
                <a:solidFill>
                  <a:schemeClr val="lt1"/>
                </a:solidFill>
              </a:rPr>
              <a:t>.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To </a:t>
            </a:r>
            <a:r>
              <a:rPr lang="en" sz="1700">
                <a:solidFill>
                  <a:schemeClr val="lt1"/>
                </a:solidFill>
              </a:rPr>
              <a:t>identify relationship between</a:t>
            </a:r>
            <a:r>
              <a:rPr b="1" lang="en" sz="1700">
                <a:solidFill>
                  <a:schemeClr val="lt1"/>
                </a:solidFill>
              </a:rPr>
              <a:t> acidic content </a:t>
            </a:r>
            <a:r>
              <a:rPr lang="en" sz="1700">
                <a:solidFill>
                  <a:schemeClr val="lt1"/>
                </a:solidFill>
              </a:rPr>
              <a:t>and various other features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To </a:t>
            </a:r>
            <a:r>
              <a:rPr lang="en" sz="1700">
                <a:solidFill>
                  <a:schemeClr val="lt1"/>
                </a:solidFill>
              </a:rPr>
              <a:t>Suggest analytical solution and recommendations for the better quality of Wine.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6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solidFill>
                  <a:srgbClr val="980000"/>
                </a:solidFill>
              </a:rPr>
              <a:t>About DataSet</a:t>
            </a:r>
            <a:endParaRPr b="1" sz="4000" u="sng">
              <a:solidFill>
                <a:srgbClr val="980000"/>
              </a:solidFill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376025" y="920875"/>
            <a:ext cx="8456400" cy="165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This dataset is related to </a:t>
            </a:r>
            <a:r>
              <a:rPr b="1" lang="en" sz="1500">
                <a:solidFill>
                  <a:schemeClr val="dk1"/>
                </a:solidFill>
              </a:rPr>
              <a:t>red variants of the Portuguese "Vinho Verde" wine.</a:t>
            </a:r>
            <a:r>
              <a:rPr lang="en" sz="1500">
                <a:solidFill>
                  <a:schemeClr val="dk1"/>
                </a:solidFill>
              </a:rPr>
              <a:t> It contains 12  variables and the target attribute is quality which helps you to decide which wine is better.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Quality varies from  </a:t>
            </a:r>
            <a:r>
              <a:rPr b="1" lang="en" sz="1500">
                <a:solidFill>
                  <a:schemeClr val="dk1"/>
                </a:solidFill>
              </a:rPr>
              <a:t>0(low). - 10(high) scale, </a:t>
            </a:r>
            <a:r>
              <a:rPr lang="en" sz="1500">
                <a:solidFill>
                  <a:schemeClr val="dk1"/>
                </a:solidFill>
              </a:rPr>
              <a:t>thus it is an ordinal variable. Hence to determine the quality variable of a wine, it would be a case of classification problem.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33772" l="3950" r="7857" t="40964"/>
          <a:stretch/>
        </p:blipFill>
        <p:spPr>
          <a:xfrm>
            <a:off x="376025" y="2779900"/>
            <a:ext cx="8456401" cy="22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44650"/>
            <a:ext cx="8520600" cy="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solidFill>
                  <a:schemeClr val="lt1"/>
                </a:solidFill>
              </a:rPr>
              <a:t>Dataset Variables</a:t>
            </a:r>
            <a:endParaRPr b="1" sz="4000" u="sng">
              <a:solidFill>
                <a:schemeClr val="lt1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617200" y="1163075"/>
            <a:ext cx="7843500" cy="3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fixed acidity - that will not evaporates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volatile acidity - amount of acetic acid in wine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citric acid- add freshness and flavor to wine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residual sugar - Remaining sugar(in gram/litre)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chlorides - the amount of salt in the wine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free sulfur dioxide - the free form of SO2 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total sulfur dioxide - amount of free and bound forms of S02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density - the density of water is close to that of water depending on the percent alcohol and sugar content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pH - most wines are between 3-4 on the pH scale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sulphates - SO2 level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alcohol -  alcohol content of the wine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Quality - target variable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 u="sng"/>
              <a:t>Exploratory Data Analysis</a:t>
            </a:r>
            <a:endParaRPr b="1" sz="35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 u="sng"/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1020725"/>
            <a:ext cx="85206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Is there any correlation among variables???</a:t>
            </a:r>
            <a:endParaRPr sz="202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025" y="1503025"/>
            <a:ext cx="4640275" cy="34880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585650" y="1737175"/>
            <a:ext cx="32232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</a:t>
            </a:r>
            <a:r>
              <a:rPr lang="en" sz="1700"/>
              <a:t>nsights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Alcohol seems to be most explanatory when it comes to quality ratings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pH is -vely correlated with fixed acid and volatile acid (ph = -log(acid conc))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Citric acid and fixed acid are +vely correlated.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03275"/>
            <a:ext cx="85206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highlight>
                  <a:schemeClr val="lt1"/>
                </a:highlight>
              </a:rPr>
              <a:t>Exploratory Data Analysis</a:t>
            </a:r>
            <a:endParaRPr b="1" sz="4000" u="sng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 u="sng">
              <a:highlight>
                <a:schemeClr val="lt1"/>
              </a:highlight>
            </a:endParaRPr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1020725"/>
            <a:ext cx="85206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highlight>
                  <a:schemeClr val="lt1"/>
                </a:highlight>
              </a:rPr>
              <a:t>How acidity of wine affects its quality</a:t>
            </a:r>
            <a:r>
              <a:rPr lang="en" sz="2020">
                <a:highlight>
                  <a:schemeClr val="lt1"/>
                </a:highlight>
              </a:rPr>
              <a:t>???</a:t>
            </a:r>
            <a:endParaRPr sz="2020">
              <a:highlight>
                <a:schemeClr val="lt1"/>
              </a:highlight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4000" y="1596425"/>
            <a:ext cx="3050025" cy="30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0025" y="1596425"/>
            <a:ext cx="3117800" cy="31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" y="1574787"/>
            <a:ext cx="3050025" cy="3188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/>
              <a:t>Exploratory Data Analysis</a:t>
            </a:r>
            <a:endParaRPr b="1" sz="4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 u="sng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00" y="1396675"/>
            <a:ext cx="4016700" cy="34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/>
          <p:nvPr/>
        </p:nvSpPr>
        <p:spPr>
          <a:xfrm>
            <a:off x="5250775" y="1873425"/>
            <a:ext cx="2994732" cy="1396656"/>
          </a:xfrm>
          <a:prstGeom prst="cloud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Chlorides seem to be centered around 0.1</a:t>
            </a:r>
            <a:endParaRPr b="1"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63050"/>
            <a:ext cx="85206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 u="sng"/>
              <a:t>Exploratory Data Analysis</a:t>
            </a:r>
            <a:endParaRPr b="1" sz="4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1074588"/>
            <a:ext cx="85206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Relation Between Chloride and Sulphates Extent in Wine</a:t>
            </a:r>
            <a:endParaRPr sz="2020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00" y="1678400"/>
            <a:ext cx="4798574" cy="289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/>
          <p:nvPr/>
        </p:nvSpPr>
        <p:spPr>
          <a:xfrm rot="-887217">
            <a:off x="957982" y="2700593"/>
            <a:ext cx="2076987" cy="1509553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5492675" y="1786125"/>
            <a:ext cx="2739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0" name="Google Shape;110;p20"/>
          <p:cNvSpPr txBox="1"/>
          <p:nvPr/>
        </p:nvSpPr>
        <p:spPr>
          <a:xfrm>
            <a:off x="5465800" y="2014425"/>
            <a:ext cx="3366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Most values of the Chloride Extent lies in the range of 0-0.3 and Sulphates Extent lies between 0.25-1.25 </a:t>
            </a:r>
            <a:endParaRPr b="1"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lin ang="5400012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18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000" u="sng">
                <a:solidFill>
                  <a:schemeClr val="lt1"/>
                </a:solidFill>
              </a:rPr>
              <a:t>OUTLIERS</a:t>
            </a:r>
            <a:endParaRPr b="1" sz="4000" u="sng">
              <a:solidFill>
                <a:schemeClr val="lt1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999773"/>
            <a:ext cx="2663425" cy="1937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5950" y="991925"/>
            <a:ext cx="2872100" cy="1937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7600" y="991925"/>
            <a:ext cx="2872100" cy="1937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8903" y="3040500"/>
            <a:ext cx="2663425" cy="20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61450" y="3036575"/>
            <a:ext cx="2747075" cy="21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