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2"/>
  </p:notesMasterIdLst>
  <p:handoutMasterIdLst>
    <p:handoutMasterId r:id="rId63"/>
  </p:handoutMasterIdLst>
  <p:sldIdLst>
    <p:sldId id="684" r:id="rId3"/>
    <p:sldId id="689" r:id="rId4"/>
    <p:sldId id="674" r:id="rId5"/>
    <p:sldId id="675" r:id="rId6"/>
    <p:sldId id="698" r:id="rId7"/>
    <p:sldId id="690" r:id="rId8"/>
    <p:sldId id="676" r:id="rId9"/>
    <p:sldId id="677" r:id="rId10"/>
    <p:sldId id="700" r:id="rId11"/>
    <p:sldId id="678" r:id="rId12"/>
    <p:sldId id="679" r:id="rId13"/>
    <p:sldId id="680" r:id="rId14"/>
    <p:sldId id="681" r:id="rId15"/>
    <p:sldId id="682" r:id="rId16"/>
    <p:sldId id="699" r:id="rId17"/>
    <p:sldId id="683" r:id="rId18"/>
    <p:sldId id="692" r:id="rId19"/>
    <p:sldId id="701" r:id="rId20"/>
    <p:sldId id="702" r:id="rId21"/>
    <p:sldId id="703" r:id="rId22"/>
    <p:sldId id="707" r:id="rId23"/>
    <p:sldId id="708" r:id="rId24"/>
    <p:sldId id="704" r:id="rId25"/>
    <p:sldId id="705" r:id="rId26"/>
    <p:sldId id="709" r:id="rId27"/>
    <p:sldId id="706" r:id="rId28"/>
    <p:sldId id="710" r:id="rId29"/>
    <p:sldId id="711" r:id="rId30"/>
    <p:sldId id="712" r:id="rId31"/>
    <p:sldId id="713" r:id="rId32"/>
    <p:sldId id="714" r:id="rId33"/>
    <p:sldId id="715" r:id="rId34"/>
    <p:sldId id="717" r:id="rId35"/>
    <p:sldId id="718" r:id="rId36"/>
    <p:sldId id="719" r:id="rId37"/>
    <p:sldId id="731" r:id="rId38"/>
    <p:sldId id="732" r:id="rId39"/>
    <p:sldId id="733" r:id="rId40"/>
    <p:sldId id="734" r:id="rId41"/>
    <p:sldId id="721" r:id="rId42"/>
    <p:sldId id="722" r:id="rId43"/>
    <p:sldId id="723" r:id="rId44"/>
    <p:sldId id="735" r:id="rId45"/>
    <p:sldId id="741" r:id="rId46"/>
    <p:sldId id="743" r:id="rId47"/>
    <p:sldId id="716" r:id="rId48"/>
    <p:sldId id="725" r:id="rId49"/>
    <p:sldId id="724" r:id="rId50"/>
    <p:sldId id="730" r:id="rId51"/>
    <p:sldId id="726" r:id="rId52"/>
    <p:sldId id="727" r:id="rId53"/>
    <p:sldId id="729" r:id="rId54"/>
    <p:sldId id="744" r:id="rId55"/>
    <p:sldId id="745" r:id="rId56"/>
    <p:sldId id="746" r:id="rId57"/>
    <p:sldId id="747" r:id="rId58"/>
    <p:sldId id="748" r:id="rId59"/>
    <p:sldId id="749" r:id="rId60"/>
    <p:sldId id="63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>
      <p:cViewPr varScale="1">
        <p:scale>
          <a:sx n="67" d="100"/>
          <a:sy n="67" d="100"/>
        </p:scale>
        <p:origin x="50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99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7254" indent="-283559" defTabSz="91999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34237" indent="-226847" defTabSz="91999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87932" indent="-226847" defTabSz="91999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41626" indent="-226847" defTabSz="91999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95321" indent="-226847" defTabSz="91999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49015" indent="-226847" defTabSz="91999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02710" indent="-226847" defTabSz="91999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56405" indent="-226847" defTabSz="91999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174" y="4381167"/>
            <a:ext cx="5089445" cy="41480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31082" y="8762332"/>
            <a:ext cx="3004709" cy="45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4" tIns="46147" rIns="92294" bIns="46147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45</a:t>
            </a:fld>
            <a:endParaRPr lang="en-US" altLang="en-US" sz="1200" dirty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174" y="4381167"/>
            <a:ext cx="5089445" cy="41480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864-1F90-4861-92BA-2952D139B441}" type="datetime1">
              <a:rPr lang="en-US" smtClean="0"/>
              <a:t>2/26/2024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8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6376-5A74-40CE-8AB6-E7C6CE6626ED}" type="datetime1">
              <a:rPr lang="en-US" smtClean="0"/>
              <a:t>2/26/2024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7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3C8F-21FA-45D7-8054-024685858FE0}" type="datetime1">
              <a:rPr lang="en-US" smtClean="0"/>
              <a:t>2/26/2024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6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E98C-8066-427B-9196-7B13B4C40A14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7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5AFD-3388-4B9F-8CDE-0D9EFABA7C5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24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9CCA-7F32-4EC6-9EC2-CC93FA6E77E4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5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1D44-1EF8-466B-9FF4-254C057AE322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3395-4D00-436B-80A8-6023A5E88178}" type="datetime1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BCF7-C00D-48F0-9A23-E8973A1BB5BA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5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754B-4F62-41C1-AF0B-20188D0114DB}" type="datetime1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C446-C139-437E-ACA2-4D59AD24DB94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E45D-D5FA-4CA2-9FDE-DBA86EA3D758}" type="datetime1">
              <a:rPr lang="en-US" smtClean="0"/>
              <a:t>2/26/2024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1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6235-6F20-4739-AAF8-DEA415434933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5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75DD-88C6-4D36-A49E-8E95F41D0C3E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2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120-B1F3-470C-84E4-6B49899C85F6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9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3433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3pPr>
            <a:lvl4pPr marL="1600200" indent="-228600" algn="just">
              <a:buClr>
                <a:schemeClr val="accent6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4pPr>
            <a:lvl5pPr marL="2057400" indent="-228600" algn="just">
              <a:buClr>
                <a:schemeClr val="accent6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80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1192"/>
            <a:ext cx="11922275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8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C09E-CC80-41F5-9CF2-B6A5CF60B8D0}" type="datetime1">
              <a:rPr lang="en-US" smtClean="0"/>
              <a:t>2/26/2024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9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2AAF-D8E2-48F8-9E5B-B55C2DE89B3B}" type="datetime1">
              <a:rPr lang="en-US" smtClean="0"/>
              <a:t>2/26/2024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B4B0-5F41-43A3-8568-E90CD090A909}" type="datetime1">
              <a:rPr lang="en-US" smtClean="0"/>
              <a:t>2/26/2024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8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9F4F-3304-4D72-9C62-DDCEAB80D282}" type="datetime1">
              <a:rPr lang="en-US" smtClean="0"/>
              <a:t>2/26/2024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5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6AC-CA6A-40E3-9AED-4E2F474D06FE}" type="datetime1">
              <a:rPr lang="en-US" smtClean="0"/>
              <a:t>2/26/2024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7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7BB1-85D8-46BD-B93C-C36FCFADF168}" type="datetime1">
              <a:rPr lang="en-US" smtClean="0"/>
              <a:t>2/26/2024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2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1474-48E8-4608-93D9-7698B77AD77F}" type="datetime1">
              <a:rPr lang="en-US" smtClean="0"/>
              <a:t>2/26/2024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8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986F-9E0D-48D3-AFE9-109A64234845}" type="datetime1">
              <a:rPr lang="en-US" smtClean="0"/>
              <a:t>2/26/2024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45A9-6BB6-49E7-B372-CA12CDA5A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6BC35-88CE-47FB-A5D1-24ED4CE42FF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676400"/>
            <a:ext cx="8439150" cy="3505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C4E7A-2629-4D1F-9F9D-D92A5B6E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D10F-DB68-41BF-ADEE-BB9855F0C67E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03A7-5484-4804-9D16-6361F196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EE11A-D97B-40B1-8BD1-646F2B7A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E-R Diagram of a Library System</a:t>
            </a:r>
            <a:endParaRPr lang="en-US" sz="2000" dirty="0"/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2474" y="3812180"/>
            <a:ext cx="1698171" cy="74458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Student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2451" y="3807824"/>
            <a:ext cx="1698171" cy="74458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Book</a:t>
            </a:r>
          </a:p>
        </p:txBody>
      </p:sp>
      <p:sp>
        <p:nvSpPr>
          <p:cNvPr id="9" name="Diamond 8"/>
          <p:cNvSpPr/>
          <p:nvPr/>
        </p:nvSpPr>
        <p:spPr>
          <a:xfrm>
            <a:off x="5486400" y="3733800"/>
            <a:ext cx="1724298" cy="892630"/>
          </a:xfrm>
          <a:prstGeom prst="diamond">
            <a:avLst/>
          </a:prstGeom>
          <a:noFill/>
          <a:ln w="28575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Issue</a:t>
            </a:r>
          </a:p>
        </p:txBody>
      </p:sp>
      <p:cxnSp>
        <p:nvCxnSpPr>
          <p:cNvPr id="10" name="Straight Connector 9"/>
          <p:cNvCxnSpPr>
            <a:stCxn id="9" idx="3"/>
            <a:endCxn id="8" idx="1"/>
          </p:cNvCxnSpPr>
          <p:nvPr/>
        </p:nvCxnSpPr>
        <p:spPr>
          <a:xfrm>
            <a:off x="7210698" y="4180115"/>
            <a:ext cx="881753" cy="1"/>
          </a:xfrm>
          <a:prstGeom prst="line">
            <a:avLst/>
          </a:prstGeom>
          <a:noFill/>
          <a:ln w="28575" cap="flat" cmpd="sng" algn="ctr">
            <a:solidFill>
              <a:srgbClr val="1D9A78"/>
            </a:solidFill>
            <a:prstDash val="solid"/>
            <a:miter lim="800000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4604647" y="4180115"/>
            <a:ext cx="881753" cy="1"/>
          </a:xfrm>
          <a:prstGeom prst="line">
            <a:avLst/>
          </a:prstGeom>
          <a:noFill/>
          <a:ln w="28575" cap="flat" cmpd="sng" algn="ctr">
            <a:solidFill>
              <a:srgbClr val="1D9A78"/>
            </a:solidFill>
            <a:prstDash val="solid"/>
            <a:miter lim="800000"/>
          </a:ln>
          <a:effectLst/>
        </p:spPr>
      </p:cxnSp>
      <p:cxnSp>
        <p:nvCxnSpPr>
          <p:cNvPr id="12" name="Straight Connector 11"/>
          <p:cNvCxnSpPr>
            <a:stCxn id="13" idx="4"/>
            <a:endCxn id="6" idx="0"/>
          </p:cNvCxnSpPr>
          <p:nvPr/>
        </p:nvCxnSpPr>
        <p:spPr>
          <a:xfrm>
            <a:off x="2798171" y="3376207"/>
            <a:ext cx="963389" cy="435973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3" name="Oval 12"/>
          <p:cNvSpPr/>
          <p:nvPr/>
        </p:nvSpPr>
        <p:spPr>
          <a:xfrm>
            <a:off x="2066651" y="2953297"/>
            <a:ext cx="1463040" cy="42291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RollNo</a:t>
            </a: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Roboto Condensed"/>
              <a:cs typeface="Arial"/>
            </a:endParaRPr>
          </a:p>
        </p:txBody>
      </p:sp>
      <p:cxnSp>
        <p:nvCxnSpPr>
          <p:cNvPr id="14" name="Straight Connector 13"/>
          <p:cNvCxnSpPr>
            <a:stCxn id="15" idx="4"/>
            <a:endCxn id="6" idx="0"/>
          </p:cNvCxnSpPr>
          <p:nvPr/>
        </p:nvCxnSpPr>
        <p:spPr>
          <a:xfrm flipH="1">
            <a:off x="3761560" y="3353796"/>
            <a:ext cx="654734" cy="458384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5" name="Oval 14"/>
          <p:cNvSpPr/>
          <p:nvPr/>
        </p:nvSpPr>
        <p:spPr>
          <a:xfrm>
            <a:off x="3684774" y="2930886"/>
            <a:ext cx="1463040" cy="42291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Name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930760" y="4552407"/>
            <a:ext cx="830800" cy="404874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7" name="Oval 16"/>
          <p:cNvSpPr/>
          <p:nvPr/>
        </p:nvSpPr>
        <p:spPr>
          <a:xfrm>
            <a:off x="2180954" y="4962991"/>
            <a:ext cx="1463040" cy="42291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Branch</a:t>
            </a:r>
          </a:p>
        </p:txBody>
      </p:sp>
      <p:sp>
        <p:nvSpPr>
          <p:cNvPr id="18" name="Oval 17"/>
          <p:cNvSpPr/>
          <p:nvPr/>
        </p:nvSpPr>
        <p:spPr>
          <a:xfrm>
            <a:off x="3817305" y="4975812"/>
            <a:ext cx="1463040" cy="42291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Sem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Roboto Condensed"/>
              <a:cs typeface="Arial"/>
            </a:endParaRPr>
          </a:p>
        </p:txBody>
      </p:sp>
      <p:cxnSp>
        <p:nvCxnSpPr>
          <p:cNvPr id="19" name="Straight Connector 18"/>
          <p:cNvCxnSpPr>
            <a:stCxn id="6" idx="2"/>
            <a:endCxn id="18" idx="0"/>
          </p:cNvCxnSpPr>
          <p:nvPr/>
        </p:nvCxnSpPr>
        <p:spPr>
          <a:xfrm>
            <a:off x="3761560" y="4556763"/>
            <a:ext cx="787265" cy="41904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>
            <a:stCxn id="21" idx="4"/>
          </p:cNvCxnSpPr>
          <p:nvPr/>
        </p:nvCxnSpPr>
        <p:spPr>
          <a:xfrm>
            <a:off x="8039936" y="3372194"/>
            <a:ext cx="963389" cy="435973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" name="Oval 20"/>
          <p:cNvSpPr/>
          <p:nvPr/>
        </p:nvSpPr>
        <p:spPr>
          <a:xfrm>
            <a:off x="7308416" y="2949284"/>
            <a:ext cx="1463040" cy="42291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BookNo</a:t>
            </a: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Roboto Condensed"/>
              <a:cs typeface="Arial"/>
            </a:endParaRPr>
          </a:p>
        </p:txBody>
      </p:sp>
      <p:cxnSp>
        <p:nvCxnSpPr>
          <p:cNvPr id="22" name="Straight Connector 21"/>
          <p:cNvCxnSpPr>
            <a:stCxn id="23" idx="4"/>
          </p:cNvCxnSpPr>
          <p:nvPr/>
        </p:nvCxnSpPr>
        <p:spPr>
          <a:xfrm flipH="1">
            <a:off x="9003325" y="3349783"/>
            <a:ext cx="654734" cy="458384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" name="Oval 22"/>
          <p:cNvSpPr/>
          <p:nvPr/>
        </p:nvSpPr>
        <p:spPr>
          <a:xfrm>
            <a:off x="8926539" y="2926873"/>
            <a:ext cx="1463040" cy="42291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172525" y="4548394"/>
            <a:ext cx="830800" cy="404874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5" name="Oval 24"/>
          <p:cNvSpPr/>
          <p:nvPr/>
        </p:nvSpPr>
        <p:spPr>
          <a:xfrm>
            <a:off x="7422719" y="4958978"/>
            <a:ext cx="1463040" cy="42291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Author</a:t>
            </a:r>
          </a:p>
        </p:txBody>
      </p:sp>
      <p:sp>
        <p:nvSpPr>
          <p:cNvPr id="26" name="Oval 25"/>
          <p:cNvSpPr/>
          <p:nvPr/>
        </p:nvSpPr>
        <p:spPr>
          <a:xfrm>
            <a:off x="9059070" y="4971799"/>
            <a:ext cx="1463040" cy="42291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Price</a:t>
            </a: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9003325" y="4552750"/>
            <a:ext cx="787265" cy="41904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8" name="Rounded Rectangular Callout 27"/>
          <p:cNvSpPr/>
          <p:nvPr/>
        </p:nvSpPr>
        <p:spPr>
          <a:xfrm>
            <a:off x="2196363" y="2241073"/>
            <a:ext cx="1368000" cy="457200"/>
          </a:xfrm>
          <a:prstGeom prst="wedgeRoundRectCallout">
            <a:avLst>
              <a:gd name="adj1" fmla="val -30669"/>
              <a:gd name="adj2" fmla="val 108681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Primary Key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7249110" y="2241073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Primary Key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54087" y="4910396"/>
            <a:ext cx="1412988" cy="457200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Entities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Roboto Condensed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75057" y="4556766"/>
            <a:ext cx="1217394" cy="623439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 flipV="1">
            <a:off x="4613431" y="4552408"/>
            <a:ext cx="1220970" cy="579865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5579493" y="2476448"/>
            <a:ext cx="1631205" cy="457200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Attributes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Roboto Condensed"/>
              <a:cs typeface="Arial"/>
            </a:endParaRPr>
          </a:p>
        </p:txBody>
      </p: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6959178" y="2815682"/>
            <a:ext cx="349238" cy="345057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/>
          <p:cNvCxnSpPr>
            <a:endCxn id="15" idx="6"/>
          </p:cNvCxnSpPr>
          <p:nvPr/>
        </p:nvCxnSpPr>
        <p:spPr>
          <a:xfrm flipH="1">
            <a:off x="5147814" y="2816749"/>
            <a:ext cx="567475" cy="325592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Rounded Rectangle 35"/>
          <p:cNvSpPr/>
          <p:nvPr/>
        </p:nvSpPr>
        <p:spPr>
          <a:xfrm>
            <a:off x="5426233" y="3003073"/>
            <a:ext cx="1943901" cy="40867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Relationship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Roboto Condensed"/>
              <a:cs typeface="Arial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340634" y="3371372"/>
            <a:ext cx="7915" cy="365760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44B6D-54A0-4865-9CD0-D14CDA2C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CFCA-B0BA-4657-A64B-567881F166C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741E2-94EA-4C44-BA66-411D1A80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2FDF-18A3-421E-8D29-004E7F77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/>
      <p:bldP spid="33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Ternary Relationship</a:t>
            </a:r>
          </a:p>
          <a:p>
            <a:pPr marL="0" indent="0" algn="just">
              <a:buNone/>
            </a:pPr>
            <a:endParaRPr lang="en-US" b="1" u="sng" dirty="0"/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69586" y="434499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49563" y="434064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40" name="Diamond 39"/>
          <p:cNvSpPr/>
          <p:nvPr/>
        </p:nvSpPr>
        <p:spPr>
          <a:xfrm>
            <a:off x="5243512" y="426661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Guide</a:t>
            </a:r>
          </a:p>
        </p:txBody>
      </p:sp>
      <p:cxnSp>
        <p:nvCxnSpPr>
          <p:cNvPr id="41" name="Straight Connector 40"/>
          <p:cNvCxnSpPr>
            <a:stCxn id="40" idx="3"/>
            <a:endCxn id="39" idx="1"/>
          </p:cNvCxnSpPr>
          <p:nvPr/>
        </p:nvCxnSpPr>
        <p:spPr>
          <a:xfrm>
            <a:off x="6967810" y="471293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61759" y="471293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44" idx="4"/>
            <a:endCxn id="38" idx="0"/>
          </p:cNvCxnSpPr>
          <p:nvPr/>
        </p:nvCxnSpPr>
        <p:spPr>
          <a:xfrm>
            <a:off x="2555283" y="3909024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1823763" y="348611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FacID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6" idx="4"/>
            <a:endCxn id="38" idx="0"/>
          </p:cNvCxnSpPr>
          <p:nvPr/>
        </p:nvCxnSpPr>
        <p:spPr>
          <a:xfrm flipH="1">
            <a:off x="3518672" y="3886613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3441886" y="346370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687872" y="5085224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8" name="Oval 47"/>
          <p:cNvSpPr/>
          <p:nvPr/>
        </p:nvSpPr>
        <p:spPr>
          <a:xfrm>
            <a:off x="1938066" y="549580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49" name="Oval 48"/>
          <p:cNvSpPr/>
          <p:nvPr/>
        </p:nvSpPr>
        <p:spPr>
          <a:xfrm>
            <a:off x="3574417" y="5508629"/>
            <a:ext cx="18288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50" name="Straight Connector 49"/>
          <p:cNvCxnSpPr>
            <a:stCxn id="38" idx="2"/>
            <a:endCxn id="49" idx="0"/>
          </p:cNvCxnSpPr>
          <p:nvPr/>
        </p:nvCxnSpPr>
        <p:spPr>
          <a:xfrm>
            <a:off x="3518672" y="5089580"/>
            <a:ext cx="97014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52" idx="4"/>
          </p:cNvCxnSpPr>
          <p:nvPr/>
        </p:nvCxnSpPr>
        <p:spPr>
          <a:xfrm>
            <a:off x="7797048" y="3905011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2" name="Oval 51"/>
          <p:cNvSpPr/>
          <p:nvPr/>
        </p:nvSpPr>
        <p:spPr>
          <a:xfrm>
            <a:off x="7065528" y="348210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RollNo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4" idx="4"/>
          </p:cNvCxnSpPr>
          <p:nvPr/>
        </p:nvCxnSpPr>
        <p:spPr>
          <a:xfrm flipH="1">
            <a:off x="8760437" y="3882600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4" name="Oval 53"/>
          <p:cNvSpPr/>
          <p:nvPr/>
        </p:nvSpPr>
        <p:spPr>
          <a:xfrm>
            <a:off x="8683651" y="345969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7929637" y="5081211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6" name="Oval 55"/>
          <p:cNvSpPr/>
          <p:nvPr/>
        </p:nvSpPr>
        <p:spPr>
          <a:xfrm>
            <a:off x="7179831" y="549179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57" name="Oval 56"/>
          <p:cNvSpPr/>
          <p:nvPr/>
        </p:nvSpPr>
        <p:spPr>
          <a:xfrm>
            <a:off x="8816182" y="550461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Sem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>
            <a:off x="8760437" y="5085567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>
            <a:off x="5257800" y="2590800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60" name="Straight Connector 59"/>
          <p:cNvCxnSpPr>
            <a:stCxn id="61" idx="4"/>
          </p:cNvCxnSpPr>
          <p:nvPr/>
        </p:nvCxnSpPr>
        <p:spPr>
          <a:xfrm>
            <a:off x="5251005" y="2155170"/>
            <a:ext cx="91766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1" name="Oval 60"/>
          <p:cNvSpPr/>
          <p:nvPr/>
        </p:nvSpPr>
        <p:spPr>
          <a:xfrm>
            <a:off x="4473765" y="1732260"/>
            <a:ext cx="155448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ProjectID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3" idx="4"/>
          </p:cNvCxnSpPr>
          <p:nvPr/>
        </p:nvCxnSpPr>
        <p:spPr>
          <a:xfrm flipH="1">
            <a:off x="6168674" y="2132759"/>
            <a:ext cx="97477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3" name="Oval 62"/>
          <p:cNvSpPr/>
          <p:nvPr/>
        </p:nvSpPr>
        <p:spPr>
          <a:xfrm>
            <a:off x="6091888" y="1709849"/>
            <a:ext cx="21031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 Name</a:t>
            </a:r>
          </a:p>
        </p:txBody>
      </p:sp>
      <p:cxnSp>
        <p:nvCxnSpPr>
          <p:cNvPr id="64" name="Straight Connector 63"/>
          <p:cNvCxnSpPr>
            <a:stCxn id="59" idx="2"/>
            <a:endCxn id="40" idx="0"/>
          </p:cNvCxnSpPr>
          <p:nvPr/>
        </p:nvCxnSpPr>
        <p:spPr>
          <a:xfrm flipH="1">
            <a:off x="6105661" y="3335383"/>
            <a:ext cx="1225" cy="93123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EFF37-688C-4E9B-95DF-A58D21C4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A1D9-D432-468C-9549-43180C7DD2B3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AF93E-BA9A-4CEA-BB67-A86075C8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0DC80-670F-425F-9533-DCA941A8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4" grpId="0" animBg="1"/>
      <p:bldP spid="46" grpId="0" animBg="1"/>
      <p:bldP spid="48" grpId="0" animBg="1"/>
      <p:bldP spid="49" grpId="0" animBg="1"/>
      <p:bldP spid="52" grpId="0" animBg="1"/>
      <p:bldP spid="54" grpId="0" animBg="1"/>
      <p:bldP spid="56" grpId="0" animBg="1"/>
      <p:bldP spid="57" grpId="0" animBg="1"/>
      <p:bldP spid="59" grpId="0" animBg="1"/>
      <p:bldP spid="61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Types of Attributes</a:t>
            </a:r>
          </a:p>
          <a:p>
            <a:pPr lvl="0" algn="just"/>
            <a:r>
              <a:rPr lang="en-US" sz="2400" b="1" u="sng" dirty="0">
                <a:solidFill>
                  <a:prstClr val="black"/>
                </a:solidFill>
              </a:rPr>
              <a:t>Simple Attribute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Cannot be divided into subparts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E.g. </a:t>
            </a:r>
            <a:r>
              <a:rPr lang="en-US" sz="2000" dirty="0" err="1">
                <a:solidFill>
                  <a:prstClr val="black"/>
                </a:solidFill>
              </a:rPr>
              <a:t>RollNo</a:t>
            </a:r>
            <a:r>
              <a:rPr lang="en-US" sz="2000" dirty="0">
                <a:solidFill>
                  <a:prstClr val="black"/>
                </a:solidFill>
              </a:rPr>
              <a:t>, Age</a:t>
            </a:r>
          </a:p>
          <a:p>
            <a:pPr lvl="0" algn="just"/>
            <a:r>
              <a:rPr lang="en-US" sz="2400" b="1" u="sng" dirty="0">
                <a:solidFill>
                  <a:prstClr val="black"/>
                </a:solidFill>
              </a:rPr>
              <a:t>Composite Attribute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Can be divided into subparts</a:t>
            </a:r>
          </a:p>
          <a:p>
            <a:pPr lvl="1" algn="just"/>
            <a:r>
              <a:rPr lang="en-US" sz="2000" b="1" dirty="0">
                <a:solidFill>
                  <a:prstClr val="black"/>
                </a:solidFill>
              </a:rPr>
              <a:t>Name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(first name, middle name, last name) </a:t>
            </a:r>
          </a:p>
          <a:p>
            <a:pPr lvl="1" algn="just"/>
            <a:r>
              <a:rPr lang="en-US" sz="2000" b="1" dirty="0">
                <a:solidFill>
                  <a:prstClr val="black"/>
                </a:solidFill>
              </a:rPr>
              <a:t>Address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(street, road, city)</a:t>
            </a: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000"/>
            <a:ext cx="1658256" cy="506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49" y="1905000"/>
            <a:ext cx="1658256" cy="506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851" y="1905000"/>
            <a:ext cx="1658256" cy="506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583" y="3071311"/>
            <a:ext cx="4109060" cy="185334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52C499-E86B-4226-9D21-B7DA8261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EDFC-1DC0-42FE-9692-1C154F4E464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96A06A-FDAA-443D-B1BC-01C19EA4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CE49BF-DB11-475C-A4B2-CF03B7E6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2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Types of Attributes</a:t>
            </a:r>
          </a:p>
          <a:p>
            <a:pPr lvl="0" algn="just"/>
            <a:r>
              <a:rPr lang="en-US" sz="2400" b="1" u="sng" dirty="0">
                <a:solidFill>
                  <a:prstClr val="black"/>
                </a:solidFill>
              </a:rPr>
              <a:t>Single-valued Attribute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Has single value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E.g. </a:t>
            </a:r>
            <a:r>
              <a:rPr lang="en-US" sz="2000" dirty="0" err="1">
                <a:solidFill>
                  <a:prstClr val="black"/>
                </a:solidFill>
              </a:rPr>
              <a:t>RollNo</a:t>
            </a:r>
            <a:r>
              <a:rPr lang="en-US" sz="2000" dirty="0">
                <a:solidFill>
                  <a:prstClr val="black"/>
                </a:solidFill>
              </a:rPr>
              <a:t>, Age</a:t>
            </a:r>
          </a:p>
          <a:p>
            <a:pPr lvl="0" algn="just"/>
            <a:r>
              <a:rPr lang="en-US" sz="2400" b="1" u="sng" dirty="0">
                <a:solidFill>
                  <a:prstClr val="black"/>
                </a:solidFill>
              </a:rPr>
              <a:t>Multi-valued Attribute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Has multiple (more than one) value</a:t>
            </a:r>
          </a:p>
          <a:p>
            <a:pPr lvl="1" algn="just"/>
            <a:r>
              <a:rPr lang="en-US" sz="2000" b="1" dirty="0" err="1">
                <a:solidFill>
                  <a:prstClr val="black"/>
                </a:solidFill>
              </a:rPr>
              <a:t>PhoneNo</a:t>
            </a:r>
            <a:endParaRPr lang="en-US" sz="2000" b="1" dirty="0">
              <a:solidFill>
                <a:prstClr val="black"/>
              </a:solidFill>
            </a:endParaRP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(person may have multiple phone </a:t>
            </a:r>
            <a:r>
              <a:rPr lang="en-US" sz="2000" dirty="0" err="1">
                <a:solidFill>
                  <a:prstClr val="black"/>
                </a:solidFill>
              </a:rPr>
              <a:t>nos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pPr lvl="1" algn="just"/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Email_ID</a:t>
            </a:r>
            <a:endParaRPr lang="en-US" sz="2000" b="1" dirty="0">
              <a:solidFill>
                <a:prstClr val="black"/>
              </a:solidFill>
            </a:endParaRP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(person may have multiple emails)</a:t>
            </a: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000"/>
            <a:ext cx="1658256" cy="506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49" y="1905000"/>
            <a:ext cx="1658256" cy="506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851" y="1905000"/>
            <a:ext cx="1658256" cy="506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772379"/>
            <a:ext cx="1786283" cy="57307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1C0D42-E1DE-4731-8D55-B1290EA6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420A-6F6B-429E-BEF9-797A04253B0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A92789-AA38-48A6-9857-6A175D58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90B32F-1ECF-4744-81A9-1AEF9C8C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Types of Attributes</a:t>
            </a:r>
          </a:p>
          <a:p>
            <a:pPr lvl="0" algn="just"/>
            <a:r>
              <a:rPr lang="en-US" sz="2400" b="1" u="sng" dirty="0">
                <a:solidFill>
                  <a:prstClr val="black"/>
                </a:solidFill>
              </a:rPr>
              <a:t>Stored Attribute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It’s value is stored physically </a:t>
            </a:r>
            <a:r>
              <a:rPr lang="en-US" sz="2000">
                <a:solidFill>
                  <a:prstClr val="black"/>
                </a:solidFill>
              </a:rPr>
              <a:t>in  the database</a:t>
            </a:r>
            <a:endParaRPr lang="en-US" sz="2000" dirty="0">
              <a:solidFill>
                <a:prstClr val="black"/>
              </a:solidFill>
            </a:endParaRP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E.g. Birthdate</a:t>
            </a:r>
          </a:p>
          <a:p>
            <a:pPr lvl="0" algn="just"/>
            <a:r>
              <a:rPr lang="en-US" sz="2400" b="1" u="sng" dirty="0">
                <a:solidFill>
                  <a:prstClr val="black"/>
                </a:solidFill>
              </a:rPr>
              <a:t>Derived Attribute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It’s value is derived or calculated from other attributes</a:t>
            </a:r>
          </a:p>
          <a:p>
            <a:pPr lvl="1" algn="just"/>
            <a:r>
              <a:rPr lang="en-US" sz="2000" b="1" dirty="0">
                <a:solidFill>
                  <a:prstClr val="black"/>
                </a:solidFill>
              </a:rPr>
              <a:t>Age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(can be calculated using current date and  birthdate)</a:t>
            </a: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741888"/>
            <a:ext cx="1658256" cy="506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352800"/>
            <a:ext cx="1585097" cy="50601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6C689-2E32-46FD-8B12-D2581BBE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6914-D3AC-4A0E-A530-1C0F2D5DD1A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74E62-8484-4C59-9D1D-13CC4492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04B02-F6EE-4FFB-9F54-232E5802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13" y="4458897"/>
            <a:ext cx="5017731" cy="23991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Types of Attributes</a:t>
            </a:r>
          </a:p>
          <a:p>
            <a:pPr lvl="0" algn="just"/>
            <a:r>
              <a:rPr lang="en-US" sz="2400" b="1" dirty="0">
                <a:solidFill>
                  <a:prstClr val="black"/>
                </a:solidFill>
              </a:rPr>
              <a:t>Key Attribute: </a:t>
            </a:r>
          </a:p>
          <a:p>
            <a:pPr lvl="1" algn="just"/>
            <a:r>
              <a:rPr lang="en-US" dirty="0">
                <a:solidFill>
                  <a:prstClr val="black"/>
                </a:solidFill>
              </a:rPr>
              <a:t>Key attributes are those attributes which can identify an entity uniquely in an entity set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pPr lvl="1" algn="just"/>
            <a:r>
              <a:rPr lang="en-US" sz="2000" dirty="0">
                <a:solidFill>
                  <a:prstClr val="black"/>
                </a:solidFill>
              </a:rPr>
              <a:t>Example: </a:t>
            </a:r>
            <a:r>
              <a:rPr lang="en-US" sz="2000" u="sng" dirty="0" err="1">
                <a:solidFill>
                  <a:prstClr val="black"/>
                </a:solidFill>
              </a:rPr>
              <a:t>Roll_no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lvl="1" algn="just"/>
            <a:endParaRPr lang="en-US" sz="2000" dirty="0">
              <a:solidFill>
                <a:prstClr val="black"/>
              </a:solidFill>
            </a:endParaRPr>
          </a:p>
          <a:p>
            <a:pPr algn="just"/>
            <a:r>
              <a:rPr lang="en-GB" sz="2000" b="1" dirty="0">
                <a:solidFill>
                  <a:prstClr val="black"/>
                </a:solidFill>
              </a:rPr>
              <a:t>Descriptive Attribute: </a:t>
            </a:r>
            <a:r>
              <a:rPr lang="en-US" sz="2000" dirty="0">
                <a:solidFill>
                  <a:prstClr val="black"/>
                </a:solidFill>
              </a:rPr>
              <a:t>Attributes of the relationship is called descriptive attribute.</a:t>
            </a:r>
          </a:p>
          <a:p>
            <a:pPr algn="just"/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364224"/>
            <a:ext cx="3790950" cy="17716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09CD4-58B1-4DBB-B7DC-1616C5BD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E8A-C20F-48DA-BBD4-E8A8A3F1296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00924-0E40-4E23-A14F-EFA0929D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2C206-949F-453C-B89C-6F2FAE71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Entity with all types of Attributes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8565622" cy="389568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F922C-C5CF-4267-ADFA-142125AF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CEA1-6D25-426D-A30A-38C0BEE4955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9FF0-8F20-47C3-8012-D46FFF98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8AC4-2090-4BC5-9D43-B6C1F616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following pair of entities</a:t>
            </a:r>
          </a:p>
          <a:p>
            <a:pPr lvl="1"/>
            <a:r>
              <a:rPr lang="en-US" dirty="0"/>
              <a:t>Customer &amp; Account</a:t>
            </a:r>
          </a:p>
          <a:p>
            <a:pPr lvl="1"/>
            <a:r>
              <a:rPr lang="en-US" dirty="0"/>
              <a:t>Customer &amp; Loan</a:t>
            </a:r>
          </a:p>
          <a:p>
            <a:pPr lvl="1"/>
            <a:r>
              <a:rPr lang="en-US" dirty="0"/>
              <a:t>Doctor &amp; Patient</a:t>
            </a:r>
          </a:p>
          <a:p>
            <a:pPr lvl="1"/>
            <a:r>
              <a:rPr lang="en-US" dirty="0"/>
              <a:t>Student &amp; Project</a:t>
            </a:r>
          </a:p>
          <a:p>
            <a:pPr lvl="1"/>
            <a:r>
              <a:rPr lang="en-US" dirty="0"/>
              <a:t>Student &amp; Teacher</a:t>
            </a:r>
          </a:p>
          <a:p>
            <a:pPr lvl="2"/>
            <a:r>
              <a:rPr lang="en-US" dirty="0"/>
              <a:t>Note: Take four attributes per entity with one primary key attribute.</a:t>
            </a:r>
            <a:endParaRPr lang="en-GB" dirty="0"/>
          </a:p>
          <a:p>
            <a:pPr marL="457200" lvl="1" indent="0">
              <a:buNone/>
            </a:pPr>
            <a:r>
              <a:rPr lang="en-US" dirty="0"/>
              <a:t>	             </a:t>
            </a:r>
            <a:r>
              <a:rPr lang="en-US" sz="1800" dirty="0"/>
              <a:t>Keep proper relationship between two entities.  </a:t>
            </a:r>
          </a:p>
        </p:txBody>
      </p:sp>
    </p:spTree>
    <p:extLst>
      <p:ext uri="{BB962C8B-B14F-4D97-AF65-F5344CB8AC3E}">
        <p14:creationId xmlns:p14="http://schemas.microsoft.com/office/powerpoint/2010/main" val="13259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It represents the </a:t>
            </a:r>
            <a:r>
              <a:rPr lang="en-GB" sz="3200" b="1" dirty="0">
                <a:solidFill>
                  <a:schemeClr val="accent6"/>
                </a:solidFill>
              </a:rPr>
              <a:t>number of entities of another entity set </a:t>
            </a:r>
            <a:r>
              <a:rPr lang="en-GB" sz="3200" dirty="0"/>
              <a:t>which are </a:t>
            </a:r>
            <a:r>
              <a:rPr lang="en-GB" sz="3200" b="1" dirty="0">
                <a:solidFill>
                  <a:schemeClr val="accent6"/>
                </a:solidFill>
              </a:rPr>
              <a:t>connected to an entity </a:t>
            </a:r>
            <a:r>
              <a:rPr lang="en-GB" sz="3200" dirty="0"/>
              <a:t>using a relationship set.</a:t>
            </a:r>
          </a:p>
          <a:p>
            <a:r>
              <a:rPr lang="en-GB" sz="3200" dirty="0"/>
              <a:t>It is most </a:t>
            </a:r>
            <a:r>
              <a:rPr lang="en-GB" sz="3200" b="1" dirty="0">
                <a:solidFill>
                  <a:schemeClr val="accent6"/>
                </a:solidFill>
              </a:rPr>
              <a:t>useful in describing binary relationship sets</a:t>
            </a:r>
            <a:r>
              <a:rPr lang="en-GB" sz="3200" dirty="0"/>
              <a:t>.</a:t>
            </a:r>
          </a:p>
          <a:p>
            <a:r>
              <a:rPr lang="en-GB" sz="3200" dirty="0"/>
              <a:t>For a binary relationship set the mapping cardinality must be one of the following types:</a:t>
            </a:r>
          </a:p>
          <a:p>
            <a:pPr lvl="1"/>
            <a:r>
              <a:rPr lang="en-GB" sz="2800" dirty="0"/>
              <a:t>One to One</a:t>
            </a:r>
          </a:p>
          <a:p>
            <a:pPr lvl="1"/>
            <a:r>
              <a:rPr lang="en-GB" sz="2800" dirty="0"/>
              <a:t>One to Many</a:t>
            </a:r>
          </a:p>
          <a:p>
            <a:pPr lvl="1"/>
            <a:r>
              <a:rPr lang="en-GB" sz="2800" dirty="0"/>
              <a:t>Many to One</a:t>
            </a:r>
          </a:p>
          <a:p>
            <a:pPr lvl="1"/>
            <a:r>
              <a:rPr lang="en-GB" sz="2800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5032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 relationship (1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36712"/>
            <a:ext cx="11929641" cy="5634335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An entity in </a:t>
            </a:r>
            <a:r>
              <a:rPr lang="en-GB" b="1" dirty="0">
                <a:solidFill>
                  <a:srgbClr val="002060"/>
                </a:solidFill>
              </a:rPr>
              <a:t>A is associated with only one entity in B </a:t>
            </a:r>
            <a:r>
              <a:rPr lang="en-GB" dirty="0">
                <a:solidFill>
                  <a:srgbClr val="002060"/>
                </a:solidFill>
              </a:rPr>
              <a:t>and an entity in </a:t>
            </a:r>
            <a:r>
              <a:rPr lang="en-GB" b="1" dirty="0">
                <a:solidFill>
                  <a:srgbClr val="002060"/>
                </a:solidFill>
              </a:rPr>
              <a:t>B is associated with only one entity in A</a:t>
            </a:r>
            <a:r>
              <a:rPr lang="en-GB" dirty="0">
                <a:solidFill>
                  <a:srgbClr val="002060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</a:t>
            </a:r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b="1" dirty="0">
                <a:solidFill>
                  <a:srgbClr val="002060"/>
                </a:solidFill>
              </a:rPr>
              <a:t>customer is connected with only one loan </a:t>
            </a:r>
            <a:r>
              <a:rPr lang="en-GB" dirty="0">
                <a:solidFill>
                  <a:srgbClr val="002060"/>
                </a:solidFill>
              </a:rPr>
              <a:t>using the relationship borrower and a </a:t>
            </a:r>
            <a:r>
              <a:rPr lang="en-GB" b="1" dirty="0">
                <a:solidFill>
                  <a:srgbClr val="002060"/>
                </a:solidFill>
              </a:rPr>
              <a:t>loan is connected with only one customer </a:t>
            </a:r>
            <a:r>
              <a:rPr lang="en-GB" dirty="0">
                <a:solidFill>
                  <a:srgbClr val="002060"/>
                </a:solidFill>
              </a:rPr>
              <a:t>using borrower</a:t>
            </a:r>
            <a:r>
              <a:rPr lang="en-GB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13984" y="2781300"/>
            <a:ext cx="663936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913984" y="3314700"/>
            <a:ext cx="663936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913984" y="3848100"/>
            <a:ext cx="663936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2" idx="1"/>
          </p:cNvCxnSpPr>
          <p:nvPr/>
        </p:nvCxnSpPr>
        <p:spPr>
          <a:xfrm>
            <a:off x="7577920" y="35127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1"/>
          </p:cNvCxnSpPr>
          <p:nvPr/>
        </p:nvCxnSpPr>
        <p:spPr>
          <a:xfrm>
            <a:off x="7577920" y="40461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3840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E-R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BC112-07D8-4DA2-92A5-8EBE061E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DDB-067C-4017-A5A3-8E2574945DF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EC07B-81C4-481C-8045-2A4B570E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DEC55-42CB-42D0-8817-4C84ECC7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0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 relationship (1 – 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rgbClr val="002060"/>
                </a:solidFill>
              </a:rPr>
              <a:t>A is associated with more than one entities in B </a:t>
            </a:r>
            <a:r>
              <a:rPr lang="en-GB" dirty="0">
                <a:solidFill>
                  <a:srgbClr val="002060"/>
                </a:solidFill>
              </a:rPr>
              <a:t>and an entity in </a:t>
            </a:r>
            <a:r>
              <a:rPr lang="en-GB" b="1" dirty="0">
                <a:solidFill>
                  <a:srgbClr val="002060"/>
                </a:solidFill>
              </a:rPr>
              <a:t>B is associated with only one entity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</a:t>
            </a:r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b="1" dirty="0">
                <a:solidFill>
                  <a:srgbClr val="002060"/>
                </a:solidFill>
              </a:rPr>
              <a:t>loan is connected with only one customer </a:t>
            </a:r>
            <a:r>
              <a:rPr lang="en-GB" dirty="0">
                <a:solidFill>
                  <a:srgbClr val="002060"/>
                </a:solidFill>
              </a:rPr>
              <a:t>using borrower and a </a:t>
            </a:r>
            <a:r>
              <a:rPr lang="en-GB" b="1" dirty="0">
                <a:solidFill>
                  <a:srgbClr val="002060"/>
                </a:solidFill>
              </a:rPr>
              <a:t>customer is connected with more than one loans using borrower</a:t>
            </a:r>
            <a:r>
              <a:rPr lang="en-GB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24" idx="1"/>
          </p:cNvCxnSpPr>
          <p:nvPr/>
        </p:nvCxnSpPr>
        <p:spPr>
          <a:xfrm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348490" y="43815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2" name="Straight Connector 31"/>
          <p:cNvCxnSpPr>
            <a:stCxn id="20" idx="3"/>
            <a:endCxn id="30" idx="1"/>
          </p:cNvCxnSpPr>
          <p:nvPr/>
        </p:nvCxnSpPr>
        <p:spPr>
          <a:xfrm>
            <a:off x="7577920" y="3512700"/>
            <a:ext cx="277057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44944" y="2400300"/>
            <a:ext cx="38501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112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 relationship (1 – 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3480"/>
          <a:stretch/>
        </p:blipFill>
        <p:spPr>
          <a:xfrm>
            <a:off x="2362200" y="711201"/>
            <a:ext cx="7010400" cy="26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relationship (N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An entity in </a:t>
            </a:r>
            <a:r>
              <a:rPr lang="en-GB" b="1" dirty="0">
                <a:solidFill>
                  <a:srgbClr val="002060"/>
                </a:solidFill>
              </a:rPr>
              <a:t>A is associated with only one entity in B </a:t>
            </a:r>
            <a:r>
              <a:rPr lang="en-GB" dirty="0">
                <a:solidFill>
                  <a:srgbClr val="002060"/>
                </a:solidFill>
              </a:rPr>
              <a:t>and an entity in </a:t>
            </a:r>
            <a:r>
              <a:rPr lang="en-GB" b="1" dirty="0">
                <a:solidFill>
                  <a:srgbClr val="002060"/>
                </a:solidFill>
              </a:rPr>
              <a:t>B is associated with more than one entities in A</a:t>
            </a:r>
            <a:r>
              <a:rPr lang="en-GB" dirty="0">
                <a:solidFill>
                  <a:srgbClr val="002060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</a:t>
            </a:r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b="1" dirty="0">
                <a:solidFill>
                  <a:srgbClr val="002060"/>
                </a:solidFill>
              </a:rPr>
              <a:t>loan is connected with more than one customer </a:t>
            </a:r>
            <a:r>
              <a:rPr lang="en-GB" dirty="0">
                <a:solidFill>
                  <a:srgbClr val="002060"/>
                </a:solidFill>
              </a:rPr>
              <a:t>using borrower and a </a:t>
            </a:r>
            <a:r>
              <a:rPr lang="en-GB" b="1" dirty="0">
                <a:solidFill>
                  <a:srgbClr val="002060"/>
                </a:solidFill>
              </a:rPr>
              <a:t>customer is connected with only one loan</a:t>
            </a:r>
            <a:r>
              <a:rPr lang="en-GB" dirty="0">
                <a:solidFill>
                  <a:srgbClr val="002060"/>
                </a:solidFill>
              </a:rPr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2" idx="1"/>
          </p:cNvCxnSpPr>
          <p:nvPr/>
        </p:nvCxnSpPr>
        <p:spPr>
          <a:xfrm flipV="1">
            <a:off x="7577920" y="3512700"/>
            <a:ext cx="2768400" cy="1071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2117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relationship (N – 1)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11201"/>
            <a:ext cx="71342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3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 (N – 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An entity in </a:t>
            </a:r>
            <a:r>
              <a:rPr lang="en-GB" b="1" dirty="0">
                <a:solidFill>
                  <a:srgbClr val="002060"/>
                </a:solidFill>
              </a:rPr>
              <a:t>A is associated with more than one entities in B</a:t>
            </a:r>
            <a:r>
              <a:rPr lang="en-GB" dirty="0">
                <a:solidFill>
                  <a:srgbClr val="002060"/>
                </a:solidFill>
              </a:rPr>
              <a:t> and an entity in </a:t>
            </a:r>
            <a:r>
              <a:rPr lang="en-GB" b="1" dirty="0">
                <a:solidFill>
                  <a:srgbClr val="002060"/>
                </a:solidFill>
              </a:rPr>
              <a:t>B is associated with more than one entities in A</a:t>
            </a:r>
            <a:r>
              <a:rPr lang="en-GB" dirty="0">
                <a:solidFill>
                  <a:srgbClr val="002060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Example: A </a:t>
            </a:r>
            <a:r>
              <a:rPr lang="en-GB" b="1" dirty="0">
                <a:solidFill>
                  <a:srgbClr val="002060"/>
                </a:solidFill>
              </a:rPr>
              <a:t>customer is connected with more than one loan </a:t>
            </a:r>
            <a:r>
              <a:rPr lang="en-GB" dirty="0">
                <a:solidFill>
                  <a:srgbClr val="002060"/>
                </a:solidFill>
              </a:rPr>
              <a:t>using borrower and a </a:t>
            </a:r>
            <a:r>
              <a:rPr lang="en-GB" b="1" dirty="0">
                <a:solidFill>
                  <a:srgbClr val="002060"/>
                </a:solidFill>
              </a:rPr>
              <a:t>loan is connected with more than one customer</a:t>
            </a:r>
            <a:r>
              <a:rPr lang="en-GB" dirty="0">
                <a:solidFill>
                  <a:srgbClr val="002060"/>
                </a:solidFill>
              </a:rPr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4" idx="1"/>
          </p:cNvCxnSpPr>
          <p:nvPr/>
        </p:nvCxnSpPr>
        <p:spPr>
          <a:xfrm flipV="1">
            <a:off x="7577920" y="4046100"/>
            <a:ext cx="2768400" cy="538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11" idx="1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965320" y="2400048"/>
            <a:ext cx="38501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346320" y="438149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9" name="Straight Connector 38"/>
          <p:cNvCxnSpPr>
            <a:stCxn id="20" idx="3"/>
          </p:cNvCxnSpPr>
          <p:nvPr/>
        </p:nvCxnSpPr>
        <p:spPr>
          <a:xfrm>
            <a:off x="7577920" y="3512700"/>
            <a:ext cx="2768400" cy="533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77920" y="4046099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77920" y="4588171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2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 (N – 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45413"/>
            <a:ext cx="7258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4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an E-R diagram and specify which type of mapping cardinality will be there in the following examples:</a:t>
            </a:r>
          </a:p>
          <a:p>
            <a:pPr lvl="1"/>
            <a:r>
              <a:rPr lang="en-GB" sz="2400" dirty="0">
                <a:solidFill>
                  <a:srgbClr val="0070C0"/>
                </a:solidFill>
              </a:rPr>
              <a:t>Each customer has only one account in the bank and each account is held by only one customer. [single account]</a:t>
            </a:r>
          </a:p>
          <a:p>
            <a:pPr lvl="1"/>
            <a:r>
              <a:rPr lang="en-GB" sz="2400" dirty="0">
                <a:solidFill>
                  <a:srgbClr val="0070C0"/>
                </a:solidFill>
              </a:rPr>
              <a:t>Each customer has only one account in the bank but an account can be held by more than one customer. [joint account]</a:t>
            </a:r>
          </a:p>
          <a:p>
            <a:pPr lvl="1"/>
            <a:r>
              <a:rPr lang="en-GB" sz="2400" dirty="0">
                <a:solidFill>
                  <a:srgbClr val="0070C0"/>
                </a:solidFill>
              </a:rPr>
              <a:t>A customer may have more than one account in the bank but each account is held by only one customer. [multiple accounts]</a:t>
            </a:r>
          </a:p>
          <a:p>
            <a:pPr lvl="1"/>
            <a:r>
              <a:rPr lang="en-GB" sz="2400" dirty="0">
                <a:solidFill>
                  <a:srgbClr val="0070C0"/>
                </a:solidFill>
              </a:rPr>
              <a:t>A customer may have more than one account in the bank and each account is held by more than one customer. [join account as well as multiple accounts]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 student can work in more than one project and a project can be done by more than one student.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 student can issue more than one book but a book is issued to only one student.</a:t>
            </a:r>
            <a:endParaRPr lang="en-GB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 subject is taught by more than one faculty and a faculty can teach more than one subject.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Participation of an Entity Set in a Relationship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3642"/>
            <a:ext cx="10312636" cy="56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8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Participation of an Entity Set in a Relationship 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11201"/>
            <a:ext cx="9895656" cy="56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2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Cardinality in 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The cardinality of a relationship is the actual number of related occurrences for each of the two entities. </a:t>
            </a:r>
          </a:p>
          <a:p>
            <a:pPr algn="l"/>
            <a:r>
              <a:rPr lang="en-US" sz="2800" dirty="0"/>
              <a:t>E-R diagrams also provide a way to indicate cardinality of the relationship. </a:t>
            </a:r>
          </a:p>
          <a:p>
            <a:pPr algn="l"/>
            <a:r>
              <a:rPr lang="en-US" sz="2800" dirty="0"/>
              <a:t>An </a:t>
            </a:r>
            <a:r>
              <a:rPr lang="en-US" sz="2800" b="1" dirty="0"/>
              <a:t>edge</a:t>
            </a:r>
            <a:r>
              <a:rPr lang="en-US" sz="2800" dirty="0"/>
              <a:t> between an entity set and a relationship set can have an associated minimum and maximum cardinality, shown in the form </a:t>
            </a:r>
            <a:r>
              <a:rPr lang="en-US" sz="2800" b="1" dirty="0" err="1"/>
              <a:t>l..h</a:t>
            </a:r>
            <a:r>
              <a:rPr lang="en-US" sz="2800" dirty="0"/>
              <a:t>, where </a:t>
            </a:r>
            <a:r>
              <a:rPr lang="en-US" sz="2800" b="1" dirty="0"/>
              <a:t>l</a:t>
            </a:r>
            <a:r>
              <a:rPr lang="en-US" sz="2800" dirty="0"/>
              <a:t> is the minimum and </a:t>
            </a:r>
            <a:r>
              <a:rPr lang="en-US" sz="2800" b="1" dirty="0"/>
              <a:t>h</a:t>
            </a:r>
            <a:r>
              <a:rPr lang="en-US" sz="2800" dirty="0"/>
              <a:t> the maximum cardinality. </a:t>
            </a:r>
          </a:p>
          <a:p>
            <a:pPr algn="l"/>
            <a:r>
              <a:rPr lang="en-US" sz="2800" dirty="0"/>
              <a:t>A </a:t>
            </a:r>
            <a:r>
              <a:rPr lang="en-US" sz="2800" b="1" dirty="0"/>
              <a:t>minimum value of 1</a:t>
            </a:r>
            <a:r>
              <a:rPr lang="en-US" sz="2800" dirty="0"/>
              <a:t> indicates </a:t>
            </a:r>
            <a:r>
              <a:rPr lang="en-US" sz="2800" b="1" dirty="0"/>
              <a:t>total participation </a:t>
            </a:r>
            <a:r>
              <a:rPr lang="en-US" sz="2800" dirty="0"/>
              <a:t>of the entity  in the relationship. </a:t>
            </a:r>
          </a:p>
          <a:p>
            <a:pPr algn="l"/>
            <a:r>
              <a:rPr lang="en-US" sz="2800" dirty="0"/>
              <a:t>A </a:t>
            </a:r>
            <a:r>
              <a:rPr lang="en-US" sz="2800" b="1" dirty="0"/>
              <a:t>maximum value of 1 </a:t>
            </a:r>
            <a:r>
              <a:rPr lang="en-US" sz="2800" dirty="0"/>
              <a:t>indicates that the entity participates in at most one relationship, while a </a:t>
            </a:r>
            <a:r>
              <a:rPr lang="en-US" sz="2800" b="1" dirty="0"/>
              <a:t>maximum value * indicates no limit</a:t>
            </a:r>
            <a:r>
              <a:rPr lang="en-US" sz="2800" dirty="0"/>
              <a:t>. </a:t>
            </a:r>
          </a:p>
          <a:p>
            <a:pPr algn="l"/>
            <a:r>
              <a:rPr lang="en-US" sz="2800" dirty="0"/>
              <a:t>The label 1..* or 1..1 on an edge is equivalent to a double line.</a:t>
            </a:r>
          </a:p>
          <a:p>
            <a:pPr marL="0" indent="0" algn="l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38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Basic concepts</a:t>
            </a:r>
          </a:p>
          <a:p>
            <a:pPr algn="just"/>
            <a:r>
              <a:rPr lang="en-US" sz="2400" dirty="0"/>
              <a:t>What is Database Design? </a:t>
            </a:r>
          </a:p>
          <a:p>
            <a:pPr lvl="1" algn="just"/>
            <a:r>
              <a:rPr lang="en-US" sz="2000" dirty="0"/>
              <a:t>Database Design is a collection of processes that facilitate the designing, development, implementation and maintenance of enterprise database management systems.</a:t>
            </a:r>
          </a:p>
          <a:p>
            <a:pPr algn="just"/>
            <a:r>
              <a:rPr lang="en-US" sz="2400" dirty="0"/>
              <a:t>What is E-R diagram?</a:t>
            </a:r>
          </a:p>
          <a:p>
            <a:pPr lvl="1" algn="just"/>
            <a:r>
              <a:rPr lang="en-US" sz="2000" dirty="0"/>
              <a:t>E-R diagram: (Entity-Relationship diagram) </a:t>
            </a:r>
          </a:p>
          <a:p>
            <a:pPr lvl="1"/>
            <a:r>
              <a:rPr lang="en-US" altLang="en-US" sz="2000" dirty="0"/>
              <a:t>The ER data model was developed to facilitate database design by allowing specification of an </a:t>
            </a:r>
            <a:r>
              <a:rPr lang="en-US" altLang="en-US" sz="20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2000" dirty="0"/>
              <a:t>that represents the overall logical structure of a database.</a:t>
            </a:r>
          </a:p>
          <a:p>
            <a:pPr lvl="1"/>
            <a:r>
              <a:rPr lang="en-US" altLang="en-US" sz="2000" dirty="0"/>
              <a:t>The ER data model employs three basic concepts: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entity sets,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relationship sets,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attributes.</a:t>
            </a:r>
          </a:p>
          <a:p>
            <a:pPr lvl="1"/>
            <a:r>
              <a:rPr lang="en-US" altLang="en-US" sz="2000" dirty="0"/>
              <a:t>The ER model also has an associated diagrammatic representation, the </a:t>
            </a:r>
            <a:r>
              <a:rPr lang="en-US" altLang="en-US" sz="2000" b="1" dirty="0">
                <a:solidFill>
                  <a:srgbClr val="002060"/>
                </a:solidFill>
              </a:rPr>
              <a:t>ER diagram</a:t>
            </a:r>
            <a:r>
              <a:rPr lang="en-US" altLang="en-US" sz="2000" dirty="0"/>
              <a:t>, which can express the overall logical structure of a database graphically.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 of E-R diagram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7ADBB-2E30-4D0C-9408-DC3C79AB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8AD8-BCD6-4521-95FF-DE8E6E1D6A5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C29AB-5615-47A7-93A4-65BB10ED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B4694-0A4B-4CB2-BA93-0908FF7C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Cardinality in 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The edge between </a:t>
            </a:r>
            <a:r>
              <a:rPr lang="en-US" b="1" dirty="0"/>
              <a:t>Loan</a:t>
            </a:r>
            <a:r>
              <a:rPr lang="en-US" dirty="0"/>
              <a:t> and </a:t>
            </a:r>
            <a:r>
              <a:rPr lang="en-US" b="1" dirty="0" err="1"/>
              <a:t>Cust_Loan</a:t>
            </a:r>
            <a:r>
              <a:rPr lang="en-US" dirty="0"/>
              <a:t> has a cardinality constraint of </a:t>
            </a:r>
            <a:r>
              <a:rPr lang="en-US" b="1" dirty="0"/>
              <a:t>1..1</a:t>
            </a:r>
            <a:r>
              <a:rPr lang="en-US" dirty="0"/>
              <a:t>, meaning the minimum and the maximum cardinality are both 1. </a:t>
            </a:r>
          </a:p>
          <a:p>
            <a:pPr algn="l"/>
            <a:r>
              <a:rPr lang="en-US" dirty="0"/>
              <a:t>That is, each loan must have exactly one associated customer. </a:t>
            </a:r>
          </a:p>
          <a:p>
            <a:pPr algn="l"/>
            <a:r>
              <a:rPr lang="en-US" dirty="0"/>
              <a:t>The limit </a:t>
            </a:r>
            <a:r>
              <a:rPr lang="en-US" b="1" dirty="0"/>
              <a:t>0..* </a:t>
            </a:r>
            <a:r>
              <a:rPr lang="en-US" dirty="0"/>
              <a:t>on the edge from </a:t>
            </a:r>
            <a:r>
              <a:rPr lang="en-US" b="1" dirty="0"/>
              <a:t>Customer to </a:t>
            </a:r>
            <a:r>
              <a:rPr lang="en-US" b="1" dirty="0" err="1"/>
              <a:t>Cust_Loan</a:t>
            </a:r>
            <a:r>
              <a:rPr lang="en-US" b="1" dirty="0"/>
              <a:t> </a:t>
            </a:r>
            <a:r>
              <a:rPr lang="en-US" dirty="0"/>
              <a:t>indicates that a customer can have zero or more loans. </a:t>
            </a:r>
          </a:p>
          <a:p>
            <a:pPr algn="l"/>
            <a:r>
              <a:rPr lang="en-US" dirty="0"/>
              <a:t>Thus, the relationship </a:t>
            </a:r>
            <a:r>
              <a:rPr lang="en-US" b="1" dirty="0" err="1"/>
              <a:t>Cust_Loan</a:t>
            </a:r>
            <a:r>
              <a:rPr lang="en-US" b="1" dirty="0"/>
              <a:t> is one to many from customer to loan</a:t>
            </a:r>
            <a:r>
              <a:rPr lang="en-US" dirty="0"/>
              <a:t>, and further the </a:t>
            </a:r>
            <a:r>
              <a:rPr lang="en-US" b="1" dirty="0"/>
              <a:t>participation of loan in </a:t>
            </a:r>
            <a:r>
              <a:rPr lang="en-US" b="1" dirty="0" err="1"/>
              <a:t>Cust_Loan</a:t>
            </a:r>
            <a:r>
              <a:rPr lang="en-US" b="1" dirty="0"/>
              <a:t> is total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600" y="3983179"/>
            <a:ext cx="6343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Direction 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879220" cy="5634335"/>
          </a:xfrm>
        </p:spPr>
        <p:txBody>
          <a:bodyPr/>
          <a:lstStyle/>
          <a:p>
            <a:pPr algn="l"/>
            <a:r>
              <a:rPr lang="en-US" dirty="0"/>
              <a:t>The direction of a relationship indicates the originating entity of a relationship. </a:t>
            </a:r>
          </a:p>
          <a:p>
            <a:pPr algn="l"/>
            <a:r>
              <a:rPr lang="en-US" dirty="0"/>
              <a:t>The entity from which a relationship originates is the parent entity; the entity where the relationship terminates is the child entity.</a:t>
            </a:r>
          </a:p>
          <a:p>
            <a:pPr algn="l"/>
            <a:r>
              <a:rPr lang="en-US" dirty="0"/>
              <a:t>The type of the relation is determined by the direction of line connecting relationship component and the entity. </a:t>
            </a:r>
          </a:p>
          <a:p>
            <a:pPr algn="l"/>
            <a:r>
              <a:rPr lang="en-US" dirty="0"/>
              <a:t>To distinguish different types of relation, we draw either a directed line or an undirected line between the relationship set and the entity set.</a:t>
            </a:r>
          </a:p>
          <a:p>
            <a:pPr algn="l"/>
            <a:r>
              <a:rPr lang="en-US" dirty="0"/>
              <a:t>Directed line is used to indicate one occurrence and undirected line is used to indicate many occurrences in a relation as shown in next case. </a:t>
            </a:r>
            <a:br>
              <a:rPr lang="en-US" dirty="0"/>
            </a:b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828800"/>
            <a:ext cx="4648199" cy="34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2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Direction Symbol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0" y="1066800"/>
            <a:ext cx="7119938" cy="52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32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entity set which does not has sufficient attributes to form a primary key is called as </a:t>
            </a:r>
            <a:r>
              <a:rPr lang="en-US" b="1" dirty="0"/>
              <a:t>weak entity set</a:t>
            </a:r>
            <a:r>
              <a:rPr lang="en-US" dirty="0"/>
              <a:t>. An entity set that has a primary key is called as </a:t>
            </a:r>
            <a:r>
              <a:rPr lang="en-US" b="1" dirty="0"/>
              <a:t>Strong entity set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828800" y="2387789"/>
            <a:ext cx="8808720" cy="3084454"/>
            <a:chOff x="2000250" y="1452581"/>
            <a:chExt cx="8808720" cy="3084454"/>
          </a:xfrm>
        </p:grpSpPr>
        <p:sp>
          <p:nvSpPr>
            <p:cNvPr id="42" name="Rectangle 41"/>
            <p:cNvSpPr/>
            <p:nvPr/>
          </p:nvSpPr>
          <p:spPr>
            <a:xfrm>
              <a:off x="7129572" y="2952750"/>
              <a:ext cx="1398477" cy="648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84068" y="3046557"/>
              <a:ext cx="1295400" cy="4572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22668" y="3046557"/>
              <a:ext cx="1219200" cy="4572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payment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5" name="Diamond 44"/>
            <p:cNvSpPr/>
            <p:nvPr/>
          </p:nvSpPr>
          <p:spPr>
            <a:xfrm>
              <a:off x="4864479" y="2970357"/>
              <a:ext cx="1977189" cy="60960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3" idx="3"/>
              <a:endCxn id="45" idx="1"/>
            </p:cNvCxnSpPr>
            <p:nvPr/>
          </p:nvCxnSpPr>
          <p:spPr>
            <a:xfrm>
              <a:off x="4479468" y="3275157"/>
              <a:ext cx="385011" cy="0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695272" y="3224009"/>
              <a:ext cx="432000" cy="0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95272" y="3326305"/>
              <a:ext cx="432000" cy="0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>
              <a:stCxn id="50" idx="4"/>
              <a:endCxn id="43" idx="0"/>
            </p:cNvCxnSpPr>
            <p:nvPr/>
          </p:nvCxnSpPr>
          <p:spPr>
            <a:xfrm>
              <a:off x="2716489" y="2623511"/>
              <a:ext cx="1115279" cy="423046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000250" y="2038046"/>
              <a:ext cx="1432477" cy="58546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</a:rPr>
                <a:t>loan-no</a:t>
              </a:r>
            </a:p>
          </p:txBody>
        </p:sp>
        <p:cxnSp>
          <p:nvCxnSpPr>
            <p:cNvPr id="51" name="Straight Connector 50"/>
            <p:cNvCxnSpPr>
              <a:stCxn id="52" idx="4"/>
              <a:endCxn id="43" idx="0"/>
            </p:cNvCxnSpPr>
            <p:nvPr/>
          </p:nvCxnSpPr>
          <p:spPr>
            <a:xfrm flipH="1">
              <a:off x="3831768" y="2610003"/>
              <a:ext cx="656059" cy="436554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71588" y="2024538"/>
              <a:ext cx="1432477" cy="58546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amount</a:t>
              </a:r>
            </a:p>
          </p:txBody>
        </p:sp>
        <p:cxnSp>
          <p:nvCxnSpPr>
            <p:cNvPr id="53" name="Straight Connector 52"/>
            <p:cNvCxnSpPr>
              <a:stCxn id="54" idx="4"/>
              <a:endCxn id="42" idx="0"/>
            </p:cNvCxnSpPr>
            <p:nvPr/>
          </p:nvCxnSpPr>
          <p:spPr>
            <a:xfrm>
              <a:off x="6445553" y="2637019"/>
              <a:ext cx="1383258" cy="315731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504337" y="2051554"/>
              <a:ext cx="1882431" cy="5854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dashLong" dirty="0">
                  <a:solidFill>
                    <a:schemeClr val="tx1"/>
                  </a:solidFill>
                </a:rPr>
                <a:t>payment-no</a:t>
              </a:r>
            </a:p>
          </p:txBody>
        </p:sp>
        <p:cxnSp>
          <p:nvCxnSpPr>
            <p:cNvPr id="55" name="Straight Connector 54"/>
            <p:cNvCxnSpPr>
              <a:stCxn id="56" idx="4"/>
              <a:endCxn id="42" idx="0"/>
            </p:cNvCxnSpPr>
            <p:nvPr/>
          </p:nvCxnSpPr>
          <p:spPr>
            <a:xfrm flipH="1">
              <a:off x="7828811" y="2038046"/>
              <a:ext cx="3457" cy="914704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6754776" y="1452581"/>
              <a:ext cx="2154983" cy="58546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Payment-date</a:t>
              </a:r>
            </a:p>
          </p:txBody>
        </p:sp>
        <p:cxnSp>
          <p:nvCxnSpPr>
            <p:cNvPr id="57" name="Straight Connector 56"/>
            <p:cNvCxnSpPr>
              <a:stCxn id="59" idx="4"/>
              <a:endCxn id="42" idx="0"/>
            </p:cNvCxnSpPr>
            <p:nvPr/>
          </p:nvCxnSpPr>
          <p:spPr>
            <a:xfrm flipH="1">
              <a:off x="7828811" y="2637018"/>
              <a:ext cx="1699999" cy="31573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Diamond 57"/>
            <p:cNvSpPr/>
            <p:nvPr/>
          </p:nvSpPr>
          <p:spPr>
            <a:xfrm>
              <a:off x="5116271" y="3059157"/>
              <a:ext cx="1473605" cy="43200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L_P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248650" y="2051553"/>
              <a:ext cx="2560320" cy="58546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Payment-amount</a:t>
              </a:r>
            </a:p>
          </p:txBody>
        </p:sp>
        <p:sp>
          <p:nvSpPr>
            <p:cNvPr id="60" name="Rounded Rectangular Callout 59"/>
            <p:cNvSpPr/>
            <p:nvPr/>
          </p:nvSpPr>
          <p:spPr>
            <a:xfrm>
              <a:off x="3184068" y="3817035"/>
              <a:ext cx="1487905" cy="720000"/>
            </a:xfrm>
            <a:prstGeom prst="wedgeRoundRectCallout">
              <a:avLst>
                <a:gd name="adj1" fmla="val -12298"/>
                <a:gd name="adj2" fmla="val -9342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Strong Entity Set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ular Callout 60"/>
            <p:cNvSpPr/>
            <p:nvPr/>
          </p:nvSpPr>
          <p:spPr>
            <a:xfrm>
              <a:off x="7040144" y="3817035"/>
              <a:ext cx="1487905" cy="720000"/>
            </a:xfrm>
            <a:prstGeom prst="wedgeRoundRectCallout">
              <a:avLst>
                <a:gd name="adj1" fmla="val 505"/>
                <a:gd name="adj2" fmla="val -87500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Weak Entity Set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ular Callout 61"/>
            <p:cNvSpPr/>
            <p:nvPr/>
          </p:nvSpPr>
          <p:spPr>
            <a:xfrm>
              <a:off x="5109120" y="3817035"/>
              <a:ext cx="1487905" cy="720000"/>
            </a:xfrm>
            <a:prstGeom prst="wedgeRoundRectCallout">
              <a:avLst>
                <a:gd name="adj1" fmla="val 505"/>
                <a:gd name="adj2" fmla="val -87500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Weak Entity Relationship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907572" y="5622234"/>
            <a:ext cx="542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Weak entity set is indicated by double rectangle.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Weak entity relationship set is indicated by double diamond.</a:t>
            </a:r>
          </a:p>
        </p:txBody>
      </p:sp>
    </p:spTree>
    <p:extLst>
      <p:ext uri="{BB962C8B-B14F-4D97-AF65-F5344CB8AC3E}">
        <p14:creationId xmlns:p14="http://schemas.microsoft.com/office/powerpoint/2010/main" val="2479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A member of a strong entity set is called dominant entity and member of weak entity set is called as subordinate entity. </a:t>
            </a:r>
          </a:p>
          <a:p>
            <a:pPr algn="l"/>
            <a:r>
              <a:rPr lang="en-US" sz="2800" dirty="0"/>
              <a:t>A weak entity set does not have a primary key but we need a means of distinguishing among all those entries in the entity set that depend on one particular strong entity set. </a:t>
            </a:r>
          </a:p>
          <a:p>
            <a:pPr algn="l"/>
            <a:r>
              <a:rPr lang="en-GB" sz="2800" dirty="0"/>
              <a:t>i.e. the </a:t>
            </a:r>
            <a:r>
              <a:rPr lang="en-GB" sz="2800" b="1" dirty="0"/>
              <a:t>existence of a weak entity set</a:t>
            </a:r>
            <a:r>
              <a:rPr lang="en-GB" sz="2800" dirty="0"/>
              <a:t> depends on the </a:t>
            </a:r>
            <a:r>
              <a:rPr lang="en-GB" sz="2800" b="1" dirty="0"/>
              <a:t>existence of a strong entity set</a:t>
            </a:r>
            <a:r>
              <a:rPr lang="en-GB" sz="2800" dirty="0"/>
              <a:t>.</a:t>
            </a:r>
            <a:endParaRPr lang="en-US" sz="2800" dirty="0"/>
          </a:p>
          <a:p>
            <a:r>
              <a:rPr lang="en-GB" sz="2800" dirty="0"/>
              <a:t>The </a:t>
            </a:r>
            <a:r>
              <a:rPr lang="en-GB" sz="2800" b="1" dirty="0"/>
              <a:t>primary key </a:t>
            </a:r>
            <a:r>
              <a:rPr lang="en-GB" sz="2800" dirty="0"/>
              <a:t>of a weak entity set is created by </a:t>
            </a:r>
            <a:r>
              <a:rPr lang="en-GB" sz="2800" b="1" dirty="0"/>
              <a:t>combining the primary key of the strong entity set</a:t>
            </a:r>
            <a:r>
              <a:rPr lang="en-GB" sz="2800" dirty="0"/>
              <a:t> on which the weak entity set  existence depends and the </a:t>
            </a:r>
            <a:r>
              <a:rPr lang="en-GB" sz="2800" b="1" dirty="0"/>
              <a:t>weak entity set’s discriminator</a:t>
            </a:r>
            <a:r>
              <a:rPr lang="en-GB" sz="2800" dirty="0"/>
              <a:t>.</a:t>
            </a:r>
          </a:p>
          <a:p>
            <a:pPr algn="l"/>
            <a:r>
              <a:rPr lang="en-US" sz="2800" dirty="0"/>
              <a:t>For example, </a:t>
            </a:r>
            <a:r>
              <a:rPr lang="en-US" sz="2800" dirty="0" err="1"/>
              <a:t>payment_no</a:t>
            </a:r>
            <a:r>
              <a:rPr lang="en-US" sz="2800" dirty="0"/>
              <a:t> is acts as discriminator for payment entity set. It is also called as the Partial key of the entity set. </a:t>
            </a:r>
            <a:br>
              <a:rPr lang="en-US" sz="2800" dirty="0"/>
            </a:br>
            <a:endParaRPr lang="en-GB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 and Subclass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Super Class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Sub 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superclass is an entity from which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another entities can be derived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subclass is an entity that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derived from another entity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2319178"/>
          <a:ext cx="11929642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entity account has two subsets </a:t>
                      </a:r>
                    </a:p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an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account is superclass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entities are derived from entity account.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</a:t>
                      </a:r>
                      <a:r>
                        <a:rPr lang="en-GB" sz="24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are subclass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12696" y="4366391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69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Saving_Account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5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Current_Account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3084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4227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41896" y="4346621"/>
            <a:ext cx="1371600" cy="20574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22896" y="44609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22896" y="54896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98809" y="43442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Class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3096" y="60675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Class</a:t>
            </a:r>
          </a:p>
        </p:txBody>
      </p:sp>
      <p:cxnSp>
        <p:nvCxnSpPr>
          <p:cNvPr id="51" name="Straight Arrow Connector 50"/>
          <p:cNvCxnSpPr>
            <a:stCxn id="49" idx="3"/>
            <a:endCxn id="46" idx="1"/>
          </p:cNvCxnSpPr>
          <p:nvPr/>
        </p:nvCxnSpPr>
        <p:spPr>
          <a:xfrm>
            <a:off x="7794209" y="4528940"/>
            <a:ext cx="748553" cy="118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1"/>
            <a:endCxn id="41" idx="3"/>
          </p:cNvCxnSpPr>
          <p:nvPr/>
        </p:nvCxnSpPr>
        <p:spPr>
          <a:xfrm flipH="1">
            <a:off x="5141496" y="4528940"/>
            <a:ext cx="1357313" cy="1074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</p:cNvCxnSpPr>
          <p:nvPr/>
        </p:nvCxnSpPr>
        <p:spPr>
          <a:xfrm flipH="1" flipV="1">
            <a:off x="3084096" y="5719595"/>
            <a:ext cx="3429000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2"/>
          </p:cNvCxnSpPr>
          <p:nvPr/>
        </p:nvCxnSpPr>
        <p:spPr>
          <a:xfrm flipH="1" flipV="1">
            <a:off x="5370096" y="5719595"/>
            <a:ext cx="1128714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 flipV="1">
            <a:off x="7808496" y="4841921"/>
            <a:ext cx="914400" cy="14103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8" idx="2"/>
          </p:cNvCxnSpPr>
          <p:nvPr/>
        </p:nvCxnSpPr>
        <p:spPr>
          <a:xfrm flipV="1">
            <a:off x="7808496" y="5870621"/>
            <a:ext cx="914400" cy="381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4764"/>
            <a:ext cx="11811000" cy="5634335"/>
          </a:xfrm>
        </p:spPr>
        <p:txBody>
          <a:bodyPr/>
          <a:lstStyle/>
          <a:p>
            <a:pPr algn="l"/>
            <a:r>
              <a:rPr lang="en-US" dirty="0"/>
              <a:t>A generalization hierarchy is a form of abstraction that specifies that two or more entities that share common attributes can be generalized into a higher-level entity type called a super type or generic entity. </a:t>
            </a:r>
          </a:p>
          <a:p>
            <a:pPr algn="l"/>
            <a:r>
              <a:rPr lang="en-US" dirty="0"/>
              <a:t>The lower level of entities becomes the subtype, or categories, to the super type. Subtypes are dependent entities.</a:t>
            </a:r>
          </a:p>
          <a:p>
            <a:pPr marL="0" indent="0" algn="l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1104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Generalization is used to emphasize the similarities among lower-level entity sets and to hide differences.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makes ER diagram simpler because shared attributes are not repeated.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Generalization is denoted through a triangle component labeled ‘IS_A”,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Bottom Up Approach.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880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Generalization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D9958C-6606-4B6E-95D9-187480A2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152524"/>
            <a:ext cx="8136904" cy="53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1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Specialization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4764"/>
            <a:ext cx="11811000" cy="5634335"/>
          </a:xfrm>
        </p:spPr>
        <p:txBody>
          <a:bodyPr/>
          <a:lstStyle/>
          <a:p>
            <a:pPr algn="l"/>
            <a:r>
              <a:rPr lang="en-US" dirty="0"/>
              <a:t>Specialization is the process of taking subsets of a higher-level entity set to form lower level entity sets. </a:t>
            </a:r>
          </a:p>
          <a:p>
            <a:pPr algn="l"/>
            <a:r>
              <a:rPr lang="en-US" dirty="0"/>
              <a:t>It is a process of defining a set of subclasses of an entity type, which is called as super class of the specialization. </a:t>
            </a:r>
          </a:p>
          <a:p>
            <a:pPr algn="l"/>
            <a:r>
              <a:rPr lang="en-US" dirty="0"/>
              <a:t>The process of defining subclass is based on the basis of some distinguish characteristics of the entities in the super class.</a:t>
            </a:r>
          </a:p>
          <a:p>
            <a:pPr algn="l"/>
            <a:r>
              <a:rPr lang="en-US" dirty="0"/>
              <a:t>Top Down Approach</a:t>
            </a:r>
          </a:p>
          <a:p>
            <a:pPr algn="l"/>
            <a:r>
              <a:rPr lang="en-US" dirty="0"/>
              <a:t>For example, </a:t>
            </a:r>
          </a:p>
          <a:p>
            <a:pPr lvl="1" algn="l"/>
            <a:r>
              <a:rPr lang="en-US" sz="2400" dirty="0"/>
              <a:t>specialization of the Employee entity type may yield the set of subclasses namely </a:t>
            </a:r>
            <a:r>
              <a:rPr lang="en-US" sz="2400" dirty="0" err="1"/>
              <a:t>Salaried_Employee</a:t>
            </a:r>
            <a:r>
              <a:rPr lang="en-US" sz="2400" dirty="0"/>
              <a:t> and </a:t>
            </a:r>
            <a:r>
              <a:rPr lang="en-US" sz="2400" dirty="0" err="1"/>
              <a:t>Hourly_Employee</a:t>
            </a:r>
            <a:r>
              <a:rPr lang="en-US" sz="2400" dirty="0"/>
              <a:t> on the method of pay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127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Specialization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80728"/>
            <a:ext cx="73399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Entity</a:t>
            </a:r>
          </a:p>
          <a:p>
            <a:pPr algn="just"/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entity</a:t>
            </a:r>
            <a:r>
              <a:rPr lang="en-US" altLang="en-US" b="1" dirty="0"/>
              <a:t> </a:t>
            </a:r>
            <a:r>
              <a:rPr lang="en-US" altLang="en-US" dirty="0"/>
              <a:t>is an object that exists and is distinguishable from other objects.</a:t>
            </a:r>
            <a:endParaRPr lang="en-US" dirty="0"/>
          </a:p>
          <a:p>
            <a:pPr algn="just"/>
            <a:r>
              <a:rPr lang="en-US" dirty="0"/>
              <a:t>An entity is a </a:t>
            </a:r>
            <a:r>
              <a:rPr lang="en-US" b="1" dirty="0"/>
              <a:t>person</a:t>
            </a:r>
            <a:r>
              <a:rPr lang="en-US" dirty="0"/>
              <a:t>, a </a:t>
            </a:r>
            <a:r>
              <a:rPr lang="en-US" b="1" dirty="0"/>
              <a:t>place</a:t>
            </a:r>
            <a:r>
              <a:rPr lang="en-US" dirty="0"/>
              <a:t> or an </a:t>
            </a:r>
            <a:r>
              <a:rPr lang="en-US" b="1" dirty="0"/>
              <a:t>object</a:t>
            </a:r>
            <a:r>
              <a:rPr lang="en-US" dirty="0"/>
              <a:t>.   </a:t>
            </a:r>
          </a:p>
          <a:p>
            <a:pPr algn="just"/>
            <a:r>
              <a:rPr lang="en-US" dirty="0"/>
              <a:t>An entity is represented by a </a:t>
            </a:r>
            <a:r>
              <a:rPr lang="en-US" b="1" dirty="0"/>
              <a:t>rectangle</a:t>
            </a:r>
            <a:r>
              <a:rPr lang="en-US" dirty="0"/>
              <a:t> which contains the name of an entity.</a:t>
            </a:r>
          </a:p>
          <a:p>
            <a:pPr algn="just"/>
            <a:r>
              <a:rPr lang="en-US" dirty="0"/>
              <a:t>Entities of a </a:t>
            </a:r>
            <a:r>
              <a:rPr lang="en-US" b="1" dirty="0"/>
              <a:t>college database</a:t>
            </a:r>
            <a:r>
              <a:rPr lang="en-US" dirty="0"/>
              <a:t> are:</a:t>
            </a:r>
          </a:p>
          <a:p>
            <a:pPr lvl="1" algn="just"/>
            <a:r>
              <a:rPr lang="en-US" sz="2000" dirty="0"/>
              <a:t>Student</a:t>
            </a:r>
          </a:p>
          <a:p>
            <a:pPr lvl="1" algn="just"/>
            <a:r>
              <a:rPr lang="en-US" sz="2000" dirty="0"/>
              <a:t>Professor/Faculty</a:t>
            </a:r>
          </a:p>
          <a:p>
            <a:pPr lvl="1" algn="just"/>
            <a:r>
              <a:rPr lang="en-US" sz="2000" dirty="0"/>
              <a:t>Course</a:t>
            </a:r>
          </a:p>
          <a:p>
            <a:pPr lvl="1" algn="just"/>
            <a:r>
              <a:rPr lang="en-US" sz="2000" dirty="0"/>
              <a:t>Department</a:t>
            </a:r>
          </a:p>
          <a:p>
            <a:pPr lvl="1" algn="just"/>
            <a:r>
              <a:rPr lang="en-US" sz="2000" dirty="0"/>
              <a:t>Result</a:t>
            </a:r>
          </a:p>
          <a:p>
            <a:pPr lvl="1" algn="just"/>
            <a:r>
              <a:rPr lang="en-US" sz="2000" dirty="0"/>
              <a:t>Class</a:t>
            </a:r>
          </a:p>
          <a:p>
            <a:pPr lvl="1" algn="just"/>
            <a:r>
              <a:rPr lang="en-US" sz="2000" dirty="0"/>
              <a:t>Subject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965010"/>
            <a:ext cx="1530229" cy="798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208" y="743677"/>
            <a:ext cx="1530229" cy="7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001955"/>
            <a:ext cx="1536325" cy="7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001954"/>
            <a:ext cx="1530229" cy="798645"/>
          </a:xfrm>
          <a:prstGeom prst="rect">
            <a:avLst/>
          </a:prstGeom>
        </p:spPr>
      </p:pic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368192"/>
              </p:ext>
            </p:extLst>
          </p:nvPr>
        </p:nvGraphicFramePr>
        <p:xfrm>
          <a:off x="4314510" y="5436528"/>
          <a:ext cx="7550029" cy="1310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50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Exercise:</a:t>
                      </a:r>
                    </a:p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different 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bank database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different 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hospital database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A9C56E-58B5-4100-AE96-6792EC57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A35-B7A1-4B87-8BA5-14F7E01F8F33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124619-7498-4845-ACCE-32079C87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1707C5-6967-4A2A-9CA3-CB48469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1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and 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758297"/>
              </p:ext>
            </p:extLst>
          </p:nvPr>
        </p:nvGraphicFramePr>
        <p:xfrm>
          <a:off x="228600" y="1503193"/>
          <a:ext cx="11832220" cy="8001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1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86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extracts the common features </a:t>
                      </a: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multiple entities</a:t>
                      </a: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form a new entity</a:t>
                      </a: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splits an entity to form multiple new entities </a:t>
                      </a: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inherit some feature of the splitting entity</a:t>
                      </a: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2319178"/>
          <a:ext cx="11929642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84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70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7" name="Oval 66"/>
          <p:cNvSpPr/>
          <p:nvPr/>
        </p:nvSpPr>
        <p:spPr>
          <a:xfrm>
            <a:off x="828527" y="3615438"/>
            <a:ext cx="104775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8" name="Oval 67"/>
          <p:cNvSpPr/>
          <p:nvPr/>
        </p:nvSpPr>
        <p:spPr>
          <a:xfrm>
            <a:off x="1658471" y="4052118"/>
            <a:ext cx="135762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9" name="Oval 68"/>
          <p:cNvSpPr/>
          <p:nvPr/>
        </p:nvSpPr>
        <p:spPr>
          <a:xfrm>
            <a:off x="1353671" y="5611287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70" name="Oval 69"/>
          <p:cNvSpPr/>
          <p:nvPr/>
        </p:nvSpPr>
        <p:spPr>
          <a:xfrm>
            <a:off x="2815759" y="3618020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3715871" y="405649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72" name="Oval 71"/>
          <p:cNvSpPr/>
          <p:nvPr/>
        </p:nvSpPr>
        <p:spPr>
          <a:xfrm>
            <a:off x="3564583" y="5611288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73" name="Straight Connector 72"/>
          <p:cNvCxnSpPr>
            <a:stCxn id="65" idx="0"/>
            <a:endCxn id="67" idx="4"/>
          </p:cNvCxnSpPr>
          <p:nvPr/>
        </p:nvCxnSpPr>
        <p:spPr>
          <a:xfrm flipH="1" flipV="1">
            <a:off x="1352402" y="4026918"/>
            <a:ext cx="464085" cy="7220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65" idx="0"/>
            <a:endCxn id="68" idx="4"/>
          </p:cNvCxnSpPr>
          <p:nvPr/>
        </p:nvCxnSpPr>
        <p:spPr>
          <a:xfrm flipV="1">
            <a:off x="1816487" y="4463598"/>
            <a:ext cx="520797" cy="28535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66" idx="0"/>
            <a:endCxn id="70" idx="4"/>
          </p:cNvCxnSpPr>
          <p:nvPr/>
        </p:nvCxnSpPr>
        <p:spPr>
          <a:xfrm flipH="1" flipV="1">
            <a:off x="3351541" y="4029500"/>
            <a:ext cx="750946" cy="7194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>
            <a:stCxn id="66" idx="0"/>
            <a:endCxn id="71" idx="4"/>
          </p:cNvCxnSpPr>
          <p:nvPr/>
        </p:nvCxnSpPr>
        <p:spPr>
          <a:xfrm flipV="1">
            <a:off x="4102487" y="4467970"/>
            <a:ext cx="315853" cy="2809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65" idx="2"/>
            <a:endCxn id="69" idx="0"/>
          </p:cNvCxnSpPr>
          <p:nvPr/>
        </p:nvCxnSpPr>
        <p:spPr>
          <a:xfrm flipH="1">
            <a:off x="1807378" y="5206153"/>
            <a:ext cx="9109" cy="4051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66" idx="2"/>
            <a:endCxn id="72" idx="0"/>
          </p:cNvCxnSpPr>
          <p:nvPr/>
        </p:nvCxnSpPr>
        <p:spPr>
          <a:xfrm flipH="1">
            <a:off x="4096871" y="5206153"/>
            <a:ext cx="5616" cy="4051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>
            <a:off x="2218442" y="3228329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0" name="Oval 79"/>
          <p:cNvSpPr/>
          <p:nvPr/>
        </p:nvSpPr>
        <p:spPr>
          <a:xfrm>
            <a:off x="1899990" y="2501882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1" name="Oval 80"/>
          <p:cNvSpPr/>
          <p:nvPr/>
        </p:nvSpPr>
        <p:spPr>
          <a:xfrm>
            <a:off x="3072934" y="2466329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2" name="Straight Connector 81"/>
          <p:cNvCxnSpPr>
            <a:stCxn id="66" idx="0"/>
            <a:endCxn id="79" idx="2"/>
          </p:cNvCxnSpPr>
          <p:nvPr/>
        </p:nvCxnSpPr>
        <p:spPr>
          <a:xfrm flipH="1" flipV="1">
            <a:off x="2949962" y="3685529"/>
            <a:ext cx="115252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65" idx="0"/>
            <a:endCxn id="79" idx="2"/>
          </p:cNvCxnSpPr>
          <p:nvPr/>
        </p:nvCxnSpPr>
        <p:spPr>
          <a:xfrm flipV="1">
            <a:off x="1816487" y="3685529"/>
            <a:ext cx="113347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9" idx="0"/>
            <a:endCxn id="80" idx="4"/>
          </p:cNvCxnSpPr>
          <p:nvPr/>
        </p:nvCxnSpPr>
        <p:spPr>
          <a:xfrm flipH="1" flipV="1">
            <a:off x="2435772" y="2913362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81" idx="4"/>
            <a:endCxn id="79" idx="0"/>
          </p:cNvCxnSpPr>
          <p:nvPr/>
        </p:nvCxnSpPr>
        <p:spPr>
          <a:xfrm flipH="1">
            <a:off x="2949962" y="2877809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Flowchart: Merge 85"/>
          <p:cNvSpPr/>
          <p:nvPr/>
        </p:nvSpPr>
        <p:spPr>
          <a:xfrm>
            <a:off x="2536362" y="3994098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87" name="Straight Connector 86"/>
          <p:cNvCxnSpPr>
            <a:stCxn id="79" idx="2"/>
            <a:endCxn id="86" idx="0"/>
          </p:cNvCxnSpPr>
          <p:nvPr/>
        </p:nvCxnSpPr>
        <p:spPr>
          <a:xfrm flipH="1">
            <a:off x="2942761" y="3685529"/>
            <a:ext cx="7201" cy="30856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65" idx="0"/>
            <a:endCxn id="86" idx="1"/>
          </p:cNvCxnSpPr>
          <p:nvPr/>
        </p:nvCxnSpPr>
        <p:spPr>
          <a:xfrm flipV="1">
            <a:off x="1816487" y="4266434"/>
            <a:ext cx="92307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66" idx="0"/>
            <a:endCxn id="86" idx="3"/>
          </p:cNvCxnSpPr>
          <p:nvPr/>
        </p:nvCxnSpPr>
        <p:spPr>
          <a:xfrm flipH="1" flipV="1">
            <a:off x="3145961" y="4266434"/>
            <a:ext cx="95652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Up Arrow 89"/>
          <p:cNvSpPr/>
          <p:nvPr/>
        </p:nvSpPr>
        <p:spPr>
          <a:xfrm>
            <a:off x="2615730" y="4024099"/>
            <a:ext cx="673546" cy="219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Bottom-up approach</a:t>
            </a:r>
            <a:endParaRPr lang="en-US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29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415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15327" y="3226114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4" name="Oval 93"/>
          <p:cNvSpPr/>
          <p:nvPr/>
        </p:nvSpPr>
        <p:spPr>
          <a:xfrm>
            <a:off x="7996875" y="2499667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5" name="Oval 94"/>
          <p:cNvSpPr/>
          <p:nvPr/>
        </p:nvSpPr>
        <p:spPr>
          <a:xfrm>
            <a:off x="9169819" y="2464114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96" name="Straight Connector 95"/>
          <p:cNvCxnSpPr>
            <a:stCxn id="93" idx="0"/>
            <a:endCxn id="94" idx="4"/>
          </p:cNvCxnSpPr>
          <p:nvPr/>
        </p:nvCxnSpPr>
        <p:spPr>
          <a:xfrm flipH="1" flipV="1">
            <a:off x="8532657" y="2911147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95" idx="4"/>
            <a:endCxn id="93" idx="0"/>
          </p:cNvCxnSpPr>
          <p:nvPr/>
        </p:nvCxnSpPr>
        <p:spPr>
          <a:xfrm flipH="1">
            <a:off x="9046847" y="2875594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Oval 97"/>
          <p:cNvSpPr/>
          <p:nvPr/>
        </p:nvSpPr>
        <p:spPr>
          <a:xfrm>
            <a:off x="7044241" y="3049579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99" name="Oval 98"/>
          <p:cNvSpPr/>
          <p:nvPr/>
        </p:nvSpPr>
        <p:spPr>
          <a:xfrm>
            <a:off x="10172906" y="3049579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0" name="Straight Connector 99"/>
          <p:cNvCxnSpPr>
            <a:stCxn id="99" idx="3"/>
            <a:endCxn id="93" idx="3"/>
          </p:cNvCxnSpPr>
          <p:nvPr/>
        </p:nvCxnSpPr>
        <p:spPr>
          <a:xfrm flipH="1">
            <a:off x="9778367" y="3400799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93" idx="1"/>
            <a:endCxn id="98" idx="5"/>
          </p:cNvCxnSpPr>
          <p:nvPr/>
        </p:nvCxnSpPr>
        <p:spPr>
          <a:xfrm flipH="1" flipV="1">
            <a:off x="7818766" y="3400799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Oval 101"/>
          <p:cNvSpPr/>
          <p:nvPr/>
        </p:nvSpPr>
        <p:spPr>
          <a:xfrm>
            <a:off x="7328427" y="5596372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Oval 102"/>
          <p:cNvSpPr/>
          <p:nvPr/>
        </p:nvSpPr>
        <p:spPr>
          <a:xfrm>
            <a:off x="9568938" y="5608440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7782134" y="5203938"/>
            <a:ext cx="3493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01226" y="5216004"/>
            <a:ext cx="0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stCxn id="92" idx="0"/>
            <a:endCxn id="93" idx="2"/>
          </p:cNvCxnSpPr>
          <p:nvPr/>
        </p:nvCxnSpPr>
        <p:spPr>
          <a:xfrm flipH="1" flipV="1">
            <a:off x="9046847" y="3683314"/>
            <a:ext cx="1100389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>
            <a:stCxn id="91" idx="0"/>
            <a:endCxn id="93" idx="2"/>
          </p:cNvCxnSpPr>
          <p:nvPr/>
        </p:nvCxnSpPr>
        <p:spPr>
          <a:xfrm flipV="1">
            <a:off x="7861236" y="3683314"/>
            <a:ext cx="1185611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Flowchart: Merge 107"/>
          <p:cNvSpPr/>
          <p:nvPr/>
        </p:nvSpPr>
        <p:spPr>
          <a:xfrm>
            <a:off x="8643022" y="3991251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3" idx="2"/>
            <a:endCxn id="108" idx="0"/>
          </p:cNvCxnSpPr>
          <p:nvPr/>
        </p:nvCxnSpPr>
        <p:spPr>
          <a:xfrm>
            <a:off x="9046847" y="3683314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stCxn id="91" idx="0"/>
            <a:endCxn id="108" idx="1"/>
          </p:cNvCxnSpPr>
          <p:nvPr/>
        </p:nvCxnSpPr>
        <p:spPr>
          <a:xfrm flipV="1">
            <a:off x="7861236" y="4263587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Straight Connector 110"/>
          <p:cNvCxnSpPr>
            <a:stCxn id="92" idx="0"/>
            <a:endCxn id="108" idx="3"/>
          </p:cNvCxnSpPr>
          <p:nvPr/>
        </p:nvCxnSpPr>
        <p:spPr>
          <a:xfrm flipH="1" flipV="1">
            <a:off x="9252621" y="4263587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Up Arrow 111"/>
          <p:cNvSpPr/>
          <p:nvPr/>
        </p:nvSpPr>
        <p:spPr>
          <a:xfrm flipV="1">
            <a:off x="8708109" y="4021252"/>
            <a:ext cx="673546" cy="219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32811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9" grpId="0" animBg="1"/>
      <p:bldP spid="80" grpId="0" animBg="1"/>
      <p:bldP spid="81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2" grpId="0" animBg="1"/>
      <p:bldP spid="103" grpId="0" animBg="1"/>
      <p:bldP spid="108" grpId="0" animBg="1"/>
      <p:bldP spid="1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9" y="1493668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group from various entities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generalization.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sub-groups within an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specialization.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9" y="2319178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Bottom-up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2861744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the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union of two or more lower level entity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to produce a higher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a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sub set of higher level entity set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form a lower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4037727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the number of entity sets and creates high level entity set using some common features.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a single entity set and creates different low level entity sets using some different features.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&amp; Specialization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84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70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70212" y="1828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6" name="Oval 35"/>
          <p:cNvSpPr/>
          <p:nvPr/>
        </p:nvSpPr>
        <p:spPr>
          <a:xfrm>
            <a:off x="5551760" y="1102353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Oval 36"/>
          <p:cNvSpPr/>
          <p:nvPr/>
        </p:nvSpPr>
        <p:spPr>
          <a:xfrm>
            <a:off x="6724704" y="106680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8" name="Straight Connector 37"/>
          <p:cNvCxnSpPr>
            <a:stCxn id="35" idx="0"/>
            <a:endCxn id="36" idx="4"/>
          </p:cNvCxnSpPr>
          <p:nvPr/>
        </p:nvCxnSpPr>
        <p:spPr>
          <a:xfrm flipH="1" flipV="1">
            <a:off x="6087542" y="1513833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7" idx="4"/>
            <a:endCxn id="35" idx="0"/>
          </p:cNvCxnSpPr>
          <p:nvPr/>
        </p:nvCxnSpPr>
        <p:spPr>
          <a:xfrm flipH="1">
            <a:off x="6601732" y="1478280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4599126" y="1652265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41" name="Oval 40"/>
          <p:cNvSpPr/>
          <p:nvPr/>
        </p:nvSpPr>
        <p:spPr>
          <a:xfrm>
            <a:off x="7727791" y="1652265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42" name="Straight Connector 41"/>
          <p:cNvCxnSpPr>
            <a:stCxn id="41" idx="3"/>
            <a:endCxn id="35" idx="3"/>
          </p:cNvCxnSpPr>
          <p:nvPr/>
        </p:nvCxnSpPr>
        <p:spPr>
          <a:xfrm flipH="1">
            <a:off x="7333252" y="2003485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35" idx="1"/>
            <a:endCxn id="40" idx="5"/>
          </p:cNvCxnSpPr>
          <p:nvPr/>
        </p:nvCxnSpPr>
        <p:spPr>
          <a:xfrm flipH="1" flipV="1">
            <a:off x="5373651" y="2003485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3151325" y="3373176"/>
            <a:ext cx="10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45" name="Oval 44"/>
          <p:cNvSpPr/>
          <p:nvPr/>
        </p:nvSpPr>
        <p:spPr>
          <a:xfrm>
            <a:off x="9018725" y="3371652"/>
            <a:ext cx="129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46" name="Straight Connector 45"/>
          <p:cNvCxnSpPr>
            <a:stCxn id="44" idx="6"/>
            <a:endCxn id="33" idx="1"/>
          </p:cNvCxnSpPr>
          <p:nvPr/>
        </p:nvCxnSpPr>
        <p:spPr>
          <a:xfrm flipV="1">
            <a:off x="4231325" y="3577392"/>
            <a:ext cx="453276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endCxn id="45" idx="2"/>
          </p:cNvCxnSpPr>
          <p:nvPr/>
        </p:nvCxnSpPr>
        <p:spPr>
          <a:xfrm flipV="1">
            <a:off x="8433641" y="3577392"/>
            <a:ext cx="585084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lowchart: Merge 47"/>
          <p:cNvSpPr/>
          <p:nvPr/>
        </p:nvSpPr>
        <p:spPr>
          <a:xfrm>
            <a:off x="6197907" y="2593937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49" name="Straight Connector 48"/>
          <p:cNvCxnSpPr>
            <a:stCxn id="35" idx="2"/>
            <a:endCxn id="48" idx="0"/>
          </p:cNvCxnSpPr>
          <p:nvPr/>
        </p:nvCxnSpPr>
        <p:spPr>
          <a:xfrm>
            <a:off x="6601732" y="2286000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33" idx="0"/>
            <a:endCxn id="48" idx="1"/>
          </p:cNvCxnSpPr>
          <p:nvPr/>
        </p:nvCxnSpPr>
        <p:spPr>
          <a:xfrm flipV="1">
            <a:off x="5416121" y="2866273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34" idx="0"/>
            <a:endCxn id="48" idx="3"/>
          </p:cNvCxnSpPr>
          <p:nvPr/>
        </p:nvCxnSpPr>
        <p:spPr>
          <a:xfrm flipH="1" flipV="1">
            <a:off x="6807506" y="2866273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3493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Time</a:t>
            </a:r>
          </a:p>
        </p:txBody>
      </p:sp>
      <p:sp>
        <p:nvSpPr>
          <p:cNvPr id="54" name="Oval 53"/>
          <p:cNvSpPr/>
          <p:nvPr/>
        </p:nvSpPr>
        <p:spPr>
          <a:xfrm>
            <a:off x="3227526" y="5715000"/>
            <a:ext cx="19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Worked</a:t>
            </a:r>
          </a:p>
        </p:txBody>
      </p:sp>
      <p:sp>
        <p:nvSpPr>
          <p:cNvPr id="55" name="Oval 54"/>
          <p:cNvSpPr/>
          <p:nvPr/>
        </p:nvSpPr>
        <p:spPr>
          <a:xfrm>
            <a:off x="5504852" y="5715000"/>
            <a:ext cx="201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 Worked</a:t>
            </a:r>
          </a:p>
        </p:txBody>
      </p:sp>
      <p:cxnSp>
        <p:nvCxnSpPr>
          <p:cNvPr id="56" name="Straight Connector 55"/>
          <p:cNvCxnSpPr>
            <a:stCxn id="54" idx="0"/>
            <a:endCxn id="52" idx="2"/>
          </p:cNvCxnSpPr>
          <p:nvPr/>
        </p:nvCxnSpPr>
        <p:spPr>
          <a:xfrm flipV="1">
            <a:off x="4217526" y="5326190"/>
            <a:ext cx="770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>
            <a:off x="6511229" y="5326190"/>
            <a:ext cx="162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Flowchart: Merge 57"/>
          <p:cNvSpPr/>
          <p:nvPr/>
        </p:nvSpPr>
        <p:spPr>
          <a:xfrm>
            <a:off x="5007015" y="4114135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410840" y="3806198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52" idx="0"/>
            <a:endCxn id="58" idx="1"/>
          </p:cNvCxnSpPr>
          <p:nvPr/>
        </p:nvCxnSpPr>
        <p:spPr>
          <a:xfrm flipV="1">
            <a:off x="4225229" y="4386471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3" idx="0"/>
            <a:endCxn id="58" idx="3"/>
          </p:cNvCxnSpPr>
          <p:nvPr/>
        </p:nvCxnSpPr>
        <p:spPr>
          <a:xfrm flipH="1" flipV="1">
            <a:off x="5616614" y="4386471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873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4" grpId="0" animBg="1"/>
      <p:bldP spid="45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345819" cy="5634335"/>
          </a:xfrm>
        </p:spPr>
        <p:txBody>
          <a:bodyPr/>
          <a:lstStyle/>
          <a:p>
            <a:pPr algn="l"/>
            <a:r>
              <a:rPr lang="en-US" dirty="0"/>
              <a:t>One limitation of the E-R model is that it cannot express </a:t>
            </a:r>
            <a:r>
              <a:rPr lang="en-US" b="1" dirty="0"/>
              <a:t>relationships among relationships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The best way to model a situation like this is by the use of </a:t>
            </a:r>
            <a:r>
              <a:rPr lang="en-US" b="1" dirty="0"/>
              <a:t>aggregation</a:t>
            </a:r>
            <a:r>
              <a:rPr lang="en-US" dirty="0"/>
              <a:t>. </a:t>
            </a:r>
          </a:p>
          <a:p>
            <a:pPr algn="l"/>
            <a:r>
              <a:rPr lang="en-US" dirty="0"/>
              <a:t>Thus, the relationship set </a:t>
            </a:r>
            <a:r>
              <a:rPr lang="en-US" b="1" dirty="0" err="1"/>
              <a:t>work_on</a:t>
            </a:r>
            <a:r>
              <a:rPr lang="en-US" b="1" dirty="0"/>
              <a:t> </a:t>
            </a:r>
            <a:r>
              <a:rPr lang="en-US" dirty="0"/>
              <a:t>relating the entity sets </a:t>
            </a:r>
            <a:r>
              <a:rPr lang="en-US" b="1" dirty="0"/>
              <a:t>Employee</a:t>
            </a:r>
            <a:r>
              <a:rPr lang="en-US" dirty="0"/>
              <a:t>, </a:t>
            </a:r>
            <a:r>
              <a:rPr lang="en-US" b="1" dirty="0"/>
              <a:t>Branch</a:t>
            </a:r>
            <a:r>
              <a:rPr lang="en-US" dirty="0"/>
              <a:t> and </a:t>
            </a:r>
            <a:r>
              <a:rPr lang="en-US" b="1" dirty="0"/>
              <a:t>Job</a:t>
            </a:r>
            <a:r>
              <a:rPr lang="en-US" dirty="0"/>
              <a:t> is a higher-level entity set.</a:t>
            </a:r>
          </a:p>
          <a:p>
            <a:pPr algn="l"/>
            <a:r>
              <a:rPr lang="en-US" dirty="0"/>
              <a:t>Such an entity set is treated in the same manner, as is any other entity set. </a:t>
            </a:r>
          </a:p>
          <a:p>
            <a:pPr algn="l"/>
            <a:r>
              <a:rPr lang="en-US" dirty="0"/>
              <a:t>We can then create a binary relationship </a:t>
            </a:r>
            <a:r>
              <a:rPr lang="en-US" b="1" dirty="0"/>
              <a:t>Manages</a:t>
            </a:r>
            <a:r>
              <a:rPr lang="en-US" dirty="0"/>
              <a:t> between </a:t>
            </a:r>
            <a:r>
              <a:rPr lang="en-US" b="1" dirty="0" err="1"/>
              <a:t>work_on</a:t>
            </a:r>
            <a:r>
              <a:rPr lang="en-US" dirty="0"/>
              <a:t> and </a:t>
            </a:r>
            <a:r>
              <a:rPr lang="en-US" b="1" dirty="0"/>
              <a:t>Manager</a:t>
            </a:r>
            <a:r>
              <a:rPr lang="en-US" dirty="0"/>
              <a:t> to represent who manages what tasks.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7504" y="1714488"/>
            <a:ext cx="5296775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98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12192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00" y="52388"/>
            <a:ext cx="8968317" cy="622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Aggregation: Example 2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952464" y="857232"/>
            <a:ext cx="1023891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/>
              <a:t>Consider the ternary relationship </a:t>
            </a:r>
            <a:r>
              <a:rPr kumimoji="1" lang="en-US" altLang="en-US" sz="2000" b="1" i="1" dirty="0" err="1"/>
              <a:t>proj_guide</a:t>
            </a:r>
            <a:r>
              <a:rPr kumimoji="1" lang="en-US" altLang="en-US" sz="20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/>
              <a:t>Suppose we want to record </a:t>
            </a:r>
            <a:r>
              <a:rPr kumimoji="1" lang="en-US" altLang="en-US" sz="2000" b="1" dirty="0"/>
              <a:t>evaluations</a:t>
            </a:r>
            <a:r>
              <a:rPr kumimoji="1" lang="en-US" altLang="en-US" sz="2000" dirty="0"/>
              <a:t> of a </a:t>
            </a:r>
            <a:r>
              <a:rPr kumimoji="1" lang="en-US" altLang="en-US" sz="2000" b="1" dirty="0"/>
              <a:t>student</a:t>
            </a:r>
            <a:r>
              <a:rPr kumimoji="1" lang="en-US" altLang="en-US" sz="2000" dirty="0"/>
              <a:t> by a </a:t>
            </a:r>
            <a:r>
              <a:rPr kumimoji="1" lang="en-US" altLang="en-US" sz="2000" b="1" dirty="0"/>
              <a:t>guide</a:t>
            </a:r>
            <a:r>
              <a:rPr kumimoji="1" lang="en-US" altLang="en-US" sz="2000" dirty="0"/>
              <a:t>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79" y="2285992"/>
            <a:ext cx="4572032" cy="27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8876" y="1857364"/>
            <a:ext cx="5953124" cy="457203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sets </a:t>
            </a:r>
            <a:r>
              <a:rPr kumimoji="0" lang="en-US" alt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eval_for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alt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proj_guide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represent overlapping information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Every </a:t>
            </a:r>
            <a:r>
              <a:rPr kumimoji="0" lang="en-US" alt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eval_for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relationship corresponds to a </a:t>
            </a:r>
            <a:r>
              <a:rPr kumimoji="0" lang="en-US" alt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proj_guide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relationship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However, some </a:t>
            </a:r>
            <a:r>
              <a:rPr kumimoji="0" lang="en-US" alt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proj_guide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relationships may not correspond to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any </a:t>
            </a:r>
            <a:r>
              <a:rPr kumimoji="0" lang="en-US" alt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eval_for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relationships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we can’t discard the </a:t>
            </a:r>
            <a:r>
              <a:rPr kumimoji="0" lang="en-US" alt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proj_guide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relationship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Eliminate this redundancy via </a:t>
            </a:r>
            <a:r>
              <a:rPr kumimoji="0" lang="en-US" alt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aggregation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Treat relationship as an abstract entity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Allows relationships between relationships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Abstraction of relationship into new entity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6CE18-611C-4950-867E-EBA2ABE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93F4-6D1B-4E6F-8064-982F3FB5903C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40A42-E6E4-4C45-B834-959107B4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A01DF-DF35-4267-AC11-FF2E004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12192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5340" y="714356"/>
            <a:ext cx="10715700" cy="17732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Eliminate this redundancy via </a:t>
            </a:r>
            <a:r>
              <a:rPr lang="en-US" altLang="en-US" sz="2400" i="1" dirty="0"/>
              <a:t>aggregation</a:t>
            </a:r>
            <a:r>
              <a:rPr lang="en-US" altLang="en-US" sz="24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02044"/>
            <a:ext cx="4492044" cy="2952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12900" y="52388"/>
            <a:ext cx="8968317" cy="6223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Aggregation: Example 2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0" y="2500306"/>
            <a:ext cx="5214974" cy="4286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Reduction to Relational Schemas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1" y="3071810"/>
            <a:ext cx="571504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dirty="0">
                <a:ea typeface="ＭＳ Ｐゴシック" charset="-128"/>
              </a:rPr>
              <a:t>The schema </a:t>
            </a:r>
            <a:r>
              <a:rPr kumimoji="1" lang="en-US" altLang="en-US" i="1" dirty="0" err="1">
                <a:ea typeface="ＭＳ Ｐゴシック" charset="-128"/>
              </a:rPr>
              <a:t>eval_for</a:t>
            </a:r>
            <a:r>
              <a:rPr kumimoji="1" lang="en-US" altLang="en-US" i="1" dirty="0">
                <a:ea typeface="ＭＳ Ｐゴシック" charset="-128"/>
              </a:rPr>
              <a:t> </a:t>
            </a:r>
            <a:r>
              <a:rPr kumimoji="1" lang="en-US" altLang="en-US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dirty="0">
                <a:ea typeface="ＭＳ Ｐゴシック" charset="-128"/>
              </a:rPr>
              <a:t>	       </a:t>
            </a:r>
            <a:r>
              <a:rPr kumimoji="1" lang="en-US" altLang="en-US" i="1" dirty="0" err="1">
                <a:ea typeface="ＭＳ Ｐゴシック" charset="-128"/>
              </a:rPr>
              <a:t>eval_for</a:t>
            </a:r>
            <a:r>
              <a:rPr kumimoji="1" lang="en-US" altLang="en-US" i="1" dirty="0">
                <a:ea typeface="ＭＳ Ｐゴシック" charset="-128"/>
              </a:rPr>
              <a:t> </a:t>
            </a:r>
            <a:r>
              <a:rPr kumimoji="1" lang="en-US" altLang="en-US" dirty="0">
                <a:ea typeface="ＭＳ Ｐゴシック" charset="-128"/>
              </a:rPr>
              <a:t>(</a:t>
            </a:r>
            <a:r>
              <a:rPr kumimoji="1" lang="en-US" altLang="en-US" i="1" dirty="0" err="1">
                <a:ea typeface="ＭＳ Ｐゴシック" charset="-128"/>
              </a:rPr>
              <a:t>s_ID</a:t>
            </a:r>
            <a:r>
              <a:rPr kumimoji="1" lang="en-US" altLang="en-US" i="1" dirty="0">
                <a:ea typeface="ＭＳ Ｐゴシック" charset="-128"/>
              </a:rPr>
              <a:t>, </a:t>
            </a:r>
            <a:r>
              <a:rPr kumimoji="1" lang="en-US" altLang="en-US" i="1" dirty="0" err="1">
                <a:ea typeface="ＭＳ Ｐゴシック" charset="-128"/>
              </a:rPr>
              <a:t>project_id</a:t>
            </a:r>
            <a:r>
              <a:rPr kumimoji="1" lang="en-US" altLang="en-US" i="1" dirty="0">
                <a:ea typeface="ＭＳ Ｐゴシック" charset="-128"/>
              </a:rPr>
              <a:t>, </a:t>
            </a:r>
            <a:r>
              <a:rPr kumimoji="1" lang="en-US" altLang="en-US" i="1" dirty="0" err="1">
                <a:ea typeface="ＭＳ Ｐゴシック" charset="-128"/>
              </a:rPr>
              <a:t>i_ID</a:t>
            </a:r>
            <a:r>
              <a:rPr kumimoji="1" lang="en-US" altLang="en-US" i="1" dirty="0">
                <a:ea typeface="ＭＳ Ｐゴシック" charset="-128"/>
              </a:rPr>
              <a:t>, </a:t>
            </a:r>
            <a:r>
              <a:rPr kumimoji="1" lang="en-US" altLang="en-US" i="1" dirty="0" err="1">
                <a:ea typeface="ＭＳ Ｐゴシック" charset="-128"/>
              </a:rPr>
              <a:t>evaluation_id</a:t>
            </a:r>
            <a:r>
              <a:rPr kumimoji="1" lang="en-US" altLang="en-US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dirty="0">
                <a:ea typeface="ＭＳ Ｐゴシック" charset="-128"/>
              </a:rPr>
              <a:t>The schema </a:t>
            </a:r>
            <a:r>
              <a:rPr kumimoji="1" lang="en-US" altLang="en-US" i="1" dirty="0" err="1">
                <a:ea typeface="ＭＳ Ｐゴシック" charset="-128"/>
              </a:rPr>
              <a:t>proj_guide</a:t>
            </a:r>
            <a:r>
              <a:rPr kumimoji="1" lang="en-US" altLang="en-US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dirty="0">
              <a:ea typeface="ＭＳ Ｐゴシック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51CED-6410-4A78-A61D-6195D5CC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35FA-85A7-4BFF-9EBC-EBA1F25C93A7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41F93-A2D6-44C6-9FD7-3A72A734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2DC2F-899C-4BC7-A720-23B4B9A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E-R Notation</a:t>
            </a: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90600"/>
            <a:ext cx="6230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0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Steps to design E-R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the Entities.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relationships among these entities.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the key attributes for every Entity.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other relevant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 the complete e-r diagram with all attributes including the primary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162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Hospital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098" y="237999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588225" y="23756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8" name="Diamond 7"/>
          <p:cNvSpPr/>
          <p:nvPr/>
        </p:nvSpPr>
        <p:spPr>
          <a:xfrm>
            <a:off x="6969844" y="2370699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Admitted</a:t>
            </a:r>
          </a:p>
        </p:txBody>
      </p:sp>
      <p:cxnSp>
        <p:nvCxnSpPr>
          <p:cNvPr id="9" name="Straight Connector 8"/>
          <p:cNvCxnSpPr>
            <a:stCxn id="6" idx="3"/>
            <a:endCxn id="8" idx="1"/>
          </p:cNvCxnSpPr>
          <p:nvPr/>
        </p:nvCxnSpPr>
        <p:spPr>
          <a:xfrm flipV="1">
            <a:off x="6557269" y="2599299"/>
            <a:ext cx="412575" cy="929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11" idx="4"/>
            <a:endCxn id="6" idx="0"/>
          </p:cNvCxnSpPr>
          <p:nvPr/>
        </p:nvCxnSpPr>
        <p:spPr>
          <a:xfrm>
            <a:off x="4744795" y="1944026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4013275" y="1521116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3" idx="4"/>
            <a:endCxn id="6" idx="0"/>
          </p:cNvCxnSpPr>
          <p:nvPr/>
        </p:nvCxnSpPr>
        <p:spPr>
          <a:xfrm flipH="1">
            <a:off x="5708184" y="1921615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5631398" y="149870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/>
          <p:cNvCxnSpPr>
            <a:stCxn id="15" idx="4"/>
          </p:cNvCxnSpPr>
          <p:nvPr/>
        </p:nvCxnSpPr>
        <p:spPr>
          <a:xfrm>
            <a:off x="9508253" y="1940013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8776733" y="151710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7" idx="4"/>
          </p:cNvCxnSpPr>
          <p:nvPr/>
        </p:nvCxnSpPr>
        <p:spPr>
          <a:xfrm flipH="1">
            <a:off x="10471642" y="1917602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10394856" y="149469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Diamond 17"/>
          <p:cNvSpPr/>
          <p:nvPr/>
        </p:nvSpPr>
        <p:spPr>
          <a:xfrm>
            <a:off x="2538803" y="2379998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1113" y="237392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Medical Record</a:t>
            </a:r>
          </a:p>
        </p:txBody>
      </p:sp>
      <p:cxnSp>
        <p:nvCxnSpPr>
          <p:cNvPr id="20" name="Straight Connector 19"/>
          <p:cNvCxnSpPr>
            <a:stCxn id="19" idx="0"/>
            <a:endCxn id="21" idx="4"/>
          </p:cNvCxnSpPr>
          <p:nvPr/>
        </p:nvCxnSpPr>
        <p:spPr>
          <a:xfrm flipV="1">
            <a:off x="1090199" y="1796761"/>
            <a:ext cx="0" cy="5771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358679" y="133956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MRID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 flipV="1">
            <a:off x="4540840" y="2288821"/>
            <a:ext cx="526" cy="64008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2252911" y="2287510"/>
            <a:ext cx="527" cy="64008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Diamond 23"/>
          <p:cNvSpPr/>
          <p:nvPr/>
        </p:nvSpPr>
        <p:spPr>
          <a:xfrm>
            <a:off x="9571896" y="327441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84959" y="41384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</a:t>
            </a:r>
          </a:p>
        </p:txBody>
      </p:sp>
      <p:cxnSp>
        <p:nvCxnSpPr>
          <p:cNvPr id="26" name="Straight Connector 25"/>
          <p:cNvCxnSpPr>
            <a:stCxn id="25" idx="2"/>
            <a:endCxn id="27" idx="0"/>
          </p:cNvCxnSpPr>
          <p:nvPr/>
        </p:nvCxnSpPr>
        <p:spPr>
          <a:xfrm flipH="1">
            <a:off x="9617616" y="4595642"/>
            <a:ext cx="816429" cy="40425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886096" y="4999892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0433518" y="3717058"/>
            <a:ext cx="526" cy="40425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24" idx="0"/>
            <a:endCxn id="7" idx="2"/>
          </p:cNvCxnSpPr>
          <p:nvPr/>
        </p:nvCxnSpPr>
        <p:spPr>
          <a:xfrm flipV="1">
            <a:off x="10434045" y="2832842"/>
            <a:ext cx="3266" cy="441572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 rot="1261021">
            <a:off x="6994292" y="3323492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Treats</a:t>
            </a: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9073063" y="3937689"/>
            <a:ext cx="511369" cy="19817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endCxn id="30" idx="1"/>
          </p:cNvCxnSpPr>
          <p:nvPr/>
        </p:nvCxnSpPr>
        <p:spPr>
          <a:xfrm>
            <a:off x="6075921" y="2843116"/>
            <a:ext cx="989896" cy="32337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5" idx="2"/>
            <a:endCxn id="34" idx="0"/>
          </p:cNvCxnSpPr>
          <p:nvPr/>
        </p:nvCxnSpPr>
        <p:spPr>
          <a:xfrm>
            <a:off x="10434045" y="4595642"/>
            <a:ext cx="824894" cy="40382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10527419" y="499947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</a:t>
            </a:r>
            <a:r>
              <a:rPr lang="en-US" dirty="0">
                <a:solidFill>
                  <a:schemeClr val="tx1"/>
                </a:solidFill>
              </a:rPr>
              <a:t> Name</a:t>
            </a:r>
          </a:p>
        </p:txBody>
      </p:sp>
      <p:cxnSp>
        <p:nvCxnSpPr>
          <p:cNvPr id="35" name="Straight Connector 34"/>
          <p:cNvCxnSpPr>
            <a:stCxn id="19" idx="2"/>
            <a:endCxn id="36" idx="0"/>
          </p:cNvCxnSpPr>
          <p:nvPr/>
        </p:nvCxnSpPr>
        <p:spPr>
          <a:xfrm>
            <a:off x="1090199" y="2831123"/>
            <a:ext cx="138381" cy="3422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221745" y="3173375"/>
            <a:ext cx="201367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038449" y="2593299"/>
            <a:ext cx="566928" cy="11864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7" idx="0"/>
          </p:cNvCxnSpPr>
          <p:nvPr/>
        </p:nvCxnSpPr>
        <p:spPr>
          <a:xfrm flipH="1">
            <a:off x="5692683" y="2824417"/>
            <a:ext cx="10722" cy="47044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57" idx="1"/>
          </p:cNvCxnSpPr>
          <p:nvPr/>
        </p:nvCxnSpPr>
        <p:spPr>
          <a:xfrm flipH="1">
            <a:off x="4971354" y="3498927"/>
            <a:ext cx="467329" cy="410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7" idx="3"/>
          </p:cNvCxnSpPr>
          <p:nvPr/>
        </p:nvCxnSpPr>
        <p:spPr>
          <a:xfrm>
            <a:off x="5946683" y="3498927"/>
            <a:ext cx="389415" cy="410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7" name="Flowchart: Merge 56"/>
          <p:cNvSpPr/>
          <p:nvPr/>
        </p:nvSpPr>
        <p:spPr>
          <a:xfrm>
            <a:off x="5184683" y="3294866"/>
            <a:ext cx="1016000" cy="408122"/>
          </a:xfrm>
          <a:prstGeom prst="flowChartMer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600" dirty="0"/>
              <a:t>ISA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31576" y="3893855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Indoor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99678" y="3906402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Outdoor</a:t>
            </a:r>
          </a:p>
        </p:txBody>
      </p:sp>
      <p:cxnSp>
        <p:nvCxnSpPr>
          <p:cNvPr id="60" name="Straight Connector 59"/>
          <p:cNvCxnSpPr>
            <a:stCxn id="61" idx="0"/>
          </p:cNvCxnSpPr>
          <p:nvPr/>
        </p:nvCxnSpPr>
        <p:spPr>
          <a:xfrm flipV="1">
            <a:off x="4917254" y="4358434"/>
            <a:ext cx="54100" cy="47764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Oval 60"/>
          <p:cNvSpPr/>
          <p:nvPr/>
        </p:nvSpPr>
        <p:spPr>
          <a:xfrm>
            <a:off x="4185734" y="483607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IPDID</a:t>
            </a:r>
          </a:p>
        </p:txBody>
      </p:sp>
      <p:cxnSp>
        <p:nvCxnSpPr>
          <p:cNvPr id="62" name="Straight Connector 61"/>
          <p:cNvCxnSpPr>
            <a:stCxn id="63" idx="0"/>
            <a:endCxn id="59" idx="2"/>
          </p:cNvCxnSpPr>
          <p:nvPr/>
        </p:nvCxnSpPr>
        <p:spPr>
          <a:xfrm flipH="1" flipV="1">
            <a:off x="6292015" y="4363602"/>
            <a:ext cx="1034754" cy="5423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62"/>
          <p:cNvSpPr/>
          <p:nvPr/>
        </p:nvSpPr>
        <p:spPr>
          <a:xfrm>
            <a:off x="6595249" y="49059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OPDID</a:t>
            </a:r>
          </a:p>
        </p:txBody>
      </p:sp>
      <p:cxnSp>
        <p:nvCxnSpPr>
          <p:cNvPr id="64" name="Straight Connector 63"/>
          <p:cNvCxnSpPr>
            <a:stCxn id="65" idx="7"/>
          </p:cNvCxnSpPr>
          <p:nvPr/>
        </p:nvCxnSpPr>
        <p:spPr>
          <a:xfrm flipV="1">
            <a:off x="3987185" y="4363602"/>
            <a:ext cx="1010611" cy="27489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>
            <a:off x="2738402" y="457656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2"/>
            <a:endCxn id="67" idx="0"/>
          </p:cNvCxnSpPr>
          <p:nvPr/>
        </p:nvCxnSpPr>
        <p:spPr>
          <a:xfrm flipH="1">
            <a:off x="6228481" y="4363602"/>
            <a:ext cx="63534" cy="9969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Oval 66"/>
          <p:cNvSpPr/>
          <p:nvPr/>
        </p:nvSpPr>
        <p:spPr>
          <a:xfrm>
            <a:off x="5634481" y="5360503"/>
            <a:ext cx="118800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31852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7" grpId="0" animBg="1"/>
      <p:bldP spid="30" grpId="0" animBg="1"/>
      <p:bldP spid="34" grpId="0" animBg="1"/>
      <p:bldP spid="3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6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Question: Draw ER Diagram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605790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57AA0-FA27-46EE-9413-010506D6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466974"/>
            <a:ext cx="9105900" cy="28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5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r>
              <a:rPr lang="en-US" sz="3200" b="1" dirty="0"/>
              <a:t>Tangible Entity</a:t>
            </a:r>
            <a:r>
              <a:rPr lang="en-US" sz="3200" dirty="0"/>
              <a:t>: Tangible Entities are those entities which exist in the real world </a:t>
            </a:r>
            <a:r>
              <a:rPr lang="en-IN" sz="3200" dirty="0"/>
              <a:t>physically that can be touched, seen, or measured. </a:t>
            </a:r>
          </a:p>
          <a:p>
            <a:pPr lvl="1"/>
            <a:r>
              <a:rPr lang="en-IN" sz="3200" dirty="0"/>
              <a:t>Example: Person, car, buildings etc.</a:t>
            </a:r>
          </a:p>
          <a:p>
            <a:pPr lvl="1"/>
            <a:endParaRPr lang="en-IN" sz="2800" dirty="0"/>
          </a:p>
          <a:p>
            <a:r>
              <a:rPr lang="en-US" sz="3200" b="1" dirty="0"/>
              <a:t>Intangible Entity</a:t>
            </a:r>
            <a:r>
              <a:rPr lang="en-US" sz="3200" dirty="0"/>
              <a:t>: Intangible Entities are those entities which exist only logically and have no </a:t>
            </a:r>
            <a:r>
              <a:rPr lang="en-IN" sz="3200" dirty="0"/>
              <a:t>physical existence. </a:t>
            </a:r>
          </a:p>
          <a:p>
            <a:pPr lvl="1"/>
            <a:r>
              <a:rPr lang="en-IN" sz="3200" dirty="0"/>
              <a:t>Example: Bank Account, login information etc.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3200" b="1" u="sng" dirty="0"/>
              <a:t>Entity: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67306-C56A-4444-BD2D-28FBABD3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E8-A01A-48D8-8F75-6BBAED3DB5C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192F2-F7A8-497C-BEBA-19886552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25560-AA59-4E61-9AC3-8EE0A00D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87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 Study 1: University 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8797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Consider, a </a:t>
            </a:r>
            <a:r>
              <a:rPr lang="en-US" dirty="0">
                <a:solidFill>
                  <a:srgbClr val="FF0000"/>
                </a:solidFill>
              </a:rPr>
              <a:t>university</a:t>
            </a:r>
            <a:r>
              <a:rPr lang="en-US" dirty="0">
                <a:solidFill>
                  <a:srgbClr val="002060"/>
                </a:solidFill>
              </a:rPr>
              <a:t> contains many </a:t>
            </a:r>
            <a:r>
              <a:rPr lang="en-US" dirty="0">
                <a:solidFill>
                  <a:srgbClr val="FF0000"/>
                </a:solidFill>
              </a:rPr>
              <a:t>departments</a:t>
            </a:r>
            <a:r>
              <a:rPr lang="en-US" dirty="0">
                <a:solidFill>
                  <a:srgbClr val="002060"/>
                </a:solidFill>
              </a:rPr>
              <a:t>. Each department can offer any number of </a:t>
            </a:r>
            <a:r>
              <a:rPr lang="en-US" dirty="0">
                <a:solidFill>
                  <a:srgbClr val="FF0000"/>
                </a:solidFill>
              </a:rPr>
              <a:t>courses</a:t>
            </a:r>
            <a:r>
              <a:rPr lang="en-US" dirty="0">
                <a:solidFill>
                  <a:srgbClr val="002060"/>
                </a:solidFill>
              </a:rPr>
              <a:t>. Many </a:t>
            </a:r>
            <a:r>
              <a:rPr lang="en-US" dirty="0">
                <a:solidFill>
                  <a:srgbClr val="FF0000"/>
                </a:solidFill>
              </a:rPr>
              <a:t>teachers</a:t>
            </a:r>
            <a:r>
              <a:rPr lang="en-US" dirty="0">
                <a:solidFill>
                  <a:srgbClr val="002060"/>
                </a:solidFill>
              </a:rPr>
              <a:t> can work in a department. A teacher can work only in one department. For each department there is a Head. A teacher can be head of only one department. Each teacher can take any number of courses. A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>
                <a:solidFill>
                  <a:srgbClr val="002060"/>
                </a:solidFill>
              </a:rPr>
              <a:t> can enroll for any number of courses. Each course can have any number of students.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743201"/>
            <a:ext cx="4648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Step1: Identify the Entities </a:t>
            </a:r>
            <a:r>
              <a:rPr lang="en-US" sz="2000" dirty="0"/>
              <a:t>as</a:t>
            </a:r>
          </a:p>
          <a:p>
            <a:r>
              <a:rPr lang="en-US" sz="2000" dirty="0"/>
              <a:t>	University, </a:t>
            </a:r>
          </a:p>
          <a:p>
            <a:r>
              <a:rPr lang="en-US" sz="2000" dirty="0"/>
              <a:t>	Department, </a:t>
            </a:r>
          </a:p>
          <a:p>
            <a:r>
              <a:rPr lang="en-US" sz="2000" dirty="0"/>
              <a:t>	Course,</a:t>
            </a:r>
          </a:p>
          <a:p>
            <a:r>
              <a:rPr lang="en-US" sz="2000" dirty="0"/>
              <a:t>	Teacher, </a:t>
            </a:r>
          </a:p>
          <a:p>
            <a:r>
              <a:rPr lang="en-US" sz="2000" dirty="0"/>
              <a:t>	Student</a:t>
            </a:r>
          </a:p>
          <a:p>
            <a:r>
              <a:rPr lang="en-US" dirty="0"/>
              <a:t>Note: Consider University as single instance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8200" y="2876785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Step 2: Relationship: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Department and course (1:M)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Department &amp; teacher(1:M)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Department Head and teacher(1:1)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Teacher and course(1:M)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Student &amp; course(M:M)</a:t>
            </a:r>
            <a:endParaRPr lang="en-IN" sz="20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4959192"/>
            <a:ext cx="23173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Step 3: Key Attributes:</a:t>
            </a:r>
          </a:p>
          <a:p>
            <a:r>
              <a:rPr lang="en-IN" dirty="0"/>
              <a:t>	</a:t>
            </a:r>
            <a:r>
              <a:rPr lang="en-IN" dirty="0" err="1"/>
              <a:t>D_no</a:t>
            </a:r>
            <a:r>
              <a:rPr lang="en-IN" dirty="0"/>
              <a:t>,</a:t>
            </a:r>
          </a:p>
          <a:p>
            <a:r>
              <a:rPr lang="en-IN" dirty="0"/>
              <a:t>	</a:t>
            </a:r>
            <a:r>
              <a:rPr lang="en-IN" dirty="0" err="1"/>
              <a:t>C_code</a:t>
            </a:r>
            <a:r>
              <a:rPr lang="en-IN" dirty="0"/>
              <a:t>,</a:t>
            </a:r>
          </a:p>
          <a:p>
            <a:r>
              <a:rPr lang="en-IN" dirty="0"/>
              <a:t>	</a:t>
            </a:r>
            <a:r>
              <a:rPr lang="en-IN" dirty="0" err="1"/>
              <a:t>Roll_no</a:t>
            </a:r>
            <a:r>
              <a:rPr lang="en-IN" dirty="0"/>
              <a:t>,</a:t>
            </a:r>
          </a:p>
          <a:p>
            <a:r>
              <a:rPr lang="en-IN" dirty="0"/>
              <a:t>	</a:t>
            </a:r>
            <a:r>
              <a:rPr lang="en-IN" dirty="0" err="1"/>
              <a:t>t_code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648200" y="5088111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4: Relevant Attributes: </a:t>
            </a:r>
          </a:p>
          <a:p>
            <a:r>
              <a:rPr lang="en-IN" dirty="0" err="1"/>
              <a:t>d_name,loc</a:t>
            </a:r>
            <a:r>
              <a:rPr lang="en-IN" dirty="0"/>
              <a:t>, </a:t>
            </a:r>
            <a:r>
              <a:rPr lang="en-IN" dirty="0" err="1"/>
              <a:t>c_name</a:t>
            </a:r>
            <a:r>
              <a:rPr lang="en-IN" dirty="0"/>
              <a:t>, credits, </a:t>
            </a:r>
            <a:r>
              <a:rPr lang="en-IN" dirty="0" err="1"/>
              <a:t>t_name</a:t>
            </a:r>
            <a:r>
              <a:rPr lang="en-IN" dirty="0"/>
              <a:t>, </a:t>
            </a:r>
            <a:r>
              <a:rPr lang="en-IN" dirty="0" err="1"/>
              <a:t>mob_no</a:t>
            </a:r>
            <a:r>
              <a:rPr lang="en-IN" dirty="0"/>
              <a:t>, name, address etc.</a:t>
            </a:r>
          </a:p>
        </p:txBody>
      </p:sp>
    </p:spTree>
    <p:extLst>
      <p:ext uri="{BB962C8B-B14F-4D97-AF65-F5344CB8AC3E}">
        <p14:creationId xmlns:p14="http://schemas.microsoft.com/office/powerpoint/2010/main" val="21186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 Study 1: University  Management System, Cont’d...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8600" y="914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Solution: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83732"/>
            <a:ext cx="7096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29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Case Study 2: Car Insurance System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117756"/>
          </a:xfrm>
        </p:spPr>
        <p:txBody>
          <a:bodyPr/>
          <a:lstStyle/>
          <a:p>
            <a:pPr algn="l"/>
            <a:r>
              <a:rPr lang="en-US" dirty="0"/>
              <a:t>Construct an ER diagram for a car insurance company whose customers own one or more cars each. Each car has associated with it zero to any number of recorded accidents. </a:t>
            </a:r>
            <a:br>
              <a:rPr lang="en-US" dirty="0"/>
            </a:b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752600"/>
            <a:ext cx="754011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02D4-17FB-4088-B658-5F326724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3: Banking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F46D-A0AC-4BFA-A4E7-DAE31A67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Banks are identified by a name, code, address of main office.</a:t>
            </a:r>
          </a:p>
          <a:p>
            <a:pPr fontAlgn="base"/>
            <a:r>
              <a:rPr lang="en-US" dirty="0"/>
              <a:t>Banks have branches.</a:t>
            </a:r>
          </a:p>
          <a:p>
            <a:pPr fontAlgn="base"/>
            <a:r>
              <a:rPr lang="en-US" dirty="0"/>
              <a:t>Branches are identified by a </a:t>
            </a:r>
            <a:r>
              <a:rPr lang="en-US" dirty="0" err="1"/>
              <a:t>branch_no</a:t>
            </a:r>
            <a:r>
              <a:rPr lang="en-US" dirty="0"/>
              <a:t>., </a:t>
            </a:r>
            <a:r>
              <a:rPr lang="en-US" dirty="0" err="1"/>
              <a:t>branch_name</a:t>
            </a:r>
            <a:r>
              <a:rPr lang="en-US" dirty="0"/>
              <a:t>, address.</a:t>
            </a:r>
          </a:p>
          <a:p>
            <a:pPr fontAlgn="base"/>
            <a:r>
              <a:rPr lang="en-US" dirty="0"/>
              <a:t>Customers are identified by name, </a:t>
            </a:r>
            <a:r>
              <a:rPr lang="en-US" dirty="0" err="1"/>
              <a:t>cust</a:t>
            </a:r>
            <a:r>
              <a:rPr lang="en-US" dirty="0"/>
              <a:t>-id, phone number, address.</a:t>
            </a:r>
          </a:p>
          <a:p>
            <a:pPr fontAlgn="base"/>
            <a:r>
              <a:rPr lang="en-US" dirty="0"/>
              <a:t>Customer can have one or more accounts.</a:t>
            </a:r>
          </a:p>
          <a:p>
            <a:pPr fontAlgn="base"/>
            <a:r>
              <a:rPr lang="en-US" dirty="0"/>
              <a:t>Accounts are identified by </a:t>
            </a:r>
            <a:r>
              <a:rPr lang="en-US" dirty="0" err="1"/>
              <a:t>account_no</a:t>
            </a:r>
            <a:r>
              <a:rPr lang="en-US" dirty="0"/>
              <a:t>., </a:t>
            </a:r>
            <a:r>
              <a:rPr lang="en-US" dirty="0" err="1"/>
              <a:t>acc_type</a:t>
            </a:r>
            <a:r>
              <a:rPr lang="en-US" dirty="0"/>
              <a:t>, balance.</a:t>
            </a:r>
          </a:p>
          <a:p>
            <a:pPr fontAlgn="base"/>
            <a:r>
              <a:rPr lang="en-US" dirty="0"/>
              <a:t>Customer can avail loans.</a:t>
            </a:r>
          </a:p>
          <a:p>
            <a:pPr fontAlgn="base"/>
            <a:r>
              <a:rPr lang="en-US" dirty="0"/>
              <a:t>Loans are identified by </a:t>
            </a:r>
            <a:r>
              <a:rPr lang="en-US" dirty="0" err="1"/>
              <a:t>loan_id</a:t>
            </a:r>
            <a:r>
              <a:rPr lang="en-US" dirty="0"/>
              <a:t>, </a:t>
            </a:r>
            <a:r>
              <a:rPr lang="en-US" dirty="0" err="1"/>
              <a:t>loan_type</a:t>
            </a:r>
            <a:r>
              <a:rPr lang="en-US" dirty="0"/>
              <a:t> and amount.</a:t>
            </a:r>
          </a:p>
          <a:p>
            <a:pPr fontAlgn="base"/>
            <a:r>
              <a:rPr lang="en-US" dirty="0"/>
              <a:t>Account and loans are related to bank’s branch.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79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8FF1-117C-4381-AAB5-CC23A7F2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 Management System, Cont’d…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48498-A3E0-4994-A198-2E9A07554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711201"/>
            <a:ext cx="8424936" cy="61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5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AA1F-24A2-4B3E-A222-0FD93A4C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4: The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710A-FCE1-4BE6-AEBE-9E3A5BCB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keeps track of the staff with a single point authentication system comprising</a:t>
            </a:r>
          </a:p>
          <a:p>
            <a:r>
              <a:rPr lang="en-US" dirty="0"/>
              <a:t> login Id 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Staff maintains the book catalog with its ISBN, Book title, price(in INR), category(novel, general, story), edition, author Number and details.</a:t>
            </a:r>
          </a:p>
          <a:p>
            <a:r>
              <a:rPr lang="en-US" dirty="0"/>
              <a:t>A publisher has publisher Id, Year when the book was published, and name of the book.</a:t>
            </a:r>
          </a:p>
          <a:p>
            <a:r>
              <a:rPr lang="en-US" dirty="0"/>
              <a:t>Readers are registered with their </a:t>
            </a:r>
            <a:r>
              <a:rPr lang="en-US" dirty="0" err="1"/>
              <a:t>user_id</a:t>
            </a:r>
            <a:r>
              <a:rPr lang="en-US" dirty="0"/>
              <a:t>, email, name (first name, last name), Phone no (multiple entries allowed), communication address. </a:t>
            </a:r>
          </a:p>
          <a:p>
            <a:r>
              <a:rPr lang="en-US" dirty="0"/>
              <a:t>The staff keeps track of readers.</a:t>
            </a:r>
          </a:p>
          <a:p>
            <a:r>
              <a:rPr lang="en-US" dirty="0"/>
              <a:t>Readers can return/reserve books that stamps with issue date and return date. If not returned within the prescribed time period, it may have a due date too.</a:t>
            </a:r>
          </a:p>
          <a:p>
            <a:r>
              <a:rPr lang="en-US" dirty="0"/>
              <a:t>Staff also generate reports that has readers id, registration no of report, book no and return/issue info.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72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EF91-6121-4AD6-9776-562E79B1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Management System, 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BD4D-0547-4F71-BF97-AE3A6A3C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Entities and their Attributes –</a:t>
            </a:r>
          </a:p>
          <a:p>
            <a:r>
              <a:rPr lang="en-US" b="1" dirty="0"/>
              <a:t>Book Entity :</a:t>
            </a:r>
          </a:p>
          <a:p>
            <a:r>
              <a:rPr lang="en-US" b="1" dirty="0"/>
              <a:t> </a:t>
            </a:r>
            <a:r>
              <a:rPr lang="en-US" dirty="0"/>
              <a:t>It has </a:t>
            </a:r>
            <a:r>
              <a:rPr lang="en-US" dirty="0" err="1"/>
              <a:t>authno</a:t>
            </a:r>
            <a:r>
              <a:rPr lang="en-US" dirty="0"/>
              <a:t>, </a:t>
            </a:r>
            <a:r>
              <a:rPr lang="en-US" dirty="0" err="1"/>
              <a:t>isbn</a:t>
            </a:r>
            <a:r>
              <a:rPr lang="en-US" dirty="0"/>
              <a:t> number, title, edition, category, price.</a:t>
            </a:r>
          </a:p>
          <a:p>
            <a:r>
              <a:rPr lang="en-US" dirty="0"/>
              <a:t> ISBN is the Primary Key for Book Entity.</a:t>
            </a:r>
          </a:p>
          <a:p>
            <a:r>
              <a:rPr lang="en-US" b="1" dirty="0"/>
              <a:t>Reader Entity </a:t>
            </a:r>
            <a:r>
              <a:rPr lang="en-US" dirty="0"/>
              <a:t>: </a:t>
            </a:r>
          </a:p>
          <a:p>
            <a:r>
              <a:rPr lang="en-US" dirty="0"/>
              <a:t>It has </a:t>
            </a:r>
            <a:r>
              <a:rPr lang="en-US" dirty="0" err="1"/>
              <a:t>UserId</a:t>
            </a:r>
            <a:r>
              <a:rPr lang="en-US" dirty="0"/>
              <a:t>, Email, address, phone no, name.</a:t>
            </a:r>
          </a:p>
          <a:p>
            <a:r>
              <a:rPr lang="en-US" dirty="0"/>
              <a:t> Name is composite attribute of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.</a:t>
            </a:r>
          </a:p>
          <a:p>
            <a:r>
              <a:rPr lang="en-US" dirty="0"/>
              <a:t> Phone no is multi valued attribute. </a:t>
            </a:r>
          </a:p>
          <a:p>
            <a:r>
              <a:rPr lang="en-US" dirty="0" err="1"/>
              <a:t>UserId</a:t>
            </a:r>
            <a:r>
              <a:rPr lang="en-US" dirty="0"/>
              <a:t> is the Primary Key for Readers entity.</a:t>
            </a:r>
          </a:p>
          <a:p>
            <a:r>
              <a:rPr lang="en-US" b="1" dirty="0"/>
              <a:t>Publisher Entity : </a:t>
            </a:r>
          </a:p>
          <a:p>
            <a:r>
              <a:rPr lang="en-US" dirty="0"/>
              <a:t>It has </a:t>
            </a:r>
            <a:r>
              <a:rPr lang="en-US" dirty="0" err="1"/>
              <a:t>PublisherId</a:t>
            </a:r>
            <a:r>
              <a:rPr lang="en-US" dirty="0"/>
              <a:t>, Year of publication, name.</a:t>
            </a:r>
          </a:p>
          <a:p>
            <a:r>
              <a:rPr lang="en-US" dirty="0"/>
              <a:t> </a:t>
            </a:r>
            <a:r>
              <a:rPr lang="en-US" dirty="0" err="1"/>
              <a:t>PublisherID</a:t>
            </a:r>
            <a:r>
              <a:rPr lang="en-US" dirty="0"/>
              <a:t> is the Primary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79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616C-C60D-47BA-B460-134EC2F0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Management System, 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008F-ACCE-49F2-99FB-7B4DA926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Authentication System Entity : </a:t>
            </a:r>
          </a:p>
          <a:p>
            <a:r>
              <a:rPr lang="en-US" dirty="0"/>
              <a:t>It has </a:t>
            </a:r>
            <a:r>
              <a:rPr lang="en-US" dirty="0" err="1"/>
              <a:t>LoginId</a:t>
            </a:r>
            <a:r>
              <a:rPr lang="en-US" dirty="0"/>
              <a:t> and password with </a:t>
            </a:r>
            <a:r>
              <a:rPr lang="en-US" dirty="0" err="1"/>
              <a:t>LoginID</a:t>
            </a:r>
            <a:r>
              <a:rPr lang="en-US" dirty="0"/>
              <a:t> as Primary Key.</a:t>
            </a:r>
          </a:p>
          <a:p>
            <a:r>
              <a:rPr lang="en-US" b="1" dirty="0"/>
              <a:t>Reports Entity : </a:t>
            </a:r>
          </a:p>
          <a:p>
            <a:r>
              <a:rPr lang="en-US" dirty="0"/>
              <a:t>It has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Reg_no</a:t>
            </a:r>
            <a:r>
              <a:rPr lang="en-US" dirty="0"/>
              <a:t>, </a:t>
            </a:r>
            <a:r>
              <a:rPr lang="en-US" dirty="0" err="1"/>
              <a:t>Book_no</a:t>
            </a:r>
            <a:r>
              <a:rPr lang="en-US" dirty="0"/>
              <a:t>, Issue/Return date. </a:t>
            </a:r>
            <a:r>
              <a:rPr lang="en-US" dirty="0" err="1"/>
              <a:t>Reg_no</a:t>
            </a:r>
            <a:r>
              <a:rPr lang="en-US" dirty="0"/>
              <a:t> is the Primary Key of reports entity.</a:t>
            </a:r>
            <a:br>
              <a:rPr lang="en-US" dirty="0"/>
            </a:br>
            <a:r>
              <a:rPr lang="en-US" sz="2400" b="1" dirty="0"/>
              <a:t>Staff Entity </a:t>
            </a:r>
            <a:r>
              <a:rPr lang="en-US" sz="2800" b="1" dirty="0"/>
              <a:t>: </a:t>
            </a:r>
            <a:r>
              <a:rPr lang="en-US" dirty="0"/>
              <a:t>It has name and </a:t>
            </a:r>
            <a:r>
              <a:rPr lang="en-US" dirty="0" err="1"/>
              <a:t>staff_id</a:t>
            </a:r>
            <a:r>
              <a:rPr lang="en-US" dirty="0"/>
              <a:t> with </a:t>
            </a:r>
            <a:r>
              <a:rPr lang="en-US" dirty="0" err="1"/>
              <a:t>staff_id</a:t>
            </a:r>
            <a:r>
              <a:rPr lang="en-US" dirty="0"/>
              <a:t> as Primary Key.</a:t>
            </a:r>
          </a:p>
          <a:p>
            <a:r>
              <a:rPr lang="en-US" sz="2400" b="1" dirty="0"/>
              <a:t>Reserve/Return Relationship Set : </a:t>
            </a:r>
            <a:r>
              <a:rPr lang="en-US" dirty="0"/>
              <a:t>It has three attributes: Reserve date, Due date, Return date.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Relationships between Entities –</a:t>
            </a:r>
            <a:r>
              <a:rPr lang="en-US" dirty="0"/>
              <a:t> A reader can reserve N books but one book can be reserved by only one reader. The relationship 1:N.A publisher can publish many books but a book is published by only one publisher. The relationship 1:N.Staff keeps track of readers. The relationship is M:N.Staff maintains multiple reports. The relationship 1:N.Staff maintains multiple Books. The relationship 1:N.Authentication system provides login to multiple staffs. The relation is 1:N.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71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9A1E-B4B8-42AC-83DE-A09998F1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Management System, Cont’d…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2D52084-D949-476C-A5E6-5025B987F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863600"/>
            <a:ext cx="10153128" cy="5634038"/>
          </a:xfrm>
        </p:spPr>
      </p:pic>
    </p:spTree>
    <p:extLst>
      <p:ext uri="{BB962C8B-B14F-4D97-AF65-F5344CB8AC3E}">
        <p14:creationId xmlns:p14="http://schemas.microsoft.com/office/powerpoint/2010/main" val="2148241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248" y="3396970"/>
            <a:ext cx="3505504" cy="59746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2D0F-AAA7-427D-9179-254D30F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69-484E-4C83-A3F9-F4E02CD7253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577C4-0DF1-4F29-BE35-A48653E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8D67B-826C-4880-90F7-3D55F1B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An </a:t>
            </a:r>
            <a:r>
              <a:rPr lang="en-US" altLang="en-US" sz="2800" b="1" dirty="0">
                <a:solidFill>
                  <a:srgbClr val="002060"/>
                </a:solidFill>
              </a:rPr>
              <a:t>entity set</a:t>
            </a:r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dirty="0"/>
              <a:t>is a set of entities of the same type that share the same properties.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Example: </a:t>
            </a:r>
          </a:p>
          <a:p>
            <a:pPr lvl="1"/>
            <a:r>
              <a:rPr lang="en-US" sz="2400" dirty="0"/>
              <a:t>All persons having an account in a bank</a:t>
            </a:r>
          </a:p>
          <a:p>
            <a:pPr lvl="1"/>
            <a:r>
              <a:rPr lang="en-US" sz="2400" dirty="0"/>
              <a:t>All the students studying in a college</a:t>
            </a:r>
          </a:p>
          <a:p>
            <a:pPr lvl="1"/>
            <a:r>
              <a:rPr lang="en-US" sz="2400" dirty="0"/>
              <a:t>All the professors working in a college</a:t>
            </a:r>
          </a:p>
          <a:p>
            <a:pPr lvl="1"/>
            <a:r>
              <a:rPr lang="en-US" sz="2400" dirty="0"/>
              <a:t>Set of all accounts in a bank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Attributes</a:t>
            </a:r>
          </a:p>
          <a:p>
            <a:pPr algn="just"/>
            <a:r>
              <a:rPr lang="en-US" sz="2400" dirty="0"/>
              <a:t>Attribute is </a:t>
            </a:r>
            <a:r>
              <a:rPr lang="en-US" sz="2400" b="1" dirty="0"/>
              <a:t>properties</a:t>
            </a:r>
            <a:r>
              <a:rPr lang="en-US" sz="2400" dirty="0"/>
              <a:t> or details about an entity.</a:t>
            </a:r>
          </a:p>
          <a:p>
            <a:pPr algn="just"/>
            <a:r>
              <a:rPr lang="en-US" sz="2400" dirty="0"/>
              <a:t>An attribute is represented by an </a:t>
            </a:r>
            <a:r>
              <a:rPr lang="en-US" sz="2400" b="1" dirty="0"/>
              <a:t>oval</a:t>
            </a:r>
            <a:r>
              <a:rPr lang="en-US" sz="2400" dirty="0"/>
              <a:t> containing name of an attribute. </a:t>
            </a:r>
          </a:p>
          <a:p>
            <a:pPr algn="just"/>
            <a:r>
              <a:rPr lang="en-US" sz="2400" dirty="0"/>
              <a:t>Attributes of Student are:</a:t>
            </a:r>
          </a:p>
          <a:p>
            <a:pPr lvl="1" algn="just"/>
            <a:r>
              <a:rPr lang="en-US" sz="2000" dirty="0"/>
              <a:t>Roll No</a:t>
            </a:r>
          </a:p>
          <a:p>
            <a:pPr lvl="1" algn="just"/>
            <a:r>
              <a:rPr lang="en-US" sz="2000" dirty="0"/>
              <a:t>Student Name</a:t>
            </a:r>
          </a:p>
          <a:p>
            <a:pPr lvl="1" algn="just"/>
            <a:r>
              <a:rPr lang="en-US" sz="2000" dirty="0"/>
              <a:t>Branch</a:t>
            </a:r>
          </a:p>
          <a:p>
            <a:pPr lvl="1" algn="just"/>
            <a:r>
              <a:rPr lang="en-US" sz="2000" dirty="0"/>
              <a:t>Semester</a:t>
            </a:r>
          </a:p>
          <a:p>
            <a:pPr lvl="1" algn="just"/>
            <a:r>
              <a:rPr lang="en-US" sz="2000" dirty="0"/>
              <a:t>Address</a:t>
            </a:r>
          </a:p>
          <a:p>
            <a:pPr lvl="1" algn="just"/>
            <a:r>
              <a:rPr lang="en-US" sz="2000" dirty="0"/>
              <a:t>Mobile No</a:t>
            </a:r>
          </a:p>
          <a:p>
            <a:pPr lvl="1" algn="just"/>
            <a:r>
              <a:rPr lang="en-US" sz="2000" dirty="0"/>
              <a:t>Age</a:t>
            </a:r>
          </a:p>
          <a:p>
            <a:pPr lvl="1" algn="just"/>
            <a:r>
              <a:rPr lang="en-US" sz="2000" dirty="0"/>
              <a:t>SPI</a:t>
            </a:r>
          </a:p>
          <a:p>
            <a:pPr lvl="1" algn="just"/>
            <a:r>
              <a:rPr lang="en-US" sz="2000" dirty="0"/>
              <a:t>Backlogs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1371600"/>
            <a:ext cx="2011854" cy="8291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734303" y="4200165"/>
            <a:ext cx="1698171" cy="74458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Student</a:t>
            </a:r>
          </a:p>
        </p:txBody>
      </p:sp>
      <p:cxnSp>
        <p:nvCxnSpPr>
          <p:cNvPr id="20" name="Straight Connector 19"/>
          <p:cNvCxnSpPr>
            <a:stCxn id="21" idx="4"/>
            <a:endCxn id="19" idx="0"/>
          </p:cNvCxnSpPr>
          <p:nvPr/>
        </p:nvCxnSpPr>
        <p:spPr>
          <a:xfrm>
            <a:off x="7620000" y="3733800"/>
            <a:ext cx="963389" cy="466365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" name="Oval 20"/>
          <p:cNvSpPr/>
          <p:nvPr/>
        </p:nvSpPr>
        <p:spPr>
          <a:xfrm>
            <a:off x="6888480" y="3193800"/>
            <a:ext cx="1463040" cy="54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RollNo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Roboto Condensed"/>
              <a:cs typeface="Arial"/>
            </a:endParaRPr>
          </a:p>
        </p:txBody>
      </p:sp>
      <p:cxnSp>
        <p:nvCxnSpPr>
          <p:cNvPr id="22" name="Straight Connector 21"/>
          <p:cNvCxnSpPr>
            <a:stCxn id="23" idx="4"/>
            <a:endCxn id="19" idx="0"/>
          </p:cNvCxnSpPr>
          <p:nvPr/>
        </p:nvCxnSpPr>
        <p:spPr>
          <a:xfrm flipH="1">
            <a:off x="8583389" y="3711389"/>
            <a:ext cx="654734" cy="488776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" name="Oval 22"/>
          <p:cNvSpPr/>
          <p:nvPr/>
        </p:nvSpPr>
        <p:spPr>
          <a:xfrm>
            <a:off x="8506603" y="3171389"/>
            <a:ext cx="1463040" cy="54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Roboto Condensed"/>
                <a:cs typeface="Arial"/>
              </a:rPr>
              <a:t>Name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264453"/>
              </p:ext>
            </p:extLst>
          </p:nvPr>
        </p:nvGraphicFramePr>
        <p:xfrm>
          <a:off x="2913502" y="554024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003667"/>
              </p:ext>
            </p:extLst>
          </p:nvPr>
        </p:nvGraphicFramePr>
        <p:xfrm>
          <a:off x="4012431" y="5531354"/>
          <a:ext cx="703656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3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Faculty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164567"/>
              </p:ext>
            </p:extLst>
          </p:nvPr>
        </p:nvGraphicFramePr>
        <p:xfrm>
          <a:off x="2913502" y="618569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697642"/>
              </p:ext>
            </p:extLst>
          </p:nvPr>
        </p:nvGraphicFramePr>
        <p:xfrm>
          <a:off x="4012431" y="6176810"/>
          <a:ext cx="703656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3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Account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944F2-5CE2-43EA-9881-54E508A2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10-CB0A-4C69-B4F4-8AABDFC8F5D5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F876-2EDE-4694-AED2-0E9A7C8E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D48AE-443C-498F-8ECA-6D04C304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Relationship</a:t>
            </a:r>
          </a:p>
          <a:p>
            <a:pPr algn="just"/>
            <a:r>
              <a:rPr lang="en-US" sz="2400" dirty="0"/>
              <a:t>Relationship is an </a:t>
            </a:r>
            <a:r>
              <a:rPr lang="en-US" sz="2400" b="1" dirty="0"/>
              <a:t>association</a:t>
            </a:r>
            <a:r>
              <a:rPr lang="en-US" sz="2400" dirty="0"/>
              <a:t> (connection) between several entities.</a:t>
            </a:r>
          </a:p>
          <a:p>
            <a:pPr algn="just"/>
            <a:r>
              <a:rPr lang="en-US" sz="2400" dirty="0"/>
              <a:t>It should be placed between </a:t>
            </a:r>
            <a:r>
              <a:rPr lang="en-US" sz="2400" b="1" dirty="0"/>
              <a:t>two entities </a:t>
            </a:r>
            <a:r>
              <a:rPr lang="en-US" sz="2400" dirty="0"/>
              <a:t>and a line connecting it to an entity.</a:t>
            </a:r>
          </a:p>
          <a:p>
            <a:pPr algn="just"/>
            <a:r>
              <a:rPr lang="en-US" sz="2400" dirty="0"/>
              <a:t>A relationship is represented by a </a:t>
            </a:r>
            <a:r>
              <a:rPr lang="en-US" sz="2400" b="1" dirty="0"/>
              <a:t>diamond</a:t>
            </a:r>
            <a:r>
              <a:rPr lang="en-US" sz="2400" dirty="0"/>
              <a:t> containing relationship's name.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033719"/>
            <a:ext cx="3218967" cy="9388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8" y="3479824"/>
            <a:ext cx="6913463" cy="93276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08" y="5257800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7DC5-E48E-4284-85ED-F80BD216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BEE-2D21-4353-AE7E-A197883F530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05442-C883-4449-BE26-1B0DA4CF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AD64C-1C99-441A-86F2-1206B82E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143000"/>
            <a:ext cx="12096355" cy="57099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Relationship represents an association between two or more entities. </a:t>
            </a:r>
          </a:p>
          <a:p>
            <a:pPr algn="just"/>
            <a:r>
              <a:rPr lang="en-US" dirty="0"/>
              <a:t>Relationships are classified in terms of degree, connectivity, cardinality, and existence. </a:t>
            </a:r>
          </a:p>
          <a:p>
            <a:pPr algn="just"/>
            <a:r>
              <a:rPr lang="en-US" dirty="0"/>
              <a:t>The degree of a relationship is the number of entities associated with the relationship.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n-</a:t>
            </a:r>
            <a:r>
              <a:rPr lang="en-US" b="1" dirty="0" err="1"/>
              <a:t>ary</a:t>
            </a:r>
            <a:r>
              <a:rPr lang="en-US" b="1" dirty="0"/>
              <a:t> relationship </a:t>
            </a:r>
            <a:r>
              <a:rPr lang="en-US" dirty="0"/>
              <a:t>is the general form for degree n. </a:t>
            </a:r>
          </a:p>
          <a:p>
            <a:pPr algn="just"/>
            <a:r>
              <a:rPr lang="en-US" dirty="0"/>
              <a:t>Special cases are the </a:t>
            </a:r>
            <a:r>
              <a:rPr lang="en-US" b="1" dirty="0"/>
              <a:t>binary</a:t>
            </a:r>
            <a:r>
              <a:rPr lang="en-US" dirty="0"/>
              <a:t>, and </a:t>
            </a:r>
            <a:r>
              <a:rPr lang="en-US" b="1" dirty="0"/>
              <a:t>ternary</a:t>
            </a:r>
            <a:r>
              <a:rPr lang="en-US" dirty="0"/>
              <a:t>, where the degree is 2, and 3, respectively</a:t>
            </a:r>
          </a:p>
          <a:p>
            <a:pPr algn="just"/>
            <a:r>
              <a:rPr lang="en-US" dirty="0"/>
              <a:t> A </a:t>
            </a:r>
            <a:r>
              <a:rPr lang="en-US" b="1" dirty="0"/>
              <a:t>recursive</a:t>
            </a:r>
            <a:r>
              <a:rPr lang="en-US" dirty="0"/>
              <a:t> binary relationship occurs when an entity is related to itself. </a:t>
            </a:r>
          </a:p>
          <a:p>
            <a:pPr lvl="1" algn="just"/>
            <a:r>
              <a:rPr lang="en-US" dirty="0"/>
              <a:t>Example: </a:t>
            </a:r>
          </a:p>
          <a:p>
            <a:pPr lvl="2" algn="just"/>
            <a:r>
              <a:rPr lang="en-US" sz="2400" dirty="0"/>
              <a:t>"some employees are married to other employees".</a:t>
            </a:r>
          </a:p>
          <a:p>
            <a:pPr lvl="2" algn="just"/>
            <a:r>
              <a:rPr lang="en-US" sz="2400" dirty="0"/>
              <a:t>“Employee </a:t>
            </a:r>
            <a:r>
              <a:rPr lang="en-US" sz="2400" dirty="0" err="1"/>
              <a:t>work_for</a:t>
            </a:r>
            <a:r>
              <a:rPr lang="en-US" sz="2400" dirty="0"/>
              <a:t> a manager who is also an employee.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7585"/>
            <a:ext cx="12192000" cy="62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a Relationship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5253000"/>
            <a:ext cx="2943225" cy="15999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9DCD7-7511-4253-9268-5E6661E9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F350-4014-41A2-B185-2B7F60A6CF47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31052-B5CF-4BDF-9573-FEB2BA5E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Database Management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D2E3-93D3-4CAB-BBEC-9C01C2A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347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11554</TotalTime>
  <Words>3839</Words>
  <Application>Microsoft Office PowerPoint</Application>
  <PresentationFormat>Widescreen</PresentationFormat>
  <Paragraphs>621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Calibri Light</vt:lpstr>
      <vt:lpstr>Helvetica</vt:lpstr>
      <vt:lpstr>Monotype Sorts</vt:lpstr>
      <vt:lpstr>Roboto Condensed</vt:lpstr>
      <vt:lpstr>Times New Roman</vt:lpstr>
      <vt:lpstr>Wingdings</vt:lpstr>
      <vt:lpstr>Wingdings 3</vt:lpstr>
      <vt:lpstr>Custom Design</vt:lpstr>
      <vt:lpstr>Office Theme</vt:lpstr>
      <vt:lpstr>  </vt:lpstr>
      <vt:lpstr>E-R Model</vt:lpstr>
      <vt:lpstr>PowerPoint Presentation</vt:lpstr>
      <vt:lpstr>PowerPoint Presentation</vt:lpstr>
      <vt:lpstr>PowerPoint Presentation</vt:lpstr>
      <vt:lpstr>Entity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Mapping Cardinality (Cardinality Constraints)</vt:lpstr>
      <vt:lpstr>One-to-One relationship (1 – 1)</vt:lpstr>
      <vt:lpstr>One-to-Many relationship (1 – N)</vt:lpstr>
      <vt:lpstr>One-to-Many relationship (1 – N)</vt:lpstr>
      <vt:lpstr>Many-to-One relationship (N – 1)</vt:lpstr>
      <vt:lpstr>Many-to-One relationship (N – 1)</vt:lpstr>
      <vt:lpstr>Many-to-Many relationship (N – N)</vt:lpstr>
      <vt:lpstr>Many-to-Many relationship (N – N)</vt:lpstr>
      <vt:lpstr>Mapping Cardinality (Cardinality Constraints) [Exercise]</vt:lpstr>
      <vt:lpstr>Participation of an Entity Set in a Relationship set</vt:lpstr>
      <vt:lpstr>Participation of an Entity Set in a Relationship set</vt:lpstr>
      <vt:lpstr>Representation of Cardinality in ER</vt:lpstr>
      <vt:lpstr>Representation of Cardinality in ER</vt:lpstr>
      <vt:lpstr>Direction Symbol</vt:lpstr>
      <vt:lpstr>Direction Symbol</vt:lpstr>
      <vt:lpstr>Weak Entity Set</vt:lpstr>
      <vt:lpstr>Weak Entity Set</vt:lpstr>
      <vt:lpstr>Superclass and Subclass</vt:lpstr>
      <vt:lpstr>Generalization </vt:lpstr>
      <vt:lpstr>Generalization </vt:lpstr>
      <vt:lpstr>Specialization  </vt:lpstr>
      <vt:lpstr>Specialization  </vt:lpstr>
      <vt:lpstr>Generalization and Specialization</vt:lpstr>
      <vt:lpstr>Generalization v/s Specialization</vt:lpstr>
      <vt:lpstr>Generalization &amp; Specialization example</vt:lpstr>
      <vt:lpstr>Aggregation </vt:lpstr>
      <vt:lpstr>Aggregation: Example 2</vt:lpstr>
      <vt:lpstr>PowerPoint Presentation</vt:lpstr>
      <vt:lpstr>E-R Notation </vt:lpstr>
      <vt:lpstr>Steps to design E-R diagram</vt:lpstr>
      <vt:lpstr>E-R diagram of Hospital Management System</vt:lpstr>
      <vt:lpstr>Question: Draw ER Diagram </vt:lpstr>
      <vt:lpstr>Case Study 1: University  Management System</vt:lpstr>
      <vt:lpstr>Case Study 1: University  Management System, Cont’d...</vt:lpstr>
      <vt:lpstr>Case Study 2: Car Insurance System </vt:lpstr>
      <vt:lpstr>Case Study 3: Banking Management System</vt:lpstr>
      <vt:lpstr>Banking Management System, Cont’d…</vt:lpstr>
      <vt:lpstr>Case Study 4: The Library Management System</vt:lpstr>
      <vt:lpstr>The Library Management System, Cont’d…</vt:lpstr>
      <vt:lpstr>The Library Management System, Cont’d…</vt:lpstr>
      <vt:lpstr>The Library Management System, Cont’d…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Rajendra Kumar</cp:lastModifiedBy>
  <cp:revision>547</cp:revision>
  <dcterms:created xsi:type="dcterms:W3CDTF">2006-08-16T00:00:00Z</dcterms:created>
  <dcterms:modified xsi:type="dcterms:W3CDTF">2024-02-26T05:18:56Z</dcterms:modified>
</cp:coreProperties>
</file>