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8" r:id="rId14"/>
    <p:sldId id="277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82" r:id="rId24"/>
    <p:sldId id="279" r:id="rId25"/>
    <p:sldId id="280" r:id="rId26"/>
    <p:sldId id="281" r:id="rId27"/>
    <p:sldId id="267" r:id="rId28"/>
    <p:sldId id="285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9EA24-3E30-47EA-94C1-FFAACCED79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96535-9982-4FA0-89D3-728AF05B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5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FBC-4C13-431E-85BE-2DF400E78A9D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4AF-3DEC-44B1-A544-33085DD1CA56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8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53-3519-4FCD-81D5-7A5A87C76DBD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7"/>
            <a:ext cx="10515600" cy="1062183"/>
          </a:xfrm>
        </p:spPr>
        <p:txBody>
          <a:bodyPr>
            <a:normAutofit/>
          </a:bodyPr>
          <a:lstStyle>
            <a:lvl1pPr algn="ctr"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82" y="1339272"/>
            <a:ext cx="11139054" cy="50170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BA2-260B-4B62-AB70-C43C27BC2081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1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1FE-0B78-4683-A4A8-D9C22AF392C2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1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99AF-C3AA-4BFE-8D5F-1445141A736E}" type="datetime1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8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DFF8-37B1-4D58-805B-FEF639F4AFC6}" type="datetime1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B718-53F7-4655-A2A2-F98BA89265EA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1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FD4E-3771-42AE-BF6D-35D3B9EA6010}" type="datetime1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5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2B1-9D62-48D5-9C42-F79DA9C89CC3}" type="datetime1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AD1F-A3C0-4F09-85A9-BF6EA79D31DE}" type="datetime1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2D71-4F1B-455C-8251-F25AF0F7458D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BE0E-1BC2-48D7-BE3D-421BB75FE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9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es.cloudinary.com/practicaldev/image/fetch/s--GGZdD9Lx--/c_limit,f_auto,fl_progressive,q_auto,w_880/https:/dev-to-uploads.s3.amazonaws.com/i/9e2hipmk4by36xcqfomh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res.cloudinary.com/practicaldev/image/fetch/s--b1tD2nSb--/c_limit,f_auto,fl_progressive,q_auto,w_880/https:/dev-to-uploads.s3.amazonaws.com/i/5nrh6o3g6a608w15jhx2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es.cloudinary.com/practicaldev/image/fetch/s--TrPGYHI6--/c_limit,f_auto,fl_progressive,q_auto,w_880/https:/dev-to-uploads.s3.amazonaws.com/i/w06cf670gjaqhh2cq57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res.cloudinary.com/practicaldev/image/fetch/s--0Y3Cn22h--/c_limit,f_auto,fl_progressive,q_auto,w_880/https:/dev-to-uploads.s3.amazonaws.com/i/kezcji5eev1sk9tqn8w7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res.cloudinary.com/practicaldev/image/fetch/s--va2uKNnX--/c_limit,f_auto,fl_progressive,q_auto,w_880/https:/dev-to-uploads.s3.amazonaws.com/i/280htig9pdit6esis44g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media.geeksforgeeks.org/wp-content/uploads/Binary-Relationship-with-1_1-cardinality-and-partial-participation-of-both-entities.p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media.geeksforgeeks.org/wp-content/uploads/Binary-Relationship-with-1_1-cardinality-with-total-participation-of-an-entity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ER-to-Table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0AA7D-7C05-4DCF-A88F-7D98DEBD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C26-8DF9-4B7B-9F3B-C599899E00AC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3ED2B-109E-4A2A-991C-F56F7984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C0CE-DD43-47FB-93A6-8918DD49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84727"/>
            <a:ext cx="10515600" cy="106218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Question: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Build the Relational Schema From The Following ER Diagram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2" y="1246910"/>
            <a:ext cx="10353675" cy="23059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9872" y="3552825"/>
            <a:ext cx="1276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Solution</a:t>
            </a:r>
            <a:endParaRPr lang="en-IN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061B8-B46D-4133-8394-1BB9394C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C826-AE39-446F-932D-BC53FF4F967A}" type="datetime1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A3953-53AC-4258-B3B8-0609B56E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21160-7E9D-47F5-8E06-2874DADA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10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D321A-1C2B-4227-9335-4798305B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4167187"/>
            <a:ext cx="10534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7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19" y="4430636"/>
            <a:ext cx="4570737" cy="1994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Translating Relationship Set Without Cardinality Ratios Description Into A Table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122" y="1315615"/>
            <a:ext cx="11069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relationship between 2 relations will require </a:t>
            </a:r>
            <a:r>
              <a:rPr lang="en-US" sz="24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tables </a:t>
            </a: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relational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be treated as many-to-many relationship.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tables will be created for entity sets and relationships.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5051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67" y="2552347"/>
            <a:ext cx="6105038" cy="20369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2122" y="2754191"/>
            <a:ext cx="56546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the relationship table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attributes of the participating entity sets (also become composite primary key in this table).</a:t>
            </a:r>
            <a:b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Its own attributes if any.</a:t>
            </a:r>
            <a:endParaRPr lang="en-IN" sz="24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8" y="4737596"/>
            <a:ext cx="5860888" cy="16088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6FCC-3932-4696-8A5B-F6ABF6B9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5A27-BCAB-4A6D-BFD5-E9A5B05DC0F9}" type="datetime1">
              <a:rPr lang="en-IN" smtClean="0"/>
              <a:t>29-02-2024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033236F-210B-4688-9A6B-640CAF5D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D528FBC-1299-4291-B06B-60601D33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 With Cardinality Ratio M:N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5051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473" y="1184988"/>
            <a:ext cx="11159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same relationship set enrolled exist between entity sets student and course, which means multiple students can </a:t>
            </a:r>
            <a:r>
              <a:rPr lang="en-IN" sz="2400" dirty="0" err="1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multiple courses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lt Text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15" y="2119350"/>
            <a:ext cx="6464260" cy="2144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967274" y="4339463"/>
            <a:ext cx="10388082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convert this Relationship set into relational schema:</a:t>
            </a:r>
            <a:endParaRPr lang="en-IN" sz="1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 set is mapped as separate relation</a:t>
            </a:r>
            <a:endParaRPr lang="en-IN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attributes of participating entity sets are mapped as primary key for that relation</a:t>
            </a:r>
            <a:endParaRPr lang="en-IN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of relationship set becomes simple attributes for that relation</a:t>
            </a:r>
            <a:endParaRPr lang="en-IN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separate relation is created for other participating entities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7E5A5-4AC3-4705-9DFC-B5D7F61E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9E26-32BC-47B7-B8BE-3D649074FC63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F4D27-DF6D-4B8B-8607-197AE307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D2AD0-83E1-40D2-A09C-ACD6F78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3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 With Cardinality Ratio M:N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5051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473" y="1184988"/>
            <a:ext cx="11159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same relationship set enrolled exist between entity sets student and course, which means </a:t>
            </a:r>
            <a:r>
              <a:rPr lang="en-IN" sz="24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students can </a:t>
            </a:r>
            <a:r>
              <a:rPr lang="en-IN" sz="2400" b="1" dirty="0" err="1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IN" sz="24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multiple courses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lt Tex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37" y="2185248"/>
            <a:ext cx="7863854" cy="40942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D6CF1-B4BB-45DD-8B7D-429DB9D8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05D8-01FF-48DA-9E61-EF846F8EC638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0650A-9F78-48EC-AE32-25C62B58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9CC7-9F71-4F51-8B0E-F899D98B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7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 With Cardinality Ratio M:N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5051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37" y="1635579"/>
            <a:ext cx="9439275" cy="293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789054"/>
            <a:ext cx="4772025" cy="17430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CD468-C17C-4A0C-AAF4-CAAB4219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6C02-7F1C-4375-923C-F95C667C7938}" type="datetime1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0BCE1-07FB-469E-9CCF-E6F3D8E8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FF20-3BB0-4A97-BD1D-97D15597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 With Cardinality Ratio M:N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5051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18" y="1315615"/>
            <a:ext cx="9705975" cy="57054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D982D-16C6-49DD-9502-4F55E23E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7A8E-560D-469F-9C1B-7D65DB051FA1}" type="datetime1">
              <a:rPr lang="en-IN" smtClean="0"/>
              <a:t>29-02-2024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9193-83F0-4D56-9ADC-EE5B0DF2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47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1:M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5051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452" y="1418453"/>
            <a:ext cx="11535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1:M relationship set enrolled exist between entity sets student and course as follow,</a:t>
            </a:r>
            <a:b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lt Text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35" y="1972218"/>
            <a:ext cx="6550092" cy="223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529512" y="4304217"/>
            <a:ext cx="11395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IN" sz="2100" b="1" dirty="0" err="1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IN" sz="21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1:M </a:t>
            </a:r>
            <a:r>
              <a:rPr lang="en-IN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 exist between entity set </a:t>
            </a:r>
            <a:r>
              <a:rPr lang="en-IN" sz="21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1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IN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 means that </a:t>
            </a:r>
            <a:r>
              <a:rPr lang="en-IN" sz="2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student can </a:t>
            </a:r>
            <a:r>
              <a:rPr lang="en-IN" sz="21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IN" sz="2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multiple courses</a:t>
            </a:r>
            <a:r>
              <a:rPr lang="en-IN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this case, to convert this relationship into relational schema: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 relation is created for all participating entity sets (</a:t>
            </a:r>
            <a:r>
              <a:rPr lang="en-US" sz="21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attribute of one’s side entity set (Student) is mapped as foreign key in </a:t>
            </a:r>
            <a:r>
              <a:rPr lang="en-US" sz="2100" dirty="0" err="1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many’s</a:t>
            </a:r>
            <a:r>
              <a:rPr lang="en-US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 relation (Course).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attributes of relationship set are mapped as attributes for relation of one’s side entity set (student)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5F106-A22D-4D37-A5AD-6FE8A49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7B80-0B18-40E1-B240-38E5CD6DD6FA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F401F-78E3-463B-988A-39B2CEEC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C097-11FE-4A43-BD64-60DA18F2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1:M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452" y="1418453"/>
            <a:ext cx="11535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1:M relationship set enrolled exist between entity sets student and course as follow,</a:t>
            </a:r>
            <a:b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2931" y="2431608"/>
            <a:ext cx="10252787" cy="4038150"/>
            <a:chOff x="838200" y="1041346"/>
            <a:chExt cx="10252787" cy="4038150"/>
          </a:xfrm>
        </p:grpSpPr>
        <p:sp>
          <p:nvSpPr>
            <p:cNvPr id="5" name="Rectangle 4"/>
            <p:cNvSpPr/>
            <p:nvPr/>
          </p:nvSpPr>
          <p:spPr>
            <a:xfrm>
              <a:off x="838200" y="3505123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en-IN" sz="28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 descr="Alt Text">
              <a:hlinkClick r:id="rId2"/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920"/>
            <a:stretch/>
          </p:blipFill>
          <p:spPr bwMode="auto">
            <a:xfrm>
              <a:off x="1959577" y="1041346"/>
              <a:ext cx="9058171" cy="2812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2704173" y="3927382"/>
              <a:ext cx="831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Course(</a:t>
              </a:r>
              <a:r>
                <a:rPr lang="en-IN" b="1" u="sng" dirty="0" err="1">
                  <a:solidFill>
                    <a:srgbClr val="FF0000"/>
                  </a:solidFill>
                </a:rPr>
                <a:t>Course_Code</a:t>
              </a:r>
              <a:r>
                <a:rPr lang="en-IN" b="1" dirty="0"/>
                <a:t>, </a:t>
              </a:r>
              <a:r>
                <a:rPr lang="en-IN" b="1" dirty="0" err="1"/>
                <a:t>Course_Name</a:t>
              </a:r>
              <a:r>
                <a:rPr lang="en-IN" b="1" dirty="0"/>
                <a:t>, Duration, </a:t>
              </a:r>
              <a:r>
                <a:rPr lang="en-IN" b="1" dirty="0" err="1">
                  <a:solidFill>
                    <a:srgbClr val="0000FF"/>
                  </a:solidFill>
                </a:rPr>
                <a:t>RollNo</a:t>
              </a:r>
              <a:r>
                <a:rPr lang="en-IN" b="1" dirty="0"/>
                <a:t>, </a:t>
              </a:r>
              <a:r>
                <a:rPr lang="en-IN" b="1" dirty="0" err="1"/>
                <a:t>Date_of_Enrollment</a:t>
              </a:r>
              <a:r>
                <a:rPr lang="en-IN" b="1" dirty="0"/>
                <a:t>)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5353" y="4240860"/>
              <a:ext cx="1455546" cy="38865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777412" y="4710164"/>
              <a:ext cx="831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Student(</a:t>
              </a:r>
              <a:r>
                <a:rPr lang="en-IN" b="1" u="sng" dirty="0" err="1">
                  <a:solidFill>
                    <a:srgbClr val="FF0000"/>
                  </a:solidFill>
                </a:rPr>
                <a:t>RollNo</a:t>
              </a:r>
              <a:r>
                <a:rPr lang="en-IN" b="1" dirty="0"/>
                <a:t>, </a:t>
              </a:r>
              <a:r>
                <a:rPr lang="en-IN" b="1" dirty="0" err="1"/>
                <a:t>Student_Name</a:t>
              </a:r>
              <a:r>
                <a:rPr lang="en-IN" b="1" dirty="0"/>
                <a:t>, Class)</a:t>
              </a:r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0E4F1F9-13C5-43DD-B738-325E7480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7B58-BACD-441F-99AD-85EFDFA37DDA}" type="datetime1">
              <a:rPr lang="en-IN" smtClean="0"/>
              <a:t>29-02-2024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777962E-AC80-4D1A-BC4C-AE3BF250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F7CB370-3BC9-4C38-B2A7-D8F80889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90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1:M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06" y="2212705"/>
            <a:ext cx="5911758" cy="2257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93" y="4754544"/>
            <a:ext cx="5038725" cy="1781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40" y="2212705"/>
            <a:ext cx="5075853" cy="1270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555" y="3777408"/>
            <a:ext cx="6158204" cy="1205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27406" y="1744163"/>
            <a:ext cx="528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Question: Convert the following Schema to Relations: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F8C37-1165-468B-897E-51C6BF67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F5A-8CE9-4E55-B1DE-944D291BD548}" type="datetime1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D531F-4DC5-4D51-9D39-99F1CE4F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6384-AF51-47E6-8A4C-1796CADC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1:M </a:t>
            </a:r>
            <a:r>
              <a:rPr lang="en-US" sz="2800" dirty="0">
                <a:solidFill>
                  <a:srgbClr val="C00000"/>
                </a:solidFill>
              </a:rPr>
              <a:t>with Total Participation Constraints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829" y="1735494"/>
            <a:ext cx="713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Foreign Key with NOT NULL constraints will be applied.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21" y="2517223"/>
            <a:ext cx="84010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2736" y="4866112"/>
            <a:ext cx="4366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a2)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b2, a1)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as NOT NULL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7794-EA23-43F8-8E29-A9A56E94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6438-6C62-4ACB-AEE2-4EC2E2ED6D5B}" type="datetime1">
              <a:rPr lang="en-IN" smtClean="0"/>
              <a:t>29-02-2024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598CD-06F2-49AA-BDE4-9F4EF784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754379-B50A-4EBE-852D-52407864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0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967"/>
            <a:ext cx="10515600" cy="96105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MAPPING ER DIAGRAMS TO RELATIONAL DATA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014" y="1073020"/>
            <a:ext cx="11090210" cy="54024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Conceptual ER-models allow you to more accurately represent the subject area than logical models (relational, network, etc.).</a:t>
            </a:r>
          </a:p>
          <a:p>
            <a:r>
              <a:rPr lang="en-US" dirty="0"/>
              <a:t>But, there are no DBMSs that support ER models i.e. Need to convert ER diagrams to an  implementation schema.</a:t>
            </a:r>
          </a:p>
          <a:p>
            <a:r>
              <a:rPr lang="en-US" dirty="0"/>
              <a:t>So, ER diagram is converted into the tables in Relational Data Model (RDM or RM).</a:t>
            </a:r>
          </a:p>
          <a:p>
            <a:r>
              <a:rPr lang="en-US" dirty="0"/>
              <a:t>The </a:t>
            </a:r>
            <a:r>
              <a:rPr lang="en-US" b="1" dirty="0"/>
              <a:t>ER to RDM </a:t>
            </a:r>
            <a:r>
              <a:rPr lang="en-US" dirty="0"/>
              <a:t>mapping method is based on the formation of a set of initial relation tables from ER-diagrams (initial logical model) and based</a:t>
            </a:r>
            <a:br>
              <a:rPr lang="en-US" dirty="0"/>
            </a:br>
            <a:r>
              <a:rPr lang="en-US" dirty="0"/>
              <a:t>on the factors: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atomic and multivalued </a:t>
            </a:r>
            <a:r>
              <a:rPr lang="en-US" dirty="0">
                <a:solidFill>
                  <a:srgbClr val="002060"/>
                </a:solidFill>
              </a:rPr>
              <a:t>of attribute,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cardinality </a:t>
            </a:r>
            <a:r>
              <a:rPr lang="en-US" dirty="0">
                <a:solidFill>
                  <a:srgbClr val="002060"/>
                </a:solidFill>
              </a:rPr>
              <a:t>(max=one-many) </a:t>
            </a:r>
            <a:r>
              <a:rPr lang="en-US" b="1" dirty="0">
                <a:solidFill>
                  <a:srgbClr val="002060"/>
                </a:solidFill>
              </a:rPr>
              <a:t>and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obligation </a:t>
            </a:r>
            <a:r>
              <a:rPr lang="en-US" dirty="0">
                <a:solidFill>
                  <a:srgbClr val="002060"/>
                </a:solidFill>
              </a:rPr>
              <a:t>(min=optional-mandatory) of relationship.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4A1A-6C20-45B6-B3B3-FEE915D8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FE1B-7381-4468-A49A-5DAB8E2675B6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6494-3533-4F2F-90D5-78299F8F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47AD-5599-4766-A9F1-3ACF72A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M:1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7" name="Picture 6" descr="Alt Text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012" y="2515944"/>
            <a:ext cx="6996105" cy="21496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83636" y="1315615"/>
            <a:ext cx="11403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same relationship set </a:t>
            </a:r>
            <a:r>
              <a:rPr lang="en-IN" sz="2400" dirty="0" err="1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 between entity sets student and course. But here student is many side entities set while course is one side entity set. Which means </a:t>
            </a:r>
            <a:r>
              <a:rPr lang="en-IN" sz="24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students can </a:t>
            </a:r>
            <a:r>
              <a:rPr lang="en-IN" sz="2400" b="1" dirty="0" err="1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IN" sz="24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one course</a:t>
            </a:r>
            <a:r>
              <a:rPr lang="en-IN" sz="24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3222" y="4934062"/>
            <a:ext cx="114492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convert this relationship set into relational schema:</a:t>
            </a:r>
            <a:b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Separate relation is created for all participating entity sets.</a:t>
            </a:r>
            <a:b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Key attribute of one’s side entity set (Course) is mapped as foreign key in </a:t>
            </a:r>
            <a:r>
              <a:rPr lang="en-IN" sz="2000" dirty="0" err="1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Many’s</a:t>
            </a:r>
            <a: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 relation (Student)</a:t>
            </a:r>
            <a:b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809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All attributes of relationship set are mapped as attributes for one’s side relation course.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091FF-52F4-4E5B-A605-5AB4D4D4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6843-3390-44B8-AAE1-3CFBC01EC56C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FBCE-C3F0-4627-ABCB-08B99C3D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B4D9-2E28-47AA-9B0D-52D40AB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16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M:1</a:t>
            </a:r>
            <a:endParaRPr lang="en-IN" sz="28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29557" y="1706343"/>
            <a:ext cx="9161583" cy="4173907"/>
            <a:chOff x="2029557" y="1706343"/>
            <a:chExt cx="9161583" cy="4173907"/>
          </a:xfrm>
        </p:grpSpPr>
        <p:pic>
          <p:nvPicPr>
            <p:cNvPr id="8" name="Picture 7" descr="Alt Text">
              <a:hlinkClick r:id="rId2"/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468"/>
            <a:stretch/>
          </p:blipFill>
          <p:spPr bwMode="auto">
            <a:xfrm>
              <a:off x="2029557" y="1706343"/>
              <a:ext cx="8563649" cy="2669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2761861" y="4501682"/>
              <a:ext cx="7427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Student(</a:t>
              </a:r>
              <a:r>
                <a:rPr lang="en-IN" b="1" u="sng" dirty="0" err="1">
                  <a:solidFill>
                    <a:srgbClr val="FF0000"/>
                  </a:solidFill>
                </a:rPr>
                <a:t>RollNo</a:t>
              </a:r>
              <a:r>
                <a:rPr lang="en-IN" b="1" dirty="0"/>
                <a:t>, </a:t>
              </a:r>
              <a:r>
                <a:rPr lang="en-IN" b="1" dirty="0" err="1"/>
                <a:t>Student_Name</a:t>
              </a:r>
              <a:r>
                <a:rPr lang="en-IN" b="1" dirty="0"/>
                <a:t>, Class, </a:t>
              </a:r>
              <a:r>
                <a:rPr lang="en-IN" b="1" dirty="0" err="1">
                  <a:solidFill>
                    <a:srgbClr val="0000FF"/>
                  </a:solidFill>
                </a:rPr>
                <a:t>Course_Code</a:t>
              </a:r>
              <a:r>
                <a:rPr lang="en-IN" b="1" dirty="0"/>
                <a:t>, </a:t>
              </a:r>
              <a:r>
                <a:rPr lang="en-IN" b="1" dirty="0" err="1"/>
                <a:t>Date_of_Enrollment</a:t>
              </a:r>
              <a:r>
                <a:rPr lang="en-IN" b="1" dirty="0"/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2761" y="4903767"/>
              <a:ext cx="1455546" cy="3886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77565" y="5510918"/>
              <a:ext cx="831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Course(</a:t>
              </a:r>
              <a:r>
                <a:rPr lang="en-IN" b="1" dirty="0" err="1">
                  <a:solidFill>
                    <a:srgbClr val="FF0000"/>
                  </a:solidFill>
                </a:rPr>
                <a:t>Course_Code</a:t>
              </a:r>
              <a:r>
                <a:rPr lang="en-IN" b="1" dirty="0"/>
                <a:t>, </a:t>
              </a:r>
              <a:r>
                <a:rPr lang="en-IN" b="1" dirty="0" err="1"/>
                <a:t>Course_Name</a:t>
              </a:r>
              <a:r>
                <a:rPr lang="en-IN" b="1" dirty="0"/>
                <a:t>, Duration)</a:t>
              </a: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D02F18-19C4-4C84-8D05-1996B5F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8974-5ECA-49C9-8EC0-1C294383EFC0}" type="datetime1">
              <a:rPr lang="en-IN" smtClean="0"/>
              <a:t>29-02-2024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13C54-DEE5-4E23-9367-8520685F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C2FA19-96E4-4BC8-AE6C-3796AC57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20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M:1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5" y="1407270"/>
            <a:ext cx="5931451" cy="2599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2091" y="2864544"/>
            <a:ext cx="528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Question: Convert the following Schema to Relations: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90254" y="5742337"/>
            <a:ext cx="5587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Employees(</a:t>
            </a:r>
            <a:r>
              <a:rPr lang="en-IN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name, lot,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Departments(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budget)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E197-70E4-442F-B237-534878F6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520F-6440-4F62-982E-89D3D5698EFB}" type="datetime1">
              <a:rPr lang="en-IN" smtClean="0"/>
              <a:t>29-02-2024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F36BDB-F369-4F2C-8896-2A32A966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38FF0B-E6DF-433B-A437-69C3630F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22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1C1E7E-4518-472A-85DE-399CE117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3424237"/>
            <a:ext cx="7467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1:1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9" y="1454316"/>
            <a:ext cx="10461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Case 1:  </a:t>
            </a:r>
            <a:r>
              <a:rPr lang="en-US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Binary Relationship with 1:1 cardinality and partial participation of both entities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0366"/>
          <a:stretch/>
        </p:blipFill>
        <p:spPr>
          <a:xfrm>
            <a:off x="2792924" y="1962349"/>
            <a:ext cx="6551719" cy="1835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38515"/>
          <a:stretch/>
        </p:blipFill>
        <p:spPr>
          <a:xfrm>
            <a:off x="1121286" y="4736739"/>
            <a:ext cx="3343275" cy="896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29276"/>
          <a:stretch/>
        </p:blipFill>
        <p:spPr>
          <a:xfrm>
            <a:off x="6068783" y="4725080"/>
            <a:ext cx="3581400" cy="11721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2086" y="3797559"/>
            <a:ext cx="10065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3030"/>
                </a:solidFill>
                <a:latin typeface="ArialMT"/>
              </a:rPr>
              <a:t>Here, </a:t>
            </a:r>
            <a:r>
              <a:rPr lang="en-US" b="1" dirty="0">
                <a:solidFill>
                  <a:srgbClr val="303030"/>
                </a:solidFill>
                <a:latin typeface="Arial-BoldMT"/>
              </a:rPr>
              <a:t>2 tables </a:t>
            </a:r>
            <a:r>
              <a:rPr lang="en-US" dirty="0">
                <a:solidFill>
                  <a:srgbClr val="303030"/>
                </a:solidFill>
                <a:latin typeface="ArialMT"/>
              </a:rPr>
              <a:t>will be required. Either combine ‘R’ with ‘A’ or ‘B’ including FK as UNIQUE.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0F3028-64D7-412E-AF34-BA198824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9C53-0827-452D-90E7-827D3B3603FC}" type="datetime1">
              <a:rPr lang="en-IN" smtClean="0"/>
              <a:t>29-02-2024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9519DB-BDB3-487C-87EF-6A3A7798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E12015-2A69-4DC0-BF33-E113597B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C8D3F-6E64-4B44-A804-A17DD1C4499C}"/>
              </a:ext>
            </a:extLst>
          </p:cNvPr>
          <p:cNvSpPr txBox="1"/>
          <p:nvPr/>
        </p:nvSpPr>
        <p:spPr>
          <a:xfrm>
            <a:off x="5162550" y="50349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89416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1:1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9" y="1454316"/>
            <a:ext cx="10461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Case 1:  </a:t>
            </a:r>
            <a:r>
              <a:rPr lang="en-US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Binary Relationship with 1:1 cardinality and partial participation of both entities</a:t>
            </a:r>
            <a:endParaRPr lang="en-IN" dirty="0"/>
          </a:p>
        </p:txBody>
      </p:sp>
      <p:pic>
        <p:nvPicPr>
          <p:cNvPr id="9" name="Picture 8" descr="erm2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796" y="2747381"/>
            <a:ext cx="5607762" cy="161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360782" y="1962349"/>
            <a:ext cx="11255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: A male marries 0 or 1 female and vice versa as well. So, it is 1:1 cardinality with partial participation constraint from both.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5191" y="4502222"/>
            <a:ext cx="114020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Binary relationship with 1:1 cardinality will have 2 table if partial participation of both entities in the relationship.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Here, we can use </a:t>
            </a:r>
            <a:r>
              <a:rPr lang="en-US" sz="2000" b="1" dirty="0"/>
              <a:t>PK of one table as FK in another table including FK as UNIQUE</a:t>
            </a:r>
            <a:r>
              <a:rPr lang="en-US" sz="2000" dirty="0"/>
              <a:t>.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Male(</a:t>
            </a:r>
            <a:r>
              <a:rPr lang="en-US" sz="2000" b="1" u="sng" dirty="0"/>
              <a:t>M_ID</a:t>
            </a:r>
            <a:r>
              <a:rPr lang="en-US" sz="2000" b="1" dirty="0"/>
              <a:t>, Other attributes, F_ID) </a:t>
            </a:r>
          </a:p>
          <a:p>
            <a:pPr lvl="1"/>
            <a:r>
              <a:rPr lang="en-US" sz="2000" b="1" dirty="0"/>
              <a:t>Female(</a:t>
            </a:r>
            <a:r>
              <a:rPr lang="en-US" sz="2000" b="1" u="sng" dirty="0"/>
              <a:t>F_ID</a:t>
            </a:r>
            <a:r>
              <a:rPr lang="en-US" sz="2000" b="1" dirty="0"/>
              <a:t>, other attributes)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6" name="Rectangle 15"/>
          <p:cNvSpPr/>
          <p:nvPr/>
        </p:nvSpPr>
        <p:spPr>
          <a:xfrm>
            <a:off x="4876800" y="5628910"/>
            <a:ext cx="6540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(OR)</a:t>
            </a:r>
          </a:p>
          <a:p>
            <a:pPr lvl="1"/>
            <a:r>
              <a:rPr lang="en-US" sz="2000" dirty="0"/>
              <a:t>	      </a:t>
            </a:r>
            <a:r>
              <a:rPr lang="en-US" sz="2000" b="1" dirty="0"/>
              <a:t>Male(</a:t>
            </a:r>
            <a:r>
              <a:rPr lang="en-US" sz="2000" b="1" u="sng" dirty="0"/>
              <a:t>M_ID</a:t>
            </a:r>
            <a:r>
              <a:rPr lang="en-US" sz="2000" b="1" dirty="0"/>
              <a:t>, Other attributes) </a:t>
            </a:r>
          </a:p>
          <a:p>
            <a:pPr lvl="1"/>
            <a:r>
              <a:rPr lang="en-US" sz="2000" b="1" dirty="0"/>
              <a:t>	      Female(</a:t>
            </a:r>
            <a:r>
              <a:rPr lang="en-US" sz="2000" b="1" u="sng" dirty="0"/>
              <a:t>F_ID</a:t>
            </a:r>
            <a:r>
              <a:rPr lang="en-US" sz="2000" b="1" dirty="0"/>
              <a:t>, other attributes, M_ID)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E7080-775B-4EA0-B80B-88B786FD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5DE-F0C3-43E5-892B-9EE02CFE5121}" type="datetime1">
              <a:rPr lang="en-IN" smtClean="0"/>
              <a:t>29-02-2024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826E-A374-48ED-8704-65E22EE4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3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1:1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9" y="1454316"/>
            <a:ext cx="10461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Case 2:  </a:t>
            </a:r>
            <a:r>
              <a:rPr lang="en-US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Binary Relationship with 1:1 cardinality and total participation of both entities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60782" y="1962349"/>
            <a:ext cx="11255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If there is total participation for both entity sets in a binary relationship with cardinality 1:1 then </a:t>
            </a:r>
            <a:r>
              <a:rPr lang="en-US" b="1" dirty="0"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the binary relationship is represented using only single table including UNIQUE and NOT NULL Constraints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793" y="2991045"/>
            <a:ext cx="6886575" cy="1771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4252" y="4846480"/>
            <a:ext cx="5220201" cy="1647626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85E5FE-E103-4377-85DD-F8E88B43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988F-1698-4DDD-A87C-8C9000E85DBB}" type="datetime1">
              <a:rPr lang="en-IN" smtClean="0"/>
              <a:t>29-02-2024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F77DDE-F6F3-4017-A46D-A527D963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1005DB-5E90-40B1-B1AF-E48FE675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4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6"/>
            <a:ext cx="10778412" cy="1130889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Binary Relationships With Cardinality Ratio 1:1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9" y="1454316"/>
            <a:ext cx="10461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Case 3:  </a:t>
            </a:r>
            <a:r>
              <a:rPr lang="en-US" b="1" dirty="0">
                <a:solidFill>
                  <a:srgbClr val="40424E"/>
                </a:solidFill>
                <a:latin typeface="var(--font-din)"/>
                <a:ea typeface="Times New Roman" panose="02020603050405020304" pitchFamily="18" charset="0"/>
                <a:cs typeface="Times New Roman" panose="02020603050405020304" pitchFamily="18" charset="0"/>
              </a:rPr>
              <a:t>Binary Relationship with 1:1 cardinality with total participation of an entity set.</a:t>
            </a:r>
            <a:endParaRPr lang="en-IN" dirty="0"/>
          </a:p>
        </p:txBody>
      </p:sp>
      <p:pic>
        <p:nvPicPr>
          <p:cNvPr id="8" name="Picture 7" descr="erm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640" y="2861823"/>
            <a:ext cx="5251160" cy="16635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50032" y="2047984"/>
            <a:ext cx="10742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Example: A person has 0 or 1 passport number and Passport is always owned by 1 person. So it is 1:1 cardinality with full participation constraint from Passport.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0011" y="4692840"/>
            <a:ext cx="1089660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Person(</a:t>
            </a:r>
            <a:r>
              <a:rPr lang="en-US" sz="2000" b="1" u="sng" dirty="0" err="1"/>
              <a:t>Per_ID</a:t>
            </a:r>
            <a:r>
              <a:rPr lang="en-US" sz="2000" b="1" dirty="0"/>
              <a:t>, Other Person Attributes, </a:t>
            </a:r>
            <a:r>
              <a:rPr lang="en-US" sz="2000" b="1" dirty="0" err="1"/>
              <a:t>Pass_No</a:t>
            </a:r>
            <a:r>
              <a:rPr lang="en-US" sz="2000" b="1" dirty="0"/>
              <a:t>, Other Passport Attributes, </a:t>
            </a:r>
            <a:r>
              <a:rPr lang="en-US" sz="2000" b="1" dirty="0" err="1"/>
              <a:t>Pass_No</a:t>
            </a:r>
            <a:r>
              <a:rPr lang="en-US" sz="2000" b="1" dirty="0"/>
              <a:t> should be Unique.)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6380E-9BEF-4B4B-AC34-19B1276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59CE-C940-4277-8B94-E8D949D55607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88937-B28D-426B-A3CB-A0E19BC0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FBB2-2C26-479E-9E38-4272BBD4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1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4" y="1006734"/>
            <a:ext cx="10195820" cy="43583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9CC8D-35FB-457E-BD50-A338CAB1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F52-2241-44DF-B0A7-0BFC2C5FF329}" type="datetime1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243C1-6E39-4E7E-A0D0-3141754F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A5536-4C0E-439E-85D9-26F2D73E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05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8"/>
            <a:ext cx="10515600" cy="86030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Practice Problem Based On Converting ER Diagram To Tables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94050" y="1045030"/>
            <a:ext cx="1953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ArialNarrow"/>
              </a:rPr>
              <a:t>P</a:t>
            </a:r>
            <a:r>
              <a:rPr lang="en-IN" dirty="0">
                <a:solidFill>
                  <a:srgbClr val="C00000"/>
                </a:solidFill>
                <a:latin typeface="ArialNarrow"/>
              </a:rPr>
              <a:t>ROBLEM</a:t>
            </a:r>
            <a:r>
              <a:rPr lang="en-IN" sz="2000" dirty="0">
                <a:solidFill>
                  <a:srgbClr val="C00000"/>
                </a:solidFill>
                <a:latin typeface="ArialNarrow"/>
              </a:rPr>
              <a:t>-01:</a:t>
            </a:r>
            <a:r>
              <a:rPr lang="en-IN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" y="1445140"/>
            <a:ext cx="11696700" cy="3114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4371" y="4830730"/>
            <a:ext cx="6990949" cy="1868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5807" y="4959925"/>
            <a:ext cx="1878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rialNarrow"/>
              </a:rPr>
              <a:t>S</a:t>
            </a:r>
            <a:r>
              <a:rPr lang="en-IN" dirty="0">
                <a:solidFill>
                  <a:srgbClr val="C00000"/>
                </a:solidFill>
                <a:latin typeface="ArialNarrow"/>
              </a:rPr>
              <a:t>OLUTION:</a:t>
            </a:r>
            <a:r>
              <a:rPr lang="en-IN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1739F-B140-4DDA-AF8C-1107AC3A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29C-9BFA-4AD0-8931-A2A06C21485E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AF12F-3977-4E81-ABBC-E3F098F0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E3121-DAEB-471E-B086-8FB586F1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8"/>
            <a:ext cx="10515600" cy="86030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Practice Problem Based On Converting ER Diagram To Tables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4626" y="889345"/>
            <a:ext cx="11209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rialNarrow"/>
              </a:rPr>
              <a:t>P</a:t>
            </a:r>
            <a:r>
              <a:rPr lang="en-IN" sz="2000" dirty="0">
                <a:solidFill>
                  <a:srgbClr val="C00000"/>
                </a:solidFill>
                <a:latin typeface="ArialNarrow"/>
              </a:rPr>
              <a:t>ROBLEM</a:t>
            </a:r>
            <a:r>
              <a:rPr lang="en-IN" sz="2400" dirty="0">
                <a:solidFill>
                  <a:srgbClr val="C00000"/>
                </a:solidFill>
                <a:latin typeface="ArialNarrow"/>
              </a:rPr>
              <a:t>-02: </a:t>
            </a:r>
            <a:r>
              <a:rPr lang="en-US" sz="2000" dirty="0">
                <a:solidFill>
                  <a:srgbClr val="303030"/>
                </a:solidFill>
                <a:latin typeface="ArialMT"/>
              </a:rPr>
              <a:t>Find the minimum number of tables required to represent the given ER diagram in relational model</a:t>
            </a:r>
            <a:r>
              <a:rPr lang="en-IN" sz="20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8786"/>
            <a:ext cx="6038461" cy="4892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086" y="2825067"/>
            <a:ext cx="4157135" cy="23720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48760" y="23634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rialNarrow"/>
              </a:rPr>
              <a:t>S</a:t>
            </a:r>
            <a:r>
              <a:rPr lang="en-IN" dirty="0">
                <a:solidFill>
                  <a:srgbClr val="C00000"/>
                </a:solidFill>
                <a:latin typeface="ArialNarrow"/>
              </a:rPr>
              <a:t>OLUTION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9A72A-EDDD-4C7B-916B-3AFE6C02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A6BC-0309-476D-AB6E-DB9231D9FC48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1C215-59F2-4013-B196-355CBE05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766042-F1E4-4800-9A85-787F0AB8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9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ER to RDM MAPPING BRIEFLY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 table is created for each entity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Each simple entity attribute corresponds to </a:t>
            </a:r>
            <a:r>
              <a:rPr lang="en-US" b="1" dirty="0"/>
              <a:t>a current table </a:t>
            </a:r>
            <a:r>
              <a:rPr lang="en-US" dirty="0"/>
              <a:t>column, derived entity attribute removed from </a:t>
            </a:r>
            <a:r>
              <a:rPr lang="en-US" b="1" dirty="0"/>
              <a:t>a current table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Each element of composite attribute corresponds to </a:t>
            </a:r>
            <a:r>
              <a:rPr lang="en-US" b="1" dirty="0"/>
              <a:t>a current table </a:t>
            </a:r>
            <a:r>
              <a:rPr lang="en-US" dirty="0"/>
              <a:t>column.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Each multivalued attribute </a:t>
            </a:r>
            <a:r>
              <a:rPr lang="en-US" b="1" dirty="0"/>
              <a:t>+1 separate table </a:t>
            </a:r>
            <a:r>
              <a:rPr lang="en-US" dirty="0"/>
              <a:t>will require.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Binary Relationship With </a:t>
            </a:r>
            <a:r>
              <a:rPr lang="en-US" b="1" dirty="0"/>
              <a:t>Weak Entity Set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2 tables </a:t>
            </a:r>
            <a:r>
              <a:rPr lang="en-US" dirty="0"/>
              <a:t>for 2 entities will be required. </a:t>
            </a:r>
          </a:p>
          <a:p>
            <a:r>
              <a:rPr lang="en-US" dirty="0"/>
              <a:t>For a relationship </a:t>
            </a:r>
            <a:r>
              <a:rPr lang="en-US" b="1" dirty="0"/>
              <a:t>without cardinality </a:t>
            </a:r>
            <a:r>
              <a:rPr lang="en-US" dirty="0"/>
              <a:t>ratios description: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3 tables </a:t>
            </a:r>
            <a:r>
              <a:rPr lang="en-IN" dirty="0"/>
              <a:t>will be required. </a:t>
            </a:r>
          </a:p>
          <a:p>
            <a:r>
              <a:rPr lang="en-US" dirty="0"/>
              <a:t>For a relationship of cardinality type many-to-many (</a:t>
            </a:r>
            <a:r>
              <a:rPr lang="en-US" b="1" dirty="0" err="1"/>
              <a:t>m:n</a:t>
            </a:r>
            <a:r>
              <a:rPr lang="en-US" b="1" dirty="0"/>
              <a:t>) </a:t>
            </a:r>
            <a:r>
              <a:rPr lang="en-US" dirty="0"/>
              <a:t>relationships between two entity sets: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3 tables </a:t>
            </a:r>
            <a:r>
              <a:rPr lang="en-US" dirty="0"/>
              <a:t>will be required (two tables for entity sets and one for relationship)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35D8-EC63-42B2-BD11-0B2391AD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9CC-A062-4CB2-80B3-A96B318D0E15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FA99-B0C2-4C4A-B091-C5DEE41A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8937-1D63-4FC2-A358-9AEB03FD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4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0D52F-82F5-4710-AFF3-52D93355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0933-5821-4D33-A21C-B3FF1BEBFC12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FAC45-101A-4D16-9640-040B1C41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4DA5-4CD4-4E9A-AEB8-D91EF3CA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811"/>
            <a:ext cx="10515600" cy="981600"/>
          </a:xfrm>
        </p:spPr>
        <p:txBody>
          <a:bodyPr>
            <a:noAutofit/>
          </a:bodyPr>
          <a:lstStyle/>
          <a:p>
            <a:r>
              <a:rPr lang="en-US" sz="4000" b="0" dirty="0"/>
              <a:t>ER to Table</a:t>
            </a:r>
            <a:br>
              <a:rPr lang="en-US" sz="4000" b="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 Strong Entity Set With Only Simple Attributes 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974" y="3112149"/>
            <a:ext cx="5063919" cy="3251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2" y="3487822"/>
            <a:ext cx="5294961" cy="17812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273" y="5269077"/>
            <a:ext cx="6637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lang="en-IN" sz="2000" i="1" spc="-5" dirty="0">
                <a:latin typeface="Arial"/>
                <a:cs typeface="Arial"/>
              </a:rPr>
              <a:t>location</a:t>
            </a:r>
            <a:r>
              <a:rPr lang="en-IN" sz="2000" spc="-5" dirty="0">
                <a:latin typeface="Arial"/>
                <a:cs typeface="Arial"/>
              </a:rPr>
              <a:t>(</a:t>
            </a:r>
            <a:r>
              <a:rPr lang="en-IN" sz="20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latitude</a:t>
            </a:r>
            <a:r>
              <a:rPr lang="en-IN"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 </a:t>
            </a:r>
            <a:r>
              <a:rPr lang="en-IN" sz="20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longitude</a:t>
            </a:r>
            <a:r>
              <a:rPr lang="en-IN" sz="2000" spc="-5" dirty="0">
                <a:latin typeface="Arial"/>
                <a:cs typeface="Arial"/>
              </a:rPr>
              <a:t>, </a:t>
            </a:r>
            <a:r>
              <a:rPr lang="en-IN" sz="2000" i="1" spc="-5" dirty="0">
                <a:latin typeface="Arial"/>
                <a:cs typeface="Arial"/>
              </a:rPr>
              <a:t>description</a:t>
            </a:r>
            <a:r>
              <a:rPr lang="en-IN" sz="2000" spc="-5" dirty="0">
                <a:latin typeface="Arial"/>
                <a:cs typeface="Arial"/>
              </a:rPr>
              <a:t>,</a:t>
            </a:r>
            <a:r>
              <a:rPr lang="en-IN" sz="2000" spc="114" dirty="0">
                <a:latin typeface="Arial"/>
                <a:cs typeface="Arial"/>
              </a:rPr>
              <a:t> </a:t>
            </a:r>
            <a:r>
              <a:rPr lang="en-IN" sz="2000" i="1" spc="-5" dirty="0" err="1">
                <a:latin typeface="Arial"/>
                <a:cs typeface="Arial"/>
              </a:rPr>
              <a:t>last_visited</a:t>
            </a:r>
            <a:r>
              <a:rPr lang="en-IN" sz="2000" spc="-5" dirty="0">
                <a:latin typeface="Arial"/>
                <a:cs typeface="Arial"/>
              </a:rPr>
              <a:t>)</a:t>
            </a:r>
            <a:endParaRPr lang="en-IN" sz="2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362" y="1057411"/>
            <a:ext cx="11321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entity set with only simple attributes </a:t>
            </a: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sz="24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1 table </a:t>
            </a: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relational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the table will be the attributes of the entity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attributes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from the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table will be the key attribute of the entity set.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BFBFC-A310-4058-85D8-113B684F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7C40-38A7-406C-BFDA-7D4F6E5EB05E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4BCFE-4255-4995-B22A-AB90BA49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86502-693D-4744-B37C-81F65494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7"/>
            <a:ext cx="10515600" cy="981600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For Strong Entity Set With Composite Attributes 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175" y="1309178"/>
            <a:ext cx="53907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entity set with any number of composite attributes 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require </a:t>
            </a:r>
            <a:r>
              <a:rPr 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1 table 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relational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conversion, simple attributes of the composite attributes are taken into account and not the composite attribute itself.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98" y="1172764"/>
            <a:ext cx="5725444" cy="41067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FA964-3279-46FB-BCD8-1099F49F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DDC1-5DAC-468C-B5BE-9676C8D411D4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80FB-17A9-4D3C-A079-1CFF4BA6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CE0B-9DC9-4590-98CA-715FF64A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7"/>
            <a:ext cx="10515600" cy="981600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For Strong Entity Set With Multivalued Attributes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072" y="1284335"/>
            <a:ext cx="109945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entity set with any number of multivalued attributes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require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tables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relational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table will contain all the simple attributes with the primary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table will contain the primary key and all the multivalued attributes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2" y="3211868"/>
            <a:ext cx="4017608" cy="1469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7" y="4681396"/>
            <a:ext cx="2393229" cy="1947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5959" y="5382469"/>
            <a:ext cx="4376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</a:t>
            </a:r>
            <a:r>
              <a:rPr lang="en-IN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City)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Students_Mobile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Mobile_No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429" y="3069771"/>
            <a:ext cx="5875659" cy="262190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A22EC-240C-4541-9B11-CB5B69AE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B1C-6D7A-429B-A276-F1E6D6337BF7}" type="datetime1">
              <a:rPr lang="en-IN" smtClean="0"/>
              <a:t>29-02-2024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C499AF-B02E-4220-981B-450A30B6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1CD33A-9CFA-4257-B211-1999A34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Question: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Build A Relational Schema From The Following ER Diagram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615" y="5449900"/>
            <a:ext cx="11804295" cy="12121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615" y="4936477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Solution</a:t>
            </a:r>
            <a:endParaRPr lang="en-IN" sz="2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65A1-3702-45FA-84A1-1F51B808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9674-961E-4E96-900A-1D01AFB23072}" type="datetime1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0072E-A1E4-43D6-899D-CD8AE3BF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E76B7-FFA1-49D0-8143-BA32EA48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7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270210-E5B0-479A-981E-5A8DBA80B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1457325"/>
            <a:ext cx="7715250" cy="34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7"/>
            <a:ext cx="10515600" cy="981600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For Binary Relationship With Weak Entity Set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563" y="1166328"/>
            <a:ext cx="11672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 always appears in association with identifying relationship with total participation constraint.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266173"/>
            <a:ext cx="7534275" cy="42291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CC0B-B58E-4DA3-994A-76A0B7B7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CC6-399C-4B2A-B3E7-D3A2111C8BAF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86136-BB2A-4E5C-A8B2-A9592365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C4A7-4013-4195-A0D4-753B6A73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7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27"/>
            <a:ext cx="10515600" cy="981600"/>
          </a:xfrm>
        </p:spPr>
        <p:txBody>
          <a:bodyPr>
            <a:noAutofit/>
          </a:bodyPr>
          <a:lstStyle/>
          <a:p>
            <a:r>
              <a:rPr lang="en-US" dirty="0"/>
              <a:t>ER to Table: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For Binary Relationship With Weak Entity Set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4" y="1435067"/>
            <a:ext cx="8077200" cy="47529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24F16-B0B5-49DF-8057-138E6006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F98-BF99-4562-A478-5CD31DBD36C6}" type="datetime1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16C9-0BDE-4EC8-9D34-C4141CDC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UCS310: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D044-3FDC-4FDC-A86F-FA31878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E0E-1BC2-48D7-BE3D-421BB75FE9A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1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1805</Words>
  <Application>Microsoft Office PowerPoint</Application>
  <PresentationFormat>Widescreen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Arial-BoldMT</vt:lpstr>
      <vt:lpstr>ArialMT</vt:lpstr>
      <vt:lpstr>ArialNarrow</vt:lpstr>
      <vt:lpstr>Calibri</vt:lpstr>
      <vt:lpstr>Calibri Light</vt:lpstr>
      <vt:lpstr>Times New Roman</vt:lpstr>
      <vt:lpstr>var(--font-din)</vt:lpstr>
      <vt:lpstr>Wingdings</vt:lpstr>
      <vt:lpstr>Office Theme</vt:lpstr>
      <vt:lpstr>ER-to-Table</vt:lpstr>
      <vt:lpstr>MAPPING ER DIAGRAMS TO RELATIONAL DATA MODEL </vt:lpstr>
      <vt:lpstr>ER to RDM MAPPING BRIEFLY </vt:lpstr>
      <vt:lpstr>ER to Table For Strong Entity Set With Only Simple Attributes </vt:lpstr>
      <vt:lpstr>ER to Table: For Strong Entity Set With Composite Attributes </vt:lpstr>
      <vt:lpstr>ER to Table: For Strong Entity Set With Multivalued Attributes </vt:lpstr>
      <vt:lpstr>Question: Build A Relational Schema From The Following ER Diagram </vt:lpstr>
      <vt:lpstr>ER to Table: For Binary Relationship With Weak Entity Set</vt:lpstr>
      <vt:lpstr>ER to Table: For Binary Relationship With Weak Entity Set</vt:lpstr>
      <vt:lpstr>Question: Build the Relational Schema From The Following ER Diagram </vt:lpstr>
      <vt:lpstr>ER to Table: Translating Relationship Set Without Cardinality Ratios Description Into A Table</vt:lpstr>
      <vt:lpstr>ER to Table: For Binary Relationship With Cardinality Ratio M:N</vt:lpstr>
      <vt:lpstr>ER to Table: For Binary Relationship With Cardinality Ratio M:N</vt:lpstr>
      <vt:lpstr>ER to Table: For Binary Relationship With Cardinality Ratio M:N</vt:lpstr>
      <vt:lpstr>ER to Table: For Binary Relationship With Cardinality Ratio M:N</vt:lpstr>
      <vt:lpstr>ER to Table: For Binary Relationships With Cardinality Ratio 1:M</vt:lpstr>
      <vt:lpstr>ER to Table: For Binary Relationships With Cardinality Ratio 1:M</vt:lpstr>
      <vt:lpstr>ER to Table: For Binary Relationships With Cardinality Ratio 1:M</vt:lpstr>
      <vt:lpstr>ER to Table: For Binary Relationships With Cardinality Ratio 1:M with Total Participation Constraints</vt:lpstr>
      <vt:lpstr>ER to Table: For Binary Relationships With Cardinality Ratio M:1</vt:lpstr>
      <vt:lpstr>ER to Table: For Binary Relationships With Cardinality Ratio M:1</vt:lpstr>
      <vt:lpstr>ER to Table: For Binary Relationships With Cardinality Ratio M:1</vt:lpstr>
      <vt:lpstr>ER to Table: For Binary Relationships With Cardinality Ratio 1:1</vt:lpstr>
      <vt:lpstr>ER to Table: For Binary Relationships With Cardinality Ratio 1:1</vt:lpstr>
      <vt:lpstr>ER to Table: For Binary Relationships With Cardinality Ratio 1:1</vt:lpstr>
      <vt:lpstr>ER to Table: For Binary Relationships With Cardinality Ratio 1:1</vt:lpstr>
      <vt:lpstr>PowerPoint Presentation</vt:lpstr>
      <vt:lpstr>Practice Problem Based On Converting ER Diagram To Tables </vt:lpstr>
      <vt:lpstr>Practice Problem Based On Converting ER Diagram To Tables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ER-to-Table</dc:title>
  <dc:creator>R K Ranjan</dc:creator>
  <cp:lastModifiedBy>Rajendra Kumar</cp:lastModifiedBy>
  <cp:revision>88</cp:revision>
  <dcterms:created xsi:type="dcterms:W3CDTF">2024-02-10T04:02:08Z</dcterms:created>
  <dcterms:modified xsi:type="dcterms:W3CDTF">2024-02-29T07:30:34Z</dcterms:modified>
</cp:coreProperties>
</file>