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3"/>
  </p:notesMasterIdLst>
  <p:sldIdLst>
    <p:sldId id="257" r:id="rId2"/>
    <p:sldId id="259" r:id="rId3"/>
    <p:sldId id="260" r:id="rId4"/>
    <p:sldId id="261" r:id="rId5"/>
    <p:sldId id="262" r:id="rId6"/>
    <p:sldId id="264" r:id="rId7"/>
    <p:sldId id="265" r:id="rId8"/>
    <p:sldId id="266" r:id="rId9"/>
    <p:sldId id="276" r:id="rId10"/>
    <p:sldId id="286" r:id="rId11"/>
    <p:sldId id="287" r:id="rId12"/>
    <p:sldId id="289" r:id="rId13"/>
    <p:sldId id="290" r:id="rId14"/>
    <p:sldId id="291" r:id="rId15"/>
    <p:sldId id="292" r:id="rId16"/>
    <p:sldId id="293" r:id="rId17"/>
    <p:sldId id="294" r:id="rId18"/>
    <p:sldId id="295" r:id="rId19"/>
    <p:sldId id="296" r:id="rId20"/>
    <p:sldId id="297" r:id="rId21"/>
    <p:sldId id="298" r:id="rId22"/>
    <p:sldId id="299" r:id="rId23"/>
    <p:sldId id="301" r:id="rId24"/>
    <p:sldId id="302" r:id="rId25"/>
    <p:sldId id="303" r:id="rId26"/>
    <p:sldId id="304" r:id="rId27"/>
    <p:sldId id="324" r:id="rId28"/>
    <p:sldId id="325" r:id="rId29"/>
    <p:sldId id="307" r:id="rId30"/>
    <p:sldId id="308" r:id="rId31"/>
    <p:sldId id="309" r:id="rId32"/>
    <p:sldId id="310" r:id="rId33"/>
    <p:sldId id="323" r:id="rId34"/>
    <p:sldId id="319" r:id="rId35"/>
    <p:sldId id="320" r:id="rId36"/>
    <p:sldId id="312" r:id="rId37"/>
    <p:sldId id="314" r:id="rId38"/>
    <p:sldId id="315" r:id="rId39"/>
    <p:sldId id="313" r:id="rId40"/>
    <p:sldId id="316" r:id="rId41"/>
    <p:sldId id="326" r:id="rId42"/>
    <p:sldId id="327" r:id="rId43"/>
    <p:sldId id="328" r:id="rId44"/>
    <p:sldId id="329" r:id="rId45"/>
    <p:sldId id="330" r:id="rId46"/>
    <p:sldId id="331" r:id="rId47"/>
    <p:sldId id="333" r:id="rId48"/>
    <p:sldId id="334" r:id="rId49"/>
    <p:sldId id="332" r:id="rId50"/>
    <p:sldId id="335" r:id="rId51"/>
    <p:sldId id="311" r:id="rId52"/>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05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052" name="AutoShape 3"/>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053" name="AutoShape 4"/>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054" name="AutoShape 5"/>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055" name="AutoShape 6"/>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056" name="Rectangle 7"/>
          <p:cNvSpPr>
            <a:spLocks noGrp="1" noRot="1" noChangeAspect="1" noChangeArrowheads="1"/>
          </p:cNvSpPr>
          <p:nvPr>
            <p:ph type="sldImg"/>
          </p:nvPr>
        </p:nvSpPr>
        <p:spPr bwMode="auto">
          <a:xfrm>
            <a:off x="-11798300" y="-11796713"/>
            <a:ext cx="11788775" cy="1248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8"/>
          <p:cNvSpPr>
            <a:spLocks noGrp="1" noChangeArrowheads="1"/>
          </p:cNvSpPr>
          <p:nvPr>
            <p:ph type="body"/>
          </p:nvPr>
        </p:nvSpPr>
        <p:spPr bwMode="auto">
          <a:xfrm>
            <a:off x="685800" y="4343400"/>
            <a:ext cx="5475288" cy="4103688"/>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22531"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2457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26627"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8675"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30723"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32771"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3481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36867"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38915"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40963"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147"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43011"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4505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47107"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49155"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51203"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53251"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5529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59395"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61443"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63491"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8195"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6553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0243"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2291"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14339"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16387"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18435"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20483" name="Rectangle 2"/>
          <p:cNvSpPr>
            <a:spLocks noGrp="1" noChangeArrowheads="1"/>
          </p:cNvSpPr>
          <p:nvPr>
            <p:ph type="body" idx="1"/>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7281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9830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3050"/>
            <a:ext cx="2054225" cy="584676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3050"/>
            <a:ext cx="6011863" cy="5846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9026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18488" cy="1133475"/>
          </a:xfrm>
        </p:spPr>
        <p:txBody>
          <a:bodyPr/>
          <a:lstStyle/>
          <a:p>
            <a:r>
              <a:rPr lang="en-US"/>
              <a:t>Click to edit Master title style</a:t>
            </a:r>
            <a:endParaRPr lang="en-IN"/>
          </a:p>
        </p:txBody>
      </p:sp>
    </p:spTree>
    <p:extLst>
      <p:ext uri="{BB962C8B-B14F-4D97-AF65-F5344CB8AC3E}">
        <p14:creationId xmlns:p14="http://schemas.microsoft.com/office/powerpoint/2010/main" val="261030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9378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2734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4963"/>
            <a:ext cx="4032250"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1850" y="1604963"/>
            <a:ext cx="4033838" cy="4514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2438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3362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91277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5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5597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6340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4"/>
          <p:cNvSpPr>
            <a:spLocks noGrp="1" noChangeArrowheads="1"/>
          </p:cNvSpPr>
          <p:nvPr>
            <p:ph type="title"/>
          </p:nvPr>
        </p:nvSpPr>
        <p:spPr bwMode="auto">
          <a:xfrm>
            <a:off x="457200" y="273050"/>
            <a:ext cx="821848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8" name="Rectangle 5"/>
          <p:cNvSpPr>
            <a:spLocks noGrp="1" noChangeArrowheads="1"/>
          </p:cNvSpPr>
          <p:nvPr>
            <p:ph type="body" idx="1"/>
          </p:nvPr>
        </p:nvSpPr>
        <p:spPr bwMode="auto">
          <a:xfrm>
            <a:off x="457200" y="1604963"/>
            <a:ext cx="8218488"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5pPr>
      <a:lvl6pPr marL="2514600" indent="-228600" algn="ctr" defTabSz="457200"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6pPr>
      <a:lvl7pPr marL="2971800" indent="-228600" algn="ctr" defTabSz="457200"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7pPr>
      <a:lvl8pPr marL="3429000" indent="-228600" algn="ctr" defTabSz="457200"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8pPr>
      <a:lvl9pPr marL="3886200" indent="-228600" algn="ctr" defTabSz="457200"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4294967295"/>
          </p:nvPr>
        </p:nvSpPr>
        <p:spPr>
          <a:xfrm>
            <a:off x="887413" y="2978150"/>
            <a:ext cx="6629400" cy="2105025"/>
          </a:xfrm>
        </p:spPr>
        <p:txBody>
          <a:bodyPr lIns="90000" tIns="46800" bIns="46800"/>
          <a:lstStyle/>
          <a:p>
            <a:pPr marL="0" indent="0" algn="ctr" eaLnBrk="1" hangingPunct="1">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4400"/>
              <a:t>Introduction to Transaction Processing Concepts and Theory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280988" y="95250"/>
            <a:ext cx="79756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Desirable Properties of Transactions</a:t>
            </a:r>
          </a:p>
        </p:txBody>
      </p:sp>
      <p:sp>
        <p:nvSpPr>
          <p:cNvPr id="21507" name="Rectangle 2"/>
          <p:cNvSpPr>
            <a:spLocks noGrp="1" noChangeArrowheads="1"/>
          </p:cNvSpPr>
          <p:nvPr>
            <p:ph type="body" idx="1"/>
          </p:nvPr>
        </p:nvSpPr>
        <p:spPr>
          <a:xfrm>
            <a:off x="287338" y="836613"/>
            <a:ext cx="8748712" cy="5926137"/>
          </a:xfrm>
        </p:spPr>
        <p:txBody>
          <a:bodyPr lIns="90000" tIns="46800" rIns="90000" bIns="46800"/>
          <a:lstStyle/>
          <a:p>
            <a:pPr indent="-331788" eaLnBrk="1" hangingPunct="1">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Palatino" charset="0"/>
                <a:cs typeface="Times New Roman" panose="02020603050405020304" pitchFamily="18" charset="0"/>
              </a:rPr>
              <a:t>Called ACID properties – Atomicity, Consistency, Isolation, Durability:</a:t>
            </a:r>
          </a:p>
          <a:p>
            <a:pPr indent="-331788" eaLnBrk="1" hangingPunct="1">
              <a:spcBef>
                <a:spcPts val="7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Palatino" charset="0"/>
                <a:cs typeface="Times New Roman" panose="02020603050405020304" pitchFamily="18" charset="0"/>
              </a:rPr>
              <a:t>Atomicity</a:t>
            </a:r>
            <a:r>
              <a:rPr lang="en-US" altLang="en-US" sz="2800">
                <a:latin typeface="Palatino" charset="0"/>
                <a:cs typeface="Times New Roman" panose="02020603050405020304" pitchFamily="18" charset="0"/>
              </a:rPr>
              <a:t>: A transaction is an atomic unit of processing; it is either performed in its entirety or not performed at all. Enforced by the recovery protocol.</a:t>
            </a:r>
          </a:p>
          <a:p>
            <a:pPr indent="-331788" eaLnBrk="1" hangingPunct="1">
              <a:spcBef>
                <a:spcPts val="7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Palatino" charset="0"/>
                <a:cs typeface="Times New Roman" panose="02020603050405020304" pitchFamily="18" charset="0"/>
              </a:rPr>
              <a:t>Consistency preservation</a:t>
            </a:r>
            <a:r>
              <a:rPr lang="en-US" altLang="en-US" sz="2800">
                <a:latin typeface="Palatino" charset="0"/>
                <a:cs typeface="Times New Roman" panose="02020603050405020304" pitchFamily="18" charset="0"/>
              </a:rPr>
              <a:t>: A correct execution of the transaction must take the database from one consistent state to another.</a:t>
            </a:r>
          </a:p>
          <a:p>
            <a:pPr indent="-331788" eaLnBrk="1" hangingPunct="1">
              <a:spcBef>
                <a:spcPts val="7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Palatino" charset="0"/>
                <a:cs typeface="Times New Roman" panose="02020603050405020304" pitchFamily="18" charset="0"/>
              </a:rPr>
              <a:t>Specifies that each transaction does a correct action on the database </a:t>
            </a:r>
            <a:r>
              <a:rPr lang="en-US" altLang="en-US" sz="2800" i="1">
                <a:latin typeface="Palatino" charset="0"/>
                <a:cs typeface="Times New Roman" panose="02020603050405020304" pitchFamily="18" charset="0"/>
              </a:rPr>
              <a:t>on its own</a:t>
            </a:r>
            <a:r>
              <a:rPr lang="en-US" altLang="en-US" sz="2800">
                <a:latin typeface="Palatino" charset="0"/>
                <a:cs typeface="Times New Roman" panose="02020603050405020304" pitchFamily="18" charset="0"/>
              </a:rPr>
              <a:t>. Application programmers and DBMS constraint enforcement are responsible for this.</a:t>
            </a:r>
          </a:p>
          <a:p>
            <a:pPr indent="-331788" eaLnBrk="1" hangingPunct="1">
              <a:spcBef>
                <a:spcPts val="7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a:latin typeface="Palatino"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228600" y="53975"/>
            <a:ext cx="82296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Desirable Properties of Transactions (cont.)</a:t>
            </a:r>
          </a:p>
        </p:txBody>
      </p:sp>
      <p:sp>
        <p:nvSpPr>
          <p:cNvPr id="23555" name="Rectangle 2"/>
          <p:cNvSpPr>
            <a:spLocks noGrp="1" noChangeArrowheads="1"/>
          </p:cNvSpPr>
          <p:nvPr>
            <p:ph type="body" idx="1"/>
          </p:nvPr>
        </p:nvSpPr>
        <p:spPr>
          <a:xfrm>
            <a:off x="228600" y="1371600"/>
            <a:ext cx="8166100" cy="4114800"/>
          </a:xfrm>
        </p:spPr>
        <p:txBody>
          <a:bodyPr lIns="90000" tIns="46800" rIns="90000" bIns="46800"/>
          <a:lstStyle/>
          <a:p>
            <a:pPr indent="-331788" eaLnBrk="1" hangingPunct="1">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Palatino" charset="0"/>
                <a:cs typeface="Times New Roman" panose="02020603050405020304" pitchFamily="18" charset="0"/>
              </a:rPr>
              <a:t>ACID properties (cont.):</a:t>
            </a:r>
          </a:p>
          <a:p>
            <a:pPr indent="-331788" eaLnBrk="1" hangingPunct="1">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Isolation</a:t>
            </a:r>
            <a:r>
              <a:rPr lang="en-US" altLang="en-US" sz="2400">
                <a:latin typeface="Palatino" charset="0"/>
                <a:cs typeface="Times New Roman" panose="02020603050405020304" pitchFamily="18" charset="0"/>
              </a:rPr>
              <a:t>: Even though transactions are executing concurrently, they should appear to be executed in isolation – that is, their final effect should be as if each transaction was executed in isolation from start to finish.</a:t>
            </a:r>
          </a:p>
          <a:p>
            <a:pPr indent="-331788" eaLnBrk="1" hangingPunct="1">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Responsibility of the concurrency control protocol.</a:t>
            </a:r>
          </a:p>
          <a:p>
            <a:pPr indent="-331788" eaLnBrk="1" hangingPunct="1">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latin typeface="Palatino" charset="0"/>
              <a:cs typeface="Times New Roman" panose="02020603050405020304" pitchFamily="18" charset="0"/>
            </a:endParaRPr>
          </a:p>
          <a:p>
            <a:pPr indent="-331788" eaLnBrk="1" hangingPunct="1">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Durability or permanency</a:t>
            </a:r>
            <a:r>
              <a:rPr lang="en-US" altLang="en-US" sz="2400">
                <a:latin typeface="Palatino" charset="0"/>
                <a:cs typeface="Times New Roman" panose="02020603050405020304" pitchFamily="18" charset="0"/>
              </a:rPr>
              <a:t>: Once a transaction is committed, its changes (writes) applied to the database must never be lost because of subsequent failure. Enforced by the recovery protocol.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228600" y="71438"/>
            <a:ext cx="8148638" cy="107156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a:t>
            </a:r>
          </a:p>
        </p:txBody>
      </p:sp>
      <p:sp>
        <p:nvSpPr>
          <p:cNvPr id="25603" name="Rectangle 2"/>
          <p:cNvSpPr>
            <a:spLocks noGrp="1" noChangeArrowheads="1"/>
          </p:cNvSpPr>
          <p:nvPr>
            <p:ph type="body" idx="1"/>
          </p:nvPr>
        </p:nvSpPr>
        <p:spPr>
          <a:xfrm>
            <a:off x="228600" y="1371600"/>
            <a:ext cx="8166100" cy="4929188"/>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a:cs typeface="Times New Roman" panose="02020603050405020304" pitchFamily="18" charset="0"/>
              </a:rPr>
              <a:t>Transaction schedule (or history): </a:t>
            </a:r>
            <a:r>
              <a:rPr lang="en-US" altLang="en-US" sz="2400">
                <a:cs typeface="Times New Roman" panose="02020603050405020304" pitchFamily="18" charset="0"/>
              </a:rPr>
              <a:t>When transactions are executing concurrently in an interleaved fashion, the </a:t>
            </a:r>
            <a:r>
              <a:rPr lang="en-US" altLang="en-US" sz="2400" i="1">
                <a:cs typeface="Times New Roman" panose="02020603050405020304" pitchFamily="18" charset="0"/>
              </a:rPr>
              <a:t>order of execution</a:t>
            </a:r>
            <a:r>
              <a:rPr lang="en-US" altLang="en-US" sz="2400">
                <a:cs typeface="Times New Roman" panose="02020603050405020304" pitchFamily="18" charset="0"/>
              </a:rPr>
              <a:t> of operations from the various transactions forms what is known as a </a:t>
            </a:r>
            <a:r>
              <a:rPr lang="en-US" altLang="en-US" sz="2400" b="1">
                <a:cs typeface="Times New Roman" panose="02020603050405020304" pitchFamily="18" charset="0"/>
              </a:rPr>
              <a:t>transaction schedule</a:t>
            </a:r>
            <a:r>
              <a:rPr lang="en-US" altLang="en-US" sz="2400">
                <a:cs typeface="Times New Roman" panose="02020603050405020304" pitchFamily="18" charset="0"/>
              </a:rPr>
              <a:t> (or history). </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Figure 21.5 (next slide) shows 4 possible schedules (A, B, C, D) of two transactions T1 and T2:</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Order of operations from top to bottom</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Each schedule includes </a:t>
            </a:r>
            <a:r>
              <a:rPr lang="en-US" altLang="en-US" sz="2200" i="1">
                <a:cs typeface="Times New Roman" panose="02020603050405020304" pitchFamily="18" charset="0"/>
              </a:rPr>
              <a:t>same operations</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Different </a:t>
            </a:r>
            <a:r>
              <a:rPr lang="en-US" altLang="en-US" sz="2200" i="1">
                <a:cs typeface="Times New Roman" panose="02020603050405020304" pitchFamily="18" charset="0"/>
              </a:rPr>
              <a:t>order of operations </a:t>
            </a:r>
            <a:r>
              <a:rPr lang="en-US" altLang="en-US" sz="2200">
                <a:cs typeface="Times New Roman" panose="02020603050405020304" pitchFamily="18" charset="0"/>
              </a:rPr>
              <a:t>in each schedule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8575"/>
            <a:ext cx="7162800" cy="663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228600" y="71438"/>
            <a:ext cx="8148638" cy="107156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 (cont.)</a:t>
            </a:r>
          </a:p>
        </p:txBody>
      </p:sp>
      <p:sp>
        <p:nvSpPr>
          <p:cNvPr id="29699" name="Rectangle 2"/>
          <p:cNvSpPr>
            <a:spLocks noGrp="1" noChangeArrowheads="1"/>
          </p:cNvSpPr>
          <p:nvPr>
            <p:ph type="body" idx="1"/>
          </p:nvPr>
        </p:nvSpPr>
        <p:spPr>
          <a:xfrm>
            <a:off x="228600" y="1371600"/>
            <a:ext cx="8166100" cy="4929188"/>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Schedules can also be displayed in more compact notation</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Order of operations from left to right</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Include only read (r) and write (w) operations, with transaction id (1, 2, …) and item name (X, Y, …)</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Can also include other operations such as b (begin), e (end), c (commit), a (abort)</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Schedules in Figure 21.5 would be displayed as follows:</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A: r1(X); w1(X); r1(Y); w1(Y); r2(X); w2(x);</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B: r2(X); w2(X); r1(X); w1(X); r1(Y); w1(Y);</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C: r1(X); r2(X); w1(X); r1(Y); w2(X); w1(Y);</a:t>
            </a:r>
          </a:p>
          <a:p>
            <a:pPr marL="1477963" lvl="1" indent="-563563"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D: r1(X); w1(X); r2(X); w2(X); r1(Y); w1(Y);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166688"/>
            <a:ext cx="7772400" cy="143351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 (cont.)</a:t>
            </a:r>
          </a:p>
        </p:txBody>
      </p:sp>
      <p:sp>
        <p:nvSpPr>
          <p:cNvPr id="31747" name="Rectangle 2"/>
          <p:cNvSpPr>
            <a:spLocks noGrp="1" noChangeArrowheads="1"/>
          </p:cNvSpPr>
          <p:nvPr>
            <p:ph type="body" idx="1"/>
          </p:nvPr>
        </p:nvSpPr>
        <p:spPr>
          <a:xfrm>
            <a:off x="228600" y="1700213"/>
            <a:ext cx="8166100" cy="4929187"/>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Formal definition of a </a:t>
            </a:r>
            <a:r>
              <a:rPr lang="en-US" altLang="en-US" sz="2400" b="1">
                <a:cs typeface="Times New Roman" panose="02020603050405020304" pitchFamily="18" charset="0"/>
              </a:rPr>
              <a:t>schedule</a:t>
            </a:r>
            <a:r>
              <a:rPr lang="en-US" altLang="en-US" sz="2400">
                <a:cs typeface="Times New Roman" panose="02020603050405020304" pitchFamily="18" charset="0"/>
              </a:rPr>
              <a:t> (or </a:t>
            </a:r>
            <a:r>
              <a:rPr lang="en-US" altLang="en-US" sz="2400" b="1">
                <a:cs typeface="Times New Roman" panose="02020603050405020304" pitchFamily="18" charset="0"/>
              </a:rPr>
              <a:t>history</a:t>
            </a:r>
            <a:r>
              <a:rPr lang="en-US" altLang="en-US" sz="2400">
                <a:cs typeface="Times New Roman" panose="02020603050405020304" pitchFamily="18" charset="0"/>
              </a:rPr>
              <a:t>) S of n transactions T1, T2, ..., Tn :</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	An ordering of all the operations of the transactions subject to the constraint that, for each transaction Ti that participates in S, the operations of Ti in S must appear </a:t>
            </a:r>
            <a:r>
              <a:rPr lang="en-US" altLang="en-US" sz="2400" i="1">
                <a:cs typeface="Times New Roman" panose="02020603050405020304" pitchFamily="18" charset="0"/>
              </a:rPr>
              <a:t>in the same order</a:t>
            </a:r>
            <a:r>
              <a:rPr lang="en-US" altLang="en-US" sz="2400">
                <a:cs typeface="Times New Roman" panose="02020603050405020304" pitchFamily="18" charset="0"/>
              </a:rPr>
              <a:t> in which they occur in Ti.</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Note: Operations from other transactions Tj </a:t>
            </a:r>
            <a:r>
              <a:rPr lang="en-US" altLang="en-US" sz="2400" u="sng">
                <a:cs typeface="Times New Roman" panose="02020603050405020304" pitchFamily="18" charset="0"/>
              </a:rPr>
              <a:t>can be interleaved</a:t>
            </a:r>
            <a:r>
              <a:rPr lang="en-US" altLang="en-US" sz="2400">
                <a:cs typeface="Times New Roman" panose="02020603050405020304" pitchFamily="18" charset="0"/>
              </a:rPr>
              <a:t> with the operations of Ti in 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46038"/>
            <a:ext cx="7772400" cy="120491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 (cont.)</a:t>
            </a:r>
          </a:p>
        </p:txBody>
      </p:sp>
      <p:sp>
        <p:nvSpPr>
          <p:cNvPr id="33795" name="Rectangle 2"/>
          <p:cNvSpPr>
            <a:spLocks noGrp="1" noChangeArrowheads="1"/>
          </p:cNvSpPr>
          <p:nvPr>
            <p:ph type="body" idx="1"/>
          </p:nvPr>
        </p:nvSpPr>
        <p:spPr>
          <a:xfrm>
            <a:off x="214313" y="1458913"/>
            <a:ext cx="8166100" cy="4929187"/>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For n transactions T1, T2, ..., Tn, where each Ti has mi read and write operations, the number of possible schedules is (! is </a:t>
            </a:r>
            <a:r>
              <a:rPr lang="en-US" altLang="en-US" sz="2400" i="1">
                <a:cs typeface="Times New Roman" panose="02020603050405020304" pitchFamily="18" charset="0"/>
              </a:rPr>
              <a:t>factorial</a:t>
            </a:r>
            <a:r>
              <a:rPr lang="en-US" altLang="en-US" sz="2400">
                <a:cs typeface="Times New Roman" panose="02020603050405020304" pitchFamily="18" charset="0"/>
              </a:rPr>
              <a:t> function):</a:t>
            </a:r>
          </a:p>
          <a:p>
            <a:pPr marL="331788" indent="-331788" algn="ctr"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(m1 + m2 + … + mn)! / ( (m1)! * (m2)! * … * (mn)! )</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Generally very large number of possible schedules</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Some schedules are easy to recover from after a failure, while others are not</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Some schedules produce correct results, while others produce incorrect results</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Rest of chapter characterizes schedules by classifying them based on ease of recovery (</a:t>
            </a:r>
            <a:r>
              <a:rPr lang="en-US" altLang="en-US" sz="2400" b="1">
                <a:cs typeface="Times New Roman" panose="02020603050405020304" pitchFamily="18" charset="0"/>
              </a:rPr>
              <a:t>recoverability</a:t>
            </a:r>
            <a:r>
              <a:rPr lang="en-US" altLang="en-US" sz="2400">
                <a:cs typeface="Times New Roman" panose="02020603050405020304" pitchFamily="18" charset="0"/>
              </a:rPr>
              <a:t>) and correctness (</a:t>
            </a:r>
            <a:r>
              <a:rPr lang="en-US" altLang="en-US" sz="2400" b="1">
                <a:cs typeface="Times New Roman" panose="02020603050405020304" pitchFamily="18" charset="0"/>
              </a:rPr>
              <a:t>serializability</a:t>
            </a:r>
            <a:r>
              <a:rPr lang="en-US" altLang="en-US" sz="240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85800" y="0"/>
            <a:ext cx="7772400" cy="1433513"/>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a:t>
            </a:r>
          </a:p>
        </p:txBody>
      </p:sp>
      <p:sp>
        <p:nvSpPr>
          <p:cNvPr id="35843" name="Rectangle 2"/>
          <p:cNvSpPr>
            <a:spLocks noGrp="1" noChangeArrowheads="1"/>
          </p:cNvSpPr>
          <p:nvPr>
            <p:ph type="body" idx="1"/>
          </p:nvPr>
        </p:nvSpPr>
        <p:spPr>
          <a:xfrm>
            <a:off x="363538" y="1511300"/>
            <a:ext cx="8166100" cy="4510088"/>
          </a:xfrm>
        </p:spPr>
        <p:txBody>
          <a:bodyPr lIns="90000" tIns="46800" rIns="90000" bIns="46800"/>
          <a:lstStyle/>
          <a:p>
            <a:pPr indent="-331788" eaLnBrk="1" hangingPunct="1">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Schedules classified into two main classes:</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Recoverable schedule:</a:t>
            </a:r>
            <a:r>
              <a:rPr lang="en-US" altLang="en-US" sz="2400" b="1">
                <a:cs typeface="Times New Roman" panose="02020603050405020304" pitchFamily="18" charset="0"/>
              </a:rPr>
              <a:t> </a:t>
            </a:r>
            <a:r>
              <a:rPr lang="en-US" altLang="en-US" sz="2400">
                <a:cs typeface="Times New Roman" panose="02020603050405020304" pitchFamily="18" charset="0"/>
              </a:rPr>
              <a:t>One where no </a:t>
            </a:r>
            <a:r>
              <a:rPr lang="en-US" altLang="en-US" sz="2400" i="1">
                <a:cs typeface="Times New Roman" panose="02020603050405020304" pitchFamily="18" charset="0"/>
              </a:rPr>
              <a:t>committed</a:t>
            </a:r>
            <a:r>
              <a:rPr lang="en-US" altLang="en-US" sz="2400">
                <a:cs typeface="Times New Roman" panose="02020603050405020304" pitchFamily="18" charset="0"/>
              </a:rPr>
              <a:t> transaction needs to be rolled back (aborted).</a:t>
            </a: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 	A schedule S is </a:t>
            </a:r>
            <a:r>
              <a:rPr lang="en-US" altLang="en-US" sz="2400" b="1">
                <a:cs typeface="Times New Roman" panose="02020603050405020304" pitchFamily="18" charset="0"/>
              </a:rPr>
              <a:t>recoverable</a:t>
            </a:r>
            <a:r>
              <a:rPr lang="en-US" altLang="en-US" sz="2400">
                <a:cs typeface="Times New Roman" panose="02020603050405020304" pitchFamily="18" charset="0"/>
              </a:rPr>
              <a:t> if no transaction T in S commits until all transactions T’ that have written an item that T reads have committed.</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Non-recoverable schedule</a:t>
            </a:r>
            <a:r>
              <a:rPr lang="en-US" altLang="en-US" sz="2400" b="1">
                <a:cs typeface="Times New Roman" panose="02020603050405020304" pitchFamily="18" charset="0"/>
              </a:rPr>
              <a:t>:</a:t>
            </a:r>
            <a:r>
              <a:rPr lang="en-US" altLang="en-US" sz="2400">
                <a:cs typeface="Times New Roman" panose="02020603050405020304" pitchFamily="18" charset="0"/>
              </a:rPr>
              <a:t> A schedule where a committed transaction may have to be rolled back during recovery.</a:t>
            </a: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cs typeface="Times New Roman" panose="02020603050405020304" pitchFamily="18" charset="0"/>
              </a:rPr>
              <a:t>	</a:t>
            </a:r>
            <a:r>
              <a:rPr lang="en-US" altLang="en-US" sz="2400">
                <a:cs typeface="Times New Roman" panose="02020603050405020304" pitchFamily="18" charset="0"/>
              </a:rPr>
              <a:t>This violates</a:t>
            </a:r>
            <a:r>
              <a:rPr lang="en-US" altLang="en-US" sz="2400" b="1">
                <a:cs typeface="Times New Roman" panose="02020603050405020304" pitchFamily="18" charset="0"/>
              </a:rPr>
              <a:t> Durability </a:t>
            </a:r>
            <a:r>
              <a:rPr lang="en-US" altLang="en-US" sz="2400">
                <a:cs typeface="Times New Roman" panose="02020603050405020304" pitchFamily="18" charset="0"/>
              </a:rPr>
              <a:t>from ACID properties (a committed transaction cannot be rolled back) and so non-recoverable schedules </a:t>
            </a:r>
            <a:r>
              <a:rPr lang="en-US" altLang="en-US" sz="2400" i="1">
                <a:cs typeface="Times New Roman" panose="02020603050405020304" pitchFamily="18" charset="0"/>
              </a:rPr>
              <a:t>should not be allowed</a:t>
            </a:r>
            <a:r>
              <a:rPr lang="en-US" altLang="en-US" sz="2400">
                <a:cs typeface="Times New Roman" panose="02020603050405020304" pitchFamily="18"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228600" y="-49213"/>
            <a:ext cx="8148638" cy="1311276"/>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37891" name="Rectangle 2"/>
          <p:cNvSpPr>
            <a:spLocks noGrp="1" noChangeArrowheads="1"/>
          </p:cNvSpPr>
          <p:nvPr>
            <p:ph type="body" idx="1"/>
          </p:nvPr>
        </p:nvSpPr>
        <p:spPr>
          <a:xfrm>
            <a:off x="228600" y="1371600"/>
            <a:ext cx="8166100" cy="4929188"/>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u="sng">
                <a:cs typeface="Times New Roman" panose="02020603050405020304" pitchFamily="18" charset="0"/>
              </a:rPr>
              <a:t>Example:</a:t>
            </a:r>
            <a:r>
              <a:rPr lang="en-US" altLang="en-US" sz="2400">
                <a:cs typeface="Times New Roman" panose="02020603050405020304" pitchFamily="18" charset="0"/>
              </a:rPr>
              <a:t> Schedule A below is </a:t>
            </a:r>
            <a:r>
              <a:rPr lang="en-US" altLang="en-US" sz="2400" b="1">
                <a:cs typeface="Times New Roman" panose="02020603050405020304" pitchFamily="18" charset="0"/>
              </a:rPr>
              <a:t>non-recoverable</a:t>
            </a:r>
            <a:r>
              <a:rPr lang="en-US" altLang="en-US" sz="2400">
                <a:cs typeface="Times New Roman" panose="02020603050405020304" pitchFamily="18" charset="0"/>
              </a:rPr>
              <a:t> because T2 reads the value of X that was written by T1, but then T2 commits before T1 commits or aborts </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To make it </a:t>
            </a:r>
            <a:r>
              <a:rPr lang="en-US" altLang="en-US" sz="2400" b="1">
                <a:cs typeface="Times New Roman" panose="02020603050405020304" pitchFamily="18" charset="0"/>
              </a:rPr>
              <a:t>recoverable</a:t>
            </a:r>
            <a:r>
              <a:rPr lang="en-US" altLang="en-US" sz="2400">
                <a:cs typeface="Times New Roman" panose="02020603050405020304" pitchFamily="18" charset="0"/>
              </a:rPr>
              <a:t>, the commit of T2 (c2) must be delayed until T1 either commits, or aborts (Schedule B)</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If T1 commits, T2 can commit</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If T1 aborts, T2 must also abort because it read a value that was written by T1; this value must be undone (reset to its old value) when T1 is aborted</a:t>
            </a:r>
          </a:p>
          <a:p>
            <a:pPr marL="1484313" lvl="1" indent="-568325"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known as </a:t>
            </a:r>
            <a:r>
              <a:rPr lang="en-US" altLang="en-US" sz="2200" i="1">
                <a:cs typeface="Times New Roman" panose="02020603050405020304" pitchFamily="18" charset="0"/>
              </a:rPr>
              <a:t>cascading rollback</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A: r1(X); </a:t>
            </a:r>
            <a:r>
              <a:rPr lang="en-US" altLang="en-US" sz="2000" u="sng">
                <a:cs typeface="Times New Roman" panose="02020603050405020304" pitchFamily="18" charset="0"/>
              </a:rPr>
              <a:t>w1(X)</a:t>
            </a:r>
            <a:r>
              <a:rPr lang="en-US" altLang="en-US" sz="2000">
                <a:cs typeface="Times New Roman" panose="02020603050405020304" pitchFamily="18" charset="0"/>
              </a:rPr>
              <a:t>; </a:t>
            </a:r>
            <a:r>
              <a:rPr lang="en-US" altLang="en-US" sz="2000" u="sng">
                <a:cs typeface="Times New Roman" panose="02020603050405020304" pitchFamily="18" charset="0"/>
              </a:rPr>
              <a:t>r2(X)</a:t>
            </a:r>
            <a:r>
              <a:rPr lang="en-US" altLang="en-US" sz="2000">
                <a:cs typeface="Times New Roman" panose="02020603050405020304" pitchFamily="18" charset="0"/>
              </a:rPr>
              <a:t>; w2(X); </a:t>
            </a:r>
            <a:r>
              <a:rPr lang="en-US" altLang="en-US" sz="2000" u="sng">
                <a:cs typeface="Times New Roman" panose="02020603050405020304" pitchFamily="18" charset="0"/>
              </a:rPr>
              <a:t>c2</a:t>
            </a:r>
            <a:r>
              <a:rPr lang="en-US" altLang="en-US" sz="2000">
                <a:cs typeface="Times New Roman" panose="02020603050405020304" pitchFamily="18" charset="0"/>
              </a:rPr>
              <a:t>; r1(Y); w1(Y); c1 (or a1)</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B: r1(X); w1(X); r2(X); w2(X); r1(Y); w1(Y); c1 (or a1);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685800" y="0"/>
            <a:ext cx="7772400" cy="1433513"/>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39939" name="Rectangle 2"/>
          <p:cNvSpPr>
            <a:spLocks noGrp="1" noChangeArrowheads="1"/>
          </p:cNvSpPr>
          <p:nvPr>
            <p:ph type="body" idx="1"/>
          </p:nvPr>
        </p:nvSpPr>
        <p:spPr>
          <a:xfrm>
            <a:off x="363538" y="1511300"/>
            <a:ext cx="8166100" cy="4510088"/>
          </a:xfrm>
        </p:spPr>
        <p:txBody>
          <a:bodyPr lIns="90000" tIns="46800" rIns="90000" bIns="46800"/>
          <a:lstStyle/>
          <a:p>
            <a:pPr indent="-331788" eaLnBrk="1" hangingPunct="1">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Recoverable schedules </a:t>
            </a:r>
            <a:r>
              <a:rPr lang="en-US" altLang="en-US" sz="2800">
                <a:cs typeface="Times New Roman" panose="02020603050405020304" pitchFamily="18" charset="0"/>
              </a:rPr>
              <a:t>can be further refined</a:t>
            </a:r>
            <a:r>
              <a:rPr lang="en-US" altLang="en-US" sz="2800" b="1">
                <a:cs typeface="Times New Roman" panose="02020603050405020304" pitchFamily="18" charset="0"/>
              </a:rPr>
              <a:t>:</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Cascadeless schedule</a:t>
            </a:r>
            <a:r>
              <a:rPr lang="en-US" altLang="en-US" sz="2400" b="1">
                <a:cs typeface="Times New Roman" panose="02020603050405020304" pitchFamily="18" charset="0"/>
              </a:rPr>
              <a:t>:</a:t>
            </a:r>
            <a:r>
              <a:rPr lang="en-US" altLang="en-US" sz="2400">
                <a:cs typeface="Times New Roman" panose="02020603050405020304" pitchFamily="18" charset="0"/>
              </a:rPr>
              <a:t> A schedule in which a transaction T2 cannot read an item X until the transaction T1 that last wrote X has committed.</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The set of cascadeless schedules is a </a:t>
            </a:r>
            <a:r>
              <a:rPr lang="en-US" altLang="en-US" sz="2400" i="1">
                <a:cs typeface="Times New Roman" panose="02020603050405020304" pitchFamily="18" charset="0"/>
              </a:rPr>
              <a:t>subset of</a:t>
            </a:r>
            <a:r>
              <a:rPr lang="en-US" altLang="en-US" sz="2400">
                <a:cs typeface="Times New Roman" panose="02020603050405020304" pitchFamily="18" charset="0"/>
              </a:rPr>
              <a:t> the set of recoverable schedules.</a:t>
            </a: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cs typeface="Times New Roman" panose="02020603050405020304" pitchFamily="18" charset="0"/>
            </a:endParaRP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cs typeface="Times New Roman" panose="02020603050405020304" pitchFamily="18" charset="0"/>
              </a:rPr>
              <a:t>	Schedules requiring cascaded rollback</a:t>
            </a:r>
            <a:r>
              <a:rPr lang="en-US" altLang="en-US" sz="2400">
                <a:cs typeface="Times New Roman" panose="02020603050405020304" pitchFamily="18" charset="0"/>
              </a:rPr>
              <a:t>: A schedule in which an uncommitted transaction T2 that read an item that was written by a failed transaction T1 must be rolled back.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241300" y="228600"/>
            <a:ext cx="77597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Introduction to Transaction Processing</a:t>
            </a:r>
          </a:p>
        </p:txBody>
      </p:sp>
      <p:sp>
        <p:nvSpPr>
          <p:cNvPr id="5123" name="Rectangle 2"/>
          <p:cNvSpPr>
            <a:spLocks noGrp="1" noChangeArrowheads="1"/>
          </p:cNvSpPr>
          <p:nvPr>
            <p:ph type="body" idx="1"/>
          </p:nvPr>
        </p:nvSpPr>
        <p:spPr>
          <a:xfrm>
            <a:off x="457200" y="1371600"/>
            <a:ext cx="7772400" cy="4597400"/>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b="1">
                <a:cs typeface="Times New Roman" panose="02020603050405020304" pitchFamily="18" charset="0"/>
              </a:rPr>
              <a:t>Transaction: </a:t>
            </a:r>
            <a:r>
              <a:rPr lang="en-US" altLang="en-US" sz="2400">
                <a:cs typeface="Times New Roman" panose="02020603050405020304" pitchFamily="18" charset="0"/>
              </a:rPr>
              <a:t>An executing program (process) that includes one or more database access operations</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Read operations (database retrieval, such as SQL SELECT)</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Write operations (modify database, such as SQL INSERT, UPDATE, DELETE)</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Transaction: A logical unit of database processing</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Example: Bank balance transfer of $100 dollars from a checking account to a saving account in a BANK database</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t> </a:t>
            </a:r>
            <a:r>
              <a:rPr lang="en-US" altLang="en-US" sz="2200" b="1"/>
              <a:t>Note:</a:t>
            </a:r>
            <a:r>
              <a:rPr lang="en-US" altLang="en-US" sz="2200"/>
              <a:t> Each execution of a program is a </a:t>
            </a:r>
            <a:r>
              <a:rPr lang="en-US" altLang="en-US" sz="2200" i="1"/>
              <a:t>distinct transaction</a:t>
            </a:r>
            <a:r>
              <a:rPr lang="en-US" altLang="en-US" sz="2200"/>
              <a:t> with different parameters</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t>Bank transfer program parameters: savings account number, checking account number, transfer amount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228600" y="-49213"/>
            <a:ext cx="8148638" cy="1311276"/>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1987" name="Rectangle 2"/>
          <p:cNvSpPr>
            <a:spLocks noGrp="1" noChangeArrowheads="1"/>
          </p:cNvSpPr>
          <p:nvPr>
            <p:ph type="body" idx="1"/>
          </p:nvPr>
        </p:nvSpPr>
        <p:spPr>
          <a:xfrm>
            <a:off x="228600" y="1371600"/>
            <a:ext cx="8166100" cy="4929188"/>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u="sng">
                <a:cs typeface="Times New Roman" panose="02020603050405020304" pitchFamily="18" charset="0"/>
              </a:rPr>
              <a:t>Example:</a:t>
            </a:r>
            <a:r>
              <a:rPr lang="en-US" altLang="en-US" sz="2400">
                <a:cs typeface="Times New Roman" panose="02020603050405020304" pitchFamily="18" charset="0"/>
              </a:rPr>
              <a:t> Schedule B below is </a:t>
            </a:r>
            <a:r>
              <a:rPr lang="en-US" altLang="en-US" sz="2400" b="1">
                <a:cs typeface="Times New Roman" panose="02020603050405020304" pitchFamily="18" charset="0"/>
              </a:rPr>
              <a:t>not cascadeless</a:t>
            </a:r>
            <a:r>
              <a:rPr lang="en-US" altLang="en-US" sz="2400">
                <a:cs typeface="Times New Roman" panose="02020603050405020304" pitchFamily="18" charset="0"/>
              </a:rPr>
              <a:t> because T2 reads the value of X that was written by T1 before T1 commits</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If T1 aborts (fails), T2 must also be aborted (rolled back) resulting in </a:t>
            </a:r>
            <a:r>
              <a:rPr lang="en-US" altLang="en-US" sz="2400" i="1">
                <a:cs typeface="Times New Roman" panose="02020603050405020304" pitchFamily="18" charset="0"/>
              </a:rPr>
              <a:t>cascading rollback</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To make it </a:t>
            </a:r>
            <a:r>
              <a:rPr lang="en-US" altLang="en-US" sz="2400" b="1">
                <a:cs typeface="Times New Roman" panose="02020603050405020304" pitchFamily="18" charset="0"/>
              </a:rPr>
              <a:t>cascadeless</a:t>
            </a:r>
            <a:r>
              <a:rPr lang="en-US" altLang="en-US" sz="2400">
                <a:cs typeface="Times New Roman" panose="02020603050405020304" pitchFamily="18" charset="0"/>
              </a:rPr>
              <a:t>, the r2(X) of T2 must be delayed until T1 commits (or aborts and rolls back the value of X to its previous value) – see Schedule C</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B: r1(X); w1(X); </a:t>
            </a:r>
            <a:r>
              <a:rPr lang="en-US" altLang="en-US" sz="2000" u="sng">
                <a:cs typeface="Times New Roman" panose="02020603050405020304" pitchFamily="18" charset="0"/>
              </a:rPr>
              <a:t>r2(X)</a:t>
            </a:r>
            <a:r>
              <a:rPr lang="en-US" altLang="en-US" sz="2000">
                <a:cs typeface="Times New Roman" panose="02020603050405020304" pitchFamily="18" charset="0"/>
              </a:rPr>
              <a:t>; w2(X); r1(Y); w1(Y); c1 (or a1);</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C: r1(X); w1(X); r1(Y); w1(Y); c1; </a:t>
            </a:r>
            <a:r>
              <a:rPr lang="en-US" altLang="en-US" sz="2000" u="sng">
                <a:cs typeface="Times New Roman" panose="02020603050405020304" pitchFamily="18" charset="0"/>
              </a:rPr>
              <a:t>r2(X)</a:t>
            </a:r>
            <a:r>
              <a:rPr lang="en-US" altLang="en-US" sz="2000">
                <a:cs typeface="Times New Roman" panose="02020603050405020304" pitchFamily="18" charset="0"/>
              </a:rPr>
              <a:t>; w2(X);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685800" y="0"/>
            <a:ext cx="7772400" cy="1433513"/>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4035" name="Rectangle 2"/>
          <p:cNvSpPr>
            <a:spLocks noGrp="1" noChangeArrowheads="1"/>
          </p:cNvSpPr>
          <p:nvPr>
            <p:ph type="body" idx="1"/>
          </p:nvPr>
        </p:nvSpPr>
        <p:spPr>
          <a:xfrm>
            <a:off x="363538" y="1511300"/>
            <a:ext cx="8166100" cy="4510088"/>
          </a:xfrm>
        </p:spPr>
        <p:txBody>
          <a:bodyPr lIns="90000" tIns="46800" rIns="90000" bIns="46800"/>
          <a:lstStyle/>
          <a:p>
            <a:pPr indent="-331788" eaLnBrk="1" hangingPunct="1">
              <a:lnSpc>
                <a:spcPct val="90000"/>
              </a:lnSpc>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Cascadeless schedules </a:t>
            </a:r>
            <a:r>
              <a:rPr lang="en-US" altLang="en-US" sz="2800">
                <a:cs typeface="Times New Roman" panose="02020603050405020304" pitchFamily="18" charset="0"/>
              </a:rPr>
              <a:t>can be further refined</a:t>
            </a:r>
            <a:r>
              <a:rPr lang="en-US" altLang="en-US" sz="2800" b="1">
                <a:cs typeface="Times New Roman" panose="02020603050405020304" pitchFamily="18" charset="0"/>
              </a:rPr>
              <a:t>:</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cs typeface="Times New Roman" panose="02020603050405020304" pitchFamily="18" charset="0"/>
              </a:rPr>
              <a:t>Strict schedule</a:t>
            </a:r>
            <a:r>
              <a:rPr lang="en-US" altLang="en-US" sz="2400" b="1">
                <a:cs typeface="Times New Roman" panose="02020603050405020304" pitchFamily="18" charset="0"/>
              </a:rPr>
              <a:t>:</a:t>
            </a:r>
            <a:r>
              <a:rPr lang="en-US" altLang="en-US" sz="2400">
                <a:cs typeface="Times New Roman" panose="02020603050405020304" pitchFamily="18" charset="0"/>
              </a:rPr>
              <a:t> A schedule in which a transaction T2 can neither read </a:t>
            </a:r>
            <a:r>
              <a:rPr lang="en-US" altLang="en-US" sz="2400" i="1">
                <a:cs typeface="Times New Roman" panose="02020603050405020304" pitchFamily="18" charset="0"/>
              </a:rPr>
              <a:t>nor write</a:t>
            </a:r>
            <a:r>
              <a:rPr lang="en-US" altLang="en-US" sz="2400">
                <a:cs typeface="Times New Roman" panose="02020603050405020304" pitchFamily="18" charset="0"/>
              </a:rPr>
              <a:t> an item X until the transaction T1 that last wrote X has committed.</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The set of strict schedules is a </a:t>
            </a:r>
            <a:r>
              <a:rPr lang="en-US" altLang="en-US" sz="2400" i="1">
                <a:cs typeface="Times New Roman" panose="02020603050405020304" pitchFamily="18" charset="0"/>
              </a:rPr>
              <a:t>subset of</a:t>
            </a:r>
            <a:r>
              <a:rPr lang="en-US" altLang="en-US" sz="2400">
                <a:cs typeface="Times New Roman" panose="02020603050405020304" pitchFamily="18" charset="0"/>
              </a:rPr>
              <a:t> the set of cascadeless schedules.</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If </a:t>
            </a:r>
            <a:r>
              <a:rPr lang="en-US" altLang="en-US" sz="2400" i="1">
                <a:cs typeface="Times New Roman" panose="02020603050405020304" pitchFamily="18" charset="0"/>
              </a:rPr>
              <a:t>blind writes</a:t>
            </a:r>
            <a:r>
              <a:rPr lang="en-US" altLang="en-US" sz="2400">
                <a:cs typeface="Times New Roman" panose="02020603050405020304" pitchFamily="18" charset="0"/>
              </a:rPr>
              <a:t> are not allowed, all cascadeless schedules are also strict</a:t>
            </a: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cs typeface="Times New Roman" panose="02020603050405020304" pitchFamily="18" charset="0"/>
            </a:endParaRP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cs typeface="Times New Roman" panose="02020603050405020304" pitchFamily="18" charset="0"/>
              </a:rPr>
              <a:t>	Blind write</a:t>
            </a:r>
            <a:r>
              <a:rPr lang="en-US" altLang="en-US" sz="2400">
                <a:cs typeface="Times New Roman" panose="02020603050405020304" pitchFamily="18" charset="0"/>
              </a:rPr>
              <a:t>: A write operation w2(X) that is not preceded by a read r2(X).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228600" y="-49213"/>
            <a:ext cx="8148638" cy="1311276"/>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6083" name="Rectangle 2"/>
          <p:cNvSpPr>
            <a:spLocks noGrp="1" noChangeArrowheads="1"/>
          </p:cNvSpPr>
          <p:nvPr>
            <p:ph type="body" idx="1"/>
          </p:nvPr>
        </p:nvSpPr>
        <p:spPr>
          <a:xfrm>
            <a:off x="228600" y="1371600"/>
            <a:ext cx="8166100" cy="4929188"/>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u="sng">
                <a:cs typeface="Times New Roman" panose="02020603050405020304" pitchFamily="18" charset="0"/>
              </a:rPr>
              <a:t>Example:</a:t>
            </a:r>
            <a:r>
              <a:rPr lang="en-US" altLang="en-US" sz="2400">
                <a:cs typeface="Times New Roman" panose="02020603050405020304" pitchFamily="18" charset="0"/>
              </a:rPr>
              <a:t> Schedule C below is</a:t>
            </a:r>
            <a:r>
              <a:rPr lang="en-US" altLang="en-US" sz="2400" b="1">
                <a:cs typeface="Times New Roman" panose="02020603050405020304" pitchFamily="18" charset="0"/>
              </a:rPr>
              <a:t> cascadeless</a:t>
            </a:r>
            <a:r>
              <a:rPr lang="en-US" altLang="en-US" sz="2400">
                <a:cs typeface="Times New Roman" panose="02020603050405020304" pitchFamily="18" charset="0"/>
              </a:rPr>
              <a:t> and also </a:t>
            </a:r>
            <a:r>
              <a:rPr lang="en-US" altLang="en-US" sz="2400" b="1">
                <a:cs typeface="Times New Roman" panose="02020603050405020304" pitchFamily="18" charset="0"/>
              </a:rPr>
              <a:t>strict</a:t>
            </a:r>
            <a:r>
              <a:rPr lang="en-US" altLang="en-US" sz="2400">
                <a:cs typeface="Times New Roman" panose="02020603050405020304" pitchFamily="18" charset="0"/>
              </a:rPr>
              <a:t> (because it has no blind writes)</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Schedule D is cascadeless, but not strict (because of the blind write w3(X), which writes the value of X before T1 commits)</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To make it strict, w3(X) must be delayed until after T1 commits – see Schedule E</a:t>
            </a:r>
          </a:p>
          <a:p>
            <a:pPr marL="331788" indent="-331788" eaLnBrk="1" hangingPunct="1">
              <a:lnSpc>
                <a:spcPct val="90000"/>
              </a:lnSpc>
              <a:spcBef>
                <a:spcPts val="6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C: r1(X); w1(X); r1(Y); w1(Y); c1; r2(X); w2(X); …</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D: r1(X); w1(X); </a:t>
            </a:r>
            <a:r>
              <a:rPr lang="en-US" altLang="en-US" sz="2000" u="sng">
                <a:cs typeface="Times New Roman" panose="02020603050405020304" pitchFamily="18" charset="0"/>
              </a:rPr>
              <a:t>w3(X);</a:t>
            </a:r>
            <a:r>
              <a:rPr lang="en-US" altLang="en-US" sz="2000">
                <a:cs typeface="Times New Roman" panose="02020603050405020304" pitchFamily="18" charset="0"/>
              </a:rPr>
              <a:t> r1(Y); w1(Y); c1; r2(X); w2(X); …</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E: r1(X); w1(X); r1(Y); w1(Y); c1; </a:t>
            </a:r>
            <a:r>
              <a:rPr lang="en-US" altLang="en-US" sz="2000" u="sng">
                <a:cs typeface="Times New Roman" panose="02020603050405020304" pitchFamily="18" charset="0"/>
              </a:rPr>
              <a:t>w3(X);</a:t>
            </a:r>
            <a:r>
              <a:rPr lang="en-US" altLang="en-US" sz="2000">
                <a:cs typeface="Times New Roman" panose="02020603050405020304" pitchFamily="18" charset="0"/>
              </a:rPr>
              <a:t> r2(X); w2(X);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577850" y="138113"/>
            <a:ext cx="7772400" cy="143351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a:t>
            </a:r>
          </a:p>
        </p:txBody>
      </p:sp>
      <p:sp>
        <p:nvSpPr>
          <p:cNvPr id="48131" name="Rectangle 2"/>
          <p:cNvSpPr>
            <a:spLocks noGrp="1" noChangeArrowheads="1"/>
          </p:cNvSpPr>
          <p:nvPr>
            <p:ph type="body" idx="1"/>
          </p:nvPr>
        </p:nvSpPr>
        <p:spPr>
          <a:xfrm>
            <a:off x="457200" y="1828800"/>
            <a:ext cx="8166100" cy="4114800"/>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Among the large set of possible schedules, we want to characterize which schedules are </a:t>
            </a:r>
            <a:r>
              <a:rPr lang="en-US" altLang="en-US" sz="2600" i="1">
                <a:cs typeface="Times New Roman" panose="02020603050405020304" pitchFamily="18" charset="0"/>
              </a:rPr>
              <a:t>guaranteed to give a correct result</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 </a:t>
            </a:r>
            <a:r>
              <a:rPr lang="en-US" altLang="en-US" sz="2600" b="1">
                <a:cs typeface="Times New Roman" panose="02020603050405020304" pitchFamily="18" charset="0"/>
              </a:rPr>
              <a:t>consistency preservation </a:t>
            </a:r>
            <a:r>
              <a:rPr lang="en-US" altLang="en-US" sz="2600">
                <a:cs typeface="Times New Roman" panose="02020603050405020304" pitchFamily="18" charset="0"/>
              </a:rPr>
              <a:t>property of the ACID properties states that: each transaction if executed on its own (from start to finish) will transform a consistent state of the database into another consistent state</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Hence, each transaction is </a:t>
            </a:r>
            <a:r>
              <a:rPr lang="en-US" altLang="en-US" sz="2600" i="1">
                <a:cs typeface="Times New Roman" panose="02020603050405020304" pitchFamily="18" charset="0"/>
              </a:rPr>
              <a:t>correct</a:t>
            </a:r>
            <a:r>
              <a:rPr lang="en-US" altLang="en-US" sz="2600">
                <a:cs typeface="Times New Roman" panose="02020603050405020304" pitchFamily="18" charset="0"/>
              </a:rPr>
              <a:t> on its own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577850" y="138113"/>
            <a:ext cx="7772400" cy="143351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0179" name="Rectangle 2"/>
          <p:cNvSpPr>
            <a:spLocks noGrp="1" noChangeArrowheads="1"/>
          </p:cNvSpPr>
          <p:nvPr>
            <p:ph type="body" idx="1"/>
          </p:nvPr>
        </p:nvSpPr>
        <p:spPr>
          <a:xfrm>
            <a:off x="242888" y="1708150"/>
            <a:ext cx="8166100" cy="4141788"/>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Serial schedule</a:t>
            </a:r>
            <a:r>
              <a:rPr lang="en-US" altLang="en-US" sz="2600">
                <a:cs typeface="Times New Roman" panose="02020603050405020304" pitchFamily="18" charset="0"/>
              </a:rPr>
              <a:t>: A schedule S is </a:t>
            </a:r>
            <a:r>
              <a:rPr lang="en-US" altLang="en-US" sz="2600" b="1">
                <a:cs typeface="Times New Roman" panose="02020603050405020304" pitchFamily="18" charset="0"/>
              </a:rPr>
              <a:t>serial</a:t>
            </a:r>
            <a:r>
              <a:rPr lang="en-US" altLang="en-US" sz="2600">
                <a:cs typeface="Times New Roman" panose="02020603050405020304" pitchFamily="18" charset="0"/>
              </a:rPr>
              <a:t> if, for every transaction T participating in the schedule, all the operations of T are executed consecutively (without interleaving of operations from other transactions) in the schedule. Otherwise, the schedule is called </a:t>
            </a:r>
            <a:r>
              <a:rPr lang="en-US" altLang="en-US" sz="2600" b="1">
                <a:cs typeface="Times New Roman" panose="02020603050405020304" pitchFamily="18" charset="0"/>
              </a:rPr>
              <a:t>nonserial.</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Based on the consistency preservation property, </a:t>
            </a:r>
            <a:r>
              <a:rPr lang="en-US" altLang="en-US" sz="2600" i="1">
                <a:cs typeface="Times New Roman" panose="02020603050405020304" pitchFamily="18" charset="0"/>
              </a:rPr>
              <a:t>any serial schedule will produce a correct result</a:t>
            </a:r>
            <a:r>
              <a:rPr lang="en-US" altLang="en-US" sz="2600">
                <a:cs typeface="Times New Roman" panose="02020603050405020304" pitchFamily="18" charset="0"/>
              </a:rPr>
              <a:t> (assuming no inter-dependencies among different transactions)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577850" y="138113"/>
            <a:ext cx="7772400" cy="143351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2227" name="Rectangle 2"/>
          <p:cNvSpPr>
            <a:spLocks noGrp="1" noChangeArrowheads="1"/>
          </p:cNvSpPr>
          <p:nvPr>
            <p:ph type="body" idx="1"/>
          </p:nvPr>
        </p:nvSpPr>
        <p:spPr>
          <a:xfrm>
            <a:off x="242888" y="1708150"/>
            <a:ext cx="8166100" cy="4532313"/>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Serial schedules are </a:t>
            </a:r>
            <a:r>
              <a:rPr lang="en-US" altLang="en-US" sz="2600" i="1">
                <a:cs typeface="Times New Roman" panose="02020603050405020304" pitchFamily="18" charset="0"/>
              </a:rPr>
              <a:t>not feasible</a:t>
            </a:r>
            <a:r>
              <a:rPr lang="en-US" altLang="en-US" sz="2600">
                <a:cs typeface="Times New Roman" panose="02020603050405020304" pitchFamily="18" charset="0"/>
              </a:rPr>
              <a:t> for performance reasons:</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No interleaving of operations</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Long transactions force other transactions to wait</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System cannot switch to other transaction when a transaction is waiting for disk I/O or any other event</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Need to allow concurrency with interleaving without sacrificing correctness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577850" y="138113"/>
            <a:ext cx="7772400" cy="1433512"/>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4275" name="Rectangle 2"/>
          <p:cNvSpPr>
            <a:spLocks noGrp="1" noChangeArrowheads="1"/>
          </p:cNvSpPr>
          <p:nvPr>
            <p:ph type="body" idx="1"/>
          </p:nvPr>
        </p:nvSpPr>
        <p:spPr>
          <a:xfrm>
            <a:off x="242888" y="1708150"/>
            <a:ext cx="8166100" cy="4114800"/>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Serializable schedule</a:t>
            </a:r>
            <a:r>
              <a:rPr lang="en-US" altLang="en-US" sz="2600">
                <a:cs typeface="Times New Roman" panose="02020603050405020304" pitchFamily="18" charset="0"/>
              </a:rPr>
              <a:t>: A schedule S is </a:t>
            </a:r>
            <a:r>
              <a:rPr lang="en-US" altLang="en-US" sz="2600" b="1">
                <a:cs typeface="Times New Roman" panose="02020603050405020304" pitchFamily="18" charset="0"/>
              </a:rPr>
              <a:t>serializable</a:t>
            </a:r>
            <a:r>
              <a:rPr lang="en-US" altLang="en-US" sz="2600">
                <a:cs typeface="Times New Roman" panose="02020603050405020304" pitchFamily="18" charset="0"/>
              </a:rPr>
              <a:t> if it is </a:t>
            </a:r>
            <a:r>
              <a:rPr lang="en-US" altLang="en-US" sz="2600" b="1">
                <a:cs typeface="Times New Roman" panose="02020603050405020304" pitchFamily="18" charset="0"/>
              </a:rPr>
              <a:t>equivalent</a:t>
            </a:r>
            <a:r>
              <a:rPr lang="en-US" altLang="en-US" sz="2600">
                <a:cs typeface="Times New Roman" panose="02020603050405020304" pitchFamily="18" charset="0"/>
              </a:rPr>
              <a:t> to some serial schedule of the same n transactions.</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There are (n)! serial schedules for n transactions – a serializable schedule can be equivalent to </a:t>
            </a:r>
            <a:r>
              <a:rPr lang="en-US" altLang="en-US" sz="2600" i="1">
                <a:cs typeface="Times New Roman" panose="02020603050405020304" pitchFamily="18" charset="0"/>
              </a:rPr>
              <a:t>any of the serial schedules</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Question:</a:t>
            </a:r>
            <a:r>
              <a:rPr lang="en-US" altLang="en-US" sz="2600">
                <a:cs typeface="Times New Roman" panose="02020603050405020304" pitchFamily="18" charset="0"/>
              </a:rPr>
              <a:t> How do we define equivalence of schedules?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p:nvPr>
        </p:nvSpPr>
        <p:spPr>
          <a:xfrm>
            <a:off x="179388" y="115888"/>
            <a:ext cx="8496300" cy="720725"/>
          </a:xfrm>
        </p:spPr>
        <p:txBody>
          <a:bodyPr/>
          <a:lstStyle/>
          <a:p>
            <a:r>
              <a:rPr lang="en-US" altLang="en-US" b="1">
                <a:latin typeface="Source Sans Pro" pitchFamily="34" charset="0"/>
              </a:rPr>
              <a:t>Types of Serializability</a:t>
            </a:r>
            <a:endParaRPr lang="en-US" altLang="en-US"/>
          </a:p>
        </p:txBody>
      </p:sp>
      <p:sp>
        <p:nvSpPr>
          <p:cNvPr id="71683" name="Content Placeholder 2"/>
          <p:cNvSpPr>
            <a:spLocks noGrp="1" noChangeArrowheads="1"/>
          </p:cNvSpPr>
          <p:nvPr>
            <p:ph idx="1"/>
          </p:nvPr>
        </p:nvSpPr>
        <p:spPr>
          <a:xfrm>
            <a:off x="468313" y="908050"/>
            <a:ext cx="8207375" cy="5954713"/>
          </a:xfrm>
        </p:spPr>
        <p:txBody>
          <a:bodyPr/>
          <a:lstStyle/>
          <a:p>
            <a:pPr marL="0" indent="0">
              <a:buFont typeface="Times New Roman" panose="02020603050405020304" pitchFamily="18" charset="0"/>
              <a:buNone/>
              <a:defRPr/>
            </a:pPr>
            <a:r>
              <a:rPr lang="en-US" altLang="en-US" dirty="0">
                <a:solidFill>
                  <a:schemeClr val="tx1"/>
                </a:solidFill>
                <a:latin typeface="Source Sans Pro" panose="020B0503030403020204" pitchFamily="34" charset="0"/>
              </a:rPr>
              <a:t>Serializability of any non-serial schedule can be verified using two types:</a:t>
            </a:r>
          </a:p>
          <a:p>
            <a:pPr>
              <a:buFont typeface="Wingdings" panose="05000000000000000000" pitchFamily="2" charset="2"/>
              <a:buChar char="q"/>
              <a:defRPr/>
            </a:pPr>
            <a:r>
              <a:rPr lang="en-US" altLang="en-US" dirty="0">
                <a:solidFill>
                  <a:schemeClr val="tx1"/>
                </a:solidFill>
                <a:latin typeface="Source Sans Pro" panose="020B0503030403020204" pitchFamily="34" charset="0"/>
              </a:rPr>
              <a:t> </a:t>
            </a:r>
            <a:r>
              <a:rPr lang="en-US" altLang="en-US" b="1" dirty="0">
                <a:solidFill>
                  <a:schemeClr val="tx1"/>
                </a:solidFill>
                <a:latin typeface="Source Sans Pro" panose="020B0503030403020204" pitchFamily="34" charset="0"/>
              </a:rPr>
              <a:t>Conflict Serializability</a:t>
            </a:r>
            <a:r>
              <a:rPr lang="en-US" altLang="en-US" dirty="0">
                <a:solidFill>
                  <a:schemeClr val="tx1"/>
                </a:solidFill>
                <a:latin typeface="Source Sans Pro" panose="020B0503030403020204" pitchFamily="34" charset="0"/>
              </a:rPr>
              <a:t> </a:t>
            </a:r>
          </a:p>
          <a:p>
            <a:pPr>
              <a:buFont typeface="Wingdings" panose="05000000000000000000" pitchFamily="2" charset="2"/>
              <a:buChar char="q"/>
              <a:defRPr/>
            </a:pPr>
            <a:r>
              <a:rPr lang="en-US" altLang="en-US" dirty="0">
                <a:solidFill>
                  <a:schemeClr val="tx1"/>
                </a:solidFill>
                <a:latin typeface="Source Sans Pro" panose="020B0503030403020204" pitchFamily="34" charset="0"/>
              </a:rPr>
              <a:t> </a:t>
            </a:r>
            <a:r>
              <a:rPr lang="en-US" altLang="en-US" b="1" dirty="0">
                <a:solidFill>
                  <a:schemeClr val="tx1"/>
                </a:solidFill>
                <a:latin typeface="Source Sans Pro" panose="020B0503030403020204" pitchFamily="34" charset="0"/>
              </a:rPr>
              <a:t>View Serializability</a:t>
            </a:r>
            <a:r>
              <a:rPr lang="en-US" altLang="en-US" dirty="0">
                <a:solidFill>
                  <a:schemeClr val="tx1"/>
                </a:solidFill>
                <a:latin typeface="Source Sans Pro" panose="020B050303040302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a:xfrm>
            <a:off x="323850" y="115888"/>
            <a:ext cx="8351838" cy="622300"/>
          </a:xfrm>
        </p:spPr>
        <p:txBody>
          <a:bodyPr/>
          <a:lstStyle/>
          <a:p>
            <a:r>
              <a:rPr lang="en-US" altLang="en-US" b="1">
                <a:solidFill>
                  <a:schemeClr val="tx1"/>
                </a:solidFill>
                <a:latin typeface="Source Sans Pro" pitchFamily="34" charset="0"/>
              </a:rPr>
              <a:t>Conflict Serializability</a:t>
            </a:r>
            <a:endParaRPr lang="en-US" altLang="en-US">
              <a:solidFill>
                <a:schemeClr val="tx1"/>
              </a:solidFill>
            </a:endParaRPr>
          </a:p>
        </p:txBody>
      </p:sp>
      <p:sp>
        <p:nvSpPr>
          <p:cNvPr id="3" name="Content Placeholder 2"/>
          <p:cNvSpPr>
            <a:spLocks noGrp="1"/>
          </p:cNvSpPr>
          <p:nvPr>
            <p:ph idx="1"/>
          </p:nvPr>
        </p:nvSpPr>
        <p:spPr>
          <a:xfrm>
            <a:off x="34925" y="836613"/>
            <a:ext cx="8640763" cy="5689600"/>
          </a:xfrm>
        </p:spPr>
        <p:txBody>
          <a:bodyPr/>
          <a:lstStyle/>
          <a:p>
            <a:pPr>
              <a:defRPr/>
            </a:pPr>
            <a:r>
              <a:rPr lang="en-US" sz="2400" b="1" dirty="0">
                <a:solidFill>
                  <a:schemeClr val="tx1"/>
                </a:solidFill>
                <a:latin typeface="Source Sans Pro" panose="020B0503030403020204" pitchFamily="34" charset="0"/>
              </a:rPr>
              <a:t>Conflict Serializability: </a:t>
            </a:r>
            <a:r>
              <a:rPr lang="en-US" sz="2400" dirty="0">
                <a:solidFill>
                  <a:schemeClr val="tx1"/>
                </a:solidFill>
                <a:latin typeface="Source Sans Pro" panose="020B0503030403020204" pitchFamily="34" charset="0"/>
              </a:rPr>
              <a:t>A non-serial schedule is a conflict serializable if, after performing some swapping on the non-conflicting operation results in a serial schedule. It is checked using the non-serial schedule and an equivalent serial schedule. This process of checking is called </a:t>
            </a:r>
            <a:r>
              <a:rPr lang="en-US" sz="2400" b="1" dirty="0">
                <a:solidFill>
                  <a:schemeClr val="tx1"/>
                </a:solidFill>
                <a:latin typeface="Source Sans Pro" panose="020B0503030403020204" pitchFamily="34" charset="0"/>
              </a:rPr>
              <a:t>Conflict </a:t>
            </a:r>
            <a:r>
              <a:rPr lang="en-US" sz="2400" b="1" dirty="0" err="1">
                <a:solidFill>
                  <a:schemeClr val="tx1"/>
                </a:solidFill>
                <a:latin typeface="Source Sans Pro" panose="020B0503030403020204" pitchFamily="34" charset="0"/>
              </a:rPr>
              <a:t>Serializability</a:t>
            </a:r>
            <a:r>
              <a:rPr lang="en-US" sz="2400" b="1" dirty="0">
                <a:solidFill>
                  <a:schemeClr val="tx1"/>
                </a:solidFill>
                <a:latin typeface="Source Sans Pro" panose="020B0503030403020204" pitchFamily="34" charset="0"/>
              </a:rPr>
              <a:t> </a:t>
            </a:r>
            <a:r>
              <a:rPr lang="en-US" sz="2400" dirty="0">
                <a:solidFill>
                  <a:schemeClr val="tx1"/>
                </a:solidFill>
                <a:latin typeface="Source Sans Pro" panose="020B0503030403020204" pitchFamily="34" charset="0"/>
              </a:rPr>
              <a:t>in DBMS .</a:t>
            </a:r>
          </a:p>
          <a:p>
            <a:pPr>
              <a:defRPr/>
            </a:pPr>
            <a:r>
              <a:rPr lang="en-US" sz="2400" dirty="0">
                <a:solidFill>
                  <a:schemeClr val="tx1"/>
                </a:solidFill>
                <a:latin typeface="Source Sans Pro" panose="020B0503030403020204" pitchFamily="34" charset="0"/>
              </a:rPr>
              <a:t>It is tedious to use if we have many operations and transactions as it requires a lot of swapping.</a:t>
            </a:r>
          </a:p>
          <a:p>
            <a:pPr>
              <a:defRPr/>
            </a:pPr>
            <a:r>
              <a:rPr lang="en-US" sz="2400" dirty="0">
                <a:solidFill>
                  <a:schemeClr val="tx1"/>
                </a:solidFill>
                <a:latin typeface="Source Sans Pro" panose="020B0503030403020204" pitchFamily="34" charset="0"/>
              </a:rPr>
              <a:t>For checking, we will use the  Precedence Graph technique (discussed later in slide number 36).</a:t>
            </a:r>
            <a:endParaRPr lang="en-US" sz="2400" dirty="0">
              <a:solidFill>
                <a:schemeClr val="tx1"/>
              </a:solidFill>
            </a:endParaRPr>
          </a:p>
          <a:p>
            <a:pPr marL="0" indent="0">
              <a:buFont typeface="Times New Roman" panose="02020603050405020304" pitchFamily="18" charset="0"/>
              <a:buNone/>
              <a:defRPr/>
            </a:pPr>
            <a:endParaRPr 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457200" y="0"/>
            <a:ext cx="80010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Equivalence of Schedules (cont.)</a:t>
            </a:r>
          </a:p>
        </p:txBody>
      </p:sp>
      <p:sp>
        <p:nvSpPr>
          <p:cNvPr id="58371" name="Rectangle 2"/>
          <p:cNvSpPr>
            <a:spLocks noGrp="1" noChangeArrowheads="1"/>
          </p:cNvSpPr>
          <p:nvPr>
            <p:ph type="body" idx="1"/>
          </p:nvPr>
        </p:nvSpPr>
        <p:spPr>
          <a:xfrm>
            <a:off x="255588" y="1268413"/>
            <a:ext cx="8166100" cy="5400675"/>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Conflict equivalent</a:t>
            </a:r>
            <a:r>
              <a:rPr lang="en-US" altLang="en-US" sz="2600">
                <a:cs typeface="Times New Roman" panose="02020603050405020304" pitchFamily="18" charset="0"/>
              </a:rPr>
              <a:t>: Two schedules are conflict equivalent if the relative order of </a:t>
            </a:r>
            <a:r>
              <a:rPr lang="en-US" altLang="en-US" sz="2600" i="1">
                <a:cs typeface="Times New Roman" panose="02020603050405020304" pitchFamily="18" charset="0"/>
              </a:rPr>
              <a:t>any two conflicting operations</a:t>
            </a:r>
            <a:r>
              <a:rPr lang="en-US" altLang="en-US" sz="2600">
                <a:cs typeface="Times New Roman" panose="02020603050405020304" pitchFamily="18" charset="0"/>
              </a:rPr>
              <a:t> is the same in both schedules.</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Commonly used definition of schedule equivalence</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Two operations are</a:t>
            </a:r>
            <a:r>
              <a:rPr lang="en-US" altLang="en-US" sz="2600" b="1">
                <a:cs typeface="Times New Roman" panose="02020603050405020304" pitchFamily="18" charset="0"/>
              </a:rPr>
              <a:t> conflicting </a:t>
            </a:r>
            <a:r>
              <a:rPr lang="en-US" altLang="en-US" sz="2600">
                <a:cs typeface="Times New Roman" panose="02020603050405020304" pitchFamily="18" charset="0"/>
              </a:rPr>
              <a:t>if:</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They access the same data item X</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They are from two different transactions</a:t>
            </a:r>
          </a:p>
          <a:p>
            <a:pPr marL="1481138" lvl="1" indent="-566738" eaLnBrk="1" hangingPunct="1">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At least one is a write operation</a:t>
            </a:r>
          </a:p>
          <a:p>
            <a:pPr marL="331788" indent="-33178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Read-Write conflict example: r1(X) and w2(X)</a:t>
            </a:r>
          </a:p>
          <a:p>
            <a:pPr marL="331788" indent="-33178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Write-write conflict example: w1(Y) and w2(Y)</a:t>
            </a:r>
          </a:p>
          <a:p>
            <a:pPr marL="331788" indent="-33178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Write-Read conflict example: w1(X) and r2(X)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0" y="228600"/>
            <a:ext cx="86868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Introduction to Transaction Processing (cont.)</a:t>
            </a:r>
          </a:p>
        </p:txBody>
      </p:sp>
      <p:sp>
        <p:nvSpPr>
          <p:cNvPr id="7171" name="Rectangle 2"/>
          <p:cNvSpPr>
            <a:spLocks noGrp="1" noChangeArrowheads="1"/>
          </p:cNvSpPr>
          <p:nvPr>
            <p:ph type="body" idx="1"/>
          </p:nvPr>
        </p:nvSpPr>
        <p:spPr>
          <a:xfrm>
            <a:off x="457200" y="1371600"/>
            <a:ext cx="7772400" cy="4597400"/>
          </a:xfrm>
        </p:spPr>
        <p:txBody>
          <a:bodyPr lIns="90000" tIns="46800" rIns="90000" bIns="46800"/>
          <a:lstStyle/>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 transaction (set of operations) </a:t>
            </a:r>
            <a:r>
              <a:rPr lang="en-US" altLang="en-US" sz="2400">
                <a:cs typeface="Times New Roman" panose="02020603050405020304" pitchFamily="18" charset="0"/>
              </a:rPr>
              <a:t>may be:</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stand-alone, specified in a high level language like SQL submitted interactively, or </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consist of database operations embedded within a program (most transactions)</a:t>
            </a:r>
          </a:p>
          <a:p>
            <a:pPr marL="331788" indent="-331788" eaLnBrk="1" hangingPunct="1">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b="1">
                <a:cs typeface="Times New Roman" panose="02020603050405020304" pitchFamily="18" charset="0"/>
              </a:rPr>
              <a:t>Transaction boundaries</a:t>
            </a:r>
            <a:r>
              <a:rPr lang="en-US" altLang="en-US" sz="2800">
                <a:cs typeface="Times New Roman" panose="02020603050405020304" pitchFamily="18" charset="0"/>
              </a:rPr>
              <a:t>: </a:t>
            </a:r>
            <a:r>
              <a:rPr lang="en-US" altLang="en-US" sz="2400">
                <a:cs typeface="Times New Roman" panose="02020603050405020304" pitchFamily="18" charset="0"/>
              </a:rPr>
              <a:t>Begin and End transaction.</a:t>
            </a:r>
          </a:p>
          <a:p>
            <a:pPr marL="731838" lvl="1" indent="-274638" eaLnBrk="1" hangingPunct="1">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Note: An </a:t>
            </a:r>
            <a:r>
              <a:rPr lang="en-US" altLang="en-US" sz="2200" b="1">
                <a:cs typeface="Times New Roman" panose="02020603050405020304" pitchFamily="18" charset="0"/>
              </a:rPr>
              <a:t>application program</a:t>
            </a:r>
            <a:r>
              <a:rPr lang="en-US" altLang="en-US" sz="2200">
                <a:cs typeface="Times New Roman" panose="02020603050405020304" pitchFamily="18" charset="0"/>
              </a:rPr>
              <a:t> may contain several transactions separated by Begin and End transaction boundaries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457200" y="0"/>
            <a:ext cx="80010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Equivalence of Schedules (cont.)</a:t>
            </a:r>
          </a:p>
        </p:txBody>
      </p:sp>
      <p:sp>
        <p:nvSpPr>
          <p:cNvPr id="60419" name="Rectangle 2"/>
          <p:cNvSpPr>
            <a:spLocks noGrp="1" noChangeArrowheads="1"/>
          </p:cNvSpPr>
          <p:nvPr>
            <p:ph type="body" idx="1"/>
          </p:nvPr>
        </p:nvSpPr>
        <p:spPr>
          <a:xfrm>
            <a:off x="255588" y="1268413"/>
            <a:ext cx="8166100" cy="4918075"/>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Changing the order of conflicting operations generally </a:t>
            </a:r>
            <a:r>
              <a:rPr lang="en-US" altLang="en-US" sz="2600" i="1">
                <a:cs typeface="Times New Roman" panose="02020603050405020304" pitchFamily="18" charset="0"/>
              </a:rPr>
              <a:t>causes a different outcome</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Example:</a:t>
            </a:r>
            <a:r>
              <a:rPr lang="en-US" altLang="en-US" sz="2600">
                <a:cs typeface="Times New Roman" panose="02020603050405020304" pitchFamily="18" charset="0"/>
              </a:rPr>
              <a:t> changing r1(X); w2(X) to w2(X); r1(X) means that T1 will read </a:t>
            </a:r>
            <a:r>
              <a:rPr lang="en-US" altLang="en-US" sz="2600" i="1">
                <a:cs typeface="Times New Roman" panose="02020603050405020304" pitchFamily="18" charset="0"/>
              </a:rPr>
              <a:t>a different value for X</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Example:</a:t>
            </a:r>
            <a:r>
              <a:rPr lang="en-US" altLang="en-US" sz="2600">
                <a:cs typeface="Times New Roman" panose="02020603050405020304" pitchFamily="18" charset="0"/>
              </a:rPr>
              <a:t> changing w1(Y); w2(Y) to w2(Y); w1(Y) means that the final value for Y in the database can be different</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Note that read operations are </a:t>
            </a:r>
            <a:r>
              <a:rPr lang="en-US" altLang="en-US" sz="2600" b="1">
                <a:cs typeface="Times New Roman" panose="02020603050405020304" pitchFamily="18" charset="0"/>
              </a:rPr>
              <a:t>not conflicting</a:t>
            </a:r>
            <a:r>
              <a:rPr lang="en-US" altLang="en-US" sz="2600">
                <a:cs typeface="Times New Roman" panose="02020603050405020304" pitchFamily="18" charset="0"/>
              </a:rPr>
              <a:t>; changing r1(Z); r2(Z) to r2(Z); r1(Z) does not change the outcome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457200" y="60325"/>
            <a:ext cx="8001000" cy="1311275"/>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Scedules Based on Serializability (cont.)</a:t>
            </a:r>
          </a:p>
        </p:txBody>
      </p:sp>
      <p:sp>
        <p:nvSpPr>
          <p:cNvPr id="62467" name="Rectangle 2"/>
          <p:cNvSpPr>
            <a:spLocks noGrp="1" noChangeArrowheads="1"/>
          </p:cNvSpPr>
          <p:nvPr>
            <p:ph type="body" idx="1"/>
          </p:nvPr>
        </p:nvSpPr>
        <p:spPr>
          <a:xfrm>
            <a:off x="255588" y="1828800"/>
            <a:ext cx="8166100" cy="4357688"/>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Conflict equivalence</a:t>
            </a:r>
            <a:r>
              <a:rPr lang="en-US" altLang="en-US" sz="2600">
                <a:cs typeface="Times New Roman" panose="02020603050405020304" pitchFamily="18" charset="0"/>
              </a:rPr>
              <a:t> of schedules is used to determine which schedules are correct in general (serializable)</a:t>
            </a:r>
          </a:p>
          <a:p>
            <a:pPr marL="331788" indent="-331788" eaLnBrk="1" hangingPunct="1">
              <a:spcBef>
                <a:spcPts val="7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600">
              <a:cs typeface="Times New Roman" panose="02020603050405020304" pitchFamily="18" charset="0"/>
            </a:endParaRPr>
          </a:p>
          <a:p>
            <a:pPr marL="331788" indent="-331788" eaLnBrk="1" hangingPunct="1">
              <a:spcBef>
                <a:spcPts val="700"/>
              </a:spcBef>
              <a:buClrTx/>
              <a:buFontTx/>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 schedule S is said to be </a:t>
            </a:r>
            <a:r>
              <a:rPr lang="en-US" altLang="en-US" sz="2600" b="1">
                <a:cs typeface="Times New Roman" panose="02020603050405020304" pitchFamily="18" charset="0"/>
              </a:rPr>
              <a:t>serializable</a:t>
            </a:r>
            <a:r>
              <a:rPr lang="en-US" altLang="en-US" sz="2600">
                <a:cs typeface="Times New Roman" panose="02020603050405020304" pitchFamily="18" charset="0"/>
              </a:rPr>
              <a:t> if it is conflict equivalent to some serial schedule 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457200" y="0"/>
            <a:ext cx="7772400" cy="1433513"/>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64515" name="Rectangle 2"/>
          <p:cNvSpPr>
            <a:spLocks noGrp="1" noChangeArrowheads="1"/>
          </p:cNvSpPr>
          <p:nvPr>
            <p:ph type="body" idx="1"/>
          </p:nvPr>
        </p:nvSpPr>
        <p:spPr>
          <a:xfrm>
            <a:off x="228600" y="1757363"/>
            <a:ext cx="8166100" cy="4146550"/>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a:cs typeface="Times New Roman" panose="02020603050405020304" pitchFamily="18" charset="0"/>
              </a:rPr>
              <a:t>A serializable schedule is </a:t>
            </a:r>
            <a:r>
              <a:rPr lang="en-US" altLang="en-US" sz="2800" u="sng">
                <a:cs typeface="Times New Roman" panose="02020603050405020304" pitchFamily="18" charset="0"/>
              </a:rPr>
              <a:t>considered to be correct</a:t>
            </a:r>
            <a:r>
              <a:rPr lang="en-US" altLang="en-US" sz="2800">
                <a:cs typeface="Times New Roman" panose="02020603050405020304" pitchFamily="18" charset="0"/>
              </a:rPr>
              <a:t> because it is equivalent to a serial schedule, and any serial schedule is considered to be correct</a:t>
            </a:r>
          </a:p>
          <a:p>
            <a:pPr marL="731838" lvl="1" indent="-274638" eaLnBrk="1" hangingPunct="1">
              <a:spcBef>
                <a:spcPts val="600"/>
              </a:spcBef>
              <a:buClr>
                <a:srgbClr val="FF0000"/>
              </a:buClr>
              <a:buFont typeface="Palatino"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latin typeface="Palatino" charset="0"/>
                <a:cs typeface="Times New Roman" panose="02020603050405020304" pitchFamily="18" charset="0"/>
              </a:rPr>
              <a:t>It will leave the database in a consistent state. </a:t>
            </a:r>
          </a:p>
          <a:p>
            <a:pPr marL="731838" lvl="1" indent="-274638" eaLnBrk="1" hangingPunct="1">
              <a:spcBef>
                <a:spcPts val="600"/>
              </a:spcBef>
              <a:buClr>
                <a:srgbClr val="FF0000"/>
              </a:buClr>
              <a:buFont typeface="Palatino"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latin typeface="Palatino" charset="0"/>
                <a:cs typeface="Times New Roman" panose="02020603050405020304" pitchFamily="18" charset="0"/>
              </a:rPr>
              <a:t>The interleaving is appropriate and will result in a state as if the transactions were serially executed, yet will achieve efficiency due to concurrent execution and interleaving of operations from different transactions.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a:xfrm>
            <a:off x="457200" y="188913"/>
            <a:ext cx="8218488" cy="719137"/>
          </a:xfrm>
        </p:spPr>
        <p:txBody>
          <a:bodyPr/>
          <a:lstStyle/>
          <a:p>
            <a:r>
              <a:rPr lang="en-US" altLang="en-US" sz="3200" b="1">
                <a:latin typeface="Open Sans" pitchFamily="34" charset="0"/>
              </a:rPr>
              <a:t>Benefits of Serializability in DBMS</a:t>
            </a:r>
            <a:br>
              <a:rPr lang="en-US" altLang="en-US" sz="3200" b="1">
                <a:solidFill>
                  <a:srgbClr val="231F20"/>
                </a:solidFill>
                <a:latin typeface="Open Sans" pitchFamily="34" charset="0"/>
              </a:rPr>
            </a:br>
            <a:endParaRPr lang="en-US" altLang="en-US" sz="3200"/>
          </a:p>
        </p:txBody>
      </p:sp>
      <p:sp>
        <p:nvSpPr>
          <p:cNvPr id="3" name="Content Placeholder 2"/>
          <p:cNvSpPr>
            <a:spLocks noGrp="1"/>
          </p:cNvSpPr>
          <p:nvPr>
            <p:ph idx="1"/>
          </p:nvPr>
        </p:nvSpPr>
        <p:spPr>
          <a:xfrm>
            <a:off x="250825" y="692150"/>
            <a:ext cx="8424863" cy="6121400"/>
          </a:xfrm>
        </p:spPr>
        <p:txBody>
          <a:bodyPr/>
          <a:lstStyle/>
          <a:p>
            <a:pPr marL="0" indent="0">
              <a:buFont typeface="Times New Roman" panose="02020603050405020304" pitchFamily="18" charset="0"/>
              <a:buNone/>
              <a:defRPr/>
            </a:pPr>
            <a:r>
              <a:rPr lang="en-US" sz="1800" dirty="0">
                <a:solidFill>
                  <a:srgbClr val="231F20"/>
                </a:solidFill>
                <a:latin typeface="Open Sans" panose="020B0606030504020204" pitchFamily="34" charset="0"/>
              </a:rPr>
              <a:t>Now that we understand the serializability in DBMS let's look at some benefits of Serializability in DBMS.  </a:t>
            </a:r>
          </a:p>
          <a:p>
            <a:pPr>
              <a:buFont typeface="+mj-lt"/>
              <a:buAutoNum type="arabicPeriod"/>
              <a:defRPr/>
            </a:pPr>
            <a:r>
              <a:rPr lang="en-US" sz="1800" b="1" dirty="0">
                <a:solidFill>
                  <a:srgbClr val="222222"/>
                </a:solidFill>
                <a:latin typeface="unset"/>
              </a:rPr>
              <a:t>Predictable Executions:</a:t>
            </a:r>
            <a:r>
              <a:rPr lang="en-US" sz="1800" dirty="0">
                <a:latin typeface="unset"/>
              </a:rPr>
              <a:t> Since all threads are executed one at a time, there are no surprises. All variables are updated as expected, and no data is lost or corrupted.  </a:t>
            </a:r>
          </a:p>
          <a:p>
            <a:pPr>
              <a:buFont typeface="+mj-lt"/>
              <a:buAutoNum type="arabicPeriod"/>
              <a:defRPr/>
            </a:pPr>
            <a:r>
              <a:rPr lang="en-US" sz="1800" b="1" dirty="0">
                <a:solidFill>
                  <a:srgbClr val="222222"/>
                </a:solidFill>
                <a:latin typeface="unset"/>
              </a:rPr>
              <a:t>Easier to Reason about &amp; Debug:</a:t>
            </a:r>
            <a:r>
              <a:rPr lang="en-US" sz="1800" dirty="0">
                <a:latin typeface="unset"/>
              </a:rPr>
              <a:t> As each thread is executed alone, it is easier to reason about what each thread is doing and why. This can make debugging much easier since you don't have to worry about concurrency issues.  </a:t>
            </a:r>
          </a:p>
          <a:p>
            <a:pPr>
              <a:buFont typeface="+mj-lt"/>
              <a:buAutoNum type="arabicPeriod"/>
              <a:defRPr/>
            </a:pPr>
            <a:r>
              <a:rPr lang="en-US" sz="1800" b="1" dirty="0">
                <a:solidFill>
                  <a:srgbClr val="222222"/>
                </a:solidFill>
                <a:latin typeface="unset"/>
              </a:rPr>
              <a:t>Reduced Costs:</a:t>
            </a:r>
            <a:r>
              <a:rPr lang="en-US" sz="1800" dirty="0">
                <a:latin typeface="unset"/>
              </a:rPr>
              <a:t> Serialization in DBMS can help reduce hardware costs by allowing fewer resources to be used for a given computation (e.g., only one CPU instead of two). Additionally, it can help reduce software development costs by making it easier to reason about code and reducing the need for extensive testing with multiple threads running concurrently.  </a:t>
            </a:r>
          </a:p>
          <a:p>
            <a:pPr>
              <a:buFont typeface="+mj-lt"/>
              <a:buAutoNum type="arabicPeriod"/>
              <a:defRPr/>
            </a:pPr>
            <a:r>
              <a:rPr lang="en-US" sz="1800" b="1" dirty="0">
                <a:solidFill>
                  <a:srgbClr val="222222"/>
                </a:solidFill>
                <a:latin typeface="unset"/>
              </a:rPr>
              <a:t>Increased Performance: </a:t>
            </a:r>
            <a:r>
              <a:rPr lang="en-US" sz="1800" dirty="0">
                <a:latin typeface="unset"/>
              </a:rPr>
              <a:t>In some cases, serializable executions can perform better than their non-serializable counterparts since they allow the developer to optimize their code for performance.  </a:t>
            </a:r>
          </a:p>
          <a:p>
            <a:pPr>
              <a:buFont typeface="+mj-lt"/>
              <a:buAutoNum type="arabicPeriod"/>
              <a:defRPr/>
            </a:pPr>
            <a:r>
              <a:rPr lang="en-US" sz="1800" b="1" dirty="0">
                <a:latin typeface="unset"/>
              </a:rPr>
              <a:t>Maintain Consistency in the database</a:t>
            </a:r>
            <a:r>
              <a:rPr lang="en-US" sz="1800" dirty="0">
                <a:latin typeface="unset"/>
              </a:rPr>
              <a:t>: Due to serializability, non-serial schedule maintain a consistency in the database.</a:t>
            </a:r>
          </a:p>
          <a:p>
            <a:pPr>
              <a:defRPr/>
            </a:pP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a:xfrm>
            <a:off x="457200" y="115888"/>
            <a:ext cx="8218488" cy="720725"/>
          </a:xfrm>
        </p:spPr>
        <p:txBody>
          <a:bodyPr/>
          <a:lstStyle/>
          <a:p>
            <a:r>
              <a:rPr lang="en-US" altLang="en-US"/>
              <a:t>Conflict Equivalent</a:t>
            </a:r>
          </a:p>
        </p:txBody>
      </p:sp>
      <p:pic>
        <p:nvPicPr>
          <p:cNvPr id="67587" name="Picture 2" descr="DBMS Conflict Serializable Schedu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836613"/>
            <a:ext cx="7307263" cy="4176712"/>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a:xfrm>
            <a:off x="457200" y="273050"/>
            <a:ext cx="8218488" cy="635000"/>
          </a:xfrm>
        </p:spPr>
        <p:txBody>
          <a:bodyPr/>
          <a:lstStyle/>
          <a:p>
            <a:r>
              <a:rPr lang="en-US" altLang="en-US"/>
              <a:t>Conflict Equivalent Con’t..</a:t>
            </a:r>
          </a:p>
        </p:txBody>
      </p:sp>
      <p:graphicFrame>
        <p:nvGraphicFramePr>
          <p:cNvPr id="4" name="Content Placeholder 3"/>
          <p:cNvGraphicFramePr>
            <a:graphicFrameLocks noGrp="1"/>
          </p:cNvGraphicFramePr>
          <p:nvPr>
            <p:ph idx="1"/>
          </p:nvPr>
        </p:nvGraphicFramePr>
        <p:xfrm>
          <a:off x="1042988" y="2189163"/>
          <a:ext cx="5545137" cy="2722778"/>
        </p:xfrm>
        <a:graphic>
          <a:graphicData uri="http://schemas.openxmlformats.org/drawingml/2006/table">
            <a:tbl>
              <a:tblPr/>
              <a:tblGrid>
                <a:gridCol w="2079370">
                  <a:extLst>
                    <a:ext uri="{9D8B030D-6E8A-4147-A177-3AD203B41FA5}">
                      <a16:colId xmlns:a16="http://schemas.microsoft.com/office/drawing/2014/main" val="20000"/>
                    </a:ext>
                  </a:extLst>
                </a:gridCol>
                <a:gridCol w="3465767">
                  <a:extLst>
                    <a:ext uri="{9D8B030D-6E8A-4147-A177-3AD203B41FA5}">
                      <a16:colId xmlns:a16="http://schemas.microsoft.com/office/drawing/2014/main" val="20001"/>
                    </a:ext>
                  </a:extLst>
                </a:gridCol>
              </a:tblGrid>
              <a:tr h="426635">
                <a:tc>
                  <a:txBody>
                    <a:bodyPr/>
                    <a:lstStyle/>
                    <a:p>
                      <a:pPr algn="l" fontAlgn="t"/>
                      <a:r>
                        <a:rPr lang="en-US" sz="1800">
                          <a:solidFill>
                            <a:srgbClr val="000000"/>
                          </a:solidFill>
                          <a:effectLst/>
                          <a:latin typeface="times new roman" panose="02020603050405020304" pitchFamily="18" charset="0"/>
                        </a:rPr>
                        <a:t>T1</a:t>
                      </a:r>
                    </a:p>
                  </a:txBody>
                  <a:tcPr marL="76207" marR="76207" marT="76169" marB="76169">
                    <a:lnL w="6350" cap="flat" cmpd="sng" algn="ctr">
                      <a:solidFill>
                        <a:srgbClr val="40893E"/>
                      </a:solidFill>
                      <a:prstDash val="solid"/>
                      <a:round/>
                      <a:headEnd type="none" w="med" len="med"/>
                      <a:tailEnd type="none" w="med" len="med"/>
                    </a:lnL>
                    <a:lnR w="6350" cap="flat" cmpd="sng" algn="ctr">
                      <a:solidFill>
                        <a:srgbClr val="40893E"/>
                      </a:solidFill>
                      <a:prstDash val="solid"/>
                      <a:round/>
                      <a:headEnd type="none" w="med" len="med"/>
                      <a:tailEnd type="none" w="med" len="med"/>
                    </a:lnR>
                    <a:lnT w="6350" cap="flat" cmpd="sng" algn="ctr">
                      <a:solidFill>
                        <a:srgbClr val="40893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T2</a:t>
                      </a:r>
                    </a:p>
                  </a:txBody>
                  <a:tcPr marL="76207" marR="76207" marT="76169" marB="76169">
                    <a:lnL w="6350" cap="flat" cmpd="sng" algn="ctr">
                      <a:solidFill>
                        <a:srgbClr val="40893E"/>
                      </a:solidFill>
                      <a:prstDash val="solid"/>
                      <a:round/>
                      <a:headEnd type="none" w="med" len="med"/>
                      <a:tailEnd type="none" w="med" len="med"/>
                    </a:lnL>
                    <a:lnR w="6350" cap="flat" cmpd="sng" algn="ctr">
                      <a:solidFill>
                        <a:srgbClr val="40893E"/>
                      </a:solidFill>
                      <a:prstDash val="solid"/>
                      <a:round/>
                      <a:headEnd type="none" w="med" len="med"/>
                      <a:tailEnd type="none" w="med" len="med"/>
                    </a:lnR>
                    <a:lnT w="6350" cap="flat" cmpd="sng" algn="ctr">
                      <a:solidFill>
                        <a:srgbClr val="40893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295927">
                <a:tc>
                  <a:txBody>
                    <a:bodyPr/>
                    <a:lstStyle/>
                    <a:p>
                      <a:pPr algn="just" fontAlgn="t"/>
                      <a:r>
                        <a:rPr lang="en-US" sz="1800" dirty="0">
                          <a:solidFill>
                            <a:srgbClr val="333333"/>
                          </a:solidFill>
                          <a:effectLst/>
                          <a:latin typeface="inter-regular"/>
                        </a:rPr>
                        <a:t>Read(A)</a:t>
                      </a:r>
                      <a:br>
                        <a:rPr lang="en-US" sz="1800" dirty="0">
                          <a:solidFill>
                            <a:srgbClr val="333333"/>
                          </a:solidFill>
                          <a:effectLst/>
                          <a:latin typeface="inter-regular"/>
                        </a:rPr>
                      </a:br>
                      <a:r>
                        <a:rPr lang="en-US" sz="1800" dirty="0">
                          <a:solidFill>
                            <a:srgbClr val="333333"/>
                          </a:solidFill>
                          <a:effectLst/>
                          <a:latin typeface="inter-regular"/>
                        </a:rPr>
                        <a:t>Write(A)</a:t>
                      </a:r>
                      <a:br>
                        <a:rPr lang="en-US" sz="1800" dirty="0">
                          <a:solidFill>
                            <a:srgbClr val="333333"/>
                          </a:solidFill>
                          <a:effectLst/>
                          <a:latin typeface="inter-regular"/>
                        </a:rPr>
                      </a:br>
                      <a:r>
                        <a:rPr lang="en-US" sz="1800" dirty="0">
                          <a:solidFill>
                            <a:srgbClr val="333333"/>
                          </a:solidFill>
                          <a:effectLst/>
                          <a:latin typeface="inter-regular"/>
                        </a:rPr>
                        <a:t>Read(B)</a:t>
                      </a:r>
                      <a:br>
                        <a:rPr lang="en-US" sz="1800" dirty="0">
                          <a:solidFill>
                            <a:srgbClr val="333333"/>
                          </a:solidFill>
                          <a:effectLst/>
                          <a:latin typeface="inter-regular"/>
                        </a:rPr>
                      </a:br>
                      <a:r>
                        <a:rPr lang="en-US" sz="1800" dirty="0">
                          <a:solidFill>
                            <a:srgbClr val="333333"/>
                          </a:solidFill>
                          <a:effectLst/>
                          <a:latin typeface="inter-regular"/>
                        </a:rPr>
                        <a:t>           Write(B)</a:t>
                      </a:r>
                    </a:p>
                  </a:txBody>
                  <a:tcPr marL="50805" marR="50805" marT="50780" marB="5078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br>
                        <a:rPr lang="en-US" sz="1800" dirty="0">
                          <a:solidFill>
                            <a:srgbClr val="333333"/>
                          </a:solidFill>
                          <a:effectLst/>
                          <a:latin typeface="inter-regular"/>
                        </a:rPr>
                      </a:br>
                      <a:br>
                        <a:rPr lang="en-US" sz="1800" dirty="0">
                          <a:solidFill>
                            <a:srgbClr val="333333"/>
                          </a:solidFill>
                          <a:effectLst/>
                          <a:latin typeface="inter-regular"/>
                        </a:rPr>
                      </a:br>
                      <a:br>
                        <a:rPr lang="en-US" sz="1800" dirty="0">
                          <a:solidFill>
                            <a:srgbClr val="333333"/>
                          </a:solidFill>
                          <a:effectLst/>
                          <a:latin typeface="inter-regular"/>
                        </a:rPr>
                      </a:br>
                      <a:br>
                        <a:rPr lang="en-US" sz="1800" dirty="0">
                          <a:solidFill>
                            <a:srgbClr val="333333"/>
                          </a:solidFill>
                          <a:effectLst/>
                          <a:latin typeface="inter-regular"/>
                        </a:rPr>
                      </a:br>
                      <a:r>
                        <a:rPr lang="en-US" sz="1800" dirty="0">
                          <a:solidFill>
                            <a:srgbClr val="333333"/>
                          </a:solidFill>
                          <a:effectLst/>
                          <a:latin typeface="inter-regular"/>
                        </a:rPr>
                        <a:t>Read(A)</a:t>
                      </a:r>
                      <a:br>
                        <a:rPr lang="en-US" sz="1800" dirty="0">
                          <a:solidFill>
                            <a:srgbClr val="333333"/>
                          </a:solidFill>
                          <a:effectLst/>
                          <a:latin typeface="inter-regular"/>
                        </a:rPr>
                      </a:br>
                      <a:r>
                        <a:rPr lang="en-US" sz="1800" dirty="0">
                          <a:solidFill>
                            <a:srgbClr val="333333"/>
                          </a:solidFill>
                          <a:effectLst/>
                          <a:latin typeface="inter-regular"/>
                        </a:rPr>
                        <a:t> Write(A)</a:t>
                      </a:r>
                      <a:br>
                        <a:rPr lang="en-US" sz="1800" dirty="0">
                          <a:solidFill>
                            <a:srgbClr val="333333"/>
                          </a:solidFill>
                          <a:effectLst/>
                          <a:latin typeface="inter-regular"/>
                        </a:rPr>
                      </a:br>
                      <a:r>
                        <a:rPr lang="en-US" sz="1800" dirty="0">
                          <a:solidFill>
                            <a:srgbClr val="333333"/>
                          </a:solidFill>
                          <a:effectLst/>
                          <a:latin typeface="inter-regular"/>
                        </a:rPr>
                        <a:t>Read(B)</a:t>
                      </a:r>
                      <a:br>
                        <a:rPr lang="en-US" sz="1800" dirty="0">
                          <a:solidFill>
                            <a:srgbClr val="333333"/>
                          </a:solidFill>
                          <a:effectLst/>
                          <a:latin typeface="inter-regular"/>
                        </a:rPr>
                      </a:br>
                      <a:r>
                        <a:rPr lang="en-US" sz="1800" dirty="0">
                          <a:solidFill>
                            <a:srgbClr val="333333"/>
                          </a:solidFill>
                          <a:effectLst/>
                          <a:latin typeface="inter-regular"/>
                        </a:rPr>
                        <a:t>                         Write(B)</a:t>
                      </a:r>
                    </a:p>
                  </a:txBody>
                  <a:tcPr marL="50805" marR="50805" marT="50780" marB="5078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68625" name="Rectangle 1"/>
          <p:cNvSpPr>
            <a:spLocks noChangeArrowheads="1"/>
          </p:cNvSpPr>
          <p:nvPr/>
        </p:nvSpPr>
        <p:spPr bwMode="auto">
          <a:xfrm>
            <a:off x="528638" y="896938"/>
            <a:ext cx="7356475" cy="1200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GB" altLang="en-US" sz="2400" b="1">
                <a:solidFill>
                  <a:schemeClr val="tx1"/>
                </a:solidFill>
                <a:latin typeface="inter-bold"/>
              </a:rPr>
              <a:t>After swapping of non-conflict operations, the schedule S1 becomes conflict </a:t>
            </a:r>
            <a:r>
              <a:rPr lang="en-US" altLang="en-US" sz="2400" b="1">
                <a:solidFill>
                  <a:schemeClr val="tx1"/>
                </a:solidFill>
                <a:latin typeface="Source Sans Pro" pitchFamily="34" charset="0"/>
              </a:rPr>
              <a:t>equivalent as shown below</a:t>
            </a:r>
            <a:r>
              <a:rPr lang="en-GB" altLang="en-US" sz="2400" b="1">
                <a:solidFill>
                  <a:schemeClr val="tx1"/>
                </a:solidFill>
                <a:latin typeface="inter-bold"/>
              </a:rPr>
              <a:t>:    </a:t>
            </a:r>
            <a:endParaRPr lang="en-GB" altLang="en-US" sz="240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a:xfrm>
            <a:off x="457200" y="44450"/>
            <a:ext cx="8218488" cy="863600"/>
          </a:xfrm>
        </p:spPr>
        <p:txBody>
          <a:bodyPr/>
          <a:lstStyle/>
          <a:p>
            <a:r>
              <a:rPr lang="en-US" altLang="en-US"/>
              <a:t>Testing for Conflict </a:t>
            </a:r>
            <a:r>
              <a:rPr lang="en-US" altLang="en-US">
                <a:cs typeface="Times New Roman" panose="02020603050405020304" pitchFamily="18" charset="0"/>
              </a:rPr>
              <a:t>Serializability</a:t>
            </a:r>
            <a:endParaRPr lang="en-US" altLang="en-US"/>
          </a:p>
        </p:txBody>
      </p:sp>
      <p:sp>
        <p:nvSpPr>
          <p:cNvPr id="3" name="Content Placeholder 2"/>
          <p:cNvSpPr>
            <a:spLocks noGrp="1"/>
          </p:cNvSpPr>
          <p:nvPr>
            <p:ph idx="1"/>
          </p:nvPr>
        </p:nvSpPr>
        <p:spPr>
          <a:xfrm>
            <a:off x="179388" y="1196975"/>
            <a:ext cx="8496300" cy="5472113"/>
          </a:xfrm>
        </p:spPr>
        <p:txBody>
          <a:bodyPr/>
          <a:lstStyle/>
          <a:p>
            <a:pPr>
              <a:defRPr/>
            </a:pPr>
            <a:r>
              <a:rPr lang="en-US" dirty="0">
                <a:solidFill>
                  <a:schemeClr val="tx1"/>
                </a:solidFill>
                <a:latin typeface="Source Sans Pro" panose="020B0503030403020204" pitchFamily="34" charset="0"/>
              </a:rPr>
              <a:t>To test the serializability of a schedule, we can use </a:t>
            </a:r>
            <a:r>
              <a:rPr lang="en-US" b="1" dirty="0">
                <a:solidFill>
                  <a:schemeClr val="tx1"/>
                </a:solidFill>
                <a:latin typeface="Source Sans Pro" panose="020B0503030403020204" pitchFamily="34" charset="0"/>
              </a:rPr>
              <a:t>Serialization Graph</a:t>
            </a:r>
            <a:r>
              <a:rPr lang="en-US" dirty="0">
                <a:solidFill>
                  <a:schemeClr val="tx1"/>
                </a:solidFill>
                <a:latin typeface="Source Sans Pro" panose="020B0503030403020204" pitchFamily="34" charset="0"/>
              </a:rPr>
              <a:t> or </a:t>
            </a:r>
            <a:r>
              <a:rPr lang="en-US" b="1" dirty="0">
                <a:solidFill>
                  <a:schemeClr val="tx1"/>
                </a:solidFill>
                <a:latin typeface="Source Sans Pro" panose="020B0503030403020204" pitchFamily="34" charset="0"/>
              </a:rPr>
              <a:t>Precedence Graph</a:t>
            </a:r>
            <a:r>
              <a:rPr lang="en-US" dirty="0">
                <a:solidFill>
                  <a:schemeClr val="tx1"/>
                </a:solidFill>
                <a:latin typeface="Source Sans Pro" panose="020B0503030403020204" pitchFamily="34" charset="0"/>
              </a:rPr>
              <a:t>. A serialization Graph is nothing but a Directed Graph of the entire transactions of a schedule.</a:t>
            </a:r>
          </a:p>
          <a:p>
            <a:pPr>
              <a:defRPr/>
            </a:pPr>
            <a:r>
              <a:rPr lang="en-US" dirty="0">
                <a:solidFill>
                  <a:schemeClr val="tx1"/>
                </a:solidFill>
                <a:latin typeface="Source Sans Pro" panose="020B0503030403020204" pitchFamily="34" charset="0"/>
              </a:rPr>
              <a:t>It can be defined as a Graph G(V, E) consisting of a set of directed-edges E = {E1, E2, E3, ..., </a:t>
            </a:r>
            <a:r>
              <a:rPr lang="en-US" dirty="0" err="1">
                <a:solidFill>
                  <a:schemeClr val="tx1"/>
                </a:solidFill>
                <a:latin typeface="Source Sans Pro" panose="020B0503030403020204" pitchFamily="34" charset="0"/>
              </a:rPr>
              <a:t>En</a:t>
            </a:r>
            <a:r>
              <a:rPr lang="en-US" dirty="0">
                <a:solidFill>
                  <a:schemeClr val="tx1"/>
                </a:solidFill>
                <a:latin typeface="Source Sans Pro" panose="020B0503030403020204" pitchFamily="34" charset="0"/>
              </a:rPr>
              <a:t>} and a set of vertices V = {V1, V2, V3, ...,</a:t>
            </a:r>
            <a:r>
              <a:rPr lang="en-US" dirty="0" err="1">
                <a:solidFill>
                  <a:schemeClr val="tx1"/>
                </a:solidFill>
                <a:latin typeface="Source Sans Pro" panose="020B0503030403020204" pitchFamily="34" charset="0"/>
              </a:rPr>
              <a:t>Vn</a:t>
            </a:r>
            <a:r>
              <a:rPr lang="en-US" dirty="0">
                <a:solidFill>
                  <a:schemeClr val="tx1"/>
                </a:solidFill>
                <a:latin typeface="Source Sans Pro" panose="020B0503030403020204" pitchFamily="34" charset="0"/>
              </a:rPr>
              <a:t>}. The set of edges contains one of the two operations - READ, WRITE performed by a certain transaction.</a:t>
            </a:r>
          </a:p>
          <a:p>
            <a:pPr marL="0" indent="0">
              <a:buFont typeface="Times New Roman" panose="02020603050405020304" pitchFamily="18" charset="0"/>
              <a:buNone/>
              <a:defRPr/>
            </a:pPr>
            <a:endParaRPr lang="en-US"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a:xfrm>
            <a:off x="457200" y="44450"/>
            <a:ext cx="8218488" cy="693738"/>
          </a:xfrm>
        </p:spPr>
        <p:txBody>
          <a:bodyPr/>
          <a:lstStyle/>
          <a:p>
            <a:r>
              <a:rPr lang="en-US" altLang="en-US"/>
              <a:t>Testing for Conflict </a:t>
            </a:r>
            <a:r>
              <a:rPr lang="en-US" altLang="en-US">
                <a:cs typeface="Times New Roman" panose="02020603050405020304" pitchFamily="18" charset="0"/>
              </a:rPr>
              <a:t>Serializability</a:t>
            </a:r>
            <a:endParaRPr lang="en-US" altLang="en-US"/>
          </a:p>
        </p:txBody>
      </p:sp>
      <p:sp>
        <p:nvSpPr>
          <p:cNvPr id="70659" name="AutoShape 4" descr="Precedence Graph for schedule S"/>
          <p:cNvSpPr>
            <a:spLocks noGrp="1" noChangeAspect="1" noChangeArrowheads="1"/>
          </p:cNvSpPr>
          <p:nvPr>
            <p:ph idx="1"/>
          </p:nvPr>
        </p:nvSpPr>
        <p:spPr>
          <a:xfrm>
            <a:off x="107950" y="981075"/>
            <a:ext cx="8567738" cy="5761038"/>
          </a:xfrm>
        </p:spPr>
        <p:txBody>
          <a:bodyPr lIns="91440" tIns="45720" rIns="91440" bIns="45720"/>
          <a:lstStyle/>
          <a:p>
            <a:pPr algn="just"/>
            <a:r>
              <a:rPr lang="en-US" altLang="en-US" sz="2400" dirty="0">
                <a:solidFill>
                  <a:schemeClr val="tx1"/>
                </a:solidFill>
                <a:latin typeface="inter-regular"/>
              </a:rPr>
              <a:t>Serialization Graph is used to test the Serializability of a schedule.</a:t>
            </a:r>
          </a:p>
          <a:p>
            <a:pPr algn="just"/>
            <a:r>
              <a:rPr lang="en-US" altLang="en-US" sz="2400" dirty="0">
                <a:solidFill>
                  <a:schemeClr val="tx1"/>
                </a:solidFill>
                <a:latin typeface="inter-regular"/>
              </a:rPr>
              <a:t>Assume a schedule S. For S, we construct a graph known as precedence graph. This graph has a pair G = (V, E), where V consists a set of vertices, and E consists a set of edges. The set of vertices is used to contain all the transactions participating in the schedule. The set of edges is used to contain all edges </a:t>
            </a:r>
            <a:r>
              <a:rPr lang="en-US" altLang="en-US" sz="2400" dirty="0" err="1">
                <a:solidFill>
                  <a:schemeClr val="tx1"/>
                </a:solidFill>
                <a:latin typeface="inter-regular"/>
              </a:rPr>
              <a:t>Ti</a:t>
            </a:r>
            <a:r>
              <a:rPr lang="en-US" altLang="en-US" sz="2400" dirty="0">
                <a:solidFill>
                  <a:schemeClr val="tx1"/>
                </a:solidFill>
                <a:latin typeface="inter-regular"/>
              </a:rPr>
              <a:t> -&gt;</a:t>
            </a:r>
            <a:r>
              <a:rPr lang="en-US" altLang="en-US" sz="2400" dirty="0" err="1">
                <a:solidFill>
                  <a:schemeClr val="tx1"/>
                </a:solidFill>
                <a:latin typeface="inter-regular"/>
              </a:rPr>
              <a:t>Tj</a:t>
            </a:r>
            <a:r>
              <a:rPr lang="en-US" altLang="en-US" sz="2400" dirty="0">
                <a:solidFill>
                  <a:schemeClr val="tx1"/>
                </a:solidFill>
                <a:latin typeface="inter-regular"/>
              </a:rPr>
              <a:t> for which one of the three conditions holds:</a:t>
            </a:r>
          </a:p>
          <a:p>
            <a:pPr algn="just">
              <a:buFont typeface="Arial" panose="020B0604020202020204" pitchFamily="34" charset="0"/>
              <a:buAutoNum type="arabicPeriod"/>
            </a:pPr>
            <a:r>
              <a:rPr lang="en-US" altLang="en-US" sz="2400" dirty="0">
                <a:solidFill>
                  <a:schemeClr val="tx1"/>
                </a:solidFill>
                <a:latin typeface="inter-regular"/>
              </a:rPr>
              <a:t>Create a node </a:t>
            </a:r>
            <a:r>
              <a:rPr lang="en-US" altLang="en-US" sz="2400" dirty="0" err="1">
                <a:solidFill>
                  <a:schemeClr val="tx1"/>
                </a:solidFill>
                <a:latin typeface="inter-regular"/>
              </a:rPr>
              <a:t>Ti</a:t>
            </a:r>
            <a:r>
              <a:rPr lang="en-US" altLang="en-US" sz="2400" dirty="0">
                <a:solidFill>
                  <a:schemeClr val="tx1"/>
                </a:solidFill>
                <a:latin typeface="inter-regular"/>
              </a:rPr>
              <a:t> → </a:t>
            </a:r>
            <a:r>
              <a:rPr lang="en-US" altLang="en-US" sz="2400" dirty="0" err="1">
                <a:solidFill>
                  <a:schemeClr val="tx1"/>
                </a:solidFill>
                <a:latin typeface="inter-regular"/>
              </a:rPr>
              <a:t>Tj</a:t>
            </a:r>
            <a:r>
              <a:rPr lang="en-US" altLang="en-US" sz="2400" dirty="0">
                <a:solidFill>
                  <a:schemeClr val="tx1"/>
                </a:solidFill>
                <a:latin typeface="inter-regular"/>
              </a:rPr>
              <a:t> if </a:t>
            </a:r>
            <a:r>
              <a:rPr lang="en-US" altLang="en-US" sz="2400" dirty="0" err="1">
                <a:solidFill>
                  <a:schemeClr val="tx1"/>
                </a:solidFill>
                <a:latin typeface="inter-regular"/>
              </a:rPr>
              <a:t>Ti</a:t>
            </a:r>
            <a:r>
              <a:rPr lang="en-US" altLang="en-US" sz="2400" dirty="0">
                <a:solidFill>
                  <a:schemeClr val="tx1"/>
                </a:solidFill>
                <a:latin typeface="inter-regular"/>
              </a:rPr>
              <a:t> executes write (Q) before </a:t>
            </a:r>
            <a:r>
              <a:rPr lang="en-US" altLang="en-US" sz="2400" dirty="0" err="1">
                <a:solidFill>
                  <a:schemeClr val="tx1"/>
                </a:solidFill>
                <a:latin typeface="inter-regular"/>
              </a:rPr>
              <a:t>Tj</a:t>
            </a:r>
            <a:r>
              <a:rPr lang="en-US" altLang="en-US" sz="2400" dirty="0">
                <a:solidFill>
                  <a:schemeClr val="tx1"/>
                </a:solidFill>
                <a:latin typeface="inter-regular"/>
              </a:rPr>
              <a:t> executes read (Q).</a:t>
            </a:r>
          </a:p>
          <a:p>
            <a:pPr algn="just">
              <a:buFont typeface="Arial" panose="020B0604020202020204" pitchFamily="34" charset="0"/>
              <a:buAutoNum type="arabicPeriod"/>
            </a:pPr>
            <a:r>
              <a:rPr lang="en-US" altLang="en-US" sz="2400" dirty="0">
                <a:solidFill>
                  <a:schemeClr val="tx1"/>
                </a:solidFill>
                <a:latin typeface="inter-regular"/>
              </a:rPr>
              <a:t>Create a node </a:t>
            </a:r>
            <a:r>
              <a:rPr lang="en-US" altLang="en-US" sz="2400" dirty="0" err="1">
                <a:solidFill>
                  <a:schemeClr val="tx1"/>
                </a:solidFill>
                <a:latin typeface="inter-regular"/>
              </a:rPr>
              <a:t>Ti</a:t>
            </a:r>
            <a:r>
              <a:rPr lang="en-US" altLang="en-US" sz="2400" dirty="0">
                <a:solidFill>
                  <a:schemeClr val="tx1"/>
                </a:solidFill>
                <a:latin typeface="inter-regular"/>
              </a:rPr>
              <a:t> → </a:t>
            </a:r>
            <a:r>
              <a:rPr lang="en-US" altLang="en-US" sz="2400" dirty="0" err="1">
                <a:solidFill>
                  <a:schemeClr val="tx1"/>
                </a:solidFill>
                <a:latin typeface="inter-regular"/>
              </a:rPr>
              <a:t>Tj</a:t>
            </a:r>
            <a:r>
              <a:rPr lang="en-US" altLang="en-US" sz="2400" dirty="0">
                <a:solidFill>
                  <a:schemeClr val="tx1"/>
                </a:solidFill>
                <a:latin typeface="inter-regular"/>
              </a:rPr>
              <a:t> if </a:t>
            </a:r>
            <a:r>
              <a:rPr lang="en-US" altLang="en-US" sz="2400" dirty="0" err="1">
                <a:solidFill>
                  <a:schemeClr val="tx1"/>
                </a:solidFill>
                <a:latin typeface="inter-regular"/>
              </a:rPr>
              <a:t>Ti</a:t>
            </a:r>
            <a:r>
              <a:rPr lang="en-US" altLang="en-US" sz="2400" dirty="0">
                <a:solidFill>
                  <a:schemeClr val="tx1"/>
                </a:solidFill>
                <a:latin typeface="inter-regular"/>
              </a:rPr>
              <a:t> executes read (Q) before </a:t>
            </a:r>
            <a:r>
              <a:rPr lang="en-US" altLang="en-US" sz="2400" dirty="0" err="1">
                <a:solidFill>
                  <a:schemeClr val="tx1"/>
                </a:solidFill>
                <a:latin typeface="inter-regular"/>
              </a:rPr>
              <a:t>Tj</a:t>
            </a:r>
            <a:r>
              <a:rPr lang="en-US" altLang="en-US" sz="2400" dirty="0">
                <a:solidFill>
                  <a:schemeClr val="tx1"/>
                </a:solidFill>
                <a:latin typeface="inter-regular"/>
              </a:rPr>
              <a:t> executes write (Q).</a:t>
            </a:r>
          </a:p>
          <a:p>
            <a:pPr algn="just">
              <a:buFont typeface="Arial" panose="020B0604020202020204" pitchFamily="34" charset="0"/>
              <a:buAutoNum type="arabicPeriod"/>
            </a:pPr>
            <a:r>
              <a:rPr lang="en-US" altLang="en-US" sz="2400" dirty="0">
                <a:solidFill>
                  <a:schemeClr val="tx1"/>
                </a:solidFill>
                <a:latin typeface="inter-regular"/>
              </a:rPr>
              <a:t>Create a node </a:t>
            </a:r>
            <a:r>
              <a:rPr lang="en-US" altLang="en-US" sz="2400" dirty="0" err="1">
                <a:solidFill>
                  <a:schemeClr val="tx1"/>
                </a:solidFill>
                <a:latin typeface="inter-regular"/>
              </a:rPr>
              <a:t>Ti</a:t>
            </a:r>
            <a:r>
              <a:rPr lang="en-US" altLang="en-US" sz="2400" dirty="0">
                <a:solidFill>
                  <a:schemeClr val="tx1"/>
                </a:solidFill>
                <a:latin typeface="inter-regular"/>
              </a:rPr>
              <a:t> → </a:t>
            </a:r>
            <a:r>
              <a:rPr lang="en-US" altLang="en-US" sz="2400" dirty="0" err="1">
                <a:solidFill>
                  <a:schemeClr val="tx1"/>
                </a:solidFill>
                <a:latin typeface="inter-regular"/>
              </a:rPr>
              <a:t>Tj</a:t>
            </a:r>
            <a:r>
              <a:rPr lang="en-US" altLang="en-US" sz="2400" dirty="0">
                <a:solidFill>
                  <a:schemeClr val="tx1"/>
                </a:solidFill>
                <a:latin typeface="inter-regular"/>
              </a:rPr>
              <a:t> if </a:t>
            </a:r>
            <a:r>
              <a:rPr lang="en-US" altLang="en-US" sz="2400" dirty="0" err="1">
                <a:solidFill>
                  <a:schemeClr val="tx1"/>
                </a:solidFill>
                <a:latin typeface="inter-regular"/>
              </a:rPr>
              <a:t>Ti</a:t>
            </a:r>
            <a:r>
              <a:rPr lang="en-US" altLang="en-US" sz="2400" dirty="0">
                <a:solidFill>
                  <a:schemeClr val="tx1"/>
                </a:solidFill>
                <a:latin typeface="inter-regular"/>
              </a:rPr>
              <a:t> executes write (Q) before </a:t>
            </a:r>
            <a:r>
              <a:rPr lang="en-US" altLang="en-US" sz="2400" dirty="0" err="1">
                <a:solidFill>
                  <a:schemeClr val="tx1"/>
                </a:solidFill>
                <a:latin typeface="inter-regular"/>
              </a:rPr>
              <a:t>Tj</a:t>
            </a:r>
            <a:r>
              <a:rPr lang="en-US" altLang="en-US" sz="2400" dirty="0">
                <a:solidFill>
                  <a:schemeClr val="tx1"/>
                </a:solidFill>
                <a:latin typeface="inter-regular"/>
              </a:rPr>
              <a:t> executes write (Q).</a:t>
            </a:r>
          </a:p>
          <a:p>
            <a:endParaRPr lang="en-US" altLang="en-US" sz="28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a:xfrm>
            <a:off x="457200" y="0"/>
            <a:ext cx="8218488" cy="738188"/>
          </a:xfrm>
        </p:spPr>
        <p:txBody>
          <a:bodyPr/>
          <a:lstStyle/>
          <a:p>
            <a:r>
              <a:rPr lang="en-US" altLang="en-US"/>
              <a:t>Precedence graph</a:t>
            </a:r>
          </a:p>
        </p:txBody>
      </p:sp>
      <p:sp>
        <p:nvSpPr>
          <p:cNvPr id="71683" name="Content Placeholder 2"/>
          <p:cNvSpPr>
            <a:spLocks noGrp="1" noChangeArrowheads="1"/>
          </p:cNvSpPr>
          <p:nvPr>
            <p:ph idx="1"/>
          </p:nvPr>
        </p:nvSpPr>
        <p:spPr>
          <a:xfrm>
            <a:off x="107950" y="549275"/>
            <a:ext cx="8496300" cy="5903913"/>
          </a:xfrm>
        </p:spPr>
        <p:txBody>
          <a:bodyPr/>
          <a:lstStyle/>
          <a:p>
            <a:endParaRPr lang="en-US" altLang="en-US"/>
          </a:p>
          <a:p>
            <a:endParaRPr lang="en-US" altLang="en-US"/>
          </a:p>
          <a:p>
            <a:endParaRPr lang="en-US" altLang="en-US"/>
          </a:p>
          <a:p>
            <a:endParaRPr lang="en-US" altLang="en-US"/>
          </a:p>
          <a:p>
            <a:endParaRPr lang="en-US" altLang="en-US"/>
          </a:p>
          <a:p>
            <a:pPr algn="just">
              <a:buFont typeface="Arial" panose="020B0604020202020204" pitchFamily="34" charset="0"/>
              <a:buChar char="•"/>
            </a:pPr>
            <a:r>
              <a:rPr lang="en-US" altLang="en-US" sz="2800">
                <a:latin typeface="inter-regular"/>
              </a:rPr>
              <a:t>If a precedence graph contains a single edge Ti → Tj, then all the instructions of Ti are executed before the first instruction of Tj is executed.</a:t>
            </a:r>
          </a:p>
          <a:p>
            <a:pPr algn="just">
              <a:buFont typeface="Arial" panose="020B0604020202020204" pitchFamily="34" charset="0"/>
              <a:buChar char="•"/>
            </a:pPr>
            <a:r>
              <a:rPr lang="en-US" altLang="en-US" sz="2800">
                <a:latin typeface="inter-regular"/>
              </a:rPr>
              <a:t>If a precedence graph for schedule S contains a cycle, then S is non-serializable. If the precedence graph has no cycle, then S is known as serializable.</a:t>
            </a:r>
          </a:p>
          <a:p>
            <a:endParaRPr lang="en-US" altLang="en-US"/>
          </a:p>
        </p:txBody>
      </p:sp>
      <p:pic>
        <p:nvPicPr>
          <p:cNvPr id="71684" name="Picture 2" descr="DBMS Testing of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36613"/>
            <a:ext cx="583247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a:xfrm>
            <a:off x="107950" y="115888"/>
            <a:ext cx="8567738" cy="504825"/>
          </a:xfrm>
        </p:spPr>
        <p:txBody>
          <a:bodyPr/>
          <a:lstStyle/>
          <a:p>
            <a:r>
              <a:rPr lang="en-US" altLang="en-US"/>
              <a:t>Example</a:t>
            </a:r>
          </a:p>
        </p:txBody>
      </p:sp>
      <p:graphicFrame>
        <p:nvGraphicFramePr>
          <p:cNvPr id="4" name="Content Placeholder 3"/>
          <p:cNvGraphicFramePr>
            <a:graphicFrameLocks noGrp="1"/>
          </p:cNvGraphicFramePr>
          <p:nvPr>
            <p:ph idx="1"/>
          </p:nvPr>
        </p:nvGraphicFramePr>
        <p:xfrm>
          <a:off x="282575" y="836613"/>
          <a:ext cx="8250237" cy="5545140"/>
        </p:xfrm>
        <a:graphic>
          <a:graphicData uri="http://schemas.openxmlformats.org/drawingml/2006/table">
            <a:tbl>
              <a:tblPr/>
              <a:tblGrid>
                <a:gridCol w="2750079">
                  <a:extLst>
                    <a:ext uri="{9D8B030D-6E8A-4147-A177-3AD203B41FA5}">
                      <a16:colId xmlns:a16="http://schemas.microsoft.com/office/drawing/2014/main" val="20000"/>
                    </a:ext>
                  </a:extLst>
                </a:gridCol>
                <a:gridCol w="2750079">
                  <a:extLst>
                    <a:ext uri="{9D8B030D-6E8A-4147-A177-3AD203B41FA5}">
                      <a16:colId xmlns:a16="http://schemas.microsoft.com/office/drawing/2014/main" val="20001"/>
                    </a:ext>
                  </a:extLst>
                </a:gridCol>
                <a:gridCol w="2750079">
                  <a:extLst>
                    <a:ext uri="{9D8B030D-6E8A-4147-A177-3AD203B41FA5}">
                      <a16:colId xmlns:a16="http://schemas.microsoft.com/office/drawing/2014/main" val="20002"/>
                    </a:ext>
                  </a:extLst>
                </a:gridCol>
              </a:tblGrid>
              <a:tr h="554514">
                <a:tc>
                  <a:txBody>
                    <a:bodyPr/>
                    <a:lstStyle/>
                    <a:p>
                      <a:pPr algn="ctr"/>
                      <a:r>
                        <a:rPr lang="en-US" sz="1800" b="1" dirty="0">
                          <a:effectLst/>
                        </a:rPr>
                        <a:t>T1</a:t>
                      </a:r>
                    </a:p>
                  </a:txBody>
                  <a:tcPr marL="91444" marR="91444" marT="45724" marB="45724" anchor="ctr">
                    <a:lnL>
                      <a:noFill/>
                    </a:lnL>
                    <a:lnR>
                      <a:noFill/>
                    </a:lnR>
                    <a:lnT>
                      <a:noFill/>
                    </a:lnT>
                    <a:lnB>
                      <a:noFill/>
                    </a:lnB>
                  </a:tcPr>
                </a:tc>
                <a:tc>
                  <a:txBody>
                    <a:bodyPr/>
                    <a:lstStyle/>
                    <a:p>
                      <a:pPr algn="ctr"/>
                      <a:r>
                        <a:rPr lang="en-US" sz="1800" b="1" dirty="0">
                          <a:effectLst/>
                        </a:rPr>
                        <a:t>T2</a:t>
                      </a:r>
                    </a:p>
                  </a:txBody>
                  <a:tcPr marL="91444" marR="91444" marT="45724" marB="45724" anchor="ctr">
                    <a:lnL>
                      <a:noFill/>
                    </a:lnL>
                    <a:lnR>
                      <a:noFill/>
                    </a:lnR>
                    <a:lnT>
                      <a:noFill/>
                    </a:lnT>
                    <a:lnB>
                      <a:noFill/>
                    </a:lnB>
                  </a:tcPr>
                </a:tc>
                <a:tc>
                  <a:txBody>
                    <a:bodyPr/>
                    <a:lstStyle/>
                    <a:p>
                      <a:pPr algn="ctr"/>
                      <a:r>
                        <a:rPr lang="en-US" sz="1800" b="1" dirty="0">
                          <a:effectLst/>
                        </a:rPr>
                        <a:t>T3</a:t>
                      </a:r>
                    </a:p>
                  </a:txBody>
                  <a:tcPr marL="91444" marR="91444" marT="45724" marB="45724" anchor="ctr">
                    <a:lnL>
                      <a:noFill/>
                    </a:lnL>
                    <a:lnR>
                      <a:noFill/>
                    </a:lnR>
                    <a:lnT>
                      <a:noFill/>
                    </a:lnT>
                    <a:lnB>
                      <a:noFill/>
                    </a:lnB>
                  </a:tcPr>
                </a:tc>
                <a:extLst>
                  <a:ext uri="{0D108BD9-81ED-4DB2-BD59-A6C34878D82A}">
                    <a16:rowId xmlns:a16="http://schemas.microsoft.com/office/drawing/2014/main" val="10000"/>
                  </a:ext>
                </a:extLst>
              </a:tr>
              <a:tr h="554514">
                <a:tc>
                  <a:txBody>
                    <a:bodyPr/>
                    <a:lstStyle/>
                    <a:p>
                      <a:pPr algn="ctr"/>
                      <a:r>
                        <a:rPr lang="en-US" sz="1800">
                          <a:effectLst/>
                        </a:rPr>
                        <a:t>R(x)</a:t>
                      </a:r>
                    </a:p>
                  </a:txBody>
                  <a:tcPr marL="91444" marR="91444" marT="45724" marB="45724" anchor="ctr">
                    <a:lnL>
                      <a:noFill/>
                    </a:lnL>
                    <a:lnR>
                      <a:noFill/>
                    </a:lnR>
                    <a:lnT>
                      <a:noFill/>
                    </a:lnT>
                    <a:lnB>
                      <a:noFill/>
                    </a:lnB>
                  </a:tcPr>
                </a:tc>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endParaRPr lang="en-US" sz="1800" dirty="0">
                        <a:effectLst/>
                      </a:endParaRPr>
                    </a:p>
                  </a:txBody>
                  <a:tcPr marL="91444" marR="91444" marT="45724" marB="45724" anchor="ctr">
                    <a:lnL>
                      <a:noFill/>
                    </a:lnL>
                    <a:lnR>
                      <a:noFill/>
                    </a:lnR>
                    <a:lnT>
                      <a:noFill/>
                    </a:lnT>
                    <a:lnB>
                      <a:noFill/>
                    </a:lnB>
                  </a:tcPr>
                </a:tc>
                <a:extLst>
                  <a:ext uri="{0D108BD9-81ED-4DB2-BD59-A6C34878D82A}">
                    <a16:rowId xmlns:a16="http://schemas.microsoft.com/office/drawing/2014/main" val="10001"/>
                  </a:ext>
                </a:extLst>
              </a:tr>
              <a:tr h="554514">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r>
                        <a:rPr lang="en-US" sz="1800" dirty="0">
                          <a:effectLst/>
                        </a:rPr>
                        <a:t>R(z)</a:t>
                      </a:r>
                    </a:p>
                  </a:txBody>
                  <a:tcPr marL="91444" marR="91444" marT="45724" marB="45724" anchor="ctr">
                    <a:lnL>
                      <a:noFill/>
                    </a:lnL>
                    <a:lnR>
                      <a:noFill/>
                    </a:lnR>
                    <a:lnT>
                      <a:noFill/>
                    </a:lnT>
                    <a:lnB>
                      <a:noFill/>
                    </a:lnB>
                  </a:tcPr>
                </a:tc>
                <a:extLst>
                  <a:ext uri="{0D108BD9-81ED-4DB2-BD59-A6C34878D82A}">
                    <a16:rowId xmlns:a16="http://schemas.microsoft.com/office/drawing/2014/main" val="10002"/>
                  </a:ext>
                </a:extLst>
              </a:tr>
              <a:tr h="554514">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r>
                        <a:rPr lang="en-US" sz="1800" dirty="0">
                          <a:effectLst/>
                        </a:rPr>
                        <a:t>W(z)</a:t>
                      </a:r>
                    </a:p>
                  </a:txBody>
                  <a:tcPr marL="91444" marR="91444" marT="45724" marB="45724" anchor="ctr">
                    <a:lnL>
                      <a:noFill/>
                    </a:lnL>
                    <a:lnR>
                      <a:noFill/>
                    </a:lnR>
                    <a:lnT>
                      <a:noFill/>
                    </a:lnT>
                    <a:lnB>
                      <a:noFill/>
                    </a:lnB>
                  </a:tcPr>
                </a:tc>
                <a:extLst>
                  <a:ext uri="{0D108BD9-81ED-4DB2-BD59-A6C34878D82A}">
                    <a16:rowId xmlns:a16="http://schemas.microsoft.com/office/drawing/2014/main" val="10003"/>
                  </a:ext>
                </a:extLst>
              </a:tr>
              <a:tr h="554514">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r>
                        <a:rPr lang="en-US" sz="1800">
                          <a:effectLst/>
                        </a:rPr>
                        <a:t>R(y)</a:t>
                      </a:r>
                    </a:p>
                  </a:txBody>
                  <a:tcPr marL="91444" marR="91444" marT="45724" marB="45724" anchor="ctr">
                    <a:lnL>
                      <a:noFill/>
                    </a:lnL>
                    <a:lnR>
                      <a:noFill/>
                    </a:lnR>
                    <a:lnT>
                      <a:noFill/>
                    </a:lnT>
                    <a:lnB>
                      <a:noFill/>
                    </a:lnB>
                  </a:tcPr>
                </a:tc>
                <a:tc>
                  <a:txBody>
                    <a:bodyPr/>
                    <a:lstStyle/>
                    <a:p>
                      <a:pPr algn="ctr"/>
                      <a:endParaRPr lang="en-US" sz="1800" dirty="0">
                        <a:effectLst/>
                      </a:endParaRPr>
                    </a:p>
                  </a:txBody>
                  <a:tcPr marL="91444" marR="91444" marT="45724" marB="45724" anchor="ctr">
                    <a:lnL>
                      <a:noFill/>
                    </a:lnL>
                    <a:lnR>
                      <a:noFill/>
                    </a:lnR>
                    <a:lnT>
                      <a:noFill/>
                    </a:lnT>
                    <a:lnB>
                      <a:noFill/>
                    </a:lnB>
                  </a:tcPr>
                </a:tc>
                <a:extLst>
                  <a:ext uri="{0D108BD9-81ED-4DB2-BD59-A6C34878D82A}">
                    <a16:rowId xmlns:a16="http://schemas.microsoft.com/office/drawing/2014/main" val="10004"/>
                  </a:ext>
                </a:extLst>
              </a:tr>
              <a:tr h="554514">
                <a:tc>
                  <a:txBody>
                    <a:bodyPr/>
                    <a:lstStyle/>
                    <a:p>
                      <a:pPr algn="ctr"/>
                      <a:r>
                        <a:rPr lang="en-US" sz="1800">
                          <a:effectLst/>
                        </a:rPr>
                        <a:t>R(y)</a:t>
                      </a:r>
                    </a:p>
                  </a:txBody>
                  <a:tcPr marL="91444" marR="91444" marT="45724" marB="45724" anchor="ctr">
                    <a:lnL>
                      <a:noFill/>
                    </a:lnL>
                    <a:lnR>
                      <a:noFill/>
                    </a:lnR>
                    <a:lnT>
                      <a:noFill/>
                    </a:lnT>
                    <a:lnB>
                      <a:noFill/>
                    </a:lnB>
                  </a:tcPr>
                </a:tc>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endParaRPr lang="en-US" sz="1800" dirty="0">
                        <a:effectLst/>
                      </a:endParaRPr>
                    </a:p>
                  </a:txBody>
                  <a:tcPr marL="91444" marR="91444" marT="45724" marB="45724" anchor="ctr">
                    <a:lnL>
                      <a:noFill/>
                    </a:lnL>
                    <a:lnR>
                      <a:noFill/>
                    </a:lnR>
                    <a:lnT>
                      <a:noFill/>
                    </a:lnT>
                    <a:lnB>
                      <a:noFill/>
                    </a:lnB>
                  </a:tcPr>
                </a:tc>
                <a:extLst>
                  <a:ext uri="{0D108BD9-81ED-4DB2-BD59-A6C34878D82A}">
                    <a16:rowId xmlns:a16="http://schemas.microsoft.com/office/drawing/2014/main" val="10005"/>
                  </a:ext>
                </a:extLst>
              </a:tr>
              <a:tr h="554514">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r>
                        <a:rPr lang="en-US" sz="1800">
                          <a:effectLst/>
                        </a:rPr>
                        <a:t>W(y)</a:t>
                      </a:r>
                    </a:p>
                  </a:txBody>
                  <a:tcPr marL="91444" marR="91444" marT="45724" marB="45724" anchor="ctr">
                    <a:lnL>
                      <a:noFill/>
                    </a:lnL>
                    <a:lnR>
                      <a:noFill/>
                    </a:lnR>
                    <a:lnT>
                      <a:noFill/>
                    </a:lnT>
                    <a:lnB>
                      <a:noFill/>
                    </a:lnB>
                  </a:tcPr>
                </a:tc>
                <a:tc>
                  <a:txBody>
                    <a:bodyPr/>
                    <a:lstStyle/>
                    <a:p>
                      <a:pPr algn="ctr"/>
                      <a:endParaRPr lang="en-US" sz="1800" dirty="0">
                        <a:effectLst/>
                      </a:endParaRPr>
                    </a:p>
                  </a:txBody>
                  <a:tcPr marL="91444" marR="91444" marT="45724" marB="45724" anchor="ctr">
                    <a:lnL>
                      <a:noFill/>
                    </a:lnL>
                    <a:lnR>
                      <a:noFill/>
                    </a:lnR>
                    <a:lnT>
                      <a:noFill/>
                    </a:lnT>
                    <a:lnB>
                      <a:noFill/>
                    </a:lnB>
                  </a:tcPr>
                </a:tc>
                <a:extLst>
                  <a:ext uri="{0D108BD9-81ED-4DB2-BD59-A6C34878D82A}">
                    <a16:rowId xmlns:a16="http://schemas.microsoft.com/office/drawing/2014/main" val="10006"/>
                  </a:ext>
                </a:extLst>
              </a:tr>
              <a:tr h="554514">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r>
                        <a:rPr lang="en-US" sz="1800" dirty="0">
                          <a:effectLst/>
                        </a:rPr>
                        <a:t>W(x)</a:t>
                      </a:r>
                    </a:p>
                  </a:txBody>
                  <a:tcPr marL="91444" marR="91444" marT="45724" marB="45724" anchor="ctr">
                    <a:lnL>
                      <a:noFill/>
                    </a:lnL>
                    <a:lnR>
                      <a:noFill/>
                    </a:lnR>
                    <a:lnT>
                      <a:noFill/>
                    </a:lnT>
                    <a:lnB>
                      <a:noFill/>
                    </a:lnB>
                  </a:tcPr>
                </a:tc>
                <a:extLst>
                  <a:ext uri="{0D108BD9-81ED-4DB2-BD59-A6C34878D82A}">
                    <a16:rowId xmlns:a16="http://schemas.microsoft.com/office/drawing/2014/main" val="10007"/>
                  </a:ext>
                </a:extLst>
              </a:tr>
              <a:tr h="554514">
                <a:tc>
                  <a:txBody>
                    <a:bodyPr/>
                    <a:lstStyle/>
                    <a:p>
                      <a:pPr algn="ctr"/>
                      <a:endParaRPr lang="en-US" sz="1800">
                        <a:effectLst/>
                      </a:endParaRPr>
                    </a:p>
                  </a:txBody>
                  <a:tcPr marL="91444" marR="91444" marT="45724" marB="45724" anchor="ctr">
                    <a:lnL>
                      <a:noFill/>
                    </a:lnL>
                    <a:lnR>
                      <a:noFill/>
                    </a:lnR>
                    <a:lnT>
                      <a:noFill/>
                    </a:lnT>
                    <a:lnB>
                      <a:noFill/>
                    </a:lnB>
                  </a:tcPr>
                </a:tc>
                <a:tc>
                  <a:txBody>
                    <a:bodyPr/>
                    <a:lstStyle/>
                    <a:p>
                      <a:pPr algn="ctr"/>
                      <a:r>
                        <a:rPr lang="en-US" sz="1800">
                          <a:effectLst/>
                        </a:rPr>
                        <a:t>W(z)</a:t>
                      </a:r>
                    </a:p>
                  </a:txBody>
                  <a:tcPr marL="91444" marR="91444" marT="45724" marB="45724" anchor="ctr">
                    <a:lnL>
                      <a:noFill/>
                    </a:lnL>
                    <a:lnR>
                      <a:noFill/>
                    </a:lnR>
                    <a:lnT>
                      <a:noFill/>
                    </a:lnT>
                    <a:lnB>
                      <a:noFill/>
                    </a:lnB>
                  </a:tcPr>
                </a:tc>
                <a:tc>
                  <a:txBody>
                    <a:bodyPr/>
                    <a:lstStyle/>
                    <a:p>
                      <a:pPr algn="ctr"/>
                      <a:endParaRPr lang="en-US" sz="1800" dirty="0">
                        <a:effectLst/>
                      </a:endParaRPr>
                    </a:p>
                  </a:txBody>
                  <a:tcPr marL="91444" marR="91444" marT="45724" marB="45724" anchor="ctr">
                    <a:lnL>
                      <a:noFill/>
                    </a:lnL>
                    <a:lnR>
                      <a:noFill/>
                    </a:lnR>
                    <a:lnT>
                      <a:noFill/>
                    </a:lnT>
                    <a:lnB>
                      <a:noFill/>
                    </a:lnB>
                  </a:tcPr>
                </a:tc>
                <a:extLst>
                  <a:ext uri="{0D108BD9-81ED-4DB2-BD59-A6C34878D82A}">
                    <a16:rowId xmlns:a16="http://schemas.microsoft.com/office/drawing/2014/main" val="10008"/>
                  </a:ext>
                </a:extLst>
              </a:tr>
              <a:tr h="554514">
                <a:tc>
                  <a:txBody>
                    <a:bodyPr/>
                    <a:lstStyle/>
                    <a:p>
                      <a:pPr algn="ctr"/>
                      <a:r>
                        <a:rPr lang="en-US" sz="1800" b="0" i="0">
                          <a:solidFill>
                            <a:srgbClr val="1A2C47"/>
                          </a:solidFill>
                          <a:effectLst/>
                          <a:latin typeface="Source Sans Pro" panose="020B0503030403020204" pitchFamily="34" charset="0"/>
                        </a:rPr>
                        <a:t>W(x)</a:t>
                      </a:r>
                    </a:p>
                  </a:txBody>
                  <a:tcPr marL="91444" marR="91444" marT="45724" marB="45724" anchor="ctr">
                    <a:lnL>
                      <a:noFill/>
                    </a:lnL>
                    <a:lnR>
                      <a:noFill/>
                    </a:lnR>
                    <a:lnT>
                      <a:noFill/>
                    </a:lnT>
                    <a:lnB>
                      <a:noFill/>
                    </a:lnB>
                    <a:solidFill>
                      <a:srgbClr val="FAFBFC"/>
                    </a:solidFill>
                  </a:tcPr>
                </a:tc>
                <a:tc>
                  <a:txBody>
                    <a:bodyPr/>
                    <a:lstStyle/>
                    <a:p>
                      <a:pPr algn="ctr"/>
                      <a:endParaRPr lang="en-US" sz="1800" b="0" i="0">
                        <a:solidFill>
                          <a:srgbClr val="1A2C47"/>
                        </a:solidFill>
                        <a:effectLst/>
                        <a:latin typeface="Source Sans Pro" panose="020B0503030403020204" pitchFamily="34" charset="0"/>
                      </a:endParaRPr>
                    </a:p>
                  </a:txBody>
                  <a:tcPr marL="91444" marR="91444" marT="45724" marB="45724" anchor="ctr">
                    <a:lnL>
                      <a:noFill/>
                    </a:lnL>
                    <a:lnR>
                      <a:noFill/>
                    </a:lnR>
                    <a:lnT>
                      <a:noFill/>
                    </a:lnT>
                    <a:lnB>
                      <a:noFill/>
                    </a:lnB>
                    <a:solidFill>
                      <a:srgbClr val="FAFBFC"/>
                    </a:solidFill>
                  </a:tcPr>
                </a:tc>
                <a:tc>
                  <a:txBody>
                    <a:bodyPr/>
                    <a:lstStyle/>
                    <a:p>
                      <a:endParaRPr lang="en-US" sz="1800" dirty="0"/>
                    </a:p>
                  </a:txBody>
                  <a:tcPr marL="91444" marR="91444" marT="45724" marB="45724">
                    <a:lnL>
                      <a:noFill/>
                    </a:lnL>
                    <a:lnT>
                      <a:noFill/>
                    </a:lnT>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0" y="107950"/>
            <a:ext cx="86868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Introduction to Transaction Processing (cont.)</a:t>
            </a:r>
          </a:p>
        </p:txBody>
      </p:sp>
      <p:sp>
        <p:nvSpPr>
          <p:cNvPr id="9219" name="Rectangle 2"/>
          <p:cNvSpPr>
            <a:spLocks noGrp="1" noChangeArrowheads="1"/>
          </p:cNvSpPr>
          <p:nvPr>
            <p:ph type="body" idx="1"/>
          </p:nvPr>
        </p:nvSpPr>
        <p:spPr>
          <a:xfrm>
            <a:off x="444500" y="1238250"/>
            <a:ext cx="7772400" cy="4738688"/>
          </a:xfrm>
        </p:spPr>
        <p:txBody>
          <a:bodyPr lIns="90000" tIns="46800" rIns="90000" bIns="46800"/>
          <a:lstStyle/>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b="1"/>
              <a:t>Transaction Processing Systems:</a:t>
            </a:r>
            <a:r>
              <a:rPr lang="en-US" altLang="en-US" sz="2800"/>
              <a:t> Large multi-user database systems supporting thousands of </a:t>
            </a:r>
            <a:r>
              <a:rPr lang="en-US" altLang="en-US" sz="2800" i="1"/>
              <a:t>concurrent transactions</a:t>
            </a:r>
            <a:r>
              <a:rPr lang="en-US" altLang="en-US" sz="2800"/>
              <a:t> (user processes) per minute</a:t>
            </a:r>
          </a:p>
          <a:p>
            <a:pPr marL="331788" indent="-331788" eaLnBrk="1" hangingPunct="1">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b="1"/>
              <a:t>Two Modes of Concurrency</a:t>
            </a:r>
          </a:p>
          <a:p>
            <a:pPr marL="731838" lvl="1" indent="-274638" eaLnBrk="1" hangingPunct="1">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a:t>Interleaved processing</a:t>
            </a:r>
            <a:r>
              <a:rPr lang="en-US" altLang="en-US" sz="2400"/>
              <a:t>: concurrent execution of processes is interleaved in a single CPU</a:t>
            </a:r>
          </a:p>
          <a:p>
            <a:pPr marL="731838" lvl="1" indent="-274638" eaLnBrk="1" hangingPunct="1">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a:t>Parallel processing</a:t>
            </a:r>
            <a:r>
              <a:rPr lang="en-US" altLang="en-US" sz="2400"/>
              <a:t>: processes are concurrently executed in multiple CPUs (Figure 21.1)</a:t>
            </a:r>
          </a:p>
          <a:p>
            <a:pPr marL="731838" lvl="1" indent="-274638" eaLnBrk="1" hangingPunct="1">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t>Basic transaction processing theory assumes interleaved concurrency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a:xfrm>
            <a:off x="457200" y="44450"/>
            <a:ext cx="8218488" cy="576263"/>
          </a:xfrm>
        </p:spPr>
        <p:txBody>
          <a:bodyPr/>
          <a:lstStyle/>
          <a:p>
            <a:r>
              <a:rPr lang="en-US" altLang="en-US"/>
              <a:t>Example, con’t…</a:t>
            </a:r>
          </a:p>
        </p:txBody>
      </p:sp>
      <p:sp>
        <p:nvSpPr>
          <p:cNvPr id="6" name="AutoShape 6" descr="conflicting pair in transactions"/>
          <p:cNvSpPr>
            <a:spLocks noGrp="1" noChangeAspect="1" noChangeArrowheads="1"/>
          </p:cNvSpPr>
          <p:nvPr>
            <p:ph idx="1"/>
          </p:nvPr>
        </p:nvSpPr>
        <p:spPr>
          <a:xfrm>
            <a:off x="0" y="620713"/>
            <a:ext cx="8675688" cy="6237287"/>
          </a:xfrm>
        </p:spPr>
        <p:txBody>
          <a:bodyPr lIns="91440" tIns="45720" rIns="91440" bIns="45720"/>
          <a:lstStyle/>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sz="2400" b="1" dirty="0">
                <a:solidFill>
                  <a:schemeClr val="tx1"/>
                </a:solidFill>
                <a:latin typeface="+mj-lt"/>
              </a:rPr>
              <a:t>Non-serializable schedule</a:t>
            </a:r>
            <a:r>
              <a:rPr lang="en-US" sz="2400" dirty="0">
                <a:solidFill>
                  <a:schemeClr val="tx1"/>
                </a:solidFill>
                <a:latin typeface="+mj-lt"/>
              </a:rPr>
              <a:t>. R(x) of T1 conflicts with W(x) of T3, so there is a directed edge from T1 to T3. R(y) of T1 conflicts with W(y) of T2, so there is a directed edge from T1 to T2. W(x) of T3 conflicts with W(x) of T1, so there is a directed edge from T3 to T1. Similarly, we will make edges for every conflicting pair. Now, as the cycle is formed, the transactions </a:t>
            </a:r>
            <a:r>
              <a:rPr lang="en-US" sz="2400" b="1" dirty="0">
                <a:solidFill>
                  <a:schemeClr val="tx1"/>
                </a:solidFill>
                <a:latin typeface="+mj-lt"/>
              </a:rPr>
              <a:t>cannot be conflict serializable</a:t>
            </a:r>
            <a:r>
              <a:rPr lang="en-US" sz="2400" dirty="0">
                <a:solidFill>
                  <a:schemeClr val="tx1"/>
                </a:solidFill>
                <a:latin typeface="+mj-lt"/>
              </a:rPr>
              <a:t>.</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7373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981075"/>
            <a:ext cx="54721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p>
        </p:txBody>
      </p:sp>
      <p:sp>
        <p:nvSpPr>
          <p:cNvPr id="74755" name="Content Placeholder 2"/>
          <p:cNvSpPr>
            <a:spLocks noGrp="1"/>
          </p:cNvSpPr>
          <p:nvPr>
            <p:ph idx="1"/>
          </p:nvPr>
        </p:nvSpPr>
        <p:spPr>
          <a:xfrm>
            <a:off x="112713" y="908050"/>
            <a:ext cx="8562975" cy="5689600"/>
          </a:xfrm>
        </p:spPr>
        <p:txBody>
          <a:bodyPr/>
          <a:lstStyle/>
          <a:p>
            <a:r>
              <a:rPr lang="en-US" altLang="en-US" sz="2200" dirty="0"/>
              <a:t>The </a:t>
            </a:r>
            <a:r>
              <a:rPr lang="en-US" altLang="en-US" sz="2200" b="1" dirty="0"/>
              <a:t>View serializability </a:t>
            </a:r>
            <a:r>
              <a:rPr lang="en-US" altLang="en-US" sz="2200" dirty="0"/>
              <a:t>is a concept that is used to compute whether schedules are View-Serializable or not. </a:t>
            </a:r>
          </a:p>
          <a:p>
            <a:r>
              <a:rPr lang="en-US" altLang="en-US" sz="2200" dirty="0"/>
              <a:t>A schedule is said to be View-Serializable if it is view equivalent to a Serial Schedule (where no interleaving of transactions is possible). </a:t>
            </a:r>
          </a:p>
          <a:p>
            <a:r>
              <a:rPr lang="en-US" altLang="en-US" sz="2200" dirty="0"/>
              <a:t>There may be some schedules that are not </a:t>
            </a:r>
            <a:r>
              <a:rPr lang="en-US" altLang="en-US" sz="2200" b="1" dirty="0"/>
              <a:t>Conflict-Serializable</a:t>
            </a:r>
            <a:r>
              <a:rPr lang="en-US" altLang="en-US" sz="2200" dirty="0"/>
              <a:t> but still gives a consistent result.</a:t>
            </a:r>
          </a:p>
          <a:p>
            <a:r>
              <a:rPr lang="en-US" altLang="en-US" sz="2200" dirty="0"/>
              <a:t>In such a case we cannot predict whether a schedule would be consistent or inconsistent. </a:t>
            </a:r>
          </a:p>
          <a:p>
            <a:r>
              <a:rPr lang="en-US" altLang="en-US" sz="2200" dirty="0"/>
              <a:t>For Conflict-Serializability, we can say that a schedule is Not Conflict-Serializable if a schedule’s precedence graph contains a cycle/loop but it may results in serializable schedule.</a:t>
            </a:r>
          </a:p>
          <a:p>
            <a:r>
              <a:rPr lang="en-US" altLang="en-US" sz="2200" dirty="0"/>
              <a:t>So, to address such cases we use the concept of</a:t>
            </a:r>
            <a:r>
              <a:rPr lang="en-US" altLang="en-US" sz="2200" b="1" dirty="0"/>
              <a:t> View-Serializability.</a:t>
            </a:r>
            <a:endParaRPr lang="en-IN" altLang="en-US"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p>
        </p:txBody>
      </p:sp>
      <p:sp>
        <p:nvSpPr>
          <p:cNvPr id="75779" name="Content Placeholder 2"/>
          <p:cNvSpPr>
            <a:spLocks noGrp="1"/>
          </p:cNvSpPr>
          <p:nvPr>
            <p:ph idx="1"/>
          </p:nvPr>
        </p:nvSpPr>
        <p:spPr>
          <a:xfrm>
            <a:off x="112713" y="908050"/>
            <a:ext cx="8562975" cy="576263"/>
          </a:xfrm>
        </p:spPr>
        <p:txBody>
          <a:bodyPr/>
          <a:lstStyle/>
          <a:p>
            <a:r>
              <a:rPr lang="en-IN" altLang="en-US" b="1"/>
              <a:t>Example: Schedule S</a:t>
            </a:r>
            <a:endParaRPr lang="en-IN" altLang="en-US" sz="2200"/>
          </a:p>
        </p:txBody>
      </p:sp>
      <p:graphicFrame>
        <p:nvGraphicFramePr>
          <p:cNvPr id="4" name="Table 3"/>
          <p:cNvGraphicFramePr>
            <a:graphicFrameLocks noGrp="1"/>
          </p:cNvGraphicFramePr>
          <p:nvPr/>
        </p:nvGraphicFramePr>
        <p:xfrm>
          <a:off x="255588" y="1484313"/>
          <a:ext cx="4176711" cy="4913313"/>
        </p:xfrm>
        <a:graphic>
          <a:graphicData uri="http://schemas.openxmlformats.org/drawingml/2006/table">
            <a:tbl>
              <a:tblPr/>
              <a:tblGrid>
                <a:gridCol w="1392237">
                  <a:extLst>
                    <a:ext uri="{9D8B030D-6E8A-4147-A177-3AD203B41FA5}">
                      <a16:colId xmlns:a16="http://schemas.microsoft.com/office/drawing/2014/main" val="3366884969"/>
                    </a:ext>
                  </a:extLst>
                </a:gridCol>
                <a:gridCol w="1392237">
                  <a:extLst>
                    <a:ext uri="{9D8B030D-6E8A-4147-A177-3AD203B41FA5}">
                      <a16:colId xmlns:a16="http://schemas.microsoft.com/office/drawing/2014/main" val="2165299462"/>
                    </a:ext>
                  </a:extLst>
                </a:gridCol>
                <a:gridCol w="1392237">
                  <a:extLst>
                    <a:ext uri="{9D8B030D-6E8A-4147-A177-3AD203B41FA5}">
                      <a16:colId xmlns:a16="http://schemas.microsoft.com/office/drawing/2014/main" val="62111230"/>
                    </a:ext>
                  </a:extLst>
                </a:gridCol>
              </a:tblGrid>
              <a:tr h="457231">
                <a:tc>
                  <a:txBody>
                    <a:bodyPr/>
                    <a:lstStyle/>
                    <a:p>
                      <a:pPr algn="ctr" fontAlgn="base"/>
                      <a:r>
                        <a:rPr lang="en-IN" sz="2000" b="1" dirty="0">
                          <a:effectLst/>
                        </a:rPr>
                        <a:t>T</a:t>
                      </a:r>
                      <a:r>
                        <a:rPr lang="en-IN" sz="2000" b="1" baseline="-25000" dirty="0">
                          <a:effectLst/>
                        </a:rPr>
                        <a:t>1</a:t>
                      </a:r>
                      <a:endParaRPr lang="en-IN" sz="2000" b="1" dirty="0">
                        <a:effectLst/>
                      </a:endParaRPr>
                    </a:p>
                  </a:txBody>
                  <a:tcPr marL="38102" marR="38102" marT="76205" marB="762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effectLst/>
                        </a:rPr>
                        <a:t>T</a:t>
                      </a:r>
                      <a:r>
                        <a:rPr lang="en-IN" sz="2000" b="1" baseline="-25000" dirty="0">
                          <a:effectLst/>
                        </a:rPr>
                        <a:t>2</a:t>
                      </a:r>
                      <a:endParaRPr lang="en-IN" sz="2000" b="1" dirty="0">
                        <a:effectLst/>
                      </a:endParaRPr>
                    </a:p>
                  </a:txBody>
                  <a:tcPr marL="76205" marR="76205" marT="76205" marB="762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effectLst/>
                        </a:rPr>
                        <a:t>T</a:t>
                      </a:r>
                      <a:r>
                        <a:rPr lang="en-IN" sz="2000" b="1" baseline="-25000" dirty="0">
                          <a:effectLst/>
                        </a:rPr>
                        <a:t>3</a:t>
                      </a:r>
                      <a:endParaRPr lang="en-IN" sz="2000" b="1" dirty="0">
                        <a:effectLst/>
                      </a:endParaRPr>
                    </a:p>
                  </a:txBody>
                  <a:tcPr marL="76205" marR="76205" marT="76205" marB="7620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33524940"/>
                  </a:ext>
                </a:extLst>
              </a:tr>
              <a:tr h="1044874">
                <a:tc>
                  <a:txBody>
                    <a:bodyPr/>
                    <a:lstStyle/>
                    <a:p>
                      <a:pPr algn="ctr" fontAlgn="ctr"/>
                      <a:r>
                        <a:rPr lang="en-IN" sz="1800" b="0">
                          <a:effectLst/>
                        </a:rPr>
                        <a:t>a=100 </a:t>
                      </a:r>
                      <a:br>
                        <a:rPr lang="en-IN" sz="1800" b="0">
                          <a:effectLst/>
                        </a:rPr>
                      </a:br>
                      <a:r>
                        <a:rPr lang="en-IN" sz="1800" b="1">
                          <a:effectLst/>
                        </a:rPr>
                        <a:t>read(a)</a:t>
                      </a:r>
                      <a:r>
                        <a:rPr lang="en-IN" sz="1800" b="0">
                          <a:effectLst/>
                        </a:rPr>
                        <a:t> </a:t>
                      </a:r>
                      <a:br>
                        <a:rPr lang="en-IN" sz="1800" b="0">
                          <a:effectLst/>
                        </a:rPr>
                      </a:b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91756790"/>
                  </a:ext>
                </a:extLst>
              </a:tr>
              <a:tr h="1321459">
                <a:tc>
                  <a:txBody>
                    <a:bodyPr/>
                    <a:lstStyle/>
                    <a:p>
                      <a:pPr algn="ctr" fontAlgn="ctr"/>
                      <a:r>
                        <a:rPr lang="en-IN" sz="1800" b="0" dirty="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a=a-40 </a:t>
                      </a:r>
                      <a:br>
                        <a:rPr lang="en-IN" sz="1800" b="0" dirty="0">
                          <a:effectLst/>
                        </a:rPr>
                      </a:br>
                      <a:r>
                        <a:rPr lang="en-IN" sz="1800" b="1" dirty="0">
                          <a:effectLst/>
                        </a:rPr>
                        <a:t>write(a) //60</a:t>
                      </a:r>
                      <a:r>
                        <a:rPr lang="en-IN" sz="1800" b="0" dirty="0">
                          <a:effectLst/>
                        </a:rPr>
                        <a:t> </a:t>
                      </a:r>
                      <a:br>
                        <a:rPr lang="en-IN" sz="1800" b="0" dirty="0">
                          <a:effectLst/>
                        </a:rPr>
                      </a:br>
                      <a:r>
                        <a:rPr lang="en-IN" sz="1800" b="0" dirty="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36848760"/>
                  </a:ext>
                </a:extLst>
              </a:tr>
              <a:tr h="1321459">
                <a:tc>
                  <a:txBody>
                    <a:bodyPr/>
                    <a:lstStyle/>
                    <a:p>
                      <a:pPr algn="ctr" fontAlgn="ctr"/>
                      <a:r>
                        <a:rPr lang="en-IN" sz="1800" b="0">
                          <a:effectLst/>
                        </a:rPr>
                        <a:t>a=a-40 </a:t>
                      </a:r>
                      <a:br>
                        <a:rPr lang="en-IN" sz="1800" b="0">
                          <a:effectLst/>
                        </a:rPr>
                      </a:br>
                      <a:r>
                        <a:rPr lang="en-IN" sz="1800" b="1">
                          <a:effectLst/>
                        </a:rPr>
                        <a:t>write(a) //20</a:t>
                      </a:r>
                      <a:r>
                        <a:rPr lang="en-IN" sz="1800" b="0">
                          <a:effectLst/>
                        </a:rPr>
                        <a:t> </a:t>
                      </a:r>
                      <a:br>
                        <a:rPr lang="en-IN" sz="1800" b="0">
                          <a:effectLst/>
                        </a:rPr>
                      </a:b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93557825"/>
                  </a:ext>
                </a:extLst>
              </a:tr>
              <a:tr h="768290">
                <a:tc>
                  <a:txBody>
                    <a:bodyPr/>
                    <a:lstStyle/>
                    <a:p>
                      <a:pPr algn="ctr" fontAlgn="ct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a=a-20 </a:t>
                      </a:r>
                      <a:br>
                        <a:rPr lang="en-IN" sz="1800" b="0" dirty="0">
                          <a:effectLst/>
                        </a:rPr>
                      </a:br>
                      <a:r>
                        <a:rPr lang="en-IN" sz="1800" b="1" dirty="0">
                          <a:effectLst/>
                        </a:rPr>
                        <a:t>write(a) //0</a:t>
                      </a:r>
                      <a:r>
                        <a:rPr lang="en-IN" sz="1800" b="0" dirty="0">
                          <a:effectLst/>
                        </a:rPr>
                        <a:t> </a:t>
                      </a:r>
                    </a:p>
                  </a:txBody>
                  <a:tcPr marL="76205" marR="76205" marT="106687" marB="10668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16187001"/>
                  </a:ext>
                </a:extLst>
              </a:tr>
            </a:tbl>
          </a:graphicData>
        </a:graphic>
      </p:graphicFrame>
      <p:sp>
        <p:nvSpPr>
          <p:cNvPr id="5" name="Rectangle 4"/>
          <p:cNvSpPr>
            <a:spLocks noChangeArrowheads="1"/>
          </p:cNvSpPr>
          <p:nvPr/>
        </p:nvSpPr>
        <p:spPr bwMode="auto">
          <a:xfrm>
            <a:off x="5078413" y="1190625"/>
            <a:ext cx="301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a:solidFill>
                  <a:srgbClr val="273239"/>
                </a:solidFill>
                <a:latin typeface="Nunito"/>
              </a:rPr>
              <a:t>Conflict Precedence Graph </a:t>
            </a:r>
            <a:endParaRPr lang="en-IN" altLang="en-US"/>
          </a:p>
        </p:txBody>
      </p:sp>
      <p:pic>
        <p:nvPicPr>
          <p:cNvPr id="81922" name="Picture 2" descr="https://media.geeksforgeeks.org/wp-content/uploads/20201019233044/Annotation202010192328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738" y="1571625"/>
            <a:ext cx="34099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4576763" y="4360863"/>
            <a:ext cx="41052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solidFill>
                  <a:schemeClr val="tx1"/>
                </a:solidFill>
              </a:rPr>
              <a:t>Here, graph contains cycle/loop which means it is </a:t>
            </a:r>
            <a:r>
              <a:rPr lang="en-US" altLang="en-US" sz="2000" b="1">
                <a:solidFill>
                  <a:schemeClr val="tx1"/>
                </a:solidFill>
              </a:rPr>
              <a:t>not conflict-serializable</a:t>
            </a:r>
            <a:r>
              <a:rPr lang="en-US" altLang="en-US" sz="2000">
                <a:solidFill>
                  <a:schemeClr val="tx1"/>
                </a:solidFill>
              </a:rPr>
              <a:t> but it does not mean that it cannot be consistent and equivalent to the serial schedule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fade">
                                      <p:cBhvr>
                                        <p:cTn id="12" dur="1000"/>
                                        <p:tgtEl>
                                          <p:spTgt spid="81922"/>
                                        </p:tgtEl>
                                      </p:cBhvr>
                                    </p:animEffect>
                                    <p:anim calcmode="lin" valueType="num">
                                      <p:cBhvr>
                                        <p:cTn id="13" dur="1000" fill="hold"/>
                                        <p:tgtEl>
                                          <p:spTgt spid="81922"/>
                                        </p:tgtEl>
                                        <p:attrNameLst>
                                          <p:attrName>ppt_x</p:attrName>
                                        </p:attrNameLst>
                                      </p:cBhvr>
                                      <p:tavLst>
                                        <p:tav tm="0">
                                          <p:val>
                                            <p:strVal val="#ppt_x"/>
                                          </p:val>
                                        </p:tav>
                                        <p:tav tm="100000">
                                          <p:val>
                                            <p:strVal val="#ppt_x"/>
                                          </p:val>
                                        </p:tav>
                                      </p:tavLst>
                                    </p:anim>
                                    <p:anim calcmode="lin" valueType="num">
                                      <p:cBhvr>
                                        <p:cTn id="14" dur="1000" fill="hold"/>
                                        <p:tgtEl>
                                          <p:spTgt spid="819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p>
        </p:txBody>
      </p:sp>
      <p:sp>
        <p:nvSpPr>
          <p:cNvPr id="76803" name="Content Placeholder 2"/>
          <p:cNvSpPr>
            <a:spLocks noGrp="1"/>
          </p:cNvSpPr>
          <p:nvPr>
            <p:ph idx="1"/>
          </p:nvPr>
        </p:nvSpPr>
        <p:spPr>
          <a:xfrm>
            <a:off x="112713" y="908050"/>
            <a:ext cx="8562975" cy="576263"/>
          </a:xfrm>
        </p:spPr>
        <p:txBody>
          <a:bodyPr/>
          <a:lstStyle/>
          <a:p>
            <a:r>
              <a:rPr lang="en-IN" altLang="en-US" b="1"/>
              <a:t>Example: Schedule S’</a:t>
            </a:r>
            <a:endParaRPr lang="en-IN" altLang="en-US" sz="2200"/>
          </a:p>
        </p:txBody>
      </p:sp>
      <p:sp>
        <p:nvSpPr>
          <p:cNvPr id="76804" name="Rectangle 7"/>
          <p:cNvSpPr>
            <a:spLocks noChangeArrowheads="1"/>
          </p:cNvSpPr>
          <p:nvPr/>
        </p:nvSpPr>
        <p:spPr bwMode="auto">
          <a:xfrm>
            <a:off x="112713" y="1484313"/>
            <a:ext cx="42433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In the previous example (S) if we do swapping among some transaction’s operation so our table will be: </a:t>
            </a:r>
            <a:endParaRPr lang="en-IN" altLang="en-US">
              <a:solidFill>
                <a:schemeClr val="tx1"/>
              </a:solidFill>
            </a:endParaRPr>
          </a:p>
        </p:txBody>
      </p:sp>
      <p:graphicFrame>
        <p:nvGraphicFramePr>
          <p:cNvPr id="9" name="Table 8"/>
          <p:cNvGraphicFramePr>
            <a:graphicFrameLocks noGrp="1"/>
          </p:cNvGraphicFramePr>
          <p:nvPr/>
        </p:nvGraphicFramePr>
        <p:xfrm>
          <a:off x="179388" y="2360613"/>
          <a:ext cx="3529011" cy="4497639"/>
        </p:xfrm>
        <a:graphic>
          <a:graphicData uri="http://schemas.openxmlformats.org/drawingml/2006/table">
            <a:tbl>
              <a:tblPr/>
              <a:tblGrid>
                <a:gridCol w="1176337">
                  <a:extLst>
                    <a:ext uri="{9D8B030D-6E8A-4147-A177-3AD203B41FA5}">
                      <a16:colId xmlns:a16="http://schemas.microsoft.com/office/drawing/2014/main" val="2745486558"/>
                    </a:ext>
                  </a:extLst>
                </a:gridCol>
                <a:gridCol w="1176337">
                  <a:extLst>
                    <a:ext uri="{9D8B030D-6E8A-4147-A177-3AD203B41FA5}">
                      <a16:colId xmlns:a16="http://schemas.microsoft.com/office/drawing/2014/main" val="3183152261"/>
                    </a:ext>
                  </a:extLst>
                </a:gridCol>
                <a:gridCol w="1176337">
                  <a:extLst>
                    <a:ext uri="{9D8B030D-6E8A-4147-A177-3AD203B41FA5}">
                      <a16:colId xmlns:a16="http://schemas.microsoft.com/office/drawing/2014/main" val="2716318072"/>
                    </a:ext>
                  </a:extLst>
                </a:gridCol>
              </a:tblGrid>
              <a:tr h="426682">
                <a:tc>
                  <a:txBody>
                    <a:bodyPr/>
                    <a:lstStyle/>
                    <a:p>
                      <a:pPr algn="ctr" fontAlgn="base"/>
                      <a:r>
                        <a:rPr lang="en-IN" sz="1800" b="1" dirty="0">
                          <a:effectLst/>
                        </a:rPr>
                        <a:t>T</a:t>
                      </a:r>
                      <a:r>
                        <a:rPr lang="en-IN" sz="1800" b="1" baseline="-25000" dirty="0">
                          <a:effectLst/>
                        </a:rPr>
                        <a:t>1</a:t>
                      </a:r>
                      <a:endParaRPr lang="en-IN" sz="1800" b="1" dirty="0">
                        <a:effectLst/>
                      </a:endParaRPr>
                    </a:p>
                  </a:txBody>
                  <a:tcPr marL="38107" marR="38107" marT="76193" marB="7619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dirty="0">
                          <a:effectLst/>
                        </a:rPr>
                        <a:t>T</a:t>
                      </a:r>
                      <a:r>
                        <a:rPr lang="en-IN" sz="1800" b="1" baseline="-25000" dirty="0">
                          <a:effectLst/>
                        </a:rPr>
                        <a:t>2</a:t>
                      </a:r>
                      <a:endParaRPr lang="en-IN" sz="1800" b="1" dirty="0">
                        <a:effectLst/>
                      </a:endParaRPr>
                    </a:p>
                  </a:txBody>
                  <a:tcPr marL="76213" marR="76213" marT="76193" marB="7619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dirty="0">
                          <a:effectLst/>
                        </a:rPr>
                        <a:t>T</a:t>
                      </a:r>
                      <a:r>
                        <a:rPr lang="en-IN" sz="1800" b="1" baseline="-25000" dirty="0">
                          <a:effectLst/>
                        </a:rPr>
                        <a:t>3</a:t>
                      </a:r>
                      <a:endParaRPr lang="en-IN" sz="1800" b="1" dirty="0">
                        <a:effectLst/>
                      </a:endParaRPr>
                    </a:p>
                  </a:txBody>
                  <a:tcPr marL="76213" marR="76213" marT="76193" marB="7619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7444248"/>
                  </a:ext>
                </a:extLst>
              </a:tr>
              <a:tr h="1066704">
                <a:tc>
                  <a:txBody>
                    <a:bodyPr/>
                    <a:lstStyle/>
                    <a:p>
                      <a:pPr algn="ctr" fontAlgn="ctr"/>
                      <a:r>
                        <a:rPr lang="en-IN" sz="1400" b="0">
                          <a:effectLst/>
                        </a:rPr>
                        <a:t>a=100 </a:t>
                      </a:r>
                      <a:br>
                        <a:rPr lang="en-IN" sz="1400" b="0">
                          <a:effectLst/>
                        </a:rPr>
                      </a:br>
                      <a:r>
                        <a:rPr lang="en-IN" sz="1400" b="1">
                          <a:effectLst/>
                        </a:rPr>
                        <a:t>read(a) //100</a:t>
                      </a:r>
                      <a:r>
                        <a:rPr lang="en-IN" sz="1400" b="0">
                          <a:effectLst/>
                        </a:rPr>
                        <a:t> </a:t>
                      </a:r>
                      <a:br>
                        <a:rPr lang="en-IN" sz="1400" b="0">
                          <a:effectLst/>
                        </a:rPr>
                      </a:b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06002504"/>
                  </a:ext>
                </a:extLst>
              </a:tr>
              <a:tr h="1066704">
                <a:tc>
                  <a:txBody>
                    <a:bodyPr/>
                    <a:lstStyle/>
                    <a:p>
                      <a:pPr algn="ctr" fontAlgn="ctr"/>
                      <a:r>
                        <a:rPr lang="en-IN" sz="1400" b="0">
                          <a:effectLst/>
                        </a:rPr>
                        <a:t>a=a-40 </a:t>
                      </a:r>
                      <a:br>
                        <a:rPr lang="en-IN" sz="1400" b="0">
                          <a:effectLst/>
                        </a:rPr>
                      </a:br>
                      <a:r>
                        <a:rPr lang="en-IN" sz="1400" b="1">
                          <a:effectLst/>
                        </a:rPr>
                        <a:t>write(a) //60</a:t>
                      </a:r>
                      <a:r>
                        <a:rPr lang="en-IN" sz="1400" b="0">
                          <a:effectLst/>
                        </a:rPr>
                        <a:t> </a:t>
                      </a:r>
                      <a:br>
                        <a:rPr lang="en-IN" sz="1400" b="0">
                          <a:effectLst/>
                        </a:rPr>
                      </a:b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dirty="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1197990"/>
                  </a:ext>
                </a:extLst>
              </a:tr>
              <a:tr h="1066704">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a:effectLst/>
                        </a:rPr>
                        <a:t>a=a-40 </a:t>
                      </a:r>
                      <a:br>
                        <a:rPr lang="en-IN" sz="1400" b="0">
                          <a:effectLst/>
                        </a:rPr>
                      </a:br>
                      <a:r>
                        <a:rPr lang="en-IN" sz="1400" b="1">
                          <a:effectLst/>
                        </a:rPr>
                        <a:t>write(a) //20</a:t>
                      </a:r>
                      <a:r>
                        <a:rPr lang="en-IN" sz="1400" b="0">
                          <a:effectLst/>
                        </a:rPr>
                        <a:t> </a:t>
                      </a:r>
                      <a:br>
                        <a:rPr lang="en-IN" sz="1400" b="0">
                          <a:effectLst/>
                        </a:rPr>
                      </a:b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39560014"/>
                  </a:ext>
                </a:extLst>
              </a:tr>
              <a:tr h="870593">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400" b="0" dirty="0">
                          <a:effectLst/>
                        </a:rPr>
                        <a:t>a=a-20 </a:t>
                      </a:r>
                      <a:br>
                        <a:rPr lang="en-IN" sz="1400" b="0" dirty="0">
                          <a:effectLst/>
                        </a:rPr>
                      </a:br>
                      <a:r>
                        <a:rPr lang="en-IN" sz="1400" b="1" dirty="0">
                          <a:effectLst/>
                        </a:rPr>
                        <a:t>write(a) //0</a:t>
                      </a:r>
                      <a:r>
                        <a:rPr lang="en-IN" sz="1400" b="0" dirty="0">
                          <a:effectLst/>
                        </a:rPr>
                        <a:t> </a:t>
                      </a:r>
                      <a:br>
                        <a:rPr lang="en-IN" sz="1400" b="0" dirty="0">
                          <a:effectLst/>
                        </a:rPr>
                      </a:br>
                      <a:r>
                        <a:rPr lang="en-IN" sz="1400" b="0" dirty="0">
                          <a:effectLst/>
                        </a:rPr>
                        <a:t> </a:t>
                      </a:r>
                    </a:p>
                  </a:txBody>
                  <a:tcPr marL="76213" marR="76213" marT="106670" marB="10667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37425201"/>
                  </a:ext>
                </a:extLst>
              </a:tr>
            </a:tbl>
          </a:graphicData>
        </a:graphic>
      </p:graphicFrame>
      <p:sp>
        <p:nvSpPr>
          <p:cNvPr id="10" name="Rectangle 9"/>
          <p:cNvSpPr>
            <a:spLocks noChangeArrowheads="1"/>
          </p:cNvSpPr>
          <p:nvPr/>
        </p:nvSpPr>
        <p:spPr bwMode="auto">
          <a:xfrm>
            <a:off x="5076825" y="1390650"/>
            <a:ext cx="287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b="1">
                <a:solidFill>
                  <a:srgbClr val="273239"/>
                </a:solidFill>
                <a:latin typeface="Nunito"/>
              </a:rPr>
              <a:t>Its Precedence Graph is </a:t>
            </a:r>
            <a:endParaRPr lang="en-IN" altLang="en-US" b="1"/>
          </a:p>
        </p:txBody>
      </p:sp>
      <p:pic>
        <p:nvPicPr>
          <p:cNvPr id="8499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779588"/>
            <a:ext cx="314007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4325938" y="4332288"/>
            <a:ext cx="4349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The graph does not contain any cycle/loop, which means it is conflict serializable (equivalent to serial schedule, consistent) and the final result is coming the same as the first table. </a:t>
            </a:r>
          </a:p>
          <a:p>
            <a:endParaRPr lang="en-US" altLang="en-US">
              <a:solidFill>
                <a:schemeClr val="tx1"/>
              </a:solidFill>
            </a:endParaRPr>
          </a:p>
          <a:p>
            <a:r>
              <a:rPr lang="en-US" altLang="en-US" b="1">
                <a:solidFill>
                  <a:schemeClr val="tx1"/>
                </a:solidFill>
              </a:rPr>
              <a:t>i.e. operation </a:t>
            </a:r>
            <a:r>
              <a:rPr lang="en-IN" altLang="en-US" b="1">
                <a:solidFill>
                  <a:schemeClr val="tx1"/>
                </a:solidFill>
              </a:rPr>
              <a:t>a=a-20 results in a= 0</a:t>
            </a:r>
            <a:br>
              <a:rPr lang="en-IN" altLang="en-US">
                <a:solidFill>
                  <a:schemeClr val="tx1"/>
                </a:solidFill>
              </a:rPr>
            </a:br>
            <a:r>
              <a:rPr lang="en-IN" altLang="en-US" b="1">
                <a:solidFill>
                  <a:schemeClr val="tx1"/>
                </a:solidFill>
              </a:rPr>
              <a:t>which is same as previous schedule.</a:t>
            </a:r>
            <a:endParaRPr lang="en-I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4994"/>
                                        </p:tgtEl>
                                        <p:attrNameLst>
                                          <p:attrName>style.visibility</p:attrName>
                                        </p:attrNameLst>
                                      </p:cBhvr>
                                      <p:to>
                                        <p:strVal val="visible"/>
                                      </p:to>
                                    </p:set>
                                    <p:animEffect transition="in" filter="fade">
                                      <p:cBhvr>
                                        <p:cTn id="12" dur="1000"/>
                                        <p:tgtEl>
                                          <p:spTgt spid="84994"/>
                                        </p:tgtEl>
                                      </p:cBhvr>
                                    </p:animEffect>
                                    <p:anim calcmode="lin" valueType="num">
                                      <p:cBhvr>
                                        <p:cTn id="13" dur="1000" fill="hold"/>
                                        <p:tgtEl>
                                          <p:spTgt spid="84994"/>
                                        </p:tgtEl>
                                        <p:attrNameLst>
                                          <p:attrName>ppt_x</p:attrName>
                                        </p:attrNameLst>
                                      </p:cBhvr>
                                      <p:tavLst>
                                        <p:tav tm="0">
                                          <p:val>
                                            <p:strVal val="#ppt_x"/>
                                          </p:val>
                                        </p:tav>
                                        <p:tav tm="100000">
                                          <p:val>
                                            <p:strVal val="#ppt_x"/>
                                          </p:val>
                                        </p:tav>
                                      </p:tavLst>
                                    </p:anim>
                                    <p:anim calcmode="lin" valueType="num">
                                      <p:cBhvr>
                                        <p:cTn id="14" dur="1000" fill="hold"/>
                                        <p:tgtEl>
                                          <p:spTgt spid="8499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p>
        </p:txBody>
      </p:sp>
      <p:sp>
        <p:nvSpPr>
          <p:cNvPr id="6" name="Rectangle 5"/>
          <p:cNvSpPr/>
          <p:nvPr/>
        </p:nvSpPr>
        <p:spPr>
          <a:xfrm>
            <a:off x="107950" y="1112838"/>
            <a:ext cx="8640763" cy="4154487"/>
          </a:xfrm>
          <a:prstGeom prst="rect">
            <a:avLst/>
          </a:prstGeom>
        </p:spPr>
        <p:txBody>
          <a:bodyPr>
            <a:spAutoFit/>
          </a:bodyPr>
          <a:lstStyle/>
          <a:p>
            <a:pPr marL="342900" indent="-342900">
              <a:buFont typeface="Wingdings" panose="05000000000000000000" pitchFamily="2" charset="2"/>
              <a:buChar char="Ø"/>
              <a:defRPr/>
            </a:pPr>
            <a:r>
              <a:rPr lang="en-US" sz="2400" dirty="0">
                <a:solidFill>
                  <a:schemeClr val="tx1"/>
                </a:solidFill>
              </a:rPr>
              <a:t>If a schedule is </a:t>
            </a:r>
            <a:r>
              <a:rPr lang="en-US" sz="2400" b="1" dirty="0">
                <a:solidFill>
                  <a:schemeClr val="tx1"/>
                </a:solidFill>
              </a:rPr>
              <a:t>Conflict-serializable </a:t>
            </a:r>
            <a:r>
              <a:rPr lang="en-US" sz="2400" dirty="0">
                <a:solidFill>
                  <a:schemeClr val="tx1"/>
                </a:solidFill>
              </a:rPr>
              <a:t>so we can say that It would be –  </a:t>
            </a:r>
          </a:p>
          <a:p>
            <a:pPr marL="1028700" lvl="1">
              <a:buFont typeface="Arial" panose="020B0604020202020204" pitchFamily="34" charset="0"/>
              <a:buChar char="•"/>
              <a:defRPr/>
            </a:pPr>
            <a:r>
              <a:rPr lang="en-US" sz="2400" dirty="0">
                <a:solidFill>
                  <a:schemeClr val="tx1"/>
                </a:solidFill>
              </a:rPr>
              <a:t>Equivalent to a serial schedule,</a:t>
            </a:r>
          </a:p>
          <a:p>
            <a:pPr marL="1028700" lvl="1">
              <a:buFont typeface="Arial" panose="020B0604020202020204" pitchFamily="34" charset="0"/>
              <a:buChar char="•"/>
              <a:defRPr/>
            </a:pPr>
            <a:r>
              <a:rPr lang="en-US" sz="2400" dirty="0">
                <a:solidFill>
                  <a:schemeClr val="tx1"/>
                </a:solidFill>
              </a:rPr>
              <a:t>Consistent, and</a:t>
            </a:r>
          </a:p>
          <a:p>
            <a:pPr marL="1028700" lvl="1">
              <a:buFont typeface="Arial" panose="020B0604020202020204" pitchFamily="34" charset="0"/>
              <a:buChar char="•"/>
              <a:defRPr/>
            </a:pPr>
            <a:r>
              <a:rPr lang="en-US" sz="2400" dirty="0">
                <a:solidFill>
                  <a:schemeClr val="tx1"/>
                </a:solidFill>
              </a:rPr>
              <a:t>also a View-Serializable.</a:t>
            </a:r>
          </a:p>
          <a:p>
            <a:pPr marL="285750" indent="-285750">
              <a:buFont typeface="Arial" panose="020B0604020202020204" pitchFamily="34" charset="0"/>
              <a:buChar char="•"/>
              <a:defRPr/>
            </a:pPr>
            <a:endParaRPr lang="en-US" sz="2400" dirty="0">
              <a:solidFill>
                <a:schemeClr val="tx1"/>
              </a:solidFill>
            </a:endParaRPr>
          </a:p>
          <a:p>
            <a:pPr marL="342900" indent="-342900">
              <a:buFont typeface="Wingdings" panose="05000000000000000000" pitchFamily="2" charset="2"/>
              <a:buChar char="Ø"/>
              <a:defRPr/>
            </a:pPr>
            <a:r>
              <a:rPr lang="en-US" sz="2400" dirty="0">
                <a:solidFill>
                  <a:schemeClr val="tx1"/>
                </a:solidFill>
              </a:rPr>
              <a:t>But what if it is </a:t>
            </a:r>
            <a:r>
              <a:rPr lang="en-US" sz="2400" b="1" dirty="0">
                <a:solidFill>
                  <a:schemeClr val="tx1"/>
                </a:solidFill>
              </a:rPr>
              <a:t>non-conflict serializable</a:t>
            </a:r>
            <a:r>
              <a:rPr lang="en-US" sz="2400" dirty="0">
                <a:solidFill>
                  <a:schemeClr val="tx1"/>
                </a:solidFill>
              </a:rPr>
              <a:t> (precedence graph contains loop). In this situation, we cannot predict whether it is consistent and serializable or not. </a:t>
            </a:r>
          </a:p>
          <a:p>
            <a:pPr marL="342900" indent="-342900">
              <a:buFont typeface="Wingdings" panose="05000000000000000000" pitchFamily="2" charset="2"/>
              <a:buChar char="Ø"/>
              <a:defRPr/>
            </a:pPr>
            <a:r>
              <a:rPr lang="en-US" sz="2400" dirty="0">
                <a:solidFill>
                  <a:schemeClr val="tx1"/>
                </a:solidFill>
              </a:rPr>
              <a:t>We have to check for the schedule for </a:t>
            </a:r>
            <a:r>
              <a:rPr lang="en-US" sz="2400" b="1" dirty="0">
                <a:solidFill>
                  <a:schemeClr val="tx1"/>
                </a:solidFill>
              </a:rPr>
              <a:t>View </a:t>
            </a:r>
            <a:r>
              <a:rPr lang="en-US" sz="2400" b="1" dirty="0" err="1">
                <a:solidFill>
                  <a:schemeClr val="tx1"/>
                </a:solidFill>
              </a:rPr>
              <a:t>Serializability</a:t>
            </a:r>
            <a:r>
              <a:rPr lang="en-US" sz="2400" b="1" dirty="0">
                <a:solidFill>
                  <a:schemeClr val="tx1"/>
                </a:solidFill>
              </a:rPr>
              <a:t>. </a:t>
            </a:r>
            <a:r>
              <a:rPr lang="en-US" sz="2400" dirty="0">
                <a:solidFill>
                  <a:schemeClr val="tx1"/>
                </a:solidFill>
              </a:rPr>
              <a:t>The schedule may or may not be view serializable.</a:t>
            </a:r>
            <a:endParaRPr lang="en-IN" sz="24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p>
        </p:txBody>
      </p:sp>
      <p:sp>
        <p:nvSpPr>
          <p:cNvPr id="6" name="Rectangle 5"/>
          <p:cNvSpPr/>
          <p:nvPr/>
        </p:nvSpPr>
        <p:spPr>
          <a:xfrm>
            <a:off x="107950" y="1112838"/>
            <a:ext cx="8640763" cy="5262979"/>
          </a:xfrm>
          <a:prstGeom prst="rect">
            <a:avLst/>
          </a:prstGeom>
        </p:spPr>
        <p:txBody>
          <a:bodyPr>
            <a:spAutoFit/>
          </a:bodyPr>
          <a:lstStyle/>
          <a:p>
            <a:pPr>
              <a:defRPr/>
            </a:pPr>
            <a:r>
              <a:rPr lang="en-IN" sz="2400" dirty="0">
                <a:solidFill>
                  <a:schemeClr val="tx1"/>
                </a:solidFill>
              </a:rPr>
              <a:t>How to ensure a schedule is view serializable or not?</a:t>
            </a:r>
          </a:p>
          <a:p>
            <a:pPr marL="342900" indent="-342900">
              <a:buFont typeface="Arial" panose="020B0604020202020204" pitchFamily="34" charset="0"/>
              <a:buChar char="•"/>
              <a:defRPr/>
            </a:pPr>
            <a:r>
              <a:rPr lang="en-US" sz="2400" dirty="0">
                <a:solidFill>
                  <a:schemeClr val="tx1"/>
                </a:solidFill>
              </a:rPr>
              <a:t>First of all, check whether the given schedule is Non-Conflict Serializable or Conflict-Serializable.</a:t>
            </a:r>
          </a:p>
          <a:p>
            <a:pPr marL="342900" indent="-342900">
              <a:buFont typeface="Arial" panose="020B0604020202020204" pitchFamily="34" charset="0"/>
              <a:buChar char="•"/>
              <a:defRPr/>
            </a:pPr>
            <a:r>
              <a:rPr lang="en-US" sz="2400" dirty="0">
                <a:solidFill>
                  <a:schemeClr val="tx1"/>
                </a:solidFill>
              </a:rPr>
              <a:t>If the given schedule is </a:t>
            </a:r>
            <a:r>
              <a:rPr lang="en-US" sz="2400" b="1" dirty="0">
                <a:solidFill>
                  <a:schemeClr val="tx1"/>
                </a:solidFill>
              </a:rPr>
              <a:t>conflict serializable</a:t>
            </a:r>
            <a:r>
              <a:rPr lang="en-US" sz="2400" dirty="0">
                <a:solidFill>
                  <a:schemeClr val="tx1"/>
                </a:solidFill>
              </a:rPr>
              <a:t> then the given schedule must be a </a:t>
            </a:r>
            <a:r>
              <a:rPr lang="en-US" sz="2400" b="1" dirty="0">
                <a:solidFill>
                  <a:schemeClr val="tx1"/>
                </a:solidFill>
              </a:rPr>
              <a:t>view serializable</a:t>
            </a:r>
            <a:r>
              <a:rPr lang="en-US" sz="2400" dirty="0">
                <a:solidFill>
                  <a:schemeClr val="tx1"/>
                </a:solidFill>
              </a:rPr>
              <a:t>.</a:t>
            </a:r>
          </a:p>
          <a:p>
            <a:pPr marL="342900" indent="-342900">
              <a:buFont typeface="Arial" panose="020B0604020202020204" pitchFamily="34" charset="0"/>
              <a:buChar char="•"/>
              <a:defRPr/>
            </a:pPr>
            <a:r>
              <a:rPr lang="en-US" sz="2400" dirty="0">
                <a:solidFill>
                  <a:schemeClr val="tx1"/>
                </a:solidFill>
              </a:rPr>
              <a:t>If the given schedule is </a:t>
            </a:r>
            <a:r>
              <a:rPr lang="en-US" sz="2400" b="1" dirty="0">
                <a:solidFill>
                  <a:schemeClr val="tx1"/>
                </a:solidFill>
              </a:rPr>
              <a:t>non-conflict serializable</a:t>
            </a:r>
            <a:r>
              <a:rPr lang="en-US" sz="2400" dirty="0">
                <a:solidFill>
                  <a:schemeClr val="tx1"/>
                </a:solidFill>
              </a:rPr>
              <a:t>, then it </a:t>
            </a:r>
            <a:r>
              <a:rPr lang="en-US" sz="2400" b="1" dirty="0">
                <a:solidFill>
                  <a:schemeClr val="tx1"/>
                </a:solidFill>
              </a:rPr>
              <a:t>may or may not be view serializable</a:t>
            </a:r>
            <a:r>
              <a:rPr lang="en-US" sz="2400" dirty="0">
                <a:solidFill>
                  <a:schemeClr val="tx1"/>
                </a:solidFill>
              </a:rPr>
              <a:t>.</a:t>
            </a:r>
          </a:p>
          <a:p>
            <a:pPr marL="1085850" lvl="1" indent="-342900">
              <a:buFont typeface="Arial" panose="020B0604020202020204" pitchFamily="34" charset="0"/>
              <a:buChar char="•"/>
              <a:defRPr/>
            </a:pPr>
            <a:r>
              <a:rPr lang="en-US" sz="2400" dirty="0">
                <a:solidFill>
                  <a:schemeClr val="tx1"/>
                </a:solidFill>
              </a:rPr>
              <a:t>If </a:t>
            </a:r>
            <a:r>
              <a:rPr lang="en-US" sz="2400" b="1" dirty="0">
                <a:solidFill>
                  <a:schemeClr val="tx1"/>
                </a:solidFill>
              </a:rPr>
              <a:t>NO BLIND WRITES </a:t>
            </a:r>
            <a:r>
              <a:rPr lang="en-US" sz="2400" dirty="0">
                <a:solidFill>
                  <a:schemeClr val="tx1"/>
                </a:solidFill>
              </a:rPr>
              <a:t>exists, then the schedule must be a </a:t>
            </a:r>
            <a:r>
              <a:rPr lang="en-US" sz="2400" b="1" dirty="0">
                <a:solidFill>
                  <a:schemeClr val="tx1"/>
                </a:solidFill>
              </a:rPr>
              <a:t>non-View-Serializable schedule</a:t>
            </a:r>
            <a:r>
              <a:rPr lang="en-US" sz="2400" dirty="0">
                <a:solidFill>
                  <a:schemeClr val="tx1"/>
                </a:solidFill>
              </a:rPr>
              <a:t>. </a:t>
            </a:r>
          </a:p>
          <a:p>
            <a:pPr marL="1085850" lvl="1" indent="-342900">
              <a:buFont typeface="Arial" panose="020B0604020202020204" pitchFamily="34" charset="0"/>
              <a:buChar char="•"/>
              <a:defRPr/>
            </a:pPr>
            <a:r>
              <a:rPr lang="en-US" sz="2400" dirty="0">
                <a:solidFill>
                  <a:schemeClr val="tx1"/>
                </a:solidFill>
              </a:rPr>
              <a:t>If there exists any </a:t>
            </a:r>
            <a:r>
              <a:rPr lang="en-US" sz="2400" b="1" dirty="0">
                <a:solidFill>
                  <a:schemeClr val="tx1"/>
                </a:solidFill>
              </a:rPr>
              <a:t>blind write</a:t>
            </a:r>
            <a:r>
              <a:rPr lang="en-US" sz="2400" dirty="0">
                <a:solidFill>
                  <a:schemeClr val="tx1"/>
                </a:solidFill>
              </a:rPr>
              <a:t>, then, in that case, the schedule may or may not be view serializable. </a:t>
            </a:r>
          </a:p>
          <a:p>
            <a:pPr marL="1085850" lvl="1" indent="-342900">
              <a:buFont typeface="Arial" panose="020B0604020202020204" pitchFamily="34" charset="0"/>
              <a:buChar char="•"/>
              <a:defRPr/>
            </a:pPr>
            <a:endParaRPr lang="en-US" sz="2400" dirty="0">
              <a:solidFill>
                <a:schemeClr val="tx1"/>
              </a:solidFill>
            </a:endParaRPr>
          </a:p>
          <a:p>
            <a:pPr>
              <a:defRPr/>
            </a:pPr>
            <a:r>
              <a:rPr lang="en-US" sz="2400" b="1" dirty="0">
                <a:solidFill>
                  <a:schemeClr val="tx1"/>
                </a:solidFill>
              </a:rPr>
              <a:t>Blind write: </a:t>
            </a:r>
            <a:r>
              <a:rPr lang="en-US" sz="2400" dirty="0">
                <a:solidFill>
                  <a:schemeClr val="tx1"/>
                </a:solidFill>
              </a:rPr>
              <a:t>Performing the Writing operation (</a:t>
            </a:r>
            <a:r>
              <a:rPr lang="en-US" sz="2400" dirty="0" err="1">
                <a:solidFill>
                  <a:schemeClr val="tx1"/>
                </a:solidFill>
              </a:rPr>
              <a:t>updation</a:t>
            </a:r>
            <a:r>
              <a:rPr lang="en-US" sz="2400" dirty="0">
                <a:solidFill>
                  <a:schemeClr val="tx1"/>
                </a:solidFill>
              </a:rPr>
              <a:t>), without reading operation on a data is known as a blind write.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p>
        </p:txBody>
      </p:sp>
      <p:sp>
        <p:nvSpPr>
          <p:cNvPr id="79875" name="Rectangle 2"/>
          <p:cNvSpPr>
            <a:spLocks noChangeArrowheads="1"/>
          </p:cNvSpPr>
          <p:nvPr/>
        </p:nvSpPr>
        <p:spPr bwMode="auto">
          <a:xfrm>
            <a:off x="179388" y="1112838"/>
            <a:ext cx="698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solidFill>
                  <a:srgbClr val="273239"/>
                </a:solidFill>
                <a:latin typeface="Nunito"/>
              </a:rPr>
              <a:t>Condition of schedules to View-equivalent</a:t>
            </a:r>
            <a:r>
              <a:rPr lang="en-US" altLang="en-US" sz="2400">
                <a:solidFill>
                  <a:srgbClr val="273239"/>
                </a:solidFill>
                <a:latin typeface="Nunito"/>
              </a:rPr>
              <a:t> </a:t>
            </a:r>
            <a:endParaRPr lang="en-IN" altLang="en-US" sz="2400"/>
          </a:p>
        </p:txBody>
      </p:sp>
      <p:sp>
        <p:nvSpPr>
          <p:cNvPr id="79876" name="Rectangle 8"/>
          <p:cNvSpPr>
            <a:spLocks noChangeArrowheads="1"/>
          </p:cNvSpPr>
          <p:nvPr/>
        </p:nvSpPr>
        <p:spPr bwMode="auto">
          <a:xfrm>
            <a:off x="179388" y="2303463"/>
            <a:ext cx="835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rgbClr val="273239"/>
                </a:solidFill>
                <a:latin typeface="Nunito"/>
              </a:rPr>
              <a:t>Two schedules S1 and S2 are said to be view-equivalent if the below conditions are satisfied: </a:t>
            </a:r>
            <a:endParaRPr lang="en-IN" altLang="en-US"/>
          </a:p>
        </p:txBody>
      </p:sp>
      <p:sp>
        <p:nvSpPr>
          <p:cNvPr id="10" name="Rectangle 9"/>
          <p:cNvSpPr/>
          <p:nvPr/>
        </p:nvSpPr>
        <p:spPr>
          <a:xfrm>
            <a:off x="198438" y="2997200"/>
            <a:ext cx="8362950" cy="3692525"/>
          </a:xfrm>
          <a:prstGeom prst="rect">
            <a:avLst/>
          </a:prstGeom>
        </p:spPr>
        <p:txBody>
          <a:bodyPr>
            <a:spAutoFit/>
          </a:bodyPr>
          <a:lstStyle/>
          <a:p>
            <a:pPr marL="342900" indent="-342900">
              <a:buFontTx/>
              <a:buAutoNum type="arabicParenR"/>
              <a:defRPr/>
            </a:pPr>
            <a:r>
              <a:rPr lang="en-US" b="1" dirty="0">
                <a:solidFill>
                  <a:srgbClr val="273239"/>
                </a:solidFill>
                <a:latin typeface="Nunito"/>
              </a:rPr>
              <a:t>Initial Read: </a:t>
            </a:r>
            <a:r>
              <a:rPr lang="en-US" dirty="0">
                <a:solidFill>
                  <a:srgbClr val="273239"/>
                </a:solidFill>
                <a:latin typeface="Nunito"/>
              </a:rPr>
              <a:t>If a transaction T1 reads data item A from the database in S1 then in S2 also T1 should read A from database. </a:t>
            </a: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marL="342900" indent="-342900">
              <a:buFontTx/>
              <a:buAutoNum type="arabicParenR"/>
              <a:defRPr/>
            </a:pPr>
            <a:endParaRPr lang="en-US" dirty="0">
              <a:solidFill>
                <a:srgbClr val="273239"/>
              </a:solidFill>
              <a:latin typeface="Nunito"/>
            </a:endParaRPr>
          </a:p>
          <a:p>
            <a:pPr>
              <a:defRPr/>
            </a:pPr>
            <a:r>
              <a:rPr lang="en-US" dirty="0">
                <a:solidFill>
                  <a:srgbClr val="273239"/>
                </a:solidFill>
                <a:latin typeface="Nunito"/>
              </a:rPr>
              <a:t>Here, Transaction T2 is reading A from the database. </a:t>
            </a:r>
            <a:endParaRPr lang="en-IN" dirty="0"/>
          </a:p>
        </p:txBody>
      </p:sp>
      <p:pic>
        <p:nvPicPr>
          <p:cNvPr id="7987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727450"/>
            <a:ext cx="27066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Rectangle 12"/>
          <p:cNvSpPr>
            <a:spLocks noChangeArrowheads="1"/>
          </p:cNvSpPr>
          <p:nvPr/>
        </p:nvSpPr>
        <p:spPr bwMode="auto">
          <a:xfrm>
            <a:off x="198438" y="1577975"/>
            <a:ext cx="8405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rgbClr val="273239"/>
                </a:solidFill>
                <a:latin typeface="Nunito"/>
              </a:rPr>
              <a:t>View Serializability: </a:t>
            </a:r>
            <a:r>
              <a:rPr lang="en-US" altLang="en-US">
                <a:solidFill>
                  <a:srgbClr val="273239"/>
                </a:solidFill>
                <a:latin typeface="Nunito"/>
              </a:rPr>
              <a:t>A Schedule is called view serializable if it is view equal to a serial schedule.</a:t>
            </a:r>
            <a:endParaRPr lang="en-I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solidFill>
                <a:schemeClr val="tx1"/>
              </a:solidFill>
            </a:endParaRPr>
          </a:p>
        </p:txBody>
      </p:sp>
      <p:sp>
        <p:nvSpPr>
          <p:cNvPr id="80899" name="Rectangle 2"/>
          <p:cNvSpPr>
            <a:spLocks noChangeArrowheads="1"/>
          </p:cNvSpPr>
          <p:nvPr/>
        </p:nvSpPr>
        <p:spPr bwMode="auto">
          <a:xfrm>
            <a:off x="179388" y="1112838"/>
            <a:ext cx="698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solidFill>
                  <a:schemeClr val="tx1"/>
                </a:solidFill>
                <a:latin typeface="Nunito"/>
              </a:rPr>
              <a:t>Condition of schedules to View-equivalent</a:t>
            </a:r>
            <a:r>
              <a:rPr lang="en-US" altLang="en-US" sz="2400">
                <a:solidFill>
                  <a:schemeClr val="tx1"/>
                </a:solidFill>
                <a:latin typeface="Nunito"/>
              </a:rPr>
              <a:t> </a:t>
            </a:r>
            <a:endParaRPr lang="en-IN" altLang="en-US" sz="2400">
              <a:solidFill>
                <a:schemeClr val="tx1"/>
              </a:solidFill>
            </a:endParaRPr>
          </a:p>
        </p:txBody>
      </p:sp>
      <p:sp>
        <p:nvSpPr>
          <p:cNvPr id="80900" name="Rectangle 8"/>
          <p:cNvSpPr>
            <a:spLocks noChangeArrowheads="1"/>
          </p:cNvSpPr>
          <p:nvPr/>
        </p:nvSpPr>
        <p:spPr bwMode="auto">
          <a:xfrm>
            <a:off x="255588" y="1641475"/>
            <a:ext cx="8353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latin typeface="Nunito"/>
              </a:rPr>
              <a:t>Two schedules S1 and S2 are said to be view-equivalent if the below conditions are satisfied : </a:t>
            </a:r>
            <a:endParaRPr lang="en-IN" altLang="en-US">
              <a:solidFill>
                <a:schemeClr val="tx1"/>
              </a:solidFill>
            </a:endParaRPr>
          </a:p>
        </p:txBody>
      </p:sp>
      <p:sp>
        <p:nvSpPr>
          <p:cNvPr id="80901" name="Rectangle 3"/>
          <p:cNvSpPr>
            <a:spLocks noChangeArrowheads="1"/>
          </p:cNvSpPr>
          <p:nvPr/>
        </p:nvSpPr>
        <p:spPr bwMode="auto">
          <a:xfrm>
            <a:off x="255588" y="2354263"/>
            <a:ext cx="82867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latin typeface="Nunito"/>
              </a:rPr>
              <a:t>2) Updated Read: </a:t>
            </a:r>
            <a:r>
              <a:rPr lang="en-US" altLang="en-US">
                <a:solidFill>
                  <a:schemeClr val="tx1"/>
                </a:solidFill>
                <a:latin typeface="Nunito"/>
              </a:rPr>
              <a:t>If Ti is reading A which is updated by Tj in S1 then in S2 also Ti should read A which is updated by Tj.  </a:t>
            </a: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endParaRPr lang="en-US" altLang="en-US">
              <a:solidFill>
                <a:schemeClr val="tx1"/>
              </a:solidFill>
              <a:latin typeface="Nunito"/>
            </a:endParaRPr>
          </a:p>
          <a:p>
            <a:r>
              <a:rPr lang="en-US" altLang="en-US">
                <a:solidFill>
                  <a:schemeClr val="tx1"/>
                </a:solidFill>
              </a:rPr>
              <a:t>Above two schedules are not view-equivalent as in S1:T3 is reading A updated by T2, in S2 T3 is reading A updated by T1. </a:t>
            </a:r>
            <a:endParaRPr lang="en-IN" altLang="en-US">
              <a:solidFill>
                <a:schemeClr val="tx1"/>
              </a:solidFill>
            </a:endParaRPr>
          </a:p>
        </p:txBody>
      </p:sp>
      <p:pic>
        <p:nvPicPr>
          <p:cNvPr id="8090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284538"/>
            <a:ext cx="5616575"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solidFill>
                <a:schemeClr val="tx1"/>
              </a:solidFill>
            </a:endParaRPr>
          </a:p>
        </p:txBody>
      </p:sp>
      <p:sp>
        <p:nvSpPr>
          <p:cNvPr id="81923" name="Rectangle 2"/>
          <p:cNvSpPr>
            <a:spLocks noChangeArrowheads="1"/>
          </p:cNvSpPr>
          <p:nvPr/>
        </p:nvSpPr>
        <p:spPr bwMode="auto">
          <a:xfrm>
            <a:off x="179388" y="1112838"/>
            <a:ext cx="698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solidFill>
                  <a:schemeClr val="tx1"/>
                </a:solidFill>
                <a:latin typeface="Nunito"/>
              </a:rPr>
              <a:t>Condition of schedules to View-equivalent</a:t>
            </a:r>
            <a:r>
              <a:rPr lang="en-US" altLang="en-US" sz="2400">
                <a:solidFill>
                  <a:schemeClr val="tx1"/>
                </a:solidFill>
                <a:latin typeface="Nunito"/>
              </a:rPr>
              <a:t> </a:t>
            </a:r>
            <a:endParaRPr lang="en-IN" altLang="en-US" sz="2400">
              <a:solidFill>
                <a:schemeClr val="tx1"/>
              </a:solidFill>
            </a:endParaRPr>
          </a:p>
        </p:txBody>
      </p:sp>
      <p:sp>
        <p:nvSpPr>
          <p:cNvPr id="81924" name="Rectangle 8"/>
          <p:cNvSpPr>
            <a:spLocks noChangeArrowheads="1"/>
          </p:cNvSpPr>
          <p:nvPr/>
        </p:nvSpPr>
        <p:spPr bwMode="auto">
          <a:xfrm>
            <a:off x="255588" y="1568450"/>
            <a:ext cx="8353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latin typeface="Nunito"/>
              </a:rPr>
              <a:t>Two schedules S1 and S2 are said to be view-equivalent if the below conditions are satisfied : </a:t>
            </a:r>
            <a:endParaRPr lang="en-IN" altLang="en-US">
              <a:solidFill>
                <a:schemeClr val="tx1"/>
              </a:solidFill>
            </a:endParaRPr>
          </a:p>
        </p:txBody>
      </p:sp>
      <p:sp>
        <p:nvSpPr>
          <p:cNvPr id="81925" name="Rectangle 3"/>
          <p:cNvSpPr>
            <a:spLocks noChangeArrowheads="1"/>
          </p:cNvSpPr>
          <p:nvPr/>
        </p:nvSpPr>
        <p:spPr bwMode="auto">
          <a:xfrm>
            <a:off x="255588" y="2238375"/>
            <a:ext cx="82867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rPr>
              <a:t>3) Final Write operation: </a:t>
            </a:r>
            <a:r>
              <a:rPr lang="en-US" altLang="en-US">
                <a:solidFill>
                  <a:schemeClr val="tx1"/>
                </a:solidFill>
              </a:rPr>
              <a:t>If a transaction T1 updated A at last in S1, then in S2 also T1 should perform final write operations.</a:t>
            </a: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endParaRPr lang="en-US" altLang="en-US">
              <a:solidFill>
                <a:schemeClr val="tx1"/>
              </a:solidFill>
            </a:endParaRPr>
          </a:p>
          <a:p>
            <a:r>
              <a:rPr lang="en-US" altLang="en-US">
                <a:solidFill>
                  <a:schemeClr val="tx1"/>
                </a:solidFill>
              </a:rPr>
              <a:t>Above two schedules are not view-equivalent as Final write operation in S1 is done by T1 while in S2 done by T2.    </a:t>
            </a:r>
            <a:endParaRPr lang="en-IN" altLang="en-US">
              <a:solidFill>
                <a:schemeClr val="tx1"/>
              </a:solidFill>
            </a:endParaRPr>
          </a:p>
        </p:txBody>
      </p:sp>
      <p:pic>
        <p:nvPicPr>
          <p:cNvPr id="819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3068638"/>
            <a:ext cx="431958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solidFill>
                <a:schemeClr val="tx1"/>
              </a:solidFill>
            </a:endParaRPr>
          </a:p>
        </p:txBody>
      </p:sp>
      <p:sp>
        <p:nvSpPr>
          <p:cNvPr id="82947" name="Rectangle 2"/>
          <p:cNvSpPr>
            <a:spLocks noChangeArrowheads="1"/>
          </p:cNvSpPr>
          <p:nvPr/>
        </p:nvSpPr>
        <p:spPr bwMode="auto">
          <a:xfrm>
            <a:off x="179388" y="1112838"/>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latin typeface="Nunito"/>
              </a:rPr>
              <a:t>Example:</a:t>
            </a:r>
            <a:r>
              <a:rPr lang="en-US" altLang="en-US">
                <a:solidFill>
                  <a:schemeClr val="tx1"/>
                </a:solidFill>
                <a:latin typeface="Nunito"/>
              </a:rPr>
              <a:t> </a:t>
            </a:r>
            <a:endParaRPr lang="en-IN" altLang="en-US">
              <a:solidFill>
                <a:schemeClr val="tx1"/>
              </a:solidFill>
            </a:endParaRPr>
          </a:p>
        </p:txBody>
      </p:sp>
      <p:sp>
        <p:nvSpPr>
          <p:cNvPr id="82948" name="Rectangle 4"/>
          <p:cNvSpPr>
            <a:spLocks noChangeArrowheads="1"/>
          </p:cNvSpPr>
          <p:nvPr/>
        </p:nvSpPr>
        <p:spPr bwMode="auto">
          <a:xfrm>
            <a:off x="323850" y="1450975"/>
            <a:ext cx="741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rPr>
              <a:t>S: read1(A), write2(A), read3(A), write1(A), write3(A)</a:t>
            </a:r>
            <a:endParaRPr lang="en-IN" altLang="en-US" b="1">
              <a:solidFill>
                <a:schemeClr val="tx1"/>
              </a:solidFill>
            </a:endParaRPr>
          </a:p>
        </p:txBody>
      </p:sp>
      <p:graphicFrame>
        <p:nvGraphicFramePr>
          <p:cNvPr id="7" name="Table 6"/>
          <p:cNvGraphicFramePr>
            <a:graphicFrameLocks noGrp="1"/>
          </p:cNvGraphicFramePr>
          <p:nvPr/>
        </p:nvGraphicFramePr>
        <p:xfrm>
          <a:off x="323850" y="1992313"/>
          <a:ext cx="2879724" cy="2712148"/>
        </p:xfrm>
        <a:graphic>
          <a:graphicData uri="http://schemas.openxmlformats.org/drawingml/2006/table">
            <a:tbl>
              <a:tblPr/>
              <a:tblGrid>
                <a:gridCol w="959908">
                  <a:extLst>
                    <a:ext uri="{9D8B030D-6E8A-4147-A177-3AD203B41FA5}">
                      <a16:colId xmlns:a16="http://schemas.microsoft.com/office/drawing/2014/main" val="844008841"/>
                    </a:ext>
                  </a:extLst>
                </a:gridCol>
                <a:gridCol w="959908">
                  <a:extLst>
                    <a:ext uri="{9D8B030D-6E8A-4147-A177-3AD203B41FA5}">
                      <a16:colId xmlns:a16="http://schemas.microsoft.com/office/drawing/2014/main" val="1801522924"/>
                    </a:ext>
                  </a:extLst>
                </a:gridCol>
                <a:gridCol w="959908">
                  <a:extLst>
                    <a:ext uri="{9D8B030D-6E8A-4147-A177-3AD203B41FA5}">
                      <a16:colId xmlns:a16="http://schemas.microsoft.com/office/drawing/2014/main" val="3489056811"/>
                    </a:ext>
                  </a:extLst>
                </a:gridCol>
              </a:tblGrid>
              <a:tr h="426520">
                <a:tc>
                  <a:txBody>
                    <a:bodyPr/>
                    <a:lstStyle/>
                    <a:p>
                      <a:pPr algn="ctr" fontAlgn="base"/>
                      <a:r>
                        <a:rPr lang="en-IN" sz="1800" b="1">
                          <a:effectLst/>
                        </a:rPr>
                        <a:t>T</a:t>
                      </a:r>
                      <a:r>
                        <a:rPr lang="en-IN" sz="1800" b="1" baseline="-25000">
                          <a:effectLst/>
                        </a:rPr>
                        <a:t>1</a:t>
                      </a:r>
                      <a:endParaRPr lang="en-IN" sz="1800" b="1">
                        <a:effectLst/>
                      </a:endParaRPr>
                    </a:p>
                  </a:txBody>
                  <a:tcPr marL="38092" marR="38092" marT="76164" marB="7616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T</a:t>
                      </a:r>
                      <a:r>
                        <a:rPr lang="en-IN" sz="1800" b="1" baseline="-25000">
                          <a:effectLst/>
                        </a:rPr>
                        <a:t>2</a:t>
                      </a:r>
                      <a:endParaRPr lang="en-IN" sz="1800" b="1">
                        <a:effectLst/>
                      </a:endParaRPr>
                    </a:p>
                  </a:txBody>
                  <a:tcPr marL="76184" marR="76184" marT="76164" marB="7616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T</a:t>
                      </a:r>
                      <a:r>
                        <a:rPr lang="en-IN" sz="1800" b="1" baseline="-25000">
                          <a:effectLst/>
                        </a:rPr>
                        <a:t>3</a:t>
                      </a:r>
                      <a:endParaRPr lang="en-IN" sz="1800" b="1">
                        <a:effectLst/>
                      </a:endParaRPr>
                    </a:p>
                  </a:txBody>
                  <a:tcPr marL="76184" marR="76184" marT="76164" marB="7616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99576370"/>
                  </a:ext>
                </a:extLst>
              </a:tr>
              <a:tr h="456986">
                <a:tc>
                  <a:txBody>
                    <a:bodyPr/>
                    <a:lstStyle/>
                    <a:p>
                      <a:pPr algn="ctr" fontAlgn="ctr"/>
                      <a:r>
                        <a:rPr lang="en-IN" sz="1600" b="0">
                          <a:effectLst/>
                        </a:rPr>
                        <a:t>read(a)</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52104581"/>
                  </a:ext>
                </a:extLst>
              </a:tr>
              <a:tr h="456986">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write(a)</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38431028"/>
                  </a:ext>
                </a:extLst>
              </a:tr>
              <a:tr h="456986">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read(a)</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3413254"/>
                  </a:ext>
                </a:extLst>
              </a:tr>
              <a:tr h="456986">
                <a:tc>
                  <a:txBody>
                    <a:bodyPr/>
                    <a:lstStyle/>
                    <a:p>
                      <a:pPr algn="ctr" fontAlgn="ctr"/>
                      <a:r>
                        <a:rPr lang="en-IN" sz="1600" b="0">
                          <a:effectLst/>
                        </a:rPr>
                        <a:t>write(a)</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97442261"/>
                  </a:ext>
                </a:extLst>
              </a:tr>
              <a:tr h="456986">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write(a)</a:t>
                      </a:r>
                    </a:p>
                  </a:txBody>
                  <a:tcPr marL="76184" marR="76184"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72400697"/>
                  </a:ext>
                </a:extLst>
              </a:tr>
            </a:tbl>
          </a:graphicData>
        </a:graphic>
      </p:graphicFrame>
      <p:pic>
        <p:nvPicPr>
          <p:cNvPr id="82979" name="Picture 2" descr="https://media.geeksforgeeks.org/wp-content/uploads/20201020002619/Annotation202010192328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333625"/>
            <a:ext cx="31305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0" name="Rectangle 3"/>
          <p:cNvSpPr>
            <a:spLocks noChangeArrowheads="1"/>
          </p:cNvSpPr>
          <p:nvPr/>
        </p:nvSpPr>
        <p:spPr bwMode="auto">
          <a:xfrm>
            <a:off x="4032250" y="1992313"/>
            <a:ext cx="3146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altLang="en-US" b="1">
                <a:solidFill>
                  <a:schemeClr val="tx1"/>
                </a:solidFill>
                <a:latin typeface="Nunito"/>
              </a:rPr>
              <a:t>Conflict Precedence Graph</a:t>
            </a:r>
            <a:endParaRPr lang="en-IN" altLang="en-US" b="1">
              <a:solidFill>
                <a:schemeClr val="tx1"/>
              </a:solidFill>
            </a:endParaRPr>
          </a:p>
        </p:txBody>
      </p:sp>
      <p:sp>
        <p:nvSpPr>
          <p:cNvPr id="82981" name="Rectangle 5"/>
          <p:cNvSpPr>
            <a:spLocks noChangeArrowheads="1"/>
          </p:cNvSpPr>
          <p:nvPr/>
        </p:nvSpPr>
        <p:spPr bwMode="auto">
          <a:xfrm>
            <a:off x="4511675" y="4397375"/>
            <a:ext cx="2774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solidFill>
                  <a:schemeClr val="tx1"/>
                </a:solidFill>
              </a:rPr>
              <a:t>it is conflict serializable</a:t>
            </a:r>
            <a:endParaRPr lang="en-IN" altLang="en-US" b="1">
              <a:solidFill>
                <a:schemeClr val="tx1"/>
              </a:solidFill>
            </a:endParaRPr>
          </a:p>
        </p:txBody>
      </p:sp>
      <p:sp>
        <p:nvSpPr>
          <p:cNvPr id="82982" name="Rectangle 7"/>
          <p:cNvSpPr>
            <a:spLocks noChangeArrowheads="1"/>
          </p:cNvSpPr>
          <p:nvPr/>
        </p:nvSpPr>
        <p:spPr bwMode="auto">
          <a:xfrm>
            <a:off x="179388" y="5094288"/>
            <a:ext cx="84963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latin typeface="Nunito"/>
              </a:rPr>
              <a:t>Check whether the Schedule S contains any </a:t>
            </a:r>
            <a:r>
              <a:rPr lang="en-US" altLang="en-US" b="1">
                <a:solidFill>
                  <a:schemeClr val="tx1"/>
                </a:solidFill>
                <a:latin typeface="Nunito"/>
              </a:rPr>
              <a:t>blind write</a:t>
            </a:r>
            <a:r>
              <a:rPr lang="en-US" altLang="en-US">
                <a:solidFill>
                  <a:schemeClr val="tx1"/>
                </a:solidFill>
                <a:latin typeface="Nunito"/>
              </a:rPr>
              <a:t>?</a:t>
            </a:r>
          </a:p>
          <a:p>
            <a:r>
              <a:rPr lang="en-US" altLang="en-US">
                <a:solidFill>
                  <a:schemeClr val="tx1"/>
                </a:solidFill>
                <a:latin typeface="Nunito"/>
              </a:rPr>
              <a:t>We found that the schedule S contains a blind-write write2(a) in transaction T2.</a:t>
            </a:r>
          </a:p>
          <a:p>
            <a:r>
              <a:rPr lang="en-US" altLang="en-US">
                <a:solidFill>
                  <a:schemeClr val="tx1"/>
                </a:solidFill>
              </a:rPr>
              <a:t>Therefore, </a:t>
            </a:r>
            <a:r>
              <a:rPr lang="en-US" altLang="en-US" b="1">
                <a:solidFill>
                  <a:schemeClr val="tx1"/>
                </a:solidFill>
              </a:rPr>
              <a:t>the schedule S may or may not be View-Serializable.</a:t>
            </a:r>
          </a:p>
          <a:p>
            <a:endParaRPr lang="en-US" altLang="en-US">
              <a:solidFill>
                <a:schemeClr val="tx1"/>
              </a:solidFill>
            </a:endParaRPr>
          </a:p>
          <a:p>
            <a:r>
              <a:rPr lang="en-US" altLang="en-US">
                <a:solidFill>
                  <a:schemeClr val="tx1"/>
                </a:solidFill>
              </a:rPr>
              <a:t>Now, we will check for view equivalent schedule.</a:t>
            </a:r>
          </a:p>
          <a:p>
            <a:endParaRPr lang="en-IN"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95400"/>
            <a:ext cx="868362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323850" y="260350"/>
            <a:ext cx="8218488" cy="852488"/>
          </a:xfrm>
        </p:spPr>
        <p:txBody>
          <a:bodyPr/>
          <a:lstStyle/>
          <a:p>
            <a:r>
              <a:rPr lang="en-US" altLang="en-US" b="1">
                <a:solidFill>
                  <a:schemeClr val="tx1"/>
                </a:solidFill>
                <a:latin typeface="Source Sans Pro" pitchFamily="34" charset="0"/>
              </a:rPr>
              <a:t>View Serializability</a:t>
            </a:r>
            <a:endParaRPr lang="en-IN" altLang="en-US">
              <a:solidFill>
                <a:schemeClr val="tx1"/>
              </a:solidFill>
            </a:endParaRPr>
          </a:p>
        </p:txBody>
      </p:sp>
      <p:sp>
        <p:nvSpPr>
          <p:cNvPr id="83971" name="Rectangle 2"/>
          <p:cNvSpPr>
            <a:spLocks noChangeArrowheads="1"/>
          </p:cNvSpPr>
          <p:nvPr/>
        </p:nvSpPr>
        <p:spPr bwMode="auto">
          <a:xfrm>
            <a:off x="179388" y="1112838"/>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latin typeface="Nunito"/>
              </a:rPr>
              <a:t>Example:</a:t>
            </a:r>
            <a:r>
              <a:rPr lang="en-US" altLang="en-US">
                <a:solidFill>
                  <a:schemeClr val="tx1"/>
                </a:solidFill>
                <a:latin typeface="Nunito"/>
              </a:rPr>
              <a:t> </a:t>
            </a:r>
            <a:endParaRPr lang="en-IN" altLang="en-US">
              <a:solidFill>
                <a:schemeClr val="tx1"/>
              </a:solidFill>
            </a:endParaRPr>
          </a:p>
        </p:txBody>
      </p:sp>
      <p:sp>
        <p:nvSpPr>
          <p:cNvPr id="83972" name="Rectangle 4"/>
          <p:cNvSpPr>
            <a:spLocks noChangeArrowheads="1"/>
          </p:cNvSpPr>
          <p:nvPr/>
        </p:nvSpPr>
        <p:spPr bwMode="auto">
          <a:xfrm>
            <a:off x="323850" y="1450975"/>
            <a:ext cx="741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rPr>
              <a:t>S: read1(A), write2(A), read3(A), write1(A), write3(A)</a:t>
            </a:r>
            <a:endParaRPr lang="en-IN" altLang="en-US" b="1">
              <a:solidFill>
                <a:schemeClr val="tx1"/>
              </a:solidFill>
            </a:endParaRPr>
          </a:p>
        </p:txBody>
      </p:sp>
      <p:graphicFrame>
        <p:nvGraphicFramePr>
          <p:cNvPr id="7" name="Table 6"/>
          <p:cNvGraphicFramePr>
            <a:graphicFrameLocks noGrp="1"/>
          </p:cNvGraphicFramePr>
          <p:nvPr/>
        </p:nvGraphicFramePr>
        <p:xfrm>
          <a:off x="323850" y="1992313"/>
          <a:ext cx="2592387" cy="2712148"/>
        </p:xfrm>
        <a:graphic>
          <a:graphicData uri="http://schemas.openxmlformats.org/drawingml/2006/table">
            <a:tbl>
              <a:tblPr/>
              <a:tblGrid>
                <a:gridCol w="864129">
                  <a:extLst>
                    <a:ext uri="{9D8B030D-6E8A-4147-A177-3AD203B41FA5}">
                      <a16:colId xmlns:a16="http://schemas.microsoft.com/office/drawing/2014/main" val="844008841"/>
                    </a:ext>
                  </a:extLst>
                </a:gridCol>
                <a:gridCol w="864129">
                  <a:extLst>
                    <a:ext uri="{9D8B030D-6E8A-4147-A177-3AD203B41FA5}">
                      <a16:colId xmlns:a16="http://schemas.microsoft.com/office/drawing/2014/main" val="1801522924"/>
                    </a:ext>
                  </a:extLst>
                </a:gridCol>
                <a:gridCol w="864129">
                  <a:extLst>
                    <a:ext uri="{9D8B030D-6E8A-4147-A177-3AD203B41FA5}">
                      <a16:colId xmlns:a16="http://schemas.microsoft.com/office/drawing/2014/main" val="3489056811"/>
                    </a:ext>
                  </a:extLst>
                </a:gridCol>
              </a:tblGrid>
              <a:tr h="426520">
                <a:tc>
                  <a:txBody>
                    <a:bodyPr/>
                    <a:lstStyle/>
                    <a:p>
                      <a:pPr algn="ctr" fontAlgn="base"/>
                      <a:r>
                        <a:rPr lang="en-IN" sz="1800" b="1">
                          <a:effectLst/>
                        </a:rPr>
                        <a:t>T</a:t>
                      </a:r>
                      <a:r>
                        <a:rPr lang="en-IN" sz="1800" b="1" baseline="-25000">
                          <a:effectLst/>
                        </a:rPr>
                        <a:t>1</a:t>
                      </a:r>
                      <a:endParaRPr lang="en-IN" sz="1800" b="1">
                        <a:effectLst/>
                      </a:endParaRPr>
                    </a:p>
                  </a:txBody>
                  <a:tcPr marL="38101" marR="38101" marT="76164" marB="7616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T</a:t>
                      </a:r>
                      <a:r>
                        <a:rPr lang="en-IN" sz="1800" b="1" baseline="-25000">
                          <a:effectLst/>
                        </a:rPr>
                        <a:t>2</a:t>
                      </a:r>
                      <a:endParaRPr lang="en-IN" sz="1800" b="1">
                        <a:effectLst/>
                      </a:endParaRPr>
                    </a:p>
                  </a:txBody>
                  <a:tcPr marL="76203" marR="76203" marT="76164" marB="7616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T</a:t>
                      </a:r>
                      <a:r>
                        <a:rPr lang="en-IN" sz="1800" b="1" baseline="-25000">
                          <a:effectLst/>
                        </a:rPr>
                        <a:t>3</a:t>
                      </a:r>
                      <a:endParaRPr lang="en-IN" sz="1800" b="1">
                        <a:effectLst/>
                      </a:endParaRPr>
                    </a:p>
                  </a:txBody>
                  <a:tcPr marL="76203" marR="76203" marT="76164" marB="7616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99576370"/>
                  </a:ext>
                </a:extLst>
              </a:tr>
              <a:tr h="456986">
                <a:tc>
                  <a:txBody>
                    <a:bodyPr/>
                    <a:lstStyle/>
                    <a:p>
                      <a:pPr algn="ctr" fontAlgn="ctr"/>
                      <a:r>
                        <a:rPr lang="en-IN" sz="1600" b="0">
                          <a:effectLst/>
                        </a:rPr>
                        <a:t>read(a)</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52104581"/>
                  </a:ext>
                </a:extLst>
              </a:tr>
              <a:tr h="456986">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write(a)</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38431028"/>
                  </a:ext>
                </a:extLst>
              </a:tr>
              <a:tr h="456986">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read(a)</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3413254"/>
                  </a:ext>
                </a:extLst>
              </a:tr>
              <a:tr h="456986">
                <a:tc>
                  <a:txBody>
                    <a:bodyPr/>
                    <a:lstStyle/>
                    <a:p>
                      <a:pPr algn="ctr" fontAlgn="ctr"/>
                      <a:r>
                        <a:rPr lang="en-IN" sz="1600" b="0">
                          <a:effectLst/>
                        </a:rPr>
                        <a:t>write(a)</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97442261"/>
                  </a:ext>
                </a:extLst>
              </a:tr>
              <a:tr h="456986">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a:effectLst/>
                        </a:rPr>
                        <a:t> </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600" b="0" dirty="0">
                          <a:effectLst/>
                        </a:rPr>
                        <a:t>write(a)</a:t>
                      </a:r>
                    </a:p>
                  </a:txBody>
                  <a:tcPr marL="76203" marR="76203" marT="106630" marB="1066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72400697"/>
                  </a:ext>
                </a:extLst>
              </a:tr>
            </a:tbl>
          </a:graphicData>
        </a:graphic>
      </p:graphicFrame>
      <p:sp>
        <p:nvSpPr>
          <p:cNvPr id="84003" name="Rectangle 8"/>
          <p:cNvSpPr>
            <a:spLocks noChangeArrowheads="1"/>
          </p:cNvSpPr>
          <p:nvPr/>
        </p:nvSpPr>
        <p:spPr bwMode="auto">
          <a:xfrm>
            <a:off x="3168650" y="1992313"/>
            <a:ext cx="5435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a:buFont typeface="Wingdings" panose="05000000000000000000" pitchFamily="2" charset="2"/>
              <a:buChar char="Ø"/>
            </a:pPr>
            <a:r>
              <a:rPr lang="en-US" altLang="en-US">
                <a:solidFill>
                  <a:schemeClr val="tx1"/>
                </a:solidFill>
                <a:latin typeface="Nunito"/>
              </a:rPr>
              <a:t>Transaction </a:t>
            </a:r>
            <a:r>
              <a:rPr lang="en-US" altLang="en-US" b="1">
                <a:solidFill>
                  <a:schemeClr val="tx1"/>
                </a:solidFill>
                <a:latin typeface="Nunito"/>
              </a:rPr>
              <a:t>T</a:t>
            </a:r>
            <a:r>
              <a:rPr lang="en-US" altLang="en-US" b="1" baseline="-25000">
                <a:solidFill>
                  <a:schemeClr val="tx1"/>
                </a:solidFill>
                <a:latin typeface="Nunito"/>
              </a:rPr>
              <a:t>1</a:t>
            </a:r>
            <a:r>
              <a:rPr lang="en-US" altLang="en-US">
                <a:solidFill>
                  <a:schemeClr val="tx1"/>
                </a:solidFill>
                <a:latin typeface="Nunito"/>
              </a:rPr>
              <a:t> first reads data_item “a” and transaction</a:t>
            </a:r>
            <a:r>
              <a:rPr lang="en-US" altLang="en-US" b="1">
                <a:solidFill>
                  <a:schemeClr val="tx1"/>
                </a:solidFill>
                <a:latin typeface="Nunito"/>
              </a:rPr>
              <a:t> T</a:t>
            </a:r>
            <a:r>
              <a:rPr lang="en-US" altLang="en-US" b="1" baseline="-25000">
                <a:solidFill>
                  <a:schemeClr val="tx1"/>
                </a:solidFill>
                <a:latin typeface="Nunito"/>
              </a:rPr>
              <a:t>2</a:t>
            </a:r>
            <a:r>
              <a:rPr lang="en-US" altLang="en-US" baseline="-25000">
                <a:solidFill>
                  <a:schemeClr val="tx1"/>
                </a:solidFill>
                <a:latin typeface="Nunito"/>
              </a:rPr>
              <a:t> </a:t>
            </a:r>
            <a:r>
              <a:rPr lang="en-US" altLang="en-US">
                <a:solidFill>
                  <a:schemeClr val="tx1"/>
                </a:solidFill>
                <a:latin typeface="Nunito"/>
              </a:rPr>
              <a:t>first updates(write) </a:t>
            </a:r>
            <a:r>
              <a:rPr lang="en-US" altLang="en-US" b="1">
                <a:solidFill>
                  <a:schemeClr val="tx1"/>
                </a:solidFill>
                <a:latin typeface="Nunito"/>
              </a:rPr>
              <a:t>“a”.</a:t>
            </a:r>
            <a:endParaRPr lang="en-US" altLang="en-US">
              <a:solidFill>
                <a:schemeClr val="tx1"/>
              </a:solidFill>
              <a:latin typeface="Nunito"/>
            </a:endParaRPr>
          </a:p>
          <a:p>
            <a:pPr>
              <a:buFont typeface="Wingdings" panose="05000000000000000000" pitchFamily="2" charset="2"/>
              <a:buChar char="Ø"/>
            </a:pPr>
            <a:r>
              <a:rPr lang="en-US" altLang="en-US">
                <a:solidFill>
                  <a:schemeClr val="tx1"/>
                </a:solidFill>
                <a:latin typeface="Nunito"/>
              </a:rPr>
              <a:t>So, the transaction </a:t>
            </a:r>
            <a:r>
              <a:rPr lang="en-US" altLang="en-US" b="1">
                <a:solidFill>
                  <a:schemeClr val="tx1"/>
                </a:solidFill>
                <a:latin typeface="Nunito"/>
              </a:rPr>
              <a:t>T</a:t>
            </a:r>
            <a:r>
              <a:rPr lang="en-US" altLang="en-US" b="1" baseline="-25000">
                <a:solidFill>
                  <a:schemeClr val="tx1"/>
                </a:solidFill>
                <a:latin typeface="Nunito"/>
              </a:rPr>
              <a:t>1</a:t>
            </a:r>
            <a:r>
              <a:rPr lang="en-US" altLang="en-US" b="1">
                <a:solidFill>
                  <a:schemeClr val="tx1"/>
                </a:solidFill>
                <a:latin typeface="Nunito"/>
              </a:rPr>
              <a:t> </a:t>
            </a:r>
            <a:r>
              <a:rPr lang="en-US" altLang="en-US">
                <a:solidFill>
                  <a:schemeClr val="tx1"/>
                </a:solidFill>
                <a:latin typeface="Nunito"/>
              </a:rPr>
              <a:t>must execute before </a:t>
            </a:r>
            <a:r>
              <a:rPr lang="en-US" altLang="en-US" b="1">
                <a:solidFill>
                  <a:schemeClr val="tx1"/>
                </a:solidFill>
                <a:latin typeface="Nunito"/>
              </a:rPr>
              <a:t>T</a:t>
            </a:r>
            <a:r>
              <a:rPr lang="en-US" altLang="en-US" b="1" baseline="-25000">
                <a:solidFill>
                  <a:schemeClr val="tx1"/>
                </a:solidFill>
                <a:latin typeface="Nunito"/>
              </a:rPr>
              <a:t>2</a:t>
            </a:r>
            <a:r>
              <a:rPr lang="en-US" altLang="en-US" b="1">
                <a:solidFill>
                  <a:schemeClr val="tx1"/>
                </a:solidFill>
                <a:latin typeface="Nunito"/>
              </a:rPr>
              <a:t>.</a:t>
            </a:r>
            <a:endParaRPr lang="en-US" altLang="en-US">
              <a:solidFill>
                <a:schemeClr val="tx1"/>
              </a:solidFill>
              <a:latin typeface="Nunito"/>
            </a:endParaRPr>
          </a:p>
          <a:p>
            <a:pPr>
              <a:buFont typeface="Wingdings" panose="05000000000000000000" pitchFamily="2" charset="2"/>
              <a:buChar char="Ø"/>
            </a:pPr>
            <a:r>
              <a:rPr lang="en-US" altLang="en-US">
                <a:solidFill>
                  <a:schemeClr val="tx1"/>
                </a:solidFill>
                <a:latin typeface="Nunito"/>
              </a:rPr>
              <a:t>In that way, we get the dependency</a:t>
            </a:r>
            <a:r>
              <a:rPr lang="en-US" altLang="en-US" b="1">
                <a:solidFill>
                  <a:schemeClr val="tx1"/>
                </a:solidFill>
                <a:latin typeface="Nunito"/>
              </a:rPr>
              <a:t> (T</a:t>
            </a:r>
            <a:r>
              <a:rPr lang="en-US" altLang="en-US" b="1" baseline="-25000">
                <a:solidFill>
                  <a:schemeClr val="tx1"/>
                </a:solidFill>
                <a:latin typeface="Nunito"/>
              </a:rPr>
              <a:t>1</a:t>
            </a:r>
            <a:r>
              <a:rPr lang="en-US" altLang="en-US" b="1">
                <a:solidFill>
                  <a:schemeClr val="tx1"/>
                </a:solidFill>
                <a:latin typeface="Nunito"/>
              </a:rPr>
              <a:t> → T</a:t>
            </a:r>
            <a:r>
              <a:rPr lang="en-US" altLang="en-US" b="1" baseline="-25000">
                <a:solidFill>
                  <a:schemeClr val="tx1"/>
                </a:solidFill>
                <a:latin typeface="Nunito"/>
              </a:rPr>
              <a:t>2</a:t>
            </a:r>
            <a:r>
              <a:rPr lang="en-US" altLang="en-US" b="1">
                <a:solidFill>
                  <a:schemeClr val="tx1"/>
                </a:solidFill>
                <a:latin typeface="Nunito"/>
              </a:rPr>
              <a:t>)</a:t>
            </a:r>
            <a:r>
              <a:rPr lang="en-US" altLang="en-US">
                <a:solidFill>
                  <a:schemeClr val="tx1"/>
                </a:solidFill>
                <a:latin typeface="Nunito"/>
              </a:rPr>
              <a:t> in the graph.</a:t>
            </a:r>
          </a:p>
          <a:p>
            <a:pPr>
              <a:buFont typeface="Wingdings" panose="05000000000000000000" pitchFamily="2" charset="2"/>
              <a:buChar char="Ø"/>
            </a:pPr>
            <a:r>
              <a:rPr lang="en-US" altLang="en-US">
                <a:solidFill>
                  <a:schemeClr val="tx1"/>
                </a:solidFill>
                <a:latin typeface="Nunito"/>
              </a:rPr>
              <a:t>And, the final update(write) on </a:t>
            </a:r>
            <a:r>
              <a:rPr lang="en-US" altLang="en-US" b="1">
                <a:solidFill>
                  <a:schemeClr val="tx1"/>
                </a:solidFill>
                <a:latin typeface="Nunito"/>
              </a:rPr>
              <a:t>“a” </a:t>
            </a:r>
            <a:r>
              <a:rPr lang="en-US" altLang="en-US">
                <a:solidFill>
                  <a:schemeClr val="tx1"/>
                </a:solidFill>
                <a:latin typeface="Nunito"/>
              </a:rPr>
              <a:t>is made by transaction </a:t>
            </a:r>
            <a:r>
              <a:rPr lang="en-US" altLang="en-US" b="1">
                <a:solidFill>
                  <a:schemeClr val="tx1"/>
                </a:solidFill>
                <a:latin typeface="Nunito"/>
              </a:rPr>
              <a:t>T</a:t>
            </a:r>
            <a:r>
              <a:rPr lang="en-US" altLang="en-US" b="1" baseline="-25000">
                <a:solidFill>
                  <a:schemeClr val="tx1"/>
                </a:solidFill>
                <a:latin typeface="Nunito"/>
              </a:rPr>
              <a:t>3</a:t>
            </a:r>
            <a:r>
              <a:rPr lang="en-US" altLang="en-US" b="1">
                <a:solidFill>
                  <a:schemeClr val="tx1"/>
                </a:solidFill>
                <a:latin typeface="Nunito"/>
              </a:rPr>
              <a:t>.</a:t>
            </a:r>
            <a:endParaRPr lang="en-US" altLang="en-US">
              <a:solidFill>
                <a:schemeClr val="tx1"/>
              </a:solidFill>
              <a:latin typeface="Nunito"/>
            </a:endParaRPr>
          </a:p>
          <a:p>
            <a:pPr>
              <a:buFont typeface="Wingdings" panose="05000000000000000000" pitchFamily="2" charset="2"/>
              <a:buChar char="Ø"/>
            </a:pPr>
            <a:r>
              <a:rPr lang="en-US" altLang="en-US">
                <a:solidFill>
                  <a:schemeClr val="tx1"/>
                </a:solidFill>
                <a:latin typeface="Nunito"/>
              </a:rPr>
              <a:t>So, transaction </a:t>
            </a:r>
            <a:r>
              <a:rPr lang="en-US" altLang="en-US" b="1">
                <a:solidFill>
                  <a:schemeClr val="tx1"/>
                </a:solidFill>
                <a:latin typeface="Nunito"/>
              </a:rPr>
              <a:t>T</a:t>
            </a:r>
            <a:r>
              <a:rPr lang="en-US" altLang="en-US" b="1" baseline="-25000">
                <a:solidFill>
                  <a:schemeClr val="tx1"/>
                </a:solidFill>
                <a:latin typeface="Nunito"/>
              </a:rPr>
              <a:t>3</a:t>
            </a:r>
            <a:r>
              <a:rPr lang="en-US" altLang="en-US" b="1">
                <a:solidFill>
                  <a:schemeClr val="tx1"/>
                </a:solidFill>
                <a:latin typeface="Nunito"/>
              </a:rPr>
              <a:t> </a:t>
            </a:r>
            <a:r>
              <a:rPr lang="en-US" altLang="en-US">
                <a:solidFill>
                  <a:schemeClr val="tx1"/>
                </a:solidFill>
                <a:latin typeface="Nunito"/>
              </a:rPr>
              <a:t>must execute after all the other </a:t>
            </a:r>
            <a:r>
              <a:rPr lang="en-US" altLang="en-US" b="1">
                <a:solidFill>
                  <a:schemeClr val="tx1"/>
                </a:solidFill>
                <a:latin typeface="Nunito"/>
              </a:rPr>
              <a:t>transactions(T</a:t>
            </a:r>
            <a:r>
              <a:rPr lang="en-US" altLang="en-US" b="1" baseline="-25000">
                <a:solidFill>
                  <a:schemeClr val="tx1"/>
                </a:solidFill>
                <a:latin typeface="Nunito"/>
              </a:rPr>
              <a:t>1</a:t>
            </a:r>
            <a:r>
              <a:rPr lang="en-US" altLang="en-US" b="1">
                <a:solidFill>
                  <a:schemeClr val="tx1"/>
                </a:solidFill>
                <a:latin typeface="Nunito"/>
              </a:rPr>
              <a:t>, T</a:t>
            </a:r>
            <a:r>
              <a:rPr lang="en-US" altLang="en-US" b="1" baseline="-25000">
                <a:solidFill>
                  <a:schemeClr val="tx1"/>
                </a:solidFill>
                <a:latin typeface="Nunito"/>
              </a:rPr>
              <a:t>2</a:t>
            </a:r>
            <a:r>
              <a:rPr lang="en-US" altLang="en-US" b="1">
                <a:solidFill>
                  <a:schemeClr val="tx1"/>
                </a:solidFill>
                <a:latin typeface="Nunito"/>
              </a:rPr>
              <a:t>).</a:t>
            </a:r>
            <a:endParaRPr lang="en-US" altLang="en-US">
              <a:solidFill>
                <a:schemeClr val="tx1"/>
              </a:solidFill>
              <a:latin typeface="Nunito"/>
            </a:endParaRPr>
          </a:p>
          <a:p>
            <a:pPr>
              <a:buFont typeface="Wingdings" panose="05000000000000000000" pitchFamily="2" charset="2"/>
              <a:buChar char="Ø"/>
            </a:pPr>
            <a:r>
              <a:rPr lang="en-US" altLang="en-US">
                <a:solidFill>
                  <a:schemeClr val="tx1"/>
                </a:solidFill>
                <a:latin typeface="Nunito"/>
              </a:rPr>
              <a:t>Thus, we get the dependency </a:t>
            </a:r>
            <a:r>
              <a:rPr lang="en-US" altLang="en-US" b="1">
                <a:solidFill>
                  <a:schemeClr val="tx1"/>
                </a:solidFill>
                <a:latin typeface="Nunito"/>
              </a:rPr>
              <a:t>(T</a:t>
            </a:r>
            <a:r>
              <a:rPr lang="en-US" altLang="en-US" b="1" baseline="-25000">
                <a:solidFill>
                  <a:schemeClr val="tx1"/>
                </a:solidFill>
                <a:latin typeface="Nunito"/>
              </a:rPr>
              <a:t>1</a:t>
            </a:r>
            <a:r>
              <a:rPr lang="en-US" altLang="en-US" b="1">
                <a:solidFill>
                  <a:schemeClr val="tx1"/>
                </a:solidFill>
                <a:latin typeface="Nunito"/>
              </a:rPr>
              <a:t>, T</a:t>
            </a:r>
            <a:r>
              <a:rPr lang="en-US" altLang="en-US" b="1" baseline="-25000">
                <a:solidFill>
                  <a:schemeClr val="tx1"/>
                </a:solidFill>
                <a:latin typeface="Nunito"/>
              </a:rPr>
              <a:t>2</a:t>
            </a:r>
            <a:r>
              <a:rPr lang="en-US" altLang="en-US" b="1">
                <a:solidFill>
                  <a:schemeClr val="tx1"/>
                </a:solidFill>
                <a:latin typeface="Nunito"/>
              </a:rPr>
              <a:t>) → T</a:t>
            </a:r>
            <a:r>
              <a:rPr lang="en-US" altLang="en-US" b="1" baseline="-25000">
                <a:solidFill>
                  <a:schemeClr val="tx1"/>
                </a:solidFill>
                <a:latin typeface="Nunito"/>
              </a:rPr>
              <a:t>3</a:t>
            </a:r>
            <a:r>
              <a:rPr lang="en-US" altLang="en-US" b="1">
                <a:solidFill>
                  <a:schemeClr val="tx1"/>
                </a:solidFill>
                <a:latin typeface="Nunito"/>
              </a:rPr>
              <a:t> </a:t>
            </a:r>
            <a:r>
              <a:rPr lang="en-US" altLang="en-US">
                <a:solidFill>
                  <a:schemeClr val="tx1"/>
                </a:solidFill>
                <a:latin typeface="Nunito"/>
              </a:rPr>
              <a:t>in the graph shown below:</a:t>
            </a:r>
          </a:p>
        </p:txBody>
      </p:sp>
      <p:pic>
        <p:nvPicPr>
          <p:cNvPr id="84004" name="Picture 2" descr="impo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132388"/>
            <a:ext cx="2309813"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05" name="Rectangle 9"/>
          <p:cNvSpPr>
            <a:spLocks noChangeArrowheads="1"/>
          </p:cNvSpPr>
          <p:nvPr/>
        </p:nvSpPr>
        <p:spPr bwMode="auto">
          <a:xfrm>
            <a:off x="323850" y="5399088"/>
            <a:ext cx="52816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solidFill>
                  <a:schemeClr val="tx1"/>
                </a:solidFill>
                <a:latin typeface="Nunito"/>
              </a:rPr>
              <a:t>As there is no cycle/loop in the dependency graph, the schedule S’ is View-Serializable.</a:t>
            </a:r>
            <a:endParaRPr lang="en-IN" altLang="en-US">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noChangeArrowheads="1"/>
          </p:cNvSpPr>
          <p:nvPr>
            <p:ph idx="1"/>
          </p:nvPr>
        </p:nvSpPr>
        <p:spPr/>
        <p:txBody>
          <a:bodyPr/>
          <a:lstStyle/>
          <a:p>
            <a:pPr marL="0" indent="0">
              <a:buFont typeface="Times New Roman" panose="02020603050405020304" pitchFamily="18" charset="0"/>
              <a:buNone/>
            </a:pPr>
            <a:endParaRPr lang="en-US" altLang="en-US" dirty="0"/>
          </a:p>
          <a:p>
            <a:pPr marL="0" indent="0">
              <a:buFont typeface="Times New Roman" panose="02020603050405020304" pitchFamily="18" charset="0"/>
              <a:buNone/>
            </a:pPr>
            <a:endParaRPr lang="en-US" altLang="en-US" dirty="0"/>
          </a:p>
          <a:p>
            <a:pPr marL="0" indent="0">
              <a:buFont typeface="Times New Roman" panose="02020603050405020304" pitchFamily="18" charset="0"/>
              <a:buNone/>
            </a:pPr>
            <a:endParaRPr lang="en-US" altLang="en-US" dirty="0"/>
          </a:p>
          <a:p>
            <a:pPr marL="0" indent="0">
              <a:buFont typeface="Times New Roman" panose="02020603050405020304" pitchFamily="18" charset="0"/>
              <a:buNone/>
            </a:pPr>
            <a:r>
              <a:rPr lang="en-US" altLang="en-US" dirty="0"/>
              <a:t>					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0" y="0"/>
            <a:ext cx="86868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Introduction to Transaction Processing (cont.)</a:t>
            </a:r>
          </a:p>
        </p:txBody>
      </p:sp>
      <p:sp>
        <p:nvSpPr>
          <p:cNvPr id="13315" name="Rectangle 2"/>
          <p:cNvSpPr>
            <a:spLocks noGrp="1" noChangeArrowheads="1"/>
          </p:cNvSpPr>
          <p:nvPr>
            <p:ph type="body" idx="1"/>
          </p:nvPr>
        </p:nvSpPr>
        <p:spPr>
          <a:xfrm>
            <a:off x="457200" y="1368425"/>
            <a:ext cx="7772400" cy="4903788"/>
          </a:xfrm>
        </p:spPr>
        <p:txBody>
          <a:bodyPr lIns="90000" tIns="46800" rIns="90000" bIns="46800"/>
          <a:lstStyle/>
          <a:p>
            <a:pPr marL="533400" indent="-522288" eaLnBrk="1" hangingPunct="1">
              <a:lnSpc>
                <a:spcPct val="90000"/>
              </a:lnSpc>
              <a:spcBef>
                <a:spcPts val="600"/>
              </a:spcBef>
              <a:buClrTx/>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latin typeface="Palatino" charset="0"/>
                <a:cs typeface="Times New Roman" panose="02020603050405020304" pitchFamily="18" charset="0"/>
              </a:rPr>
              <a:t>READ AND WRITE OPERATIONS:</a:t>
            </a:r>
          </a:p>
          <a:p>
            <a:pPr marL="533400" indent="-522288" eaLnBrk="1" hangingPunct="1">
              <a:lnSpc>
                <a:spcPct val="90000"/>
              </a:lnSpc>
              <a:spcBef>
                <a:spcPts val="6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Basic unit of data transfer from the disk to the computer main memory is </a:t>
            </a:r>
            <a:r>
              <a:rPr lang="en-US" altLang="en-US" sz="2400" u="sng">
                <a:latin typeface="Palatino" charset="0"/>
                <a:cs typeface="Times New Roman" panose="02020603050405020304" pitchFamily="18" charset="0"/>
              </a:rPr>
              <a:t>one disk block (or page)</a:t>
            </a:r>
            <a:r>
              <a:rPr lang="en-US" altLang="en-US" sz="2400">
                <a:latin typeface="Palatino" charset="0"/>
                <a:cs typeface="Times New Roman" panose="02020603050405020304" pitchFamily="18" charset="0"/>
              </a:rPr>
              <a:t>. A data item X (what is read or written) will usually be the field of some record in the database, although it may be a larger unit such as a whole record or even a whole block.</a:t>
            </a:r>
          </a:p>
          <a:p>
            <a:pPr marL="533400" indent="-522288" eaLnBrk="1" hangingPunct="1">
              <a:lnSpc>
                <a:spcPct val="90000"/>
              </a:lnSpc>
              <a:spcBef>
                <a:spcPts val="6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latin typeface="Palatino" charset="0"/>
                <a:cs typeface="Times New Roman" panose="02020603050405020304" pitchFamily="18" charset="0"/>
              </a:rPr>
              <a:t>read_item(X) command includes the following steps:</a:t>
            </a:r>
          </a:p>
          <a:p>
            <a:pPr marL="533400" indent="-522288" eaLnBrk="1" hangingPunct="1">
              <a:lnSpc>
                <a:spcPct val="90000"/>
              </a:lnSpc>
              <a:spcBef>
                <a:spcPts val="5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Find the address of the disk block that contains item X.</a:t>
            </a:r>
          </a:p>
          <a:p>
            <a:pPr marL="533400" indent="-522288" eaLnBrk="1" hangingPunct="1">
              <a:lnSpc>
                <a:spcPct val="90000"/>
              </a:lnSpc>
              <a:spcBef>
                <a:spcPts val="5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Copy that disk block into a buffer in main memory (if that disk block is not already in some main memory buffer).</a:t>
            </a:r>
          </a:p>
          <a:p>
            <a:pPr marL="533400" indent="-522288" eaLnBrk="1" hangingPunct="1">
              <a:lnSpc>
                <a:spcPct val="90000"/>
              </a:lnSpc>
              <a:spcBef>
                <a:spcPts val="7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Copy item X from the buffer to the program variable named X.  </a:t>
            </a:r>
            <a:r>
              <a:rPr lang="en-US" altLang="en-US"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body"/>
          </p:nvPr>
        </p:nvSpPr>
        <p:spPr>
          <a:xfrm>
            <a:off x="457200" y="1366838"/>
            <a:ext cx="7772400" cy="4805362"/>
          </a:xfrm>
        </p:spPr>
        <p:txBody>
          <a:bodyPr lIns="90000" tIns="46800" rIns="90000" bIns="46800" anchor="t"/>
          <a:lstStyle/>
          <a:p>
            <a:pPr marL="609600" indent="-598488" algn="l" eaLnBrk="1" hangingPunct="1">
              <a:lnSpc>
                <a:spcPct val="90000"/>
              </a:lnSpc>
              <a:spcBef>
                <a:spcPts val="700"/>
              </a:spcBef>
              <a:buClrTx/>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800" b="1" dirty="0">
                <a:latin typeface="Palatino" charset="0"/>
                <a:cs typeface="Times New Roman" panose="02020603050405020304" pitchFamily="18" charset="0"/>
              </a:rPr>
              <a:t>READ AND WRITE OPERATIONS (cont.):</a:t>
            </a:r>
          </a:p>
          <a:p>
            <a:pPr marL="609600" indent="-598488" algn="just" eaLnBrk="1" hangingPunct="1">
              <a:lnSpc>
                <a:spcPct val="90000"/>
              </a:lnSpc>
              <a:spcBef>
                <a:spcPts val="600"/>
              </a:spcBef>
              <a:buClr>
                <a:srgbClr val="FF0000"/>
              </a:buClr>
              <a:buFont typeface="Wingdings" panose="05000000000000000000" pitchFamily="2" charset="2"/>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b="1" dirty="0" err="1">
                <a:latin typeface="Palatino" charset="0"/>
                <a:cs typeface="Times New Roman" panose="02020603050405020304" pitchFamily="18" charset="0"/>
              </a:rPr>
              <a:t>write_item</a:t>
            </a:r>
            <a:r>
              <a:rPr lang="en-US" altLang="en-US" sz="2400" b="1" dirty="0">
                <a:latin typeface="Palatino" charset="0"/>
                <a:cs typeface="Times New Roman" panose="02020603050405020304" pitchFamily="18" charset="0"/>
              </a:rPr>
              <a:t>(X) command includes the following steps:</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Find the address of the disk block that contains item X.</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Copy that disk block into a buffer in main memory (if it is not already in some main memory buffer).</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Copy item X from the program variable named X into its correct location in the buffer.</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Store the updated block from the buffer back to disk (either immediately or at some later point in time). </a:t>
            </a:r>
          </a:p>
        </p:txBody>
      </p:sp>
      <p:sp>
        <p:nvSpPr>
          <p:cNvPr id="13314" name="Rectangle 2"/>
          <p:cNvSpPr>
            <a:spLocks noGrp="1" noChangeArrowheads="1"/>
          </p:cNvSpPr>
          <p:nvPr>
            <p:ph type="title" idx="1"/>
          </p:nvPr>
        </p:nvSpPr>
        <p:spPr>
          <a:xfrm>
            <a:off x="14288" y="161925"/>
            <a:ext cx="8672512" cy="1143000"/>
          </a:xfrm>
        </p:spPr>
        <p:txBody>
          <a:bodyPr lIns="92160" tIns="46080" rIns="92160" bIns="46080" anchor="ctr"/>
          <a:lstStyle/>
          <a:p>
            <a:pPr marL="0" indent="0"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cs typeface="Times New Roman" panose="02020603050405020304" pitchFamily="18" charset="0"/>
              </a:rPr>
              <a:t>Introduction to Transaction Processing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body"/>
          </p:nvPr>
        </p:nvSpPr>
        <p:spPr>
          <a:xfrm>
            <a:off x="250825" y="1196975"/>
            <a:ext cx="8435975" cy="4464050"/>
          </a:xfrm>
        </p:spPr>
        <p:txBody>
          <a:bodyPr lIns="90000" tIns="46800" rIns="90000" bIns="46800" anchor="t"/>
          <a:lstStyle/>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Figure below shows two examples of transactions</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Notation focuses on the read and write operations</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Can also write in shorthand notation:</a:t>
            </a:r>
          </a:p>
          <a:p>
            <a:pPr marL="1476375" lvl="1" indent="-561975" algn="l" eaLnBrk="1" hangingPunct="1">
              <a:spcBef>
                <a:spcPts val="700"/>
              </a:spcBef>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T1: b1; r1(X); w1(X); r1(Y); w1(Y); e1;</a:t>
            </a:r>
          </a:p>
          <a:p>
            <a:pPr marL="1476375" lvl="1" indent="-561975" algn="l" eaLnBrk="1" hangingPunct="1">
              <a:spcBef>
                <a:spcPts val="700"/>
              </a:spcBef>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T2: b2; r2(X); w2(X); e2;</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a:latin typeface="Palatino" charset="0"/>
                <a:cs typeface="Times New Roman" panose="02020603050405020304" pitchFamily="18" charset="0"/>
              </a:rPr>
              <a:t>bi and </a:t>
            </a:r>
            <a:r>
              <a:rPr lang="en-US" altLang="en-US" sz="2400" dirty="0" err="1">
                <a:latin typeface="Palatino" charset="0"/>
                <a:cs typeface="Times New Roman" panose="02020603050405020304" pitchFamily="18" charset="0"/>
              </a:rPr>
              <a:t>ei</a:t>
            </a:r>
            <a:r>
              <a:rPr lang="en-US" altLang="en-US" sz="2400" dirty="0">
                <a:latin typeface="Palatino" charset="0"/>
                <a:cs typeface="Times New Roman" panose="02020603050405020304" pitchFamily="18" charset="0"/>
              </a:rPr>
              <a:t> specify transaction boundaries (begin and end)</a:t>
            </a:r>
          </a:p>
          <a:p>
            <a:pPr marL="609600" indent="-598488" algn="just" eaLnBrk="1" hangingPunct="1">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altLang="en-US" sz="2400" dirty="0" err="1">
                <a:latin typeface="Palatino" charset="0"/>
                <a:cs typeface="Times New Roman" panose="02020603050405020304" pitchFamily="18" charset="0"/>
              </a:rPr>
              <a:t>i</a:t>
            </a:r>
            <a:r>
              <a:rPr lang="en-US" altLang="en-US" sz="2400" dirty="0">
                <a:latin typeface="Palatino" charset="0"/>
                <a:cs typeface="Times New Roman" panose="02020603050405020304" pitchFamily="18" charset="0"/>
              </a:rPr>
              <a:t> specifies a unique transaction identifier (</a:t>
            </a:r>
            <a:r>
              <a:rPr lang="en-US" altLang="en-US" sz="2400" dirty="0" err="1">
                <a:latin typeface="Palatino" charset="0"/>
                <a:cs typeface="Times New Roman" panose="02020603050405020304" pitchFamily="18" charset="0"/>
              </a:rPr>
              <a:t>TId</a:t>
            </a:r>
            <a:r>
              <a:rPr lang="en-US" altLang="en-US" sz="2400" dirty="0">
                <a:latin typeface="Palatino" charset="0"/>
                <a:cs typeface="Times New Roman" panose="02020603050405020304" pitchFamily="18" charset="0"/>
              </a:rPr>
              <a:t>)</a:t>
            </a:r>
          </a:p>
        </p:txBody>
      </p:sp>
      <p:sp>
        <p:nvSpPr>
          <p:cNvPr id="14338" name="Rectangle 2"/>
          <p:cNvSpPr>
            <a:spLocks noGrp="1" noChangeArrowheads="1"/>
          </p:cNvSpPr>
          <p:nvPr>
            <p:ph type="title" idx="1"/>
          </p:nvPr>
        </p:nvSpPr>
        <p:spPr>
          <a:xfrm>
            <a:off x="14288" y="161925"/>
            <a:ext cx="8672512" cy="1143000"/>
          </a:xfrm>
        </p:spPr>
        <p:txBody>
          <a:bodyPr lIns="92160" tIns="46080" rIns="92160" bIns="46080" anchor="ctr"/>
          <a:lstStyle/>
          <a:p>
            <a:pPr marL="0" indent="0"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cs typeface="Times New Roman" panose="02020603050405020304" pitchFamily="18" charset="0"/>
              </a:rPr>
              <a:t>Transaction Notation</a:t>
            </a:r>
          </a:p>
        </p:txBody>
      </p:sp>
      <p:pic>
        <p:nvPicPr>
          <p:cNvPr id="17412"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t="6853" r="2992"/>
          <a:stretch>
            <a:fillRect/>
          </a:stretch>
        </p:blipFill>
        <p:spPr bwMode="auto">
          <a:xfrm>
            <a:off x="0" y="4365625"/>
            <a:ext cx="8353425"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685800" y="228600"/>
            <a:ext cx="7442200" cy="1143000"/>
          </a:xfrm>
        </p:spPr>
        <p:txBody>
          <a:bodyPr lIns="92160" tIns="46080" rIns="92160" bIns="4608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a:t>
            </a:r>
          </a:p>
        </p:txBody>
      </p:sp>
      <p:sp>
        <p:nvSpPr>
          <p:cNvPr id="19459" name="Rectangle 2"/>
          <p:cNvSpPr>
            <a:spLocks noGrp="1" noChangeArrowheads="1"/>
          </p:cNvSpPr>
          <p:nvPr>
            <p:ph type="body" idx="1"/>
          </p:nvPr>
        </p:nvSpPr>
        <p:spPr>
          <a:xfrm>
            <a:off x="179388" y="1125538"/>
            <a:ext cx="8569325" cy="4032250"/>
          </a:xfrm>
        </p:spPr>
        <p:txBody>
          <a:bodyPr lIns="90000" tIns="46800" rIns="90000" bIns="46800"/>
          <a:lstStyle/>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latin typeface="Palatino" charset="0"/>
                <a:cs typeface="Times New Roman" panose="02020603050405020304" pitchFamily="18" charset="0"/>
              </a:rPr>
              <a:t>A </a:t>
            </a:r>
            <a:r>
              <a:rPr lang="en-US" altLang="en-US" sz="2000" b="1">
                <a:latin typeface="Palatino" charset="0"/>
                <a:cs typeface="Times New Roman" panose="02020603050405020304" pitchFamily="18" charset="0"/>
              </a:rPr>
              <a:t>transaction</a:t>
            </a:r>
            <a:r>
              <a:rPr lang="en-US" altLang="en-US" sz="2000">
                <a:latin typeface="Palatino" charset="0"/>
                <a:cs typeface="Times New Roman" panose="02020603050405020304" pitchFamily="18" charset="0"/>
              </a:rPr>
              <a:t> is an atomic unit of work that is either completed in its entirety or not done at all. A transaction passes through several states.</a:t>
            </a:r>
          </a:p>
          <a:p>
            <a:pPr indent="-331788" eaLnBrk="1" hangingPunct="1">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Palatino" charset="0"/>
                <a:cs typeface="Times New Roman" panose="02020603050405020304" pitchFamily="18" charset="0"/>
              </a:rPr>
              <a:t>Transaction states</a:t>
            </a:r>
            <a:r>
              <a:rPr lang="en-US" altLang="en-US" sz="2000">
                <a:latin typeface="Palatino" charset="0"/>
                <a:cs typeface="Times New Roman" panose="02020603050405020304" pitchFamily="18" charset="0"/>
              </a:rPr>
              <a:t>:</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latin typeface="Palatino" charset="0"/>
                <a:cs typeface="Times New Roman" panose="02020603050405020304" pitchFamily="18" charset="0"/>
              </a:rPr>
              <a:t>Active state (executing read, write operations)</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latin typeface="Palatino" charset="0"/>
                <a:cs typeface="Times New Roman" panose="02020603050405020304" pitchFamily="18" charset="0"/>
              </a:rPr>
              <a:t>Partially committed state (ended but waiting for system checks to determine success or failure)</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latin typeface="Palatino" charset="0"/>
                <a:cs typeface="Times New Roman" panose="02020603050405020304" pitchFamily="18" charset="0"/>
              </a:rPr>
              <a:t>Committed state (transaction succeeded)</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latin typeface="Palatino" charset="0"/>
                <a:cs typeface="Times New Roman" panose="02020603050405020304" pitchFamily="18" charset="0"/>
              </a:rPr>
              <a:t>Failed state (transaction failed, must be rolled back)</a:t>
            </a:r>
          </a:p>
          <a:p>
            <a:pPr indent="-331788" eaLnBrk="1" hangingPunct="1">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a:latin typeface="Palatino" charset="0"/>
                <a:cs typeface="Times New Roman" panose="02020603050405020304" pitchFamily="18" charset="0"/>
              </a:rPr>
              <a:t>Terminated State (transaction leaves system)</a:t>
            </a:r>
          </a:p>
        </p:txBody>
      </p:sp>
      <p:pic>
        <p:nvPicPr>
          <p:cNvPr id="1946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t="12207"/>
          <a:stretch>
            <a:fillRect/>
          </a:stretch>
        </p:blipFill>
        <p:spPr bwMode="auto">
          <a:xfrm>
            <a:off x="509588" y="4292600"/>
            <a:ext cx="790892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10760</TotalTime>
  <Words>4669</Words>
  <Application>Microsoft Office PowerPoint</Application>
  <PresentationFormat>On-screen Show (4:3)</PresentationFormat>
  <Paragraphs>410</Paragraphs>
  <Slides>51</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vt:lpstr>
      <vt:lpstr>inter-bold</vt:lpstr>
      <vt:lpstr>inter-regular</vt:lpstr>
      <vt:lpstr>Nunito</vt:lpstr>
      <vt:lpstr>Open Sans</vt:lpstr>
      <vt:lpstr>Palatino</vt:lpstr>
      <vt:lpstr>Source Sans Pro</vt:lpstr>
      <vt:lpstr>Times New Roman</vt:lpstr>
      <vt:lpstr>Times New Roman</vt:lpstr>
      <vt:lpstr>unset</vt:lpstr>
      <vt:lpstr>Wingdings</vt:lpstr>
      <vt:lpstr>Office Theme</vt:lpstr>
      <vt:lpstr>PowerPoint Presentation</vt:lpstr>
      <vt:lpstr>Introduction to Transaction Processing</vt:lpstr>
      <vt:lpstr>Introduction to Transaction Processing (cont.)</vt:lpstr>
      <vt:lpstr>Introduction to Transaction Processing (cont.)</vt:lpstr>
      <vt:lpstr>PowerPoint Presentation</vt:lpstr>
      <vt:lpstr>Introduction to Transaction Processing (cont.)</vt:lpstr>
      <vt:lpstr>Introduction to Transaction Processing (cont.)</vt:lpstr>
      <vt:lpstr>Transaction Notation</vt:lpstr>
      <vt:lpstr>Transaction and System Concepts</vt:lpstr>
      <vt:lpstr>Desirable Properties of Transactions</vt:lpstr>
      <vt:lpstr>Desirable Properties of Transactions (cont.)</vt:lpstr>
      <vt:lpstr>Schedules of Transactions</vt:lpstr>
      <vt:lpstr>PowerPoint Presentation</vt:lpstr>
      <vt:lpstr>Schedules of Transactions (cont.)</vt:lpstr>
      <vt:lpstr>Schedules of Transactions (cont.)</vt:lpstr>
      <vt:lpstr>Schedules of Transactions (cont.)</vt:lpstr>
      <vt:lpstr>Characterizing Schedules based on Recoverability</vt:lpstr>
      <vt:lpstr>Characterizing Schedules Based on Recoverability (cont.)</vt:lpstr>
      <vt:lpstr>Characterizing Schedules based on Recoverability (cont.)</vt:lpstr>
      <vt:lpstr>Characterizing Schedules Based on Recoverability (cont.)</vt:lpstr>
      <vt:lpstr>Characterizing Schedules based on Recoverability (cont.)</vt:lpstr>
      <vt:lpstr>Characterizing Schedules Based on Recoverability (cont.)</vt:lpstr>
      <vt:lpstr>Characterizing Schedules based on Serializability</vt:lpstr>
      <vt:lpstr>Characterizing Schedules based on Serializability (cont.)</vt:lpstr>
      <vt:lpstr>Characterizing Schedules based on Serializability (cont.)</vt:lpstr>
      <vt:lpstr>Characterizing Schedules based on Serializability (cont.)</vt:lpstr>
      <vt:lpstr>Types of Serializability</vt:lpstr>
      <vt:lpstr>Conflict Serializability</vt:lpstr>
      <vt:lpstr>Equivalence of Schedules (cont.)</vt:lpstr>
      <vt:lpstr>Equivalence of Schedules (cont.)</vt:lpstr>
      <vt:lpstr>Characterizing Scedules Based on Serializability (cont.)</vt:lpstr>
      <vt:lpstr>Characterizing Schedules based on Serializability (cont.)</vt:lpstr>
      <vt:lpstr>Benefits of Serializability in DBMS </vt:lpstr>
      <vt:lpstr>Conflict Equivalent</vt:lpstr>
      <vt:lpstr>Conflict Equivalent Con’t..</vt:lpstr>
      <vt:lpstr>Testing for Conflict Serializability</vt:lpstr>
      <vt:lpstr>Testing for Conflict Serializability</vt:lpstr>
      <vt:lpstr>Precedence graph</vt:lpstr>
      <vt:lpstr>Example</vt:lpstr>
      <vt:lpstr>Example, con’t…</vt:lpstr>
      <vt:lpstr>View Serializability</vt:lpstr>
      <vt:lpstr>View Serializability</vt:lpstr>
      <vt:lpstr>View Serializability</vt:lpstr>
      <vt:lpstr>View Serializability</vt:lpstr>
      <vt:lpstr>View Serializability</vt:lpstr>
      <vt:lpstr>View Serializability</vt:lpstr>
      <vt:lpstr>View Serializability</vt:lpstr>
      <vt:lpstr>View Serializability</vt:lpstr>
      <vt:lpstr>View Serializability</vt:lpstr>
      <vt:lpstr>View Serializability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Rajendra Kumar</cp:lastModifiedBy>
  <cp:revision>84</cp:revision>
  <cp:lastPrinted>1601-01-01T00:00:00Z</cp:lastPrinted>
  <dcterms:created xsi:type="dcterms:W3CDTF">2010-05-06T16:11:44Z</dcterms:created>
  <dcterms:modified xsi:type="dcterms:W3CDTF">2024-05-01T03:53:16Z</dcterms:modified>
</cp:coreProperties>
</file>