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78" r:id="rId2"/>
    <p:sldId id="377" r:id="rId3"/>
    <p:sldId id="374" r:id="rId4"/>
    <p:sldId id="375" r:id="rId5"/>
    <p:sldId id="376" r:id="rId6"/>
    <p:sldId id="271" r:id="rId7"/>
    <p:sldId id="272" r:id="rId8"/>
    <p:sldId id="259" r:id="rId9"/>
    <p:sldId id="260" r:id="rId10"/>
    <p:sldId id="261" r:id="rId11"/>
    <p:sldId id="264" r:id="rId12"/>
    <p:sldId id="265" r:id="rId13"/>
    <p:sldId id="336" r:id="rId14"/>
    <p:sldId id="329" r:id="rId15"/>
    <p:sldId id="330" r:id="rId16"/>
    <p:sldId id="337" r:id="rId17"/>
    <p:sldId id="339" r:id="rId18"/>
    <p:sldId id="331" r:id="rId19"/>
    <p:sldId id="340" r:id="rId20"/>
    <p:sldId id="332" r:id="rId21"/>
    <p:sldId id="266" r:id="rId22"/>
    <p:sldId id="262" r:id="rId23"/>
    <p:sldId id="268" r:id="rId24"/>
    <p:sldId id="269" r:id="rId25"/>
    <p:sldId id="341" r:id="rId26"/>
    <p:sldId id="334" r:id="rId27"/>
    <p:sldId id="335" r:id="rId28"/>
    <p:sldId id="270" r:id="rId29"/>
    <p:sldId id="381" r:id="rId30"/>
    <p:sldId id="379" r:id="rId31"/>
    <p:sldId id="3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7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88AA0-7FF2-4C23-AD93-2EBB65CCB2E4}" type="datetimeFigureOut">
              <a:rPr lang="en-IN" smtClean="0"/>
              <a:pPr/>
              <a:t>12-05-2024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CDBEB-BC75-4274-A1A1-8411D50EE5AD}" type="slidenum">
              <a:rPr lang="en-IN" smtClean="0"/>
              <a:pPr/>
              <a:t>‹#›</a:t>
            </a:fld>
            <a:endParaRPr lang="en-IN"/>
          </a:p>
        </p:txBody>
      </p:sp>
    </p:spTree>
    <p:extLst>
      <p:ext uri="{BB962C8B-B14F-4D97-AF65-F5344CB8AC3E}">
        <p14:creationId xmlns="" xmlns:p14="http://schemas.microsoft.com/office/powerpoint/2010/main" val="4188897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 xmlns:a16="http://schemas.microsoft.com/office/drawing/2014/main" id="{86DEA984-8902-4AD6-AC39-3141314255B5}"/>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22531" name="Rectangle 2">
            <a:extLst>
              <a:ext uri="{FF2B5EF4-FFF2-40B4-BE49-F238E27FC236}">
                <a16:creationId xmlns="" xmlns:a16="http://schemas.microsoft.com/office/drawing/2014/main" id="{6C8C6916-6213-481E-B85B-37438DE8DA60}"/>
              </a:ext>
            </a:extLst>
          </p:cNvPr>
          <p:cNvSpPr>
            <a:spLocks noGrp="1" noChangeArrowheads="1"/>
          </p:cNvSpPr>
          <p:nvPr>
            <p:ph type="body" idx="1"/>
          </p:nvPr>
        </p:nvSpPr>
        <p:spPr>
          <a:xfrm>
            <a:off x="685800" y="4343400"/>
            <a:ext cx="5476875" cy="41068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 xmlns:p14="http://schemas.microsoft.com/office/powerpoint/2010/main" val="4078553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 xmlns:a16="http://schemas.microsoft.com/office/drawing/2014/main" id="{94E4A79F-325D-AFD6-48ED-29AC65EC7E8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2ADB491-40AA-42F5-9E11-B18C087535BA}"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27651" name="Rectangle 2">
            <a:extLst>
              <a:ext uri="{FF2B5EF4-FFF2-40B4-BE49-F238E27FC236}">
                <a16:creationId xmlns="" xmlns:a16="http://schemas.microsoft.com/office/drawing/2014/main" id="{68B2CBB0-49ED-E674-58CD-F1CDDE6E7528}"/>
              </a:ext>
            </a:extLst>
          </p:cNvPr>
          <p:cNvSpPr>
            <a:spLocks noGrp="1" noRot="1" noChangeAspect="1" noChangeArrowheads="1" noTextEdit="1"/>
          </p:cNvSpPr>
          <p:nvPr>
            <p:ph type="sldImg"/>
          </p:nvPr>
        </p:nvSpPr>
        <p:spPr>
          <a:ln/>
        </p:spPr>
      </p:sp>
      <p:sp>
        <p:nvSpPr>
          <p:cNvPr id="27652" name="Rectangle 3">
            <a:extLst>
              <a:ext uri="{FF2B5EF4-FFF2-40B4-BE49-F238E27FC236}">
                <a16:creationId xmlns="" xmlns:a16="http://schemas.microsoft.com/office/drawing/2014/main" id="{BE1BAEAD-4FD1-7176-1040-8AE2FCDF220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4290357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 xmlns:a16="http://schemas.microsoft.com/office/drawing/2014/main" id="{24061CAF-319A-6300-2FEE-84B0EB42E57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8DA7205-F060-4A49-8520-B8D7A0B419B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9699" name="Rectangle 2">
            <a:extLst>
              <a:ext uri="{FF2B5EF4-FFF2-40B4-BE49-F238E27FC236}">
                <a16:creationId xmlns="" xmlns:a16="http://schemas.microsoft.com/office/drawing/2014/main" id="{FF92A52C-4FD8-0AC9-F685-E63FD733621A}"/>
              </a:ext>
            </a:extLst>
          </p:cNvPr>
          <p:cNvSpPr>
            <a:spLocks noGrp="1" noRot="1" noChangeAspect="1" noChangeArrowheads="1" noTextEdit="1"/>
          </p:cNvSpPr>
          <p:nvPr>
            <p:ph type="sldImg"/>
          </p:nvPr>
        </p:nvSpPr>
        <p:spPr>
          <a:ln/>
        </p:spPr>
      </p:sp>
      <p:sp>
        <p:nvSpPr>
          <p:cNvPr id="29700" name="Rectangle 3">
            <a:extLst>
              <a:ext uri="{FF2B5EF4-FFF2-40B4-BE49-F238E27FC236}">
                <a16:creationId xmlns="" xmlns:a16="http://schemas.microsoft.com/office/drawing/2014/main" id="{9799B984-F7AB-8933-9386-9F7F92D5EB5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 xmlns:a16="http://schemas.microsoft.com/office/drawing/2014/main" id="{A72325EC-4EF5-75DE-BAFC-1995646F6C2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E7927BB-5A93-4CA2-8926-0E7CDBC66A54}"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33795" name="Rectangle 2">
            <a:extLst>
              <a:ext uri="{FF2B5EF4-FFF2-40B4-BE49-F238E27FC236}">
                <a16:creationId xmlns="" xmlns:a16="http://schemas.microsoft.com/office/drawing/2014/main" id="{3C51D28E-9B73-BC00-93EF-C05D6C706A3E}"/>
              </a:ext>
            </a:extLst>
          </p:cNvPr>
          <p:cNvSpPr>
            <a:spLocks noGrp="1" noRot="1" noChangeAspect="1" noChangeArrowheads="1" noTextEdit="1"/>
          </p:cNvSpPr>
          <p:nvPr>
            <p:ph type="sldImg"/>
          </p:nvPr>
        </p:nvSpPr>
        <p:spPr>
          <a:ln/>
        </p:spPr>
      </p:sp>
      <p:sp>
        <p:nvSpPr>
          <p:cNvPr id="33796" name="Rectangle 3">
            <a:extLst>
              <a:ext uri="{FF2B5EF4-FFF2-40B4-BE49-F238E27FC236}">
                <a16:creationId xmlns="" xmlns:a16="http://schemas.microsoft.com/office/drawing/2014/main" id="{26278C94-CEFE-0AE0-24E9-170C20E970F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a:extLst>
              <a:ext uri="{FF2B5EF4-FFF2-40B4-BE49-F238E27FC236}">
                <a16:creationId xmlns="" xmlns:a16="http://schemas.microsoft.com/office/drawing/2014/main" id="{F0FAA1F2-71EA-4733-BE63-97DDCAC9A926}"/>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4579" name="Rectangle 2">
            <a:extLst>
              <a:ext uri="{FF2B5EF4-FFF2-40B4-BE49-F238E27FC236}">
                <a16:creationId xmlns="" xmlns:a16="http://schemas.microsoft.com/office/drawing/2014/main" id="{0683913F-B750-43EC-B89A-0CD1DEA130E9}"/>
              </a:ext>
            </a:extLst>
          </p:cNvPr>
          <p:cNvSpPr>
            <a:spLocks noGrp="1" noChangeArrowheads="1"/>
          </p:cNvSpPr>
          <p:nvPr>
            <p:ph type="body" idx="1"/>
          </p:nvPr>
        </p:nvSpPr>
        <p:spPr>
          <a:xfrm>
            <a:off x="685800" y="4343400"/>
            <a:ext cx="5476875" cy="41068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 xmlns:p14="http://schemas.microsoft.com/office/powerpoint/2010/main" val="75717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 xmlns:a16="http://schemas.microsoft.com/office/drawing/2014/main" id="{2743C810-C9C7-425E-A6DD-630878E729AA}"/>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26627" name="Rectangle 2">
            <a:extLst>
              <a:ext uri="{FF2B5EF4-FFF2-40B4-BE49-F238E27FC236}">
                <a16:creationId xmlns="" xmlns:a16="http://schemas.microsoft.com/office/drawing/2014/main" id="{D666BA38-EE7B-4CB3-8ED4-80936EB404A8}"/>
              </a:ext>
            </a:extLst>
          </p:cNvPr>
          <p:cNvSpPr>
            <a:spLocks noGrp="1" noChangeArrowheads="1"/>
          </p:cNvSpPr>
          <p:nvPr>
            <p:ph type="body" idx="1"/>
          </p:nvPr>
        </p:nvSpPr>
        <p:spPr>
          <a:xfrm>
            <a:off x="685800" y="4343400"/>
            <a:ext cx="5476875" cy="41068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 xmlns:p14="http://schemas.microsoft.com/office/powerpoint/2010/main" val="124204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a:extLst>
              <a:ext uri="{FF2B5EF4-FFF2-40B4-BE49-F238E27FC236}">
                <a16:creationId xmlns="" xmlns:a16="http://schemas.microsoft.com/office/drawing/2014/main" id="{EEB1CD86-209A-4266-8E5A-7E0B6138F633}"/>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8675" name="Rectangle 2">
            <a:extLst>
              <a:ext uri="{FF2B5EF4-FFF2-40B4-BE49-F238E27FC236}">
                <a16:creationId xmlns="" xmlns:a16="http://schemas.microsoft.com/office/drawing/2014/main" id="{9DA1B386-7038-4240-BA2B-AE20E749DAAD}"/>
              </a:ext>
            </a:extLst>
          </p:cNvPr>
          <p:cNvSpPr>
            <a:spLocks noGrp="1" noChangeArrowheads="1"/>
          </p:cNvSpPr>
          <p:nvPr>
            <p:ph type="body" idx="1"/>
          </p:nvPr>
        </p:nvSpPr>
        <p:spPr>
          <a:xfrm>
            <a:off x="685800" y="4343400"/>
            <a:ext cx="5476875" cy="41068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 xmlns:p14="http://schemas.microsoft.com/office/powerpoint/2010/main" val="314782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a:extLst>
              <a:ext uri="{FF2B5EF4-FFF2-40B4-BE49-F238E27FC236}">
                <a16:creationId xmlns="" xmlns:a16="http://schemas.microsoft.com/office/drawing/2014/main" id="{EA6D7B91-B5BF-454B-9276-5F77D7A3EE33}"/>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30723" name="Rectangle 2">
            <a:extLst>
              <a:ext uri="{FF2B5EF4-FFF2-40B4-BE49-F238E27FC236}">
                <a16:creationId xmlns="" xmlns:a16="http://schemas.microsoft.com/office/drawing/2014/main" id="{A9D69BC8-6289-4CA2-ADBE-2C3AC93E3F88}"/>
              </a:ext>
            </a:extLst>
          </p:cNvPr>
          <p:cNvSpPr>
            <a:spLocks noGrp="1" noChangeArrowheads="1"/>
          </p:cNvSpPr>
          <p:nvPr>
            <p:ph type="body" idx="1"/>
          </p:nvPr>
        </p:nvSpPr>
        <p:spPr>
          <a:xfrm>
            <a:off x="685800" y="4343400"/>
            <a:ext cx="5476875" cy="410686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 xmlns:p14="http://schemas.microsoft.com/office/powerpoint/2010/main" val="3920632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 xmlns:a16="http://schemas.microsoft.com/office/drawing/2014/main" id="{602B3305-7875-F8F7-F206-37ACBECBBDB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B838BF8-0060-442B-B36B-4E46E08855FF}"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23555" name="Rectangle 2">
            <a:extLst>
              <a:ext uri="{FF2B5EF4-FFF2-40B4-BE49-F238E27FC236}">
                <a16:creationId xmlns="" xmlns:a16="http://schemas.microsoft.com/office/drawing/2014/main" id="{832D54B8-80D4-2165-480B-26E0B10683A1}"/>
              </a:ext>
            </a:extLst>
          </p:cNvPr>
          <p:cNvSpPr>
            <a:spLocks noGrp="1" noRot="1" noChangeAspect="1" noChangeArrowheads="1" noTextEdit="1"/>
          </p:cNvSpPr>
          <p:nvPr>
            <p:ph type="sldImg"/>
          </p:nvPr>
        </p:nvSpPr>
        <p:spPr>
          <a:ln/>
        </p:spPr>
      </p:sp>
      <p:sp>
        <p:nvSpPr>
          <p:cNvPr id="23556" name="Rectangle 3">
            <a:extLst>
              <a:ext uri="{FF2B5EF4-FFF2-40B4-BE49-F238E27FC236}">
                <a16:creationId xmlns="" xmlns:a16="http://schemas.microsoft.com/office/drawing/2014/main" id="{3285D4F6-139D-23E5-87BB-4790A208E8E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 xmlns:a16="http://schemas.microsoft.com/office/drawing/2014/main" id="{BBD6EA5D-A979-FFB6-E2A3-51CD280E9A1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7B39FD0-E8DE-4482-8BD8-892317C9DCE8}"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25603" name="Rectangle 2">
            <a:extLst>
              <a:ext uri="{FF2B5EF4-FFF2-40B4-BE49-F238E27FC236}">
                <a16:creationId xmlns="" xmlns:a16="http://schemas.microsoft.com/office/drawing/2014/main" id="{4581A562-8894-0E36-7A7C-DA17EF66BB50}"/>
              </a:ext>
            </a:extLst>
          </p:cNvPr>
          <p:cNvSpPr>
            <a:spLocks noGrp="1" noRot="1" noChangeAspect="1" noChangeArrowheads="1" noTextEdit="1"/>
          </p:cNvSpPr>
          <p:nvPr>
            <p:ph type="sldImg"/>
          </p:nvPr>
        </p:nvSpPr>
        <p:spPr>
          <a:ln/>
        </p:spPr>
      </p:sp>
      <p:sp>
        <p:nvSpPr>
          <p:cNvPr id="25604" name="Rectangle 3">
            <a:extLst>
              <a:ext uri="{FF2B5EF4-FFF2-40B4-BE49-F238E27FC236}">
                <a16:creationId xmlns="" xmlns:a16="http://schemas.microsoft.com/office/drawing/2014/main" id="{9CA8E393-B228-80E4-03B6-C182C255B38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 xmlns:a16="http://schemas.microsoft.com/office/drawing/2014/main" id="{94E4A79F-325D-AFD6-48ED-29AC65EC7E8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2ADB491-40AA-42F5-9E11-B18C087535BA}"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27651" name="Rectangle 2">
            <a:extLst>
              <a:ext uri="{FF2B5EF4-FFF2-40B4-BE49-F238E27FC236}">
                <a16:creationId xmlns="" xmlns:a16="http://schemas.microsoft.com/office/drawing/2014/main" id="{68B2CBB0-49ED-E674-58CD-F1CDDE6E7528}"/>
              </a:ext>
            </a:extLst>
          </p:cNvPr>
          <p:cNvSpPr>
            <a:spLocks noGrp="1" noRot="1" noChangeAspect="1" noChangeArrowheads="1" noTextEdit="1"/>
          </p:cNvSpPr>
          <p:nvPr>
            <p:ph type="sldImg"/>
          </p:nvPr>
        </p:nvSpPr>
        <p:spPr>
          <a:ln/>
        </p:spPr>
      </p:sp>
      <p:sp>
        <p:nvSpPr>
          <p:cNvPr id="27652" name="Rectangle 3">
            <a:extLst>
              <a:ext uri="{FF2B5EF4-FFF2-40B4-BE49-F238E27FC236}">
                <a16:creationId xmlns="" xmlns:a16="http://schemas.microsoft.com/office/drawing/2014/main" id="{BE1BAEAD-4FD1-7176-1040-8AE2FCDF220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3874728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 xmlns:a16="http://schemas.microsoft.com/office/drawing/2014/main" id="{94E4A79F-325D-AFD6-48ED-29AC65EC7E8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8794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2ADB491-40AA-42F5-9E11-B18C087535BA}"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27651" name="Rectangle 2">
            <a:extLst>
              <a:ext uri="{FF2B5EF4-FFF2-40B4-BE49-F238E27FC236}">
                <a16:creationId xmlns="" xmlns:a16="http://schemas.microsoft.com/office/drawing/2014/main" id="{68B2CBB0-49ED-E674-58CD-F1CDDE6E7528}"/>
              </a:ext>
            </a:extLst>
          </p:cNvPr>
          <p:cNvSpPr>
            <a:spLocks noGrp="1" noRot="1" noChangeAspect="1" noChangeArrowheads="1" noTextEdit="1"/>
          </p:cNvSpPr>
          <p:nvPr>
            <p:ph type="sldImg"/>
          </p:nvPr>
        </p:nvSpPr>
        <p:spPr>
          <a:ln/>
        </p:spPr>
      </p:sp>
      <p:sp>
        <p:nvSpPr>
          <p:cNvPr id="27652" name="Rectangle 3">
            <a:extLst>
              <a:ext uri="{FF2B5EF4-FFF2-40B4-BE49-F238E27FC236}">
                <a16:creationId xmlns="" xmlns:a16="http://schemas.microsoft.com/office/drawing/2014/main" id="{BE1BAEAD-4FD1-7176-1040-8AE2FCDF220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E989FE-F8A3-3CA4-4C2F-919B2B0A57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B5E057C-26F1-FFEA-A807-CF064EC18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43D9120-D54F-F3A5-089C-0C8F9089CF3C}"/>
              </a:ext>
            </a:extLst>
          </p:cNvPr>
          <p:cNvSpPr>
            <a:spLocks noGrp="1"/>
          </p:cNvSpPr>
          <p:nvPr>
            <p:ph type="dt" sz="half" idx="10"/>
          </p:nvPr>
        </p:nvSpPr>
        <p:spPr/>
        <p:txBody>
          <a:bodyPr/>
          <a:lstStyle/>
          <a:p>
            <a:fld id="{AD96FFE3-40EB-46A9-BA67-1FB0A4C6CEFE}" type="datetime1">
              <a:rPr lang="en-IN" smtClean="0"/>
              <a:pPr/>
              <a:t>12-05-2024</a:t>
            </a:fld>
            <a:endParaRPr lang="en-IN"/>
          </a:p>
        </p:txBody>
      </p:sp>
      <p:sp>
        <p:nvSpPr>
          <p:cNvPr id="5" name="Footer Placeholder 4">
            <a:extLst>
              <a:ext uri="{FF2B5EF4-FFF2-40B4-BE49-F238E27FC236}">
                <a16:creationId xmlns="" xmlns:a16="http://schemas.microsoft.com/office/drawing/2014/main" id="{EE776C3D-0247-176B-39F8-89C9D8DB9458}"/>
              </a:ext>
            </a:extLst>
          </p:cNvPr>
          <p:cNvSpPr>
            <a:spLocks noGrp="1"/>
          </p:cNvSpPr>
          <p:nvPr>
            <p:ph type="ftr" sz="quarter" idx="11"/>
          </p:nvPr>
        </p:nvSpPr>
        <p:spPr/>
        <p:txBody>
          <a:bodyPr/>
          <a:lstStyle/>
          <a:p>
            <a:r>
              <a:rPr lang="en-IN"/>
              <a:t>UCS310: Database Management System</a:t>
            </a:r>
          </a:p>
        </p:txBody>
      </p:sp>
      <p:sp>
        <p:nvSpPr>
          <p:cNvPr id="6" name="Slide Number Placeholder 5">
            <a:extLst>
              <a:ext uri="{FF2B5EF4-FFF2-40B4-BE49-F238E27FC236}">
                <a16:creationId xmlns="" xmlns:a16="http://schemas.microsoft.com/office/drawing/2014/main" id="{14CC24A8-B987-D2FB-47BF-668C460BF9A4}"/>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280309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C549F-69A5-2C53-32DB-DE44EBA064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5AAC4F5-F693-9FAE-B3AE-8E2095AB7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879431D-F768-777D-C0FA-8C5C8B765278}"/>
              </a:ext>
            </a:extLst>
          </p:cNvPr>
          <p:cNvSpPr>
            <a:spLocks noGrp="1"/>
          </p:cNvSpPr>
          <p:nvPr>
            <p:ph type="dt" sz="half" idx="10"/>
          </p:nvPr>
        </p:nvSpPr>
        <p:spPr/>
        <p:txBody>
          <a:bodyPr/>
          <a:lstStyle/>
          <a:p>
            <a:fld id="{860481F1-F328-4053-A543-CC20AA54D526}" type="datetime1">
              <a:rPr lang="en-IN" smtClean="0"/>
              <a:pPr/>
              <a:t>12-05-2024</a:t>
            </a:fld>
            <a:endParaRPr lang="en-IN"/>
          </a:p>
        </p:txBody>
      </p:sp>
      <p:sp>
        <p:nvSpPr>
          <p:cNvPr id="5" name="Footer Placeholder 4">
            <a:extLst>
              <a:ext uri="{FF2B5EF4-FFF2-40B4-BE49-F238E27FC236}">
                <a16:creationId xmlns="" xmlns:a16="http://schemas.microsoft.com/office/drawing/2014/main" id="{B8D4EECD-60C1-EF7A-F855-F3CEADB58F37}"/>
              </a:ext>
            </a:extLst>
          </p:cNvPr>
          <p:cNvSpPr>
            <a:spLocks noGrp="1"/>
          </p:cNvSpPr>
          <p:nvPr>
            <p:ph type="ftr" sz="quarter" idx="11"/>
          </p:nvPr>
        </p:nvSpPr>
        <p:spPr/>
        <p:txBody>
          <a:bodyPr/>
          <a:lstStyle/>
          <a:p>
            <a:r>
              <a:rPr lang="en-IN"/>
              <a:t>UCS310: Database Management System</a:t>
            </a:r>
          </a:p>
        </p:txBody>
      </p:sp>
      <p:sp>
        <p:nvSpPr>
          <p:cNvPr id="6" name="Slide Number Placeholder 5">
            <a:extLst>
              <a:ext uri="{FF2B5EF4-FFF2-40B4-BE49-F238E27FC236}">
                <a16:creationId xmlns="" xmlns:a16="http://schemas.microsoft.com/office/drawing/2014/main" id="{E3C39858-3FBA-DAC9-7955-7F72D40A645D}"/>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59130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10C160C-2958-BA2F-1294-DE6C4BEBAA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E00AA8E-6E33-6483-D09E-B8E23006EF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87881A8-E4C9-8CC0-BCAE-68060328474A}"/>
              </a:ext>
            </a:extLst>
          </p:cNvPr>
          <p:cNvSpPr>
            <a:spLocks noGrp="1"/>
          </p:cNvSpPr>
          <p:nvPr>
            <p:ph type="dt" sz="half" idx="10"/>
          </p:nvPr>
        </p:nvSpPr>
        <p:spPr/>
        <p:txBody>
          <a:bodyPr/>
          <a:lstStyle/>
          <a:p>
            <a:fld id="{F36A853C-1CF8-4968-9A60-B80066207753}" type="datetime1">
              <a:rPr lang="en-IN" smtClean="0"/>
              <a:pPr/>
              <a:t>12-05-2024</a:t>
            </a:fld>
            <a:endParaRPr lang="en-IN"/>
          </a:p>
        </p:txBody>
      </p:sp>
      <p:sp>
        <p:nvSpPr>
          <p:cNvPr id="5" name="Footer Placeholder 4">
            <a:extLst>
              <a:ext uri="{FF2B5EF4-FFF2-40B4-BE49-F238E27FC236}">
                <a16:creationId xmlns="" xmlns:a16="http://schemas.microsoft.com/office/drawing/2014/main" id="{E6CCDC99-C233-AED1-9232-BDD273AB99A7}"/>
              </a:ext>
            </a:extLst>
          </p:cNvPr>
          <p:cNvSpPr>
            <a:spLocks noGrp="1"/>
          </p:cNvSpPr>
          <p:nvPr>
            <p:ph type="ftr" sz="quarter" idx="11"/>
          </p:nvPr>
        </p:nvSpPr>
        <p:spPr/>
        <p:txBody>
          <a:bodyPr/>
          <a:lstStyle/>
          <a:p>
            <a:r>
              <a:rPr lang="en-IN"/>
              <a:t>UCS310: Database Management System</a:t>
            </a:r>
          </a:p>
        </p:txBody>
      </p:sp>
      <p:sp>
        <p:nvSpPr>
          <p:cNvPr id="6" name="Slide Number Placeholder 5">
            <a:extLst>
              <a:ext uri="{FF2B5EF4-FFF2-40B4-BE49-F238E27FC236}">
                <a16:creationId xmlns="" xmlns:a16="http://schemas.microsoft.com/office/drawing/2014/main" id="{63A788C8-3BC9-DD57-8903-210D359DF232}"/>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2943058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57984" cy="1133475"/>
          </a:xfrm>
        </p:spPr>
        <p:txBody>
          <a:bodyPr/>
          <a:lstStyle/>
          <a:p>
            <a:r>
              <a:rPr lang="en-US"/>
              <a:t>Click to edit Master title style</a:t>
            </a:r>
            <a:endParaRPr lang="en-IN"/>
          </a:p>
        </p:txBody>
      </p:sp>
    </p:spTree>
    <p:extLst>
      <p:ext uri="{BB962C8B-B14F-4D97-AF65-F5344CB8AC3E}">
        <p14:creationId xmlns="" xmlns:p14="http://schemas.microsoft.com/office/powerpoint/2010/main" val="134222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72D286-8A46-61BF-D453-443FA57B9A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6D13919-5637-A930-2118-D1DB006637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18E9A7D-0A55-D4EF-FCEF-3408BE157A99}"/>
              </a:ext>
            </a:extLst>
          </p:cNvPr>
          <p:cNvSpPr>
            <a:spLocks noGrp="1"/>
          </p:cNvSpPr>
          <p:nvPr>
            <p:ph type="dt" sz="half" idx="10"/>
          </p:nvPr>
        </p:nvSpPr>
        <p:spPr/>
        <p:txBody>
          <a:bodyPr/>
          <a:lstStyle/>
          <a:p>
            <a:fld id="{081071BE-3E98-4197-8DE8-B784D356A2F4}" type="datetime1">
              <a:rPr lang="en-IN" smtClean="0"/>
              <a:pPr/>
              <a:t>12-05-2024</a:t>
            </a:fld>
            <a:endParaRPr lang="en-IN"/>
          </a:p>
        </p:txBody>
      </p:sp>
      <p:sp>
        <p:nvSpPr>
          <p:cNvPr id="5" name="Footer Placeholder 4">
            <a:extLst>
              <a:ext uri="{FF2B5EF4-FFF2-40B4-BE49-F238E27FC236}">
                <a16:creationId xmlns="" xmlns:a16="http://schemas.microsoft.com/office/drawing/2014/main" id="{F8ED5238-FF2A-44A1-AD56-4C27CC522D87}"/>
              </a:ext>
            </a:extLst>
          </p:cNvPr>
          <p:cNvSpPr>
            <a:spLocks noGrp="1"/>
          </p:cNvSpPr>
          <p:nvPr>
            <p:ph type="ftr" sz="quarter" idx="11"/>
          </p:nvPr>
        </p:nvSpPr>
        <p:spPr/>
        <p:txBody>
          <a:bodyPr/>
          <a:lstStyle/>
          <a:p>
            <a:r>
              <a:rPr lang="en-IN"/>
              <a:t>UCS310: Database Management System</a:t>
            </a:r>
          </a:p>
        </p:txBody>
      </p:sp>
      <p:sp>
        <p:nvSpPr>
          <p:cNvPr id="6" name="Slide Number Placeholder 5">
            <a:extLst>
              <a:ext uri="{FF2B5EF4-FFF2-40B4-BE49-F238E27FC236}">
                <a16:creationId xmlns="" xmlns:a16="http://schemas.microsoft.com/office/drawing/2014/main" id="{25EEDBD9-EFFC-8EF1-707D-9053FF34D0DE}"/>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420452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E5C1C7-0A91-52EA-2ABB-E287CD0F2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4F5773D-D988-9542-59AD-FDF118A88D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61B9F6A-0F3A-C730-769E-426B8E9431AD}"/>
              </a:ext>
            </a:extLst>
          </p:cNvPr>
          <p:cNvSpPr>
            <a:spLocks noGrp="1"/>
          </p:cNvSpPr>
          <p:nvPr>
            <p:ph type="dt" sz="half" idx="10"/>
          </p:nvPr>
        </p:nvSpPr>
        <p:spPr/>
        <p:txBody>
          <a:bodyPr/>
          <a:lstStyle/>
          <a:p>
            <a:fld id="{8B0E19DE-0CA0-45E6-9AC6-C582C7BAC542}" type="datetime1">
              <a:rPr lang="en-IN" smtClean="0"/>
              <a:pPr/>
              <a:t>12-05-2024</a:t>
            </a:fld>
            <a:endParaRPr lang="en-IN"/>
          </a:p>
        </p:txBody>
      </p:sp>
      <p:sp>
        <p:nvSpPr>
          <p:cNvPr id="5" name="Footer Placeholder 4">
            <a:extLst>
              <a:ext uri="{FF2B5EF4-FFF2-40B4-BE49-F238E27FC236}">
                <a16:creationId xmlns="" xmlns:a16="http://schemas.microsoft.com/office/drawing/2014/main" id="{A5DFDB7C-2090-D7F3-617D-3D78CDDA48E7}"/>
              </a:ext>
            </a:extLst>
          </p:cNvPr>
          <p:cNvSpPr>
            <a:spLocks noGrp="1"/>
          </p:cNvSpPr>
          <p:nvPr>
            <p:ph type="ftr" sz="quarter" idx="11"/>
          </p:nvPr>
        </p:nvSpPr>
        <p:spPr/>
        <p:txBody>
          <a:bodyPr/>
          <a:lstStyle/>
          <a:p>
            <a:r>
              <a:rPr lang="en-IN"/>
              <a:t>UCS310: Database Management System</a:t>
            </a:r>
          </a:p>
        </p:txBody>
      </p:sp>
      <p:sp>
        <p:nvSpPr>
          <p:cNvPr id="6" name="Slide Number Placeholder 5">
            <a:extLst>
              <a:ext uri="{FF2B5EF4-FFF2-40B4-BE49-F238E27FC236}">
                <a16:creationId xmlns="" xmlns:a16="http://schemas.microsoft.com/office/drawing/2014/main" id="{6D1CBA8F-037F-BE97-D81E-B6299F451936}"/>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168135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7C348B-40C4-3FA4-9CF9-A441E417C4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0A134E5-6CFC-1D3B-B748-D9514E758F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4182EB-7F55-B952-27A2-C3F261697A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BD76558-E646-3AE2-5581-2C1CB36BD321}"/>
              </a:ext>
            </a:extLst>
          </p:cNvPr>
          <p:cNvSpPr>
            <a:spLocks noGrp="1"/>
          </p:cNvSpPr>
          <p:nvPr>
            <p:ph type="dt" sz="half" idx="10"/>
          </p:nvPr>
        </p:nvSpPr>
        <p:spPr/>
        <p:txBody>
          <a:bodyPr/>
          <a:lstStyle/>
          <a:p>
            <a:fld id="{00DA1A53-0AC5-4F78-821F-DB367D4D22D8}" type="datetime1">
              <a:rPr lang="en-IN" smtClean="0"/>
              <a:pPr/>
              <a:t>12-05-2024</a:t>
            </a:fld>
            <a:endParaRPr lang="en-IN"/>
          </a:p>
        </p:txBody>
      </p:sp>
      <p:sp>
        <p:nvSpPr>
          <p:cNvPr id="6" name="Footer Placeholder 5">
            <a:extLst>
              <a:ext uri="{FF2B5EF4-FFF2-40B4-BE49-F238E27FC236}">
                <a16:creationId xmlns="" xmlns:a16="http://schemas.microsoft.com/office/drawing/2014/main" id="{EAA86AF4-6038-A4D3-1057-1FD1C5594206}"/>
              </a:ext>
            </a:extLst>
          </p:cNvPr>
          <p:cNvSpPr>
            <a:spLocks noGrp="1"/>
          </p:cNvSpPr>
          <p:nvPr>
            <p:ph type="ftr" sz="quarter" idx="11"/>
          </p:nvPr>
        </p:nvSpPr>
        <p:spPr/>
        <p:txBody>
          <a:bodyPr/>
          <a:lstStyle/>
          <a:p>
            <a:r>
              <a:rPr lang="en-IN"/>
              <a:t>UCS310: Database Management System</a:t>
            </a:r>
          </a:p>
        </p:txBody>
      </p:sp>
      <p:sp>
        <p:nvSpPr>
          <p:cNvPr id="7" name="Slide Number Placeholder 6">
            <a:extLst>
              <a:ext uri="{FF2B5EF4-FFF2-40B4-BE49-F238E27FC236}">
                <a16:creationId xmlns="" xmlns:a16="http://schemas.microsoft.com/office/drawing/2014/main" id="{9516DB3A-4BBF-0EF3-EBDB-DC6D1C0FC961}"/>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206886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C676A5-E0E9-9DD9-0AD3-0686F97ABC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93A3B38-DC23-77AA-8A92-3AAE3B307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FF3DEDD-C205-1B7C-B16E-220F691B9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7AA26BB-6D9A-BAFD-6114-64A42B1C0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952F045-CF17-F2A1-FBA6-A7087634B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654A60B-2E74-5EDE-2178-BC7A9BE197F8}"/>
              </a:ext>
            </a:extLst>
          </p:cNvPr>
          <p:cNvSpPr>
            <a:spLocks noGrp="1"/>
          </p:cNvSpPr>
          <p:nvPr>
            <p:ph type="dt" sz="half" idx="10"/>
          </p:nvPr>
        </p:nvSpPr>
        <p:spPr/>
        <p:txBody>
          <a:bodyPr/>
          <a:lstStyle/>
          <a:p>
            <a:fld id="{E24D2D11-B4EE-4721-A147-ECAE8819F7E3}" type="datetime1">
              <a:rPr lang="en-IN" smtClean="0"/>
              <a:pPr/>
              <a:t>12-05-2024</a:t>
            </a:fld>
            <a:endParaRPr lang="en-IN"/>
          </a:p>
        </p:txBody>
      </p:sp>
      <p:sp>
        <p:nvSpPr>
          <p:cNvPr id="8" name="Footer Placeholder 7">
            <a:extLst>
              <a:ext uri="{FF2B5EF4-FFF2-40B4-BE49-F238E27FC236}">
                <a16:creationId xmlns="" xmlns:a16="http://schemas.microsoft.com/office/drawing/2014/main" id="{65B31DB5-1321-1A80-92D5-8BFBAF653483}"/>
              </a:ext>
            </a:extLst>
          </p:cNvPr>
          <p:cNvSpPr>
            <a:spLocks noGrp="1"/>
          </p:cNvSpPr>
          <p:nvPr>
            <p:ph type="ftr" sz="quarter" idx="11"/>
          </p:nvPr>
        </p:nvSpPr>
        <p:spPr/>
        <p:txBody>
          <a:bodyPr/>
          <a:lstStyle/>
          <a:p>
            <a:r>
              <a:rPr lang="en-IN"/>
              <a:t>UCS310: Database Management System</a:t>
            </a:r>
          </a:p>
        </p:txBody>
      </p:sp>
      <p:sp>
        <p:nvSpPr>
          <p:cNvPr id="9" name="Slide Number Placeholder 8">
            <a:extLst>
              <a:ext uri="{FF2B5EF4-FFF2-40B4-BE49-F238E27FC236}">
                <a16:creationId xmlns="" xmlns:a16="http://schemas.microsoft.com/office/drawing/2014/main" id="{1A640BBD-7425-9BF2-F6A3-EFEB3B179947}"/>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49429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25E210-EB79-52EA-9444-0ECE9D87BD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6314B5B-7D4B-3A89-AE9B-70F27611D798}"/>
              </a:ext>
            </a:extLst>
          </p:cNvPr>
          <p:cNvSpPr>
            <a:spLocks noGrp="1"/>
          </p:cNvSpPr>
          <p:nvPr>
            <p:ph type="dt" sz="half" idx="10"/>
          </p:nvPr>
        </p:nvSpPr>
        <p:spPr/>
        <p:txBody>
          <a:bodyPr/>
          <a:lstStyle/>
          <a:p>
            <a:fld id="{426A9FF6-0FE6-4F38-9382-9284516D513B}" type="datetime1">
              <a:rPr lang="en-IN" smtClean="0"/>
              <a:pPr/>
              <a:t>12-05-2024</a:t>
            </a:fld>
            <a:endParaRPr lang="en-IN"/>
          </a:p>
        </p:txBody>
      </p:sp>
      <p:sp>
        <p:nvSpPr>
          <p:cNvPr id="4" name="Footer Placeholder 3">
            <a:extLst>
              <a:ext uri="{FF2B5EF4-FFF2-40B4-BE49-F238E27FC236}">
                <a16:creationId xmlns="" xmlns:a16="http://schemas.microsoft.com/office/drawing/2014/main" id="{56FC1BA3-B9C1-AFE9-55E4-B6EA5271AD05}"/>
              </a:ext>
            </a:extLst>
          </p:cNvPr>
          <p:cNvSpPr>
            <a:spLocks noGrp="1"/>
          </p:cNvSpPr>
          <p:nvPr>
            <p:ph type="ftr" sz="quarter" idx="11"/>
          </p:nvPr>
        </p:nvSpPr>
        <p:spPr/>
        <p:txBody>
          <a:bodyPr/>
          <a:lstStyle/>
          <a:p>
            <a:r>
              <a:rPr lang="en-IN"/>
              <a:t>UCS310: Database Management System</a:t>
            </a:r>
          </a:p>
        </p:txBody>
      </p:sp>
      <p:sp>
        <p:nvSpPr>
          <p:cNvPr id="5" name="Slide Number Placeholder 4">
            <a:extLst>
              <a:ext uri="{FF2B5EF4-FFF2-40B4-BE49-F238E27FC236}">
                <a16:creationId xmlns="" xmlns:a16="http://schemas.microsoft.com/office/drawing/2014/main" id="{2906FAB7-0C00-C963-6513-133DE1AACD3F}"/>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413062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0009AC0-1FA2-15E4-FB3B-5E4048DA98B1}"/>
              </a:ext>
            </a:extLst>
          </p:cNvPr>
          <p:cNvSpPr>
            <a:spLocks noGrp="1"/>
          </p:cNvSpPr>
          <p:nvPr>
            <p:ph type="dt" sz="half" idx="10"/>
          </p:nvPr>
        </p:nvSpPr>
        <p:spPr/>
        <p:txBody>
          <a:bodyPr/>
          <a:lstStyle/>
          <a:p>
            <a:fld id="{AD5ED37B-CC7E-4336-A9A2-6C1055935BA7}" type="datetime1">
              <a:rPr lang="en-IN" smtClean="0"/>
              <a:pPr/>
              <a:t>12-05-2024</a:t>
            </a:fld>
            <a:endParaRPr lang="en-IN"/>
          </a:p>
        </p:txBody>
      </p:sp>
      <p:sp>
        <p:nvSpPr>
          <p:cNvPr id="3" name="Footer Placeholder 2">
            <a:extLst>
              <a:ext uri="{FF2B5EF4-FFF2-40B4-BE49-F238E27FC236}">
                <a16:creationId xmlns="" xmlns:a16="http://schemas.microsoft.com/office/drawing/2014/main" id="{B2BA50AF-5ECF-7C58-3797-3E30B3F06322}"/>
              </a:ext>
            </a:extLst>
          </p:cNvPr>
          <p:cNvSpPr>
            <a:spLocks noGrp="1"/>
          </p:cNvSpPr>
          <p:nvPr>
            <p:ph type="ftr" sz="quarter" idx="11"/>
          </p:nvPr>
        </p:nvSpPr>
        <p:spPr/>
        <p:txBody>
          <a:bodyPr/>
          <a:lstStyle/>
          <a:p>
            <a:r>
              <a:rPr lang="en-IN"/>
              <a:t>UCS310: Database Management System</a:t>
            </a:r>
          </a:p>
        </p:txBody>
      </p:sp>
      <p:sp>
        <p:nvSpPr>
          <p:cNvPr id="4" name="Slide Number Placeholder 3">
            <a:extLst>
              <a:ext uri="{FF2B5EF4-FFF2-40B4-BE49-F238E27FC236}">
                <a16:creationId xmlns="" xmlns:a16="http://schemas.microsoft.com/office/drawing/2014/main" id="{45AA6B23-C671-1317-5838-C46AB1D55CC7}"/>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253093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57CD95-433B-F0F2-781E-0C59491A1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A3AB5E2-ECBB-B434-E76C-5BB91AF4F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D51E8DF-DB99-9112-3EA7-E96769C4F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59591A9-C79A-53B7-301E-20801FBCA293}"/>
              </a:ext>
            </a:extLst>
          </p:cNvPr>
          <p:cNvSpPr>
            <a:spLocks noGrp="1"/>
          </p:cNvSpPr>
          <p:nvPr>
            <p:ph type="dt" sz="half" idx="10"/>
          </p:nvPr>
        </p:nvSpPr>
        <p:spPr/>
        <p:txBody>
          <a:bodyPr/>
          <a:lstStyle/>
          <a:p>
            <a:fld id="{342A8519-44AE-430C-9159-35220C0712FA}" type="datetime1">
              <a:rPr lang="en-IN" smtClean="0"/>
              <a:pPr/>
              <a:t>12-05-2024</a:t>
            </a:fld>
            <a:endParaRPr lang="en-IN"/>
          </a:p>
        </p:txBody>
      </p:sp>
      <p:sp>
        <p:nvSpPr>
          <p:cNvPr id="6" name="Footer Placeholder 5">
            <a:extLst>
              <a:ext uri="{FF2B5EF4-FFF2-40B4-BE49-F238E27FC236}">
                <a16:creationId xmlns="" xmlns:a16="http://schemas.microsoft.com/office/drawing/2014/main" id="{8D0AF43F-F403-5EBA-2B1A-F29FA96C21CB}"/>
              </a:ext>
            </a:extLst>
          </p:cNvPr>
          <p:cNvSpPr>
            <a:spLocks noGrp="1"/>
          </p:cNvSpPr>
          <p:nvPr>
            <p:ph type="ftr" sz="quarter" idx="11"/>
          </p:nvPr>
        </p:nvSpPr>
        <p:spPr/>
        <p:txBody>
          <a:bodyPr/>
          <a:lstStyle/>
          <a:p>
            <a:r>
              <a:rPr lang="en-IN"/>
              <a:t>UCS310: Database Management System</a:t>
            </a:r>
          </a:p>
        </p:txBody>
      </p:sp>
      <p:sp>
        <p:nvSpPr>
          <p:cNvPr id="7" name="Slide Number Placeholder 6">
            <a:extLst>
              <a:ext uri="{FF2B5EF4-FFF2-40B4-BE49-F238E27FC236}">
                <a16:creationId xmlns="" xmlns:a16="http://schemas.microsoft.com/office/drawing/2014/main" id="{F1A4D1C1-6BB4-FE06-9E7F-19AC5D4703F5}"/>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75297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4D771F-B7F3-F43B-058F-567C4A987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8B3E0B3-92ED-112E-66B5-7494BBC42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2ABDC69-62CF-7C16-72FA-74D7EA71A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267E407-D7EE-D3A2-78EE-DB6A941C18C1}"/>
              </a:ext>
            </a:extLst>
          </p:cNvPr>
          <p:cNvSpPr>
            <a:spLocks noGrp="1"/>
          </p:cNvSpPr>
          <p:nvPr>
            <p:ph type="dt" sz="half" idx="10"/>
          </p:nvPr>
        </p:nvSpPr>
        <p:spPr/>
        <p:txBody>
          <a:bodyPr/>
          <a:lstStyle/>
          <a:p>
            <a:fld id="{43A6E9E0-74F7-4C74-B0C2-366D00CB334C}" type="datetime1">
              <a:rPr lang="en-IN" smtClean="0"/>
              <a:pPr/>
              <a:t>12-05-2024</a:t>
            </a:fld>
            <a:endParaRPr lang="en-IN"/>
          </a:p>
        </p:txBody>
      </p:sp>
      <p:sp>
        <p:nvSpPr>
          <p:cNvPr id="6" name="Footer Placeholder 5">
            <a:extLst>
              <a:ext uri="{FF2B5EF4-FFF2-40B4-BE49-F238E27FC236}">
                <a16:creationId xmlns="" xmlns:a16="http://schemas.microsoft.com/office/drawing/2014/main" id="{DBB5FD5A-1375-72EF-F66A-E28AC073ABC0}"/>
              </a:ext>
            </a:extLst>
          </p:cNvPr>
          <p:cNvSpPr>
            <a:spLocks noGrp="1"/>
          </p:cNvSpPr>
          <p:nvPr>
            <p:ph type="ftr" sz="quarter" idx="11"/>
          </p:nvPr>
        </p:nvSpPr>
        <p:spPr/>
        <p:txBody>
          <a:bodyPr/>
          <a:lstStyle/>
          <a:p>
            <a:r>
              <a:rPr lang="en-IN"/>
              <a:t>UCS310: Database Management System</a:t>
            </a:r>
          </a:p>
        </p:txBody>
      </p:sp>
      <p:sp>
        <p:nvSpPr>
          <p:cNvPr id="7" name="Slide Number Placeholder 6">
            <a:extLst>
              <a:ext uri="{FF2B5EF4-FFF2-40B4-BE49-F238E27FC236}">
                <a16:creationId xmlns="" xmlns:a16="http://schemas.microsoft.com/office/drawing/2014/main" id="{605915C7-CDA5-BB74-9A06-E40D94944DAE}"/>
              </a:ext>
            </a:extLst>
          </p:cNvPr>
          <p:cNvSpPr>
            <a:spLocks noGrp="1"/>
          </p:cNvSpPr>
          <p:nvPr>
            <p:ph type="sldNum" sz="quarter" idx="12"/>
          </p:nvPr>
        </p:nvSpPr>
        <p:spPr/>
        <p:txBody>
          <a:body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405963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5D16479-2DD0-6835-250F-A42707DED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B1D0534-4092-D069-576C-719D3C350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16E3D51-DCD7-BF9E-A9A2-AD1732D2A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5D8FE-E48F-4709-A560-547E8044DC95}" type="datetime1">
              <a:rPr lang="en-IN" smtClean="0"/>
              <a:pPr/>
              <a:t>12-05-2024</a:t>
            </a:fld>
            <a:endParaRPr lang="en-IN"/>
          </a:p>
        </p:txBody>
      </p:sp>
      <p:sp>
        <p:nvSpPr>
          <p:cNvPr id="5" name="Footer Placeholder 4">
            <a:extLst>
              <a:ext uri="{FF2B5EF4-FFF2-40B4-BE49-F238E27FC236}">
                <a16:creationId xmlns="" xmlns:a16="http://schemas.microsoft.com/office/drawing/2014/main" id="{BB5B5558-07EE-E1AB-2B89-3999B0B84D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UCS310: Database Management System</a:t>
            </a:r>
          </a:p>
        </p:txBody>
      </p:sp>
      <p:sp>
        <p:nvSpPr>
          <p:cNvPr id="6" name="Slide Number Placeholder 5">
            <a:extLst>
              <a:ext uri="{FF2B5EF4-FFF2-40B4-BE49-F238E27FC236}">
                <a16:creationId xmlns="" xmlns:a16="http://schemas.microsoft.com/office/drawing/2014/main" id="{C6521C9F-968A-916D-80EC-2F4879795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86C34-9EC4-49F7-AAB7-E16BAEE86CFF}" type="slidenum">
              <a:rPr lang="en-IN" smtClean="0"/>
              <a:pPr/>
              <a:t>‹#›</a:t>
            </a:fld>
            <a:endParaRPr lang="en-IN"/>
          </a:p>
        </p:txBody>
      </p:sp>
    </p:spTree>
    <p:extLst>
      <p:ext uri="{BB962C8B-B14F-4D97-AF65-F5344CB8AC3E}">
        <p14:creationId xmlns="" xmlns:p14="http://schemas.microsoft.com/office/powerpoint/2010/main" val="381327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types-of-schedules-in-dbms/"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5CEC0F9-A1BB-4617-8B1C-81B27476FF29}"/>
              </a:ext>
            </a:extLst>
          </p:cNvPr>
          <p:cNvSpPr>
            <a:spLocks noGrp="1"/>
          </p:cNvSpPr>
          <p:nvPr>
            <p:ph idx="1"/>
          </p:nvPr>
        </p:nvSpPr>
        <p:spPr>
          <a:xfrm>
            <a:off x="381000" y="285750"/>
            <a:ext cx="11639550" cy="65722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sz="3600" dirty="0">
                <a:solidFill>
                  <a:srgbClr val="FF0000"/>
                </a:solidFill>
              </a:rPr>
              <a:t>	</a:t>
            </a:r>
            <a:r>
              <a:rPr lang="en-US" sz="3600">
                <a:solidFill>
                  <a:srgbClr val="FF0000"/>
                </a:solidFill>
              </a:rPr>
              <a:t>	   </a:t>
            </a:r>
            <a:r>
              <a:rPr lang="en-US" sz="4400">
                <a:solidFill>
                  <a:srgbClr val="FF0000"/>
                </a:solidFill>
              </a:rPr>
              <a:t>Concurrency </a:t>
            </a:r>
            <a:r>
              <a:rPr lang="en-US" sz="4400" dirty="0">
                <a:solidFill>
                  <a:srgbClr val="FF0000"/>
                </a:solidFill>
              </a:rPr>
              <a:t>Control in DBMS</a:t>
            </a:r>
          </a:p>
        </p:txBody>
      </p:sp>
    </p:spTree>
    <p:extLst>
      <p:ext uri="{BB962C8B-B14F-4D97-AF65-F5344CB8AC3E}">
        <p14:creationId xmlns="" xmlns:p14="http://schemas.microsoft.com/office/powerpoint/2010/main" val="104869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BFE1A3-B2B2-744D-EC74-F3D99B6DE560}"/>
              </a:ext>
            </a:extLst>
          </p:cNvPr>
          <p:cNvSpPr>
            <a:spLocks noGrp="1"/>
          </p:cNvSpPr>
          <p:nvPr>
            <p:ph type="title"/>
          </p:nvPr>
        </p:nvSpPr>
        <p:spPr>
          <a:xfrm>
            <a:off x="1094917" y="0"/>
            <a:ext cx="9233647" cy="1325563"/>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TYPES OF LOCKS</a:t>
            </a:r>
          </a:p>
        </p:txBody>
      </p:sp>
      <p:sp>
        <p:nvSpPr>
          <p:cNvPr id="3" name="TextBox 2">
            <a:extLst>
              <a:ext uri="{FF2B5EF4-FFF2-40B4-BE49-F238E27FC236}">
                <a16:creationId xmlns="" xmlns:a16="http://schemas.microsoft.com/office/drawing/2014/main" id="{B6070A07-D462-7C7E-48EB-92F681C3C52B}"/>
              </a:ext>
            </a:extLst>
          </p:cNvPr>
          <p:cNvSpPr txBox="1"/>
          <p:nvPr/>
        </p:nvSpPr>
        <p:spPr>
          <a:xfrm>
            <a:off x="1126293" y="1325563"/>
            <a:ext cx="9170894" cy="332398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lgn="just">
              <a:buFont typeface="Wingdings" panose="05000000000000000000" pitchFamily="2" charset="2"/>
              <a:buChar char="Ø"/>
            </a:pPr>
            <a:r>
              <a:rPr lang="en-US" sz="3200" b="1" i="0" dirty="0">
                <a:solidFill>
                  <a:srgbClr val="222222"/>
                </a:solidFill>
                <a:effectLst/>
                <a:latin typeface="Times New Roman" panose="02020603050405020304" pitchFamily="18" charset="0"/>
                <a:cs typeface="Times New Roman" panose="02020603050405020304" pitchFamily="18" charset="0"/>
              </a:rPr>
              <a:t>Binary Locks: </a:t>
            </a:r>
            <a:r>
              <a:rPr lang="en-US" sz="3200" b="0" i="0" dirty="0">
                <a:solidFill>
                  <a:srgbClr val="222222"/>
                </a:solidFill>
                <a:effectLst/>
                <a:latin typeface="Times New Roman" panose="02020603050405020304" pitchFamily="18" charset="0"/>
                <a:cs typeface="Times New Roman" panose="02020603050405020304" pitchFamily="18" charset="0"/>
              </a:rPr>
              <a:t>A Binary lock on a data item can either locked or unlocked states.</a:t>
            </a:r>
          </a:p>
          <a:p>
            <a:pPr marL="285750" indent="-285750" algn="just">
              <a:buFont typeface="Wingdings" panose="05000000000000000000" pitchFamily="2" charset="2"/>
              <a:buChar char="Ø"/>
            </a:pPr>
            <a:r>
              <a:rPr lang="en-US" sz="3200" b="1" i="0" dirty="0">
                <a:solidFill>
                  <a:srgbClr val="222222"/>
                </a:solidFill>
                <a:effectLst/>
                <a:latin typeface="Times New Roman" panose="02020603050405020304" pitchFamily="18" charset="0"/>
                <a:cs typeface="Times New Roman" panose="02020603050405020304" pitchFamily="18" charset="0"/>
              </a:rPr>
              <a:t>Shared/exclusive:</a:t>
            </a:r>
            <a:r>
              <a:rPr lang="en-US" sz="3200" b="0" i="0" dirty="0">
                <a:solidFill>
                  <a:srgbClr val="222222"/>
                </a:solidFill>
                <a:effectLst/>
                <a:latin typeface="Times New Roman" panose="02020603050405020304" pitchFamily="18" charset="0"/>
                <a:cs typeface="Times New Roman" panose="02020603050405020304" pitchFamily="18" charset="0"/>
              </a:rPr>
              <a:t> This type of locking mechanism separates the locks in DBMS based on their uses. If a lock is acquired on a data item to perform a write operation, it is called an exclusive lock.</a:t>
            </a:r>
          </a:p>
          <a:p>
            <a:pPr algn="just"/>
            <a:endParaRPr lang="en-IN" dirty="0"/>
          </a:p>
        </p:txBody>
      </p:sp>
    </p:spTree>
    <p:extLst>
      <p:ext uri="{BB962C8B-B14F-4D97-AF65-F5344CB8AC3E}">
        <p14:creationId xmlns="" xmlns:p14="http://schemas.microsoft.com/office/powerpoint/2010/main" val="266564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BFE1A3-B2B2-744D-EC74-F3D99B6DE560}"/>
              </a:ext>
            </a:extLst>
          </p:cNvPr>
          <p:cNvSpPr>
            <a:spLocks noGrp="1"/>
          </p:cNvSpPr>
          <p:nvPr>
            <p:ph type="title"/>
          </p:nvPr>
        </p:nvSpPr>
        <p:spPr>
          <a:xfrm>
            <a:off x="838200" y="365125"/>
            <a:ext cx="9233647" cy="1325563"/>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TYPES OF LOCKS   </a:t>
            </a:r>
            <a:r>
              <a:rPr lang="en-IN" dirty="0" err="1"/>
              <a:t>cont</a:t>
            </a:r>
            <a:r>
              <a:rPr lang="en-IN" dirty="0"/>
              <a:t>…</a:t>
            </a:r>
          </a:p>
        </p:txBody>
      </p:sp>
      <p:sp>
        <p:nvSpPr>
          <p:cNvPr id="3" name="TextBox 2">
            <a:extLst>
              <a:ext uri="{FF2B5EF4-FFF2-40B4-BE49-F238E27FC236}">
                <a16:creationId xmlns="" xmlns:a16="http://schemas.microsoft.com/office/drawing/2014/main" id="{B6070A07-D462-7C7E-48EB-92F681C3C52B}"/>
              </a:ext>
            </a:extLst>
          </p:cNvPr>
          <p:cNvSpPr txBox="1"/>
          <p:nvPr/>
        </p:nvSpPr>
        <p:spPr>
          <a:xfrm>
            <a:off x="900953" y="1767006"/>
            <a:ext cx="9170894" cy="467820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IN" sz="2800" dirty="0"/>
              <a:t>1</a:t>
            </a:r>
            <a:r>
              <a:rPr lang="en-IN" sz="2800" dirty="0">
                <a:latin typeface="Times New Roman" panose="02020603050405020304" pitchFamily="18" charset="0"/>
                <a:cs typeface="Times New Roman" panose="02020603050405020304" pitchFamily="18" charset="0"/>
              </a:rPr>
              <a:t>.S</a:t>
            </a:r>
            <a:r>
              <a:rPr lang="en-US" sz="2800" b="1" i="0" dirty="0">
                <a:solidFill>
                  <a:srgbClr val="222222"/>
                </a:solidFill>
                <a:effectLst/>
                <a:latin typeface="Times New Roman" panose="02020603050405020304" pitchFamily="18" charset="0"/>
                <a:cs typeface="Times New Roman" panose="02020603050405020304" pitchFamily="18" charset="0"/>
              </a:rPr>
              <a:t>hared Lock (S):</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lgn="just"/>
            <a:r>
              <a:rPr lang="en-US" sz="2800" b="0" i="0" dirty="0">
                <a:solidFill>
                  <a:srgbClr val="222222"/>
                </a:solidFill>
                <a:effectLst/>
                <a:latin typeface="Times New Roman" panose="02020603050405020304" pitchFamily="18" charset="0"/>
                <a:cs typeface="Times New Roman" panose="02020603050405020304" pitchFamily="18" charset="0"/>
              </a:rPr>
              <a:t>A shared lock is also called a </a:t>
            </a:r>
            <a:r>
              <a:rPr lang="en-US" sz="2800" b="1" i="0" dirty="0">
                <a:solidFill>
                  <a:srgbClr val="FF0000"/>
                </a:solidFill>
                <a:effectLst/>
                <a:latin typeface="Times New Roman" panose="02020603050405020304" pitchFamily="18" charset="0"/>
                <a:cs typeface="Times New Roman" panose="02020603050405020304" pitchFamily="18" charset="0"/>
              </a:rPr>
              <a:t>Read-only lock</a:t>
            </a:r>
            <a:r>
              <a:rPr lang="en-US" sz="2800" b="0" i="0" dirty="0">
                <a:solidFill>
                  <a:srgbClr val="222222"/>
                </a:solidFill>
                <a:effectLst/>
                <a:latin typeface="Times New Roman" panose="02020603050405020304" pitchFamily="18" charset="0"/>
                <a:cs typeface="Times New Roman" panose="02020603050405020304" pitchFamily="18" charset="0"/>
              </a:rPr>
              <a:t>. With the shared lock, the data item can be shared between transactions. This is because you will never have permission to update data on the data item.</a:t>
            </a:r>
          </a:p>
          <a:p>
            <a:pPr algn="just"/>
            <a:r>
              <a:rPr lang="en-US" sz="2800" b="0" i="0" dirty="0">
                <a:solidFill>
                  <a:srgbClr val="222222"/>
                </a:solidFill>
                <a:effectLst/>
                <a:latin typeface="Times New Roman" panose="02020603050405020304" pitchFamily="18" charset="0"/>
                <a:cs typeface="Times New Roman" panose="02020603050405020304" pitchFamily="18" charset="0"/>
              </a:rPr>
              <a:t>For example, consider a case where two transactions are reading the account balance of a person. The database will let them read by placing a shared lock. However, if another transaction wants to update that account’s balance, shared lock prevent it until the reading process is over.</a:t>
            </a:r>
          </a:p>
          <a:p>
            <a:pPr algn="just"/>
            <a:endParaRPr lang="en-IN" dirty="0"/>
          </a:p>
        </p:txBody>
      </p:sp>
    </p:spTree>
    <p:extLst>
      <p:ext uri="{BB962C8B-B14F-4D97-AF65-F5344CB8AC3E}">
        <p14:creationId xmlns="" xmlns:p14="http://schemas.microsoft.com/office/powerpoint/2010/main" val="195954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BFE1A3-B2B2-744D-EC74-F3D99B6DE560}"/>
              </a:ext>
            </a:extLst>
          </p:cNvPr>
          <p:cNvSpPr>
            <a:spLocks noGrp="1"/>
          </p:cNvSpPr>
          <p:nvPr>
            <p:ph type="title"/>
          </p:nvPr>
        </p:nvSpPr>
        <p:spPr>
          <a:xfrm>
            <a:off x="838200" y="365125"/>
            <a:ext cx="9233647" cy="1325563"/>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TYPES OF LOCKS   </a:t>
            </a:r>
            <a:r>
              <a:rPr lang="en-IN" dirty="0" err="1"/>
              <a:t>cont</a:t>
            </a:r>
            <a:r>
              <a:rPr lang="en-IN" dirty="0"/>
              <a:t>…</a:t>
            </a:r>
          </a:p>
        </p:txBody>
      </p:sp>
      <p:sp>
        <p:nvSpPr>
          <p:cNvPr id="3" name="TextBox 2">
            <a:extLst>
              <a:ext uri="{FF2B5EF4-FFF2-40B4-BE49-F238E27FC236}">
                <a16:creationId xmlns="" xmlns:a16="http://schemas.microsoft.com/office/drawing/2014/main" id="{B6070A07-D462-7C7E-48EB-92F681C3C52B}"/>
              </a:ext>
            </a:extLst>
          </p:cNvPr>
          <p:cNvSpPr txBox="1"/>
          <p:nvPr/>
        </p:nvSpPr>
        <p:spPr>
          <a:xfrm>
            <a:off x="900953" y="1767006"/>
            <a:ext cx="9170894" cy="461664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sz="2400" b="1" i="0" dirty="0">
                <a:solidFill>
                  <a:srgbClr val="222222"/>
                </a:solidFill>
                <a:effectLst/>
                <a:latin typeface="Times New Roman" panose="02020603050405020304" pitchFamily="18" charset="0"/>
                <a:cs typeface="Times New Roman" panose="02020603050405020304" pitchFamily="18" charset="0"/>
              </a:rPr>
              <a:t>2. Exclusive Lock (X):</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800" b="0" i="0" dirty="0">
                <a:solidFill>
                  <a:srgbClr val="222222"/>
                </a:solidFill>
                <a:effectLst/>
                <a:latin typeface="Times New Roman" panose="02020603050405020304" pitchFamily="18" charset="0"/>
                <a:cs typeface="Times New Roman" panose="02020603050405020304" pitchFamily="18" charset="0"/>
              </a:rPr>
              <a:t>With the Exclusive Lock, a data item can be read as well as written. This is exclusive and can’t be held concurrently on the same data item. X-lock is requested using lock-x instruction. Transactions may unlock the data item after finishing the ‘write’ operation.</a:t>
            </a:r>
          </a:p>
          <a:p>
            <a:pPr algn="just"/>
            <a:r>
              <a:rPr lang="en-US" sz="2800" b="0" i="0" dirty="0">
                <a:solidFill>
                  <a:srgbClr val="222222"/>
                </a:solidFill>
                <a:effectLst/>
                <a:latin typeface="Times New Roman" panose="02020603050405020304" pitchFamily="18" charset="0"/>
                <a:cs typeface="Times New Roman" panose="02020603050405020304" pitchFamily="18" charset="0"/>
              </a:rPr>
              <a:t>For example, when a transaction needs to update the account balance of a person. You can allows this transaction by placing X lock on it. Therefore, when the second transaction wants to read or write, exclusive lock prevent this operation.</a:t>
            </a:r>
          </a:p>
          <a:p>
            <a:pPr algn="just"/>
            <a:endParaRPr lang="en-IN" dirty="0"/>
          </a:p>
        </p:txBody>
      </p:sp>
    </p:spTree>
    <p:extLst>
      <p:ext uri="{BB962C8B-B14F-4D97-AF65-F5344CB8AC3E}">
        <p14:creationId xmlns="" xmlns:p14="http://schemas.microsoft.com/office/powerpoint/2010/main" val="103390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BFE1A3-B2B2-744D-EC74-F3D99B6DE560}"/>
              </a:ext>
            </a:extLst>
          </p:cNvPr>
          <p:cNvSpPr>
            <a:spLocks noGrp="1"/>
          </p:cNvSpPr>
          <p:nvPr>
            <p:ph type="title"/>
          </p:nvPr>
        </p:nvSpPr>
        <p:spPr>
          <a:xfrm>
            <a:off x="838201" y="365125"/>
            <a:ext cx="7848600" cy="1269711"/>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TYPES OF LOCKS   </a:t>
            </a:r>
            <a:r>
              <a:rPr lang="en-IN" dirty="0" err="1"/>
              <a:t>cont</a:t>
            </a:r>
            <a:r>
              <a:rPr lang="en-IN" dirty="0"/>
              <a:t>…</a:t>
            </a:r>
          </a:p>
        </p:txBody>
      </p:sp>
      <p:graphicFrame>
        <p:nvGraphicFramePr>
          <p:cNvPr id="8" name="Table 7"/>
          <p:cNvGraphicFramePr>
            <a:graphicFrameLocks noGrp="1"/>
          </p:cNvGraphicFramePr>
          <p:nvPr/>
        </p:nvGraphicFramePr>
        <p:xfrm>
          <a:off x="2856205" y="2303603"/>
          <a:ext cx="3683635" cy="2190634"/>
        </p:xfrm>
        <a:graphic>
          <a:graphicData uri="http://schemas.openxmlformats.org/drawingml/2006/table">
            <a:tbl>
              <a:tblPr/>
              <a:tblGrid>
                <a:gridCol w="1575435">
                  <a:extLst>
                    <a:ext uri="{9D8B030D-6E8A-4147-A177-3AD203B41FA5}">
                      <a16:colId xmlns="" xmlns:a16="http://schemas.microsoft.com/office/drawing/2014/main" val="20000"/>
                    </a:ext>
                  </a:extLst>
                </a:gridCol>
                <a:gridCol w="1198880">
                  <a:extLst>
                    <a:ext uri="{9D8B030D-6E8A-4147-A177-3AD203B41FA5}">
                      <a16:colId xmlns="" xmlns:a16="http://schemas.microsoft.com/office/drawing/2014/main" val="20001"/>
                    </a:ext>
                  </a:extLst>
                </a:gridCol>
                <a:gridCol w="909320">
                  <a:extLst>
                    <a:ext uri="{9D8B030D-6E8A-4147-A177-3AD203B41FA5}">
                      <a16:colId xmlns="" xmlns:a16="http://schemas.microsoft.com/office/drawing/2014/main" val="20002"/>
                    </a:ext>
                  </a:extLst>
                </a:gridCol>
              </a:tblGrid>
              <a:tr h="465974">
                <a:tc>
                  <a:txBody>
                    <a:bodyPr/>
                    <a:lstStyle/>
                    <a:p>
                      <a:pPr>
                        <a:lnSpc>
                          <a:spcPct val="115000"/>
                        </a:lnSpc>
                        <a:spcAft>
                          <a:spcPts val="0"/>
                        </a:spcAft>
                      </a:pPr>
                      <a:r>
                        <a:rPr lang="en-US" sz="2400" b="1" dirty="0">
                          <a:latin typeface="Calibri"/>
                          <a:ea typeface="Calibri"/>
                          <a:cs typeface="Times New Roman"/>
                        </a:rPr>
                        <a:t>T1</a:t>
                      </a:r>
                      <a:endParaRPr lang="en-US" sz="11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400" b="1">
                          <a:latin typeface="Calibri"/>
                          <a:ea typeface="Calibri"/>
                          <a:cs typeface="Times New Roman"/>
                        </a:rPr>
                        <a:t>T2</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724660">
                <a:tc>
                  <a:txBody>
                    <a:bodyPr/>
                    <a:lstStyle/>
                    <a:p>
                      <a:pPr>
                        <a:lnSpc>
                          <a:spcPct val="115000"/>
                        </a:lnSpc>
                        <a:spcAft>
                          <a:spcPts val="0"/>
                        </a:spcAft>
                      </a:pPr>
                      <a:r>
                        <a:rPr lang="en-US" sz="2400" b="1">
                          <a:latin typeface="Calibri"/>
                          <a:ea typeface="Calibri"/>
                          <a:cs typeface="Times New Roman"/>
                        </a:rPr>
                        <a:t>S(A)</a:t>
                      </a:r>
                      <a:endParaRPr lang="en-US" sz="1100">
                        <a:latin typeface="Calibri"/>
                        <a:ea typeface="Calibri"/>
                        <a:cs typeface="Times New Roman"/>
                      </a:endParaRPr>
                    </a:p>
                    <a:p>
                      <a:pPr>
                        <a:lnSpc>
                          <a:spcPct val="115000"/>
                        </a:lnSpc>
                        <a:spcAft>
                          <a:spcPts val="0"/>
                        </a:spcAft>
                      </a:pPr>
                      <a:r>
                        <a:rPr lang="en-US" sz="2400">
                          <a:latin typeface="Calibri"/>
                          <a:ea typeface="Calibri"/>
                          <a:cs typeface="Times New Roman"/>
                        </a:rPr>
                        <a:t>R(A)</a:t>
                      </a:r>
                      <a:endParaRPr lang="en-US" sz="1100">
                        <a:latin typeface="Calibri"/>
                        <a:ea typeface="Calibri"/>
                        <a:cs typeface="Times New Roman"/>
                      </a:endParaRPr>
                    </a:p>
                    <a:p>
                      <a:pPr>
                        <a:lnSpc>
                          <a:spcPct val="115000"/>
                        </a:lnSpc>
                        <a:spcAft>
                          <a:spcPts val="0"/>
                        </a:spcAft>
                      </a:pPr>
                      <a:r>
                        <a:rPr lang="en-US" sz="2400" b="1">
                          <a:latin typeface="Calibri"/>
                          <a:ea typeface="Calibri"/>
                          <a:cs typeface="Times New Roman"/>
                        </a:rPr>
                        <a:t>U(A)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400" b="1" dirty="0">
                          <a:latin typeface="Calibri"/>
                          <a:ea typeface="Calibri"/>
                          <a:cs typeface="Times New Roman"/>
                        </a:rPr>
                        <a:t>X(A)</a:t>
                      </a:r>
                      <a:endParaRPr lang="en-US" sz="1100" dirty="0">
                        <a:latin typeface="Calibri"/>
                        <a:ea typeface="Calibri"/>
                        <a:cs typeface="Times New Roman"/>
                      </a:endParaRPr>
                    </a:p>
                    <a:p>
                      <a:pPr>
                        <a:lnSpc>
                          <a:spcPct val="115000"/>
                        </a:lnSpc>
                        <a:spcAft>
                          <a:spcPts val="0"/>
                        </a:spcAft>
                      </a:pPr>
                      <a:r>
                        <a:rPr lang="en-US" sz="2400" dirty="0">
                          <a:latin typeface="Calibri"/>
                          <a:ea typeface="Calibri"/>
                          <a:cs typeface="Times New Roman"/>
                        </a:rPr>
                        <a:t>R(A)</a:t>
                      </a:r>
                      <a:endParaRPr lang="en-US" sz="1100" dirty="0">
                        <a:latin typeface="Calibri"/>
                        <a:ea typeface="Calibri"/>
                        <a:cs typeface="Times New Roman"/>
                      </a:endParaRPr>
                    </a:p>
                    <a:p>
                      <a:pPr>
                        <a:lnSpc>
                          <a:spcPct val="115000"/>
                        </a:lnSpc>
                        <a:spcAft>
                          <a:spcPts val="0"/>
                        </a:spcAft>
                      </a:pPr>
                      <a:r>
                        <a:rPr lang="en-US" sz="2400" dirty="0">
                          <a:latin typeface="Calibri"/>
                          <a:ea typeface="Calibri"/>
                          <a:cs typeface="Times New Roman"/>
                        </a:rPr>
                        <a:t>W(A)</a:t>
                      </a:r>
                      <a:endParaRPr lang="en-US" sz="1100" dirty="0">
                        <a:latin typeface="Calibri"/>
                        <a:ea typeface="Calibri"/>
                        <a:cs typeface="Times New Roman"/>
                      </a:endParaRPr>
                    </a:p>
                    <a:p>
                      <a:pPr>
                        <a:lnSpc>
                          <a:spcPct val="115000"/>
                        </a:lnSpc>
                        <a:spcAft>
                          <a:spcPts val="0"/>
                        </a:spcAft>
                      </a:pPr>
                      <a:r>
                        <a:rPr lang="en-US" sz="2400" b="1" dirty="0">
                          <a:latin typeface="Calibri"/>
                          <a:ea typeface="Calibri"/>
                          <a:cs typeface="Times New Roman"/>
                        </a:rPr>
                        <a:t>U(A)</a:t>
                      </a:r>
                      <a:endParaRPr lang="en-US" sz="11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3966124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 xmlns:a16="http://schemas.microsoft.com/office/drawing/2014/main" id="{C9F8A7DE-0560-EC87-AD99-EA5A070984DE}"/>
              </a:ext>
            </a:extLst>
          </p:cNvPr>
          <p:cNvSpPr>
            <a:spLocks noGrp="1" noChangeArrowheads="1"/>
          </p:cNvSpPr>
          <p:nvPr>
            <p:ph type="title"/>
          </p:nvPr>
        </p:nvSpPr>
        <p:spPr>
          <a:xfrm>
            <a:off x="678543" y="0"/>
            <a:ext cx="10515600" cy="1325563"/>
          </a:xfrm>
        </p:spPr>
        <p:style>
          <a:lnRef idx="2">
            <a:schemeClr val="accent2">
              <a:shade val="50000"/>
            </a:schemeClr>
          </a:lnRef>
          <a:fillRef idx="1">
            <a:schemeClr val="accent2"/>
          </a:fillRef>
          <a:effectRef idx="0">
            <a:schemeClr val="accent2"/>
          </a:effectRef>
          <a:fontRef idx="minor">
            <a:schemeClr val="lt1"/>
          </a:fontRef>
        </p:style>
        <p:txBody>
          <a:bodyPr/>
          <a:lstStyle/>
          <a:p>
            <a:pPr>
              <a:defRPr/>
            </a:pPr>
            <a:r>
              <a:rPr lang="en-US" dirty="0">
                <a:ea typeface="+mj-ea"/>
              </a:rPr>
              <a:t>Lock-Based Protocols (Cont.)</a:t>
            </a:r>
          </a:p>
        </p:txBody>
      </p:sp>
      <p:sp>
        <p:nvSpPr>
          <p:cNvPr id="22531" name="Rectangle 3">
            <a:extLst>
              <a:ext uri="{FF2B5EF4-FFF2-40B4-BE49-F238E27FC236}">
                <a16:creationId xmlns="" xmlns:a16="http://schemas.microsoft.com/office/drawing/2014/main" id="{FDDFD897-E70B-C512-9ECE-CED7DF057D3D}"/>
              </a:ext>
            </a:extLst>
          </p:cNvPr>
          <p:cNvSpPr>
            <a:spLocks noGrp="1" noChangeArrowheads="1"/>
          </p:cNvSpPr>
          <p:nvPr>
            <p:ph type="body" idx="4294967295"/>
          </p:nvPr>
        </p:nvSpPr>
        <p:spPr>
          <a:xfrm>
            <a:off x="678543" y="1325563"/>
            <a:ext cx="10515600" cy="5213350"/>
          </a:xfrm>
        </p:spPr>
        <p:style>
          <a:lnRef idx="1">
            <a:schemeClr val="accent4"/>
          </a:lnRef>
          <a:fillRef idx="2">
            <a:schemeClr val="accent4"/>
          </a:fillRef>
          <a:effectRef idx="1">
            <a:schemeClr val="accent4"/>
          </a:effectRef>
          <a:fontRef idx="minor">
            <a:schemeClr val="dk1"/>
          </a:fontRef>
        </p:style>
        <p:txBody>
          <a:bodyPr>
            <a:noAutofit/>
          </a:bodyPr>
          <a:lstStyle/>
          <a:p>
            <a:pPr algn="just"/>
            <a:r>
              <a:rPr lang="en-US" altLang="en-US" b="1" dirty="0">
                <a:solidFill>
                  <a:srgbClr val="000099"/>
                </a:solidFill>
                <a:latin typeface="Times New Roman" panose="02020603050405020304" pitchFamily="18" charset="0"/>
                <a:cs typeface="Times New Roman" panose="02020603050405020304" pitchFamily="18" charset="0"/>
              </a:rPr>
              <a:t>Lock-compatibility matrix</a:t>
            </a:r>
          </a:p>
          <a:p>
            <a:pPr algn="just"/>
            <a:endParaRPr lang="en-US" altLang="en-US" dirty="0">
              <a:solidFill>
                <a:schemeClr val="tx2"/>
              </a:solidFill>
              <a:latin typeface="Times New Roman" panose="02020603050405020304" pitchFamily="18" charset="0"/>
              <a:cs typeface="Times New Roman" panose="02020603050405020304" pitchFamily="18" charset="0"/>
            </a:endParaRP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A transaction may be granted a lock on an item if the requested lock is compatible with locks already held on the item by other transactions</a:t>
            </a:r>
          </a:p>
          <a:p>
            <a:pPr algn="just"/>
            <a:r>
              <a:rPr lang="en-US" altLang="en-US" dirty="0">
                <a:latin typeface="Times New Roman" panose="02020603050405020304" pitchFamily="18" charset="0"/>
                <a:cs typeface="Times New Roman" panose="02020603050405020304" pitchFamily="18" charset="0"/>
              </a:rPr>
              <a:t>Any number of transactions can hold shared locks on an item, </a:t>
            </a:r>
          </a:p>
          <a:p>
            <a:pPr lvl="1" algn="just"/>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but if any transaction holds </a:t>
            </a:r>
            <a:r>
              <a:rPr lang="en-US" altLang="en-US" sz="2800">
                <a:latin typeface="Times New Roman" panose="02020603050405020304" pitchFamily="18" charset="0"/>
                <a:ea typeface="ＭＳ Ｐゴシック" panose="020B0600070205080204" pitchFamily="34" charset="-128"/>
                <a:cs typeface="Times New Roman" panose="02020603050405020304" pitchFamily="18" charset="0"/>
              </a:rPr>
              <a:t>an exclusive lock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on the item no other transaction may hold any lock on the item.</a:t>
            </a:r>
          </a:p>
          <a:p>
            <a:pPr algn="just"/>
            <a:r>
              <a:rPr lang="en-US" altLang="en-US" dirty="0">
                <a:latin typeface="Times New Roman" panose="02020603050405020304" pitchFamily="18" charset="0"/>
                <a:cs typeface="Times New Roman" panose="02020603050405020304" pitchFamily="18" charset="0"/>
              </a:rPr>
              <a:t>If a lock cannot be granted, the requesting transaction is made to wait till all incompatible locks held by other transactions have been released.  The lock is then granted.</a:t>
            </a:r>
          </a:p>
        </p:txBody>
      </p:sp>
      <p:pic>
        <p:nvPicPr>
          <p:cNvPr id="22532" name="Picture 23">
            <a:extLst>
              <a:ext uri="{FF2B5EF4-FFF2-40B4-BE49-F238E27FC236}">
                <a16:creationId xmlns="" xmlns:a16="http://schemas.microsoft.com/office/drawing/2014/main" id="{E60E464E-7592-639C-7549-E7EB49EF63F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56275" y="1423989"/>
            <a:ext cx="2368550" cy="1354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7661FAD6-9AE3-0726-F1A4-B61C29C971E7}"/>
              </a:ext>
            </a:extLst>
          </p:cNvPr>
          <p:cNvSpPr>
            <a:spLocks noGrp="1" noChangeArrowheads="1"/>
          </p:cNvSpPr>
          <p:nvPr>
            <p:ph type="title"/>
          </p:nvPr>
        </p:nvSpPr>
        <p:spPr>
          <a:xfrm>
            <a:off x="638629" y="0"/>
            <a:ext cx="10515600" cy="1325563"/>
          </a:xfrm>
        </p:spPr>
        <p:style>
          <a:lnRef idx="2">
            <a:schemeClr val="accent2">
              <a:shade val="50000"/>
            </a:schemeClr>
          </a:lnRef>
          <a:fillRef idx="1">
            <a:schemeClr val="accent2"/>
          </a:fillRef>
          <a:effectRef idx="0">
            <a:schemeClr val="accent2"/>
          </a:effectRef>
          <a:fontRef idx="minor">
            <a:schemeClr val="lt1"/>
          </a:fontRef>
        </p:style>
        <p:txBody>
          <a:bodyPr/>
          <a:lstStyle/>
          <a:p>
            <a:pPr>
              <a:defRPr/>
            </a:pPr>
            <a:r>
              <a:rPr lang="en-US" dirty="0">
                <a:ea typeface="+mj-ea"/>
              </a:rPr>
              <a:t>Lock-Based Protocols (Cont.)</a:t>
            </a:r>
          </a:p>
        </p:txBody>
      </p:sp>
      <p:sp>
        <p:nvSpPr>
          <p:cNvPr id="24579" name="Rectangle 3">
            <a:extLst>
              <a:ext uri="{FF2B5EF4-FFF2-40B4-BE49-F238E27FC236}">
                <a16:creationId xmlns="" xmlns:a16="http://schemas.microsoft.com/office/drawing/2014/main" id="{657C4855-5E02-9338-DE82-C034F29EAA0E}"/>
              </a:ext>
            </a:extLst>
          </p:cNvPr>
          <p:cNvSpPr>
            <a:spLocks noGrp="1" noChangeArrowheads="1"/>
          </p:cNvSpPr>
          <p:nvPr>
            <p:ph type="body" idx="4294967295"/>
          </p:nvPr>
        </p:nvSpPr>
        <p:spPr>
          <a:xfrm>
            <a:off x="638629" y="1079500"/>
            <a:ext cx="10515600" cy="5227638"/>
          </a:xfrm>
        </p:spPr>
        <p:style>
          <a:lnRef idx="1">
            <a:schemeClr val="accent4"/>
          </a:lnRef>
          <a:fillRef idx="2">
            <a:schemeClr val="accent4"/>
          </a:fillRef>
          <a:effectRef idx="1">
            <a:schemeClr val="accent4"/>
          </a:effectRef>
          <a:fontRef idx="minor">
            <a:schemeClr val="dk1"/>
          </a:fontRef>
        </p:style>
        <p:txBody>
          <a:bodyPr>
            <a:normAutofit/>
          </a:bodyPr>
          <a:lstStyle/>
          <a:p>
            <a:pPr algn="just">
              <a:lnSpc>
                <a:spcPct val="90000"/>
              </a:lnSpc>
            </a:pPr>
            <a:r>
              <a:rPr lang="en-US" altLang="en-US" sz="2000" dirty="0"/>
              <a:t>Example of a transaction performing locking:</a:t>
            </a:r>
          </a:p>
          <a:p>
            <a:pPr algn="just">
              <a:lnSpc>
                <a:spcPct val="90000"/>
              </a:lnSpc>
              <a:buFont typeface="Monotype Sorts" charset="2"/>
              <a:buNone/>
            </a:pPr>
            <a:r>
              <a:rPr lang="en-US" altLang="en-US" sz="2000" dirty="0"/>
              <a:t>                       </a:t>
            </a:r>
            <a:r>
              <a:rPr lang="en-US" altLang="en-US" sz="2000" i="1" dirty="0"/>
              <a:t>T</a:t>
            </a:r>
            <a:r>
              <a:rPr lang="en-US" altLang="en-US" sz="2000" i="1" baseline="-25000" dirty="0"/>
              <a:t>2</a:t>
            </a:r>
            <a:r>
              <a:rPr lang="en-US" altLang="en-US" sz="2000" dirty="0"/>
              <a:t>:</a:t>
            </a:r>
            <a:r>
              <a:rPr lang="en-US" altLang="en-US" sz="2000" b="1" dirty="0"/>
              <a:t> lock-S</a:t>
            </a:r>
            <a:r>
              <a:rPr lang="en-US" altLang="en-US" sz="2000" i="1" dirty="0"/>
              <a:t>(A)</a:t>
            </a:r>
            <a:r>
              <a:rPr lang="en-US" altLang="en-US" sz="2000" dirty="0"/>
              <a:t>;</a:t>
            </a:r>
          </a:p>
          <a:p>
            <a:pPr algn="just">
              <a:lnSpc>
                <a:spcPct val="90000"/>
              </a:lnSpc>
              <a:buFont typeface="Monotype Sorts" charset="2"/>
              <a:buNone/>
            </a:pPr>
            <a:r>
              <a:rPr lang="en-US" altLang="en-US" sz="2000" b="1" dirty="0"/>
              <a:t>                             read </a:t>
            </a:r>
            <a:r>
              <a:rPr lang="en-US" altLang="en-US" sz="2000" i="1" dirty="0"/>
              <a:t>(A)</a:t>
            </a:r>
            <a:r>
              <a:rPr lang="en-US" altLang="en-US" sz="2000" dirty="0"/>
              <a:t>;</a:t>
            </a:r>
          </a:p>
          <a:p>
            <a:pPr algn="just">
              <a:lnSpc>
                <a:spcPct val="90000"/>
              </a:lnSpc>
              <a:buFont typeface="Monotype Sorts" charset="2"/>
              <a:buNone/>
            </a:pPr>
            <a:r>
              <a:rPr lang="en-US" altLang="en-US" sz="2000" b="1" dirty="0"/>
              <a:t>                             unlock</a:t>
            </a:r>
            <a:r>
              <a:rPr lang="en-US" altLang="en-US" sz="2000" i="1" dirty="0"/>
              <a:t>(A)</a:t>
            </a:r>
            <a:r>
              <a:rPr lang="en-US" altLang="en-US" sz="2000" dirty="0"/>
              <a:t>;</a:t>
            </a:r>
          </a:p>
          <a:p>
            <a:pPr algn="just">
              <a:lnSpc>
                <a:spcPct val="90000"/>
              </a:lnSpc>
              <a:buFont typeface="Monotype Sorts" charset="2"/>
              <a:buNone/>
            </a:pPr>
            <a:r>
              <a:rPr lang="en-US" altLang="en-US" sz="2000" b="1" dirty="0"/>
              <a:t>                             lock-S</a:t>
            </a:r>
            <a:r>
              <a:rPr lang="en-US" altLang="en-US" sz="2000" i="1" dirty="0"/>
              <a:t>(B)</a:t>
            </a:r>
            <a:r>
              <a:rPr lang="en-US" altLang="en-US" sz="2000" dirty="0"/>
              <a:t>;</a:t>
            </a:r>
          </a:p>
          <a:p>
            <a:pPr algn="just">
              <a:lnSpc>
                <a:spcPct val="90000"/>
              </a:lnSpc>
              <a:buFont typeface="Monotype Sorts" charset="2"/>
              <a:buNone/>
            </a:pPr>
            <a:r>
              <a:rPr lang="en-US" altLang="en-US" sz="2000" b="1" dirty="0"/>
              <a:t>                             read </a:t>
            </a:r>
            <a:r>
              <a:rPr lang="en-US" altLang="en-US" sz="2000" i="1" dirty="0"/>
              <a:t>(B)</a:t>
            </a:r>
            <a:r>
              <a:rPr lang="en-US" altLang="en-US" sz="2000" dirty="0"/>
              <a:t>;</a:t>
            </a:r>
          </a:p>
          <a:p>
            <a:pPr algn="just">
              <a:lnSpc>
                <a:spcPct val="90000"/>
              </a:lnSpc>
              <a:buFont typeface="Monotype Sorts" charset="2"/>
              <a:buNone/>
            </a:pPr>
            <a:r>
              <a:rPr lang="en-US" altLang="en-US" sz="2000" b="1" dirty="0"/>
              <a:t>                             unlock</a:t>
            </a:r>
            <a:r>
              <a:rPr lang="en-US" altLang="en-US" sz="2000" i="1" dirty="0"/>
              <a:t>(B)</a:t>
            </a:r>
            <a:r>
              <a:rPr lang="en-US" altLang="en-US" sz="2000" dirty="0"/>
              <a:t>;</a:t>
            </a:r>
          </a:p>
          <a:p>
            <a:pPr algn="just">
              <a:lnSpc>
                <a:spcPct val="90000"/>
              </a:lnSpc>
              <a:buFont typeface="Monotype Sorts" charset="2"/>
              <a:buNone/>
            </a:pPr>
            <a:r>
              <a:rPr lang="en-US" altLang="en-US" sz="2000" b="1" dirty="0"/>
              <a:t>                             display</a:t>
            </a:r>
            <a:r>
              <a:rPr lang="en-US" altLang="en-US" sz="2000" i="1" dirty="0"/>
              <a:t>(A+B)</a:t>
            </a:r>
          </a:p>
          <a:p>
            <a:pPr algn="just">
              <a:lnSpc>
                <a:spcPct val="90000"/>
              </a:lnSpc>
            </a:pPr>
            <a:r>
              <a:rPr lang="en-US" altLang="en-US" dirty="0">
                <a:latin typeface="Times New Roman" panose="02020603050405020304" pitchFamily="18" charset="0"/>
                <a:cs typeface="Times New Roman" panose="02020603050405020304" pitchFamily="18" charset="0"/>
              </a:rPr>
              <a:t>A  </a:t>
            </a:r>
            <a:r>
              <a:rPr lang="en-US" altLang="en-US" b="1" dirty="0">
                <a:solidFill>
                  <a:srgbClr val="000099"/>
                </a:solidFill>
                <a:latin typeface="Times New Roman" panose="02020603050405020304" pitchFamily="18" charset="0"/>
                <a:cs typeface="Times New Roman" panose="02020603050405020304" pitchFamily="18" charset="0"/>
              </a:rPr>
              <a:t>locking protocol</a:t>
            </a:r>
            <a:r>
              <a:rPr lang="en-US" altLang="en-US" dirty="0">
                <a:latin typeface="Times New Roman" panose="02020603050405020304" pitchFamily="18" charset="0"/>
                <a:cs typeface="Times New Roman" panose="02020603050405020304" pitchFamily="18" charset="0"/>
              </a:rPr>
              <a:t> is a set of rules followed by all transactions while requesting and releasing locks. Locking protocols restrict the set of possible schedules.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2BFAB09-AFB3-0E96-F582-3F90FE1C1849}"/>
              </a:ext>
            </a:extLst>
          </p:cNvPr>
          <p:cNvSpPr txBox="1">
            <a:spLocks noChangeArrowheads="1"/>
          </p:cNvSpPr>
          <p:nvPr/>
        </p:nvSpPr>
        <p:spPr>
          <a:xfrm>
            <a:off x="725714" y="-27782"/>
            <a:ext cx="10515600" cy="1325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n-US">
                <a:ea typeface="+mj-ea"/>
              </a:rPr>
              <a:t>Pitfalls of Lock-Based Protocols</a:t>
            </a:r>
            <a:endParaRPr lang="en-US" dirty="0">
              <a:ea typeface="+mj-ea"/>
            </a:endParaRPr>
          </a:p>
        </p:txBody>
      </p:sp>
      <p:sp>
        <p:nvSpPr>
          <p:cNvPr id="4" name="TextBox 3">
            <a:extLst>
              <a:ext uri="{FF2B5EF4-FFF2-40B4-BE49-F238E27FC236}">
                <a16:creationId xmlns="" xmlns:a16="http://schemas.microsoft.com/office/drawing/2014/main" id="{E59C0CAC-B83C-B93D-D4DE-DE24BB40E311}"/>
              </a:ext>
            </a:extLst>
          </p:cNvPr>
          <p:cNvSpPr txBox="1"/>
          <p:nvPr/>
        </p:nvSpPr>
        <p:spPr>
          <a:xfrm>
            <a:off x="725714" y="2259806"/>
            <a:ext cx="10515600"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571500" indent="-571500"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May not free from </a:t>
            </a:r>
            <a:r>
              <a:rPr lang="en-IN" sz="3600" dirty="0" err="1">
                <a:latin typeface="Times New Roman" panose="02020603050405020304" pitchFamily="18" charset="0"/>
                <a:cs typeface="Times New Roman" panose="02020603050405020304" pitchFamily="18" charset="0"/>
              </a:rPr>
              <a:t>Irrecoverability</a:t>
            </a:r>
            <a:endParaRPr lang="en-IN" sz="36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May not free from deadlock</a:t>
            </a:r>
          </a:p>
          <a:p>
            <a:pPr marL="571500" indent="-571500"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May not free from Starvation</a:t>
            </a:r>
          </a:p>
        </p:txBody>
      </p:sp>
    </p:spTree>
    <p:extLst>
      <p:ext uri="{BB962C8B-B14F-4D97-AF65-F5344CB8AC3E}">
        <p14:creationId xmlns="" xmlns:p14="http://schemas.microsoft.com/office/powerpoint/2010/main" val="216369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D7CC3C50-012C-2EDD-F017-582B85E822EA}"/>
              </a:ext>
            </a:extLst>
          </p:cNvPr>
          <p:cNvSpPr>
            <a:spLocks noGrp="1" noChangeArrowheads="1"/>
          </p:cNvSpPr>
          <p:nvPr>
            <p:ph type="title"/>
          </p:nvPr>
        </p:nvSpPr>
        <p:spPr>
          <a:xfrm>
            <a:off x="725714" y="207745"/>
            <a:ext cx="10515600" cy="132556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defRPr/>
            </a:pPr>
            <a:r>
              <a:rPr lang="en-US" dirty="0">
                <a:ea typeface="+mj-ea"/>
              </a:rPr>
              <a:t/>
            </a:r>
            <a:br>
              <a:rPr lang="en-US" dirty="0">
                <a:ea typeface="+mj-ea"/>
              </a:rPr>
            </a:br>
            <a:r>
              <a:rPr lang="en-US" dirty="0">
                <a:ea typeface="+mj-ea"/>
              </a:rPr>
              <a:t>Pitfalls of Lock-Based Protocols(</a:t>
            </a:r>
            <a:r>
              <a:rPr lang="en-IN" sz="3200" dirty="0">
                <a:latin typeface="Times New Roman" panose="02020603050405020304" pitchFamily="18" charset="0"/>
                <a:cs typeface="Times New Roman" panose="02020603050405020304" pitchFamily="18" charset="0"/>
              </a:rPr>
              <a:t>May not free from </a:t>
            </a:r>
            <a:r>
              <a:rPr lang="en-IN" sz="3200" dirty="0" err="1">
                <a:latin typeface="Times New Roman" panose="02020603050405020304" pitchFamily="18" charset="0"/>
                <a:cs typeface="Times New Roman" panose="02020603050405020304" pitchFamily="18" charset="0"/>
              </a:rPr>
              <a:t>Irrecoverability</a:t>
            </a:r>
            <a:r>
              <a:rPr lang="en-IN" sz="3200" dirty="0">
                <a:latin typeface="Times New Roman" panose="02020603050405020304" pitchFamily="18" charset="0"/>
                <a:cs typeface="Times New Roman" panose="02020603050405020304" pitchFamily="18" charset="0"/>
              </a:rPr>
              <a:t> </a:t>
            </a:r>
            <a:r>
              <a:rPr lang="en-IN" sz="3100" dirty="0">
                <a:latin typeface="Times New Roman" panose="02020603050405020304" pitchFamily="18" charset="0"/>
                <a:cs typeface="Times New Roman" panose="02020603050405020304" pitchFamily="18" charset="0"/>
              </a:rPr>
              <a:t>)</a:t>
            </a: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US" dirty="0">
              <a:ea typeface="+mj-ea"/>
            </a:endParaRPr>
          </a:p>
        </p:txBody>
      </p:sp>
      <p:sp>
        <p:nvSpPr>
          <p:cNvPr id="26627" name="Rectangle 3">
            <a:extLst>
              <a:ext uri="{FF2B5EF4-FFF2-40B4-BE49-F238E27FC236}">
                <a16:creationId xmlns="" xmlns:a16="http://schemas.microsoft.com/office/drawing/2014/main" id="{E715030F-4F5F-208A-6B89-277236626CE7}"/>
              </a:ext>
            </a:extLst>
          </p:cNvPr>
          <p:cNvSpPr>
            <a:spLocks noGrp="1" noChangeArrowheads="1"/>
          </p:cNvSpPr>
          <p:nvPr>
            <p:ph type="body" idx="4294967295"/>
          </p:nvPr>
        </p:nvSpPr>
        <p:spPr>
          <a:xfrm>
            <a:off x="698005" y="1533308"/>
            <a:ext cx="10515600" cy="5143500"/>
          </a:xfrm>
        </p:spPr>
        <p:style>
          <a:lnRef idx="1">
            <a:schemeClr val="accent4"/>
          </a:lnRef>
          <a:fillRef idx="2">
            <a:schemeClr val="accent4"/>
          </a:fillRef>
          <a:effectRef idx="1">
            <a:schemeClr val="accent4"/>
          </a:effectRef>
          <a:fontRef idx="minor">
            <a:schemeClr val="dk1"/>
          </a:fontRef>
        </p:style>
        <p:txBody>
          <a:bodyPr>
            <a:normAutofit/>
          </a:bodyPr>
          <a:lstStyle/>
          <a:p>
            <a:pPr marL="514350" indent="-514350">
              <a:lnSpc>
                <a:spcPct val="90000"/>
              </a:lnSpc>
              <a:buAutoNum type="arabicPeriod"/>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T1                               T2      </a:t>
            </a:r>
          </a:p>
          <a:p>
            <a:pPr marL="0" indent="0">
              <a:lnSpc>
                <a:spcPct val="90000"/>
              </a:lnSpc>
              <a:buNone/>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6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X(A)                   </a:t>
            </a:r>
          </a:p>
          <a:p>
            <a:pPr marL="0" indent="0">
              <a:lnSpc>
                <a:spcPct val="90000"/>
              </a:lnSpc>
              <a:buNone/>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R(A)</a:t>
            </a:r>
          </a:p>
          <a:p>
            <a:pPr marL="0" indent="0">
              <a:lnSpc>
                <a:spcPct val="90000"/>
              </a:lnSpc>
              <a:buNone/>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W(A)</a:t>
            </a:r>
          </a:p>
          <a:p>
            <a:pPr marL="0" indent="0">
              <a:lnSpc>
                <a:spcPct val="90000"/>
              </a:lnSpc>
              <a:buNone/>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6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U(A)</a:t>
            </a:r>
          </a:p>
          <a:p>
            <a:pPr marL="0" indent="0">
              <a:lnSpc>
                <a:spcPct val="90000"/>
              </a:lnSpc>
              <a:buNone/>
            </a:pPr>
            <a:r>
              <a:rPr lang="en-US" altLang="en-US" sz="2600" baseline="300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baseline="30000" dirty="0">
                <a:latin typeface="Times New Roman" panose="02020603050405020304" pitchFamily="18" charset="0"/>
                <a:ea typeface="ＭＳ Ｐゴシック" panose="020B0600070205080204" pitchFamily="34" charset="-128"/>
                <a:cs typeface="Times New Roman" panose="02020603050405020304" pitchFamily="18" charset="0"/>
              </a:rPr>
              <a:t>S(A)         </a:t>
            </a:r>
          </a:p>
          <a:p>
            <a:pPr marL="0" indent="0">
              <a:lnSpc>
                <a:spcPct val="90000"/>
              </a:lnSpc>
              <a:buNone/>
            </a:pPr>
            <a:r>
              <a:rPr lang="en-US" altLang="en-US" sz="3200" baseline="30000" dirty="0">
                <a:latin typeface="Times New Roman" panose="02020603050405020304" pitchFamily="18" charset="0"/>
                <a:ea typeface="ＭＳ Ｐゴシック" panose="020B0600070205080204" pitchFamily="34" charset="-128"/>
                <a:cs typeface="Times New Roman" panose="02020603050405020304" pitchFamily="18" charset="0"/>
              </a:rPr>
              <a:t>                                                          R(A)                       Dirty read problem</a:t>
            </a:r>
          </a:p>
          <a:p>
            <a:pPr marL="0" indent="0">
              <a:lnSpc>
                <a:spcPct val="90000"/>
              </a:lnSpc>
              <a:buNone/>
            </a:pPr>
            <a:r>
              <a:rPr lang="en-US" altLang="en-US" sz="3200" baseline="300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U(A)</a:t>
            </a:r>
          </a:p>
          <a:p>
            <a:pPr marL="0" indent="0">
              <a:lnSpc>
                <a:spcPct val="90000"/>
              </a:lnSpc>
              <a:buNone/>
            </a:pPr>
            <a:r>
              <a:rPr lang="en-US" altLang="en-US" sz="3200" baseline="300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                                                          commit</a:t>
            </a:r>
          </a:p>
          <a:p>
            <a:pPr marL="0" indent="0">
              <a:lnSpc>
                <a:spcPct val="90000"/>
              </a:lnSpc>
              <a:buNone/>
            </a:pPr>
            <a:r>
              <a:rPr lang="en-US" altLang="en-US" sz="3200" baseline="30000" dirty="0">
                <a:latin typeface="Times New Roman" panose="02020603050405020304" pitchFamily="18" charset="0"/>
                <a:ea typeface="ＭＳ Ｐゴシック" panose="020B0600070205080204" pitchFamily="34" charset="-128"/>
                <a:cs typeface="Times New Roman" panose="02020603050405020304" pitchFamily="18" charset="0"/>
              </a:rPr>
              <a:t>                 Abort</a:t>
            </a:r>
            <a:endParaRPr lang="en-US" altLang="en-US" sz="3200" baseline="300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 xmlns:p14="http://schemas.microsoft.com/office/powerpoint/2010/main" val="1608418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D7CC3C50-012C-2EDD-F017-582B85E822EA}"/>
              </a:ext>
            </a:extLst>
          </p:cNvPr>
          <p:cNvSpPr>
            <a:spLocks noGrp="1" noChangeArrowheads="1"/>
          </p:cNvSpPr>
          <p:nvPr>
            <p:ph type="title"/>
          </p:nvPr>
        </p:nvSpPr>
        <p:spPr>
          <a:xfrm>
            <a:off x="725713" y="-27782"/>
            <a:ext cx="11133777" cy="1325563"/>
          </a:xfrm>
        </p:spPr>
        <p:style>
          <a:lnRef idx="2">
            <a:schemeClr val="accent2">
              <a:shade val="50000"/>
            </a:schemeClr>
          </a:lnRef>
          <a:fillRef idx="1">
            <a:schemeClr val="accent2"/>
          </a:fillRef>
          <a:effectRef idx="0">
            <a:schemeClr val="accent2"/>
          </a:effectRef>
          <a:fontRef idx="minor">
            <a:schemeClr val="lt1"/>
          </a:fontRef>
        </p:style>
        <p:txBody>
          <a:bodyPr/>
          <a:lstStyle/>
          <a:p>
            <a:pPr>
              <a:defRPr/>
            </a:pPr>
            <a:r>
              <a:rPr lang="en-US" dirty="0">
                <a:ea typeface="+mj-ea"/>
              </a:rPr>
              <a:t>Pitfalls of Lock-Based Protocols(Deadlock)</a:t>
            </a:r>
          </a:p>
        </p:txBody>
      </p:sp>
      <p:sp>
        <p:nvSpPr>
          <p:cNvPr id="26627" name="Rectangle 3">
            <a:extLst>
              <a:ext uri="{FF2B5EF4-FFF2-40B4-BE49-F238E27FC236}">
                <a16:creationId xmlns="" xmlns:a16="http://schemas.microsoft.com/office/drawing/2014/main" id="{E715030F-4F5F-208A-6B89-277236626CE7}"/>
              </a:ext>
            </a:extLst>
          </p:cNvPr>
          <p:cNvSpPr>
            <a:spLocks noGrp="1" noChangeArrowheads="1"/>
          </p:cNvSpPr>
          <p:nvPr>
            <p:ph type="body" idx="4294967295"/>
          </p:nvPr>
        </p:nvSpPr>
        <p:spPr>
          <a:xfrm>
            <a:off x="725713" y="1297780"/>
            <a:ext cx="11147631" cy="5366255"/>
          </a:xfrm>
        </p:spPr>
        <p:style>
          <a:lnRef idx="1">
            <a:schemeClr val="accent4"/>
          </a:lnRef>
          <a:fillRef idx="2">
            <a:schemeClr val="accent4"/>
          </a:fillRef>
          <a:effectRef idx="1">
            <a:schemeClr val="accent4"/>
          </a:effectRef>
          <a:fontRef idx="minor">
            <a:schemeClr val="dk1"/>
          </a:fontRef>
        </p:style>
        <p:txBody>
          <a:bodyPr>
            <a:noAutofit/>
          </a:bodyPr>
          <a:lstStyle/>
          <a:p>
            <a:pPr marL="0" indent="0">
              <a:lnSpc>
                <a:spcPct val="90000"/>
              </a:lnSpc>
              <a:buNone/>
            </a:pPr>
            <a:endParaRPr lang="en-US" altLang="en-US" sz="2000" dirty="0">
              <a:latin typeface="Times New Roman" pitchFamily="18" charset="0"/>
              <a:cs typeface="Times New Roman" pitchFamily="18" charset="0"/>
            </a:endParaRPr>
          </a:p>
          <a:p>
            <a:pPr>
              <a:lnSpc>
                <a:spcPct val="90000"/>
              </a:lnSpc>
            </a:pPr>
            <a:endParaRPr lang="en-US" altLang="en-US" sz="2000" dirty="0">
              <a:latin typeface="Times New Roman" pitchFamily="18" charset="0"/>
              <a:cs typeface="Times New Roman" pitchFamily="18" charset="0"/>
            </a:endParaRPr>
          </a:p>
          <a:p>
            <a:pPr>
              <a:lnSpc>
                <a:spcPct val="90000"/>
              </a:lnSpc>
            </a:pPr>
            <a:endParaRPr lang="en-US" altLang="en-US" sz="2000" dirty="0">
              <a:latin typeface="Times New Roman" pitchFamily="18" charset="0"/>
              <a:cs typeface="Times New Roman" pitchFamily="18" charset="0"/>
            </a:endParaRPr>
          </a:p>
          <a:p>
            <a:pPr>
              <a:lnSpc>
                <a:spcPct val="90000"/>
              </a:lnSpc>
            </a:pPr>
            <a:endParaRPr lang="en-US" altLang="en-US" sz="2000" dirty="0">
              <a:latin typeface="Times New Roman" pitchFamily="18" charset="0"/>
              <a:cs typeface="Times New Roman" pitchFamily="18" charset="0"/>
            </a:endParaRPr>
          </a:p>
          <a:p>
            <a:pPr>
              <a:lnSpc>
                <a:spcPct val="90000"/>
              </a:lnSpc>
              <a:buFont typeface="Monotype Sorts" charset="2"/>
              <a:buNone/>
            </a:pPr>
            <a:r>
              <a:rPr lang="en-US" altLang="en-US" sz="2000" dirty="0">
                <a:latin typeface="Times New Roman" pitchFamily="18" charset="0"/>
                <a:cs typeface="Times New Roman" pitchFamily="18" charset="0"/>
              </a:rPr>
              <a:t/>
            </a:r>
            <a:br>
              <a:rPr lang="en-US" altLang="en-US" sz="2000" dirty="0">
                <a:latin typeface="Times New Roman" pitchFamily="18" charset="0"/>
                <a:cs typeface="Times New Roman" pitchFamily="18" charset="0"/>
              </a:rPr>
            </a:br>
            <a:endParaRPr lang="en-US" altLang="en-US" sz="2000" dirty="0">
              <a:latin typeface="Times New Roman" pitchFamily="18" charset="0"/>
              <a:cs typeface="Times New Roman" pitchFamily="18" charset="0"/>
            </a:endParaRPr>
          </a:p>
          <a:p>
            <a:pPr>
              <a:lnSpc>
                <a:spcPct val="90000"/>
              </a:lnSpc>
            </a:pPr>
            <a:endParaRPr lang="en-US" altLang="en-US" sz="2000" dirty="0">
              <a:latin typeface="Times New Roman" pitchFamily="18" charset="0"/>
              <a:cs typeface="Times New Roman" pitchFamily="18" charset="0"/>
            </a:endParaRPr>
          </a:p>
          <a:p>
            <a:pPr>
              <a:lnSpc>
                <a:spcPct val="90000"/>
              </a:lnSpc>
            </a:pPr>
            <a:endParaRPr lang="en-US" altLang="en-US" sz="2000" dirty="0">
              <a:latin typeface="Times New Roman" pitchFamily="18" charset="0"/>
              <a:cs typeface="Times New Roman" pitchFamily="18" charset="0"/>
            </a:endParaRPr>
          </a:p>
          <a:p>
            <a:pPr>
              <a:lnSpc>
                <a:spcPct val="90000"/>
              </a:lnSpc>
              <a:buFont typeface="Monotype Sorts" charset="2"/>
              <a:buNone/>
            </a:pPr>
            <a:endParaRPr lang="en-US" altLang="en-US" sz="2000" dirty="0">
              <a:latin typeface="Times New Roman" pitchFamily="18" charset="0"/>
              <a:cs typeface="Times New Roman" pitchFamily="18" charset="0"/>
            </a:endParaRPr>
          </a:p>
          <a:p>
            <a:pPr>
              <a:lnSpc>
                <a:spcPct val="90000"/>
              </a:lnSpc>
              <a:buFont typeface="Monotype Sorts" charset="2"/>
              <a:buNone/>
            </a:pPr>
            <a:r>
              <a:rPr lang="en-US" altLang="en-US" sz="2400" dirty="0">
                <a:latin typeface="Times New Roman" pitchFamily="18" charset="0"/>
                <a:cs typeface="Times New Roman" pitchFamily="18" charset="0"/>
              </a:rPr>
              <a:t>Neither </a:t>
            </a:r>
            <a:r>
              <a:rPr lang="en-US" altLang="en-US" sz="2400" i="1" dirty="0">
                <a:latin typeface="Times New Roman" pitchFamily="18" charset="0"/>
                <a:cs typeface="Times New Roman" pitchFamily="18" charset="0"/>
              </a:rPr>
              <a:t>T</a:t>
            </a:r>
            <a:r>
              <a:rPr lang="en-US" altLang="en-US" sz="2400" i="1" baseline="-25000" dirty="0">
                <a:latin typeface="Times New Roman" pitchFamily="18" charset="0"/>
                <a:cs typeface="Times New Roman" pitchFamily="18" charset="0"/>
              </a:rPr>
              <a:t>3</a:t>
            </a:r>
            <a:r>
              <a:rPr lang="en-US" altLang="en-US" sz="2400" dirty="0">
                <a:latin typeface="Times New Roman" pitchFamily="18" charset="0"/>
                <a:cs typeface="Times New Roman" pitchFamily="18" charset="0"/>
              </a:rPr>
              <a:t> nor </a:t>
            </a:r>
            <a:r>
              <a:rPr lang="en-US" altLang="en-US" sz="2400" i="1" dirty="0">
                <a:latin typeface="Times New Roman" pitchFamily="18" charset="0"/>
                <a:cs typeface="Times New Roman" pitchFamily="18" charset="0"/>
              </a:rPr>
              <a:t>T</a:t>
            </a:r>
            <a:r>
              <a:rPr lang="en-US" altLang="en-US" sz="2400" i="1" baseline="-25000" dirty="0">
                <a:latin typeface="Times New Roman" pitchFamily="18" charset="0"/>
                <a:cs typeface="Times New Roman" pitchFamily="18" charset="0"/>
              </a:rPr>
              <a:t>4</a:t>
            </a:r>
            <a:r>
              <a:rPr lang="en-US" altLang="en-US" sz="2400" dirty="0">
                <a:latin typeface="Times New Roman" pitchFamily="18" charset="0"/>
                <a:cs typeface="Times New Roman" pitchFamily="18" charset="0"/>
              </a:rPr>
              <a:t> can make progress — executing  </a:t>
            </a:r>
            <a:r>
              <a:rPr lang="en-US" altLang="en-US" sz="2400" b="1" dirty="0">
                <a:latin typeface="Times New Roman" pitchFamily="18" charset="0"/>
                <a:cs typeface="Times New Roman" pitchFamily="18" charset="0"/>
              </a:rPr>
              <a:t>lock-S</a:t>
            </a:r>
            <a:r>
              <a:rPr lang="en-US" altLang="en-US" sz="2400" i="1" dirty="0">
                <a:latin typeface="Times New Roman" pitchFamily="18" charset="0"/>
                <a:cs typeface="Times New Roman" pitchFamily="18" charset="0"/>
              </a:rPr>
              <a:t>(B)</a:t>
            </a:r>
            <a:r>
              <a:rPr lang="en-US" altLang="en-US" sz="2400" dirty="0">
                <a:latin typeface="Times New Roman" pitchFamily="18" charset="0"/>
                <a:cs typeface="Times New Roman" pitchFamily="18" charset="0"/>
              </a:rPr>
              <a:t> causes </a:t>
            </a:r>
            <a:r>
              <a:rPr lang="en-US" altLang="en-US" sz="2400" i="1" dirty="0">
                <a:latin typeface="Times New Roman" pitchFamily="18" charset="0"/>
                <a:cs typeface="Times New Roman" pitchFamily="18" charset="0"/>
              </a:rPr>
              <a:t>T</a:t>
            </a:r>
            <a:r>
              <a:rPr lang="en-US" altLang="en-US" sz="2400" i="1" baseline="-25000" dirty="0">
                <a:latin typeface="Times New Roman" pitchFamily="18" charset="0"/>
                <a:cs typeface="Times New Roman" pitchFamily="18" charset="0"/>
              </a:rPr>
              <a:t>4</a:t>
            </a:r>
            <a:r>
              <a:rPr lang="en-US" altLang="en-US" sz="2400" dirty="0">
                <a:latin typeface="Times New Roman" pitchFamily="18" charset="0"/>
                <a:cs typeface="Times New Roman" pitchFamily="18" charset="0"/>
              </a:rPr>
              <a:t> to wait for </a:t>
            </a:r>
            <a:r>
              <a:rPr lang="en-US" altLang="en-US" sz="2400" i="1" dirty="0">
                <a:latin typeface="Times New Roman" pitchFamily="18" charset="0"/>
                <a:cs typeface="Times New Roman" pitchFamily="18" charset="0"/>
              </a:rPr>
              <a:t>T</a:t>
            </a:r>
            <a:r>
              <a:rPr lang="en-US" altLang="en-US" sz="2400" i="1" baseline="-25000" dirty="0">
                <a:latin typeface="Times New Roman" pitchFamily="18" charset="0"/>
                <a:cs typeface="Times New Roman" pitchFamily="18" charset="0"/>
              </a:rPr>
              <a:t>3</a:t>
            </a:r>
            <a:r>
              <a:rPr lang="en-US" altLang="en-US" sz="2400" dirty="0">
                <a:latin typeface="Times New Roman" pitchFamily="18" charset="0"/>
                <a:cs typeface="Times New Roman" pitchFamily="18" charset="0"/>
              </a:rPr>
              <a:t> to release its lock on </a:t>
            </a:r>
            <a:r>
              <a:rPr lang="en-US" altLang="en-US" sz="2400" i="1" dirty="0">
                <a:latin typeface="Times New Roman" pitchFamily="18" charset="0"/>
                <a:cs typeface="Times New Roman" pitchFamily="18" charset="0"/>
              </a:rPr>
              <a:t>B</a:t>
            </a:r>
            <a:r>
              <a:rPr lang="en-US" altLang="en-US" sz="2400" dirty="0">
                <a:latin typeface="Times New Roman" pitchFamily="18" charset="0"/>
                <a:cs typeface="Times New Roman" pitchFamily="18" charset="0"/>
              </a:rPr>
              <a:t>, while executing  </a:t>
            </a:r>
            <a:r>
              <a:rPr lang="en-US" altLang="en-US" sz="2400" b="1" dirty="0">
                <a:latin typeface="Times New Roman" pitchFamily="18" charset="0"/>
                <a:cs typeface="Times New Roman" pitchFamily="18" charset="0"/>
              </a:rPr>
              <a:t>lock-X</a:t>
            </a:r>
            <a:r>
              <a:rPr lang="en-US" altLang="en-US" sz="2400" i="1" dirty="0">
                <a:latin typeface="Times New Roman" pitchFamily="18" charset="0"/>
                <a:cs typeface="Times New Roman" pitchFamily="18" charset="0"/>
              </a:rPr>
              <a:t>(A)</a:t>
            </a:r>
            <a:r>
              <a:rPr lang="en-US" altLang="en-US" sz="2400" dirty="0">
                <a:latin typeface="Times New Roman" pitchFamily="18" charset="0"/>
                <a:cs typeface="Times New Roman" pitchFamily="18" charset="0"/>
              </a:rPr>
              <a:t> causes </a:t>
            </a:r>
            <a:r>
              <a:rPr lang="en-US" altLang="en-US" sz="2400" i="1" dirty="0">
                <a:latin typeface="Times New Roman" pitchFamily="18" charset="0"/>
                <a:cs typeface="Times New Roman" pitchFamily="18" charset="0"/>
              </a:rPr>
              <a:t>T</a:t>
            </a:r>
            <a:r>
              <a:rPr lang="en-US" altLang="en-US" sz="2400" i="1" baseline="-25000" dirty="0">
                <a:latin typeface="Times New Roman" pitchFamily="18" charset="0"/>
                <a:cs typeface="Times New Roman" pitchFamily="18" charset="0"/>
              </a:rPr>
              <a:t>3</a:t>
            </a:r>
            <a:r>
              <a:rPr lang="en-US" altLang="en-US" sz="2400" i="1" dirty="0">
                <a:latin typeface="Times New Roman" pitchFamily="18" charset="0"/>
                <a:cs typeface="Times New Roman" pitchFamily="18" charset="0"/>
              </a:rPr>
              <a:t> </a:t>
            </a:r>
            <a:r>
              <a:rPr lang="en-US" altLang="en-US" sz="2400" dirty="0">
                <a:latin typeface="Times New Roman" pitchFamily="18" charset="0"/>
                <a:cs typeface="Times New Roman" pitchFamily="18" charset="0"/>
              </a:rPr>
              <a:t> to wait for </a:t>
            </a:r>
            <a:r>
              <a:rPr lang="en-US" altLang="en-US" sz="2400" i="1" dirty="0">
                <a:latin typeface="Times New Roman" pitchFamily="18" charset="0"/>
                <a:cs typeface="Times New Roman" pitchFamily="18" charset="0"/>
              </a:rPr>
              <a:t>T</a:t>
            </a:r>
            <a:r>
              <a:rPr lang="en-US" altLang="en-US" sz="2400" i="1" baseline="-25000" dirty="0">
                <a:latin typeface="Times New Roman" pitchFamily="18" charset="0"/>
                <a:cs typeface="Times New Roman" pitchFamily="18" charset="0"/>
              </a:rPr>
              <a:t>4</a:t>
            </a:r>
            <a:r>
              <a:rPr lang="en-US" altLang="en-US" sz="2400" dirty="0">
                <a:latin typeface="Times New Roman" pitchFamily="18" charset="0"/>
                <a:cs typeface="Times New Roman" pitchFamily="18" charset="0"/>
              </a:rPr>
              <a:t> to release its lock on </a:t>
            </a:r>
            <a:r>
              <a:rPr lang="en-US" altLang="en-US" sz="2400" i="1" dirty="0">
                <a:latin typeface="Times New Roman" pitchFamily="18" charset="0"/>
                <a:cs typeface="Times New Roman" pitchFamily="18" charset="0"/>
              </a:rPr>
              <a:t>A</a:t>
            </a:r>
            <a:r>
              <a:rPr lang="en-US" altLang="en-US" sz="2400" dirty="0">
                <a:latin typeface="Times New Roman" pitchFamily="18" charset="0"/>
                <a:cs typeface="Times New Roman" pitchFamily="18" charset="0"/>
              </a:rPr>
              <a:t>. Such a situation is called a </a:t>
            </a:r>
            <a:r>
              <a:rPr lang="en-US" altLang="en-US" sz="2400" b="1" dirty="0">
                <a:solidFill>
                  <a:srgbClr val="000099"/>
                </a:solidFill>
                <a:latin typeface="Times New Roman" pitchFamily="18" charset="0"/>
                <a:cs typeface="Times New Roman" pitchFamily="18" charset="0"/>
              </a:rPr>
              <a:t>deadlock</a:t>
            </a:r>
            <a:r>
              <a:rPr lang="en-US" altLang="en-US" sz="2400" dirty="0">
                <a:latin typeface="Times New Roman" pitchFamily="18" charset="0"/>
                <a:cs typeface="Times New Roman" pitchFamily="18" charset="0"/>
              </a:rPr>
              <a:t>. </a:t>
            </a:r>
          </a:p>
          <a:p>
            <a:pPr lvl="1">
              <a:lnSpc>
                <a:spcPct val="90000"/>
              </a:lnSpc>
            </a:pPr>
            <a:r>
              <a:rPr lang="en-US" altLang="en-US" dirty="0">
                <a:latin typeface="Times New Roman" pitchFamily="18" charset="0"/>
                <a:ea typeface="ＭＳ Ｐゴシック" panose="020B0600070205080204" pitchFamily="34" charset="-128"/>
                <a:cs typeface="Times New Roman" pitchFamily="18" charset="0"/>
              </a:rPr>
              <a:t>To handle a deadlock one of </a:t>
            </a:r>
            <a:r>
              <a:rPr lang="en-US" altLang="en-US" i="1" dirty="0">
                <a:latin typeface="Times New Roman" pitchFamily="18" charset="0"/>
                <a:ea typeface="ＭＳ Ｐゴシック" panose="020B0600070205080204" pitchFamily="34" charset="-128"/>
                <a:cs typeface="Times New Roman" pitchFamily="18" charset="0"/>
              </a:rPr>
              <a:t>T</a:t>
            </a:r>
            <a:r>
              <a:rPr lang="en-US" altLang="en-US" i="1" baseline="-25000" dirty="0">
                <a:latin typeface="Times New Roman" pitchFamily="18" charset="0"/>
                <a:ea typeface="ＭＳ Ｐゴシック" panose="020B0600070205080204" pitchFamily="34" charset="-128"/>
                <a:cs typeface="Times New Roman" pitchFamily="18" charset="0"/>
              </a:rPr>
              <a:t>3</a:t>
            </a:r>
            <a:r>
              <a:rPr lang="en-US" altLang="en-US" dirty="0">
                <a:latin typeface="Times New Roman" pitchFamily="18" charset="0"/>
                <a:ea typeface="ＭＳ Ｐゴシック" panose="020B0600070205080204" pitchFamily="34" charset="-128"/>
                <a:cs typeface="Times New Roman" pitchFamily="18" charset="0"/>
              </a:rPr>
              <a:t> or </a:t>
            </a:r>
            <a:r>
              <a:rPr lang="en-US" altLang="en-US" i="1" dirty="0">
                <a:latin typeface="Times New Roman" pitchFamily="18" charset="0"/>
                <a:ea typeface="ＭＳ Ｐゴシック" panose="020B0600070205080204" pitchFamily="34" charset="-128"/>
                <a:cs typeface="Times New Roman" pitchFamily="18" charset="0"/>
              </a:rPr>
              <a:t>T</a:t>
            </a:r>
            <a:r>
              <a:rPr lang="en-US" altLang="en-US" i="1" baseline="-25000" dirty="0">
                <a:latin typeface="Times New Roman" pitchFamily="18" charset="0"/>
                <a:ea typeface="ＭＳ Ｐゴシック" panose="020B0600070205080204" pitchFamily="34" charset="-128"/>
                <a:cs typeface="Times New Roman" pitchFamily="18" charset="0"/>
              </a:rPr>
              <a:t>4</a:t>
            </a:r>
            <a:r>
              <a:rPr lang="en-US" altLang="en-US" dirty="0">
                <a:latin typeface="Times New Roman" pitchFamily="18" charset="0"/>
                <a:ea typeface="ＭＳ Ｐゴシック" panose="020B0600070205080204" pitchFamily="34" charset="-128"/>
                <a:cs typeface="Times New Roman" pitchFamily="18" charset="0"/>
              </a:rPr>
              <a:t> must be rolled back </a:t>
            </a:r>
            <a:br>
              <a:rPr lang="en-US" altLang="en-US" dirty="0">
                <a:latin typeface="Times New Roman" pitchFamily="18" charset="0"/>
                <a:ea typeface="ＭＳ Ｐゴシック" panose="020B0600070205080204" pitchFamily="34" charset="-128"/>
                <a:cs typeface="Times New Roman" pitchFamily="18" charset="0"/>
              </a:rPr>
            </a:br>
            <a:r>
              <a:rPr lang="en-US" altLang="en-US" dirty="0">
                <a:latin typeface="Times New Roman" pitchFamily="18" charset="0"/>
                <a:ea typeface="ＭＳ Ｐゴシック" panose="020B0600070205080204" pitchFamily="34" charset="-128"/>
                <a:cs typeface="Times New Roman" pitchFamily="18" charset="0"/>
              </a:rPr>
              <a:t>and its locks released.</a:t>
            </a:r>
          </a:p>
        </p:txBody>
      </p:sp>
      <p:pic>
        <p:nvPicPr>
          <p:cNvPr id="26628" name="Picture 14" descr="15">
            <a:extLst>
              <a:ext uri="{FF2B5EF4-FFF2-40B4-BE49-F238E27FC236}">
                <a16:creationId xmlns="" xmlns:a16="http://schemas.microsoft.com/office/drawing/2014/main" id="{D371F64E-B9D9-8D8F-5DAB-1C5B52A993D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41775" y="1409473"/>
            <a:ext cx="5226050" cy="3238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D7CC3C50-012C-2EDD-F017-582B85E822EA}"/>
              </a:ext>
            </a:extLst>
          </p:cNvPr>
          <p:cNvSpPr>
            <a:spLocks noGrp="1" noChangeArrowheads="1"/>
          </p:cNvSpPr>
          <p:nvPr>
            <p:ph type="title"/>
          </p:nvPr>
        </p:nvSpPr>
        <p:spPr>
          <a:xfrm>
            <a:off x="725714" y="-27782"/>
            <a:ext cx="10515600" cy="1325563"/>
          </a:xfrm>
        </p:spPr>
        <p:style>
          <a:lnRef idx="2">
            <a:schemeClr val="accent2">
              <a:shade val="50000"/>
            </a:schemeClr>
          </a:lnRef>
          <a:fillRef idx="1">
            <a:schemeClr val="accent2"/>
          </a:fillRef>
          <a:effectRef idx="0">
            <a:schemeClr val="accent2"/>
          </a:effectRef>
          <a:fontRef idx="minor">
            <a:schemeClr val="lt1"/>
          </a:fontRef>
        </p:style>
        <p:txBody>
          <a:bodyPr/>
          <a:lstStyle/>
          <a:p>
            <a:pPr>
              <a:defRPr/>
            </a:pPr>
            <a:r>
              <a:rPr lang="en-US" dirty="0">
                <a:ea typeface="+mj-ea"/>
              </a:rPr>
              <a:t>Pitfalls of Lock-Based Protocols(Deadlock)</a:t>
            </a:r>
          </a:p>
        </p:txBody>
      </p:sp>
      <p:sp>
        <p:nvSpPr>
          <p:cNvPr id="26627" name="Rectangle 3">
            <a:extLst>
              <a:ext uri="{FF2B5EF4-FFF2-40B4-BE49-F238E27FC236}">
                <a16:creationId xmlns="" xmlns:a16="http://schemas.microsoft.com/office/drawing/2014/main" id="{E715030F-4F5F-208A-6B89-277236626CE7}"/>
              </a:ext>
            </a:extLst>
          </p:cNvPr>
          <p:cNvSpPr>
            <a:spLocks noGrp="1" noChangeArrowheads="1"/>
          </p:cNvSpPr>
          <p:nvPr>
            <p:ph type="body" idx="4294967295"/>
          </p:nvPr>
        </p:nvSpPr>
        <p:spPr>
          <a:xfrm>
            <a:off x="725714" y="1297781"/>
            <a:ext cx="6962019" cy="5143500"/>
          </a:xfrm>
        </p:spPr>
        <p:style>
          <a:lnRef idx="1">
            <a:schemeClr val="accent4"/>
          </a:lnRef>
          <a:fillRef idx="2">
            <a:schemeClr val="accent4"/>
          </a:fillRef>
          <a:effectRef idx="1">
            <a:schemeClr val="accent4"/>
          </a:effectRef>
          <a:fontRef idx="minor">
            <a:schemeClr val="dk1"/>
          </a:fontRef>
        </p:style>
        <p:txBody>
          <a:bodyPr>
            <a:normAutofit fontScale="25000" lnSpcReduction="20000"/>
          </a:bodyPr>
          <a:lstStyle/>
          <a:p>
            <a:pPr>
              <a:lnSpc>
                <a:spcPct val="90000"/>
              </a:lnSpc>
            </a:pPr>
            <a:r>
              <a:rPr lang="en-US" altLang="en-US" sz="2000" dirty="0">
                <a:latin typeface="Times New Roman" panose="02020603050405020304" pitchFamily="18" charset="0"/>
                <a:cs typeface="Times New Roman" panose="02020603050405020304" pitchFamily="18" charset="0"/>
              </a:rPr>
              <a:t>C</a:t>
            </a:r>
            <a:r>
              <a:rPr lang="en-US" altLang="en-US" sz="2000" dirty="0"/>
              <a:t>onsider the partial schedule</a:t>
            </a:r>
          </a:p>
          <a:p>
            <a:pPr marL="0" indent="0">
              <a:lnSpc>
                <a:spcPct val="90000"/>
              </a:lnSpc>
              <a:buNone/>
            </a:pPr>
            <a:r>
              <a:rPr lang="en-US" altLang="en-US" sz="2000" dirty="0"/>
              <a:t>    </a:t>
            </a:r>
          </a:p>
          <a:p>
            <a:pPr marL="0" indent="0">
              <a:lnSpc>
                <a:spcPct val="90000"/>
              </a:lnSpc>
              <a:buNone/>
            </a:pPr>
            <a:r>
              <a:rPr lang="en-US" altLang="en-US" sz="14400" baseline="30000" dirty="0">
                <a:latin typeface="Times New Roman" panose="02020603050405020304" pitchFamily="18" charset="0"/>
                <a:cs typeface="Times New Roman" panose="02020603050405020304" pitchFamily="18" charset="0"/>
              </a:rPr>
              <a:t>T1                                               T2</a:t>
            </a:r>
          </a:p>
          <a:p>
            <a:pPr marL="0" indent="0">
              <a:lnSpc>
                <a:spcPct val="90000"/>
              </a:lnSpc>
              <a:buNone/>
            </a:pPr>
            <a:r>
              <a:rPr lang="en-US" altLang="en-US" sz="14400" baseline="30000" dirty="0">
                <a:latin typeface="Times New Roman" panose="02020603050405020304" pitchFamily="18" charset="0"/>
                <a:cs typeface="Times New Roman" panose="02020603050405020304" pitchFamily="18" charset="0"/>
              </a:rPr>
              <a:t>Grant X(A)                            </a:t>
            </a:r>
          </a:p>
          <a:p>
            <a:pPr marL="0" indent="0">
              <a:lnSpc>
                <a:spcPct val="90000"/>
              </a:lnSpc>
              <a:buNone/>
            </a:pPr>
            <a:r>
              <a:rPr lang="en-US" altLang="en-US" sz="14400" baseline="30000" dirty="0">
                <a:latin typeface="Times New Roman" panose="02020603050405020304" pitchFamily="18" charset="0"/>
                <a:cs typeface="Times New Roman" panose="02020603050405020304" pitchFamily="18" charset="0"/>
              </a:rPr>
              <a:t>           </a:t>
            </a:r>
          </a:p>
          <a:p>
            <a:pPr marL="0" indent="0">
              <a:lnSpc>
                <a:spcPct val="90000"/>
              </a:lnSpc>
              <a:buNone/>
            </a:pPr>
            <a:r>
              <a:rPr lang="en-US" altLang="en-US" sz="14400" baseline="30000" dirty="0">
                <a:latin typeface="Times New Roman" panose="02020603050405020304" pitchFamily="18" charset="0"/>
                <a:cs typeface="Times New Roman" panose="02020603050405020304" pitchFamily="18" charset="0"/>
              </a:rPr>
              <a:t>                                                  X(B)       Grant Lock</a:t>
            </a:r>
          </a:p>
          <a:p>
            <a:pPr marL="0" indent="0">
              <a:lnSpc>
                <a:spcPct val="90000"/>
              </a:lnSpc>
              <a:buNone/>
            </a:pPr>
            <a:endParaRPr lang="en-US" altLang="en-US" sz="14400" baseline="30000" dirty="0">
              <a:latin typeface="Times New Roman" panose="02020603050405020304" pitchFamily="18" charset="0"/>
              <a:cs typeface="Times New Roman" panose="02020603050405020304" pitchFamily="18" charset="0"/>
            </a:endParaRPr>
          </a:p>
          <a:p>
            <a:pPr marL="0" indent="0">
              <a:lnSpc>
                <a:spcPct val="90000"/>
              </a:lnSpc>
              <a:buNone/>
            </a:pPr>
            <a:endParaRPr lang="en-US" altLang="en-US" sz="14400" baseline="30000" dirty="0">
              <a:latin typeface="Times New Roman" panose="02020603050405020304" pitchFamily="18" charset="0"/>
              <a:cs typeface="Times New Roman" panose="02020603050405020304" pitchFamily="18" charset="0"/>
            </a:endParaRPr>
          </a:p>
          <a:p>
            <a:pPr marL="0" indent="0">
              <a:lnSpc>
                <a:spcPct val="90000"/>
              </a:lnSpc>
              <a:buNone/>
            </a:pPr>
            <a:r>
              <a:rPr lang="en-US" altLang="en-US" sz="14400" baseline="30000" dirty="0">
                <a:latin typeface="Times New Roman" panose="02020603050405020304" pitchFamily="18" charset="0"/>
                <a:cs typeface="Times New Roman" panose="02020603050405020304" pitchFamily="18" charset="0"/>
              </a:rPr>
              <a:t>Wait    X(B)   </a:t>
            </a:r>
          </a:p>
          <a:p>
            <a:pPr marL="0" indent="0">
              <a:lnSpc>
                <a:spcPct val="90000"/>
              </a:lnSpc>
              <a:buNone/>
            </a:pPr>
            <a:endParaRPr lang="en-US" altLang="en-US" sz="14400" baseline="30000" dirty="0">
              <a:latin typeface="Times New Roman" panose="02020603050405020304" pitchFamily="18" charset="0"/>
              <a:cs typeface="Times New Roman" panose="02020603050405020304" pitchFamily="18" charset="0"/>
            </a:endParaRPr>
          </a:p>
          <a:p>
            <a:pPr marL="0" indent="0">
              <a:lnSpc>
                <a:spcPct val="90000"/>
              </a:lnSpc>
              <a:buNone/>
            </a:pPr>
            <a:endParaRPr lang="en-US" altLang="en-US" sz="14400" baseline="30000" dirty="0">
              <a:latin typeface="Times New Roman" panose="02020603050405020304" pitchFamily="18" charset="0"/>
              <a:cs typeface="Times New Roman" panose="02020603050405020304" pitchFamily="18" charset="0"/>
            </a:endParaRPr>
          </a:p>
          <a:p>
            <a:pPr marL="0" indent="0">
              <a:lnSpc>
                <a:spcPct val="90000"/>
              </a:lnSpc>
              <a:buNone/>
            </a:pPr>
            <a:r>
              <a:rPr lang="en-US" altLang="en-US" sz="14400" baseline="30000" dirty="0">
                <a:latin typeface="Times New Roman" panose="02020603050405020304" pitchFamily="18" charset="0"/>
                <a:cs typeface="Times New Roman" panose="02020603050405020304" pitchFamily="18" charset="0"/>
              </a:rPr>
              <a:t>                                                   X(A)    (Wait)</a:t>
            </a:r>
          </a:p>
          <a:p>
            <a:pPr marL="0" indent="0">
              <a:lnSpc>
                <a:spcPct val="90000"/>
              </a:lnSpc>
              <a:buNone/>
            </a:pPr>
            <a:endParaRPr lang="en-US" altLang="en-US" sz="14400" baseline="30000" dirty="0">
              <a:latin typeface="Times New Roman" panose="02020603050405020304" pitchFamily="18" charset="0"/>
              <a:cs typeface="Times New Roman" panose="02020603050405020304" pitchFamily="18" charset="0"/>
            </a:endParaRPr>
          </a:p>
          <a:p>
            <a:pPr marL="0" indent="0">
              <a:lnSpc>
                <a:spcPct val="90000"/>
              </a:lnSpc>
              <a:buNone/>
            </a:pPr>
            <a:endParaRPr lang="en-US" altLang="en-US" sz="8000" baseline="30000" dirty="0"/>
          </a:p>
          <a:p>
            <a:pPr marL="0" indent="0">
              <a:lnSpc>
                <a:spcPct val="90000"/>
              </a:lnSpc>
              <a:buNone/>
            </a:pPr>
            <a:endParaRPr lang="en-US" altLang="en-US" sz="2000" baseline="30000" dirty="0"/>
          </a:p>
          <a:p>
            <a:pPr marL="0" indent="0">
              <a:lnSpc>
                <a:spcPct val="90000"/>
              </a:lnSpc>
              <a:buNone/>
            </a:pPr>
            <a:endParaRPr lang="en-US" altLang="en-US" sz="2000" baseline="30000" dirty="0"/>
          </a:p>
          <a:p>
            <a:pPr marL="0" indent="0">
              <a:lnSpc>
                <a:spcPct val="90000"/>
              </a:lnSpc>
              <a:buNone/>
            </a:pPr>
            <a:r>
              <a:rPr lang="en-US" altLang="en-US" sz="2000" dirty="0"/>
              <a:t>     </a:t>
            </a:r>
          </a:p>
          <a:p>
            <a:pPr marL="0" indent="0">
              <a:lnSpc>
                <a:spcPct val="90000"/>
              </a:lnSpc>
              <a:buNone/>
            </a:pPr>
            <a:endParaRPr lang="en-US" altLang="en-US" sz="2000" dirty="0"/>
          </a:p>
          <a:p>
            <a:pPr marL="0" indent="0">
              <a:lnSpc>
                <a:spcPct val="90000"/>
              </a:lnSpc>
              <a:buNone/>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buFont typeface="Monotype Sorts" charset="2"/>
              <a:buNone/>
            </a:pPr>
            <a:r>
              <a:rPr lang="en-US" altLang="en-US" sz="2000" dirty="0"/>
              <a:t/>
            </a:r>
            <a:br>
              <a:rPr lang="en-US" altLang="en-US" sz="2000" dirty="0"/>
            </a:b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buFont typeface="Monotype Sorts" charset="2"/>
              <a:buNone/>
            </a:pPr>
            <a:r>
              <a:rPr lang="en-US" altLang="en-US" sz="2000" dirty="0"/>
              <a:t/>
            </a:r>
            <a:br>
              <a:rPr lang="en-US" altLang="en-US" sz="2000" dirty="0"/>
            </a:br>
            <a:endParaRPr lang="en-US" altLang="en-US" sz="2600" dirty="0">
              <a:latin typeface="Times New Roman" panose="02020603050405020304" pitchFamily="18" charset="0"/>
              <a:cs typeface="Times New Roman" panose="02020603050405020304" pitchFamily="18" charset="0"/>
            </a:endParaRPr>
          </a:p>
        </p:txBody>
      </p:sp>
      <p:cxnSp>
        <p:nvCxnSpPr>
          <p:cNvPr id="3" name="Straight Arrow Connector 2">
            <a:extLst>
              <a:ext uri="{FF2B5EF4-FFF2-40B4-BE49-F238E27FC236}">
                <a16:creationId xmlns="" xmlns:a16="http://schemas.microsoft.com/office/drawing/2014/main" id="{A41F6E5C-8EE1-B0E8-CF06-99A5DCA59E6E}"/>
              </a:ext>
            </a:extLst>
          </p:cNvPr>
          <p:cNvCxnSpPr/>
          <p:nvPr/>
        </p:nvCxnSpPr>
        <p:spPr>
          <a:xfrm flipH="1">
            <a:off x="2523067" y="2844800"/>
            <a:ext cx="21844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 xmlns:a16="http://schemas.microsoft.com/office/drawing/2014/main" id="{7BD8A158-D839-26F3-3693-742D1C0B24D0}"/>
              </a:ext>
            </a:extLst>
          </p:cNvPr>
          <p:cNvCxnSpPr/>
          <p:nvPr/>
        </p:nvCxnSpPr>
        <p:spPr>
          <a:xfrm>
            <a:off x="2252133" y="2150533"/>
            <a:ext cx="2387600" cy="257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807C87FD-ADF6-BCC1-B17C-93E7D7899805}"/>
              </a:ext>
            </a:extLst>
          </p:cNvPr>
          <p:cNvSpPr txBox="1"/>
          <p:nvPr/>
        </p:nvSpPr>
        <p:spPr>
          <a:xfrm>
            <a:off x="7687733" y="1483306"/>
            <a:ext cx="3778553" cy="440120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800" b="1" i="0" dirty="0">
                <a:solidFill>
                  <a:srgbClr val="222222"/>
                </a:solidFill>
                <a:effectLst/>
                <a:latin typeface="Times New Roman" panose="02020603050405020304" pitchFamily="18" charset="0"/>
                <a:cs typeface="Times New Roman" panose="02020603050405020304" pitchFamily="18" charset="0"/>
              </a:rPr>
              <a:t>Deadlock</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lgn="l"/>
            <a:r>
              <a:rPr lang="en-US" sz="2800" b="0" i="0" dirty="0">
                <a:solidFill>
                  <a:srgbClr val="222222"/>
                </a:solidFill>
                <a:effectLst/>
                <a:latin typeface="Times New Roman" panose="02020603050405020304" pitchFamily="18" charset="0"/>
                <a:cs typeface="Times New Roman" panose="02020603050405020304" pitchFamily="18" charset="0"/>
              </a:rPr>
              <a:t>Deadlock refers to a specific situation where two or more processes are waiting for each other to release a resource or more than two processes are waiting for the resource in a circular chain.</a:t>
            </a:r>
          </a:p>
        </p:txBody>
      </p:sp>
    </p:spTree>
    <p:extLst>
      <p:ext uri="{BB962C8B-B14F-4D97-AF65-F5344CB8AC3E}">
        <p14:creationId xmlns="" xmlns:p14="http://schemas.microsoft.com/office/powerpoint/2010/main" val="184360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C878F9-36C1-4DBB-9289-F20833F43819}"/>
              </a:ext>
            </a:extLst>
          </p:cNvPr>
          <p:cNvSpPr>
            <a:spLocks noGrp="1"/>
          </p:cNvSpPr>
          <p:nvPr>
            <p:ph type="title"/>
          </p:nvPr>
        </p:nvSpPr>
        <p:spPr>
          <a:xfrm>
            <a:off x="838200" y="365126"/>
            <a:ext cx="10515600" cy="749300"/>
          </a:xfrm>
        </p:spPr>
        <p:txBody>
          <a:bodyPr>
            <a:normAutofit/>
          </a:bodyPr>
          <a:lstStyle/>
          <a:p>
            <a:r>
              <a:rPr lang="en-US" sz="2800" dirty="0">
                <a:solidFill>
                  <a:srgbClr val="FF0000"/>
                </a:solidFill>
              </a:rPr>
              <a:t>Concurrency Control</a:t>
            </a:r>
          </a:p>
        </p:txBody>
      </p:sp>
      <p:sp>
        <p:nvSpPr>
          <p:cNvPr id="3" name="Content Placeholder 2">
            <a:extLst>
              <a:ext uri="{FF2B5EF4-FFF2-40B4-BE49-F238E27FC236}">
                <a16:creationId xmlns="" xmlns:a16="http://schemas.microsoft.com/office/drawing/2014/main" id="{E1FCAC8F-E3F9-4C2C-B277-3464A6AFBEF9}"/>
              </a:ext>
            </a:extLst>
          </p:cNvPr>
          <p:cNvSpPr>
            <a:spLocks noGrp="1"/>
          </p:cNvSpPr>
          <p:nvPr>
            <p:ph idx="1"/>
          </p:nvPr>
        </p:nvSpPr>
        <p:spPr>
          <a:xfrm>
            <a:off x="838200" y="1038226"/>
            <a:ext cx="10515600" cy="5138738"/>
          </a:xfrm>
        </p:spPr>
        <p:txBody>
          <a:bodyPr>
            <a:normAutofit fontScale="92500" lnSpcReduction="20000"/>
          </a:bodyPr>
          <a:lstStyle/>
          <a:p>
            <a:pPr marL="0" indent="0" algn="just">
              <a:buNone/>
            </a:pPr>
            <a:r>
              <a:rPr lang="en-US" b="1" dirty="0"/>
              <a:t>Concurrency Control</a:t>
            </a:r>
            <a:r>
              <a:rPr lang="en-US" dirty="0"/>
              <a:t> in Database Management System is a procedure of managing simultaneous operations without conflicting with each other. It ensures that Database transactions are performed concurrently and accurately to produce correct results without violating data integrity of the respective Database.</a:t>
            </a:r>
          </a:p>
          <a:p>
            <a:pPr algn="just"/>
            <a:r>
              <a:rPr lang="en-US" sz="2800" b="0" i="0" dirty="0">
                <a:solidFill>
                  <a:srgbClr val="222222"/>
                </a:solidFill>
                <a:effectLst/>
                <a:latin typeface="Times New Roman" panose="02020603050405020304" pitchFamily="18" charset="0"/>
                <a:cs typeface="Times New Roman" panose="02020603050405020304" pitchFamily="18" charset="0"/>
              </a:rPr>
              <a:t>Reasons for using Concurrency control method in DBMS:</a:t>
            </a:r>
          </a:p>
          <a:p>
            <a:pPr marL="457200" indent="-457200" algn="just">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To apply Isolation through mutual exclusion between conflicting transactions</a:t>
            </a:r>
          </a:p>
          <a:p>
            <a:pPr marL="457200" indent="-457200" algn="just">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To resolve read-write and write-write conflict issues</a:t>
            </a:r>
          </a:p>
          <a:p>
            <a:pPr marL="457200" indent="-457200" algn="just">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To preserve database consistency through constantly preserving execution obstructions</a:t>
            </a:r>
          </a:p>
          <a:p>
            <a:pPr marL="457200" indent="-457200" algn="just">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The system needs to control the interaction among the concurrent transactions. This control is achieved using concurrent-control schemes.</a:t>
            </a:r>
          </a:p>
          <a:p>
            <a:pPr marL="457200" indent="-457200" algn="just">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Concurrency control helps to ensure serializability</a:t>
            </a:r>
          </a:p>
          <a:p>
            <a:pPr marL="0" indent="0" algn="just">
              <a:buNone/>
            </a:pPr>
            <a:endParaRPr lang="en-US" dirty="0"/>
          </a:p>
          <a:p>
            <a:pPr marL="0" indent="0" algn="just">
              <a:buNone/>
            </a:pPr>
            <a:endParaRPr lang="en-US" dirty="0"/>
          </a:p>
        </p:txBody>
      </p:sp>
    </p:spTree>
    <p:extLst>
      <p:ext uri="{BB962C8B-B14F-4D97-AF65-F5344CB8AC3E}">
        <p14:creationId xmlns="" xmlns:p14="http://schemas.microsoft.com/office/powerpoint/2010/main" val="3423478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88CDF2E9-2FD6-AE85-170E-F94CE31E0478}"/>
              </a:ext>
            </a:extLst>
          </p:cNvPr>
          <p:cNvSpPr>
            <a:spLocks noGrp="1" noChangeArrowheads="1"/>
          </p:cNvSpPr>
          <p:nvPr>
            <p:ph type="title"/>
          </p:nvPr>
        </p:nvSpPr>
        <p:spPr>
          <a:xfrm>
            <a:off x="653143" y="233816"/>
            <a:ext cx="9357633" cy="918255"/>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defRPr/>
            </a:pPr>
            <a:r>
              <a:rPr lang="en-US" dirty="0">
                <a:ea typeface="+mj-ea"/>
              </a:rPr>
              <a:t>Pitfalls of Lock-Based Protocols (Cont.)</a:t>
            </a:r>
          </a:p>
        </p:txBody>
      </p:sp>
      <p:sp>
        <p:nvSpPr>
          <p:cNvPr id="28675" name="Rectangle 3">
            <a:extLst>
              <a:ext uri="{FF2B5EF4-FFF2-40B4-BE49-F238E27FC236}">
                <a16:creationId xmlns="" xmlns:a16="http://schemas.microsoft.com/office/drawing/2014/main" id="{F17A3410-B2E5-3489-2DEE-713E6D506B52}"/>
              </a:ext>
            </a:extLst>
          </p:cNvPr>
          <p:cNvSpPr>
            <a:spLocks noGrp="1" noChangeArrowheads="1"/>
          </p:cNvSpPr>
          <p:nvPr>
            <p:ph type="body" idx="4294967295"/>
          </p:nvPr>
        </p:nvSpPr>
        <p:spPr>
          <a:xfrm>
            <a:off x="653143" y="1079500"/>
            <a:ext cx="9357633" cy="4903788"/>
          </a:xfrm>
        </p:spPr>
        <p:style>
          <a:lnRef idx="1">
            <a:schemeClr val="accent4"/>
          </a:lnRef>
          <a:fillRef idx="2">
            <a:schemeClr val="accent4"/>
          </a:fillRef>
          <a:effectRef idx="1">
            <a:schemeClr val="accent4"/>
          </a:effectRef>
          <a:fontRef idx="minor">
            <a:schemeClr val="dk1"/>
          </a:fontRef>
        </p:style>
        <p:txBody>
          <a:bodyPr>
            <a:noAutofit/>
          </a:bodyPr>
          <a:lstStyle/>
          <a:p>
            <a:pPr algn="just"/>
            <a:r>
              <a:rPr lang="en-US" altLang="en-US" dirty="0">
                <a:latin typeface="Times New Roman" panose="02020603050405020304" pitchFamily="18" charset="0"/>
                <a:cs typeface="Times New Roman" panose="02020603050405020304" pitchFamily="18" charset="0"/>
              </a:rPr>
              <a:t>The potential for deadlock exists in most locking protocols. Deadlocks are a necessary evil.</a:t>
            </a:r>
          </a:p>
          <a:p>
            <a:pPr algn="just"/>
            <a:r>
              <a:rPr lang="en-US" altLang="en-US" b="1" dirty="0">
                <a:solidFill>
                  <a:srgbClr val="000099"/>
                </a:solidFill>
                <a:latin typeface="Times New Roman" panose="02020603050405020304" pitchFamily="18" charset="0"/>
                <a:cs typeface="Times New Roman" panose="02020603050405020304" pitchFamily="18" charset="0"/>
              </a:rPr>
              <a:t>Starvation</a:t>
            </a:r>
            <a:r>
              <a:rPr lang="en-US" altLang="en-US" dirty="0">
                <a:latin typeface="Times New Roman" panose="02020603050405020304" pitchFamily="18" charset="0"/>
                <a:cs typeface="Times New Roman" panose="02020603050405020304" pitchFamily="18" charset="0"/>
              </a:rPr>
              <a:t> is also possible if concurrency control manager is badly designed. For example:</a:t>
            </a:r>
          </a:p>
          <a:p>
            <a:pPr lvl="1" algn="just"/>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 transaction may be waiting for an X-lock on an item, while a sequence of other transactions request and are granted an S-lock on the same item.  </a:t>
            </a:r>
          </a:p>
          <a:p>
            <a:pPr lvl="1" algn="just"/>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The same transaction is repeatedly rolled back due to deadlocks.</a:t>
            </a:r>
          </a:p>
          <a:p>
            <a:pPr algn="just"/>
            <a:r>
              <a:rPr lang="en-US" altLang="en-US" dirty="0">
                <a:latin typeface="Times New Roman" panose="02020603050405020304" pitchFamily="18" charset="0"/>
                <a:cs typeface="Times New Roman" panose="02020603050405020304" pitchFamily="18" charset="0"/>
              </a:rPr>
              <a:t>Concurrency control manager can be designed to prevent starvation.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BFE1A3-B2B2-744D-EC74-F3D99B6DE560}"/>
              </a:ext>
            </a:extLst>
          </p:cNvPr>
          <p:cNvSpPr>
            <a:spLocks noGrp="1"/>
          </p:cNvSpPr>
          <p:nvPr>
            <p:ph type="title"/>
          </p:nvPr>
        </p:nvSpPr>
        <p:spPr>
          <a:xfrm>
            <a:off x="838200" y="365125"/>
            <a:ext cx="9233647" cy="1325563"/>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IN" dirty="0"/>
              <a:t> concepts</a:t>
            </a:r>
          </a:p>
        </p:txBody>
      </p:sp>
      <p:sp>
        <p:nvSpPr>
          <p:cNvPr id="3" name="TextBox 2">
            <a:extLst>
              <a:ext uri="{FF2B5EF4-FFF2-40B4-BE49-F238E27FC236}">
                <a16:creationId xmlns="" xmlns:a16="http://schemas.microsoft.com/office/drawing/2014/main" id="{B6070A07-D462-7C7E-48EB-92F681C3C52B}"/>
              </a:ext>
            </a:extLst>
          </p:cNvPr>
          <p:cNvSpPr txBox="1"/>
          <p:nvPr/>
        </p:nvSpPr>
        <p:spPr>
          <a:xfrm>
            <a:off x="900953" y="1767006"/>
            <a:ext cx="9170894" cy="424731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sz="2800" b="1" i="0" dirty="0">
                <a:solidFill>
                  <a:srgbClr val="FF0000"/>
                </a:solidFill>
                <a:effectLst/>
                <a:latin typeface="Times New Roman" panose="02020603050405020304" pitchFamily="18" charset="0"/>
                <a:cs typeface="Times New Roman" panose="02020603050405020304" pitchFamily="18" charset="0"/>
              </a:rPr>
              <a:t>Starvation</a:t>
            </a:r>
            <a:endParaRPr lang="en-US" sz="2800" b="0" i="0" dirty="0">
              <a:solidFill>
                <a:srgbClr val="FF0000"/>
              </a:solidFill>
              <a:effectLst/>
              <a:latin typeface="Times New Roman" panose="02020603050405020304" pitchFamily="18" charset="0"/>
              <a:cs typeface="Times New Roman" panose="02020603050405020304" pitchFamily="18" charset="0"/>
            </a:endParaRPr>
          </a:p>
          <a:p>
            <a:pPr algn="just"/>
            <a:r>
              <a:rPr lang="en-US" sz="3200" b="0" i="0" dirty="0">
                <a:solidFill>
                  <a:srgbClr val="222222"/>
                </a:solidFill>
                <a:effectLst/>
                <a:latin typeface="Times New Roman" panose="02020603050405020304" pitchFamily="18" charset="0"/>
                <a:cs typeface="Times New Roman" panose="02020603050405020304" pitchFamily="18" charset="0"/>
              </a:rPr>
              <a:t>Starvation is the situation when a transaction needs to wait for an indefinite period to acquire a lock.</a:t>
            </a:r>
          </a:p>
          <a:p>
            <a:pPr algn="just"/>
            <a:r>
              <a:rPr lang="en-US" sz="3200" b="0" i="0" dirty="0">
                <a:solidFill>
                  <a:srgbClr val="222222"/>
                </a:solidFill>
                <a:effectLst/>
                <a:latin typeface="Times New Roman" panose="02020603050405020304" pitchFamily="18" charset="0"/>
                <a:cs typeface="Times New Roman" panose="02020603050405020304" pitchFamily="18" charset="0"/>
              </a:rPr>
              <a:t>Following are the reasons for Starvation:</a:t>
            </a:r>
          </a:p>
          <a:p>
            <a:pPr algn="just">
              <a:buFont typeface="Arial" panose="020B0604020202020204" pitchFamily="34" charset="0"/>
              <a:buChar char="•"/>
            </a:pPr>
            <a:r>
              <a:rPr lang="en-US" sz="3200" b="0" i="0" dirty="0">
                <a:solidFill>
                  <a:srgbClr val="222222"/>
                </a:solidFill>
                <a:effectLst/>
                <a:latin typeface="Times New Roman" panose="02020603050405020304" pitchFamily="18" charset="0"/>
                <a:cs typeface="Times New Roman" panose="02020603050405020304" pitchFamily="18" charset="0"/>
              </a:rPr>
              <a:t>When waiting scheme for locked items is not properly managed</a:t>
            </a:r>
          </a:p>
          <a:p>
            <a:pPr algn="just">
              <a:buFont typeface="Arial" panose="020B0604020202020204" pitchFamily="34" charset="0"/>
              <a:buChar char="•"/>
            </a:pPr>
            <a:r>
              <a:rPr lang="en-US" sz="3200" b="0" i="0" dirty="0">
                <a:solidFill>
                  <a:srgbClr val="222222"/>
                </a:solidFill>
                <a:effectLst/>
                <a:latin typeface="Times New Roman" panose="02020603050405020304" pitchFamily="18" charset="0"/>
                <a:cs typeface="Times New Roman" panose="02020603050405020304" pitchFamily="18" charset="0"/>
              </a:rPr>
              <a:t>In the case of resource leak, the same transaction is selected as a victim repeatedly</a:t>
            </a:r>
          </a:p>
          <a:p>
            <a:pPr algn="just"/>
            <a:endParaRPr lang="en-IN" dirty="0"/>
          </a:p>
        </p:txBody>
      </p:sp>
    </p:spTree>
    <p:extLst>
      <p:ext uri="{BB962C8B-B14F-4D97-AF65-F5344CB8AC3E}">
        <p14:creationId xmlns="" xmlns:p14="http://schemas.microsoft.com/office/powerpoint/2010/main" val="3781380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E2A9D-4DAC-56D8-9128-80B824671155}"/>
              </a:ext>
            </a:extLst>
          </p:cNvPr>
          <p:cNvSpPr>
            <a:spLocks noGrp="1"/>
          </p:cNvSpPr>
          <p:nvPr>
            <p:ph type="title"/>
          </p:nvPr>
        </p:nvSpPr>
        <p:spPr>
          <a:xfrm>
            <a:off x="812799" y="0"/>
            <a:ext cx="10515600" cy="1325563"/>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b="1" i="0" dirty="0">
                <a:solidFill>
                  <a:schemeClr val="bg1"/>
                </a:solidFill>
                <a:effectLst/>
                <a:latin typeface="Source Sans Pro" panose="020B0503030403020204" pitchFamily="34" charset="0"/>
              </a:rPr>
              <a:t>Two Phase Locking Protocol(2PL)</a:t>
            </a:r>
            <a:r>
              <a:rPr lang="en-IN" b="1" i="0" dirty="0">
                <a:solidFill>
                  <a:srgbClr val="222222"/>
                </a:solidFill>
                <a:effectLst/>
                <a:latin typeface="Source Sans Pro" panose="020B0503030403020204" pitchFamily="34" charset="0"/>
              </a:rPr>
              <a:t/>
            </a:r>
            <a:br>
              <a:rPr lang="en-IN" b="1" i="0" dirty="0">
                <a:solidFill>
                  <a:srgbClr val="222222"/>
                </a:solidFill>
                <a:effectLst/>
                <a:latin typeface="Source Sans Pro" panose="020B0503030403020204" pitchFamily="34" charset="0"/>
              </a:rPr>
            </a:br>
            <a:endParaRPr lang="en-IN" dirty="0"/>
          </a:p>
        </p:txBody>
      </p:sp>
      <p:sp>
        <p:nvSpPr>
          <p:cNvPr id="3" name="TextBox 2">
            <a:extLst>
              <a:ext uri="{FF2B5EF4-FFF2-40B4-BE49-F238E27FC236}">
                <a16:creationId xmlns="" xmlns:a16="http://schemas.microsoft.com/office/drawing/2014/main" id="{3024CAFE-4F3C-9A4E-F13E-45A88E3B075C}"/>
              </a:ext>
            </a:extLst>
          </p:cNvPr>
          <p:cNvSpPr txBox="1"/>
          <p:nvPr/>
        </p:nvSpPr>
        <p:spPr>
          <a:xfrm>
            <a:off x="812799" y="1325563"/>
            <a:ext cx="10515600" cy="563231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sz="2800" b="1" dirty="0">
                <a:solidFill>
                  <a:srgbClr val="222222"/>
                </a:solidFill>
                <a:latin typeface="Times New Roman" panose="02020603050405020304" pitchFamily="18" charset="0"/>
                <a:cs typeface="Times New Roman" panose="02020603050405020304" pitchFamily="18" charset="0"/>
              </a:rPr>
              <a:t>It </a:t>
            </a:r>
            <a:r>
              <a:rPr lang="en-US" sz="2800" b="0" i="0" dirty="0">
                <a:solidFill>
                  <a:srgbClr val="222222"/>
                </a:solidFill>
                <a:effectLst/>
                <a:latin typeface="Times New Roman" panose="02020603050405020304" pitchFamily="18" charset="0"/>
                <a:cs typeface="Times New Roman" panose="02020603050405020304" pitchFamily="18" charset="0"/>
              </a:rPr>
              <a:t>is a method of concurrency control in DBMS that ensures serializability by applying a lock to the transaction data which blocks other transactions to access the same data simultaneously. Two Phase Locking protocol helps to eliminate the concurrency problem in DBMS.</a:t>
            </a:r>
          </a:p>
          <a:p>
            <a:pPr algn="just"/>
            <a:r>
              <a:rPr lang="en-US" sz="2800" b="0" i="0" dirty="0">
                <a:solidFill>
                  <a:srgbClr val="222222"/>
                </a:solidFill>
                <a:effectLst/>
                <a:latin typeface="Times New Roman" panose="02020603050405020304" pitchFamily="18" charset="0"/>
                <a:cs typeface="Times New Roman" panose="02020603050405020304" pitchFamily="18" charset="0"/>
              </a:rPr>
              <a:t>This locking protocol divides the execution phase of a transaction into three different parts.</a:t>
            </a:r>
          </a:p>
          <a:p>
            <a:pPr algn="just">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In the first part, when the transaction begins to execute, it requires permission for the locks it needs.</a:t>
            </a:r>
          </a:p>
          <a:p>
            <a:pPr algn="just">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The second part is where the transaction obtains all the locks. When a transaction releases its first lock, the third phase starts.</a:t>
            </a:r>
          </a:p>
          <a:p>
            <a:pPr algn="just">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In this third parts, the transaction cannot demand any new locks. Instead, it only releases the acquired locks.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92783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E2A9D-4DAC-56D8-9128-80B824671155}"/>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0" dirty="0">
                <a:solidFill>
                  <a:schemeClr val="bg1"/>
                </a:solidFill>
                <a:effectLst/>
                <a:latin typeface="Source Sans Pro" panose="020B0503030403020204" pitchFamily="34" charset="0"/>
              </a:rPr>
              <a:t>Two Phase Locking Protocol</a:t>
            </a:r>
            <a:r>
              <a:rPr lang="en-IN" b="1" i="0" dirty="0">
                <a:solidFill>
                  <a:srgbClr val="222222"/>
                </a:solidFill>
                <a:effectLst/>
                <a:latin typeface="Source Sans Pro" panose="020B0503030403020204" pitchFamily="34" charset="0"/>
              </a:rPr>
              <a:t/>
            </a:r>
            <a:br>
              <a:rPr lang="en-IN" b="1" i="0" dirty="0">
                <a:solidFill>
                  <a:srgbClr val="222222"/>
                </a:solidFill>
                <a:effectLst/>
                <a:latin typeface="Source Sans Pro" panose="020B0503030403020204" pitchFamily="34" charset="0"/>
              </a:rPr>
            </a:br>
            <a:endParaRPr lang="en-IN" dirty="0"/>
          </a:p>
        </p:txBody>
      </p:sp>
      <p:pic>
        <p:nvPicPr>
          <p:cNvPr id="1026" name="Picture 2">
            <a:extLst>
              <a:ext uri="{FF2B5EF4-FFF2-40B4-BE49-F238E27FC236}">
                <a16:creationId xmlns="" xmlns:a16="http://schemas.microsoft.com/office/drawing/2014/main" id="{C4DB9636-FDF8-2DE3-A7CB-C0AC959F0FD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89362" y="1924851"/>
            <a:ext cx="8305801" cy="36400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22694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E2A9D-4DAC-56D8-9128-80B824671155}"/>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0" dirty="0">
                <a:solidFill>
                  <a:schemeClr val="bg1"/>
                </a:solidFill>
                <a:effectLst/>
                <a:latin typeface="Source Sans Pro" panose="020B0503030403020204" pitchFamily="34" charset="0"/>
              </a:rPr>
              <a:t>Two Phase Locking Protocol</a:t>
            </a:r>
            <a:r>
              <a:rPr lang="en-IN" b="1" i="0" dirty="0">
                <a:solidFill>
                  <a:srgbClr val="222222"/>
                </a:solidFill>
                <a:effectLst/>
                <a:latin typeface="Source Sans Pro" panose="020B0503030403020204" pitchFamily="34" charset="0"/>
              </a:rPr>
              <a:t/>
            </a:r>
            <a:br>
              <a:rPr lang="en-IN" b="1" i="0" dirty="0">
                <a:solidFill>
                  <a:srgbClr val="222222"/>
                </a:solidFill>
                <a:effectLst/>
                <a:latin typeface="Source Sans Pro" panose="020B0503030403020204" pitchFamily="34" charset="0"/>
              </a:rPr>
            </a:br>
            <a:endParaRPr lang="en-IN" dirty="0"/>
          </a:p>
        </p:txBody>
      </p:sp>
      <p:sp>
        <p:nvSpPr>
          <p:cNvPr id="3" name="TextBox 2">
            <a:extLst>
              <a:ext uri="{FF2B5EF4-FFF2-40B4-BE49-F238E27FC236}">
                <a16:creationId xmlns="" xmlns:a16="http://schemas.microsoft.com/office/drawing/2014/main" id="{3024CAFE-4F3C-9A4E-F13E-45A88E3B075C}"/>
              </a:ext>
            </a:extLst>
          </p:cNvPr>
          <p:cNvSpPr txBox="1"/>
          <p:nvPr/>
        </p:nvSpPr>
        <p:spPr>
          <a:xfrm>
            <a:off x="812799" y="1676174"/>
            <a:ext cx="10515600" cy="403187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sz="3200" b="0" i="0" dirty="0">
                <a:solidFill>
                  <a:srgbClr val="222222"/>
                </a:solidFill>
                <a:effectLst/>
                <a:latin typeface="Times New Roman" panose="02020603050405020304" pitchFamily="18" charset="0"/>
                <a:cs typeface="Times New Roman" panose="02020603050405020304" pitchFamily="18" charset="0"/>
              </a:rPr>
              <a:t>The Two-Phase Locking protocol allows each transaction to make a lock or unlock request in two steps:</a:t>
            </a:r>
          </a:p>
          <a:p>
            <a:pPr algn="just">
              <a:buFont typeface="Arial" panose="020B0604020202020204" pitchFamily="34" charset="0"/>
              <a:buChar char="•"/>
            </a:pPr>
            <a:r>
              <a:rPr lang="en-US" sz="3200" b="1" i="0" dirty="0">
                <a:solidFill>
                  <a:srgbClr val="222222"/>
                </a:solidFill>
                <a:effectLst/>
                <a:latin typeface="Times New Roman" panose="02020603050405020304" pitchFamily="18" charset="0"/>
                <a:cs typeface="Times New Roman" panose="02020603050405020304" pitchFamily="18" charset="0"/>
              </a:rPr>
              <a:t>Growing Phase</a:t>
            </a:r>
            <a:r>
              <a:rPr lang="en-US" sz="3200" b="0" i="0" dirty="0">
                <a:solidFill>
                  <a:srgbClr val="222222"/>
                </a:solidFill>
                <a:effectLst/>
                <a:latin typeface="Times New Roman" panose="02020603050405020304" pitchFamily="18" charset="0"/>
                <a:cs typeface="Times New Roman" panose="02020603050405020304" pitchFamily="18" charset="0"/>
              </a:rPr>
              <a:t>: In this phase transaction may obtain locks but may not release any locks.</a:t>
            </a:r>
          </a:p>
          <a:p>
            <a:pPr algn="just">
              <a:buFont typeface="Arial" panose="020B0604020202020204" pitchFamily="34" charset="0"/>
              <a:buChar char="•"/>
            </a:pPr>
            <a:r>
              <a:rPr lang="en-US" sz="3200" b="1" i="0" dirty="0">
                <a:solidFill>
                  <a:srgbClr val="222222"/>
                </a:solidFill>
                <a:effectLst/>
                <a:latin typeface="Times New Roman" panose="02020603050405020304" pitchFamily="18" charset="0"/>
                <a:cs typeface="Times New Roman" panose="02020603050405020304" pitchFamily="18" charset="0"/>
              </a:rPr>
              <a:t>Shrinking Phase</a:t>
            </a:r>
            <a:r>
              <a:rPr lang="en-US" sz="3200" b="0" i="0" dirty="0">
                <a:solidFill>
                  <a:srgbClr val="222222"/>
                </a:solidFill>
                <a:effectLst/>
                <a:latin typeface="Times New Roman" panose="02020603050405020304" pitchFamily="18" charset="0"/>
                <a:cs typeface="Times New Roman" panose="02020603050405020304" pitchFamily="18" charset="0"/>
              </a:rPr>
              <a:t>: In this phase, a transaction may release locks but not obtain any new lock</a:t>
            </a:r>
          </a:p>
          <a:p>
            <a:pPr algn="just"/>
            <a:r>
              <a:rPr lang="en-US" sz="3200" b="0" i="0" dirty="0">
                <a:solidFill>
                  <a:srgbClr val="222222"/>
                </a:solidFill>
                <a:effectLst/>
                <a:latin typeface="Times New Roman" panose="02020603050405020304" pitchFamily="18" charset="0"/>
                <a:cs typeface="Times New Roman" panose="02020603050405020304" pitchFamily="18" charset="0"/>
              </a:rPr>
              <a:t>It is true that the 2PL protocol offers serializability. However, it does not ensure that deadlocks do not happen.</a:t>
            </a:r>
          </a:p>
        </p:txBody>
      </p:sp>
    </p:spTree>
    <p:extLst>
      <p:ext uri="{BB962C8B-B14F-4D97-AF65-F5344CB8AC3E}">
        <p14:creationId xmlns="" xmlns:p14="http://schemas.microsoft.com/office/powerpoint/2010/main" val="1934274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36B55834-84A0-72BC-F005-8371136FFAEA}"/>
              </a:ext>
            </a:extLst>
          </p:cNvPr>
          <p:cNvGraphicFramePr>
            <a:graphicFrameLocks noGrp="1"/>
          </p:cNvGraphicFramePr>
          <p:nvPr>
            <p:extLst>
              <p:ext uri="{D42A27DB-BD31-4B8C-83A1-F6EECF244321}">
                <p14:modId xmlns="" xmlns:p14="http://schemas.microsoft.com/office/powerpoint/2010/main" val="4103114661"/>
              </p:ext>
            </p:extLst>
          </p:nvPr>
        </p:nvGraphicFramePr>
        <p:xfrm>
          <a:off x="838200" y="1989614"/>
          <a:ext cx="5477934" cy="4023360"/>
        </p:xfrm>
        <a:graphic>
          <a:graphicData uri="http://schemas.openxmlformats.org/drawingml/2006/table">
            <a:tbl>
              <a:tblPr/>
              <a:tblGrid>
                <a:gridCol w="1825978">
                  <a:extLst>
                    <a:ext uri="{9D8B030D-6E8A-4147-A177-3AD203B41FA5}">
                      <a16:colId xmlns="" xmlns:a16="http://schemas.microsoft.com/office/drawing/2014/main" val="4119214283"/>
                    </a:ext>
                  </a:extLst>
                </a:gridCol>
                <a:gridCol w="1825978">
                  <a:extLst>
                    <a:ext uri="{9D8B030D-6E8A-4147-A177-3AD203B41FA5}">
                      <a16:colId xmlns="" xmlns:a16="http://schemas.microsoft.com/office/drawing/2014/main" val="1986166187"/>
                    </a:ext>
                  </a:extLst>
                </a:gridCol>
                <a:gridCol w="1825978">
                  <a:extLst>
                    <a:ext uri="{9D8B030D-6E8A-4147-A177-3AD203B41FA5}">
                      <a16:colId xmlns="" xmlns:a16="http://schemas.microsoft.com/office/drawing/2014/main" val="2478102322"/>
                    </a:ext>
                  </a:extLst>
                </a:gridCol>
              </a:tblGrid>
              <a:tr h="0">
                <a:tc>
                  <a:txBody>
                    <a:bodyPr/>
                    <a:lstStyle/>
                    <a:p>
                      <a:pPr algn="l" fontAlgn="base"/>
                      <a:r>
                        <a:rPr lang="en-IN" b="0">
                          <a:effectLst/>
                        </a:rPr>
                        <a:t> </a:t>
                      </a:r>
                    </a:p>
                  </a:txBody>
                  <a:tcPr anchor="ctr">
                    <a:lnL>
                      <a:noFill/>
                    </a:lnL>
                    <a:lnR>
                      <a:noFill/>
                    </a:lnR>
                    <a:lnT>
                      <a:noFill/>
                    </a:lnT>
                    <a:lnB>
                      <a:noFill/>
                    </a:lnB>
                    <a:solidFill>
                      <a:srgbClr val="FFFFFF"/>
                    </a:solidFill>
                  </a:tcPr>
                </a:tc>
                <a:tc>
                  <a:txBody>
                    <a:bodyPr/>
                    <a:lstStyle/>
                    <a:p>
                      <a:pPr algn="l" fontAlgn="base"/>
                      <a:r>
                        <a:rPr lang="en-IN" b="0">
                          <a:effectLst/>
                        </a:rPr>
                        <a:t>T</a:t>
                      </a:r>
                      <a:r>
                        <a:rPr lang="en-IN" b="0" baseline="-25000">
                          <a:effectLst/>
                        </a:rPr>
                        <a:t>1</a:t>
                      </a:r>
                      <a:endParaRPr lang="en-IN" b="0">
                        <a:effectLst/>
                      </a:endParaRPr>
                    </a:p>
                  </a:txBody>
                  <a:tcPr anchor="ctr">
                    <a:lnL>
                      <a:noFill/>
                    </a:lnL>
                    <a:lnR>
                      <a:noFill/>
                    </a:lnR>
                    <a:lnT>
                      <a:noFill/>
                    </a:lnT>
                    <a:lnB>
                      <a:noFill/>
                    </a:lnB>
                    <a:solidFill>
                      <a:srgbClr val="FFFFFF"/>
                    </a:solidFill>
                  </a:tcPr>
                </a:tc>
                <a:tc>
                  <a:txBody>
                    <a:bodyPr/>
                    <a:lstStyle/>
                    <a:p>
                      <a:pPr algn="l" fontAlgn="base"/>
                      <a:r>
                        <a:rPr lang="en-IN" b="0">
                          <a:effectLst/>
                        </a:rPr>
                        <a:t>T</a:t>
                      </a:r>
                      <a:r>
                        <a:rPr lang="en-IN" b="0" baseline="-25000">
                          <a:effectLst/>
                        </a:rPr>
                        <a:t>2</a:t>
                      </a:r>
                      <a:endParaRPr lang="en-IN" b="0">
                        <a:effectLst/>
                      </a:endParaRPr>
                    </a:p>
                  </a:txBody>
                  <a:tcPr anchor="ctr">
                    <a:lnL>
                      <a:noFill/>
                    </a:lnL>
                    <a:lnR>
                      <a:noFill/>
                    </a:lnR>
                    <a:lnT>
                      <a:noFill/>
                    </a:lnT>
                    <a:lnB>
                      <a:noFill/>
                    </a:lnB>
                    <a:solidFill>
                      <a:srgbClr val="FFFFFF"/>
                    </a:solidFill>
                  </a:tcPr>
                </a:tc>
                <a:extLst>
                  <a:ext uri="{0D108BD9-81ED-4DB2-BD59-A6C34878D82A}">
                    <a16:rowId xmlns="" xmlns:a16="http://schemas.microsoft.com/office/drawing/2014/main" val="1466056447"/>
                  </a:ext>
                </a:extLst>
              </a:tr>
              <a:tr h="0">
                <a:tc>
                  <a:txBody>
                    <a:bodyPr/>
                    <a:lstStyle/>
                    <a:p>
                      <a:pPr algn="l" fontAlgn="base"/>
                      <a:r>
                        <a:rPr lang="en-IN" b="0">
                          <a:effectLst/>
                        </a:rPr>
                        <a:t>1</a:t>
                      </a:r>
                    </a:p>
                  </a:txBody>
                  <a:tcPr anchor="ctr">
                    <a:lnL>
                      <a:noFill/>
                    </a:lnL>
                    <a:lnR>
                      <a:noFill/>
                    </a:lnR>
                    <a:lnT>
                      <a:noFill/>
                    </a:lnT>
                    <a:lnB>
                      <a:noFill/>
                    </a:lnB>
                    <a:solidFill>
                      <a:srgbClr val="FFFFFF"/>
                    </a:solidFill>
                  </a:tcPr>
                </a:tc>
                <a:tc>
                  <a:txBody>
                    <a:bodyPr/>
                    <a:lstStyle/>
                    <a:p>
                      <a:pPr algn="l" fontAlgn="base"/>
                      <a:r>
                        <a:rPr lang="en-IN" b="0">
                          <a:effectLst/>
                        </a:rPr>
                        <a:t>lock-S(A)</a:t>
                      </a:r>
                    </a:p>
                  </a:txBody>
                  <a:tcPr anchor="ctr">
                    <a:lnL>
                      <a:noFill/>
                    </a:lnL>
                    <a:lnR>
                      <a:noFill/>
                    </a:lnR>
                    <a:lnT>
                      <a:noFill/>
                    </a:lnT>
                    <a:lnB>
                      <a:noFill/>
                    </a:lnB>
                    <a:solidFill>
                      <a:srgbClr val="FFFFFF"/>
                    </a:solidFill>
                  </a:tcPr>
                </a:tc>
                <a:tc>
                  <a:txBody>
                    <a:bodyPr/>
                    <a:lstStyle/>
                    <a:p>
                      <a:pPr algn="l" fontAlgn="base"/>
                      <a:r>
                        <a:rPr lang="en-IN" b="0">
                          <a:effectLst/>
                        </a:rPr>
                        <a:t> </a:t>
                      </a:r>
                    </a:p>
                  </a:txBody>
                  <a:tcPr anchor="ctr">
                    <a:lnL>
                      <a:noFill/>
                    </a:lnL>
                    <a:lnR>
                      <a:noFill/>
                    </a:lnR>
                    <a:lnT>
                      <a:noFill/>
                    </a:lnT>
                    <a:lnB>
                      <a:noFill/>
                    </a:lnB>
                    <a:solidFill>
                      <a:srgbClr val="FFFFFF"/>
                    </a:solidFill>
                  </a:tcPr>
                </a:tc>
                <a:extLst>
                  <a:ext uri="{0D108BD9-81ED-4DB2-BD59-A6C34878D82A}">
                    <a16:rowId xmlns="" xmlns:a16="http://schemas.microsoft.com/office/drawing/2014/main" val="722222483"/>
                  </a:ext>
                </a:extLst>
              </a:tr>
              <a:tr h="0">
                <a:tc>
                  <a:txBody>
                    <a:bodyPr/>
                    <a:lstStyle/>
                    <a:p>
                      <a:pPr algn="l" fontAlgn="base"/>
                      <a:r>
                        <a:rPr lang="en-IN" b="0">
                          <a:effectLst/>
                        </a:rPr>
                        <a:t>2</a:t>
                      </a:r>
                    </a:p>
                  </a:txBody>
                  <a:tcPr anchor="ctr">
                    <a:lnL>
                      <a:noFill/>
                    </a:lnL>
                    <a:lnR>
                      <a:noFill/>
                    </a:lnR>
                    <a:lnT>
                      <a:noFill/>
                    </a:lnT>
                    <a:lnB>
                      <a:noFill/>
                    </a:lnB>
                    <a:solidFill>
                      <a:srgbClr val="FFFFFF"/>
                    </a:solidFill>
                  </a:tcPr>
                </a:tc>
                <a:tc>
                  <a:txBody>
                    <a:bodyPr/>
                    <a:lstStyle/>
                    <a:p>
                      <a:pPr algn="l" fontAlgn="base"/>
                      <a:r>
                        <a:rPr lang="en-IN" b="0">
                          <a:effectLst/>
                        </a:rPr>
                        <a:t> </a:t>
                      </a:r>
                    </a:p>
                  </a:txBody>
                  <a:tcPr anchor="ctr">
                    <a:lnL>
                      <a:noFill/>
                    </a:lnL>
                    <a:lnR>
                      <a:noFill/>
                    </a:lnR>
                    <a:lnT>
                      <a:noFill/>
                    </a:lnT>
                    <a:lnB>
                      <a:noFill/>
                    </a:lnB>
                    <a:solidFill>
                      <a:srgbClr val="FFFFFF"/>
                    </a:solidFill>
                  </a:tcPr>
                </a:tc>
                <a:tc>
                  <a:txBody>
                    <a:bodyPr/>
                    <a:lstStyle/>
                    <a:p>
                      <a:pPr algn="l" fontAlgn="base"/>
                      <a:r>
                        <a:rPr lang="en-IN" b="0" dirty="0">
                          <a:effectLst/>
                        </a:rPr>
                        <a:t>lock-S(A)</a:t>
                      </a:r>
                    </a:p>
                  </a:txBody>
                  <a:tcPr anchor="ctr">
                    <a:lnL>
                      <a:noFill/>
                    </a:lnL>
                    <a:lnR>
                      <a:noFill/>
                    </a:lnR>
                    <a:lnT>
                      <a:noFill/>
                    </a:lnT>
                    <a:lnB>
                      <a:noFill/>
                    </a:lnB>
                    <a:solidFill>
                      <a:srgbClr val="FFFFFF"/>
                    </a:solidFill>
                  </a:tcPr>
                </a:tc>
                <a:extLst>
                  <a:ext uri="{0D108BD9-81ED-4DB2-BD59-A6C34878D82A}">
                    <a16:rowId xmlns="" xmlns:a16="http://schemas.microsoft.com/office/drawing/2014/main" val="4089705223"/>
                  </a:ext>
                </a:extLst>
              </a:tr>
              <a:tr h="0">
                <a:tc>
                  <a:txBody>
                    <a:bodyPr/>
                    <a:lstStyle/>
                    <a:p>
                      <a:pPr algn="l" fontAlgn="base"/>
                      <a:r>
                        <a:rPr lang="en-IN" b="0">
                          <a:effectLst/>
                        </a:rPr>
                        <a:t>3</a:t>
                      </a:r>
                    </a:p>
                  </a:txBody>
                  <a:tcPr anchor="ctr">
                    <a:lnL>
                      <a:noFill/>
                    </a:lnL>
                    <a:lnR>
                      <a:noFill/>
                    </a:lnR>
                    <a:lnT>
                      <a:noFill/>
                    </a:lnT>
                    <a:lnB>
                      <a:noFill/>
                    </a:lnB>
                    <a:solidFill>
                      <a:srgbClr val="FFFFFF"/>
                    </a:solidFill>
                  </a:tcPr>
                </a:tc>
                <a:tc>
                  <a:txBody>
                    <a:bodyPr/>
                    <a:lstStyle/>
                    <a:p>
                      <a:pPr algn="l" fontAlgn="base"/>
                      <a:r>
                        <a:rPr lang="en-IN" b="0">
                          <a:effectLst/>
                        </a:rPr>
                        <a:t>lock-X(B)</a:t>
                      </a:r>
                    </a:p>
                  </a:txBody>
                  <a:tcPr anchor="ctr">
                    <a:lnL>
                      <a:noFill/>
                    </a:lnL>
                    <a:lnR>
                      <a:noFill/>
                    </a:lnR>
                    <a:lnT>
                      <a:noFill/>
                    </a:lnT>
                    <a:lnB>
                      <a:noFill/>
                    </a:lnB>
                    <a:solidFill>
                      <a:srgbClr val="FFFFFF"/>
                    </a:solidFill>
                  </a:tcPr>
                </a:tc>
                <a:tc>
                  <a:txBody>
                    <a:bodyPr/>
                    <a:lstStyle/>
                    <a:p>
                      <a:pPr algn="l" fontAlgn="base"/>
                      <a:r>
                        <a:rPr lang="en-IN" b="0">
                          <a:effectLst/>
                        </a:rPr>
                        <a:t> </a:t>
                      </a:r>
                    </a:p>
                  </a:txBody>
                  <a:tcPr anchor="ctr">
                    <a:lnL>
                      <a:noFill/>
                    </a:lnL>
                    <a:lnR>
                      <a:noFill/>
                    </a:lnR>
                    <a:lnT>
                      <a:noFill/>
                    </a:lnT>
                    <a:lnB>
                      <a:noFill/>
                    </a:lnB>
                    <a:solidFill>
                      <a:srgbClr val="FFFFFF"/>
                    </a:solidFill>
                  </a:tcPr>
                </a:tc>
                <a:extLst>
                  <a:ext uri="{0D108BD9-81ED-4DB2-BD59-A6C34878D82A}">
                    <a16:rowId xmlns="" xmlns:a16="http://schemas.microsoft.com/office/drawing/2014/main" val="1358888167"/>
                  </a:ext>
                </a:extLst>
              </a:tr>
              <a:tr h="143986">
                <a:tc>
                  <a:txBody>
                    <a:bodyPr/>
                    <a:lstStyle/>
                    <a:p>
                      <a:pPr algn="l" fontAlgn="base"/>
                      <a:r>
                        <a:rPr lang="en-IN" b="0">
                          <a:effectLst/>
                        </a:rPr>
                        <a:t>4</a:t>
                      </a:r>
                    </a:p>
                  </a:txBody>
                  <a:tcPr anchor="ctr">
                    <a:lnL>
                      <a:noFill/>
                    </a:lnL>
                    <a:lnR>
                      <a:noFill/>
                    </a:lnR>
                    <a:lnT>
                      <a:noFill/>
                    </a:lnT>
                    <a:lnB>
                      <a:noFill/>
                    </a:lnB>
                    <a:solidFill>
                      <a:srgbClr val="FFFFFF"/>
                    </a:solidFill>
                  </a:tcPr>
                </a:tc>
                <a:tc>
                  <a:txBody>
                    <a:bodyPr/>
                    <a:lstStyle/>
                    <a:p>
                      <a:pPr algn="l" fontAlgn="base"/>
                      <a:r>
                        <a:rPr lang="en-IN" b="0" dirty="0">
                          <a:effectLst/>
                        </a:rPr>
                        <a:t>…….</a:t>
                      </a:r>
                    </a:p>
                  </a:txBody>
                  <a:tcPr anchor="ctr">
                    <a:lnL>
                      <a:noFill/>
                    </a:lnL>
                    <a:lnR>
                      <a:noFill/>
                    </a:lnR>
                    <a:lnT>
                      <a:noFill/>
                    </a:lnT>
                    <a:lnB>
                      <a:noFill/>
                    </a:lnB>
                    <a:solidFill>
                      <a:srgbClr val="FFFFFF"/>
                    </a:solidFill>
                  </a:tcPr>
                </a:tc>
                <a:tc>
                  <a:txBody>
                    <a:bodyPr/>
                    <a:lstStyle/>
                    <a:p>
                      <a:pPr algn="l" fontAlgn="base"/>
                      <a:r>
                        <a:rPr lang="en-IN" b="0">
                          <a:effectLst/>
                        </a:rPr>
                        <a:t>……</a:t>
                      </a:r>
                    </a:p>
                  </a:txBody>
                  <a:tcPr anchor="ctr">
                    <a:lnL>
                      <a:noFill/>
                    </a:lnL>
                    <a:lnR>
                      <a:noFill/>
                    </a:lnR>
                    <a:lnT>
                      <a:noFill/>
                    </a:lnT>
                    <a:lnB>
                      <a:noFill/>
                    </a:lnB>
                    <a:solidFill>
                      <a:srgbClr val="FFFFFF"/>
                    </a:solidFill>
                  </a:tcPr>
                </a:tc>
                <a:extLst>
                  <a:ext uri="{0D108BD9-81ED-4DB2-BD59-A6C34878D82A}">
                    <a16:rowId xmlns="" xmlns:a16="http://schemas.microsoft.com/office/drawing/2014/main" val="3234252352"/>
                  </a:ext>
                </a:extLst>
              </a:tr>
              <a:tr h="0">
                <a:tc>
                  <a:txBody>
                    <a:bodyPr/>
                    <a:lstStyle/>
                    <a:p>
                      <a:pPr algn="l" fontAlgn="base"/>
                      <a:r>
                        <a:rPr lang="en-IN" b="0">
                          <a:effectLst/>
                        </a:rPr>
                        <a:t>5</a:t>
                      </a:r>
                    </a:p>
                  </a:txBody>
                  <a:tcPr anchor="ctr">
                    <a:lnL>
                      <a:noFill/>
                    </a:lnL>
                    <a:lnR>
                      <a:noFill/>
                    </a:lnR>
                    <a:lnT>
                      <a:noFill/>
                    </a:lnT>
                    <a:lnB>
                      <a:noFill/>
                    </a:lnB>
                    <a:solidFill>
                      <a:srgbClr val="FFFFFF"/>
                    </a:solidFill>
                  </a:tcPr>
                </a:tc>
                <a:tc>
                  <a:txBody>
                    <a:bodyPr/>
                    <a:lstStyle/>
                    <a:p>
                      <a:pPr algn="l" fontAlgn="base"/>
                      <a:r>
                        <a:rPr lang="en-IN" b="0">
                          <a:effectLst/>
                        </a:rPr>
                        <a:t>Unlock(A)</a:t>
                      </a:r>
                    </a:p>
                  </a:txBody>
                  <a:tcPr anchor="ctr">
                    <a:lnL>
                      <a:noFill/>
                    </a:lnL>
                    <a:lnR>
                      <a:noFill/>
                    </a:lnR>
                    <a:lnT>
                      <a:noFill/>
                    </a:lnT>
                    <a:lnB>
                      <a:noFill/>
                    </a:lnB>
                    <a:solidFill>
                      <a:srgbClr val="FFFFFF"/>
                    </a:solidFill>
                  </a:tcPr>
                </a:tc>
                <a:tc>
                  <a:txBody>
                    <a:bodyPr/>
                    <a:lstStyle/>
                    <a:p>
                      <a:pPr algn="l" fontAlgn="base"/>
                      <a:r>
                        <a:rPr lang="en-IN" b="0">
                          <a:effectLst/>
                        </a:rPr>
                        <a:t> </a:t>
                      </a:r>
                    </a:p>
                  </a:txBody>
                  <a:tcPr anchor="ctr">
                    <a:lnL>
                      <a:noFill/>
                    </a:lnL>
                    <a:lnR>
                      <a:noFill/>
                    </a:lnR>
                    <a:lnT>
                      <a:noFill/>
                    </a:lnT>
                    <a:lnB>
                      <a:noFill/>
                    </a:lnB>
                    <a:solidFill>
                      <a:srgbClr val="FFFFFF"/>
                    </a:solidFill>
                  </a:tcPr>
                </a:tc>
                <a:extLst>
                  <a:ext uri="{0D108BD9-81ED-4DB2-BD59-A6C34878D82A}">
                    <a16:rowId xmlns="" xmlns:a16="http://schemas.microsoft.com/office/drawing/2014/main" val="3232176955"/>
                  </a:ext>
                </a:extLst>
              </a:tr>
              <a:tr h="0">
                <a:tc>
                  <a:txBody>
                    <a:bodyPr/>
                    <a:lstStyle/>
                    <a:p>
                      <a:pPr algn="l" fontAlgn="base"/>
                      <a:r>
                        <a:rPr lang="en-IN" b="0">
                          <a:effectLst/>
                        </a:rPr>
                        <a:t>6</a:t>
                      </a:r>
                    </a:p>
                  </a:txBody>
                  <a:tcPr anchor="ctr">
                    <a:lnL>
                      <a:noFill/>
                    </a:lnL>
                    <a:lnR>
                      <a:noFill/>
                    </a:lnR>
                    <a:lnT>
                      <a:noFill/>
                    </a:lnT>
                    <a:lnB>
                      <a:noFill/>
                    </a:lnB>
                    <a:solidFill>
                      <a:srgbClr val="FFFFFF"/>
                    </a:solidFill>
                  </a:tcPr>
                </a:tc>
                <a:tc>
                  <a:txBody>
                    <a:bodyPr/>
                    <a:lstStyle/>
                    <a:p>
                      <a:pPr algn="l" fontAlgn="base"/>
                      <a:r>
                        <a:rPr lang="en-IN" b="0" dirty="0">
                          <a:effectLst/>
                        </a:rPr>
                        <a:t> </a:t>
                      </a:r>
                    </a:p>
                  </a:txBody>
                  <a:tcPr anchor="ctr">
                    <a:lnL>
                      <a:noFill/>
                    </a:lnL>
                    <a:lnR>
                      <a:noFill/>
                    </a:lnR>
                    <a:lnT>
                      <a:noFill/>
                    </a:lnT>
                    <a:lnB>
                      <a:noFill/>
                    </a:lnB>
                    <a:solidFill>
                      <a:srgbClr val="FFFFFF"/>
                    </a:solidFill>
                  </a:tcPr>
                </a:tc>
                <a:tc>
                  <a:txBody>
                    <a:bodyPr/>
                    <a:lstStyle/>
                    <a:p>
                      <a:pPr algn="l" fontAlgn="base"/>
                      <a:r>
                        <a:rPr lang="en-IN" b="0">
                          <a:effectLst/>
                        </a:rPr>
                        <a:t>Lock-X(C)</a:t>
                      </a:r>
                    </a:p>
                  </a:txBody>
                  <a:tcPr anchor="ctr">
                    <a:lnL>
                      <a:noFill/>
                    </a:lnL>
                    <a:lnR>
                      <a:noFill/>
                    </a:lnR>
                    <a:lnT>
                      <a:noFill/>
                    </a:lnT>
                    <a:lnB>
                      <a:noFill/>
                    </a:lnB>
                    <a:solidFill>
                      <a:srgbClr val="FFFFFF"/>
                    </a:solidFill>
                  </a:tcPr>
                </a:tc>
                <a:extLst>
                  <a:ext uri="{0D108BD9-81ED-4DB2-BD59-A6C34878D82A}">
                    <a16:rowId xmlns="" xmlns:a16="http://schemas.microsoft.com/office/drawing/2014/main" val="1442752070"/>
                  </a:ext>
                </a:extLst>
              </a:tr>
              <a:tr h="0">
                <a:tc>
                  <a:txBody>
                    <a:bodyPr/>
                    <a:lstStyle/>
                    <a:p>
                      <a:pPr algn="l" fontAlgn="base"/>
                      <a:r>
                        <a:rPr lang="en-IN" b="0">
                          <a:effectLst/>
                        </a:rPr>
                        <a:t>7</a:t>
                      </a:r>
                    </a:p>
                  </a:txBody>
                  <a:tcPr anchor="ctr">
                    <a:lnL>
                      <a:noFill/>
                    </a:lnL>
                    <a:lnR>
                      <a:noFill/>
                    </a:lnR>
                    <a:lnT>
                      <a:noFill/>
                    </a:lnT>
                    <a:lnB>
                      <a:noFill/>
                    </a:lnB>
                    <a:solidFill>
                      <a:srgbClr val="FFFFFF"/>
                    </a:solidFill>
                  </a:tcPr>
                </a:tc>
                <a:tc>
                  <a:txBody>
                    <a:bodyPr/>
                    <a:lstStyle/>
                    <a:p>
                      <a:pPr algn="l" fontAlgn="base"/>
                      <a:r>
                        <a:rPr lang="en-IN" b="0">
                          <a:effectLst/>
                        </a:rPr>
                        <a:t>Unlock(B)</a:t>
                      </a:r>
                    </a:p>
                  </a:txBody>
                  <a:tcPr anchor="ctr">
                    <a:lnL>
                      <a:noFill/>
                    </a:lnL>
                    <a:lnR>
                      <a:noFill/>
                    </a:lnR>
                    <a:lnT>
                      <a:noFill/>
                    </a:lnT>
                    <a:lnB>
                      <a:noFill/>
                    </a:lnB>
                    <a:solidFill>
                      <a:srgbClr val="FFFFFF"/>
                    </a:solidFill>
                  </a:tcPr>
                </a:tc>
                <a:tc>
                  <a:txBody>
                    <a:bodyPr/>
                    <a:lstStyle/>
                    <a:p>
                      <a:pPr algn="l" fontAlgn="base"/>
                      <a:r>
                        <a:rPr lang="en-IN" b="0">
                          <a:effectLst/>
                        </a:rPr>
                        <a:t> </a:t>
                      </a:r>
                    </a:p>
                  </a:txBody>
                  <a:tcPr anchor="ctr">
                    <a:lnL>
                      <a:noFill/>
                    </a:lnL>
                    <a:lnR>
                      <a:noFill/>
                    </a:lnR>
                    <a:lnT>
                      <a:noFill/>
                    </a:lnT>
                    <a:lnB>
                      <a:noFill/>
                    </a:lnB>
                    <a:solidFill>
                      <a:srgbClr val="FFFFFF"/>
                    </a:solidFill>
                  </a:tcPr>
                </a:tc>
                <a:extLst>
                  <a:ext uri="{0D108BD9-81ED-4DB2-BD59-A6C34878D82A}">
                    <a16:rowId xmlns="" xmlns:a16="http://schemas.microsoft.com/office/drawing/2014/main" val="3289332897"/>
                  </a:ext>
                </a:extLst>
              </a:tr>
              <a:tr h="0">
                <a:tc>
                  <a:txBody>
                    <a:bodyPr/>
                    <a:lstStyle/>
                    <a:p>
                      <a:pPr algn="l" fontAlgn="base"/>
                      <a:r>
                        <a:rPr lang="en-IN" b="0" dirty="0">
                          <a:effectLst/>
                        </a:rPr>
                        <a:t>8</a:t>
                      </a:r>
                    </a:p>
                  </a:txBody>
                  <a:tcPr anchor="ctr">
                    <a:lnL>
                      <a:noFill/>
                    </a:lnL>
                    <a:lnR>
                      <a:noFill/>
                    </a:lnR>
                    <a:lnT>
                      <a:noFill/>
                    </a:lnT>
                    <a:lnB>
                      <a:noFill/>
                    </a:lnB>
                    <a:solidFill>
                      <a:srgbClr val="FFFFFF"/>
                    </a:solidFill>
                  </a:tcPr>
                </a:tc>
                <a:tc>
                  <a:txBody>
                    <a:bodyPr/>
                    <a:lstStyle/>
                    <a:p>
                      <a:pPr algn="l" fontAlgn="base"/>
                      <a:r>
                        <a:rPr lang="en-IN" b="0">
                          <a:effectLst/>
                        </a:rPr>
                        <a:t> </a:t>
                      </a:r>
                    </a:p>
                  </a:txBody>
                  <a:tcPr anchor="ctr">
                    <a:lnL>
                      <a:noFill/>
                    </a:lnL>
                    <a:lnR>
                      <a:noFill/>
                    </a:lnR>
                    <a:lnT>
                      <a:noFill/>
                    </a:lnT>
                    <a:lnB>
                      <a:noFill/>
                    </a:lnB>
                    <a:solidFill>
                      <a:srgbClr val="FFFFFF"/>
                    </a:solidFill>
                  </a:tcPr>
                </a:tc>
                <a:tc>
                  <a:txBody>
                    <a:bodyPr/>
                    <a:lstStyle/>
                    <a:p>
                      <a:pPr algn="l" fontAlgn="base"/>
                      <a:r>
                        <a:rPr lang="en-IN" b="0">
                          <a:effectLst/>
                        </a:rPr>
                        <a:t>Unlock(A)</a:t>
                      </a:r>
                    </a:p>
                  </a:txBody>
                  <a:tcPr anchor="ctr">
                    <a:lnL>
                      <a:noFill/>
                    </a:lnL>
                    <a:lnR>
                      <a:noFill/>
                    </a:lnR>
                    <a:lnT>
                      <a:noFill/>
                    </a:lnT>
                    <a:lnB>
                      <a:noFill/>
                    </a:lnB>
                    <a:solidFill>
                      <a:srgbClr val="FFFFFF"/>
                    </a:solidFill>
                  </a:tcPr>
                </a:tc>
                <a:extLst>
                  <a:ext uri="{0D108BD9-81ED-4DB2-BD59-A6C34878D82A}">
                    <a16:rowId xmlns="" xmlns:a16="http://schemas.microsoft.com/office/drawing/2014/main" val="3173909066"/>
                  </a:ext>
                </a:extLst>
              </a:tr>
              <a:tr h="0">
                <a:tc>
                  <a:txBody>
                    <a:bodyPr/>
                    <a:lstStyle/>
                    <a:p>
                      <a:pPr algn="l" fontAlgn="base"/>
                      <a:r>
                        <a:rPr lang="en-IN" b="0">
                          <a:effectLst/>
                        </a:rPr>
                        <a:t>9</a:t>
                      </a:r>
                    </a:p>
                  </a:txBody>
                  <a:tcPr anchor="ctr">
                    <a:lnL>
                      <a:noFill/>
                    </a:lnL>
                    <a:lnR>
                      <a:noFill/>
                    </a:lnR>
                    <a:lnT>
                      <a:noFill/>
                    </a:lnT>
                    <a:lnB>
                      <a:noFill/>
                    </a:lnB>
                    <a:solidFill>
                      <a:srgbClr val="FFFFFF"/>
                    </a:solidFill>
                  </a:tcPr>
                </a:tc>
                <a:tc>
                  <a:txBody>
                    <a:bodyPr/>
                    <a:lstStyle/>
                    <a:p>
                      <a:pPr algn="l" fontAlgn="base"/>
                      <a:r>
                        <a:rPr lang="en-IN" b="0">
                          <a:effectLst/>
                        </a:rPr>
                        <a:t> </a:t>
                      </a:r>
                    </a:p>
                  </a:txBody>
                  <a:tcPr anchor="ctr">
                    <a:lnL>
                      <a:noFill/>
                    </a:lnL>
                    <a:lnR>
                      <a:noFill/>
                    </a:lnR>
                    <a:lnT>
                      <a:noFill/>
                    </a:lnT>
                    <a:lnB>
                      <a:noFill/>
                    </a:lnB>
                    <a:solidFill>
                      <a:srgbClr val="FFFFFF"/>
                    </a:solidFill>
                  </a:tcPr>
                </a:tc>
                <a:tc>
                  <a:txBody>
                    <a:bodyPr/>
                    <a:lstStyle/>
                    <a:p>
                      <a:pPr algn="l" fontAlgn="base"/>
                      <a:r>
                        <a:rPr lang="en-IN" b="0">
                          <a:effectLst/>
                        </a:rPr>
                        <a:t>Unlock(C)</a:t>
                      </a:r>
                    </a:p>
                  </a:txBody>
                  <a:tcPr anchor="ctr">
                    <a:lnL>
                      <a:noFill/>
                    </a:lnL>
                    <a:lnR>
                      <a:noFill/>
                    </a:lnR>
                    <a:lnT>
                      <a:noFill/>
                    </a:lnT>
                    <a:lnB>
                      <a:noFill/>
                    </a:lnB>
                    <a:solidFill>
                      <a:srgbClr val="FFFFFF"/>
                    </a:solidFill>
                  </a:tcPr>
                </a:tc>
                <a:extLst>
                  <a:ext uri="{0D108BD9-81ED-4DB2-BD59-A6C34878D82A}">
                    <a16:rowId xmlns="" xmlns:a16="http://schemas.microsoft.com/office/drawing/2014/main" val="3714187419"/>
                  </a:ext>
                </a:extLst>
              </a:tr>
              <a:tr h="0">
                <a:tc>
                  <a:txBody>
                    <a:bodyPr/>
                    <a:lstStyle/>
                    <a:p>
                      <a:pPr algn="l" fontAlgn="base"/>
                      <a:r>
                        <a:rPr lang="en-IN" b="0">
                          <a:effectLst/>
                        </a:rPr>
                        <a:t>10</a:t>
                      </a:r>
                    </a:p>
                  </a:txBody>
                  <a:tcPr anchor="ctr">
                    <a:lnL>
                      <a:noFill/>
                    </a:lnL>
                    <a:lnR>
                      <a:noFill/>
                    </a:lnR>
                    <a:lnT>
                      <a:noFill/>
                    </a:lnT>
                    <a:lnB>
                      <a:noFill/>
                    </a:lnB>
                    <a:solidFill>
                      <a:srgbClr val="FFFFFF"/>
                    </a:solidFill>
                  </a:tcPr>
                </a:tc>
                <a:tc>
                  <a:txBody>
                    <a:bodyPr/>
                    <a:lstStyle/>
                    <a:p>
                      <a:pPr algn="l" fontAlgn="base"/>
                      <a:r>
                        <a:rPr lang="en-IN" b="0">
                          <a:effectLst/>
                        </a:rPr>
                        <a:t>…….</a:t>
                      </a:r>
                    </a:p>
                  </a:txBody>
                  <a:tcPr anchor="ctr">
                    <a:lnL>
                      <a:noFill/>
                    </a:lnL>
                    <a:lnR>
                      <a:noFill/>
                    </a:lnR>
                    <a:lnT>
                      <a:noFill/>
                    </a:lnT>
                    <a:lnB>
                      <a:noFill/>
                    </a:lnB>
                    <a:solidFill>
                      <a:srgbClr val="FFFFFF"/>
                    </a:solidFill>
                  </a:tcPr>
                </a:tc>
                <a:tc>
                  <a:txBody>
                    <a:bodyPr/>
                    <a:lstStyle/>
                    <a:p>
                      <a:pPr algn="l" fontAlgn="base"/>
                      <a:r>
                        <a:rPr lang="en-IN" b="0" dirty="0">
                          <a:effectLst/>
                        </a:rPr>
                        <a:t>……</a:t>
                      </a:r>
                    </a:p>
                  </a:txBody>
                  <a:tcPr anchor="ctr">
                    <a:lnL>
                      <a:noFill/>
                    </a:lnL>
                    <a:lnR>
                      <a:noFill/>
                    </a:lnR>
                    <a:lnT>
                      <a:noFill/>
                    </a:lnT>
                    <a:lnB>
                      <a:noFill/>
                    </a:lnB>
                    <a:solidFill>
                      <a:srgbClr val="FFFFFF"/>
                    </a:solidFill>
                  </a:tcPr>
                </a:tc>
                <a:extLst>
                  <a:ext uri="{0D108BD9-81ED-4DB2-BD59-A6C34878D82A}">
                    <a16:rowId xmlns="" xmlns:a16="http://schemas.microsoft.com/office/drawing/2014/main" val="3058885092"/>
                  </a:ext>
                </a:extLst>
              </a:tr>
            </a:tbl>
          </a:graphicData>
        </a:graphic>
      </p:graphicFrame>
      <p:sp>
        <p:nvSpPr>
          <p:cNvPr id="4" name="TextBox 3">
            <a:extLst>
              <a:ext uri="{FF2B5EF4-FFF2-40B4-BE49-F238E27FC236}">
                <a16:creationId xmlns="" xmlns:a16="http://schemas.microsoft.com/office/drawing/2014/main" id="{45169897-9B4A-F819-5ABA-3805F2D1AF80}"/>
              </a:ext>
            </a:extLst>
          </p:cNvPr>
          <p:cNvSpPr txBox="1"/>
          <p:nvPr/>
        </p:nvSpPr>
        <p:spPr>
          <a:xfrm>
            <a:off x="6790267" y="2562705"/>
            <a:ext cx="4563533"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fontAlgn="base"/>
            <a:r>
              <a:rPr lang="en-US" b="1" i="0" dirty="0">
                <a:solidFill>
                  <a:srgbClr val="273239"/>
                </a:solidFill>
                <a:effectLst/>
                <a:latin typeface="urw-din"/>
              </a:rPr>
              <a:t>Transaction T</a:t>
            </a:r>
            <a:r>
              <a:rPr lang="en-US" b="1" i="0" baseline="-25000" dirty="0">
                <a:solidFill>
                  <a:srgbClr val="273239"/>
                </a:solidFill>
                <a:effectLst/>
                <a:latin typeface="urw-din"/>
              </a:rPr>
              <a:t>1</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The growing Phase is from steps 1-3.</a:t>
            </a:r>
          </a:p>
          <a:p>
            <a:pPr algn="l" fontAlgn="base">
              <a:buFont typeface="Arial" panose="020B0604020202020204" pitchFamily="34" charset="0"/>
              <a:buChar char="•"/>
            </a:pPr>
            <a:r>
              <a:rPr lang="en-US" b="0" i="0" dirty="0">
                <a:solidFill>
                  <a:srgbClr val="273239"/>
                </a:solidFill>
                <a:effectLst/>
                <a:latin typeface="urw-din"/>
              </a:rPr>
              <a:t>The shrinking Phase is from steps 5-7.</a:t>
            </a:r>
          </a:p>
          <a:p>
            <a:pPr algn="l" fontAlgn="base">
              <a:buFont typeface="Arial" panose="020B0604020202020204" pitchFamily="34" charset="0"/>
              <a:buChar char="•"/>
            </a:pPr>
            <a:r>
              <a:rPr lang="en-US" b="0" i="0" dirty="0">
                <a:solidFill>
                  <a:srgbClr val="273239"/>
                </a:solidFill>
                <a:effectLst/>
                <a:latin typeface="urw-din"/>
              </a:rPr>
              <a:t>Lock Point at 3</a:t>
            </a:r>
          </a:p>
          <a:p>
            <a:pPr algn="l" fontAlgn="base"/>
            <a:r>
              <a:rPr lang="en-US" b="1" i="0" dirty="0">
                <a:solidFill>
                  <a:srgbClr val="273239"/>
                </a:solidFill>
                <a:effectLst/>
                <a:latin typeface="urw-din"/>
              </a:rPr>
              <a:t>Transaction T</a:t>
            </a:r>
            <a:r>
              <a:rPr lang="en-US" b="1" i="0" baseline="-25000" dirty="0">
                <a:solidFill>
                  <a:srgbClr val="273239"/>
                </a:solidFill>
                <a:effectLst/>
                <a:latin typeface="urw-din"/>
              </a:rPr>
              <a:t>2</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The growing Phase is from steps 2-6.</a:t>
            </a:r>
          </a:p>
          <a:p>
            <a:pPr algn="l" fontAlgn="base">
              <a:buFont typeface="Arial" panose="020B0604020202020204" pitchFamily="34" charset="0"/>
              <a:buChar char="•"/>
            </a:pPr>
            <a:r>
              <a:rPr lang="en-US" b="0" i="0" dirty="0">
                <a:solidFill>
                  <a:srgbClr val="273239"/>
                </a:solidFill>
                <a:effectLst/>
                <a:latin typeface="urw-din"/>
              </a:rPr>
              <a:t>The shrinking Phase is from steps 8-9.</a:t>
            </a:r>
          </a:p>
          <a:p>
            <a:pPr algn="l" fontAlgn="base">
              <a:buFont typeface="Arial" panose="020B0604020202020204" pitchFamily="34" charset="0"/>
              <a:buChar char="•"/>
            </a:pPr>
            <a:r>
              <a:rPr lang="en-US" b="0" i="0" dirty="0">
                <a:solidFill>
                  <a:srgbClr val="273239"/>
                </a:solidFill>
                <a:effectLst/>
                <a:latin typeface="urw-din"/>
              </a:rPr>
              <a:t>Lock Point at 6</a:t>
            </a:r>
          </a:p>
        </p:txBody>
      </p:sp>
      <p:sp>
        <p:nvSpPr>
          <p:cNvPr id="5" name="Title 1">
            <a:extLst>
              <a:ext uri="{FF2B5EF4-FFF2-40B4-BE49-F238E27FC236}">
                <a16:creationId xmlns="" xmlns:a16="http://schemas.microsoft.com/office/drawing/2014/main" id="{7A0964D4-8EBC-16B7-13E7-8B8CA1199400}"/>
              </a:ext>
            </a:extLst>
          </p:cNvPr>
          <p:cNvSpPr txBox="1">
            <a:spLocks/>
          </p:cNvSpPr>
          <p:nvPr/>
        </p:nvSpPr>
        <p:spPr>
          <a:xfrm>
            <a:off x="838200" y="365125"/>
            <a:ext cx="10515600" cy="13255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b="1">
                <a:solidFill>
                  <a:schemeClr val="bg1"/>
                </a:solidFill>
                <a:latin typeface="Source Sans Pro" panose="020B0503030403020204" pitchFamily="34" charset="0"/>
              </a:rPr>
              <a:t>Two Phase Locking Protocol</a:t>
            </a:r>
            <a:r>
              <a:rPr lang="en-IN" b="1">
                <a:solidFill>
                  <a:srgbClr val="222222"/>
                </a:solidFill>
                <a:latin typeface="Source Sans Pro" panose="020B0503030403020204" pitchFamily="34" charset="0"/>
              </a:rPr>
              <a:t/>
            </a:r>
            <a:br>
              <a:rPr lang="en-IN" b="1">
                <a:solidFill>
                  <a:srgbClr val="222222"/>
                </a:solidFill>
                <a:latin typeface="Source Sans Pro" panose="020B0503030403020204" pitchFamily="34" charset="0"/>
              </a:rPr>
            </a:br>
            <a:endParaRPr lang="en-IN" dirty="0"/>
          </a:p>
        </p:txBody>
      </p:sp>
    </p:spTree>
    <p:extLst>
      <p:ext uri="{BB962C8B-B14F-4D97-AF65-F5344CB8AC3E}">
        <p14:creationId xmlns="" xmlns:p14="http://schemas.microsoft.com/office/powerpoint/2010/main" val="3190579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E88B87B6-65D8-E23D-C88F-0C920D85C2DB}"/>
              </a:ext>
            </a:extLst>
          </p:cNvPr>
          <p:cNvSpPr txBox="1">
            <a:spLocks/>
          </p:cNvSpPr>
          <p:nvPr/>
        </p:nvSpPr>
        <p:spPr>
          <a:xfrm>
            <a:off x="318656" y="1"/>
            <a:ext cx="10515600" cy="1505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b="1" dirty="0">
                <a:solidFill>
                  <a:schemeClr val="bg1"/>
                </a:solidFill>
                <a:latin typeface="Source Sans Pro" panose="020B0503030403020204" pitchFamily="34" charset="0"/>
              </a:rPr>
              <a:t>Two Phase Locking Protocol(</a:t>
            </a:r>
            <a:r>
              <a:rPr lang="en-IN" b="1" i="0" dirty="0">
                <a:solidFill>
                  <a:srgbClr val="273239"/>
                </a:solidFill>
                <a:effectLst/>
                <a:latin typeface="urw-din"/>
              </a:rPr>
              <a:t>Cascading Rollbacks in 2-PL</a:t>
            </a:r>
            <a:r>
              <a:rPr lang="en-IN" b="1" dirty="0">
                <a:solidFill>
                  <a:srgbClr val="222222"/>
                </a:solidFill>
                <a:latin typeface="Source Sans Pro" panose="020B0503030403020204" pitchFamily="34" charset="0"/>
              </a:rPr>
              <a:t/>
            </a:r>
            <a:br>
              <a:rPr lang="en-IN" b="1" dirty="0">
                <a:solidFill>
                  <a:srgbClr val="222222"/>
                </a:solidFill>
                <a:latin typeface="Source Sans Pro" panose="020B0503030403020204" pitchFamily="34" charset="0"/>
              </a:rPr>
            </a:br>
            <a:endParaRPr lang="en-IN" dirty="0"/>
          </a:p>
        </p:txBody>
      </p:sp>
      <p:pic>
        <p:nvPicPr>
          <p:cNvPr id="7170" name="Picture 2" descr="Lightbox">
            <a:extLst>
              <a:ext uri="{FF2B5EF4-FFF2-40B4-BE49-F238E27FC236}">
                <a16:creationId xmlns="" xmlns:a16="http://schemas.microsoft.com/office/drawing/2014/main" id="{403BCF58-8995-1888-3352-1FDE161C2C0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50957" y="1440872"/>
            <a:ext cx="8149568" cy="5109249"/>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8772AF40-1F9C-156E-9479-57AA4B9F1278}"/>
              </a:ext>
            </a:extLst>
          </p:cNvPr>
          <p:cNvSpPr txBox="1"/>
          <p:nvPr/>
        </p:nvSpPr>
        <p:spPr>
          <a:xfrm>
            <a:off x="0" y="2244436"/>
            <a:ext cx="2576946" cy="317009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b="0" i="0" dirty="0">
                <a:solidFill>
                  <a:srgbClr val="273239"/>
                </a:solidFill>
                <a:effectLst/>
                <a:latin typeface="Times New Roman" panose="02020603050405020304" pitchFamily="18" charset="0"/>
                <a:cs typeface="Times New Roman" panose="02020603050405020304" pitchFamily="18" charset="0"/>
              </a:rPr>
              <a:t>To analyze the schedule. because of </a:t>
            </a:r>
            <a:r>
              <a:rPr lang="en-US" sz="2000" b="0" i="0" dirty="0">
                <a:solidFill>
                  <a:srgbClr val="FF0000"/>
                </a:solidFill>
                <a:effectLst/>
                <a:latin typeface="Times New Roman" panose="02020603050405020304" pitchFamily="18" charset="0"/>
                <a:cs typeface="Times New Roman" panose="02020603050405020304" pitchFamily="18" charset="0"/>
              </a:rPr>
              <a:t>Dirty Read </a:t>
            </a:r>
            <a:r>
              <a:rPr lang="en-US" sz="2000" b="0" i="0" dirty="0">
                <a:solidFill>
                  <a:srgbClr val="273239"/>
                </a:solidFill>
                <a:effectLst/>
                <a:latin typeface="Times New Roman" panose="02020603050405020304" pitchFamily="18" charset="0"/>
                <a:cs typeface="Times New Roman" panose="02020603050405020304" pitchFamily="18" charset="0"/>
              </a:rPr>
              <a:t>in T</a:t>
            </a:r>
            <a:r>
              <a:rPr lang="en-US" sz="2000" b="0" i="0" baseline="-25000" dirty="0">
                <a:solidFill>
                  <a:srgbClr val="273239"/>
                </a:solidFill>
                <a:effectLst/>
                <a:latin typeface="Times New Roman" panose="02020603050405020304" pitchFamily="18" charset="0"/>
                <a:cs typeface="Times New Roman" panose="02020603050405020304" pitchFamily="18" charset="0"/>
              </a:rPr>
              <a:t>2</a:t>
            </a:r>
            <a:r>
              <a:rPr lang="en-US" sz="2000" b="0" i="0" dirty="0">
                <a:solidFill>
                  <a:srgbClr val="273239"/>
                </a:solidFill>
                <a:effectLst/>
                <a:latin typeface="Times New Roman" panose="02020603050405020304" pitchFamily="18" charset="0"/>
                <a:cs typeface="Times New Roman" panose="02020603050405020304" pitchFamily="18" charset="0"/>
              </a:rPr>
              <a:t> and T</a:t>
            </a:r>
            <a:r>
              <a:rPr lang="en-US" sz="2000" b="0" i="0" baseline="-25000" dirty="0">
                <a:solidFill>
                  <a:srgbClr val="273239"/>
                </a:solidFill>
                <a:effectLst/>
                <a:latin typeface="Times New Roman" panose="02020603050405020304" pitchFamily="18" charset="0"/>
                <a:cs typeface="Times New Roman" panose="02020603050405020304" pitchFamily="18" charset="0"/>
              </a:rPr>
              <a:t>3</a:t>
            </a:r>
            <a:r>
              <a:rPr lang="en-US" sz="2000" b="0" i="0" dirty="0">
                <a:solidFill>
                  <a:srgbClr val="273239"/>
                </a:solidFill>
                <a:effectLst/>
                <a:latin typeface="Times New Roman" panose="02020603050405020304" pitchFamily="18" charset="0"/>
                <a:cs typeface="Times New Roman" panose="02020603050405020304" pitchFamily="18" charset="0"/>
              </a:rPr>
              <a:t> in lines 8 and 12 respectively, when T</a:t>
            </a:r>
            <a:r>
              <a:rPr lang="en-US" sz="2000" b="0" i="0" baseline="-25000" dirty="0">
                <a:solidFill>
                  <a:srgbClr val="273239"/>
                </a:solidFill>
                <a:effectLst/>
                <a:latin typeface="Times New Roman" panose="02020603050405020304" pitchFamily="18" charset="0"/>
                <a:cs typeface="Times New Roman" panose="02020603050405020304" pitchFamily="18" charset="0"/>
              </a:rPr>
              <a:t>1</a:t>
            </a:r>
            <a:r>
              <a:rPr lang="en-US" sz="2000" b="0" i="0" dirty="0">
                <a:solidFill>
                  <a:srgbClr val="273239"/>
                </a:solidFill>
                <a:effectLst/>
                <a:latin typeface="Times New Roman" panose="02020603050405020304" pitchFamily="18" charset="0"/>
                <a:cs typeface="Times New Roman" panose="02020603050405020304" pitchFamily="18" charset="0"/>
              </a:rPr>
              <a:t> failed we have to roll back others also. Hence,</a:t>
            </a:r>
            <a:r>
              <a:rPr lang="en-US" sz="2000" b="1" i="0" dirty="0">
                <a:solidFill>
                  <a:srgbClr val="273239"/>
                </a:solidFill>
                <a:effectLst/>
                <a:latin typeface="Times New Roman" panose="02020603050405020304" pitchFamily="18" charset="0"/>
                <a:cs typeface="Times New Roman" panose="02020603050405020304" pitchFamily="18" charset="0"/>
              </a:rPr>
              <a:t> Cascading Rollbacks are possible in 2-PL.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00377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 xmlns:a16="http://schemas.microsoft.com/office/drawing/2014/main" id="{70126108-D8BF-2E31-87B2-BA0545655040}"/>
              </a:ext>
            </a:extLst>
          </p:cNvPr>
          <p:cNvSpPr>
            <a:spLocks noGrp="1" noChangeArrowheads="1"/>
          </p:cNvSpPr>
          <p:nvPr>
            <p:ph type="title"/>
          </p:nvPr>
        </p:nvSpPr>
        <p:spPr>
          <a:xfrm>
            <a:off x="0" y="0"/>
            <a:ext cx="12192000" cy="847725"/>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defRPr/>
            </a:pPr>
            <a:r>
              <a:rPr lang="en-US" dirty="0">
                <a:ea typeface="+mj-ea"/>
              </a:rPr>
              <a:t>The Two-Phase Locking Protocol (Cont.)</a:t>
            </a:r>
          </a:p>
        </p:txBody>
      </p:sp>
      <p:sp>
        <p:nvSpPr>
          <p:cNvPr id="32771" name="Rectangle 3">
            <a:extLst>
              <a:ext uri="{FF2B5EF4-FFF2-40B4-BE49-F238E27FC236}">
                <a16:creationId xmlns="" xmlns:a16="http://schemas.microsoft.com/office/drawing/2014/main" id="{A2C77F89-0C6D-DDED-9945-BD8F4F000BFD}"/>
              </a:ext>
            </a:extLst>
          </p:cNvPr>
          <p:cNvSpPr>
            <a:spLocks noGrp="1" noChangeArrowheads="1"/>
          </p:cNvSpPr>
          <p:nvPr>
            <p:ph type="body" idx="4294967295"/>
          </p:nvPr>
        </p:nvSpPr>
        <p:spPr>
          <a:xfrm>
            <a:off x="0" y="847725"/>
            <a:ext cx="12192000" cy="6267450"/>
          </a:xfrm>
        </p:spPr>
        <p:style>
          <a:lnRef idx="1">
            <a:schemeClr val="accent4"/>
          </a:lnRef>
          <a:fillRef idx="2">
            <a:schemeClr val="accent4"/>
          </a:fillRef>
          <a:effectRef idx="1">
            <a:schemeClr val="accent4"/>
          </a:effectRef>
          <a:fontRef idx="minor">
            <a:schemeClr val="dk1"/>
          </a:fontRef>
        </p:style>
        <p:txBody>
          <a:bodyPr>
            <a:noAutofit/>
          </a:bodyPr>
          <a:lstStyle/>
          <a:p>
            <a:pPr algn="just"/>
            <a:r>
              <a:rPr lang="en-US" altLang="en-US" sz="2600" dirty="0">
                <a:latin typeface="Times New Roman" panose="02020603050405020304" pitchFamily="18" charset="0"/>
                <a:cs typeface="Times New Roman" panose="02020603050405020304" pitchFamily="18" charset="0"/>
              </a:rPr>
              <a:t>Two-phase locking </a:t>
            </a:r>
            <a:r>
              <a:rPr lang="en-US" altLang="en-US" sz="2600" i="1" dirty="0">
                <a:latin typeface="Times New Roman" panose="02020603050405020304" pitchFamily="18" charset="0"/>
                <a:cs typeface="Times New Roman" panose="02020603050405020304" pitchFamily="18" charset="0"/>
              </a:rPr>
              <a:t>does not</a:t>
            </a:r>
            <a:r>
              <a:rPr lang="en-US" altLang="en-US" sz="2600" dirty="0">
                <a:latin typeface="Times New Roman" panose="02020603050405020304" pitchFamily="18" charset="0"/>
                <a:cs typeface="Times New Roman" panose="02020603050405020304" pitchFamily="18" charset="0"/>
              </a:rPr>
              <a:t> ensure freedom from deadlocks</a:t>
            </a:r>
          </a:p>
          <a:p>
            <a:pPr algn="just">
              <a:lnSpc>
                <a:spcPct val="110000"/>
              </a:lnSpc>
            </a:pPr>
            <a:r>
              <a:rPr lang="en-US" altLang="en-US" sz="2600" dirty="0">
                <a:latin typeface="Times New Roman" panose="02020603050405020304" pitchFamily="18" charset="0"/>
                <a:cs typeface="Times New Roman" panose="02020603050405020304" pitchFamily="18" charset="0"/>
              </a:rPr>
              <a:t>Cascading roll-back is possible under two-phase locking. To avoid this, follow a modified protocol called </a:t>
            </a:r>
            <a:r>
              <a:rPr lang="en-US" altLang="en-US" sz="2600" b="1" dirty="0">
                <a:solidFill>
                  <a:srgbClr val="000099"/>
                </a:solidFill>
                <a:latin typeface="Times New Roman" panose="02020603050405020304" pitchFamily="18" charset="0"/>
                <a:cs typeface="Times New Roman" panose="02020603050405020304" pitchFamily="18" charset="0"/>
              </a:rPr>
              <a:t>strict two-phase locking</a:t>
            </a:r>
            <a:r>
              <a:rPr lang="en-US" altLang="en-US" sz="2600" dirty="0">
                <a:latin typeface="Times New Roman" panose="02020603050405020304" pitchFamily="18" charset="0"/>
                <a:cs typeface="Times New Roman" panose="02020603050405020304" pitchFamily="18" charset="0"/>
              </a:rPr>
              <a:t>. Here a transaction must hold all its exclusive locks till it commits/aborts. </a:t>
            </a:r>
            <a:r>
              <a:rPr lang="en-US" altLang="en-US" sz="2600" dirty="0">
                <a:solidFill>
                  <a:srgbClr val="FF0000"/>
                </a:solidFill>
                <a:latin typeface="Times New Roman" panose="02020603050405020304" pitchFamily="18" charset="0"/>
                <a:cs typeface="Times New Roman" panose="02020603050405020304" pitchFamily="18" charset="0"/>
              </a:rPr>
              <a:t>Recoverable and </a:t>
            </a:r>
            <a:r>
              <a:rPr lang="en-US" sz="2600" b="0" i="0" dirty="0" err="1">
                <a:solidFill>
                  <a:srgbClr val="FF0000"/>
                </a:solidFill>
                <a:effectLst/>
                <a:latin typeface="urw-din"/>
              </a:rPr>
              <a:t>Cascadeless</a:t>
            </a:r>
            <a:r>
              <a:rPr lang="en-US" altLang="en-US" sz="2600" dirty="0">
                <a:solidFill>
                  <a:srgbClr val="FF0000"/>
                </a:solidFill>
                <a:latin typeface="Times New Roman" panose="02020603050405020304" pitchFamily="18" charset="0"/>
                <a:cs typeface="Times New Roman" panose="02020603050405020304" pitchFamily="18" charset="0"/>
              </a:rPr>
              <a:t>, but not free from Deadlock.</a:t>
            </a:r>
          </a:p>
          <a:p>
            <a:pPr algn="just">
              <a:lnSpc>
                <a:spcPct val="110000"/>
              </a:lnSpc>
            </a:pPr>
            <a:r>
              <a:rPr lang="en-US" altLang="en-US" sz="2600" b="1" dirty="0">
                <a:solidFill>
                  <a:srgbClr val="000099"/>
                </a:solidFill>
                <a:latin typeface="Times New Roman" panose="02020603050405020304" pitchFamily="18" charset="0"/>
                <a:cs typeface="Times New Roman" panose="02020603050405020304" pitchFamily="18" charset="0"/>
              </a:rPr>
              <a:t>Rigorous two-phase locking</a:t>
            </a:r>
            <a:r>
              <a:rPr lang="en-US" altLang="en-US" sz="2600" dirty="0">
                <a:latin typeface="Times New Roman" panose="02020603050405020304" pitchFamily="18" charset="0"/>
                <a:cs typeface="Times New Roman" panose="02020603050405020304" pitchFamily="18" charset="0"/>
              </a:rPr>
              <a:t> is even stricter: here </a:t>
            </a:r>
            <a:r>
              <a:rPr lang="en-US" altLang="en-US" sz="2600" i="1" dirty="0">
                <a:latin typeface="Times New Roman" panose="02020603050405020304" pitchFamily="18" charset="0"/>
                <a:cs typeface="Times New Roman" panose="02020603050405020304" pitchFamily="18" charset="0"/>
              </a:rPr>
              <a:t>all </a:t>
            </a:r>
            <a:r>
              <a:rPr lang="en-US" altLang="en-US" sz="2600" dirty="0">
                <a:latin typeface="Times New Roman" panose="02020603050405020304" pitchFamily="18" charset="0"/>
                <a:cs typeface="Times New Roman" panose="02020603050405020304" pitchFamily="18" charset="0"/>
              </a:rPr>
              <a:t>locks are held till commit/abort. In this protocol transactions can be serialized in the order in which they commit. </a:t>
            </a:r>
            <a:r>
              <a:rPr lang="en-US" altLang="en-US" sz="2600" dirty="0">
                <a:solidFill>
                  <a:srgbClr val="FF0000"/>
                </a:solidFill>
                <a:latin typeface="Times New Roman" panose="02020603050405020304" pitchFamily="18" charset="0"/>
                <a:cs typeface="Times New Roman" panose="02020603050405020304" pitchFamily="18" charset="0"/>
              </a:rPr>
              <a:t>Recoverable and </a:t>
            </a:r>
            <a:r>
              <a:rPr lang="en-US" sz="2600" b="0" i="0" dirty="0" err="1">
                <a:solidFill>
                  <a:srgbClr val="FF0000"/>
                </a:solidFill>
                <a:effectLst/>
                <a:latin typeface="urw-din"/>
              </a:rPr>
              <a:t>Cascadeless</a:t>
            </a:r>
            <a:r>
              <a:rPr lang="en-US" altLang="en-US" sz="2600" dirty="0">
                <a:solidFill>
                  <a:srgbClr val="FF0000"/>
                </a:solidFill>
                <a:latin typeface="Times New Roman" panose="02020603050405020304" pitchFamily="18" charset="0"/>
                <a:cs typeface="Times New Roman" panose="02020603050405020304" pitchFamily="18" charset="0"/>
              </a:rPr>
              <a:t>, but not free from Deadlock</a:t>
            </a:r>
            <a:r>
              <a:rPr lang="en-US" altLang="en-US" sz="2600" dirty="0" smtClean="0">
                <a:solidFill>
                  <a:srgbClr val="FF0000"/>
                </a:solidFill>
                <a:latin typeface="Times New Roman" panose="02020603050405020304" pitchFamily="18" charset="0"/>
                <a:cs typeface="Times New Roman" panose="02020603050405020304" pitchFamily="18" charset="0"/>
              </a:rPr>
              <a:t>.</a:t>
            </a:r>
            <a:endParaRPr lang="en-US" altLang="en-US" sz="2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E2A9D-4DAC-56D8-9128-80B824671155}"/>
              </a:ext>
            </a:extLst>
          </p:cNvPr>
          <p:cNvSpPr>
            <a:spLocks noGrp="1"/>
          </p:cNvSpPr>
          <p:nvPr>
            <p:ph type="title"/>
          </p:nvPr>
        </p:nvSpPr>
        <p:spPr>
          <a:xfrm>
            <a:off x="0" y="0"/>
            <a:ext cx="12192000" cy="158347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sz="2800" b="1" i="0" dirty="0">
                <a:solidFill>
                  <a:schemeClr val="tx1"/>
                </a:solidFill>
                <a:effectLst/>
                <a:latin typeface="Times New Roman" pitchFamily="18" charset="0"/>
                <a:cs typeface="Times New Roman" pitchFamily="18" charset="0"/>
              </a:rPr>
              <a:t/>
            </a:r>
            <a:br>
              <a:rPr lang="en-IN" sz="2800" b="1" i="0" dirty="0">
                <a:solidFill>
                  <a:schemeClr val="tx1"/>
                </a:solidFill>
                <a:effectLst/>
                <a:latin typeface="Times New Roman" pitchFamily="18" charset="0"/>
                <a:cs typeface="Times New Roman" pitchFamily="18" charset="0"/>
              </a:rPr>
            </a:br>
            <a:r>
              <a:rPr lang="en-IN" sz="2800" b="1" i="0" dirty="0" smtClean="0">
                <a:solidFill>
                  <a:schemeClr val="tx1"/>
                </a:solidFill>
                <a:effectLst/>
                <a:latin typeface="Times New Roman" pitchFamily="18" charset="0"/>
                <a:cs typeface="Times New Roman" pitchFamily="18" charset="0"/>
              </a:rPr>
              <a:t>     </a:t>
            </a:r>
            <a:br>
              <a:rPr lang="en-IN" sz="2800" b="1" i="0" dirty="0" smtClean="0">
                <a:solidFill>
                  <a:schemeClr val="tx1"/>
                </a:solidFill>
                <a:effectLst/>
                <a:latin typeface="Times New Roman" pitchFamily="18" charset="0"/>
                <a:cs typeface="Times New Roman" pitchFamily="18" charset="0"/>
              </a:rPr>
            </a:br>
            <a:r>
              <a:rPr lang="en-IN" sz="2800" b="1" dirty="0" smtClean="0">
                <a:solidFill>
                  <a:schemeClr val="tx1"/>
                </a:solidFill>
                <a:latin typeface="Times New Roman" pitchFamily="18" charset="0"/>
                <a:cs typeface="Times New Roman" pitchFamily="18" charset="0"/>
              </a:rPr>
              <a:t/>
            </a:r>
            <a:br>
              <a:rPr lang="en-IN" sz="2800" b="1" dirty="0" smtClean="0">
                <a:solidFill>
                  <a:schemeClr val="tx1"/>
                </a:solidFill>
                <a:latin typeface="Times New Roman" pitchFamily="18" charset="0"/>
                <a:cs typeface="Times New Roman" pitchFamily="18" charset="0"/>
              </a:rPr>
            </a:br>
            <a:r>
              <a:rPr lang="en-IN" sz="3600" b="1" i="0" dirty="0" smtClean="0">
                <a:solidFill>
                  <a:schemeClr val="tx1"/>
                </a:solidFill>
                <a:effectLst/>
                <a:latin typeface="Times New Roman" pitchFamily="18" charset="0"/>
                <a:cs typeface="Times New Roman" pitchFamily="18" charset="0"/>
              </a:rPr>
              <a:t> </a:t>
            </a:r>
            <a:r>
              <a:rPr lang="en-US" sz="3600" b="1" dirty="0" smtClean="0">
                <a:solidFill>
                  <a:schemeClr val="tx1"/>
                </a:solidFill>
              </a:rPr>
              <a:t>Conservative two-Phase Locking</a:t>
            </a:r>
            <a:r>
              <a:rPr lang="en-US" altLang="en-US" sz="2800" dirty="0" smtClean="0">
                <a:solidFill>
                  <a:schemeClr val="tx1"/>
                </a:solidFill>
                <a:latin typeface="Times New Roman" panose="02020603050405020304" pitchFamily="18" charset="0"/>
                <a:cs typeface="Times New Roman" panose="02020603050405020304" pitchFamily="18" charset="0"/>
              </a:rPr>
              <a:t/>
            </a:r>
            <a:br>
              <a:rPr lang="en-US" altLang="en-US" sz="2800" dirty="0" smtClean="0">
                <a:solidFill>
                  <a:schemeClr val="tx1"/>
                </a:solidFill>
                <a:latin typeface="Times New Roman" panose="02020603050405020304" pitchFamily="18" charset="0"/>
                <a:cs typeface="Times New Roman" panose="02020603050405020304" pitchFamily="18" charset="0"/>
              </a:rPr>
            </a:br>
            <a:r>
              <a:rPr lang="en-IN" sz="2800" b="1" i="0" dirty="0">
                <a:solidFill>
                  <a:schemeClr val="bg1"/>
                </a:solidFill>
                <a:effectLst/>
                <a:latin typeface="Times New Roman" pitchFamily="18" charset="0"/>
                <a:cs typeface="Times New Roman" pitchFamily="18" charset="0"/>
              </a:rPr>
              <a:t/>
            </a:r>
            <a:br>
              <a:rPr lang="en-IN" sz="2800" b="1" i="0" dirty="0">
                <a:solidFill>
                  <a:schemeClr val="bg1"/>
                </a:solidFill>
                <a:effectLst/>
                <a:latin typeface="Times New Roman" pitchFamily="18" charset="0"/>
                <a:cs typeface="Times New Roman" pitchFamily="18" charset="0"/>
              </a:rPr>
            </a:br>
            <a:r>
              <a:rPr lang="en-IN" sz="2800" b="1" i="0" dirty="0">
                <a:solidFill>
                  <a:schemeClr val="bg1"/>
                </a:solidFill>
                <a:effectLst/>
                <a:latin typeface="Times New Roman" pitchFamily="18" charset="0"/>
                <a:cs typeface="Times New Roman" pitchFamily="18" charset="0"/>
              </a:rPr>
              <a:t/>
            </a:r>
            <a:br>
              <a:rPr lang="en-IN" sz="2800" b="1" i="0" dirty="0">
                <a:solidFill>
                  <a:schemeClr val="bg1"/>
                </a:solidFill>
                <a:effectLst/>
                <a:latin typeface="Times New Roman" pitchFamily="18" charset="0"/>
                <a:cs typeface="Times New Roman" pitchFamily="18" charset="0"/>
              </a:rPr>
            </a:br>
            <a:endParaRPr lang="en-IN" sz="2800"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 xmlns:a16="http://schemas.microsoft.com/office/drawing/2014/main" id="{3024CAFE-4F3C-9A4E-F13E-45A88E3B075C}"/>
              </a:ext>
            </a:extLst>
          </p:cNvPr>
          <p:cNvSpPr txBox="1"/>
          <p:nvPr/>
        </p:nvSpPr>
        <p:spPr>
          <a:xfrm>
            <a:off x="0" y="1595021"/>
            <a:ext cx="12192000" cy="526297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800" dirty="0" smtClean="0"/>
              <a:t>also called as Static Two – Phase Locking Protocol. This protocol is almost free from deadlocks as all required items are listed in advanced. It requires locking of all data items to access before the transaction starts. </a:t>
            </a:r>
            <a:r>
              <a:rPr lang="en-US" sz="2800" dirty="0" smtClean="0">
                <a:solidFill>
                  <a:srgbClr val="FF0000"/>
                </a:solidFill>
              </a:rPr>
              <a:t>It prevents deadlocks but not starvation and cascading rollbacks. </a:t>
            </a:r>
            <a:r>
              <a:rPr lang="en-US" sz="2800" dirty="0" smtClean="0"/>
              <a:t>However, it is difficult to use in practice because of the need to </a:t>
            </a:r>
            <a:r>
              <a:rPr lang="en-US" sz="2800" dirty="0" err="1" smtClean="0"/>
              <a:t>predeclare</a:t>
            </a:r>
            <a:r>
              <a:rPr lang="en-US" sz="2800" dirty="0" smtClean="0"/>
              <a:t> the read-set and the write-set which is not possible in many situations. In practice, the most popular variation of 2-PL is Strict 2-PL. </a:t>
            </a:r>
          </a:p>
          <a:p>
            <a:r>
              <a:rPr lang="en-US" sz="2800" dirty="0" smtClean="0">
                <a:solidFill>
                  <a:srgbClr val="273239"/>
                </a:solidFill>
                <a:cs typeface="Times New Roman" pitchFamily="18" charset="0"/>
              </a:rPr>
              <a:t>This protocol requires the transaction to lock all the items it access before the transaction begins execution by </a:t>
            </a:r>
            <a:r>
              <a:rPr lang="en-US" sz="2800" dirty="0" err="1" smtClean="0">
                <a:solidFill>
                  <a:srgbClr val="273239"/>
                </a:solidFill>
                <a:cs typeface="Times New Roman" pitchFamily="18" charset="0"/>
              </a:rPr>
              <a:t>predeclaring</a:t>
            </a:r>
            <a:r>
              <a:rPr lang="en-US" sz="2800" dirty="0" smtClean="0">
                <a:solidFill>
                  <a:srgbClr val="273239"/>
                </a:solidFill>
                <a:cs typeface="Times New Roman" pitchFamily="18" charset="0"/>
              </a:rPr>
              <a:t> its read-set and write-set. If any of the </a:t>
            </a:r>
            <a:r>
              <a:rPr lang="en-US" sz="2800" dirty="0" err="1" smtClean="0">
                <a:solidFill>
                  <a:srgbClr val="273239"/>
                </a:solidFill>
                <a:cs typeface="Times New Roman" pitchFamily="18" charset="0"/>
              </a:rPr>
              <a:t>predeclared</a:t>
            </a:r>
            <a:r>
              <a:rPr lang="en-US" sz="2800" dirty="0" smtClean="0">
                <a:solidFill>
                  <a:srgbClr val="273239"/>
                </a:solidFill>
                <a:cs typeface="Times New Roman" pitchFamily="18" charset="0"/>
              </a:rPr>
              <a:t> items needed cannot be locked, the transaction does not lock any of the items, instead, it waits until all the items are available for locking. </a:t>
            </a:r>
            <a:endParaRPr lang="en-IN" sz="2800" dirty="0" smtClean="0">
              <a:cs typeface="Times New Roman" pitchFamily="18" charset="0"/>
            </a:endParaRPr>
          </a:p>
          <a:p>
            <a:endParaRPr lang="en-US" altLang="en-US" sz="2800" dirty="0" smtClean="0">
              <a:solidFill>
                <a:srgbClr val="FF0000"/>
              </a:solidFill>
              <a:latin typeface="Times New Roman" panose="02020603050405020304" pitchFamily="18" charset="0"/>
              <a:cs typeface="Times New Roman" panose="02020603050405020304" pitchFamily="18" charset="0"/>
            </a:endParaRPr>
          </a:p>
          <a:p>
            <a:pPr algn="l"/>
            <a:endParaRPr lang="en-US" sz="2800" b="0" i="0" dirty="0">
              <a:solidFill>
                <a:srgbClr val="222222"/>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61865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984ADE4-F2FD-4233-B682-8BE7E4D1CBB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148350" y="752164"/>
            <a:ext cx="4434049" cy="4458322"/>
          </a:xfrm>
          <a:prstGeom prst="rect">
            <a:avLst/>
          </a:prstGeom>
        </p:spPr>
      </p:pic>
      <p:pic>
        <p:nvPicPr>
          <p:cNvPr id="1027" name="Picture 3"/>
          <p:cNvPicPr>
            <a:picLocks noChangeAspect="1" noChangeArrowheads="1"/>
          </p:cNvPicPr>
          <p:nvPr/>
        </p:nvPicPr>
        <p:blipFill>
          <a:blip r:embed="rId3" cstate="print"/>
          <a:srcRect/>
          <a:stretch>
            <a:fillRect/>
          </a:stretch>
        </p:blipFill>
        <p:spPr bwMode="auto">
          <a:xfrm>
            <a:off x="1445169" y="708488"/>
            <a:ext cx="4760312" cy="4566039"/>
          </a:xfrm>
          <a:prstGeom prst="rect">
            <a:avLst/>
          </a:prstGeom>
          <a:noFill/>
          <a:ln w="9525">
            <a:noFill/>
            <a:miter lim="800000"/>
            <a:headEnd/>
            <a:tailEnd/>
          </a:ln>
          <a:effectLst/>
        </p:spPr>
      </p:pic>
    </p:spTree>
    <p:extLst>
      <p:ext uri="{BB962C8B-B14F-4D97-AF65-F5344CB8AC3E}">
        <p14:creationId xmlns="" xmlns:p14="http://schemas.microsoft.com/office/powerpoint/2010/main" val="160348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 xmlns:a16="http://schemas.microsoft.com/office/drawing/2014/main" id="{62DD8659-C0BF-4F7D-8F50-0F7E87412BBE}"/>
              </a:ext>
            </a:extLst>
          </p:cNvPr>
          <p:cNvSpPr>
            <a:spLocks noGrp="1" noChangeArrowheads="1"/>
          </p:cNvSpPr>
          <p:nvPr>
            <p:ph type="body"/>
          </p:nvPr>
        </p:nvSpPr>
        <p:spPr>
          <a:xfrm>
            <a:off x="590550" y="1143000"/>
            <a:ext cx="10058400" cy="4908550"/>
          </a:xfrm>
        </p:spPr>
        <p:txBody>
          <a:bodyPr vert="horz" lIns="90000" tIns="46800" rIns="90000" bIns="46800" rtlCol="0" anchor="t">
            <a:normAutofit/>
          </a:bodyPr>
          <a:lstStyle/>
          <a:p>
            <a:pPr marL="342900"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altLang="en-US" sz="2800" dirty="0"/>
              <a:t>Without Concurrency Control, problems may occur with concurrent transactions</a:t>
            </a:r>
            <a:r>
              <a:rPr lang="en-US" altLang="en-US" sz="2800" b="1" dirty="0"/>
              <a:t>:</a:t>
            </a:r>
          </a:p>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altLang="en-US" sz="2400" b="1" dirty="0">
                <a:latin typeface="Palatino" charset="0"/>
                <a:cs typeface="Times New Roman" panose="02020603050405020304" pitchFamily="18" charset="0"/>
              </a:rPr>
              <a:t>Lost Update Problem.</a:t>
            </a:r>
            <a:r>
              <a:rPr lang="en-US" altLang="en-US" sz="2400" dirty="0"/>
              <a:t> </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altLang="en-US" sz="2400" dirty="0">
                <a:latin typeface="Palatino" charset="0"/>
                <a:cs typeface="Times New Roman" panose="02020603050405020304" pitchFamily="18" charset="0"/>
              </a:rPr>
              <a:t>	Occurs when two transactions update the same data item, but both read the same original value before update (Figure 21.3(a), next slide)</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altLang="en-US" sz="2400" dirty="0">
              <a:latin typeface="Palatino" charset="0"/>
              <a:cs typeface="Times New Roman" panose="02020603050405020304" pitchFamily="18" charset="0"/>
            </a:endParaRPr>
          </a:p>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altLang="en-US" sz="2400" b="1" dirty="0">
                <a:latin typeface="Palatino" charset="0"/>
                <a:cs typeface="Times New Roman" panose="02020603050405020304" pitchFamily="18" charset="0"/>
              </a:rPr>
              <a:t>The Temporary Update (or Dirty Read) Problem.</a:t>
            </a:r>
            <a:r>
              <a:rPr lang="en-US" altLang="en-US" sz="2400" dirty="0"/>
              <a:t> </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altLang="en-US" sz="2400" dirty="0">
                <a:latin typeface="Palatino" charset="0"/>
                <a:cs typeface="Times New Roman" panose="02020603050405020304" pitchFamily="18" charset="0"/>
              </a:rPr>
              <a:t>	This occurs when one transaction T1 updates a database item X, which is accessed (read) by another transaction T2;  then T1 fails for some reason (Figure 21.3(b)); X was (read) by T2 before its value is changed back (rolled back or UNDONE) after T1 fails</a:t>
            </a:r>
          </a:p>
        </p:txBody>
      </p:sp>
      <p:sp>
        <p:nvSpPr>
          <p:cNvPr id="16386" name="Rectangle 2">
            <a:extLst>
              <a:ext uri="{FF2B5EF4-FFF2-40B4-BE49-F238E27FC236}">
                <a16:creationId xmlns="" xmlns:a16="http://schemas.microsoft.com/office/drawing/2014/main" id="{DEEE241B-DB22-430C-BC08-0A1A75F5312D}"/>
              </a:ext>
            </a:extLst>
          </p:cNvPr>
          <p:cNvSpPr>
            <a:spLocks noGrp="1" noChangeArrowheads="1"/>
          </p:cNvSpPr>
          <p:nvPr>
            <p:ph type="title" idx="1"/>
          </p:nvPr>
        </p:nvSpPr>
        <p:spPr>
          <a:xfrm>
            <a:off x="1463676" y="46038"/>
            <a:ext cx="8747125" cy="868362"/>
          </a:xfrm>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a:cs typeface="Times New Roman" panose="02020603050405020304" pitchFamily="18" charset="0"/>
              </a:rPr>
              <a:t>Why we need concurrency control</a:t>
            </a:r>
          </a:p>
        </p:txBody>
      </p:sp>
    </p:spTree>
    <p:extLst>
      <p:ext uri="{BB962C8B-B14F-4D97-AF65-F5344CB8AC3E}">
        <p14:creationId xmlns="" xmlns:p14="http://schemas.microsoft.com/office/powerpoint/2010/main" val="11333779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3088890D-CDE9-48DD-8C28-E2A17AD16C59}"/>
              </a:ext>
            </a:extLst>
          </p:cNvPr>
          <p:cNvGraphicFramePr>
            <a:graphicFrameLocks noGrp="1"/>
          </p:cNvGraphicFramePr>
          <p:nvPr>
            <p:extLst>
              <p:ext uri="{D42A27DB-BD31-4B8C-83A1-F6EECF244321}">
                <p14:modId xmlns="" xmlns:p14="http://schemas.microsoft.com/office/powerpoint/2010/main" val="3988936604"/>
              </p:ext>
            </p:extLst>
          </p:nvPr>
        </p:nvGraphicFramePr>
        <p:xfrm>
          <a:off x="271462" y="285749"/>
          <a:ext cx="11530013" cy="6400801"/>
        </p:xfrm>
        <a:graphic>
          <a:graphicData uri="http://schemas.openxmlformats.org/drawingml/2006/table">
            <a:tbl>
              <a:tblPr/>
              <a:tblGrid>
                <a:gridCol w="3893618">
                  <a:extLst>
                    <a:ext uri="{9D8B030D-6E8A-4147-A177-3AD203B41FA5}">
                      <a16:colId xmlns="" xmlns:a16="http://schemas.microsoft.com/office/drawing/2014/main" val="2814595939"/>
                    </a:ext>
                  </a:extLst>
                </a:gridCol>
                <a:gridCol w="3661165">
                  <a:extLst>
                    <a:ext uri="{9D8B030D-6E8A-4147-A177-3AD203B41FA5}">
                      <a16:colId xmlns="" xmlns:a16="http://schemas.microsoft.com/office/drawing/2014/main" val="2844381541"/>
                    </a:ext>
                  </a:extLst>
                </a:gridCol>
                <a:gridCol w="3975230">
                  <a:extLst>
                    <a:ext uri="{9D8B030D-6E8A-4147-A177-3AD203B41FA5}">
                      <a16:colId xmlns="" xmlns:a16="http://schemas.microsoft.com/office/drawing/2014/main" val="2085054977"/>
                    </a:ext>
                  </a:extLst>
                </a:gridCol>
              </a:tblGrid>
              <a:tr h="435291">
                <a:tc>
                  <a:txBody>
                    <a:bodyPr/>
                    <a:lstStyle/>
                    <a:p>
                      <a:r>
                        <a:rPr lang="en-US" sz="2000" b="1" dirty="0">
                          <a:solidFill>
                            <a:srgbClr val="FF0000"/>
                          </a:solidFill>
                        </a:rPr>
                        <a:t>Strict 2-PL</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solidFill>
                            <a:srgbClr val="FF0000"/>
                          </a:solidFill>
                        </a:rPr>
                        <a:t>Conservative 2-PL</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solidFill>
                            <a:srgbClr val="FF0000"/>
                          </a:solidFill>
                        </a:rPr>
                        <a:t>           Rigorous 2-PL</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66936463"/>
                  </a:ext>
                </a:extLst>
              </a:tr>
              <a:tr h="1514578">
                <a:tc>
                  <a:txBody>
                    <a:bodyPr/>
                    <a:lstStyle/>
                    <a:p>
                      <a:r>
                        <a:rPr lang="en-US" sz="2000" dirty="0"/>
                        <a:t>In Strict 2-PL, A transaction can acquire locks on data items whenever it requires (only in growing phase) during its execution.</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 transaction has to acquire locks on all the data items it requires before the transaction begins it execution.</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 transaction can acquire locks on data items whenever it requires (only in growing phase) during its execution.</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72505989"/>
                  </a:ext>
                </a:extLst>
              </a:tr>
              <a:tr h="802057">
                <a:tc>
                  <a:txBody>
                    <a:bodyPr/>
                    <a:lstStyle/>
                    <a:p>
                      <a:r>
                        <a:rPr lang="en-US" sz="2000" dirty="0"/>
                        <a:t>It has growing phase.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does not have a growing phase.</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has a growing phase.</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51920003"/>
                  </a:ext>
                </a:extLst>
              </a:tr>
              <a:tr h="565803">
                <a:tc>
                  <a:txBody>
                    <a:bodyPr/>
                    <a:lstStyle/>
                    <a:p>
                      <a:r>
                        <a:rPr lang="en-US" sz="2000" dirty="0"/>
                        <a:t>It has partial shrinking phase.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has a shrinking phase.</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does not have a shrinking phase.</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22197859"/>
                  </a:ext>
                </a:extLst>
              </a:tr>
              <a:tr h="1154815">
                <a:tc>
                  <a:txBody>
                    <a:bodyPr/>
                    <a:lstStyle/>
                    <a:p>
                      <a:r>
                        <a:rPr lang="en-US" sz="2000" dirty="0"/>
                        <a:t>It ensures that the schedule generated would be Serializable, Recoverable and </a:t>
                      </a:r>
                      <a:r>
                        <a:rPr lang="en-US" sz="2000" dirty="0" err="1"/>
                        <a:t>Cascadeless</a:t>
                      </a:r>
                      <a:r>
                        <a:rPr lang="en-US" sz="2000" dirty="0"/>
                        <a:t>.</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ensures that the schedule generated would be Serializable and Deadlock-Free.</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ensures that the schedule generated would be Serializable, Recoverable and </a:t>
                      </a:r>
                      <a:r>
                        <a:rPr lang="en-US" sz="2000" dirty="0" err="1"/>
                        <a:t>Cascadeless</a:t>
                      </a:r>
                      <a:r>
                        <a:rPr lang="en-US" sz="2000" dirty="0"/>
                        <a:t>.</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98390102"/>
                  </a:ext>
                </a:extLst>
              </a:tr>
              <a:tr h="1133204">
                <a:tc>
                  <a:txBody>
                    <a:bodyPr/>
                    <a:lstStyle/>
                    <a:p>
                      <a:r>
                        <a:rPr lang="en-US" sz="2000" dirty="0"/>
                        <a:t>It does not ensures Deadlock-Free schedule.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does not ensures Recoverable and </a:t>
                      </a:r>
                      <a:r>
                        <a:rPr lang="en-US" sz="2000" dirty="0" err="1"/>
                        <a:t>Cascadeless</a:t>
                      </a:r>
                      <a:r>
                        <a:rPr lang="en-US" sz="2000" dirty="0"/>
                        <a:t> schedule.</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does not ensures Deadlock-Free schedule.</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75809841"/>
                  </a:ext>
                </a:extLst>
              </a:tr>
              <a:tr h="795053">
                <a:tc>
                  <a:txBody>
                    <a:bodyPr/>
                    <a:lstStyle/>
                    <a:p>
                      <a:r>
                        <a:rPr lang="en-US" sz="2000" dirty="0"/>
                        <a:t>It ensures that the schedule generated would be </a:t>
                      </a:r>
                      <a:r>
                        <a:rPr lang="en-US" sz="2000" dirty="0">
                          <a:hlinkClick r:id="rId2"/>
                        </a:rPr>
                        <a:t>Strict</a:t>
                      </a:r>
                      <a:r>
                        <a:rPr lang="en-US" sz="2000" dirty="0"/>
                        <a:t>. </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does not ensure Strict Schedule.</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 ensures that the schedule generated would be </a:t>
                      </a:r>
                      <a:r>
                        <a:rPr lang="en-US" sz="2000" dirty="0">
                          <a:hlinkClick r:id="rId2"/>
                        </a:rPr>
                        <a:t>Strict</a:t>
                      </a:r>
                      <a:r>
                        <a:rPr lang="en-US" sz="2000" dirty="0"/>
                        <a:t>.</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54377816"/>
                  </a:ext>
                </a:extLst>
              </a:tr>
            </a:tbl>
          </a:graphicData>
        </a:graphic>
      </p:graphicFrame>
    </p:spTree>
    <p:extLst>
      <p:ext uri="{BB962C8B-B14F-4D97-AF65-F5344CB8AC3E}">
        <p14:creationId xmlns="" xmlns:p14="http://schemas.microsoft.com/office/powerpoint/2010/main" val="1233415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9BA416-80C6-44C6-9853-AB4304B200EE}"/>
              </a:ext>
            </a:extLst>
          </p:cNvPr>
          <p:cNvSpPr>
            <a:spLocks noGrp="1"/>
          </p:cNvSpPr>
          <p:nvPr>
            <p:ph type="ctrTitle"/>
          </p:nvPr>
        </p:nvSpPr>
        <p:spPr/>
        <p:txBody>
          <a:bodyPr/>
          <a:lstStyle/>
          <a:p>
            <a:r>
              <a:rPr lang="en-US" dirty="0"/>
              <a:t>Thank You</a:t>
            </a:r>
          </a:p>
        </p:txBody>
      </p:sp>
    </p:spTree>
    <p:extLst>
      <p:ext uri="{BB962C8B-B14F-4D97-AF65-F5344CB8AC3E}">
        <p14:creationId xmlns="" xmlns:p14="http://schemas.microsoft.com/office/powerpoint/2010/main" val="144690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 xmlns:a16="http://schemas.microsoft.com/office/drawing/2014/main" id="{891C4488-CB51-44C2-ACF2-175A2709DAE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152401"/>
            <a:ext cx="8610600" cy="560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extLst>
      <p:ext uri="{BB962C8B-B14F-4D97-AF65-F5344CB8AC3E}">
        <p14:creationId xmlns="" xmlns:p14="http://schemas.microsoft.com/office/powerpoint/2010/main" val="26164512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 xmlns:a16="http://schemas.microsoft.com/office/drawing/2014/main" id="{9AE3BF25-7CE2-4BB7-8986-AD59B337B24E}"/>
              </a:ext>
            </a:extLst>
          </p:cNvPr>
          <p:cNvSpPr>
            <a:spLocks noGrp="1" noChangeArrowheads="1"/>
          </p:cNvSpPr>
          <p:nvPr>
            <p:ph type="body"/>
          </p:nvPr>
        </p:nvSpPr>
        <p:spPr>
          <a:xfrm>
            <a:off x="266700" y="1143000"/>
            <a:ext cx="9858375" cy="4800600"/>
          </a:xfrm>
        </p:spPr>
        <p:txBody>
          <a:bodyPr vert="horz" lIns="90000" tIns="46800" rIns="90000" bIns="46800" rtlCol="0" anchor="t">
            <a:normAutofit/>
          </a:bodyPr>
          <a:lstStyle/>
          <a:p>
            <a:pPr marL="342900"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altLang="en-US" sz="2800" b="1" dirty="0"/>
          </a:p>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altLang="en-US" sz="2400" b="1" dirty="0">
                <a:latin typeface="Palatino" charset="0"/>
                <a:cs typeface="Times New Roman" panose="02020603050405020304" pitchFamily="18" charset="0"/>
              </a:rPr>
              <a:t>The Incorrect Summary Problem .</a:t>
            </a:r>
            <a:r>
              <a:rPr lang="en-US" altLang="en-US" sz="2400" dirty="0"/>
              <a:t> </a:t>
            </a:r>
          </a:p>
          <a:p>
            <a:pPr marL="342900" indent="-331788" algn="just">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altLang="en-US" sz="2400" dirty="0">
                <a:latin typeface="Palatino" charset="0"/>
                <a:cs typeface="Times New Roman" panose="02020603050405020304" pitchFamily="18" charset="0"/>
              </a:rPr>
              <a:t>	One transaction is calculating an aggregate summary function on a number of records (for example, sum (total) of all bank account balances) while other transactions are updating some of these records (for example, transferring a large amount between two accounts, see Figure 21.3(c)); the aggregate function may read</a:t>
            </a:r>
            <a:r>
              <a:rPr lang="en-US" altLang="en-US" sz="2400" u="sng" dirty="0">
                <a:latin typeface="Palatino" charset="0"/>
                <a:cs typeface="Times New Roman" panose="02020603050405020304" pitchFamily="18" charset="0"/>
              </a:rPr>
              <a:t> some values before they are updated and others after they are updated</a:t>
            </a:r>
            <a:r>
              <a:rPr lang="en-US" altLang="en-US" sz="2400" dirty="0">
                <a:latin typeface="Palatino" charset="0"/>
                <a:cs typeface="Times New Roman" panose="02020603050405020304" pitchFamily="18" charset="0"/>
              </a:rPr>
              <a:t>. </a:t>
            </a:r>
          </a:p>
        </p:txBody>
      </p:sp>
      <p:sp>
        <p:nvSpPr>
          <p:cNvPr id="18434" name="Rectangle 2">
            <a:extLst>
              <a:ext uri="{FF2B5EF4-FFF2-40B4-BE49-F238E27FC236}">
                <a16:creationId xmlns="" xmlns:a16="http://schemas.microsoft.com/office/drawing/2014/main" id="{078CDA0E-783C-4FD6-BD21-ECAC6E86264C}"/>
              </a:ext>
            </a:extLst>
          </p:cNvPr>
          <p:cNvSpPr>
            <a:spLocks noGrp="1" noChangeArrowheads="1"/>
          </p:cNvSpPr>
          <p:nvPr>
            <p:ph type="title" idx="1"/>
          </p:nvPr>
        </p:nvSpPr>
        <p:spPr>
          <a:xfrm>
            <a:off x="1973263" y="46038"/>
            <a:ext cx="7937500" cy="1143000"/>
          </a:xfrm>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a:cs typeface="Times New Roman" panose="02020603050405020304" pitchFamily="18" charset="0"/>
              </a:rPr>
              <a:t>Why we need concurrency control (cont.)</a:t>
            </a:r>
          </a:p>
        </p:txBody>
      </p:sp>
    </p:spTree>
    <p:extLst>
      <p:ext uri="{BB962C8B-B14F-4D97-AF65-F5344CB8AC3E}">
        <p14:creationId xmlns="" xmlns:p14="http://schemas.microsoft.com/office/powerpoint/2010/main" val="10398359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a:extLst>
              <a:ext uri="{FF2B5EF4-FFF2-40B4-BE49-F238E27FC236}">
                <a16:creationId xmlns="" xmlns:a16="http://schemas.microsoft.com/office/drawing/2014/main" id="{15ABBDA0-AC28-42F6-9C25-3F4B5479B03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838200"/>
            <a:ext cx="8610600" cy="4129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extLst>
      <p:ext uri="{BB962C8B-B14F-4D97-AF65-F5344CB8AC3E}">
        <p14:creationId xmlns="" xmlns:p14="http://schemas.microsoft.com/office/powerpoint/2010/main" val="32136847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 xmlns:a16="http://schemas.microsoft.com/office/drawing/2014/main" id="{7CE3933A-F958-437A-9468-A18D3A74B701}"/>
              </a:ext>
            </a:extLst>
          </p:cNvPr>
          <p:cNvSpPr>
            <a:spLocks noGrp="1" noChangeArrowheads="1"/>
          </p:cNvSpPr>
          <p:nvPr>
            <p:ph type="body"/>
          </p:nvPr>
        </p:nvSpPr>
        <p:spPr>
          <a:xfrm>
            <a:off x="923925" y="1143000"/>
            <a:ext cx="10839450" cy="4800600"/>
          </a:xfrm>
        </p:spPr>
        <p:txBody>
          <a:bodyPr vert="horz" lIns="90000" tIns="46800" rIns="90000" bIns="46800" rtlCol="0" anchor="t">
            <a:normAutofit/>
          </a:bodyPr>
          <a:lstStyle/>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altLang="en-US" sz="2400" b="1" dirty="0">
                <a:latin typeface="Palatino" charset="0"/>
                <a:cs typeface="Times New Roman" panose="02020603050405020304" pitchFamily="18" charset="0"/>
              </a:rPr>
              <a:t>The Unrepeatable Read Problem .</a:t>
            </a:r>
            <a:r>
              <a:rPr lang="en-US" altLang="en-US" sz="2400" dirty="0"/>
              <a:t> </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altLang="en-US" sz="2400" dirty="0">
                <a:latin typeface="Palatino" charset="0"/>
                <a:cs typeface="Times New Roman" panose="02020603050405020304" pitchFamily="18" charset="0"/>
              </a:rPr>
              <a:t>	A transaction T1 may read an item (say, available seats on a flight); later, T1 may read the same item again and get a different value because another transaction T2 has updated the item (reserved seats on the flight) between the two reads by T1</a:t>
            </a:r>
          </a:p>
        </p:txBody>
      </p:sp>
      <p:sp>
        <p:nvSpPr>
          <p:cNvPr id="20482" name="Rectangle 2">
            <a:extLst>
              <a:ext uri="{FF2B5EF4-FFF2-40B4-BE49-F238E27FC236}">
                <a16:creationId xmlns="" xmlns:a16="http://schemas.microsoft.com/office/drawing/2014/main" id="{F8DFB0A8-7BFE-48BE-8543-EA00F5856B5B}"/>
              </a:ext>
            </a:extLst>
          </p:cNvPr>
          <p:cNvSpPr>
            <a:spLocks noGrp="1" noChangeArrowheads="1"/>
          </p:cNvSpPr>
          <p:nvPr>
            <p:ph type="title" idx="1"/>
          </p:nvPr>
        </p:nvSpPr>
        <p:spPr>
          <a:xfrm>
            <a:off x="1973263" y="46038"/>
            <a:ext cx="7937500" cy="1143000"/>
          </a:xfrm>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a:cs typeface="Times New Roman" panose="02020603050405020304" pitchFamily="18" charset="0"/>
              </a:rPr>
              <a:t>Why we need concurrency control (cont.)</a:t>
            </a:r>
          </a:p>
        </p:txBody>
      </p:sp>
      <p:pic>
        <p:nvPicPr>
          <p:cNvPr id="29700" name="Picture 2">
            <a:extLst>
              <a:ext uri="{FF2B5EF4-FFF2-40B4-BE49-F238E27FC236}">
                <a16:creationId xmlns="" xmlns:a16="http://schemas.microsoft.com/office/drawing/2014/main" id="{2D1DB02C-6F18-43B8-89E9-E975CC85497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19889" y="3057525"/>
            <a:ext cx="3011487"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95312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754038-229E-83B4-65ED-F7F89003E215}"/>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0" dirty="0">
                <a:solidFill>
                  <a:schemeClr val="bg1"/>
                </a:solidFill>
                <a:effectLst/>
                <a:latin typeface="Source Sans Pro" panose="020B0503030403020204" pitchFamily="34" charset="0"/>
              </a:rPr>
              <a:t>Concurrency Control Protocols</a:t>
            </a:r>
            <a:br>
              <a:rPr lang="en-IN" b="1" i="0" dirty="0">
                <a:solidFill>
                  <a:schemeClr val="bg1"/>
                </a:solidFill>
                <a:effectLst/>
                <a:latin typeface="Source Sans Pro" panose="020B0503030403020204" pitchFamily="34" charset="0"/>
              </a:rPr>
            </a:br>
            <a:endParaRPr lang="en-IN" dirty="0">
              <a:solidFill>
                <a:schemeClr val="bg1"/>
              </a:solidFill>
            </a:endParaRPr>
          </a:p>
        </p:txBody>
      </p:sp>
      <p:sp>
        <p:nvSpPr>
          <p:cNvPr id="3" name="TextBox 2">
            <a:extLst>
              <a:ext uri="{FF2B5EF4-FFF2-40B4-BE49-F238E27FC236}">
                <a16:creationId xmlns="" xmlns:a16="http://schemas.microsoft.com/office/drawing/2014/main" id="{53C58C05-0AF6-2F76-DF77-92375BF6BBA9}"/>
              </a:ext>
            </a:extLst>
          </p:cNvPr>
          <p:cNvSpPr txBox="1"/>
          <p:nvPr/>
        </p:nvSpPr>
        <p:spPr>
          <a:xfrm>
            <a:off x="838200" y="1744476"/>
            <a:ext cx="10515600" cy="467820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sz="2800" b="0" i="0" dirty="0">
                <a:solidFill>
                  <a:srgbClr val="222222"/>
                </a:solidFill>
                <a:effectLst/>
                <a:latin typeface="Times New Roman" panose="02020603050405020304" pitchFamily="18" charset="0"/>
                <a:cs typeface="Times New Roman" panose="02020603050405020304" pitchFamily="18" charset="0"/>
              </a:rPr>
              <a:t>Different concurrency control protocols offer different benefits between the amount of concurrency they allow and the amount of overhead that they impose. </a:t>
            </a:r>
          </a:p>
          <a:p>
            <a:pPr algn="just"/>
            <a:r>
              <a:rPr lang="en-US" sz="2800" b="0" i="0" dirty="0">
                <a:solidFill>
                  <a:srgbClr val="222222"/>
                </a:solidFill>
                <a:effectLst/>
                <a:latin typeface="Times New Roman" panose="02020603050405020304" pitchFamily="18" charset="0"/>
                <a:cs typeface="Times New Roman" panose="02020603050405020304" pitchFamily="18" charset="0"/>
              </a:rPr>
              <a:t>Following are the Concurrency Control techniques in DBMS:</a:t>
            </a:r>
          </a:p>
          <a:p>
            <a:pPr algn="just"/>
            <a:endParaRPr lang="en-US" sz="2800" b="0" i="0" dirty="0">
              <a:solidFill>
                <a:srgbClr val="222222"/>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0" i="0" dirty="0">
                <a:solidFill>
                  <a:srgbClr val="FF0000"/>
                </a:solidFill>
                <a:effectLst/>
                <a:latin typeface="Times New Roman" panose="02020603050405020304" pitchFamily="18" charset="0"/>
                <a:cs typeface="Times New Roman" panose="02020603050405020304" pitchFamily="18" charset="0"/>
              </a:rPr>
              <a:t>Lock-Based Protocols (in Syllabus)</a:t>
            </a:r>
          </a:p>
          <a:p>
            <a:pPr marL="457200" indent="-457200" algn="just">
              <a:buFont typeface="Wingdings" panose="05000000000000000000" pitchFamily="2" charset="2"/>
              <a:buChar char="Ø"/>
            </a:pPr>
            <a:r>
              <a:rPr lang="en-US" sz="2800" b="0" i="0" dirty="0">
                <a:solidFill>
                  <a:srgbClr val="FF0000"/>
                </a:solidFill>
                <a:effectLst/>
                <a:latin typeface="Times New Roman" panose="02020603050405020304" pitchFamily="18" charset="0"/>
                <a:cs typeface="Times New Roman" panose="02020603050405020304" pitchFamily="18" charset="0"/>
              </a:rPr>
              <a:t>Two Phase Locking Protocol    (in syllabus)</a:t>
            </a:r>
          </a:p>
          <a:p>
            <a:pPr marL="457200" indent="-457200" algn="just">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Timestamp-Based Protocols (not in Syllabus)</a:t>
            </a:r>
          </a:p>
          <a:p>
            <a:pPr marL="457200" indent="-457200" algn="just">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Validation-Based Protocols  (not in syllabus)</a:t>
            </a:r>
          </a:p>
          <a:p>
            <a:pPr marL="457200" indent="-457200" algn="just">
              <a:buFont typeface="Wingdings" panose="05000000000000000000" pitchFamily="2" charset="2"/>
              <a:buChar char="Ø"/>
            </a:pPr>
            <a:r>
              <a:rPr lang="en-US" sz="2800" dirty="0">
                <a:solidFill>
                  <a:srgbClr val="222222"/>
                </a:solidFill>
                <a:latin typeface="Times New Roman" panose="02020603050405020304" pitchFamily="18" charset="0"/>
                <a:cs typeface="Times New Roman" panose="02020603050405020304" pitchFamily="18" charset="0"/>
              </a:rPr>
              <a:t>Graph-based Protocols         (not in syllabus)</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 xmlns:p14="http://schemas.microsoft.com/office/powerpoint/2010/main" val="358696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97504-9816-A326-E478-17690E57A25B}"/>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0" dirty="0">
                <a:solidFill>
                  <a:schemeClr val="bg1"/>
                </a:solidFill>
                <a:effectLst/>
                <a:latin typeface="Source Sans Pro" panose="020B0503030403020204" pitchFamily="34" charset="0"/>
              </a:rPr>
              <a:t>Lock-based Protocols</a:t>
            </a:r>
            <a:r>
              <a:rPr lang="en-IN" b="1" i="0" dirty="0">
                <a:solidFill>
                  <a:srgbClr val="222222"/>
                </a:solidFill>
                <a:effectLst/>
                <a:latin typeface="Source Sans Pro" panose="020B0503030403020204" pitchFamily="34" charset="0"/>
              </a:rPr>
              <a:t/>
            </a:r>
            <a:br>
              <a:rPr lang="en-IN" b="1" i="0" dirty="0">
                <a:solidFill>
                  <a:srgbClr val="222222"/>
                </a:solidFill>
                <a:effectLst/>
                <a:latin typeface="Source Sans Pro" panose="020B0503030403020204" pitchFamily="34" charset="0"/>
              </a:rPr>
            </a:br>
            <a:endParaRPr lang="en-IN" dirty="0"/>
          </a:p>
        </p:txBody>
      </p:sp>
      <p:sp>
        <p:nvSpPr>
          <p:cNvPr id="3" name="TextBox 2">
            <a:extLst>
              <a:ext uri="{FF2B5EF4-FFF2-40B4-BE49-F238E27FC236}">
                <a16:creationId xmlns="" xmlns:a16="http://schemas.microsoft.com/office/drawing/2014/main" id="{A9AC9A8F-7E8B-C75B-5F45-86D34C6636D8}"/>
              </a:ext>
            </a:extLst>
          </p:cNvPr>
          <p:cNvSpPr txBox="1"/>
          <p:nvPr/>
        </p:nvSpPr>
        <p:spPr>
          <a:xfrm>
            <a:off x="838200" y="1704135"/>
            <a:ext cx="10327341" cy="443198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sz="2400" b="1" i="0" dirty="0">
                <a:solidFill>
                  <a:srgbClr val="222222"/>
                </a:solidFill>
                <a:effectLst/>
                <a:latin typeface="Times New Roman" panose="02020603050405020304" pitchFamily="18" charset="0"/>
                <a:cs typeface="Times New Roman" panose="02020603050405020304" pitchFamily="18" charset="0"/>
              </a:rPr>
              <a:t>Lock Based Protocols</a:t>
            </a:r>
            <a:r>
              <a:rPr lang="en-US" sz="2400" b="0" i="0" dirty="0">
                <a:solidFill>
                  <a:srgbClr val="222222"/>
                </a:solidFill>
                <a:effectLst/>
                <a:latin typeface="Times New Roman" panose="02020603050405020304" pitchFamily="18" charset="0"/>
                <a:cs typeface="Times New Roman" panose="02020603050405020304" pitchFamily="18" charset="0"/>
              </a:rPr>
              <a:t> in DBMS is a mechanism in which a transaction cannot Read or Write the data until it acquires an appropriate lock. </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Lock based protocols help to eliminate the concurrency problem in DBMS for simultaneous transactions by locking or isolating a particular transaction to a single user.</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A lock is a data variable which is associated with a data item. This lock signifies that operations that can be performed on the data item. </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Locks in DBMS help synchronize access to the database items by concurrent transactions.</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All lock requests are made to the concurrency-control manager. Transactions proceed only once the lock request is granted.</a:t>
            </a:r>
          </a:p>
          <a:p>
            <a:pPr algn="just"/>
            <a:endParaRPr lang="en-IN" dirty="0"/>
          </a:p>
        </p:txBody>
      </p:sp>
    </p:spTree>
    <p:extLst>
      <p:ext uri="{BB962C8B-B14F-4D97-AF65-F5344CB8AC3E}">
        <p14:creationId xmlns="" xmlns:p14="http://schemas.microsoft.com/office/powerpoint/2010/main" val="630928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6612</TotalTime>
  <Words>1611</Words>
  <Application>Microsoft Office PowerPoint</Application>
  <PresentationFormat>Custom</PresentationFormat>
  <Paragraphs>241</Paragraphs>
  <Slides>31</Slides>
  <Notes>12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Concurrency Control</vt:lpstr>
      <vt:lpstr>Why we need concurrency control</vt:lpstr>
      <vt:lpstr>Slide 4</vt:lpstr>
      <vt:lpstr>Why we need concurrency control (cont.)</vt:lpstr>
      <vt:lpstr>Slide 6</vt:lpstr>
      <vt:lpstr>Why we need concurrency control (cont.)</vt:lpstr>
      <vt:lpstr>Concurrency Control Protocols </vt:lpstr>
      <vt:lpstr>Lock-based Protocols </vt:lpstr>
      <vt:lpstr>TYPES OF LOCKS</vt:lpstr>
      <vt:lpstr>TYPES OF LOCKS   cont…</vt:lpstr>
      <vt:lpstr>TYPES OF LOCKS   cont…</vt:lpstr>
      <vt:lpstr>TYPES OF LOCKS   cont…</vt:lpstr>
      <vt:lpstr>Lock-Based Protocols (Cont.)</vt:lpstr>
      <vt:lpstr>Lock-Based Protocols (Cont.)</vt:lpstr>
      <vt:lpstr>Slide 16</vt:lpstr>
      <vt:lpstr> Pitfalls of Lock-Based Protocols(May not free from Irrecoverability ) </vt:lpstr>
      <vt:lpstr>Pitfalls of Lock-Based Protocols(Deadlock)</vt:lpstr>
      <vt:lpstr>Pitfalls of Lock-Based Protocols(Deadlock)</vt:lpstr>
      <vt:lpstr>Pitfalls of Lock-Based Protocols (Cont.)</vt:lpstr>
      <vt:lpstr> concepts</vt:lpstr>
      <vt:lpstr>Two Phase Locking Protocol(2PL) </vt:lpstr>
      <vt:lpstr>Two Phase Locking Protocol </vt:lpstr>
      <vt:lpstr>Two Phase Locking Protocol </vt:lpstr>
      <vt:lpstr>Slide 25</vt:lpstr>
      <vt:lpstr>Slide 26</vt:lpstr>
      <vt:lpstr>The Two-Phase Locking Protocol (Cont.)</vt:lpstr>
      <vt:lpstr>         Conservative two-Phase Locking   </vt:lpstr>
      <vt:lpstr>Slide 29</vt:lpstr>
      <vt:lpstr>Slide 30</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Concurrency Control</dc:title>
  <dc:creator>kasana_s@yahoo.com</dc:creator>
  <cp:lastModifiedBy>Lenovo</cp:lastModifiedBy>
  <cp:revision>97</cp:revision>
  <dcterms:created xsi:type="dcterms:W3CDTF">2022-05-05T05:12:23Z</dcterms:created>
  <dcterms:modified xsi:type="dcterms:W3CDTF">2024-05-12T12:40:11Z</dcterms:modified>
</cp:coreProperties>
</file>